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66" r:id="rId5"/>
    <p:sldId id="261" r:id="rId6"/>
    <p:sldId id="258" r:id="rId7"/>
    <p:sldId id="259" r:id="rId8"/>
    <p:sldId id="267" r:id="rId9"/>
    <p:sldId id="268" r:id="rId10"/>
    <p:sldId id="269" r:id="rId11"/>
    <p:sldId id="272" r:id="rId12"/>
    <p:sldId id="270" r:id="rId13"/>
    <p:sldId id="271" r:id="rId14"/>
    <p:sldId id="260" r:id="rId15"/>
    <p:sldId id="273" r:id="rId16"/>
    <p:sldId id="265"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E9266-6DD1-42E9-A188-98CEEA76A24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A9BEC23-DEAA-4F8D-B931-3438229349EA}">
      <dgm:prSet phldrT="[Text]"/>
      <dgm:spPr>
        <a:solidFill>
          <a:schemeClr val="accent2">
            <a:lumMod val="75000"/>
          </a:schemeClr>
        </a:solidFill>
      </dgm:spPr>
      <dgm:t>
        <a:bodyPr/>
        <a:lstStyle/>
        <a:p>
          <a:r>
            <a:rPr lang="en-US" dirty="0" smtClean="0"/>
            <a:t>FINANCIAL ACCOUNTING</a:t>
          </a:r>
          <a:endParaRPr lang="en-US" dirty="0"/>
        </a:p>
      </dgm:t>
    </dgm:pt>
    <dgm:pt modelId="{CB814944-284A-4875-B66B-BCF98CBB0F01}" type="parTrans" cxnId="{AD091107-4F8B-46E6-B82E-D430E6BC346C}">
      <dgm:prSet/>
      <dgm:spPr/>
      <dgm:t>
        <a:bodyPr/>
        <a:lstStyle/>
        <a:p>
          <a:endParaRPr lang="en-US"/>
        </a:p>
      </dgm:t>
    </dgm:pt>
    <dgm:pt modelId="{12E4D1F8-AC91-450F-BD6E-AF2EB5734CCD}" type="sibTrans" cxnId="{AD091107-4F8B-46E6-B82E-D430E6BC346C}">
      <dgm:prSet/>
      <dgm:spPr/>
      <dgm:t>
        <a:bodyPr/>
        <a:lstStyle/>
        <a:p>
          <a:endParaRPr lang="en-US"/>
        </a:p>
      </dgm:t>
    </dgm:pt>
    <dgm:pt modelId="{953AC6E3-E715-41D2-BC2F-D7710703D66C}">
      <dgm:prSet phldrT="[Text]"/>
      <dgm:spPr>
        <a:solidFill>
          <a:schemeClr val="accent2">
            <a:lumMod val="75000"/>
          </a:schemeClr>
        </a:solidFill>
      </dgm:spPr>
      <dgm:t>
        <a:bodyPr/>
        <a:lstStyle/>
        <a:p>
          <a:r>
            <a:rPr lang="en-US" dirty="0" smtClean="0"/>
            <a:t>COST ACCOUNTING</a:t>
          </a:r>
          <a:endParaRPr lang="en-US" dirty="0"/>
        </a:p>
      </dgm:t>
    </dgm:pt>
    <dgm:pt modelId="{F458676E-45CB-47FA-8438-DC4D7CCCF370}" type="parTrans" cxnId="{E4A52EA0-B488-4CF8-8385-2D4DF6CA7A69}">
      <dgm:prSet/>
      <dgm:spPr/>
      <dgm:t>
        <a:bodyPr/>
        <a:lstStyle/>
        <a:p>
          <a:endParaRPr lang="en-US"/>
        </a:p>
      </dgm:t>
    </dgm:pt>
    <dgm:pt modelId="{285C4B81-79B5-4F3E-98A4-645978ECDC58}" type="sibTrans" cxnId="{E4A52EA0-B488-4CF8-8385-2D4DF6CA7A69}">
      <dgm:prSet/>
      <dgm:spPr/>
      <dgm:t>
        <a:bodyPr/>
        <a:lstStyle/>
        <a:p>
          <a:endParaRPr lang="en-US"/>
        </a:p>
      </dgm:t>
    </dgm:pt>
    <dgm:pt modelId="{C0ABDE4E-572E-4818-A47B-64390BD1812C}">
      <dgm:prSet phldrT="[Text]"/>
      <dgm:spPr>
        <a:solidFill>
          <a:schemeClr val="accent2">
            <a:lumMod val="75000"/>
          </a:schemeClr>
        </a:solidFill>
      </dgm:spPr>
      <dgm:t>
        <a:bodyPr/>
        <a:lstStyle/>
        <a:p>
          <a:r>
            <a:rPr lang="en-US" dirty="0" smtClean="0"/>
            <a:t>MANAGEMENT ACCOUNTING</a:t>
          </a:r>
          <a:endParaRPr lang="en-US" dirty="0"/>
        </a:p>
      </dgm:t>
    </dgm:pt>
    <dgm:pt modelId="{B60B71E8-F994-4955-9EAB-5E091D70A758}" type="parTrans" cxnId="{8974D84D-AE96-4B73-BD08-4D32CC65141B}">
      <dgm:prSet/>
      <dgm:spPr/>
      <dgm:t>
        <a:bodyPr/>
        <a:lstStyle/>
        <a:p>
          <a:endParaRPr lang="en-US"/>
        </a:p>
      </dgm:t>
    </dgm:pt>
    <dgm:pt modelId="{E5B75062-7B3D-4AA8-92A4-38104A00D66C}" type="sibTrans" cxnId="{8974D84D-AE96-4B73-BD08-4D32CC65141B}">
      <dgm:prSet/>
      <dgm:spPr/>
      <dgm:t>
        <a:bodyPr/>
        <a:lstStyle/>
        <a:p>
          <a:endParaRPr lang="en-US"/>
        </a:p>
      </dgm:t>
    </dgm:pt>
    <dgm:pt modelId="{4FF2202F-30D5-4819-9122-425E28D104C6}" type="pres">
      <dgm:prSet presAssocID="{715E9266-6DD1-42E9-A188-98CEEA76A248}" presName="linear" presStyleCnt="0">
        <dgm:presLayoutVars>
          <dgm:dir/>
          <dgm:animLvl val="lvl"/>
          <dgm:resizeHandles val="exact"/>
        </dgm:presLayoutVars>
      </dgm:prSet>
      <dgm:spPr/>
      <dgm:t>
        <a:bodyPr/>
        <a:lstStyle/>
        <a:p>
          <a:endParaRPr lang="en-US"/>
        </a:p>
      </dgm:t>
    </dgm:pt>
    <dgm:pt modelId="{86FA6866-8700-486E-9770-2AFB61B535EF}" type="pres">
      <dgm:prSet presAssocID="{FA9BEC23-DEAA-4F8D-B931-3438229349EA}" presName="parentLin" presStyleCnt="0"/>
      <dgm:spPr/>
    </dgm:pt>
    <dgm:pt modelId="{7E125DB6-900D-4172-BBEA-01C524CB892E}" type="pres">
      <dgm:prSet presAssocID="{FA9BEC23-DEAA-4F8D-B931-3438229349EA}" presName="parentLeftMargin" presStyleLbl="node1" presStyleIdx="0" presStyleCnt="3"/>
      <dgm:spPr/>
      <dgm:t>
        <a:bodyPr/>
        <a:lstStyle/>
        <a:p>
          <a:endParaRPr lang="en-US"/>
        </a:p>
      </dgm:t>
    </dgm:pt>
    <dgm:pt modelId="{E1D36048-FE4E-477A-B263-082CD23EE556}" type="pres">
      <dgm:prSet presAssocID="{FA9BEC23-DEAA-4F8D-B931-3438229349EA}" presName="parentText" presStyleLbl="node1" presStyleIdx="0" presStyleCnt="3">
        <dgm:presLayoutVars>
          <dgm:chMax val="0"/>
          <dgm:bulletEnabled val="1"/>
        </dgm:presLayoutVars>
      </dgm:prSet>
      <dgm:spPr/>
      <dgm:t>
        <a:bodyPr/>
        <a:lstStyle/>
        <a:p>
          <a:endParaRPr lang="en-US"/>
        </a:p>
      </dgm:t>
    </dgm:pt>
    <dgm:pt modelId="{46813387-5CD0-45A6-8AE1-624F8A6C0295}" type="pres">
      <dgm:prSet presAssocID="{FA9BEC23-DEAA-4F8D-B931-3438229349EA}" presName="negativeSpace" presStyleCnt="0"/>
      <dgm:spPr/>
    </dgm:pt>
    <dgm:pt modelId="{E71AE1F5-5086-4AE2-B625-F8E779856D69}" type="pres">
      <dgm:prSet presAssocID="{FA9BEC23-DEAA-4F8D-B931-3438229349EA}" presName="childText" presStyleLbl="conFgAcc1" presStyleIdx="0" presStyleCnt="3">
        <dgm:presLayoutVars>
          <dgm:bulletEnabled val="1"/>
        </dgm:presLayoutVars>
      </dgm:prSet>
      <dgm:spPr/>
    </dgm:pt>
    <dgm:pt modelId="{74B662DE-0811-41C4-901F-FC5A186AF305}" type="pres">
      <dgm:prSet presAssocID="{12E4D1F8-AC91-450F-BD6E-AF2EB5734CCD}" presName="spaceBetweenRectangles" presStyleCnt="0"/>
      <dgm:spPr/>
    </dgm:pt>
    <dgm:pt modelId="{E1C25CFD-BCEE-417E-BA27-558B7347932D}" type="pres">
      <dgm:prSet presAssocID="{953AC6E3-E715-41D2-BC2F-D7710703D66C}" presName="parentLin" presStyleCnt="0"/>
      <dgm:spPr/>
    </dgm:pt>
    <dgm:pt modelId="{EC72163B-0A84-405D-A23D-211DC1E066BD}" type="pres">
      <dgm:prSet presAssocID="{953AC6E3-E715-41D2-BC2F-D7710703D66C}" presName="parentLeftMargin" presStyleLbl="node1" presStyleIdx="0" presStyleCnt="3"/>
      <dgm:spPr/>
      <dgm:t>
        <a:bodyPr/>
        <a:lstStyle/>
        <a:p>
          <a:endParaRPr lang="en-US"/>
        </a:p>
      </dgm:t>
    </dgm:pt>
    <dgm:pt modelId="{F4B23EE4-881F-4288-8380-C9E48DC5B3D8}" type="pres">
      <dgm:prSet presAssocID="{953AC6E3-E715-41D2-BC2F-D7710703D66C}" presName="parentText" presStyleLbl="node1" presStyleIdx="1" presStyleCnt="3">
        <dgm:presLayoutVars>
          <dgm:chMax val="0"/>
          <dgm:bulletEnabled val="1"/>
        </dgm:presLayoutVars>
      </dgm:prSet>
      <dgm:spPr/>
      <dgm:t>
        <a:bodyPr/>
        <a:lstStyle/>
        <a:p>
          <a:endParaRPr lang="en-US"/>
        </a:p>
      </dgm:t>
    </dgm:pt>
    <dgm:pt modelId="{907235B0-7BD6-40EF-A929-75402ED967AF}" type="pres">
      <dgm:prSet presAssocID="{953AC6E3-E715-41D2-BC2F-D7710703D66C}" presName="negativeSpace" presStyleCnt="0"/>
      <dgm:spPr/>
    </dgm:pt>
    <dgm:pt modelId="{BBB23C03-5787-40AA-BE21-10CF96B2446B}" type="pres">
      <dgm:prSet presAssocID="{953AC6E3-E715-41D2-BC2F-D7710703D66C}" presName="childText" presStyleLbl="conFgAcc1" presStyleIdx="1" presStyleCnt="3">
        <dgm:presLayoutVars>
          <dgm:bulletEnabled val="1"/>
        </dgm:presLayoutVars>
      </dgm:prSet>
      <dgm:spPr/>
    </dgm:pt>
    <dgm:pt modelId="{E1184622-7EEB-4AEE-BF89-91092EF56F95}" type="pres">
      <dgm:prSet presAssocID="{285C4B81-79B5-4F3E-98A4-645978ECDC58}" presName="spaceBetweenRectangles" presStyleCnt="0"/>
      <dgm:spPr/>
    </dgm:pt>
    <dgm:pt modelId="{781419A7-5DE9-48B0-B7CF-0EF89F141520}" type="pres">
      <dgm:prSet presAssocID="{C0ABDE4E-572E-4818-A47B-64390BD1812C}" presName="parentLin" presStyleCnt="0"/>
      <dgm:spPr/>
    </dgm:pt>
    <dgm:pt modelId="{8BF35BA4-959A-4E9F-A179-650CD8EB0DA2}" type="pres">
      <dgm:prSet presAssocID="{C0ABDE4E-572E-4818-A47B-64390BD1812C}" presName="parentLeftMargin" presStyleLbl="node1" presStyleIdx="1" presStyleCnt="3"/>
      <dgm:spPr/>
      <dgm:t>
        <a:bodyPr/>
        <a:lstStyle/>
        <a:p>
          <a:endParaRPr lang="en-US"/>
        </a:p>
      </dgm:t>
    </dgm:pt>
    <dgm:pt modelId="{85634BE6-27C9-46EC-8467-8DBFF5DD69A9}" type="pres">
      <dgm:prSet presAssocID="{C0ABDE4E-572E-4818-A47B-64390BD1812C}" presName="parentText" presStyleLbl="node1" presStyleIdx="2" presStyleCnt="3">
        <dgm:presLayoutVars>
          <dgm:chMax val="0"/>
          <dgm:bulletEnabled val="1"/>
        </dgm:presLayoutVars>
      </dgm:prSet>
      <dgm:spPr/>
      <dgm:t>
        <a:bodyPr/>
        <a:lstStyle/>
        <a:p>
          <a:endParaRPr lang="en-US"/>
        </a:p>
      </dgm:t>
    </dgm:pt>
    <dgm:pt modelId="{C852E3AE-67B5-4372-9778-88FCE42BDF9F}" type="pres">
      <dgm:prSet presAssocID="{C0ABDE4E-572E-4818-A47B-64390BD1812C}" presName="negativeSpace" presStyleCnt="0"/>
      <dgm:spPr/>
    </dgm:pt>
    <dgm:pt modelId="{A3631CB9-C7AA-426C-8D9E-5876E7BBA313}" type="pres">
      <dgm:prSet presAssocID="{C0ABDE4E-572E-4818-A47B-64390BD1812C}" presName="childText" presStyleLbl="conFgAcc1" presStyleIdx="2" presStyleCnt="3">
        <dgm:presLayoutVars>
          <dgm:bulletEnabled val="1"/>
        </dgm:presLayoutVars>
      </dgm:prSet>
      <dgm:spPr/>
    </dgm:pt>
  </dgm:ptLst>
  <dgm:cxnLst>
    <dgm:cxn modelId="{C4852224-4E88-43A6-B446-957356502D09}" type="presOf" srcId="{715E9266-6DD1-42E9-A188-98CEEA76A248}" destId="{4FF2202F-30D5-4819-9122-425E28D104C6}" srcOrd="0" destOrd="0" presId="urn:microsoft.com/office/officeart/2005/8/layout/list1"/>
    <dgm:cxn modelId="{CA5A2C35-F49C-4343-A619-45B62C1ECC25}" type="presOf" srcId="{C0ABDE4E-572E-4818-A47B-64390BD1812C}" destId="{8BF35BA4-959A-4E9F-A179-650CD8EB0DA2}" srcOrd="0" destOrd="0" presId="urn:microsoft.com/office/officeart/2005/8/layout/list1"/>
    <dgm:cxn modelId="{D7C8B4EE-9B9A-464F-BD6D-D4DE1F2E5446}" type="presOf" srcId="{FA9BEC23-DEAA-4F8D-B931-3438229349EA}" destId="{E1D36048-FE4E-477A-B263-082CD23EE556}" srcOrd="1" destOrd="0" presId="urn:microsoft.com/office/officeart/2005/8/layout/list1"/>
    <dgm:cxn modelId="{6943A3B2-78D7-4802-AE6E-F4CEC12681C3}" type="presOf" srcId="{953AC6E3-E715-41D2-BC2F-D7710703D66C}" destId="{F4B23EE4-881F-4288-8380-C9E48DC5B3D8}" srcOrd="1" destOrd="0" presId="urn:microsoft.com/office/officeart/2005/8/layout/list1"/>
    <dgm:cxn modelId="{E4A52EA0-B488-4CF8-8385-2D4DF6CA7A69}" srcId="{715E9266-6DD1-42E9-A188-98CEEA76A248}" destId="{953AC6E3-E715-41D2-BC2F-D7710703D66C}" srcOrd="1" destOrd="0" parTransId="{F458676E-45CB-47FA-8438-DC4D7CCCF370}" sibTransId="{285C4B81-79B5-4F3E-98A4-645978ECDC58}"/>
    <dgm:cxn modelId="{2BEE4DE3-DAC1-48B8-A458-A9E642A85498}" type="presOf" srcId="{FA9BEC23-DEAA-4F8D-B931-3438229349EA}" destId="{7E125DB6-900D-4172-BBEA-01C524CB892E}" srcOrd="0" destOrd="0" presId="urn:microsoft.com/office/officeart/2005/8/layout/list1"/>
    <dgm:cxn modelId="{77E134C0-4593-4CDB-B19E-D9680A469E25}" type="presOf" srcId="{953AC6E3-E715-41D2-BC2F-D7710703D66C}" destId="{EC72163B-0A84-405D-A23D-211DC1E066BD}" srcOrd="0" destOrd="0" presId="urn:microsoft.com/office/officeart/2005/8/layout/list1"/>
    <dgm:cxn modelId="{6AF7DE6F-6A76-4CA5-9998-6137DAFC7AD8}" type="presOf" srcId="{C0ABDE4E-572E-4818-A47B-64390BD1812C}" destId="{85634BE6-27C9-46EC-8467-8DBFF5DD69A9}" srcOrd="1" destOrd="0" presId="urn:microsoft.com/office/officeart/2005/8/layout/list1"/>
    <dgm:cxn modelId="{AD091107-4F8B-46E6-B82E-D430E6BC346C}" srcId="{715E9266-6DD1-42E9-A188-98CEEA76A248}" destId="{FA9BEC23-DEAA-4F8D-B931-3438229349EA}" srcOrd="0" destOrd="0" parTransId="{CB814944-284A-4875-B66B-BCF98CBB0F01}" sibTransId="{12E4D1F8-AC91-450F-BD6E-AF2EB5734CCD}"/>
    <dgm:cxn modelId="{8974D84D-AE96-4B73-BD08-4D32CC65141B}" srcId="{715E9266-6DD1-42E9-A188-98CEEA76A248}" destId="{C0ABDE4E-572E-4818-A47B-64390BD1812C}" srcOrd="2" destOrd="0" parTransId="{B60B71E8-F994-4955-9EAB-5E091D70A758}" sibTransId="{E5B75062-7B3D-4AA8-92A4-38104A00D66C}"/>
    <dgm:cxn modelId="{95E05F12-BC39-4404-B1F8-83AFDE1205AC}" type="presParOf" srcId="{4FF2202F-30D5-4819-9122-425E28D104C6}" destId="{86FA6866-8700-486E-9770-2AFB61B535EF}" srcOrd="0" destOrd="0" presId="urn:microsoft.com/office/officeart/2005/8/layout/list1"/>
    <dgm:cxn modelId="{679B6785-08DB-4642-B663-64E4CB79D82C}" type="presParOf" srcId="{86FA6866-8700-486E-9770-2AFB61B535EF}" destId="{7E125DB6-900D-4172-BBEA-01C524CB892E}" srcOrd="0" destOrd="0" presId="urn:microsoft.com/office/officeart/2005/8/layout/list1"/>
    <dgm:cxn modelId="{67B9E5E6-AB9D-4CF8-8318-C268D3C4C58F}" type="presParOf" srcId="{86FA6866-8700-486E-9770-2AFB61B535EF}" destId="{E1D36048-FE4E-477A-B263-082CD23EE556}" srcOrd="1" destOrd="0" presId="urn:microsoft.com/office/officeart/2005/8/layout/list1"/>
    <dgm:cxn modelId="{F147896E-6135-431F-B0C2-A97946A65EB2}" type="presParOf" srcId="{4FF2202F-30D5-4819-9122-425E28D104C6}" destId="{46813387-5CD0-45A6-8AE1-624F8A6C0295}" srcOrd="1" destOrd="0" presId="urn:microsoft.com/office/officeart/2005/8/layout/list1"/>
    <dgm:cxn modelId="{E4FC4F19-0ACE-425E-9820-C8516AE4648D}" type="presParOf" srcId="{4FF2202F-30D5-4819-9122-425E28D104C6}" destId="{E71AE1F5-5086-4AE2-B625-F8E779856D69}" srcOrd="2" destOrd="0" presId="urn:microsoft.com/office/officeart/2005/8/layout/list1"/>
    <dgm:cxn modelId="{F0EB4639-5DD0-4525-92D0-B8188C333641}" type="presParOf" srcId="{4FF2202F-30D5-4819-9122-425E28D104C6}" destId="{74B662DE-0811-41C4-901F-FC5A186AF305}" srcOrd="3" destOrd="0" presId="urn:microsoft.com/office/officeart/2005/8/layout/list1"/>
    <dgm:cxn modelId="{1EBD620F-5C32-490F-A4CE-588C88E8EAE1}" type="presParOf" srcId="{4FF2202F-30D5-4819-9122-425E28D104C6}" destId="{E1C25CFD-BCEE-417E-BA27-558B7347932D}" srcOrd="4" destOrd="0" presId="urn:microsoft.com/office/officeart/2005/8/layout/list1"/>
    <dgm:cxn modelId="{0C5E2457-0775-480E-AF2E-1DC4667CE3A4}" type="presParOf" srcId="{E1C25CFD-BCEE-417E-BA27-558B7347932D}" destId="{EC72163B-0A84-405D-A23D-211DC1E066BD}" srcOrd="0" destOrd="0" presId="urn:microsoft.com/office/officeart/2005/8/layout/list1"/>
    <dgm:cxn modelId="{75E05FEB-5DB3-49BE-8A93-78BB38ACF997}" type="presParOf" srcId="{E1C25CFD-BCEE-417E-BA27-558B7347932D}" destId="{F4B23EE4-881F-4288-8380-C9E48DC5B3D8}" srcOrd="1" destOrd="0" presId="urn:microsoft.com/office/officeart/2005/8/layout/list1"/>
    <dgm:cxn modelId="{DA9800B5-8D1C-434D-A328-2482D8ED1745}" type="presParOf" srcId="{4FF2202F-30D5-4819-9122-425E28D104C6}" destId="{907235B0-7BD6-40EF-A929-75402ED967AF}" srcOrd="5" destOrd="0" presId="urn:microsoft.com/office/officeart/2005/8/layout/list1"/>
    <dgm:cxn modelId="{8FA5996E-B5F3-487F-AB7D-9AC124D36FD8}" type="presParOf" srcId="{4FF2202F-30D5-4819-9122-425E28D104C6}" destId="{BBB23C03-5787-40AA-BE21-10CF96B2446B}" srcOrd="6" destOrd="0" presId="urn:microsoft.com/office/officeart/2005/8/layout/list1"/>
    <dgm:cxn modelId="{F8981E7E-39C3-40F7-987A-7359F286BDC1}" type="presParOf" srcId="{4FF2202F-30D5-4819-9122-425E28D104C6}" destId="{E1184622-7EEB-4AEE-BF89-91092EF56F95}" srcOrd="7" destOrd="0" presId="urn:microsoft.com/office/officeart/2005/8/layout/list1"/>
    <dgm:cxn modelId="{DB1457FF-9A9C-4363-BF69-2114E5A768C8}" type="presParOf" srcId="{4FF2202F-30D5-4819-9122-425E28D104C6}" destId="{781419A7-5DE9-48B0-B7CF-0EF89F141520}" srcOrd="8" destOrd="0" presId="urn:microsoft.com/office/officeart/2005/8/layout/list1"/>
    <dgm:cxn modelId="{9B3977F0-B01A-4D07-8B62-4485D6B0143D}" type="presParOf" srcId="{781419A7-5DE9-48B0-B7CF-0EF89F141520}" destId="{8BF35BA4-959A-4E9F-A179-650CD8EB0DA2}" srcOrd="0" destOrd="0" presId="urn:microsoft.com/office/officeart/2005/8/layout/list1"/>
    <dgm:cxn modelId="{5E4B5BC7-E084-41A1-B4D4-AF4971F3CAF4}" type="presParOf" srcId="{781419A7-5DE9-48B0-B7CF-0EF89F141520}" destId="{85634BE6-27C9-46EC-8467-8DBFF5DD69A9}" srcOrd="1" destOrd="0" presId="urn:microsoft.com/office/officeart/2005/8/layout/list1"/>
    <dgm:cxn modelId="{07ABF823-EF16-4CBB-99A3-20050A89EF4D}" type="presParOf" srcId="{4FF2202F-30D5-4819-9122-425E28D104C6}" destId="{C852E3AE-67B5-4372-9778-88FCE42BDF9F}" srcOrd="9" destOrd="0" presId="urn:microsoft.com/office/officeart/2005/8/layout/list1"/>
    <dgm:cxn modelId="{0FF7826B-9FA5-48CB-A8C9-CAAA3CF00C9A}" type="presParOf" srcId="{4FF2202F-30D5-4819-9122-425E28D104C6}" destId="{A3631CB9-C7AA-426C-8D9E-5876E7BBA313}"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EE705602-B3A1-4544-91D4-96845821631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C7B5864-C9E4-4A6E-A4B8-F2510CF547A7}">
      <dgm:prSet phldrT="[Text]" custT="1"/>
      <dgm:spPr>
        <a:solidFill>
          <a:schemeClr val="accent4">
            <a:lumMod val="50000"/>
          </a:schemeClr>
        </a:solidFill>
      </dgm:spPr>
      <dgm:t>
        <a:bodyPr/>
        <a:lstStyle/>
        <a:p>
          <a:r>
            <a:rPr lang="en-US" sz="2400" b="1" dirty="0" smtClean="0">
              <a:latin typeface="Times New Roman" pitchFamily="18" charset="0"/>
              <a:cs typeface="Times New Roman" pitchFamily="18" charset="0"/>
            </a:rPr>
            <a:t>1. Business Transactions</a:t>
          </a:r>
          <a:endParaRPr lang="en-US" sz="2400" b="1" dirty="0">
            <a:latin typeface="Times New Roman" pitchFamily="18" charset="0"/>
            <a:cs typeface="Times New Roman" pitchFamily="18" charset="0"/>
          </a:endParaRPr>
        </a:p>
      </dgm:t>
    </dgm:pt>
    <dgm:pt modelId="{6B5F0F7B-9055-4F59-A872-7D271C907D7D}" type="parTrans" cxnId="{0FCBFDA9-4A07-4897-A910-D8858A8595D8}">
      <dgm:prSet/>
      <dgm:spPr/>
      <dgm:t>
        <a:bodyPr/>
        <a:lstStyle/>
        <a:p>
          <a:endParaRPr lang="en-US"/>
        </a:p>
      </dgm:t>
    </dgm:pt>
    <dgm:pt modelId="{FF4BF65A-A2FE-4ACA-9297-CDF91240241E}" type="sibTrans" cxnId="{0FCBFDA9-4A07-4897-A910-D8858A8595D8}">
      <dgm:prSet custT="1"/>
      <dgm:spPr>
        <a:solidFill>
          <a:schemeClr val="tx1"/>
        </a:solidFill>
      </dgm:spPr>
      <dgm:t>
        <a:bodyPr/>
        <a:lstStyle/>
        <a:p>
          <a:endParaRPr lang="en-US" sz="2400" b="1">
            <a:latin typeface="Times New Roman" pitchFamily="18" charset="0"/>
            <a:cs typeface="Times New Roman" pitchFamily="18" charset="0"/>
          </a:endParaRPr>
        </a:p>
      </dgm:t>
    </dgm:pt>
    <dgm:pt modelId="{8159102C-50CF-40F2-9CF8-C8EE6D639716}">
      <dgm:prSet phldrT="[Text]" custT="1"/>
      <dgm:spPr>
        <a:solidFill>
          <a:schemeClr val="accent4">
            <a:lumMod val="50000"/>
          </a:schemeClr>
        </a:solidFill>
      </dgm:spPr>
      <dgm:t>
        <a:bodyPr/>
        <a:lstStyle/>
        <a:p>
          <a:r>
            <a:rPr lang="en-US" sz="2400" b="1" dirty="0" smtClean="0">
              <a:latin typeface="Times New Roman" pitchFamily="18" charset="0"/>
              <a:cs typeface="Times New Roman" pitchFamily="18" charset="0"/>
            </a:rPr>
            <a:t>2. Journal Entries</a:t>
          </a:r>
          <a:endParaRPr lang="en-US" sz="2400" b="1" dirty="0">
            <a:latin typeface="Times New Roman" pitchFamily="18" charset="0"/>
            <a:cs typeface="Times New Roman" pitchFamily="18" charset="0"/>
          </a:endParaRPr>
        </a:p>
      </dgm:t>
    </dgm:pt>
    <dgm:pt modelId="{5FEE1307-BBA6-4072-894A-363379FAC761}" type="parTrans" cxnId="{DC7AE085-C045-4D8E-AA08-C1838A660F84}">
      <dgm:prSet/>
      <dgm:spPr/>
      <dgm:t>
        <a:bodyPr/>
        <a:lstStyle/>
        <a:p>
          <a:endParaRPr lang="en-US"/>
        </a:p>
      </dgm:t>
    </dgm:pt>
    <dgm:pt modelId="{1409A1D9-292E-4256-923D-F87A630CD266}" type="sibTrans" cxnId="{DC7AE085-C045-4D8E-AA08-C1838A660F84}">
      <dgm:prSet custT="1"/>
      <dgm:spPr>
        <a:solidFill>
          <a:schemeClr val="tx1"/>
        </a:solidFill>
      </dgm:spPr>
      <dgm:t>
        <a:bodyPr/>
        <a:lstStyle/>
        <a:p>
          <a:endParaRPr lang="en-US" sz="2400" b="1">
            <a:latin typeface="Times New Roman" pitchFamily="18" charset="0"/>
            <a:cs typeface="Times New Roman" pitchFamily="18" charset="0"/>
          </a:endParaRPr>
        </a:p>
      </dgm:t>
    </dgm:pt>
    <dgm:pt modelId="{DA02A83B-74DD-4BCA-8206-9EBDF1644F9B}">
      <dgm:prSet phldrT="[Text]" custT="1"/>
      <dgm:spPr>
        <a:solidFill>
          <a:schemeClr val="accent4">
            <a:lumMod val="50000"/>
          </a:schemeClr>
        </a:solidFill>
      </dgm:spPr>
      <dgm:t>
        <a:bodyPr/>
        <a:lstStyle/>
        <a:p>
          <a:r>
            <a:rPr lang="en-US" sz="2400" b="1" dirty="0" smtClean="0">
              <a:latin typeface="Times New Roman" pitchFamily="18" charset="0"/>
              <a:cs typeface="Times New Roman" pitchFamily="18" charset="0"/>
            </a:rPr>
            <a:t>3. Ledgers</a:t>
          </a:r>
          <a:endParaRPr lang="en-US" sz="2400" b="1" dirty="0">
            <a:latin typeface="Times New Roman" pitchFamily="18" charset="0"/>
            <a:cs typeface="Times New Roman" pitchFamily="18" charset="0"/>
          </a:endParaRPr>
        </a:p>
      </dgm:t>
    </dgm:pt>
    <dgm:pt modelId="{EB593991-0CB2-49E6-A1A5-3B0796AAFE09}" type="parTrans" cxnId="{5074047A-DE6F-4C54-8833-6BC71B936E08}">
      <dgm:prSet/>
      <dgm:spPr/>
      <dgm:t>
        <a:bodyPr/>
        <a:lstStyle/>
        <a:p>
          <a:endParaRPr lang="en-US"/>
        </a:p>
      </dgm:t>
    </dgm:pt>
    <dgm:pt modelId="{1AB09741-FB80-4D60-B423-BD42422643FC}" type="sibTrans" cxnId="{5074047A-DE6F-4C54-8833-6BC71B936E08}">
      <dgm:prSet custT="1"/>
      <dgm:spPr>
        <a:solidFill>
          <a:schemeClr val="tx1"/>
        </a:solidFill>
      </dgm:spPr>
      <dgm:t>
        <a:bodyPr/>
        <a:lstStyle/>
        <a:p>
          <a:endParaRPr lang="en-US" sz="2400" b="1">
            <a:latin typeface="Times New Roman" pitchFamily="18" charset="0"/>
            <a:cs typeface="Times New Roman" pitchFamily="18" charset="0"/>
          </a:endParaRPr>
        </a:p>
      </dgm:t>
    </dgm:pt>
    <dgm:pt modelId="{8AA741C2-41E8-475F-B281-CFE0DF422104}">
      <dgm:prSet phldrT="[Text]" custT="1"/>
      <dgm:spPr>
        <a:solidFill>
          <a:schemeClr val="accent4">
            <a:lumMod val="50000"/>
          </a:schemeClr>
        </a:solidFill>
      </dgm:spPr>
      <dgm:t>
        <a:bodyPr/>
        <a:lstStyle/>
        <a:p>
          <a:r>
            <a:rPr lang="en-US" sz="2400" b="1" dirty="0" smtClean="0">
              <a:latin typeface="Times New Roman" pitchFamily="18" charset="0"/>
              <a:cs typeface="Times New Roman" pitchFamily="18" charset="0"/>
            </a:rPr>
            <a:t>4. Trial Balance</a:t>
          </a:r>
          <a:endParaRPr lang="en-US" sz="2400" b="1" dirty="0">
            <a:latin typeface="Times New Roman" pitchFamily="18" charset="0"/>
            <a:cs typeface="Times New Roman" pitchFamily="18" charset="0"/>
          </a:endParaRPr>
        </a:p>
      </dgm:t>
    </dgm:pt>
    <dgm:pt modelId="{6C4E8317-A0B5-4196-832C-5A9A97C1E333}" type="parTrans" cxnId="{E376F739-4FF9-4E58-8184-277BDCBDF823}">
      <dgm:prSet/>
      <dgm:spPr/>
      <dgm:t>
        <a:bodyPr/>
        <a:lstStyle/>
        <a:p>
          <a:endParaRPr lang="en-US"/>
        </a:p>
      </dgm:t>
    </dgm:pt>
    <dgm:pt modelId="{1241C680-9295-4A65-8B54-4D3F1B3CED41}" type="sibTrans" cxnId="{E376F739-4FF9-4E58-8184-277BDCBDF823}">
      <dgm:prSet custT="1"/>
      <dgm:spPr>
        <a:solidFill>
          <a:schemeClr val="tx1"/>
        </a:solidFill>
      </dgm:spPr>
      <dgm:t>
        <a:bodyPr/>
        <a:lstStyle/>
        <a:p>
          <a:endParaRPr lang="en-US" sz="2400" b="1">
            <a:latin typeface="Times New Roman" pitchFamily="18" charset="0"/>
            <a:cs typeface="Times New Roman" pitchFamily="18" charset="0"/>
          </a:endParaRPr>
        </a:p>
      </dgm:t>
    </dgm:pt>
    <dgm:pt modelId="{076A1B61-4D2F-4DF2-A5CA-F744BD9F5332}">
      <dgm:prSet phldrT="[Text]" custT="1"/>
      <dgm:spPr>
        <a:solidFill>
          <a:schemeClr val="accent4">
            <a:lumMod val="50000"/>
          </a:schemeClr>
        </a:solidFill>
      </dgm:spPr>
      <dgm:t>
        <a:bodyPr/>
        <a:lstStyle/>
        <a:p>
          <a:r>
            <a:rPr lang="en-US" sz="2400" b="1" dirty="0" smtClean="0">
              <a:latin typeface="Times New Roman" pitchFamily="18" charset="0"/>
              <a:cs typeface="Times New Roman" pitchFamily="18" charset="0"/>
            </a:rPr>
            <a:t>5. Final Accounts</a:t>
          </a:r>
          <a:endParaRPr lang="en-US" sz="2400" b="1" dirty="0">
            <a:latin typeface="Times New Roman" pitchFamily="18" charset="0"/>
            <a:cs typeface="Times New Roman" pitchFamily="18" charset="0"/>
          </a:endParaRPr>
        </a:p>
      </dgm:t>
    </dgm:pt>
    <dgm:pt modelId="{4B779104-A4C8-41D3-BEFE-D43744FA685C}" type="parTrans" cxnId="{CB0EFE93-99E5-4EF8-A558-77D0B23EB217}">
      <dgm:prSet/>
      <dgm:spPr/>
      <dgm:t>
        <a:bodyPr/>
        <a:lstStyle/>
        <a:p>
          <a:endParaRPr lang="en-US"/>
        </a:p>
      </dgm:t>
    </dgm:pt>
    <dgm:pt modelId="{B17E758D-D236-4B0E-872F-9DDAD5A3891D}" type="sibTrans" cxnId="{CB0EFE93-99E5-4EF8-A558-77D0B23EB217}">
      <dgm:prSet custT="1"/>
      <dgm:spPr>
        <a:solidFill>
          <a:schemeClr val="tx1"/>
        </a:solidFill>
      </dgm:spPr>
      <dgm:t>
        <a:bodyPr/>
        <a:lstStyle/>
        <a:p>
          <a:endParaRPr lang="en-US" sz="2400" b="1">
            <a:latin typeface="Times New Roman" pitchFamily="18" charset="0"/>
            <a:cs typeface="Times New Roman" pitchFamily="18" charset="0"/>
          </a:endParaRPr>
        </a:p>
      </dgm:t>
    </dgm:pt>
    <dgm:pt modelId="{4E6DD430-7EA5-46E9-98FF-6E457594CFB4}" type="pres">
      <dgm:prSet presAssocID="{EE705602-B3A1-4544-91D4-968458216315}" presName="cycle" presStyleCnt="0">
        <dgm:presLayoutVars>
          <dgm:dir/>
          <dgm:resizeHandles val="exact"/>
        </dgm:presLayoutVars>
      </dgm:prSet>
      <dgm:spPr/>
      <dgm:t>
        <a:bodyPr/>
        <a:lstStyle/>
        <a:p>
          <a:endParaRPr lang="en-US"/>
        </a:p>
      </dgm:t>
    </dgm:pt>
    <dgm:pt modelId="{DB9846DC-FF0E-400A-A934-6EEB3D0D59A1}" type="pres">
      <dgm:prSet presAssocID="{EC7B5864-C9E4-4A6E-A4B8-F2510CF547A7}" presName="node" presStyleLbl="node1" presStyleIdx="0" presStyleCnt="5" custScaleX="162080" custRadScaleRad="100103" custRadScaleInc="-5563">
        <dgm:presLayoutVars>
          <dgm:bulletEnabled val="1"/>
        </dgm:presLayoutVars>
      </dgm:prSet>
      <dgm:spPr/>
      <dgm:t>
        <a:bodyPr/>
        <a:lstStyle/>
        <a:p>
          <a:endParaRPr lang="en-US"/>
        </a:p>
      </dgm:t>
    </dgm:pt>
    <dgm:pt modelId="{BB48CF5C-421D-47F5-99EE-B00D1137AA7F}" type="pres">
      <dgm:prSet presAssocID="{FF4BF65A-A2FE-4ACA-9297-CDF91240241E}" presName="sibTrans" presStyleLbl="sibTrans2D1" presStyleIdx="0" presStyleCnt="5" custScaleX="161625"/>
      <dgm:spPr/>
      <dgm:t>
        <a:bodyPr/>
        <a:lstStyle/>
        <a:p>
          <a:endParaRPr lang="en-US"/>
        </a:p>
      </dgm:t>
    </dgm:pt>
    <dgm:pt modelId="{5C07C02B-9D94-4667-83B1-EFDAAB7B8CDE}" type="pres">
      <dgm:prSet presAssocID="{FF4BF65A-A2FE-4ACA-9297-CDF91240241E}" presName="connectorText" presStyleLbl="sibTrans2D1" presStyleIdx="0" presStyleCnt="5"/>
      <dgm:spPr/>
      <dgm:t>
        <a:bodyPr/>
        <a:lstStyle/>
        <a:p>
          <a:endParaRPr lang="en-US"/>
        </a:p>
      </dgm:t>
    </dgm:pt>
    <dgm:pt modelId="{9D7B97EF-C26E-450C-BD48-ACDCD640AA16}" type="pres">
      <dgm:prSet presAssocID="{8159102C-50CF-40F2-9CF8-C8EE6D639716}" presName="node" presStyleLbl="node1" presStyleIdx="1" presStyleCnt="5" custScaleX="151062" custRadScaleRad="101558" custRadScaleInc="16627">
        <dgm:presLayoutVars>
          <dgm:bulletEnabled val="1"/>
        </dgm:presLayoutVars>
      </dgm:prSet>
      <dgm:spPr/>
      <dgm:t>
        <a:bodyPr/>
        <a:lstStyle/>
        <a:p>
          <a:endParaRPr lang="en-US"/>
        </a:p>
      </dgm:t>
    </dgm:pt>
    <dgm:pt modelId="{C5B4BEF8-79E3-4C33-B160-F2B6AADE61C0}" type="pres">
      <dgm:prSet presAssocID="{1409A1D9-292E-4256-923D-F87A630CD266}" presName="sibTrans" presStyleLbl="sibTrans2D1" presStyleIdx="1" presStyleCnt="5" custScaleX="193233"/>
      <dgm:spPr/>
      <dgm:t>
        <a:bodyPr/>
        <a:lstStyle/>
        <a:p>
          <a:endParaRPr lang="en-US"/>
        </a:p>
      </dgm:t>
    </dgm:pt>
    <dgm:pt modelId="{EEE867A4-59D1-4C9E-9D9A-53EF57D4E767}" type="pres">
      <dgm:prSet presAssocID="{1409A1D9-292E-4256-923D-F87A630CD266}" presName="connectorText" presStyleLbl="sibTrans2D1" presStyleIdx="1" presStyleCnt="5"/>
      <dgm:spPr/>
      <dgm:t>
        <a:bodyPr/>
        <a:lstStyle/>
        <a:p>
          <a:endParaRPr lang="en-US"/>
        </a:p>
      </dgm:t>
    </dgm:pt>
    <dgm:pt modelId="{E6428E40-BB19-4B41-A5F8-E01041A3C5C7}" type="pres">
      <dgm:prSet presAssocID="{DA02A83B-74DD-4BCA-8206-9EBDF1644F9B}" presName="node" presStyleLbl="node1" presStyleIdx="2" presStyleCnt="5" custScaleX="153041" custRadScaleRad="105045" custRadScaleInc="-2351">
        <dgm:presLayoutVars>
          <dgm:bulletEnabled val="1"/>
        </dgm:presLayoutVars>
      </dgm:prSet>
      <dgm:spPr/>
      <dgm:t>
        <a:bodyPr/>
        <a:lstStyle/>
        <a:p>
          <a:endParaRPr lang="en-US"/>
        </a:p>
      </dgm:t>
    </dgm:pt>
    <dgm:pt modelId="{F153287B-68B3-4E2F-AF6F-4E7AB3371ED1}" type="pres">
      <dgm:prSet presAssocID="{1AB09741-FB80-4D60-B423-BD42422643FC}" presName="sibTrans" presStyleLbl="sibTrans2D1" presStyleIdx="2" presStyleCnt="5" custScaleX="175898" custLinFactNeighborX="101" custLinFactNeighborY="9141"/>
      <dgm:spPr/>
      <dgm:t>
        <a:bodyPr/>
        <a:lstStyle/>
        <a:p>
          <a:endParaRPr lang="en-US"/>
        </a:p>
      </dgm:t>
    </dgm:pt>
    <dgm:pt modelId="{9E84B2DE-1AA3-4E71-8F43-171ABF5CA687}" type="pres">
      <dgm:prSet presAssocID="{1AB09741-FB80-4D60-B423-BD42422643FC}" presName="connectorText" presStyleLbl="sibTrans2D1" presStyleIdx="2" presStyleCnt="5"/>
      <dgm:spPr/>
      <dgm:t>
        <a:bodyPr/>
        <a:lstStyle/>
        <a:p>
          <a:endParaRPr lang="en-US"/>
        </a:p>
      </dgm:t>
    </dgm:pt>
    <dgm:pt modelId="{AD55D671-52E2-4DF0-B266-724D05AFA253}" type="pres">
      <dgm:prSet presAssocID="{8AA741C2-41E8-475F-B281-CFE0DF422104}" presName="node" presStyleLbl="node1" presStyleIdx="3" presStyleCnt="5" custScaleX="140670" custRadScaleRad="119753" custRadScaleInc="33021">
        <dgm:presLayoutVars>
          <dgm:bulletEnabled val="1"/>
        </dgm:presLayoutVars>
      </dgm:prSet>
      <dgm:spPr/>
      <dgm:t>
        <a:bodyPr/>
        <a:lstStyle/>
        <a:p>
          <a:endParaRPr lang="en-US"/>
        </a:p>
      </dgm:t>
    </dgm:pt>
    <dgm:pt modelId="{5BD196EE-823A-460D-A187-15F7ADBFAB8C}" type="pres">
      <dgm:prSet presAssocID="{1241C680-9295-4A65-8B54-4D3F1B3CED41}" presName="sibTrans" presStyleLbl="sibTrans2D1" presStyleIdx="3" presStyleCnt="5" custScaleX="170498"/>
      <dgm:spPr/>
      <dgm:t>
        <a:bodyPr/>
        <a:lstStyle/>
        <a:p>
          <a:endParaRPr lang="en-US"/>
        </a:p>
      </dgm:t>
    </dgm:pt>
    <dgm:pt modelId="{D8577D3E-85A7-45DF-9295-2B8856B51B16}" type="pres">
      <dgm:prSet presAssocID="{1241C680-9295-4A65-8B54-4D3F1B3CED41}" presName="connectorText" presStyleLbl="sibTrans2D1" presStyleIdx="3" presStyleCnt="5"/>
      <dgm:spPr/>
      <dgm:t>
        <a:bodyPr/>
        <a:lstStyle/>
        <a:p>
          <a:endParaRPr lang="en-US"/>
        </a:p>
      </dgm:t>
    </dgm:pt>
    <dgm:pt modelId="{BAD2212A-D92A-4DA8-A1F0-2F076723E58B}" type="pres">
      <dgm:prSet presAssocID="{076A1B61-4D2F-4DF2-A5CA-F744BD9F5332}" presName="node" presStyleLbl="node1" presStyleIdx="4" presStyleCnt="5" custScaleX="156727" custRadScaleRad="108005" custRadScaleInc="-12979">
        <dgm:presLayoutVars>
          <dgm:bulletEnabled val="1"/>
        </dgm:presLayoutVars>
      </dgm:prSet>
      <dgm:spPr/>
      <dgm:t>
        <a:bodyPr/>
        <a:lstStyle/>
        <a:p>
          <a:endParaRPr lang="en-US"/>
        </a:p>
      </dgm:t>
    </dgm:pt>
    <dgm:pt modelId="{E6D785CB-6FAF-4968-92B4-E5780179E26A}" type="pres">
      <dgm:prSet presAssocID="{B17E758D-D236-4B0E-872F-9DDAD5A3891D}" presName="sibTrans" presStyleLbl="sibTrans2D1" presStyleIdx="4" presStyleCnt="5" custScaleX="163127"/>
      <dgm:spPr/>
      <dgm:t>
        <a:bodyPr/>
        <a:lstStyle/>
        <a:p>
          <a:endParaRPr lang="en-US"/>
        </a:p>
      </dgm:t>
    </dgm:pt>
    <dgm:pt modelId="{D2B82E07-F727-4459-8942-DFDD69B02FD3}" type="pres">
      <dgm:prSet presAssocID="{B17E758D-D236-4B0E-872F-9DDAD5A3891D}" presName="connectorText" presStyleLbl="sibTrans2D1" presStyleIdx="4" presStyleCnt="5"/>
      <dgm:spPr/>
      <dgm:t>
        <a:bodyPr/>
        <a:lstStyle/>
        <a:p>
          <a:endParaRPr lang="en-US"/>
        </a:p>
      </dgm:t>
    </dgm:pt>
  </dgm:ptLst>
  <dgm:cxnLst>
    <dgm:cxn modelId="{E376F739-4FF9-4E58-8184-277BDCBDF823}" srcId="{EE705602-B3A1-4544-91D4-968458216315}" destId="{8AA741C2-41E8-475F-B281-CFE0DF422104}" srcOrd="3" destOrd="0" parTransId="{6C4E8317-A0B5-4196-832C-5A9A97C1E333}" sibTransId="{1241C680-9295-4A65-8B54-4D3F1B3CED41}"/>
    <dgm:cxn modelId="{5074047A-DE6F-4C54-8833-6BC71B936E08}" srcId="{EE705602-B3A1-4544-91D4-968458216315}" destId="{DA02A83B-74DD-4BCA-8206-9EBDF1644F9B}" srcOrd="2" destOrd="0" parTransId="{EB593991-0CB2-49E6-A1A5-3B0796AAFE09}" sibTransId="{1AB09741-FB80-4D60-B423-BD42422643FC}"/>
    <dgm:cxn modelId="{74A1D5DB-6315-4278-9A55-57CBCB8F668F}" type="presOf" srcId="{076A1B61-4D2F-4DF2-A5CA-F744BD9F5332}" destId="{BAD2212A-D92A-4DA8-A1F0-2F076723E58B}" srcOrd="0" destOrd="0" presId="urn:microsoft.com/office/officeart/2005/8/layout/cycle2"/>
    <dgm:cxn modelId="{DC7AE085-C045-4D8E-AA08-C1838A660F84}" srcId="{EE705602-B3A1-4544-91D4-968458216315}" destId="{8159102C-50CF-40F2-9CF8-C8EE6D639716}" srcOrd="1" destOrd="0" parTransId="{5FEE1307-BBA6-4072-894A-363379FAC761}" sibTransId="{1409A1D9-292E-4256-923D-F87A630CD266}"/>
    <dgm:cxn modelId="{B322F2E1-356B-49EF-88D8-688FD2BD2190}" type="presOf" srcId="{1409A1D9-292E-4256-923D-F87A630CD266}" destId="{C5B4BEF8-79E3-4C33-B160-F2B6AADE61C0}" srcOrd="0" destOrd="0" presId="urn:microsoft.com/office/officeart/2005/8/layout/cycle2"/>
    <dgm:cxn modelId="{C5C25F2E-C7D9-4664-972B-42C27DF6F069}" type="presOf" srcId="{FF4BF65A-A2FE-4ACA-9297-CDF91240241E}" destId="{5C07C02B-9D94-4667-83B1-EFDAAB7B8CDE}" srcOrd="1" destOrd="0" presId="urn:microsoft.com/office/officeart/2005/8/layout/cycle2"/>
    <dgm:cxn modelId="{AC5827AB-CEC6-4D92-A172-476935183728}" type="presOf" srcId="{FF4BF65A-A2FE-4ACA-9297-CDF91240241E}" destId="{BB48CF5C-421D-47F5-99EE-B00D1137AA7F}" srcOrd="0" destOrd="0" presId="urn:microsoft.com/office/officeart/2005/8/layout/cycle2"/>
    <dgm:cxn modelId="{55483217-D9C3-4417-9B7E-590D2FE1B205}" type="presOf" srcId="{B17E758D-D236-4B0E-872F-9DDAD5A3891D}" destId="{D2B82E07-F727-4459-8942-DFDD69B02FD3}" srcOrd="1" destOrd="0" presId="urn:microsoft.com/office/officeart/2005/8/layout/cycle2"/>
    <dgm:cxn modelId="{102EAE1C-5E8B-4D87-9461-C68BDE145E38}" type="presOf" srcId="{EC7B5864-C9E4-4A6E-A4B8-F2510CF547A7}" destId="{DB9846DC-FF0E-400A-A934-6EEB3D0D59A1}" srcOrd="0" destOrd="0" presId="urn:microsoft.com/office/officeart/2005/8/layout/cycle2"/>
    <dgm:cxn modelId="{BC5DE84A-A03E-4DDE-8024-77C3E8279E7E}" type="presOf" srcId="{DA02A83B-74DD-4BCA-8206-9EBDF1644F9B}" destId="{E6428E40-BB19-4B41-A5F8-E01041A3C5C7}" srcOrd="0" destOrd="0" presId="urn:microsoft.com/office/officeart/2005/8/layout/cycle2"/>
    <dgm:cxn modelId="{111DED67-206D-449F-83FE-CF75FEB7C679}" type="presOf" srcId="{1241C680-9295-4A65-8B54-4D3F1B3CED41}" destId="{D8577D3E-85A7-45DF-9295-2B8856B51B16}" srcOrd="1" destOrd="0" presId="urn:microsoft.com/office/officeart/2005/8/layout/cycle2"/>
    <dgm:cxn modelId="{09AC399E-9A93-4BE5-BCC0-D52B1740BAA5}" type="presOf" srcId="{8AA741C2-41E8-475F-B281-CFE0DF422104}" destId="{AD55D671-52E2-4DF0-B266-724D05AFA253}" srcOrd="0" destOrd="0" presId="urn:microsoft.com/office/officeart/2005/8/layout/cycle2"/>
    <dgm:cxn modelId="{C860A374-E3F4-4D7D-9FE9-C47AAE793133}" type="presOf" srcId="{1AB09741-FB80-4D60-B423-BD42422643FC}" destId="{F153287B-68B3-4E2F-AF6F-4E7AB3371ED1}" srcOrd="0" destOrd="0" presId="urn:microsoft.com/office/officeart/2005/8/layout/cycle2"/>
    <dgm:cxn modelId="{0FCBFDA9-4A07-4897-A910-D8858A8595D8}" srcId="{EE705602-B3A1-4544-91D4-968458216315}" destId="{EC7B5864-C9E4-4A6E-A4B8-F2510CF547A7}" srcOrd="0" destOrd="0" parTransId="{6B5F0F7B-9055-4F59-A872-7D271C907D7D}" sibTransId="{FF4BF65A-A2FE-4ACA-9297-CDF91240241E}"/>
    <dgm:cxn modelId="{46D7E184-4FE3-43F9-8F51-18EF01D61BE2}" type="presOf" srcId="{1AB09741-FB80-4D60-B423-BD42422643FC}" destId="{9E84B2DE-1AA3-4E71-8F43-171ABF5CA687}" srcOrd="1" destOrd="0" presId="urn:microsoft.com/office/officeart/2005/8/layout/cycle2"/>
    <dgm:cxn modelId="{CECC636F-F315-4383-AA56-AAF9344A92E8}" type="presOf" srcId="{1241C680-9295-4A65-8B54-4D3F1B3CED41}" destId="{5BD196EE-823A-460D-A187-15F7ADBFAB8C}" srcOrd="0" destOrd="0" presId="urn:microsoft.com/office/officeart/2005/8/layout/cycle2"/>
    <dgm:cxn modelId="{99327306-3840-4938-A0D1-C09CC100FC78}" type="presOf" srcId="{8159102C-50CF-40F2-9CF8-C8EE6D639716}" destId="{9D7B97EF-C26E-450C-BD48-ACDCD640AA16}" srcOrd="0" destOrd="0" presId="urn:microsoft.com/office/officeart/2005/8/layout/cycle2"/>
    <dgm:cxn modelId="{C8CA2CDE-83AB-4C93-968C-D5E15B33839A}" type="presOf" srcId="{1409A1D9-292E-4256-923D-F87A630CD266}" destId="{EEE867A4-59D1-4C9E-9D9A-53EF57D4E767}" srcOrd="1" destOrd="0" presId="urn:microsoft.com/office/officeart/2005/8/layout/cycle2"/>
    <dgm:cxn modelId="{CB0EFE93-99E5-4EF8-A558-77D0B23EB217}" srcId="{EE705602-B3A1-4544-91D4-968458216315}" destId="{076A1B61-4D2F-4DF2-A5CA-F744BD9F5332}" srcOrd="4" destOrd="0" parTransId="{4B779104-A4C8-41D3-BEFE-D43744FA685C}" sibTransId="{B17E758D-D236-4B0E-872F-9DDAD5A3891D}"/>
    <dgm:cxn modelId="{5DCF1B30-A407-4227-B1F1-912603088756}" type="presOf" srcId="{B17E758D-D236-4B0E-872F-9DDAD5A3891D}" destId="{E6D785CB-6FAF-4968-92B4-E5780179E26A}" srcOrd="0" destOrd="0" presId="urn:microsoft.com/office/officeart/2005/8/layout/cycle2"/>
    <dgm:cxn modelId="{C9323730-36D1-438F-AD80-EB30C680EC21}" type="presOf" srcId="{EE705602-B3A1-4544-91D4-968458216315}" destId="{4E6DD430-7EA5-46E9-98FF-6E457594CFB4}" srcOrd="0" destOrd="0" presId="urn:microsoft.com/office/officeart/2005/8/layout/cycle2"/>
    <dgm:cxn modelId="{38C863F9-E588-48DA-8F60-DF8BDA3B4282}" type="presParOf" srcId="{4E6DD430-7EA5-46E9-98FF-6E457594CFB4}" destId="{DB9846DC-FF0E-400A-A934-6EEB3D0D59A1}" srcOrd="0" destOrd="0" presId="urn:microsoft.com/office/officeart/2005/8/layout/cycle2"/>
    <dgm:cxn modelId="{DE49E6C8-1E9D-4B96-BFD1-975453E2C735}" type="presParOf" srcId="{4E6DD430-7EA5-46E9-98FF-6E457594CFB4}" destId="{BB48CF5C-421D-47F5-99EE-B00D1137AA7F}" srcOrd="1" destOrd="0" presId="urn:microsoft.com/office/officeart/2005/8/layout/cycle2"/>
    <dgm:cxn modelId="{09179927-514A-4E7D-81F0-77C7145176FE}" type="presParOf" srcId="{BB48CF5C-421D-47F5-99EE-B00D1137AA7F}" destId="{5C07C02B-9D94-4667-83B1-EFDAAB7B8CDE}" srcOrd="0" destOrd="0" presId="urn:microsoft.com/office/officeart/2005/8/layout/cycle2"/>
    <dgm:cxn modelId="{94B8AD0F-A165-4FB8-B101-B9D1ED0B6506}" type="presParOf" srcId="{4E6DD430-7EA5-46E9-98FF-6E457594CFB4}" destId="{9D7B97EF-C26E-450C-BD48-ACDCD640AA16}" srcOrd="2" destOrd="0" presId="urn:microsoft.com/office/officeart/2005/8/layout/cycle2"/>
    <dgm:cxn modelId="{4F9D3ED3-4B9C-46A9-9C67-EFECAE2D54A2}" type="presParOf" srcId="{4E6DD430-7EA5-46E9-98FF-6E457594CFB4}" destId="{C5B4BEF8-79E3-4C33-B160-F2B6AADE61C0}" srcOrd="3" destOrd="0" presId="urn:microsoft.com/office/officeart/2005/8/layout/cycle2"/>
    <dgm:cxn modelId="{A4BC60AE-6D5D-45AB-A5EF-6942C5FBBC29}" type="presParOf" srcId="{C5B4BEF8-79E3-4C33-B160-F2B6AADE61C0}" destId="{EEE867A4-59D1-4C9E-9D9A-53EF57D4E767}" srcOrd="0" destOrd="0" presId="urn:microsoft.com/office/officeart/2005/8/layout/cycle2"/>
    <dgm:cxn modelId="{DDA829DC-34B4-4CE7-9A8D-8111F0527313}" type="presParOf" srcId="{4E6DD430-7EA5-46E9-98FF-6E457594CFB4}" destId="{E6428E40-BB19-4B41-A5F8-E01041A3C5C7}" srcOrd="4" destOrd="0" presId="urn:microsoft.com/office/officeart/2005/8/layout/cycle2"/>
    <dgm:cxn modelId="{A718A72A-4B8C-4EBE-86F4-F3FCE572B3A3}" type="presParOf" srcId="{4E6DD430-7EA5-46E9-98FF-6E457594CFB4}" destId="{F153287B-68B3-4E2F-AF6F-4E7AB3371ED1}" srcOrd="5" destOrd="0" presId="urn:microsoft.com/office/officeart/2005/8/layout/cycle2"/>
    <dgm:cxn modelId="{534D85EB-DF79-4534-8712-ED128B4CF4DA}" type="presParOf" srcId="{F153287B-68B3-4E2F-AF6F-4E7AB3371ED1}" destId="{9E84B2DE-1AA3-4E71-8F43-171ABF5CA687}" srcOrd="0" destOrd="0" presId="urn:microsoft.com/office/officeart/2005/8/layout/cycle2"/>
    <dgm:cxn modelId="{E1C2A92B-227B-4040-8E68-42ED30868B85}" type="presParOf" srcId="{4E6DD430-7EA5-46E9-98FF-6E457594CFB4}" destId="{AD55D671-52E2-4DF0-B266-724D05AFA253}" srcOrd="6" destOrd="0" presId="urn:microsoft.com/office/officeart/2005/8/layout/cycle2"/>
    <dgm:cxn modelId="{18C1BD8A-A59A-404C-B152-0E0F106409DD}" type="presParOf" srcId="{4E6DD430-7EA5-46E9-98FF-6E457594CFB4}" destId="{5BD196EE-823A-460D-A187-15F7ADBFAB8C}" srcOrd="7" destOrd="0" presId="urn:microsoft.com/office/officeart/2005/8/layout/cycle2"/>
    <dgm:cxn modelId="{97388093-2494-44B0-8A0E-4E8D864022C3}" type="presParOf" srcId="{5BD196EE-823A-460D-A187-15F7ADBFAB8C}" destId="{D8577D3E-85A7-45DF-9295-2B8856B51B16}" srcOrd="0" destOrd="0" presId="urn:microsoft.com/office/officeart/2005/8/layout/cycle2"/>
    <dgm:cxn modelId="{6DC8030B-E565-4B62-BEB4-D0A31AB53910}" type="presParOf" srcId="{4E6DD430-7EA5-46E9-98FF-6E457594CFB4}" destId="{BAD2212A-D92A-4DA8-A1F0-2F076723E58B}" srcOrd="8" destOrd="0" presId="urn:microsoft.com/office/officeart/2005/8/layout/cycle2"/>
    <dgm:cxn modelId="{BA601CE0-8125-437A-BA04-E397E908F0B1}" type="presParOf" srcId="{4E6DD430-7EA5-46E9-98FF-6E457594CFB4}" destId="{E6D785CB-6FAF-4968-92B4-E5780179E26A}" srcOrd="9" destOrd="0" presId="urn:microsoft.com/office/officeart/2005/8/layout/cycle2"/>
    <dgm:cxn modelId="{E67E7CA3-0C3A-4718-B267-2119B4BEF8FF}" type="presParOf" srcId="{E6D785CB-6FAF-4968-92B4-E5780179E26A}" destId="{D2B82E07-F727-4459-8942-DFDD69B02FD3}"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B4948E0-9A1F-4E26-AD2D-6E4FD9C374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45E4-A737-4AE9-A0FB-6F766118A63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4948E0-9A1F-4E26-AD2D-6E4FD9C374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4948E0-9A1F-4E26-AD2D-6E4FD9C3741E}" type="datetimeFigureOut">
              <a:rPr lang="en-US" smtClean="0"/>
              <a:pPr/>
              <a:t>12/2/2020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4948E0-9A1F-4E26-AD2D-6E4FD9C374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4948E0-9A1F-4E26-AD2D-6E4FD9C3741E}"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245E4-A737-4AE9-A0FB-6F766118A6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4948E0-9A1F-4E26-AD2D-6E4FD9C3741E}"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4948E0-9A1F-4E26-AD2D-6E4FD9C3741E}" type="datetimeFigureOut">
              <a:rPr lang="en-US" smtClean="0"/>
              <a:pPr/>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4948E0-9A1F-4E26-AD2D-6E4FD9C3741E}" type="datetimeFigureOut">
              <a:rPr lang="en-US" smtClean="0"/>
              <a:pPr/>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48E0-9A1F-4E26-AD2D-6E4FD9C3741E}" type="datetimeFigureOut">
              <a:rPr lang="en-US" smtClean="0"/>
              <a:pPr/>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245E4-A737-4AE9-A0FB-6F766118A6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4948E0-9A1F-4E26-AD2D-6E4FD9C3741E}"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245E4-A737-4AE9-A0FB-6F766118A63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B4948E0-9A1F-4E26-AD2D-6E4FD9C3741E}" type="datetimeFigureOut">
              <a:rPr lang="en-US" smtClean="0"/>
              <a:pPr/>
              <a:t>12/2/2020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4A245E4-A737-4AE9-A0FB-6F766118A63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B4948E0-9A1F-4E26-AD2D-6E4FD9C3741E}" type="datetimeFigureOut">
              <a:rPr lang="en-US" smtClean="0"/>
              <a:pPr/>
              <a:t>12/2/2020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4A245E4-A737-4AE9-A0FB-6F766118A6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FINANCIAL ACCOUNTING</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35152"/>
          </a:xfrm>
        </p:spPr>
        <p:txBody>
          <a:bodyPr/>
          <a:lstStyle/>
          <a:p>
            <a:r>
              <a:rPr lang="en-US" dirty="0" smtClean="0"/>
              <a:t>Basic Terms of Accounting </a:t>
            </a:r>
            <a:endParaRPr lang="en-US" dirty="0"/>
          </a:p>
        </p:txBody>
      </p:sp>
      <p:sp>
        <p:nvSpPr>
          <p:cNvPr id="3" name="Content Placeholder 2"/>
          <p:cNvSpPr>
            <a:spLocks noGrp="1"/>
          </p:cNvSpPr>
          <p:nvPr>
            <p:ph idx="1"/>
          </p:nvPr>
        </p:nvSpPr>
        <p:spPr>
          <a:xfrm>
            <a:off x="304800" y="1447800"/>
            <a:ext cx="8382000" cy="5181601"/>
          </a:xfrm>
        </p:spPr>
        <p:txBody>
          <a:bodyPr>
            <a:noAutofit/>
          </a:bodyPr>
          <a:lstStyle/>
          <a:p>
            <a:pPr marL="461772" indent="-342900">
              <a:buFont typeface="+mj-lt"/>
              <a:buAutoNum type="arabicPeriod"/>
            </a:pPr>
            <a:r>
              <a:rPr lang="en-US" sz="2800" dirty="0" smtClean="0">
                <a:latin typeface="Times New Roman" pitchFamily="18" charset="0"/>
                <a:cs typeface="Times New Roman" pitchFamily="18" charset="0"/>
              </a:rPr>
              <a:t>Business                                      </a:t>
            </a:r>
          </a:p>
          <a:p>
            <a:pPr marL="461772" indent="-342900">
              <a:buFont typeface="+mj-lt"/>
              <a:buAutoNum type="arabicPeriod"/>
            </a:pPr>
            <a:r>
              <a:rPr lang="en-US" sz="2800" dirty="0" smtClean="0">
                <a:latin typeface="Times New Roman" pitchFamily="18" charset="0"/>
                <a:cs typeface="Times New Roman" pitchFamily="18" charset="0"/>
              </a:rPr>
              <a:t>Trade</a:t>
            </a:r>
          </a:p>
          <a:p>
            <a:pPr marL="461772" indent="-342900">
              <a:buFont typeface="+mj-lt"/>
              <a:buAutoNum type="arabicPeriod"/>
            </a:pPr>
            <a:r>
              <a:rPr lang="en-US" sz="2800" dirty="0" smtClean="0">
                <a:latin typeface="Times New Roman" pitchFamily="18" charset="0"/>
                <a:cs typeface="Times New Roman" pitchFamily="18" charset="0"/>
              </a:rPr>
              <a:t>Capital</a:t>
            </a:r>
          </a:p>
          <a:p>
            <a:pPr marL="461772" indent="-342900">
              <a:buFont typeface="+mj-lt"/>
              <a:buAutoNum type="arabicPeriod"/>
            </a:pPr>
            <a:r>
              <a:rPr lang="en-US" sz="2800" dirty="0" smtClean="0">
                <a:latin typeface="Times New Roman" pitchFamily="18" charset="0"/>
                <a:cs typeface="Times New Roman" pitchFamily="18" charset="0"/>
              </a:rPr>
              <a:t>Asset </a:t>
            </a:r>
          </a:p>
          <a:p>
            <a:pPr marL="461772" indent="-342900">
              <a:buFont typeface="+mj-lt"/>
              <a:buAutoNum type="arabicPeriod"/>
            </a:pPr>
            <a:r>
              <a:rPr lang="en-US" sz="2800" dirty="0" smtClean="0">
                <a:latin typeface="Times New Roman" pitchFamily="18" charset="0"/>
                <a:cs typeface="Times New Roman" pitchFamily="18" charset="0"/>
              </a:rPr>
              <a:t>Liabilities</a:t>
            </a:r>
          </a:p>
          <a:p>
            <a:pPr marL="461772" indent="-342900">
              <a:buFont typeface="+mj-lt"/>
              <a:buAutoNum type="arabicPeriod"/>
            </a:pPr>
            <a:r>
              <a:rPr lang="en-US" sz="2800" dirty="0" smtClean="0">
                <a:latin typeface="Times New Roman" pitchFamily="18" charset="0"/>
                <a:cs typeface="Times New Roman" pitchFamily="18" charset="0"/>
              </a:rPr>
              <a:t>Drawings</a:t>
            </a:r>
          </a:p>
          <a:p>
            <a:pPr marL="461772" indent="-342900">
              <a:buFont typeface="+mj-lt"/>
              <a:buAutoNum type="arabicPeriod"/>
            </a:pPr>
            <a:r>
              <a:rPr lang="en-US" sz="2800" dirty="0" smtClean="0">
                <a:latin typeface="Times New Roman" pitchFamily="18" charset="0"/>
                <a:cs typeface="Times New Roman" pitchFamily="18" charset="0"/>
              </a:rPr>
              <a:t>Goods</a:t>
            </a:r>
          </a:p>
          <a:p>
            <a:pPr marL="461772" indent="-342900">
              <a:buFont typeface="+mj-lt"/>
              <a:buAutoNum type="arabicPeriod"/>
            </a:pPr>
            <a:r>
              <a:rPr lang="en-US" sz="2800" dirty="0" smtClean="0">
                <a:latin typeface="Times New Roman" pitchFamily="18" charset="0"/>
                <a:cs typeface="Times New Roman" pitchFamily="18" charset="0"/>
              </a:rPr>
              <a:t>Purchases</a:t>
            </a:r>
          </a:p>
          <a:p>
            <a:pPr marL="461772" indent="-342900">
              <a:buFont typeface="+mj-lt"/>
              <a:buAutoNum type="arabicPeriod"/>
            </a:pPr>
            <a:r>
              <a:rPr lang="en-US" sz="2800" dirty="0" smtClean="0">
                <a:latin typeface="Times New Roman" pitchFamily="18" charset="0"/>
                <a:cs typeface="Times New Roman" pitchFamily="18" charset="0"/>
              </a:rPr>
              <a:t>Sales</a:t>
            </a:r>
          </a:p>
          <a:p>
            <a:pPr marL="461772" indent="-342900">
              <a:buFont typeface="+mj-lt"/>
              <a:buAutoNum type="arabicPeriod"/>
            </a:pPr>
            <a:r>
              <a:rPr lang="en-US" sz="2800" dirty="0" smtClean="0">
                <a:latin typeface="Times New Roman" pitchFamily="18" charset="0"/>
                <a:cs typeface="Times New Roman" pitchFamily="18" charset="0"/>
              </a:rPr>
              <a:t>Purchase Return</a:t>
            </a:r>
          </a:p>
          <a:p>
            <a:pPr marL="461772" indent="-342900">
              <a:buFont typeface="+mj-lt"/>
              <a:buAutoNum type="arabicPeriod"/>
            </a:pPr>
            <a:r>
              <a:rPr lang="en-US" sz="2800" dirty="0" smtClean="0">
                <a:latin typeface="Times New Roman" pitchFamily="18" charset="0"/>
                <a:cs typeface="Times New Roman" pitchFamily="18" charset="0"/>
              </a:rPr>
              <a:t>Sales Return</a:t>
            </a:r>
          </a:p>
          <a:p>
            <a:pPr marL="461772" indent="-342900">
              <a:buFont typeface="+mj-lt"/>
              <a:buAutoNum type="arabicPeriod"/>
            </a:pPr>
            <a:r>
              <a:rPr lang="en-US" sz="2800" dirty="0" smtClean="0">
                <a:latin typeface="Times New Roman" pitchFamily="18" charset="0"/>
                <a:cs typeface="Times New Roman" pitchFamily="18" charset="0"/>
              </a:rPr>
              <a:t>Stock</a:t>
            </a:r>
          </a:p>
          <a:p>
            <a:pPr marL="461772" indent="-342900">
              <a:buFont typeface="+mj-lt"/>
              <a:buAutoNum type="arabicPeriod"/>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BUSY + NESS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marL="461772" indent="-342900">
              <a:buNone/>
            </a:pPr>
            <a:r>
              <a:rPr lang="en-US" dirty="0" smtClean="0">
                <a:latin typeface="Times New Roman" pitchFamily="18" charset="0"/>
                <a:cs typeface="Times New Roman" pitchFamily="18" charset="0"/>
              </a:rPr>
              <a:t>13. Revenue</a:t>
            </a:r>
          </a:p>
          <a:p>
            <a:pPr marL="461772" indent="-342900">
              <a:buNone/>
            </a:pPr>
            <a:r>
              <a:rPr lang="en-US" dirty="0" smtClean="0">
                <a:latin typeface="Times New Roman" pitchFamily="18" charset="0"/>
                <a:cs typeface="Times New Roman" pitchFamily="18" charset="0"/>
              </a:rPr>
              <a:t>14. Expenses</a:t>
            </a:r>
          </a:p>
          <a:p>
            <a:pPr marL="461772" indent="-342900">
              <a:buNone/>
            </a:pPr>
            <a:r>
              <a:rPr lang="en-US" dirty="0" smtClean="0">
                <a:latin typeface="Times New Roman" pitchFamily="18" charset="0"/>
                <a:cs typeface="Times New Roman" pitchFamily="18" charset="0"/>
              </a:rPr>
              <a:t>15. Cost</a:t>
            </a:r>
          </a:p>
          <a:p>
            <a:pPr marL="461772" indent="-342900">
              <a:buNone/>
            </a:pPr>
            <a:r>
              <a:rPr lang="en-US" dirty="0" smtClean="0">
                <a:latin typeface="Times New Roman" pitchFamily="18" charset="0"/>
                <a:cs typeface="Times New Roman" pitchFamily="18" charset="0"/>
              </a:rPr>
              <a:t>16. Discount</a:t>
            </a:r>
          </a:p>
          <a:p>
            <a:pPr marL="461772" indent="-342900">
              <a:buNone/>
            </a:pPr>
            <a:r>
              <a:rPr lang="en-US" dirty="0" smtClean="0">
                <a:latin typeface="Times New Roman" pitchFamily="18" charset="0"/>
                <a:cs typeface="Times New Roman" pitchFamily="18" charset="0"/>
              </a:rPr>
              <a:t>17. Debtor</a:t>
            </a:r>
          </a:p>
          <a:p>
            <a:pPr marL="461772" indent="-342900">
              <a:buNone/>
            </a:pPr>
            <a:r>
              <a:rPr lang="en-US" dirty="0" smtClean="0">
                <a:latin typeface="Times New Roman" pitchFamily="18" charset="0"/>
                <a:cs typeface="Times New Roman" pitchFamily="18" charset="0"/>
              </a:rPr>
              <a:t>18. Creditor</a:t>
            </a:r>
          </a:p>
          <a:p>
            <a:pPr marL="461772" indent="-342900">
              <a:buNone/>
            </a:pPr>
            <a:r>
              <a:rPr lang="en-US" dirty="0" smtClean="0">
                <a:latin typeface="Times New Roman" pitchFamily="18" charset="0"/>
                <a:cs typeface="Times New Roman" pitchFamily="18" charset="0"/>
              </a:rPr>
              <a:t>19. Receivables</a:t>
            </a:r>
          </a:p>
          <a:p>
            <a:pPr marL="461772" indent="-342900">
              <a:buNone/>
            </a:pPr>
            <a:r>
              <a:rPr lang="en-US" dirty="0" smtClean="0">
                <a:latin typeface="Times New Roman" pitchFamily="18" charset="0"/>
                <a:cs typeface="Times New Roman" pitchFamily="18" charset="0"/>
              </a:rPr>
              <a:t>20. Payables</a:t>
            </a:r>
          </a:p>
          <a:p>
            <a:pPr marL="461772" indent="-342900">
              <a:buNone/>
            </a:pPr>
            <a:r>
              <a:rPr lang="en-US" dirty="0" smtClean="0">
                <a:latin typeface="Times New Roman" pitchFamily="18" charset="0"/>
                <a:cs typeface="Times New Roman" pitchFamily="18" charset="0"/>
              </a:rPr>
              <a:t>21. Entry</a:t>
            </a:r>
          </a:p>
          <a:p>
            <a:pPr marL="461772" indent="-342900">
              <a:buNone/>
            </a:pPr>
            <a:r>
              <a:rPr lang="en-US" dirty="0" smtClean="0">
                <a:latin typeface="Times New Roman" pitchFamily="18" charset="0"/>
                <a:cs typeface="Times New Roman" pitchFamily="18" charset="0"/>
              </a:rPr>
              <a:t>22. Turnover</a:t>
            </a:r>
          </a:p>
          <a:p>
            <a:pPr marL="461772" indent="-342900">
              <a:buNone/>
            </a:pPr>
            <a:r>
              <a:rPr lang="en-US" dirty="0" smtClean="0">
                <a:latin typeface="Times New Roman" pitchFamily="18" charset="0"/>
                <a:cs typeface="Times New Roman" pitchFamily="18" charset="0"/>
              </a:rPr>
              <a:t>23. Insolvent</a:t>
            </a:r>
          </a:p>
          <a:p>
            <a:pPr marL="461772" indent="-342900">
              <a:buNone/>
            </a:pPr>
            <a:r>
              <a:rPr lang="en-US" dirty="0" smtClean="0">
                <a:latin typeface="Times New Roman" pitchFamily="18" charset="0"/>
                <a:cs typeface="Times New Roman" pitchFamily="18" charset="0"/>
              </a:rPr>
              <a:t>24. Bad Debts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b="1" dirty="0" smtClean="0">
                <a:latin typeface="Times New Roman" pitchFamily="18" charset="0"/>
                <a:cs typeface="Times New Roman" pitchFamily="18" charset="0"/>
              </a:rPr>
              <a:t>Business</a:t>
            </a:r>
            <a:r>
              <a:rPr lang="en-US" sz="2400" dirty="0" smtClean="0">
                <a:latin typeface="Times New Roman" pitchFamily="18" charset="0"/>
                <a:cs typeface="Times New Roman" pitchFamily="18" charset="0"/>
              </a:rPr>
              <a:t> – Any legal action that is done in order to earn income or profit is called business. It includes the production of goods and services, purchase and sale of goods and service, banking, insurance, education transportation and any other trading activity etc.</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Trade</a:t>
            </a:r>
            <a:r>
              <a:rPr lang="en-US" sz="2400" dirty="0" smtClean="0">
                <a:latin typeface="Times New Roman" pitchFamily="18" charset="0"/>
                <a:cs typeface="Times New Roman" pitchFamily="18" charset="0"/>
              </a:rPr>
              <a:t> – Purchase and sale of goods and services in order to earn profit is called trade.</a:t>
            </a: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Capital </a:t>
            </a:r>
            <a:r>
              <a:rPr lang="en-US" sz="2400" dirty="0" smtClean="0">
                <a:latin typeface="Times New Roman" pitchFamily="18" charset="0"/>
                <a:cs typeface="Times New Roman" pitchFamily="18" charset="0"/>
              </a:rPr>
              <a:t>– The amount of cash, goods or assets which is initially invested by proprietor while commencing business is called capital. It is invested to earn profits. In other words, the excess of assets over liability is capital.</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ACCOUNTING CYCLE</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0" y="1600200"/>
          <a:ext cx="9144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Arial" pitchFamily="34" charset="0"/>
              <a:buChar char="•"/>
            </a:pPr>
            <a:r>
              <a:rPr lang="en-US" sz="2400" b="1" dirty="0" smtClean="0">
                <a:latin typeface="Times New Roman" pitchFamily="18" charset="0"/>
                <a:cs typeface="Times New Roman" pitchFamily="18" charset="0"/>
              </a:rPr>
              <a:t>Recording of transactions </a:t>
            </a:r>
            <a:r>
              <a:rPr lang="en-US" sz="2400" dirty="0" smtClean="0">
                <a:latin typeface="Times New Roman" pitchFamily="18" charset="0"/>
                <a:cs typeface="Times New Roman" pitchFamily="18" charset="0"/>
              </a:rPr>
              <a:t>– As soon as transaction happens it is first recorded.</a:t>
            </a:r>
          </a:p>
          <a:p>
            <a:pPr algn="just">
              <a:buFont typeface="Arial" pitchFamily="34" charset="0"/>
              <a:buChar char="•"/>
            </a:pPr>
            <a:r>
              <a:rPr lang="en-US" sz="2400" b="1" dirty="0" smtClean="0">
                <a:latin typeface="Times New Roman" pitchFamily="18" charset="0"/>
                <a:cs typeface="Times New Roman" pitchFamily="18" charset="0"/>
              </a:rPr>
              <a:t>Journal</a:t>
            </a:r>
            <a:r>
              <a:rPr lang="en-US" sz="2400" dirty="0" smtClean="0">
                <a:latin typeface="Times New Roman" pitchFamily="18" charset="0"/>
                <a:cs typeface="Times New Roman" pitchFamily="18" charset="0"/>
              </a:rPr>
              <a:t> – The word ‘Jour’ is an Italian word </a:t>
            </a:r>
            <a:r>
              <a:rPr lang="en-US" sz="2400" dirty="0" err="1" smtClean="0">
                <a:latin typeface="Times New Roman" pitchFamily="18" charset="0"/>
                <a:cs typeface="Times New Roman" pitchFamily="18" charset="0"/>
              </a:rPr>
              <a:t>means‘daily</a:t>
            </a:r>
            <a:r>
              <a:rPr lang="en-US" sz="2400" dirty="0" smtClean="0">
                <a:latin typeface="Times New Roman" pitchFamily="18" charset="0"/>
                <a:cs typeface="Times New Roman" pitchFamily="18" charset="0"/>
              </a:rPr>
              <a:t>’, the transactions are recorded in Journal chronologically.</a:t>
            </a:r>
          </a:p>
          <a:p>
            <a:pPr algn="just">
              <a:buFont typeface="Arial" pitchFamily="34" charset="0"/>
              <a:buChar char="•"/>
            </a:pPr>
            <a:r>
              <a:rPr lang="en-US" sz="2400" b="1" dirty="0" smtClean="0">
                <a:latin typeface="Times New Roman" pitchFamily="18" charset="0"/>
                <a:cs typeface="Times New Roman" pitchFamily="18" charset="0"/>
              </a:rPr>
              <a:t>Ledger</a:t>
            </a:r>
            <a:r>
              <a:rPr lang="en-US" sz="2400" dirty="0" smtClean="0">
                <a:latin typeface="Times New Roman" pitchFamily="18" charset="0"/>
                <a:cs typeface="Times New Roman" pitchFamily="18" charset="0"/>
              </a:rPr>
              <a:t> – All journal are posted into ledger chronologically and in a classified manner.</a:t>
            </a:r>
          </a:p>
          <a:p>
            <a:pPr algn="just">
              <a:buFont typeface="Arial" pitchFamily="34" charset="0"/>
              <a:buChar char="•"/>
            </a:pPr>
            <a:r>
              <a:rPr lang="en-US" sz="2400" b="1" dirty="0" smtClean="0">
                <a:latin typeface="Times New Roman" pitchFamily="18" charset="0"/>
                <a:cs typeface="Times New Roman" pitchFamily="18" charset="0"/>
              </a:rPr>
              <a:t>Trial Balance </a:t>
            </a:r>
            <a:r>
              <a:rPr lang="en-US" sz="2400" dirty="0" smtClean="0">
                <a:latin typeface="Times New Roman" pitchFamily="18" charset="0"/>
                <a:cs typeface="Times New Roman" pitchFamily="18" charset="0"/>
              </a:rPr>
              <a:t>– After taking the ledger account closing balances, a Trail balance is prepared at the end of the period for the preparation of financial statements.</a:t>
            </a:r>
          </a:p>
          <a:p>
            <a:pPr algn="just">
              <a:buFont typeface="Arial" pitchFamily="34" charset="0"/>
              <a:buChar char="•"/>
            </a:pPr>
            <a:r>
              <a:rPr lang="en-US" sz="2400" b="1" dirty="0" smtClean="0">
                <a:latin typeface="Times New Roman" pitchFamily="18" charset="0"/>
                <a:cs typeface="Times New Roman" pitchFamily="18" charset="0"/>
              </a:rPr>
              <a:t>Financial Statements </a:t>
            </a:r>
            <a:r>
              <a:rPr lang="en-US" sz="2400" dirty="0" smtClean="0">
                <a:latin typeface="Times New Roman" pitchFamily="18" charset="0"/>
                <a:cs typeface="Times New Roman" pitchFamily="18" charset="0"/>
              </a:rPr>
              <a:t>– Financial statement can now be easily prepared which will show the true financial position and operating results.</a:t>
            </a:r>
          </a:p>
          <a:p>
            <a:pPr algn="just">
              <a:buNone/>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ACCOUNTING</a:t>
            </a:r>
            <a:endParaRPr lang="en-US" dirty="0"/>
          </a:p>
        </p:txBody>
      </p:sp>
      <p:sp>
        <p:nvSpPr>
          <p:cNvPr id="3" name="Content Placeholder 2"/>
          <p:cNvSpPr>
            <a:spLocks noGrp="1"/>
          </p:cNvSpPr>
          <p:nvPr>
            <p:ph idx="1"/>
          </p:nvPr>
        </p:nvSpPr>
        <p:spPr/>
        <p:txBody>
          <a:bodyPr/>
          <a:lstStyle/>
          <a:p>
            <a:r>
              <a:rPr lang="en-US" dirty="0" smtClean="0"/>
              <a:t>Accounting Conventions </a:t>
            </a:r>
          </a:p>
          <a:p>
            <a:r>
              <a:rPr lang="en-US" dirty="0" smtClean="0"/>
              <a:t>Accounting </a:t>
            </a:r>
            <a:r>
              <a:rPr lang="en-US" dirty="0" smtClean="0"/>
              <a:t>Concepts</a:t>
            </a:r>
            <a:endParaRPr lang="en-US" dirty="0" smtClean="0"/>
          </a:p>
          <a:p>
            <a:pPr>
              <a:buNone/>
            </a:pPr>
            <a:endParaRPr lang="en-US" dirty="0" smtClean="0"/>
          </a:p>
          <a:p>
            <a:pPr>
              <a:buNone/>
            </a:pPr>
            <a:r>
              <a:rPr lang="en-US" dirty="0" smtClean="0"/>
              <a:t>These Principles are comes under the GAAP</a:t>
            </a:r>
          </a:p>
          <a:p>
            <a:pPr>
              <a:buNone/>
            </a:pPr>
            <a:r>
              <a:rPr lang="en-US" dirty="0" smtClean="0"/>
              <a:t>(Generally Accepted Accounting Principles).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Accounting Conventions  (4)</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smtClean="0"/>
          </a:p>
          <a:p>
            <a:pPr marL="633222" indent="-514350">
              <a:buNone/>
            </a:pPr>
            <a:r>
              <a:rPr lang="en-US" dirty="0" smtClean="0">
                <a:latin typeface="Times New Roman" pitchFamily="18" charset="0"/>
                <a:cs typeface="Times New Roman" pitchFamily="18" charset="0"/>
              </a:rPr>
              <a:t>                         1. Conservatism</a:t>
            </a:r>
          </a:p>
          <a:p>
            <a:pPr marL="633222" indent="-514350">
              <a:buNone/>
            </a:pPr>
            <a:r>
              <a:rPr lang="en-US" dirty="0" smtClean="0">
                <a:latin typeface="Times New Roman" pitchFamily="18" charset="0"/>
                <a:cs typeface="Times New Roman" pitchFamily="18" charset="0"/>
              </a:rPr>
              <a:t>                         2. Full Disclosure</a:t>
            </a:r>
          </a:p>
          <a:p>
            <a:pPr marL="633222" indent="-514350">
              <a:buNone/>
            </a:pPr>
            <a:r>
              <a:rPr lang="en-US" dirty="0" smtClean="0">
                <a:latin typeface="Times New Roman" pitchFamily="18" charset="0"/>
                <a:cs typeface="Times New Roman" pitchFamily="18" charset="0"/>
              </a:rPr>
              <a:t>                         3. Materiality</a:t>
            </a:r>
          </a:p>
          <a:p>
            <a:pPr marL="633222" indent="-514350">
              <a:buNone/>
            </a:pPr>
            <a:r>
              <a:rPr lang="en-US" dirty="0" smtClean="0">
                <a:latin typeface="Times New Roman" pitchFamily="18" charset="0"/>
                <a:cs typeface="Times New Roman" pitchFamily="18" charset="0"/>
              </a:rPr>
              <a:t>                         4. Consistency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SYLLABUS</a:t>
            </a:r>
            <a:endParaRPr lang="en-US" dirty="0"/>
          </a:p>
        </p:txBody>
      </p:sp>
      <p:sp>
        <p:nvSpPr>
          <p:cNvPr id="3" name="Content Placeholder 2"/>
          <p:cNvSpPr>
            <a:spLocks noGrp="1"/>
          </p:cNvSpPr>
          <p:nvPr>
            <p:ph idx="1"/>
          </p:nvPr>
        </p:nvSpPr>
        <p:spPr/>
        <p:txBody>
          <a:bodyPr>
            <a:noAutofit/>
          </a:bodyPr>
          <a:lstStyle/>
          <a:p>
            <a:pPr>
              <a:buNone/>
            </a:pPr>
            <a:r>
              <a:rPr lang="en-US" sz="2000" b="1" dirty="0" smtClean="0">
                <a:latin typeface="Times New Roman" pitchFamily="18" charset="0"/>
                <a:cs typeface="Times New Roman" pitchFamily="18" charset="0"/>
              </a:rPr>
              <a:t>     Unit 1: (a) Theoretical Framework</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Accounting as an information system, the users of financial accounting information and their needs. Qualitative characteristics of accounting, information. Functions, advantages and limitations of accounting. Branches of accounting. Bases of accounting; cash basis and accrual basis. </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ii. The nature of financial accounting principles – Basic concepts and conventions: entity, money measurement, going concern, cost, realization, accruals, periodicity, consistency, prudence (conservatism), materiality and full disclosures.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iii. Financial accounting standards: Concept, benefits, procedure for issuing accounting standards in India. Salient features of First-Time Adoption of Indian Accounting Standard (</a:t>
            </a:r>
            <a:r>
              <a:rPr lang="en-US" sz="2000" dirty="0" err="1" smtClean="0">
                <a:latin typeface="Times New Roman" pitchFamily="18" charset="0"/>
                <a:cs typeface="Times New Roman" pitchFamily="18" charset="0"/>
              </a:rPr>
              <a:t>Ind</a:t>
            </a:r>
            <a:r>
              <a:rPr lang="en-US" sz="2000" dirty="0" smtClean="0">
                <a:latin typeface="Times New Roman" pitchFamily="18" charset="0"/>
                <a:cs typeface="Times New Roman" pitchFamily="18" charset="0"/>
              </a:rPr>
              <a:t>-AS) 101. International Financial Reporting Standards (IFRS): - Need and procedures.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DEFINITION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According to American Institute of Public Accounts (AICPA)</a:t>
            </a:r>
          </a:p>
          <a:p>
            <a:pPr algn="just">
              <a:buNone/>
            </a:pPr>
            <a:r>
              <a:rPr lang="en-US" sz="2800" dirty="0" smtClean="0">
                <a:latin typeface="Times New Roman" pitchFamily="18" charset="0"/>
                <a:cs typeface="Times New Roman" pitchFamily="18" charset="0"/>
              </a:rPr>
              <a:t>    </a:t>
            </a:r>
          </a:p>
          <a:p>
            <a:pPr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Accounting is an art of </a:t>
            </a:r>
            <a:r>
              <a:rPr lang="en-US" sz="2800" b="1" dirty="0" smtClean="0">
                <a:latin typeface="Times New Roman" pitchFamily="18" charset="0"/>
                <a:cs typeface="Times New Roman" pitchFamily="18" charset="0"/>
              </a:rPr>
              <a:t>recording</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classifying</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summarizing</a:t>
            </a:r>
            <a:r>
              <a:rPr lang="en-US" sz="2800" dirty="0" smtClean="0">
                <a:latin typeface="Times New Roman" pitchFamily="18" charset="0"/>
                <a:cs typeface="Times New Roman" pitchFamily="18" charset="0"/>
              </a:rPr>
              <a:t> in a significant manner and in terms of money transactions and events which are in part at least of financial character and </a:t>
            </a:r>
            <a:r>
              <a:rPr lang="en-US" sz="2800" b="1" dirty="0" smtClean="0">
                <a:latin typeface="Times New Roman" pitchFamily="18" charset="0"/>
                <a:cs typeface="Times New Roman" pitchFamily="18" charset="0"/>
              </a:rPr>
              <a:t>interpreting</a:t>
            </a:r>
            <a:r>
              <a:rPr lang="en-US" sz="2800" dirty="0" smtClean="0">
                <a:latin typeface="Times New Roman" pitchFamily="18" charset="0"/>
                <a:cs typeface="Times New Roman" pitchFamily="18" charset="0"/>
              </a:rPr>
              <a:t> the results thereof. </a:t>
            </a:r>
          </a:p>
          <a:p>
            <a:pPr algn="just">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799"/>
          </a:xfrm>
        </p:spPr>
        <p:txBody>
          <a:bodyPr/>
          <a:lstStyle/>
          <a:p>
            <a:endParaRPr lang="en-US" dirty="0" smtClean="0"/>
          </a:p>
          <a:p>
            <a:pPr>
              <a:buNone/>
            </a:pPr>
            <a:endParaRPr lang="en-US" dirty="0" smtClean="0"/>
          </a:p>
          <a:p>
            <a:pPr>
              <a:buNone/>
            </a:pPr>
            <a:r>
              <a:rPr lang="en-US" sz="3000" dirty="0" smtClean="0">
                <a:latin typeface="Times New Roman" pitchFamily="18" charset="0"/>
                <a:cs typeface="Times New Roman" pitchFamily="18" charset="0"/>
              </a:rPr>
              <a:t>Recording    Classifying     Summarizing    Interpreting</a:t>
            </a:r>
            <a:endParaRPr lang="en-US" sz="3000" dirty="0">
              <a:latin typeface="Times New Roman" pitchFamily="18" charset="0"/>
              <a:cs typeface="Times New Roman" pitchFamily="18" charset="0"/>
            </a:endParaRPr>
          </a:p>
        </p:txBody>
      </p:sp>
      <p:sp>
        <p:nvSpPr>
          <p:cNvPr id="4" name="Down Arrow 3"/>
          <p:cNvSpPr/>
          <p:nvPr/>
        </p:nvSpPr>
        <p:spPr>
          <a:xfrm>
            <a:off x="1143000" y="18288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7467600" y="17526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334000" y="17526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200400" y="18288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3124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Past data/ Historical data</a:t>
            </a:r>
            <a:endParaRPr lang="en-US" b="1" dirty="0">
              <a:solidFill>
                <a:schemeClr val="tx1"/>
              </a:solidFill>
              <a:latin typeface="Times New Roman" pitchFamily="18" charset="0"/>
              <a:cs typeface="Times New Roman" pitchFamily="18" charset="0"/>
            </a:endParaRPr>
          </a:p>
        </p:txBody>
      </p:sp>
      <p:sp>
        <p:nvSpPr>
          <p:cNvPr id="9" name="Rectangle 8"/>
          <p:cNvSpPr/>
          <p:nvPr/>
        </p:nvSpPr>
        <p:spPr>
          <a:xfrm>
            <a:off x="6629400" y="3124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Communicating to the end users</a:t>
            </a:r>
            <a:endParaRPr lang="en-US" b="1" dirty="0">
              <a:solidFill>
                <a:schemeClr val="tx1"/>
              </a:solidFill>
              <a:latin typeface="Times New Roman" pitchFamily="18" charset="0"/>
              <a:cs typeface="Times New Roman" pitchFamily="18" charset="0"/>
            </a:endParaRPr>
          </a:p>
        </p:txBody>
      </p:sp>
      <p:sp>
        <p:nvSpPr>
          <p:cNvPr id="10" name="Rectangle 9"/>
          <p:cNvSpPr/>
          <p:nvPr/>
        </p:nvSpPr>
        <p:spPr>
          <a:xfrm>
            <a:off x="4572000" y="3124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In the form of financial statement</a:t>
            </a:r>
            <a:endParaRPr lang="en-US" b="1" dirty="0">
              <a:solidFill>
                <a:schemeClr val="tx1"/>
              </a:solidFill>
              <a:latin typeface="Times New Roman" pitchFamily="18" charset="0"/>
              <a:cs typeface="Times New Roman" pitchFamily="18" charset="0"/>
            </a:endParaRPr>
          </a:p>
        </p:txBody>
      </p:sp>
      <p:sp>
        <p:nvSpPr>
          <p:cNvPr id="11" name="Rectangle 10"/>
          <p:cNvSpPr/>
          <p:nvPr/>
        </p:nvSpPr>
        <p:spPr>
          <a:xfrm>
            <a:off x="2438400" y="3124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In the form of groups /similar nature</a:t>
            </a:r>
            <a:endParaRPr lang="en-US" b="1" dirty="0">
              <a:solidFill>
                <a:schemeClr val="tx1"/>
              </a:solidFill>
              <a:latin typeface="Times New Roman" pitchFamily="18" charset="0"/>
              <a:cs typeface="Times New Roman" pitchFamily="18" charset="0"/>
            </a:endParaRPr>
          </a:p>
        </p:txBody>
      </p:sp>
      <p:sp>
        <p:nvSpPr>
          <p:cNvPr id="12" name="Down Arrow 11"/>
          <p:cNvSpPr/>
          <p:nvPr/>
        </p:nvSpPr>
        <p:spPr>
          <a:xfrm>
            <a:off x="5410200" y="41910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276600" y="41910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066800" y="41910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543800" y="4191000"/>
            <a:ext cx="304800" cy="1219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 y="5410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Accounting Principles / Golden Rules</a:t>
            </a:r>
            <a:endParaRPr lang="en-US" b="1" dirty="0">
              <a:solidFill>
                <a:schemeClr val="tx1"/>
              </a:solidFill>
              <a:latin typeface="Times New Roman" pitchFamily="18" charset="0"/>
              <a:cs typeface="Times New Roman" pitchFamily="18" charset="0"/>
            </a:endParaRPr>
          </a:p>
        </p:txBody>
      </p:sp>
      <p:sp>
        <p:nvSpPr>
          <p:cNvPr id="17" name="Rectangle 16"/>
          <p:cNvSpPr/>
          <p:nvPr/>
        </p:nvSpPr>
        <p:spPr>
          <a:xfrm>
            <a:off x="4648200" y="5410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Trading A/C</a:t>
            </a:r>
          </a:p>
          <a:p>
            <a:pPr algn="ctr"/>
            <a:r>
              <a:rPr lang="en-US" b="1" dirty="0" smtClean="0">
                <a:solidFill>
                  <a:schemeClr val="tx1"/>
                </a:solidFill>
                <a:latin typeface="Times New Roman" pitchFamily="18" charset="0"/>
                <a:cs typeface="Times New Roman" pitchFamily="18" charset="0"/>
              </a:rPr>
              <a:t>Profit/ Loss A/C</a:t>
            </a:r>
          </a:p>
          <a:p>
            <a:pPr algn="ctr"/>
            <a:r>
              <a:rPr lang="en-US" b="1" dirty="0" smtClean="0">
                <a:solidFill>
                  <a:schemeClr val="tx1"/>
                </a:solidFill>
                <a:latin typeface="Times New Roman" pitchFamily="18" charset="0"/>
                <a:cs typeface="Times New Roman" pitchFamily="18" charset="0"/>
              </a:rPr>
              <a:t>Balance Sheet</a:t>
            </a:r>
            <a:endParaRPr lang="en-US" b="1" dirty="0">
              <a:solidFill>
                <a:schemeClr val="tx1"/>
              </a:solidFill>
              <a:latin typeface="Times New Roman" pitchFamily="18" charset="0"/>
              <a:cs typeface="Times New Roman" pitchFamily="18" charset="0"/>
            </a:endParaRPr>
          </a:p>
        </p:txBody>
      </p:sp>
      <p:sp>
        <p:nvSpPr>
          <p:cNvPr id="18" name="Rectangle 17"/>
          <p:cNvSpPr/>
          <p:nvPr/>
        </p:nvSpPr>
        <p:spPr>
          <a:xfrm>
            <a:off x="6705600" y="5410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Internal Users</a:t>
            </a:r>
          </a:p>
          <a:p>
            <a:pPr algn="ctr"/>
            <a:r>
              <a:rPr lang="en-US" b="1" dirty="0" smtClean="0">
                <a:solidFill>
                  <a:schemeClr val="tx1"/>
                </a:solidFill>
                <a:latin typeface="Times New Roman" pitchFamily="18" charset="0"/>
                <a:cs typeface="Times New Roman" pitchFamily="18" charset="0"/>
              </a:rPr>
              <a:t>External Users</a:t>
            </a:r>
          </a:p>
          <a:p>
            <a:pPr algn="ctr"/>
            <a:r>
              <a:rPr lang="en-US" b="1" dirty="0" smtClean="0">
                <a:solidFill>
                  <a:schemeClr val="tx1"/>
                </a:solidFill>
                <a:latin typeface="Times New Roman" pitchFamily="18" charset="0"/>
                <a:cs typeface="Times New Roman" pitchFamily="18" charset="0"/>
              </a:rPr>
              <a:t>Govt. Authority</a:t>
            </a:r>
          </a:p>
        </p:txBody>
      </p:sp>
      <p:sp>
        <p:nvSpPr>
          <p:cNvPr id="19" name="Rectangle 18"/>
          <p:cNvSpPr/>
          <p:nvPr/>
        </p:nvSpPr>
        <p:spPr>
          <a:xfrm>
            <a:off x="2514600" y="54102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Ledgers</a:t>
            </a:r>
            <a:r>
              <a:rPr lang="en-US" b="1" smtClean="0">
                <a:solidFill>
                  <a:schemeClr val="tx1"/>
                </a:solidFill>
                <a:latin typeface="Times New Roman" pitchFamily="18" charset="0"/>
                <a:cs typeface="Times New Roman" pitchFamily="18" charset="0"/>
              </a:rPr>
              <a:t>/ Accounts</a:t>
            </a:r>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latin typeface="Times New Roman" pitchFamily="18" charset="0"/>
                <a:cs typeface="Times New Roman" pitchFamily="18" charset="0"/>
              </a:rPr>
              <a:t>CHARACTERISTICS OF ACCOUNTING</a:t>
            </a:r>
            <a:endParaRPr lang="en-US" sz="3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633222" indent="-514350" algn="just">
              <a:buFont typeface="+mj-lt"/>
              <a:buAutoNum type="arabicPeriod"/>
            </a:pPr>
            <a:r>
              <a:rPr lang="en-US" dirty="0" smtClean="0">
                <a:latin typeface="Times New Roman" pitchFamily="18" charset="0"/>
                <a:cs typeface="Times New Roman" pitchFamily="18" charset="0"/>
              </a:rPr>
              <a:t>Identifying financial transactions and events.</a:t>
            </a:r>
          </a:p>
          <a:p>
            <a:pPr marL="633222" indent="-514350" algn="just">
              <a:buFont typeface="+mj-lt"/>
              <a:buAutoNum type="arabicPeriod"/>
            </a:pPr>
            <a:r>
              <a:rPr lang="en-US" dirty="0" smtClean="0">
                <a:latin typeface="Times New Roman" pitchFamily="18" charset="0"/>
                <a:cs typeface="Times New Roman" pitchFamily="18" charset="0"/>
              </a:rPr>
              <a:t>Measuring the transactions.</a:t>
            </a:r>
          </a:p>
          <a:p>
            <a:pPr marL="633222" indent="-514350" algn="just">
              <a:buFont typeface="+mj-lt"/>
              <a:buAutoNum type="arabicPeriod"/>
            </a:pPr>
            <a:r>
              <a:rPr lang="en-US" dirty="0" smtClean="0">
                <a:latin typeface="Times New Roman" pitchFamily="18" charset="0"/>
                <a:cs typeface="Times New Roman" pitchFamily="18" charset="0"/>
              </a:rPr>
              <a:t>Recording of transactions.</a:t>
            </a:r>
          </a:p>
          <a:p>
            <a:pPr marL="633222" indent="-514350" algn="just">
              <a:buFont typeface="+mj-lt"/>
              <a:buAutoNum type="arabicPeriod"/>
            </a:pPr>
            <a:r>
              <a:rPr lang="en-US" dirty="0" smtClean="0">
                <a:latin typeface="Times New Roman" pitchFamily="18" charset="0"/>
                <a:cs typeface="Times New Roman" pitchFamily="18" charset="0"/>
              </a:rPr>
              <a:t>Classifying the transactions.</a:t>
            </a:r>
          </a:p>
          <a:p>
            <a:pPr marL="633222" indent="-514350" algn="just">
              <a:buFont typeface="+mj-lt"/>
              <a:buAutoNum type="arabicPeriod"/>
            </a:pPr>
            <a:r>
              <a:rPr lang="en-US" dirty="0" smtClean="0">
                <a:latin typeface="Times New Roman" pitchFamily="18" charset="0"/>
                <a:cs typeface="Times New Roman" pitchFamily="18" charset="0"/>
              </a:rPr>
              <a:t>Summarizing the transactions.</a:t>
            </a:r>
          </a:p>
          <a:p>
            <a:pPr marL="633222" indent="-514350" algn="just">
              <a:buFont typeface="+mj-lt"/>
              <a:buAutoNum type="arabicPeriod"/>
            </a:pPr>
            <a:r>
              <a:rPr lang="en-US" dirty="0" smtClean="0">
                <a:latin typeface="Times New Roman" pitchFamily="18" charset="0"/>
                <a:cs typeface="Times New Roman" pitchFamily="18" charset="0"/>
              </a:rPr>
              <a:t>Analyzing and interpreting financial data</a:t>
            </a:r>
          </a:p>
          <a:p>
            <a:pPr marL="633222" indent="-514350" algn="just">
              <a:buFont typeface="+mj-lt"/>
              <a:buAutoNum type="arabicPeriod"/>
            </a:pPr>
            <a:r>
              <a:rPr lang="en-US" dirty="0" smtClean="0">
                <a:latin typeface="Times New Roman" pitchFamily="18" charset="0"/>
                <a:cs typeface="Times New Roman" pitchFamily="18" charset="0"/>
              </a:rPr>
              <a:t>Communicating the financial data or reports to the users.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OBJECTIVES OF ACCOUNTING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buFont typeface="+mj-lt"/>
              <a:buAutoNum type="arabicParenR"/>
            </a:pPr>
            <a:r>
              <a:rPr lang="en-US" sz="2800" dirty="0" smtClean="0">
                <a:latin typeface="Times New Roman" pitchFamily="18" charset="0"/>
                <a:cs typeface="Times New Roman" pitchFamily="18" charset="0"/>
              </a:rPr>
              <a:t>To maintain a systematic record of business transactions.</a:t>
            </a:r>
          </a:p>
          <a:p>
            <a:pPr marL="514350" indent="-514350" algn="just">
              <a:buFont typeface="+mj-lt"/>
              <a:buAutoNum type="arabicParenR"/>
            </a:pPr>
            <a:r>
              <a:rPr lang="en-US" sz="2800" dirty="0" smtClean="0">
                <a:latin typeface="Times New Roman" pitchFamily="18" charset="0"/>
                <a:cs typeface="Times New Roman" pitchFamily="18" charset="0"/>
              </a:rPr>
              <a:t>Calculation of profit or loss (Through P/L A/C).</a:t>
            </a:r>
          </a:p>
          <a:p>
            <a:pPr marL="514350" indent="-514350" algn="just">
              <a:buFont typeface="+mj-lt"/>
              <a:buAutoNum type="arabicParenR"/>
            </a:pPr>
            <a:r>
              <a:rPr lang="en-US" sz="2800" dirty="0" smtClean="0">
                <a:latin typeface="Times New Roman" pitchFamily="18" charset="0"/>
                <a:cs typeface="Times New Roman" pitchFamily="18" charset="0"/>
              </a:rPr>
              <a:t>Depiction of financial position(Through Balance Sheet)</a:t>
            </a:r>
          </a:p>
          <a:p>
            <a:pPr marL="514350" indent="-514350" algn="just">
              <a:buFont typeface="+mj-lt"/>
              <a:buAutoNum type="arabicParenR"/>
            </a:pPr>
            <a:r>
              <a:rPr lang="en-US" sz="2800" dirty="0" smtClean="0">
                <a:latin typeface="Times New Roman" pitchFamily="18" charset="0"/>
                <a:cs typeface="Times New Roman" pitchFamily="18" charset="0"/>
              </a:rPr>
              <a:t>To make information available to various groups.</a:t>
            </a:r>
          </a:p>
          <a:p>
            <a:pPr marL="514350" indent="-514350" algn="just">
              <a:buFont typeface="+mj-lt"/>
              <a:buAutoNum type="arabicParenR"/>
            </a:pPr>
            <a:r>
              <a:rPr lang="en-US" sz="2800" dirty="0" smtClean="0">
                <a:latin typeface="Times New Roman" pitchFamily="18" charset="0"/>
                <a:cs typeface="Times New Roman" pitchFamily="18" charset="0"/>
              </a:rPr>
              <a:t>To assist the management in handling business operations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latin typeface="Times New Roman" pitchFamily="18" charset="0"/>
                <a:cs typeface="Times New Roman" pitchFamily="18" charset="0"/>
              </a:rPr>
              <a:t>BRANCHES OF ACCOUNTING</a:t>
            </a:r>
            <a:endParaRPr lang="en-US" b="1" dirty="0">
              <a:solidFill>
                <a:srgbClr val="FFFF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228601"/>
          <a:ext cx="8839200" cy="6595773"/>
        </p:xfrm>
        <a:graphic>
          <a:graphicData uri="http://schemas.openxmlformats.org/drawingml/2006/table">
            <a:tbl>
              <a:tblPr/>
              <a:tblGrid>
                <a:gridCol w="2946400"/>
                <a:gridCol w="2946400"/>
                <a:gridCol w="2946400"/>
              </a:tblGrid>
              <a:tr h="334015">
                <a:tc>
                  <a:txBody>
                    <a:bodyPr/>
                    <a:lstStyle/>
                    <a:p>
                      <a:pPr algn="ctr" fontAlgn="ctr"/>
                      <a:r>
                        <a:rPr lang="en-US" sz="1400" b="1" cap="all" dirty="0"/>
                        <a:t>BASIS FOR COMPARISON</a:t>
                      </a:r>
                    </a:p>
                  </a:txBody>
                  <a:tcPr marL="22780" marR="22780" marT="22780" marB="2278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a:t>FINANCIAL ACCOUNTING</a:t>
                      </a:r>
                    </a:p>
                  </a:txBody>
                  <a:tcPr marL="22780" marR="22780" marT="22780" marB="2278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a:t>MANAGEMENT ACCOUNTING</a:t>
                      </a:r>
                    </a:p>
                  </a:txBody>
                  <a:tcPr marL="22780" marR="22780" marT="22780" marB="2278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1641034">
                <a:tc>
                  <a:txBody>
                    <a:bodyPr/>
                    <a:lstStyle/>
                    <a:p>
                      <a:pPr algn="l" fontAlgn="t"/>
                      <a:r>
                        <a:rPr lang="en-US" sz="1400"/>
                        <a:t>Meaning</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Financial Accounting is an accounting system that focuses on the preparation of financial statement of an organization to provide the financial information to the interested parties.</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The accounting system which provides relevant information to the managers to make policies, plans and strategies for running the business effectively is known as Management Accounting.</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03314">
                <a:tc>
                  <a:txBody>
                    <a:bodyPr/>
                    <a:lstStyle/>
                    <a:p>
                      <a:pPr algn="l" fontAlgn="t"/>
                      <a:r>
                        <a:rPr lang="en-US" sz="1400"/>
                        <a:t>Is </a:t>
                      </a:r>
                      <a:r>
                        <a:rPr lang="en-US" sz="1400" smtClean="0"/>
                        <a:t>it </a:t>
                      </a:r>
                      <a:r>
                        <a:rPr lang="en-US" sz="1400"/>
                        <a:t>compulsory?</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Yes</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No</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64717">
                <a:tc>
                  <a:txBody>
                    <a:bodyPr/>
                    <a:lstStyle/>
                    <a:p>
                      <a:pPr algn="l" fontAlgn="t"/>
                      <a:r>
                        <a:rPr lang="en-US" sz="1400"/>
                        <a:t>Information</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Monetary information only.</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Monetary and non-monetary information</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118226">
                <a:tc>
                  <a:txBody>
                    <a:bodyPr/>
                    <a:lstStyle/>
                    <a:p>
                      <a:pPr algn="l" fontAlgn="t"/>
                      <a:r>
                        <a:rPr lang="en-US" sz="1400"/>
                        <a:t>Objective</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To provide financial information to outsiders.</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To assist the management in planning and decision making process by providing detailed information on various matters.</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03314">
                <a:tc>
                  <a:txBody>
                    <a:bodyPr/>
                    <a:lstStyle/>
                    <a:p>
                      <a:pPr algn="l" fontAlgn="t"/>
                      <a:r>
                        <a:rPr lang="en-US" sz="1400"/>
                        <a:t>Format</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Specified</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Not specified</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87525">
                <a:tc>
                  <a:txBody>
                    <a:bodyPr/>
                    <a:lstStyle/>
                    <a:p>
                      <a:pPr algn="l" fontAlgn="t"/>
                      <a:r>
                        <a:rPr lang="en-US" sz="1400"/>
                        <a:t>Time Frame</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Financial Statements are prepared at the end of the accounting period which is usually one year.</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The reports are prepared as per the need and requirements of the organization.</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015">
                <a:tc>
                  <a:txBody>
                    <a:bodyPr/>
                    <a:lstStyle/>
                    <a:p>
                      <a:pPr algn="l" fontAlgn="t"/>
                      <a:r>
                        <a:rPr lang="en-US" sz="1400"/>
                        <a:t>User</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Internal and external parties</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Only internal management.</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5419">
                <a:tc>
                  <a:txBody>
                    <a:bodyPr/>
                    <a:lstStyle/>
                    <a:p>
                      <a:pPr algn="l" fontAlgn="t"/>
                      <a:r>
                        <a:rPr lang="en-US" sz="1400"/>
                        <a:t>Reports</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Summarized Reports about the financial position of the organization</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Complete and Detailed reports regarding various information.</a:t>
                      </a:r>
                    </a:p>
                  </a:txBody>
                  <a:tcPr marL="22780" marR="22780" marT="22780" marB="2278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95419">
                <a:tc>
                  <a:txBody>
                    <a:bodyPr/>
                    <a:lstStyle/>
                    <a:p>
                      <a:pPr algn="l" fontAlgn="t"/>
                      <a:r>
                        <a:rPr lang="en-US" sz="1400"/>
                        <a:t>Publishing and auditing</a:t>
                      </a:r>
                    </a:p>
                  </a:txBody>
                  <a:tcPr marL="22780" marR="22780" marT="22780" marB="2278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a:t>Required to be published and audited by statutory auditors</a:t>
                      </a:r>
                    </a:p>
                  </a:txBody>
                  <a:tcPr marL="22780" marR="22780" marT="22780" marB="2278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t>Neither published nor audited by statutory auditors.</a:t>
                      </a:r>
                    </a:p>
                  </a:txBody>
                  <a:tcPr marL="22780" marR="22780" marT="22780" marB="2278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799" y="304800"/>
          <a:ext cx="8839200" cy="6561293"/>
        </p:xfrm>
        <a:graphic>
          <a:graphicData uri="http://schemas.openxmlformats.org/drawingml/2006/table">
            <a:tbl>
              <a:tblPr/>
              <a:tblGrid>
                <a:gridCol w="2946400"/>
                <a:gridCol w="2946400"/>
                <a:gridCol w="2946400"/>
              </a:tblGrid>
              <a:tr h="407707">
                <a:tc>
                  <a:txBody>
                    <a:bodyPr/>
                    <a:lstStyle/>
                    <a:p>
                      <a:pPr algn="ctr" fontAlgn="ctr"/>
                      <a:r>
                        <a:rPr lang="en-US" sz="1400" b="1" cap="all" dirty="0"/>
                        <a:t>BASIS OF COMPARISON</a:t>
                      </a:r>
                    </a:p>
                  </a:txBody>
                  <a:tcPr marL="27534" marR="27534" marT="27534" marB="27534"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a:t>COST ACCOUNTING</a:t>
                      </a:r>
                    </a:p>
                  </a:txBody>
                  <a:tcPr marL="27534" marR="27534" marT="27534" marB="27534"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a:t>MANAGEMENT ACCOUNTING</a:t>
                      </a:r>
                    </a:p>
                  </a:txBody>
                  <a:tcPr marL="27534" marR="27534" marT="27534" marB="27534"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1684005">
                <a:tc>
                  <a:txBody>
                    <a:bodyPr/>
                    <a:lstStyle/>
                    <a:p>
                      <a:pPr algn="l" fontAlgn="t"/>
                      <a:r>
                        <a:rPr lang="en-US" sz="1400"/>
                        <a:t>Meaning</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The recording, classifying and summarising of cost data of an organisation is known as cost accounting.</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t>The accounting in which </a:t>
                      </a:r>
                      <a:r>
                        <a:rPr lang="en-US" sz="1400" dirty="0" smtClean="0"/>
                        <a:t>both </a:t>
                      </a:r>
                      <a:r>
                        <a:rPr lang="en-US" sz="1400" dirty="0"/>
                        <a:t>financial and non-financial information are provided to managers is known as Management Accounting.</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7707">
                <a:tc>
                  <a:txBody>
                    <a:bodyPr/>
                    <a:lstStyle/>
                    <a:p>
                      <a:pPr algn="l" fontAlgn="t"/>
                      <a:r>
                        <a:rPr lang="en-US" sz="1400"/>
                        <a:t>Information Type</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Quantitative.</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Quantitative and Qualitative.</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86320">
                <a:tc>
                  <a:txBody>
                    <a:bodyPr/>
                    <a:lstStyle/>
                    <a:p>
                      <a:pPr algn="l" fontAlgn="t"/>
                      <a:r>
                        <a:rPr lang="en-US" sz="1400"/>
                        <a:t>Objective</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t>Ascertainment of cost of </a:t>
                      </a:r>
                      <a:r>
                        <a:rPr lang="en-US" sz="1400" dirty="0" smtClean="0"/>
                        <a:t>production</a:t>
                      </a:r>
                      <a:r>
                        <a:rPr lang="en-US" sz="1400" baseline="0" dirty="0" smtClean="0"/>
                        <a:t> through various techniques such as Cost Sheet, Inventory </a:t>
                      </a:r>
                      <a:r>
                        <a:rPr lang="en-US" sz="1400" baseline="0" dirty="0" err="1" smtClean="0"/>
                        <a:t>managementetc</a:t>
                      </a:r>
                      <a:r>
                        <a:rPr lang="en-US" sz="1400" baseline="0" smtClean="0"/>
                        <a:t>.</a:t>
                      </a:r>
                      <a:endParaRPr lang="en-US" sz="1400"/>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Providing information to managers to set goals and forecast strategies.</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45855">
                <a:tc>
                  <a:txBody>
                    <a:bodyPr/>
                    <a:lstStyle/>
                    <a:p>
                      <a:pPr algn="l" fontAlgn="t"/>
                      <a:r>
                        <a:rPr lang="en-US" sz="1400"/>
                        <a:t>Scope</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Concerned with ascertainment, allocation, distribution and accounting aspects of cost.</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smtClean="0"/>
                        <a:t>It</a:t>
                      </a:r>
                      <a:r>
                        <a:rPr lang="en-US" sz="1400" baseline="0" dirty="0" smtClean="0"/>
                        <a:t> is concerned with assisting the management in its functions as well as evaluating the performance of the management.</a:t>
                      </a:r>
                      <a:endParaRPr lang="en-US" sz="1400" dirty="0"/>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0334">
                <a:tc>
                  <a:txBody>
                    <a:bodyPr/>
                    <a:lstStyle/>
                    <a:p>
                      <a:pPr algn="l" fontAlgn="t"/>
                      <a:r>
                        <a:rPr lang="en-US" sz="1400"/>
                        <a:t>Specific Procedure</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Yes</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No</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67244">
                <a:tc>
                  <a:txBody>
                    <a:bodyPr/>
                    <a:lstStyle/>
                    <a:p>
                      <a:pPr algn="l" fontAlgn="t"/>
                      <a:r>
                        <a:rPr lang="en-US" sz="1400"/>
                        <a:t>Recording</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Records past and present data</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t>It gives more stress on the analysis of future projections.</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67244">
                <a:tc>
                  <a:txBody>
                    <a:bodyPr/>
                    <a:lstStyle/>
                    <a:p>
                      <a:pPr algn="l" fontAlgn="t"/>
                      <a:r>
                        <a:rPr lang="en-US" sz="1400"/>
                        <a:t>Planning</a:t>
                      </a:r>
                      <a:br>
                        <a:rPr lang="en-US" sz="1400"/>
                      </a:br>
                      <a:endParaRPr lang="en-US" sz="1400"/>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Short range planning</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t>Short range and long range planning</a:t>
                      </a:r>
                    </a:p>
                  </a:txBody>
                  <a:tcPr marL="27534" marR="27534" marT="27534" marB="27534">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26783">
                <a:tc>
                  <a:txBody>
                    <a:bodyPr/>
                    <a:lstStyle/>
                    <a:p>
                      <a:pPr algn="l" fontAlgn="t"/>
                      <a:r>
                        <a:rPr lang="en-US" sz="1400"/>
                        <a:t>Interdependency</a:t>
                      </a:r>
                    </a:p>
                  </a:txBody>
                  <a:tcPr marL="27534" marR="27534" marT="27534" marB="27534">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400"/>
                        <a:t>Can be installed without management accounting.</a:t>
                      </a:r>
                    </a:p>
                  </a:txBody>
                  <a:tcPr marL="27534" marR="27534" marT="27534" marB="27534">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400" dirty="0"/>
                        <a:t>Cannot be installed without cost accounting.</a:t>
                      </a:r>
                    </a:p>
                  </a:txBody>
                  <a:tcPr marL="27534" marR="27534" marT="27534" marB="27534">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1856</TotalTime>
  <Words>1027</Words>
  <Application>Microsoft Office PowerPoint</Application>
  <PresentationFormat>On-screen Show (4:3)</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FINANCIAL ACCOUNTING</vt:lpstr>
      <vt:lpstr>SYLLABUS</vt:lpstr>
      <vt:lpstr>DEFINITION</vt:lpstr>
      <vt:lpstr>Slide 4</vt:lpstr>
      <vt:lpstr>CHARACTERISTICS OF ACCOUNTING</vt:lpstr>
      <vt:lpstr>OBJECTIVES OF ACCOUNTING</vt:lpstr>
      <vt:lpstr>BRANCHES OF ACCOUNTING</vt:lpstr>
      <vt:lpstr>Slide 8</vt:lpstr>
      <vt:lpstr>Slide 9</vt:lpstr>
      <vt:lpstr>Basic Terms of Accounting </vt:lpstr>
      <vt:lpstr>Slide 11</vt:lpstr>
      <vt:lpstr>Contd.</vt:lpstr>
      <vt:lpstr>Slide 13</vt:lpstr>
      <vt:lpstr>ACCOUNTING CYCLE</vt:lpstr>
      <vt:lpstr>Slide 15</vt:lpstr>
      <vt:lpstr>PRINCIPLES OF ACCOUNTING</vt:lpstr>
      <vt:lpstr>Accounting Conventions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user</dc:creator>
  <cp:lastModifiedBy>user</cp:lastModifiedBy>
  <cp:revision>45</cp:revision>
  <dcterms:created xsi:type="dcterms:W3CDTF">2020-11-02T09:32:53Z</dcterms:created>
  <dcterms:modified xsi:type="dcterms:W3CDTF">2020-12-02T07:17:43Z</dcterms:modified>
</cp:coreProperties>
</file>