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9" d="100"/>
          <a:sy n="89" d="100"/>
        </p:scale>
        <p:origin x="2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eek shetty" userId="364c020dfc1590ea" providerId="LiveId" clId="{A86EED6B-15BE-4E0B-99F0-9A6B64BB7ACB}"/>
    <pc:docChg chg="undo custSel addSld delSld modSld">
      <pc:chgData name="Pratheek shetty" userId="364c020dfc1590ea" providerId="LiveId" clId="{A86EED6B-15BE-4E0B-99F0-9A6B64BB7ACB}" dt="2024-08-24T12:19:22.830" v="4020" actId="313"/>
      <pc:docMkLst>
        <pc:docMk/>
      </pc:docMkLst>
      <pc:sldChg chg="modSp mod">
        <pc:chgData name="Pratheek shetty" userId="364c020dfc1590ea" providerId="LiveId" clId="{A86EED6B-15BE-4E0B-99F0-9A6B64BB7ACB}" dt="2024-08-24T12:19:22.830" v="4020" actId="313"/>
        <pc:sldMkLst>
          <pc:docMk/>
          <pc:sldMk cId="1708093435" sldId="257"/>
        </pc:sldMkLst>
        <pc:spChg chg="mod">
          <ac:chgData name="Pratheek shetty" userId="364c020dfc1590ea" providerId="LiveId" clId="{A86EED6B-15BE-4E0B-99F0-9A6B64BB7ACB}" dt="2024-08-24T12:19:22.830" v="4020" actId="313"/>
          <ac:spMkLst>
            <pc:docMk/>
            <pc:sldMk cId="1708093435" sldId="257"/>
            <ac:spMk id="3" creationId="{01CC248B-ED28-6171-D9D8-962FA2E4A0CC}"/>
          </ac:spMkLst>
        </pc:spChg>
      </pc:sldChg>
      <pc:sldChg chg="modSp mod">
        <pc:chgData name="Pratheek shetty" userId="364c020dfc1590ea" providerId="LiveId" clId="{A86EED6B-15BE-4E0B-99F0-9A6B64BB7ACB}" dt="2024-08-24T12:15:06.835" v="3983" actId="207"/>
        <pc:sldMkLst>
          <pc:docMk/>
          <pc:sldMk cId="3825238451" sldId="258"/>
        </pc:sldMkLst>
        <pc:spChg chg="mod">
          <ac:chgData name="Pratheek shetty" userId="364c020dfc1590ea" providerId="LiveId" clId="{A86EED6B-15BE-4E0B-99F0-9A6B64BB7ACB}" dt="2024-08-24T12:15:06.835" v="3983" actId="207"/>
          <ac:spMkLst>
            <pc:docMk/>
            <pc:sldMk cId="3825238451" sldId="258"/>
            <ac:spMk id="3" creationId="{F967DDA6-B09E-C4A5-DDD6-19C85093646F}"/>
          </ac:spMkLst>
        </pc:spChg>
      </pc:sldChg>
      <pc:sldChg chg="modSp mod">
        <pc:chgData name="Pratheek shetty" userId="364c020dfc1590ea" providerId="LiveId" clId="{A86EED6B-15BE-4E0B-99F0-9A6B64BB7ACB}" dt="2024-08-24T12:15:41.098" v="3988" actId="207"/>
        <pc:sldMkLst>
          <pc:docMk/>
          <pc:sldMk cId="1358031944" sldId="259"/>
        </pc:sldMkLst>
        <pc:spChg chg="mod">
          <ac:chgData name="Pratheek shetty" userId="364c020dfc1590ea" providerId="LiveId" clId="{A86EED6B-15BE-4E0B-99F0-9A6B64BB7ACB}" dt="2024-08-24T12:15:41.098" v="3988" actId="207"/>
          <ac:spMkLst>
            <pc:docMk/>
            <pc:sldMk cId="1358031944" sldId="259"/>
            <ac:spMk id="3" creationId="{26F94785-82C5-98A9-A8BC-688E20E48950}"/>
          </ac:spMkLst>
        </pc:spChg>
      </pc:sldChg>
      <pc:sldChg chg="modSp mod">
        <pc:chgData name="Pratheek shetty" userId="364c020dfc1590ea" providerId="LiveId" clId="{A86EED6B-15BE-4E0B-99F0-9A6B64BB7ACB}" dt="2024-08-24T12:15:56.170" v="3990" actId="207"/>
        <pc:sldMkLst>
          <pc:docMk/>
          <pc:sldMk cId="2383968542" sldId="260"/>
        </pc:sldMkLst>
        <pc:spChg chg="mod">
          <ac:chgData name="Pratheek shetty" userId="364c020dfc1590ea" providerId="LiveId" clId="{A86EED6B-15BE-4E0B-99F0-9A6B64BB7ACB}" dt="2024-08-24T12:15:56.170" v="3990" actId="207"/>
          <ac:spMkLst>
            <pc:docMk/>
            <pc:sldMk cId="2383968542" sldId="260"/>
            <ac:spMk id="3" creationId="{50C1C63A-1DE7-93D5-BD2A-A1DBD080B38E}"/>
          </ac:spMkLst>
        </pc:spChg>
      </pc:sldChg>
      <pc:sldChg chg="modSp mod">
        <pc:chgData name="Pratheek shetty" userId="364c020dfc1590ea" providerId="LiveId" clId="{A86EED6B-15BE-4E0B-99F0-9A6B64BB7ACB}" dt="2024-08-24T12:16:13.528" v="3994" actId="207"/>
        <pc:sldMkLst>
          <pc:docMk/>
          <pc:sldMk cId="430448239" sldId="261"/>
        </pc:sldMkLst>
        <pc:spChg chg="mod">
          <ac:chgData name="Pratheek shetty" userId="364c020dfc1590ea" providerId="LiveId" clId="{A86EED6B-15BE-4E0B-99F0-9A6B64BB7ACB}" dt="2024-08-24T12:16:13.528" v="3994" actId="207"/>
          <ac:spMkLst>
            <pc:docMk/>
            <pc:sldMk cId="430448239" sldId="261"/>
            <ac:spMk id="3" creationId="{7C8D5719-713D-5F9E-488F-5668B1D230E7}"/>
          </ac:spMkLst>
        </pc:spChg>
      </pc:sldChg>
      <pc:sldChg chg="modSp mod">
        <pc:chgData name="Pratheek shetty" userId="364c020dfc1590ea" providerId="LiveId" clId="{A86EED6B-15BE-4E0B-99F0-9A6B64BB7ACB}" dt="2024-08-24T12:16:37.071" v="3997" actId="207"/>
        <pc:sldMkLst>
          <pc:docMk/>
          <pc:sldMk cId="1192784830" sldId="262"/>
        </pc:sldMkLst>
        <pc:spChg chg="mod">
          <ac:chgData name="Pratheek shetty" userId="364c020dfc1590ea" providerId="LiveId" clId="{A86EED6B-15BE-4E0B-99F0-9A6B64BB7ACB}" dt="2024-08-24T12:16:37.071" v="3997" actId="207"/>
          <ac:spMkLst>
            <pc:docMk/>
            <pc:sldMk cId="1192784830" sldId="262"/>
            <ac:spMk id="3" creationId="{57BA2F8A-3A34-F751-CF35-2B02524C1FEA}"/>
          </ac:spMkLst>
        </pc:spChg>
      </pc:sldChg>
      <pc:sldChg chg="modSp mod">
        <pc:chgData name="Pratheek shetty" userId="364c020dfc1590ea" providerId="LiveId" clId="{A86EED6B-15BE-4E0B-99F0-9A6B64BB7ACB}" dt="2024-08-24T12:16:59.874" v="4001" actId="207"/>
        <pc:sldMkLst>
          <pc:docMk/>
          <pc:sldMk cId="1668956936" sldId="263"/>
        </pc:sldMkLst>
        <pc:spChg chg="mod">
          <ac:chgData name="Pratheek shetty" userId="364c020dfc1590ea" providerId="LiveId" clId="{A86EED6B-15BE-4E0B-99F0-9A6B64BB7ACB}" dt="2024-08-24T12:16:59.874" v="4001" actId="207"/>
          <ac:spMkLst>
            <pc:docMk/>
            <pc:sldMk cId="1668956936" sldId="263"/>
            <ac:spMk id="3" creationId="{AAA63745-F12D-FF5E-F118-A507713E00EF}"/>
          </ac:spMkLst>
        </pc:spChg>
      </pc:sldChg>
      <pc:sldChg chg="modSp mod">
        <pc:chgData name="Pratheek shetty" userId="364c020dfc1590ea" providerId="LiveId" clId="{A86EED6B-15BE-4E0B-99F0-9A6B64BB7ACB}" dt="2024-08-24T12:17:21.800" v="4005" actId="207"/>
        <pc:sldMkLst>
          <pc:docMk/>
          <pc:sldMk cId="1588872489" sldId="264"/>
        </pc:sldMkLst>
        <pc:spChg chg="mod">
          <ac:chgData name="Pratheek shetty" userId="364c020dfc1590ea" providerId="LiveId" clId="{A86EED6B-15BE-4E0B-99F0-9A6B64BB7ACB}" dt="2024-08-24T12:17:21.800" v="4005" actId="207"/>
          <ac:spMkLst>
            <pc:docMk/>
            <pc:sldMk cId="1588872489" sldId="264"/>
            <ac:spMk id="3" creationId="{2318B4AA-DAAF-6A3A-0B54-34649F3E4552}"/>
          </ac:spMkLst>
        </pc:spChg>
      </pc:sldChg>
      <pc:sldChg chg="modSp mod">
        <pc:chgData name="Pratheek shetty" userId="364c020dfc1590ea" providerId="LiveId" clId="{A86EED6B-15BE-4E0B-99F0-9A6B64BB7ACB}" dt="2024-08-24T12:17:48.467" v="4008" actId="207"/>
        <pc:sldMkLst>
          <pc:docMk/>
          <pc:sldMk cId="3695654620" sldId="265"/>
        </pc:sldMkLst>
        <pc:spChg chg="mod">
          <ac:chgData name="Pratheek shetty" userId="364c020dfc1590ea" providerId="LiveId" clId="{A86EED6B-15BE-4E0B-99F0-9A6B64BB7ACB}" dt="2024-08-24T12:17:48.467" v="4008" actId="207"/>
          <ac:spMkLst>
            <pc:docMk/>
            <pc:sldMk cId="3695654620" sldId="265"/>
            <ac:spMk id="3" creationId="{00530656-A4E1-A1BF-2B74-75E40D21A27C}"/>
          </ac:spMkLst>
        </pc:spChg>
      </pc:sldChg>
      <pc:sldChg chg="addSp modSp mod">
        <pc:chgData name="Pratheek shetty" userId="364c020dfc1590ea" providerId="LiveId" clId="{A86EED6B-15BE-4E0B-99F0-9A6B64BB7ACB}" dt="2024-08-24T12:18:10.716" v="4013" actId="207"/>
        <pc:sldMkLst>
          <pc:docMk/>
          <pc:sldMk cId="159642888" sldId="266"/>
        </pc:sldMkLst>
        <pc:spChg chg="mod">
          <ac:chgData name="Pratheek shetty" userId="364c020dfc1590ea" providerId="LiveId" clId="{A86EED6B-15BE-4E0B-99F0-9A6B64BB7ACB}" dt="2024-08-24T12:18:10.716" v="4013" actId="207"/>
          <ac:spMkLst>
            <pc:docMk/>
            <pc:sldMk cId="159642888" sldId="266"/>
            <ac:spMk id="3" creationId="{17015D69-F79E-0D22-FC06-3D9EE64F2188}"/>
          </ac:spMkLst>
        </pc:spChg>
        <pc:picChg chg="add mod">
          <ac:chgData name="Pratheek shetty" userId="364c020dfc1590ea" providerId="LiveId" clId="{A86EED6B-15BE-4E0B-99F0-9A6B64BB7ACB}" dt="2024-08-24T10:18:16.229" v="150" actId="14100"/>
          <ac:picMkLst>
            <pc:docMk/>
            <pc:sldMk cId="159642888" sldId="266"/>
            <ac:picMk id="5" creationId="{82A3C692-FDBD-B0F4-F45F-9E6BCBB95719}"/>
          </ac:picMkLst>
        </pc:picChg>
        <pc:picChg chg="add mod">
          <ac:chgData name="Pratheek shetty" userId="364c020dfc1590ea" providerId="LiveId" clId="{A86EED6B-15BE-4E0B-99F0-9A6B64BB7ACB}" dt="2024-08-24T10:22:14.053" v="273" actId="1076"/>
          <ac:picMkLst>
            <pc:docMk/>
            <pc:sldMk cId="159642888" sldId="266"/>
            <ac:picMk id="7" creationId="{3B0F30CC-6265-8CE5-95C4-451C5E9933A2}"/>
          </ac:picMkLst>
        </pc:picChg>
      </pc:sldChg>
      <pc:sldChg chg="addSp modSp new del mod">
        <pc:chgData name="Pratheek shetty" userId="364c020dfc1590ea" providerId="LiveId" clId="{A86EED6B-15BE-4E0B-99F0-9A6B64BB7ACB}" dt="2024-08-24T11:27:43.309" v="1731" actId="2696"/>
        <pc:sldMkLst>
          <pc:docMk/>
          <pc:sldMk cId="3652058343" sldId="267"/>
        </pc:sldMkLst>
        <pc:spChg chg="mod">
          <ac:chgData name="Pratheek shetty" userId="364c020dfc1590ea" providerId="LiveId" clId="{A86EED6B-15BE-4E0B-99F0-9A6B64BB7ACB}" dt="2024-08-24T10:22:27.643" v="277" actId="20577"/>
          <ac:spMkLst>
            <pc:docMk/>
            <pc:sldMk cId="3652058343" sldId="267"/>
            <ac:spMk id="2" creationId="{8EE003DA-F5AC-5A7B-8C71-950AAE7CC1A9}"/>
          </ac:spMkLst>
        </pc:spChg>
        <pc:spChg chg="mod">
          <ac:chgData name="Pratheek shetty" userId="364c020dfc1590ea" providerId="LiveId" clId="{A86EED6B-15BE-4E0B-99F0-9A6B64BB7ACB}" dt="2024-08-24T10:37:28.022" v="724" actId="27636"/>
          <ac:spMkLst>
            <pc:docMk/>
            <pc:sldMk cId="3652058343" sldId="267"/>
            <ac:spMk id="3" creationId="{30EC990A-140E-F8EF-4DAC-3E463FD78CBA}"/>
          </ac:spMkLst>
        </pc:spChg>
        <pc:picChg chg="add mod">
          <ac:chgData name="Pratheek shetty" userId="364c020dfc1590ea" providerId="LiveId" clId="{A86EED6B-15BE-4E0B-99F0-9A6B64BB7ACB}" dt="2024-08-24T10:37:19.619" v="690" actId="1076"/>
          <ac:picMkLst>
            <pc:docMk/>
            <pc:sldMk cId="3652058343" sldId="267"/>
            <ac:picMk id="5" creationId="{925A1FB5-5223-945E-025B-26DDADFE7EF5}"/>
          </ac:picMkLst>
        </pc:picChg>
        <pc:picChg chg="add mod">
          <ac:chgData name="Pratheek shetty" userId="364c020dfc1590ea" providerId="LiveId" clId="{A86EED6B-15BE-4E0B-99F0-9A6B64BB7ACB}" dt="2024-08-24T10:37:46.112" v="726" actId="1076"/>
          <ac:picMkLst>
            <pc:docMk/>
            <pc:sldMk cId="3652058343" sldId="267"/>
            <ac:picMk id="7" creationId="{D23F0958-D2CE-7F93-F568-17E93D12D8DC}"/>
          </ac:picMkLst>
        </pc:picChg>
      </pc:sldChg>
      <pc:sldChg chg="modSp new mod">
        <pc:chgData name="Pratheek shetty" userId="364c020dfc1590ea" providerId="LiveId" clId="{A86EED6B-15BE-4E0B-99F0-9A6B64BB7ACB}" dt="2024-08-24T12:18:19.956" v="4014" actId="207"/>
        <pc:sldMkLst>
          <pc:docMk/>
          <pc:sldMk cId="56063003" sldId="268"/>
        </pc:sldMkLst>
        <pc:spChg chg="mod">
          <ac:chgData name="Pratheek shetty" userId="364c020dfc1590ea" providerId="LiveId" clId="{A86EED6B-15BE-4E0B-99F0-9A6B64BB7ACB}" dt="2024-08-24T10:39:04.888" v="730" actId="20577"/>
          <ac:spMkLst>
            <pc:docMk/>
            <pc:sldMk cId="56063003" sldId="268"/>
            <ac:spMk id="2" creationId="{6D16C82D-BBE5-7658-71A1-3D363D65C949}"/>
          </ac:spMkLst>
        </pc:spChg>
        <pc:spChg chg="mod">
          <ac:chgData name="Pratheek shetty" userId="364c020dfc1590ea" providerId="LiveId" clId="{A86EED6B-15BE-4E0B-99F0-9A6B64BB7ACB}" dt="2024-08-24T12:18:19.956" v="4014" actId="207"/>
          <ac:spMkLst>
            <pc:docMk/>
            <pc:sldMk cId="56063003" sldId="268"/>
            <ac:spMk id="3" creationId="{B0FA1438-0FF5-1A46-A035-7204DEDD8057}"/>
          </ac:spMkLst>
        </pc:spChg>
      </pc:sldChg>
      <pc:sldChg chg="addSp delSp modSp new mod">
        <pc:chgData name="Pratheek shetty" userId="364c020dfc1590ea" providerId="LiveId" clId="{A86EED6B-15BE-4E0B-99F0-9A6B64BB7ACB}" dt="2024-08-24T12:18:26.942" v="4016" actId="207"/>
        <pc:sldMkLst>
          <pc:docMk/>
          <pc:sldMk cId="1773096795" sldId="269"/>
        </pc:sldMkLst>
        <pc:spChg chg="mod">
          <ac:chgData name="Pratheek shetty" userId="364c020dfc1590ea" providerId="LiveId" clId="{A86EED6B-15BE-4E0B-99F0-9A6B64BB7ACB}" dt="2024-08-24T10:45:37.021" v="775" actId="20577"/>
          <ac:spMkLst>
            <pc:docMk/>
            <pc:sldMk cId="1773096795" sldId="269"/>
            <ac:spMk id="2" creationId="{FE6731FD-AB64-670B-C7F2-9B63DA69DC71}"/>
          </ac:spMkLst>
        </pc:spChg>
        <pc:spChg chg="mod">
          <ac:chgData name="Pratheek shetty" userId="364c020dfc1590ea" providerId="LiveId" clId="{A86EED6B-15BE-4E0B-99F0-9A6B64BB7ACB}" dt="2024-08-24T12:18:26.942" v="4016" actId="207"/>
          <ac:spMkLst>
            <pc:docMk/>
            <pc:sldMk cId="1773096795" sldId="269"/>
            <ac:spMk id="3" creationId="{6110EC14-C31F-016D-4842-D3596D46320C}"/>
          </ac:spMkLst>
        </pc:spChg>
        <pc:picChg chg="add del mod">
          <ac:chgData name="Pratheek shetty" userId="364c020dfc1590ea" providerId="LiveId" clId="{A86EED6B-15BE-4E0B-99F0-9A6B64BB7ACB}" dt="2024-08-24T10:48:38.935" v="843" actId="21"/>
          <ac:picMkLst>
            <pc:docMk/>
            <pc:sldMk cId="1773096795" sldId="269"/>
            <ac:picMk id="5" creationId="{800AD73A-EC41-CFDF-EB10-BAB77C68412E}"/>
          </ac:picMkLst>
        </pc:picChg>
        <pc:picChg chg="add mod">
          <ac:chgData name="Pratheek shetty" userId="364c020dfc1590ea" providerId="LiveId" clId="{A86EED6B-15BE-4E0B-99F0-9A6B64BB7ACB}" dt="2024-08-24T10:49:19.433" v="845" actId="1076"/>
          <ac:picMkLst>
            <pc:docMk/>
            <pc:sldMk cId="1773096795" sldId="269"/>
            <ac:picMk id="7" creationId="{E6C8B7F7-DF40-EC01-3F77-D00DCFB9670A}"/>
          </ac:picMkLst>
        </pc:picChg>
      </pc:sldChg>
      <pc:sldChg chg="modSp new mod">
        <pc:chgData name="Pratheek shetty" userId="364c020dfc1590ea" providerId="LiveId" clId="{A86EED6B-15BE-4E0B-99F0-9A6B64BB7ACB}" dt="2024-08-24T12:18:51.016" v="4019" actId="207"/>
        <pc:sldMkLst>
          <pc:docMk/>
          <pc:sldMk cId="4209642656" sldId="270"/>
        </pc:sldMkLst>
        <pc:spChg chg="mod">
          <ac:chgData name="Pratheek shetty" userId="364c020dfc1590ea" providerId="LiveId" clId="{A86EED6B-15BE-4E0B-99F0-9A6B64BB7ACB}" dt="2024-08-24T10:51:08.405" v="972" actId="14100"/>
          <ac:spMkLst>
            <pc:docMk/>
            <pc:sldMk cId="4209642656" sldId="270"/>
            <ac:spMk id="2" creationId="{B3647D27-7AB8-5838-20FD-D4FD0032BDB8}"/>
          </ac:spMkLst>
        </pc:spChg>
        <pc:spChg chg="mod">
          <ac:chgData name="Pratheek shetty" userId="364c020dfc1590ea" providerId="LiveId" clId="{A86EED6B-15BE-4E0B-99F0-9A6B64BB7ACB}" dt="2024-08-24T12:18:51.016" v="4019" actId="207"/>
          <ac:spMkLst>
            <pc:docMk/>
            <pc:sldMk cId="4209642656" sldId="270"/>
            <ac:spMk id="3" creationId="{CECDE479-F4BB-28BC-84D6-A096AFA4B18D}"/>
          </ac:spMkLst>
        </pc:spChg>
      </pc:sldChg>
      <pc:sldChg chg="modSp new mod">
        <pc:chgData name="Pratheek shetty" userId="364c020dfc1590ea" providerId="LiveId" clId="{A86EED6B-15BE-4E0B-99F0-9A6B64BB7ACB}" dt="2024-08-24T12:18:35.255" v="4017" actId="207"/>
        <pc:sldMkLst>
          <pc:docMk/>
          <pc:sldMk cId="3048827164" sldId="271"/>
        </pc:sldMkLst>
        <pc:spChg chg="mod">
          <ac:chgData name="Pratheek shetty" userId="364c020dfc1590ea" providerId="LiveId" clId="{A86EED6B-15BE-4E0B-99F0-9A6B64BB7ACB}" dt="2024-08-24T11:40:54.936" v="2269" actId="20577"/>
          <ac:spMkLst>
            <pc:docMk/>
            <pc:sldMk cId="3048827164" sldId="271"/>
            <ac:spMk id="2" creationId="{A395391F-9A60-90A8-669C-958F07B30B74}"/>
          </ac:spMkLst>
        </pc:spChg>
        <pc:spChg chg="mod">
          <ac:chgData name="Pratheek shetty" userId="364c020dfc1590ea" providerId="LiveId" clId="{A86EED6B-15BE-4E0B-99F0-9A6B64BB7ACB}" dt="2024-08-24T12:18:35.255" v="4017" actId="207"/>
          <ac:spMkLst>
            <pc:docMk/>
            <pc:sldMk cId="3048827164" sldId="271"/>
            <ac:spMk id="3" creationId="{69A70355-88F3-3660-C962-E20587D06C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164851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48268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600247-15CB-462D-BE9B-D40781BF278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768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D145E0-3DEF-4CB0-85AE-502E03711F3D}"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28293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D145E0-3DEF-4CB0-85AE-502E03711F3D}"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00247-15CB-462D-BE9B-D40781BF278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13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D145E0-3DEF-4CB0-85AE-502E03711F3D}"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1640468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1441099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413674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324861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5E0-3DEF-4CB0-85AE-502E03711F3D}"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315717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5E0-3DEF-4CB0-85AE-502E03711F3D}"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109860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5E0-3DEF-4CB0-85AE-502E03711F3D}" type="datetimeFigureOut">
              <a:rPr lang="en-US" smtClean="0"/>
              <a:t>8/24/2024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250315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5E0-3DEF-4CB0-85AE-502E03711F3D}" type="datetimeFigureOut">
              <a:rPr lang="en-US" smtClean="0"/>
              <a:t>8/24/2024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368216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5E0-3DEF-4CB0-85AE-502E03711F3D}" type="datetimeFigureOut">
              <a:rPr lang="en-US" smtClean="0"/>
              <a:t>8/24/2024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188716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145E0-3DEF-4CB0-85AE-502E03711F3D}"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49875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145E0-3DEF-4CB0-85AE-502E03711F3D}"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00247-15CB-462D-BE9B-D40781BF2787}" type="slidenum">
              <a:rPr lang="en-US" smtClean="0"/>
              <a:t>‹#›</a:t>
            </a:fld>
            <a:endParaRPr lang="en-US"/>
          </a:p>
        </p:txBody>
      </p:sp>
    </p:spTree>
    <p:extLst>
      <p:ext uri="{BB962C8B-B14F-4D97-AF65-F5344CB8AC3E}">
        <p14:creationId xmlns:p14="http://schemas.microsoft.com/office/powerpoint/2010/main" val="421976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D145E0-3DEF-4CB0-85AE-502E03711F3D}" type="datetimeFigureOut">
              <a:rPr lang="en-US" smtClean="0"/>
              <a:t>8/24/2024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600247-15CB-462D-BE9B-D40781BF2787}" type="slidenum">
              <a:rPr lang="en-US" smtClean="0"/>
              <a:t>‹#›</a:t>
            </a:fld>
            <a:endParaRPr lang="en-US"/>
          </a:p>
        </p:txBody>
      </p:sp>
    </p:spTree>
    <p:extLst>
      <p:ext uri="{BB962C8B-B14F-4D97-AF65-F5344CB8AC3E}">
        <p14:creationId xmlns:p14="http://schemas.microsoft.com/office/powerpoint/2010/main" val="7903991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41F7-0428-BA4D-1929-005BF297A582}"/>
              </a:ext>
            </a:extLst>
          </p:cNvPr>
          <p:cNvSpPr>
            <a:spLocks noGrp="1"/>
          </p:cNvSpPr>
          <p:nvPr>
            <p:ph type="ctrTitle"/>
          </p:nvPr>
        </p:nvSpPr>
        <p:spPr>
          <a:xfrm>
            <a:off x="750498" y="345057"/>
            <a:ext cx="9144000" cy="2881222"/>
          </a:xfrm>
        </p:spPr>
        <p:txBody>
          <a:bodyPr>
            <a:normAutofit/>
          </a:bodyPr>
          <a:lstStyle/>
          <a:p>
            <a:r>
              <a:rPr lang="en-US" sz="4800" dirty="0"/>
              <a:t>Analytics using SQL</a:t>
            </a:r>
            <a:br>
              <a:rPr lang="en-US" sz="4800" dirty="0"/>
            </a:br>
            <a:r>
              <a:rPr lang="en-US" sz="4800" dirty="0"/>
              <a:t>Data driven analytics project  </a:t>
            </a:r>
          </a:p>
        </p:txBody>
      </p:sp>
      <p:sp>
        <p:nvSpPr>
          <p:cNvPr id="3" name="Subtitle 2">
            <a:extLst>
              <a:ext uri="{FF2B5EF4-FFF2-40B4-BE49-F238E27FC236}">
                <a16:creationId xmlns:a16="http://schemas.microsoft.com/office/drawing/2014/main" id="{50C271A0-364D-55E7-3D5B-E7A75DE50976}"/>
              </a:ext>
            </a:extLst>
          </p:cNvPr>
          <p:cNvSpPr>
            <a:spLocks noGrp="1"/>
          </p:cNvSpPr>
          <p:nvPr>
            <p:ph type="subTitle" idx="1"/>
          </p:nvPr>
        </p:nvSpPr>
        <p:spPr>
          <a:xfrm>
            <a:off x="750498" y="3528203"/>
            <a:ext cx="9238891" cy="3226279"/>
          </a:xfrm>
        </p:spPr>
        <p:txBody>
          <a:bodyPr/>
          <a:lstStyle/>
          <a:p>
            <a:r>
              <a:rPr lang="en-US" dirty="0"/>
              <a:t>Mentor: Munna Pandey                                                                 </a:t>
            </a:r>
          </a:p>
          <a:p>
            <a:r>
              <a:rPr lang="en-US" dirty="0"/>
              <a:t>                                                                             </a:t>
            </a:r>
          </a:p>
          <a:p>
            <a:r>
              <a:rPr lang="en-US" dirty="0"/>
              <a:t>                                                                             submitted by: S. Pratheek</a:t>
            </a:r>
          </a:p>
          <a:p>
            <a:r>
              <a:rPr lang="en-US" dirty="0"/>
              <a:t>                                                                              Wave number:4777</a:t>
            </a:r>
          </a:p>
          <a:p>
            <a:r>
              <a:rPr lang="en-US" dirty="0"/>
              <a:t>                                                                              Batch Number:da374S37   </a:t>
            </a:r>
          </a:p>
          <a:p>
            <a:r>
              <a:rPr lang="en-US" dirty="0"/>
              <a:t> </a:t>
            </a:r>
          </a:p>
        </p:txBody>
      </p:sp>
    </p:spTree>
    <p:extLst>
      <p:ext uri="{BB962C8B-B14F-4D97-AF65-F5344CB8AC3E}">
        <p14:creationId xmlns:p14="http://schemas.microsoft.com/office/powerpoint/2010/main" val="2246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A5EC-6E17-2B30-9FEC-E1F09C0C1B26}"/>
              </a:ext>
            </a:extLst>
          </p:cNvPr>
          <p:cNvSpPr>
            <a:spLocks noGrp="1"/>
          </p:cNvSpPr>
          <p:nvPr>
            <p:ph type="title"/>
          </p:nvPr>
        </p:nvSpPr>
        <p:spPr>
          <a:xfrm>
            <a:off x="2592925" y="624110"/>
            <a:ext cx="8911687" cy="169520"/>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00530656-A4E1-A1BF-2B74-75E40D21A27C}"/>
              </a:ext>
            </a:extLst>
          </p:cNvPr>
          <p:cNvSpPr>
            <a:spLocks noGrp="1"/>
          </p:cNvSpPr>
          <p:nvPr>
            <p:ph idx="1"/>
          </p:nvPr>
        </p:nvSpPr>
        <p:spPr>
          <a:xfrm>
            <a:off x="1992702" y="232913"/>
            <a:ext cx="9511910" cy="6487064"/>
          </a:xfrm>
        </p:spPr>
        <p:txBody>
          <a:bodyPr>
            <a:normAutofit/>
          </a:bodyPr>
          <a:lstStyle/>
          <a:p>
            <a:pPr marL="0" indent="0">
              <a:buNone/>
            </a:pPr>
            <a:r>
              <a:rPr lang="en-US" b="1" dirty="0"/>
              <a:t>Find all the names of employees who have sold more than average sales amount for their office</a:t>
            </a:r>
          </a:p>
          <a:p>
            <a:pPr marL="0" indent="0">
              <a:buNone/>
            </a:pPr>
            <a:r>
              <a:rPr lang="en-US" dirty="0">
                <a:solidFill>
                  <a:schemeClr val="accent1">
                    <a:lumMod val="50000"/>
                  </a:schemeClr>
                </a:solidFill>
              </a:rPr>
              <a:t>select  firstName,lastName,officeCodefrom employees join offices using(officeCode) joincustomers on employees.employeeNumber = customers.salesRepEmployeeNumber join orderson customers.customerNumber = orders.customerNumber join orderdetails on orders.orderNumber = orderdetails.orderNumber</a:t>
            </a:r>
          </a:p>
          <a:p>
            <a:pPr marL="0" indent="0">
              <a:buNone/>
            </a:pPr>
            <a:r>
              <a:rPr lang="en-US" dirty="0">
                <a:solidFill>
                  <a:schemeClr val="accent1">
                    <a:lumMod val="50000"/>
                  </a:schemeClr>
                </a:solidFill>
              </a:rPr>
              <a:t>group by firstName,lastName,officecode</a:t>
            </a:r>
          </a:p>
          <a:p>
            <a:pPr marL="0" indent="0">
              <a:buNone/>
            </a:pPr>
            <a:r>
              <a:rPr lang="en-US" dirty="0">
                <a:solidFill>
                  <a:schemeClr val="accent1">
                    <a:lumMod val="50000"/>
                  </a:schemeClr>
                </a:solidFill>
              </a:rPr>
              <a:t>having sum(orderdetails.quantityOrdered*priceEach) &gt; (select avg(orderdetails.quantityOrdered*priceEach)from orderdetails    </a:t>
            </a:r>
            <a:r>
              <a:rPr lang="en-US" b="1" dirty="0"/>
              <a:t>Output:</a:t>
            </a:r>
          </a:p>
          <a:p>
            <a:pPr marL="0" indent="0">
              <a:buNone/>
            </a:pPr>
            <a:r>
              <a:rPr lang="en-US" dirty="0">
                <a:solidFill>
                  <a:schemeClr val="accent1">
                    <a:lumMod val="50000"/>
                  </a:schemeClr>
                </a:solidFill>
              </a:rPr>
              <a:t>join orders  on orders.orderNumber = orderdetails.orderNumber</a:t>
            </a:r>
          </a:p>
          <a:p>
            <a:pPr marL="0" indent="0">
              <a:buNone/>
            </a:pPr>
            <a:r>
              <a:rPr lang="en-US" dirty="0">
                <a:solidFill>
                  <a:schemeClr val="accent1">
                    <a:lumMod val="50000"/>
                  </a:schemeClr>
                </a:solidFill>
              </a:rPr>
              <a:t>join customers on customers.customerNumber = </a:t>
            </a:r>
          </a:p>
          <a:p>
            <a:pPr marL="0" indent="0">
              <a:buNone/>
            </a:pPr>
            <a:r>
              <a:rPr lang="en-US" dirty="0">
                <a:solidFill>
                  <a:schemeClr val="accent1">
                    <a:lumMod val="50000"/>
                  </a:schemeClr>
                </a:solidFill>
              </a:rPr>
              <a:t>orders.customerNumber</a:t>
            </a:r>
          </a:p>
          <a:p>
            <a:pPr marL="0" indent="0">
              <a:buNone/>
            </a:pPr>
            <a:r>
              <a:rPr lang="en-US" dirty="0">
                <a:solidFill>
                  <a:schemeClr val="accent1">
                    <a:lumMod val="50000"/>
                  </a:schemeClr>
                </a:solidFill>
              </a:rPr>
              <a:t>join employees  on employees.employeeNumber = customers.salesRepEmployeeNumber);</a:t>
            </a:r>
          </a:p>
          <a:p>
            <a:pPr marL="0" indent="0">
              <a:buNone/>
            </a:pPr>
            <a:r>
              <a:rPr lang="en-US" b="1" dirty="0"/>
              <a:t>Interpretation</a:t>
            </a:r>
          </a:p>
          <a:p>
            <a:pPr marL="0" indent="0">
              <a:buNone/>
            </a:pPr>
            <a:r>
              <a:rPr lang="en-US" dirty="0">
                <a:solidFill>
                  <a:schemeClr val="accent1">
                    <a:lumMod val="50000"/>
                  </a:schemeClr>
                </a:solidFill>
              </a:rPr>
              <a:t>In this task we identified employees who</a:t>
            </a:r>
          </a:p>
          <a:p>
            <a:pPr marL="0" indent="0">
              <a:buNone/>
            </a:pPr>
            <a:r>
              <a:rPr lang="en-US" dirty="0">
                <a:solidFill>
                  <a:schemeClr val="accent1">
                    <a:lumMod val="50000"/>
                  </a:schemeClr>
                </a:solidFill>
              </a:rPr>
              <a:t>sold more than average sales amount for their office</a:t>
            </a:r>
          </a:p>
          <a:p>
            <a:pPr marL="0" indent="0">
              <a:buNone/>
            </a:pPr>
            <a:endParaRPr lang="en-US" dirty="0"/>
          </a:p>
        </p:txBody>
      </p:sp>
      <p:pic>
        <p:nvPicPr>
          <p:cNvPr id="5" name="Picture 4">
            <a:extLst>
              <a:ext uri="{FF2B5EF4-FFF2-40B4-BE49-F238E27FC236}">
                <a16:creationId xmlns:a16="http://schemas.microsoft.com/office/drawing/2014/main" id="{13E4ADBF-A7FE-B6A7-62DF-2878796A623B}"/>
              </a:ext>
            </a:extLst>
          </p:cNvPr>
          <p:cNvPicPr>
            <a:picLocks noChangeAspect="1"/>
          </p:cNvPicPr>
          <p:nvPr/>
        </p:nvPicPr>
        <p:blipFill>
          <a:blip r:embed="rId2"/>
          <a:stretch>
            <a:fillRect/>
          </a:stretch>
        </p:blipFill>
        <p:spPr>
          <a:xfrm>
            <a:off x="9150363" y="3476445"/>
            <a:ext cx="2705478" cy="3286584"/>
          </a:xfrm>
          <a:prstGeom prst="rect">
            <a:avLst/>
          </a:prstGeom>
        </p:spPr>
      </p:pic>
    </p:spTree>
    <p:extLst>
      <p:ext uri="{BB962C8B-B14F-4D97-AF65-F5344CB8AC3E}">
        <p14:creationId xmlns:p14="http://schemas.microsoft.com/office/powerpoint/2010/main" val="369565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C31A-DB84-13B0-6889-95C11786EAE9}"/>
              </a:ext>
            </a:extLst>
          </p:cNvPr>
          <p:cNvSpPr>
            <a:spLocks noGrp="1"/>
          </p:cNvSpPr>
          <p:nvPr>
            <p:ph type="title"/>
          </p:nvPr>
        </p:nvSpPr>
        <p:spPr>
          <a:xfrm>
            <a:off x="2592925" y="624110"/>
            <a:ext cx="8911687" cy="790622"/>
          </a:xfrm>
        </p:spPr>
        <p:txBody>
          <a:bodyPr/>
          <a:lstStyle/>
          <a:p>
            <a:r>
              <a:rPr lang="en-US" dirty="0"/>
              <a:t>Order Analysis</a:t>
            </a:r>
          </a:p>
        </p:txBody>
      </p:sp>
      <p:sp>
        <p:nvSpPr>
          <p:cNvPr id="3" name="Content Placeholder 2">
            <a:extLst>
              <a:ext uri="{FF2B5EF4-FFF2-40B4-BE49-F238E27FC236}">
                <a16:creationId xmlns:a16="http://schemas.microsoft.com/office/drawing/2014/main" id="{17015D69-F79E-0D22-FC06-3D9EE64F2188}"/>
              </a:ext>
            </a:extLst>
          </p:cNvPr>
          <p:cNvSpPr>
            <a:spLocks noGrp="1"/>
          </p:cNvSpPr>
          <p:nvPr>
            <p:ph idx="1"/>
          </p:nvPr>
        </p:nvSpPr>
        <p:spPr>
          <a:xfrm>
            <a:off x="2589212" y="1302589"/>
            <a:ext cx="8915400" cy="5555411"/>
          </a:xfrm>
        </p:spPr>
        <p:txBody>
          <a:bodyPr/>
          <a:lstStyle/>
          <a:p>
            <a:pPr marL="0" indent="0">
              <a:buNone/>
            </a:pPr>
            <a:r>
              <a:rPr lang="en-US" b="1" dirty="0"/>
              <a:t>Find number of orders placed each month</a:t>
            </a:r>
          </a:p>
          <a:p>
            <a:pPr marL="0" indent="0">
              <a:buNone/>
            </a:pPr>
            <a:r>
              <a:rPr lang="en-US" dirty="0">
                <a:solidFill>
                  <a:schemeClr val="accent1">
                    <a:lumMod val="50000"/>
                  </a:schemeClr>
                </a:solidFill>
              </a:rPr>
              <a:t>select month(orderDate) as months,count(orderNumber) as totalOrders from ordersgroup by 1;                                      </a:t>
            </a:r>
            <a:r>
              <a:rPr lang="en-US" b="1" dirty="0"/>
              <a:t>Output:                  </a:t>
            </a:r>
          </a:p>
          <a:p>
            <a:pPr marL="0" indent="0">
              <a:buNone/>
            </a:pPr>
            <a:r>
              <a:rPr lang="en-US" b="1" dirty="0"/>
              <a:t>Interpretation:</a:t>
            </a:r>
          </a:p>
          <a:p>
            <a:pPr marL="0" indent="0">
              <a:buNone/>
            </a:pPr>
            <a:r>
              <a:rPr lang="en-US" dirty="0">
                <a:solidFill>
                  <a:schemeClr val="accent1">
                    <a:lumMod val="50000"/>
                  </a:schemeClr>
                </a:solidFill>
              </a:rPr>
              <a:t>In this task I have identified orders </a:t>
            </a:r>
          </a:p>
          <a:p>
            <a:pPr marL="0" indent="0">
              <a:buNone/>
            </a:pPr>
            <a:r>
              <a:rPr lang="en-US" dirty="0">
                <a:solidFill>
                  <a:schemeClr val="accent1">
                    <a:lumMod val="50000"/>
                  </a:schemeClr>
                </a:solidFill>
              </a:rPr>
              <a:t>placed each month</a:t>
            </a:r>
          </a:p>
          <a:p>
            <a:pPr marL="0" indent="0">
              <a:buNone/>
            </a:pPr>
            <a:r>
              <a:rPr lang="en-US" b="1" dirty="0"/>
              <a:t>Retrieve most recent orders based on orderdate</a:t>
            </a:r>
          </a:p>
          <a:p>
            <a:pPr marL="0" indent="0">
              <a:buNone/>
            </a:pPr>
            <a:r>
              <a:rPr lang="en-US" dirty="0">
                <a:solidFill>
                  <a:schemeClr val="accent1">
                    <a:lumMod val="50000"/>
                  </a:schemeClr>
                </a:solidFill>
              </a:rPr>
              <a:t>select orderNumber,orderDate from orders</a:t>
            </a:r>
          </a:p>
          <a:p>
            <a:pPr marL="0" indent="0">
              <a:buNone/>
            </a:pPr>
            <a:r>
              <a:rPr lang="en-US" dirty="0">
                <a:solidFill>
                  <a:schemeClr val="accent1">
                    <a:lumMod val="50000"/>
                  </a:schemeClr>
                </a:solidFill>
              </a:rPr>
              <a:t>order by orderDate desc                              </a:t>
            </a:r>
            <a:r>
              <a:rPr lang="en-US" b="1" dirty="0"/>
              <a:t>Output:</a:t>
            </a:r>
          </a:p>
          <a:p>
            <a:pPr marL="0" indent="0">
              <a:buNone/>
            </a:pPr>
            <a:r>
              <a:rPr lang="en-US" dirty="0">
                <a:solidFill>
                  <a:schemeClr val="accent1">
                    <a:lumMod val="50000"/>
                  </a:schemeClr>
                </a:solidFill>
              </a:rPr>
              <a:t>limit 5;</a:t>
            </a:r>
          </a:p>
          <a:p>
            <a:pPr marL="0" indent="0">
              <a:buNone/>
            </a:pPr>
            <a:r>
              <a:rPr lang="en-US" b="1" dirty="0"/>
              <a:t>Interpretation:</a:t>
            </a:r>
          </a:p>
          <a:p>
            <a:pPr marL="0" indent="0">
              <a:buNone/>
            </a:pPr>
            <a:r>
              <a:rPr lang="en-US" dirty="0">
                <a:solidFill>
                  <a:schemeClr val="accent1">
                    <a:lumMod val="50000"/>
                  </a:schemeClr>
                </a:solidFill>
              </a:rPr>
              <a:t>In this task we have retrieve most </a:t>
            </a:r>
          </a:p>
          <a:p>
            <a:pPr marL="0" indent="0">
              <a:buNone/>
            </a:pPr>
            <a:r>
              <a:rPr lang="en-US" dirty="0">
                <a:solidFill>
                  <a:schemeClr val="accent1">
                    <a:lumMod val="50000"/>
                  </a:schemeClr>
                </a:solidFill>
              </a:rPr>
              <a:t>Recent orders</a:t>
            </a:r>
          </a:p>
          <a:p>
            <a:pPr marL="0" indent="0">
              <a:buNone/>
            </a:pPr>
            <a:endParaRPr lang="en-US" dirty="0"/>
          </a:p>
        </p:txBody>
      </p:sp>
      <p:pic>
        <p:nvPicPr>
          <p:cNvPr id="5" name="Picture 4">
            <a:extLst>
              <a:ext uri="{FF2B5EF4-FFF2-40B4-BE49-F238E27FC236}">
                <a16:creationId xmlns:a16="http://schemas.microsoft.com/office/drawing/2014/main" id="{82A3C692-FDBD-B0F4-F45F-9E6BCBB95719}"/>
              </a:ext>
            </a:extLst>
          </p:cNvPr>
          <p:cNvPicPr>
            <a:picLocks noChangeAspect="1"/>
          </p:cNvPicPr>
          <p:nvPr/>
        </p:nvPicPr>
        <p:blipFill>
          <a:blip r:embed="rId2"/>
          <a:stretch>
            <a:fillRect/>
          </a:stretch>
        </p:blipFill>
        <p:spPr>
          <a:xfrm>
            <a:off x="8081111" y="2038156"/>
            <a:ext cx="2374104" cy="2145655"/>
          </a:xfrm>
          <a:prstGeom prst="rect">
            <a:avLst/>
          </a:prstGeom>
        </p:spPr>
      </p:pic>
      <p:pic>
        <p:nvPicPr>
          <p:cNvPr id="7" name="Picture 6">
            <a:extLst>
              <a:ext uri="{FF2B5EF4-FFF2-40B4-BE49-F238E27FC236}">
                <a16:creationId xmlns:a16="http://schemas.microsoft.com/office/drawing/2014/main" id="{3B0F30CC-6265-8CE5-95C4-451C5E9933A2}"/>
              </a:ext>
            </a:extLst>
          </p:cNvPr>
          <p:cNvPicPr>
            <a:picLocks noChangeAspect="1"/>
          </p:cNvPicPr>
          <p:nvPr/>
        </p:nvPicPr>
        <p:blipFill>
          <a:blip r:embed="rId3"/>
          <a:stretch>
            <a:fillRect/>
          </a:stretch>
        </p:blipFill>
        <p:spPr>
          <a:xfrm>
            <a:off x="7285573" y="4758799"/>
            <a:ext cx="2210108" cy="1524213"/>
          </a:xfrm>
          <a:prstGeom prst="rect">
            <a:avLst/>
          </a:prstGeom>
        </p:spPr>
      </p:pic>
    </p:spTree>
    <p:extLst>
      <p:ext uri="{BB962C8B-B14F-4D97-AF65-F5344CB8AC3E}">
        <p14:creationId xmlns:p14="http://schemas.microsoft.com/office/powerpoint/2010/main" val="15964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C82D-BBE5-7658-71A1-3D363D65C949}"/>
              </a:ext>
            </a:extLst>
          </p:cNvPr>
          <p:cNvSpPr>
            <a:spLocks noGrp="1"/>
          </p:cNvSpPr>
          <p:nvPr>
            <p:ph type="title"/>
          </p:nvPr>
        </p:nvSpPr>
        <p:spPr>
          <a:xfrm>
            <a:off x="2592925" y="624110"/>
            <a:ext cx="8911687" cy="322668"/>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B0FA1438-0FF5-1A46-A035-7204DEDD8057}"/>
              </a:ext>
            </a:extLst>
          </p:cNvPr>
          <p:cNvSpPr>
            <a:spLocks noGrp="1"/>
          </p:cNvSpPr>
          <p:nvPr>
            <p:ph idx="1"/>
          </p:nvPr>
        </p:nvSpPr>
        <p:spPr>
          <a:xfrm>
            <a:off x="2589212" y="828136"/>
            <a:ext cx="8915400" cy="5900468"/>
          </a:xfrm>
        </p:spPr>
        <p:txBody>
          <a:bodyPr>
            <a:normAutofit fontScale="85000" lnSpcReduction="20000"/>
          </a:bodyPr>
          <a:lstStyle/>
          <a:p>
            <a:pPr marL="0" indent="0">
              <a:buNone/>
            </a:pPr>
            <a:r>
              <a:rPr lang="en-US" b="1" dirty="0"/>
              <a:t>Create a trigger that automatically updates a customers credit limit after a new order is placed, reducing it total order</a:t>
            </a:r>
          </a:p>
          <a:p>
            <a:pPr marL="0" indent="0">
              <a:buNone/>
            </a:pPr>
            <a:r>
              <a:rPr lang="en-US" dirty="0">
                <a:solidFill>
                  <a:schemeClr val="accent1">
                    <a:lumMod val="50000"/>
                  </a:schemeClr>
                </a:solidFill>
              </a:rPr>
              <a:t>delimiter //</a:t>
            </a:r>
          </a:p>
          <a:p>
            <a:pPr marL="0" indent="0">
              <a:buNone/>
            </a:pPr>
            <a:r>
              <a:rPr lang="en-US" dirty="0">
                <a:solidFill>
                  <a:schemeClr val="accent1">
                    <a:lumMod val="50000"/>
                  </a:schemeClr>
                </a:solidFill>
              </a:rPr>
              <a:t>create trigger updateCreditlimitafter </a:t>
            </a:r>
          </a:p>
          <a:p>
            <a:pPr marL="0" indent="0">
              <a:buNone/>
            </a:pPr>
            <a:r>
              <a:rPr lang="en-US" dirty="0">
                <a:solidFill>
                  <a:schemeClr val="accent1">
                    <a:lumMod val="50000"/>
                  </a:schemeClr>
                </a:solidFill>
              </a:rPr>
              <a:t>insert on orders</a:t>
            </a:r>
          </a:p>
          <a:p>
            <a:pPr marL="0" indent="0">
              <a:buNone/>
            </a:pPr>
            <a:r>
              <a:rPr lang="en-US" dirty="0">
                <a:solidFill>
                  <a:schemeClr val="accent1">
                    <a:lumMod val="50000"/>
                  </a:schemeClr>
                </a:solidFill>
              </a:rPr>
              <a:t>for each row</a:t>
            </a:r>
          </a:p>
          <a:p>
            <a:pPr marL="0" indent="0">
              <a:buNone/>
            </a:pPr>
            <a:r>
              <a:rPr lang="en-US" dirty="0">
                <a:solidFill>
                  <a:schemeClr val="accent1">
                    <a:lumMod val="50000"/>
                  </a:schemeClr>
                </a:solidFill>
              </a:rPr>
              <a:t>Begin</a:t>
            </a:r>
          </a:p>
          <a:p>
            <a:pPr marL="0" indent="0">
              <a:buNone/>
            </a:pPr>
            <a:r>
              <a:rPr lang="en-US" dirty="0">
                <a:solidFill>
                  <a:schemeClr val="accent1">
                    <a:lumMod val="50000"/>
                  </a:schemeClr>
                </a:solidFill>
              </a:rPr>
              <a:t>declare cost int;</a:t>
            </a:r>
          </a:p>
          <a:p>
            <a:pPr marL="0" indent="0">
              <a:buNone/>
            </a:pPr>
            <a:r>
              <a:rPr lang="en-US" dirty="0">
                <a:solidFill>
                  <a:schemeClr val="accent1">
                    <a:lumMod val="50000"/>
                  </a:schemeClr>
                </a:solidFill>
              </a:rPr>
              <a:t>Insertintoorderdetails(orderNumber,productCode,quantityOrdered,priceEach,orderLineNumber) values(new.orderNumber,'S18_1749',30,136,2);</a:t>
            </a:r>
          </a:p>
          <a:p>
            <a:pPr marL="0" indent="0">
              <a:buNone/>
            </a:pPr>
            <a:r>
              <a:rPr lang="en-US" dirty="0">
                <a:solidFill>
                  <a:schemeClr val="accent1">
                    <a:lumMod val="50000"/>
                  </a:schemeClr>
                </a:solidFill>
              </a:rPr>
              <a:t>update products  set quantityInStock = quantityInStock - 30 where productCode = 'S18_1749’;</a:t>
            </a:r>
          </a:p>
          <a:p>
            <a:pPr marL="0" indent="0">
              <a:buNone/>
            </a:pPr>
            <a:r>
              <a:rPr lang="en-US" dirty="0">
                <a:solidFill>
                  <a:schemeClr val="accent1">
                    <a:lumMod val="50000"/>
                  </a:schemeClr>
                </a:solidFill>
              </a:rPr>
              <a:t>select sum(orderdetails.quantityOrdered*priceEach) into cost from orders join orderdetails using(orderNumber)where orderNumber = </a:t>
            </a:r>
            <a:r>
              <a:rPr lang="en-US" dirty="0" err="1">
                <a:solidFill>
                  <a:schemeClr val="accent1">
                    <a:lumMod val="50000"/>
                  </a:schemeClr>
                </a:solidFill>
              </a:rPr>
              <a:t>new.orderNumber</a:t>
            </a:r>
            <a:r>
              <a:rPr lang="en-US" dirty="0">
                <a:solidFill>
                  <a:schemeClr val="accent1">
                    <a:lumMod val="50000"/>
                  </a:schemeClr>
                </a:solidFill>
              </a:rPr>
              <a:t>;</a:t>
            </a:r>
          </a:p>
          <a:p>
            <a:pPr marL="0" indent="0">
              <a:buNone/>
            </a:pPr>
            <a:r>
              <a:rPr lang="en-US" dirty="0">
                <a:solidFill>
                  <a:schemeClr val="accent1">
                    <a:lumMod val="50000"/>
                  </a:schemeClr>
                </a:solidFill>
              </a:rPr>
              <a:t>update customers set creditLimit = creditLimit - cost where customerNumber = new.customerNumber; </a:t>
            </a:r>
          </a:p>
          <a:p>
            <a:pPr marL="0" indent="0">
              <a:buNone/>
            </a:pPr>
            <a:r>
              <a:rPr lang="en-US" dirty="0">
                <a:solidFill>
                  <a:schemeClr val="accent1">
                    <a:lumMod val="50000"/>
                  </a:schemeClr>
                </a:solidFill>
              </a:rPr>
              <a:t>End</a:t>
            </a:r>
          </a:p>
          <a:p>
            <a:pPr marL="0" indent="0">
              <a:buNone/>
            </a:pPr>
            <a:r>
              <a:rPr lang="en-US" dirty="0">
                <a:solidFill>
                  <a:schemeClr val="accent1">
                    <a:lumMod val="50000"/>
                  </a:schemeClr>
                </a:solidFill>
              </a:rPr>
              <a:t>//</a:t>
            </a:r>
          </a:p>
          <a:p>
            <a:pPr marL="0" indent="0">
              <a:buNone/>
            </a:pPr>
            <a:r>
              <a:rPr lang="en-US" dirty="0">
                <a:solidFill>
                  <a:schemeClr val="accent1">
                    <a:lumMod val="50000"/>
                  </a:schemeClr>
                </a:solidFill>
              </a:rPr>
              <a:t>delimiter ;</a:t>
            </a:r>
          </a:p>
          <a:p>
            <a:pPr marL="0" indent="0">
              <a:buNone/>
            </a:pPr>
            <a:r>
              <a:rPr lang="en-US" dirty="0">
                <a:solidFill>
                  <a:schemeClr val="accent1">
                    <a:lumMod val="50000"/>
                  </a:schemeClr>
                </a:solidFill>
              </a:rPr>
              <a:t>insert into orders(orderNumber,orderDate,requiredDate,shippedDate,status,comments,customerNumber) values(10426,curdate(),adddate(curdate(), interval +7 day),adddate(curdate(), interval +4 day),'Shipped','null',103);</a:t>
            </a:r>
          </a:p>
        </p:txBody>
      </p:sp>
    </p:spTree>
    <p:extLst>
      <p:ext uri="{BB962C8B-B14F-4D97-AF65-F5344CB8AC3E}">
        <p14:creationId xmlns:p14="http://schemas.microsoft.com/office/powerpoint/2010/main" val="5606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31FD-AB64-670B-C7F2-9B63DA69DC71}"/>
              </a:ext>
            </a:extLst>
          </p:cNvPr>
          <p:cNvSpPr>
            <a:spLocks noGrp="1"/>
          </p:cNvSpPr>
          <p:nvPr>
            <p:ph type="title"/>
          </p:nvPr>
        </p:nvSpPr>
        <p:spPr>
          <a:xfrm>
            <a:off x="2592925" y="624110"/>
            <a:ext cx="8911687" cy="22127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6110EC14-C31F-016D-4842-D3596D46320C}"/>
              </a:ext>
            </a:extLst>
          </p:cNvPr>
          <p:cNvSpPr>
            <a:spLocks noGrp="1"/>
          </p:cNvSpPr>
          <p:nvPr>
            <p:ph idx="1"/>
          </p:nvPr>
        </p:nvSpPr>
        <p:spPr>
          <a:xfrm>
            <a:off x="2589212" y="715993"/>
            <a:ext cx="8915400" cy="5195230"/>
          </a:xfrm>
        </p:spPr>
        <p:txBody>
          <a:bodyPr/>
          <a:lstStyle/>
          <a:p>
            <a:pPr marL="0" indent="0">
              <a:buNone/>
            </a:pPr>
            <a:r>
              <a:rPr lang="en-US" b="1" dirty="0"/>
              <a:t>Output: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Interpretation:</a:t>
            </a:r>
          </a:p>
          <a:p>
            <a:pPr marL="0" indent="0">
              <a:buNone/>
            </a:pPr>
            <a:r>
              <a:rPr lang="en-US" dirty="0">
                <a:solidFill>
                  <a:schemeClr val="accent1">
                    <a:lumMod val="50000"/>
                  </a:schemeClr>
                </a:solidFill>
              </a:rPr>
              <a:t>In this task by using trigger we have update the credit limit of customerNumber</a:t>
            </a:r>
          </a:p>
          <a:p>
            <a:pPr marL="0" indent="0">
              <a:buNone/>
            </a:pPr>
            <a:r>
              <a:rPr lang="en-US" dirty="0">
                <a:solidFill>
                  <a:schemeClr val="accent1">
                    <a:lumMod val="50000"/>
                  </a:schemeClr>
                </a:solidFill>
              </a:rPr>
              <a:t>103</a:t>
            </a:r>
          </a:p>
        </p:txBody>
      </p:sp>
      <p:pic>
        <p:nvPicPr>
          <p:cNvPr id="7" name="Picture 6">
            <a:extLst>
              <a:ext uri="{FF2B5EF4-FFF2-40B4-BE49-F238E27FC236}">
                <a16:creationId xmlns:a16="http://schemas.microsoft.com/office/drawing/2014/main" id="{E6C8B7F7-DF40-EC01-3F77-D00DCFB9670A}"/>
              </a:ext>
            </a:extLst>
          </p:cNvPr>
          <p:cNvPicPr>
            <a:picLocks noChangeAspect="1"/>
          </p:cNvPicPr>
          <p:nvPr/>
        </p:nvPicPr>
        <p:blipFill>
          <a:blip r:embed="rId2"/>
          <a:stretch>
            <a:fillRect/>
          </a:stretch>
        </p:blipFill>
        <p:spPr>
          <a:xfrm>
            <a:off x="2704046" y="1174614"/>
            <a:ext cx="2229161" cy="2800741"/>
          </a:xfrm>
          <a:prstGeom prst="rect">
            <a:avLst/>
          </a:prstGeom>
        </p:spPr>
      </p:pic>
    </p:spTree>
    <p:extLst>
      <p:ext uri="{BB962C8B-B14F-4D97-AF65-F5344CB8AC3E}">
        <p14:creationId xmlns:p14="http://schemas.microsoft.com/office/powerpoint/2010/main" val="177309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7D27-7AB8-5838-20FD-D4FD0032BDB8}"/>
              </a:ext>
            </a:extLst>
          </p:cNvPr>
          <p:cNvSpPr>
            <a:spLocks noGrp="1"/>
          </p:cNvSpPr>
          <p:nvPr>
            <p:ph type="title"/>
          </p:nvPr>
        </p:nvSpPr>
        <p:spPr>
          <a:xfrm>
            <a:off x="1733909" y="0"/>
            <a:ext cx="9770703" cy="707366"/>
          </a:xfrm>
        </p:spPr>
        <p:txBody>
          <a:bodyPr>
            <a:normAutofit/>
          </a:bodyPr>
          <a:lstStyle/>
          <a:p>
            <a:r>
              <a:rPr lang="en-US" dirty="0"/>
              <a:t>Summary </a:t>
            </a:r>
          </a:p>
        </p:txBody>
      </p:sp>
      <p:sp>
        <p:nvSpPr>
          <p:cNvPr id="3" name="Content Placeholder 2">
            <a:extLst>
              <a:ext uri="{FF2B5EF4-FFF2-40B4-BE49-F238E27FC236}">
                <a16:creationId xmlns:a16="http://schemas.microsoft.com/office/drawing/2014/main" id="{CECDE479-F4BB-28BC-84D6-A096AFA4B18D}"/>
              </a:ext>
            </a:extLst>
          </p:cNvPr>
          <p:cNvSpPr>
            <a:spLocks noGrp="1"/>
          </p:cNvSpPr>
          <p:nvPr>
            <p:ph idx="1"/>
          </p:nvPr>
        </p:nvSpPr>
        <p:spPr>
          <a:xfrm>
            <a:off x="1733909" y="707366"/>
            <a:ext cx="9770703" cy="6064370"/>
          </a:xfrm>
        </p:spPr>
        <p:txBody>
          <a:bodyPr>
            <a:normAutofit lnSpcReduction="10000"/>
          </a:bodyPr>
          <a:lstStyle/>
          <a:p>
            <a:pPr marL="0" indent="0">
              <a:buNone/>
            </a:pPr>
            <a:r>
              <a:rPr lang="en-US" b="1" dirty="0"/>
              <a:t>Sprint9</a:t>
            </a:r>
          </a:p>
          <a:p>
            <a:r>
              <a:rPr lang="en-US" dirty="0">
                <a:solidFill>
                  <a:schemeClr val="accent1">
                    <a:lumMod val="50000"/>
                  </a:schemeClr>
                </a:solidFill>
              </a:rPr>
              <a:t>In this sprint we have analyzed customer ,office,products</a:t>
            </a:r>
          </a:p>
          <a:p>
            <a:r>
              <a:rPr lang="en-US" dirty="0">
                <a:solidFill>
                  <a:schemeClr val="accent1">
                    <a:lumMod val="50000"/>
                  </a:schemeClr>
                </a:solidFill>
              </a:rPr>
              <a:t>In customer we have analyzed top 10 creditlimt customers and country wise average credit limit and customers exceed credit limit</a:t>
            </a:r>
          </a:p>
          <a:p>
            <a:r>
              <a:rPr lang="en-US" dirty="0">
                <a:solidFill>
                  <a:schemeClr val="accent1">
                    <a:lumMod val="50000"/>
                  </a:schemeClr>
                </a:solidFill>
              </a:rPr>
              <a:t>In offices we have analyzed count of employee in each office and most profitable office based on sales </a:t>
            </a:r>
          </a:p>
          <a:p>
            <a:r>
              <a:rPr lang="en-US" dirty="0">
                <a:solidFill>
                  <a:schemeClr val="accent1">
                    <a:lumMod val="50000"/>
                  </a:schemeClr>
                </a:solidFill>
              </a:rPr>
              <a:t>In products we have analyzed highest average price of productline,expensive product based on MSRP ,created storepocedure which tells where product is top selling or not top selling</a:t>
            </a:r>
          </a:p>
          <a:p>
            <a:pPr marL="0" indent="0">
              <a:buNone/>
            </a:pPr>
            <a:r>
              <a:rPr lang="en-US" b="1" dirty="0"/>
              <a:t>Sprint 10</a:t>
            </a:r>
          </a:p>
          <a:p>
            <a:r>
              <a:rPr lang="en-US" dirty="0">
                <a:solidFill>
                  <a:schemeClr val="accent1">
                    <a:lumMod val="50000"/>
                  </a:schemeClr>
                </a:solidFill>
              </a:rPr>
              <a:t>In this sprint we have analyzed employee,orders</a:t>
            </a:r>
          </a:p>
          <a:p>
            <a:r>
              <a:rPr lang="en-US" dirty="0">
                <a:solidFill>
                  <a:schemeClr val="accent1">
                    <a:lumMod val="50000"/>
                  </a:schemeClr>
                </a:solidFill>
              </a:rPr>
              <a:t>In employees we have analyzed total employee,there information ,employee with no manager assigned and employees who sold morethan averagesales amount of their office</a:t>
            </a:r>
          </a:p>
          <a:p>
            <a:r>
              <a:rPr lang="en-US" dirty="0">
                <a:solidFill>
                  <a:schemeClr val="accent1">
                    <a:lumMod val="50000"/>
                  </a:schemeClr>
                </a:solidFill>
              </a:rPr>
              <a:t>In orders we have analyzed no of orders each month , most recent orders based on order date</a:t>
            </a:r>
          </a:p>
          <a:p>
            <a:r>
              <a:rPr lang="en-US" dirty="0">
                <a:solidFill>
                  <a:schemeClr val="accent1">
                    <a:lumMod val="50000"/>
                  </a:schemeClr>
                </a:solidFill>
              </a:rPr>
              <a:t>In orders we have create triggers to update the credit limit as order is palced completely</a:t>
            </a:r>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20964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391F-9A60-90A8-669C-958F07B30B74}"/>
              </a:ext>
            </a:extLst>
          </p:cNvPr>
          <p:cNvSpPr>
            <a:spLocks noGrp="1"/>
          </p:cNvSpPr>
          <p:nvPr>
            <p:ph type="title"/>
          </p:nvPr>
        </p:nvSpPr>
        <p:spPr>
          <a:xfrm>
            <a:off x="2592925" y="624110"/>
            <a:ext cx="8911687" cy="773369"/>
          </a:xfrm>
        </p:spPr>
        <p:txBody>
          <a:bodyPr/>
          <a:lstStyle/>
          <a:p>
            <a:r>
              <a:rPr lang="en-US" dirty="0"/>
              <a:t>Conclusion</a:t>
            </a:r>
          </a:p>
        </p:txBody>
      </p:sp>
      <p:sp>
        <p:nvSpPr>
          <p:cNvPr id="3" name="Content Placeholder 2">
            <a:extLst>
              <a:ext uri="{FF2B5EF4-FFF2-40B4-BE49-F238E27FC236}">
                <a16:creationId xmlns:a16="http://schemas.microsoft.com/office/drawing/2014/main" id="{69A70355-88F3-3660-C962-E20587D06C1E}"/>
              </a:ext>
            </a:extLst>
          </p:cNvPr>
          <p:cNvSpPr>
            <a:spLocks noGrp="1"/>
          </p:cNvSpPr>
          <p:nvPr>
            <p:ph idx="1"/>
          </p:nvPr>
        </p:nvSpPr>
        <p:spPr>
          <a:xfrm>
            <a:off x="2589212" y="1552755"/>
            <a:ext cx="8915400" cy="5141343"/>
          </a:xfrm>
        </p:spPr>
        <p:txBody>
          <a:bodyPr/>
          <a:lstStyle/>
          <a:p>
            <a:r>
              <a:rPr lang="en-US" dirty="0">
                <a:solidFill>
                  <a:schemeClr val="accent1">
                    <a:lumMod val="50000"/>
                  </a:schemeClr>
                </a:solidFill>
              </a:rPr>
              <a:t>The analysis  of sprint 9offers a view of customer,office and products. Its identified top customers by creditlimit,average creditlimit and customers who exceeded the limit and it evaluates the office performance number of employees and most profitable office .In product it analysis product which are top selling and which are not topselling .This analysis  can be used for decision making in customers ,products and offices as it provides the key insights of respective table analysis</a:t>
            </a:r>
          </a:p>
          <a:p>
            <a:r>
              <a:rPr lang="en-US" dirty="0">
                <a:solidFill>
                  <a:schemeClr val="accent1">
                    <a:lumMod val="50000"/>
                  </a:schemeClr>
                </a:solidFill>
              </a:rPr>
              <a:t>The analysis of sprint10 offers a view of employee and orders .Its identified the total employees ,shows employees with job titles and employees with np manager additionally calculates the total sales of each product and adjust the creditlimit of customers based on orders placed also highlight order amount foe each customer. Identified products which are not shipped and delayed products. This analysis help to decision because it highlight the insights and relations between tables</a:t>
            </a:r>
          </a:p>
          <a:p>
            <a:pPr marL="0" indent="0">
              <a:buNone/>
            </a:pPr>
            <a:endParaRPr lang="en-US" dirty="0"/>
          </a:p>
          <a:p>
            <a:endParaRPr lang="en-US" dirty="0"/>
          </a:p>
        </p:txBody>
      </p:sp>
    </p:spTree>
    <p:extLst>
      <p:ext uri="{BB962C8B-B14F-4D97-AF65-F5344CB8AC3E}">
        <p14:creationId xmlns:p14="http://schemas.microsoft.com/office/powerpoint/2010/main" val="304882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2E18-D9A7-CDAB-3192-04741B3ACEA3}"/>
              </a:ext>
            </a:extLst>
          </p:cNvPr>
          <p:cNvSpPr>
            <a:spLocks noGrp="1"/>
          </p:cNvSpPr>
          <p:nvPr>
            <p:ph type="title"/>
          </p:nvPr>
        </p:nvSpPr>
        <p:spPr>
          <a:xfrm>
            <a:off x="2096219" y="624110"/>
            <a:ext cx="9408393" cy="773369"/>
          </a:xfrm>
        </p:spPr>
        <p:txBody>
          <a:bodyPr/>
          <a:lstStyle/>
          <a:p>
            <a:r>
              <a:rPr lang="en-US" dirty="0"/>
              <a:t>Sprint-9:Customer Data Analysis</a:t>
            </a:r>
          </a:p>
        </p:txBody>
      </p:sp>
      <p:sp>
        <p:nvSpPr>
          <p:cNvPr id="3" name="Content Placeholder 2">
            <a:extLst>
              <a:ext uri="{FF2B5EF4-FFF2-40B4-BE49-F238E27FC236}">
                <a16:creationId xmlns:a16="http://schemas.microsoft.com/office/drawing/2014/main" id="{01CC248B-ED28-6171-D9D8-962FA2E4A0CC}"/>
              </a:ext>
            </a:extLst>
          </p:cNvPr>
          <p:cNvSpPr>
            <a:spLocks noGrp="1"/>
          </p:cNvSpPr>
          <p:nvPr>
            <p:ph idx="1"/>
          </p:nvPr>
        </p:nvSpPr>
        <p:spPr>
          <a:xfrm>
            <a:off x="2096219" y="1397479"/>
            <a:ext cx="9408393" cy="5296619"/>
          </a:xfrm>
        </p:spPr>
        <p:txBody>
          <a:bodyPr>
            <a:normAutofit fontScale="92500" lnSpcReduction="10000"/>
          </a:bodyPr>
          <a:lstStyle/>
          <a:p>
            <a:pPr marL="0" indent="0">
              <a:buNone/>
            </a:pPr>
            <a:r>
              <a:rPr lang="en-US" b="1" dirty="0"/>
              <a:t>Find top10 customers from credit limit                        Output:  </a:t>
            </a:r>
          </a:p>
          <a:p>
            <a:pPr marL="0" indent="0">
              <a:buNone/>
            </a:pPr>
            <a:r>
              <a:rPr lang="en-US" dirty="0">
                <a:solidFill>
                  <a:schemeClr val="accent1">
                    <a:lumMod val="50000"/>
                  </a:schemeClr>
                </a:solidFill>
              </a:rPr>
              <a:t>select customerName,creditLimit from customers</a:t>
            </a:r>
          </a:p>
          <a:p>
            <a:pPr marL="0" indent="0">
              <a:buNone/>
            </a:pPr>
            <a:r>
              <a:rPr lang="en-US" dirty="0">
                <a:solidFill>
                  <a:schemeClr val="accent1">
                    <a:lumMod val="50000"/>
                  </a:schemeClr>
                </a:solidFill>
              </a:rPr>
              <a:t>order by 2 desc</a:t>
            </a:r>
          </a:p>
          <a:p>
            <a:pPr marL="0" indent="0">
              <a:buNone/>
            </a:pPr>
            <a:r>
              <a:rPr lang="en-US" dirty="0">
                <a:solidFill>
                  <a:schemeClr val="accent1">
                    <a:lumMod val="50000"/>
                  </a:schemeClr>
                </a:solidFill>
              </a:rPr>
              <a:t>limit 10;</a:t>
            </a:r>
          </a:p>
          <a:p>
            <a:pPr marL="0" indent="0">
              <a:buNone/>
            </a:pPr>
            <a:r>
              <a:rPr lang="en-US" b="1" dirty="0">
                <a:solidFill>
                  <a:schemeClr val="tx1">
                    <a:lumMod val="95000"/>
                    <a:lumOff val="5000"/>
                  </a:schemeClr>
                </a:solidFill>
              </a:rPr>
              <a:t>Interpretation:</a:t>
            </a:r>
          </a:p>
          <a:p>
            <a:pPr marL="0" indent="0">
              <a:buNone/>
            </a:pPr>
            <a:r>
              <a:rPr lang="en-US" dirty="0">
                <a:solidFill>
                  <a:schemeClr val="accent1">
                    <a:lumMod val="50000"/>
                  </a:schemeClr>
                </a:solidFill>
              </a:rPr>
              <a:t>In this task we have identified top 10</a:t>
            </a:r>
          </a:p>
          <a:p>
            <a:pPr marL="0" indent="0">
              <a:buNone/>
            </a:pPr>
            <a:r>
              <a:rPr lang="en-US" dirty="0">
                <a:solidFill>
                  <a:schemeClr val="accent1">
                    <a:lumMod val="50000"/>
                  </a:schemeClr>
                </a:solidFill>
              </a:rPr>
              <a:t>Customers </a:t>
            </a:r>
          </a:p>
          <a:p>
            <a:pPr marL="0" indent="0">
              <a:buNone/>
            </a:pPr>
            <a:r>
              <a:rPr lang="en-US" b="1" dirty="0">
                <a:solidFill>
                  <a:schemeClr val="tx1">
                    <a:lumMod val="95000"/>
                    <a:lumOff val="5000"/>
                  </a:schemeClr>
                </a:solidFill>
              </a:rPr>
              <a:t>Find average credit limit of customers in each country</a:t>
            </a:r>
          </a:p>
          <a:p>
            <a:pPr marL="0" indent="0">
              <a:buNone/>
            </a:pPr>
            <a:r>
              <a:rPr lang="en-US" dirty="0">
                <a:solidFill>
                  <a:schemeClr val="accent1">
                    <a:lumMod val="50000"/>
                  </a:schemeClr>
                </a:solidFill>
              </a:rPr>
              <a:t>select state,avg(creditLimit) as avg_creditlimit from customers</a:t>
            </a:r>
          </a:p>
          <a:p>
            <a:pPr marL="0" indent="0">
              <a:buNone/>
            </a:pPr>
            <a:r>
              <a:rPr lang="en-US" dirty="0">
                <a:solidFill>
                  <a:schemeClr val="accent1">
                    <a:lumMod val="50000"/>
                  </a:schemeClr>
                </a:solidFill>
              </a:rPr>
              <a:t>group by state;                                              </a:t>
            </a:r>
            <a:r>
              <a:rPr lang="en-US" b="1" dirty="0">
                <a:solidFill>
                  <a:schemeClr val="tx1">
                    <a:lumMod val="95000"/>
                    <a:lumOff val="5000"/>
                  </a:schemeClr>
                </a:solidFill>
              </a:rPr>
              <a:t>Output:</a:t>
            </a:r>
          </a:p>
          <a:p>
            <a:pPr marL="0" indent="0">
              <a:buNone/>
            </a:pPr>
            <a:r>
              <a:rPr lang="en-US" b="1" dirty="0">
                <a:solidFill>
                  <a:schemeClr val="tx1">
                    <a:lumMod val="95000"/>
                    <a:lumOff val="5000"/>
                  </a:schemeClr>
                </a:solidFill>
              </a:rPr>
              <a:t>Interpretation:                            </a:t>
            </a:r>
          </a:p>
          <a:p>
            <a:pPr marL="0" indent="0">
              <a:buNone/>
            </a:pPr>
            <a:r>
              <a:rPr lang="en-US" dirty="0">
                <a:solidFill>
                  <a:schemeClr val="accent1">
                    <a:lumMod val="50000"/>
                  </a:schemeClr>
                </a:solidFill>
              </a:rPr>
              <a:t>In this task we have identified </a:t>
            </a:r>
          </a:p>
          <a:p>
            <a:pPr marL="0" indent="0">
              <a:buNone/>
            </a:pPr>
            <a:r>
              <a:rPr lang="en-US" dirty="0">
                <a:solidFill>
                  <a:schemeClr val="accent1">
                    <a:lumMod val="50000"/>
                  </a:schemeClr>
                </a:solidFill>
              </a:rPr>
              <a:t>Country wise average credit limit of </a:t>
            </a:r>
          </a:p>
          <a:p>
            <a:pPr marL="0" indent="0">
              <a:buNone/>
            </a:pPr>
            <a:r>
              <a:rPr lang="en-US" dirty="0">
                <a:solidFill>
                  <a:schemeClr val="accent1">
                    <a:lumMod val="50000"/>
                  </a:schemeClr>
                </a:solidFill>
              </a:rPr>
              <a:t>customers</a:t>
            </a:r>
          </a:p>
          <a:p>
            <a:pPr marL="0" indent="0">
              <a:buNone/>
            </a:pPr>
            <a:endParaRPr lang="en-US" dirty="0">
              <a:solidFill>
                <a:schemeClr val="accent1">
                  <a:lumMod val="50000"/>
                </a:schemeClr>
              </a:solidFill>
            </a:endParaRPr>
          </a:p>
        </p:txBody>
      </p:sp>
      <p:pic>
        <p:nvPicPr>
          <p:cNvPr id="5" name="Picture 4">
            <a:extLst>
              <a:ext uri="{FF2B5EF4-FFF2-40B4-BE49-F238E27FC236}">
                <a16:creationId xmlns:a16="http://schemas.microsoft.com/office/drawing/2014/main" id="{82E9BE39-284C-ADBF-011C-EE7DD04FFF03}"/>
              </a:ext>
            </a:extLst>
          </p:cNvPr>
          <p:cNvPicPr>
            <a:picLocks noChangeAspect="1"/>
          </p:cNvPicPr>
          <p:nvPr/>
        </p:nvPicPr>
        <p:blipFill>
          <a:blip r:embed="rId2"/>
          <a:stretch>
            <a:fillRect/>
          </a:stretch>
        </p:blipFill>
        <p:spPr>
          <a:xfrm>
            <a:off x="8071521" y="1891988"/>
            <a:ext cx="2829320" cy="2314898"/>
          </a:xfrm>
          <a:prstGeom prst="rect">
            <a:avLst/>
          </a:prstGeom>
        </p:spPr>
      </p:pic>
      <p:pic>
        <p:nvPicPr>
          <p:cNvPr id="7" name="Picture 6">
            <a:extLst>
              <a:ext uri="{FF2B5EF4-FFF2-40B4-BE49-F238E27FC236}">
                <a16:creationId xmlns:a16="http://schemas.microsoft.com/office/drawing/2014/main" id="{419B79A7-4506-F58C-AF35-EEBCB804DA09}"/>
              </a:ext>
            </a:extLst>
          </p:cNvPr>
          <p:cNvPicPr>
            <a:picLocks noChangeAspect="1"/>
          </p:cNvPicPr>
          <p:nvPr/>
        </p:nvPicPr>
        <p:blipFill>
          <a:blip r:embed="rId3"/>
          <a:stretch>
            <a:fillRect/>
          </a:stretch>
        </p:blipFill>
        <p:spPr>
          <a:xfrm>
            <a:off x="7486416" y="4701395"/>
            <a:ext cx="2067213" cy="1846054"/>
          </a:xfrm>
          <a:prstGeom prst="rect">
            <a:avLst/>
          </a:prstGeom>
        </p:spPr>
      </p:pic>
      <p:pic>
        <p:nvPicPr>
          <p:cNvPr id="9" name="Picture 8">
            <a:extLst>
              <a:ext uri="{FF2B5EF4-FFF2-40B4-BE49-F238E27FC236}">
                <a16:creationId xmlns:a16="http://schemas.microsoft.com/office/drawing/2014/main" id="{83635667-425E-FBCB-CF25-C4733AF6186C}"/>
              </a:ext>
            </a:extLst>
          </p:cNvPr>
          <p:cNvPicPr>
            <a:picLocks noChangeAspect="1"/>
          </p:cNvPicPr>
          <p:nvPr/>
        </p:nvPicPr>
        <p:blipFill rotWithShape="1">
          <a:blip r:embed="rId4"/>
          <a:srcRect t="10250"/>
          <a:stretch/>
        </p:blipFill>
        <p:spPr>
          <a:xfrm>
            <a:off x="9690803" y="4713860"/>
            <a:ext cx="1676634" cy="1821124"/>
          </a:xfrm>
          <a:prstGeom prst="rect">
            <a:avLst/>
          </a:prstGeom>
        </p:spPr>
      </p:pic>
    </p:spTree>
    <p:extLst>
      <p:ext uri="{BB962C8B-B14F-4D97-AF65-F5344CB8AC3E}">
        <p14:creationId xmlns:p14="http://schemas.microsoft.com/office/powerpoint/2010/main" val="170809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0AE1-B0A4-572A-DB69-2EF477A4644E}"/>
              </a:ext>
            </a:extLst>
          </p:cNvPr>
          <p:cNvSpPr>
            <a:spLocks noGrp="1"/>
          </p:cNvSpPr>
          <p:nvPr>
            <p:ph type="title"/>
          </p:nvPr>
        </p:nvSpPr>
        <p:spPr>
          <a:xfrm>
            <a:off x="2592925" y="500332"/>
            <a:ext cx="8911687" cy="198408"/>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F967DDA6-B09E-C4A5-DDD6-19C85093646F}"/>
              </a:ext>
            </a:extLst>
          </p:cNvPr>
          <p:cNvSpPr>
            <a:spLocks noGrp="1"/>
          </p:cNvSpPr>
          <p:nvPr>
            <p:ph idx="1"/>
          </p:nvPr>
        </p:nvSpPr>
        <p:spPr>
          <a:xfrm>
            <a:off x="2589212" y="828136"/>
            <a:ext cx="8915400" cy="5083086"/>
          </a:xfrm>
        </p:spPr>
        <p:txBody>
          <a:bodyPr/>
          <a:lstStyle/>
          <a:p>
            <a:pPr marL="0" indent="0">
              <a:buNone/>
            </a:pPr>
            <a:r>
              <a:rPr lang="en-US" b="1" dirty="0"/>
              <a:t>Identify customers who have exceed there credit limit</a:t>
            </a:r>
          </a:p>
          <a:p>
            <a:pPr marL="0" indent="0">
              <a:buNone/>
            </a:pPr>
            <a:r>
              <a:rPr lang="en-US" dirty="0">
                <a:solidFill>
                  <a:schemeClr val="accent1">
                    <a:lumMod val="50000"/>
                  </a:schemeClr>
                </a:solidFill>
              </a:rPr>
              <a:t>select customerNumber,creditLimit,sum(quantityOrdered*priceEach) as total_sales from customers                                   </a:t>
            </a:r>
            <a:r>
              <a:rPr lang="en-US" b="1" dirty="0"/>
              <a:t>Output:</a:t>
            </a:r>
          </a:p>
          <a:p>
            <a:pPr marL="0" indent="0">
              <a:buNone/>
            </a:pPr>
            <a:r>
              <a:rPr lang="en-US" dirty="0">
                <a:solidFill>
                  <a:schemeClr val="accent1">
                    <a:lumMod val="50000"/>
                  </a:schemeClr>
                </a:solidFill>
              </a:rPr>
              <a:t> join orders using(customerNumber)  </a:t>
            </a:r>
          </a:p>
          <a:p>
            <a:pPr marL="0" indent="0">
              <a:buNone/>
            </a:pPr>
            <a:r>
              <a:rPr lang="en-US" dirty="0">
                <a:solidFill>
                  <a:schemeClr val="accent1">
                    <a:lumMod val="50000"/>
                  </a:schemeClr>
                </a:solidFill>
              </a:rPr>
              <a:t>join orderdetails using(orderNumber) </a:t>
            </a:r>
          </a:p>
          <a:p>
            <a:pPr marL="0" indent="0">
              <a:buNone/>
            </a:pPr>
            <a:r>
              <a:rPr lang="en-US" dirty="0">
                <a:solidFill>
                  <a:schemeClr val="accent1">
                    <a:lumMod val="50000"/>
                  </a:schemeClr>
                </a:solidFill>
              </a:rPr>
              <a:t>group by customerNumber</a:t>
            </a:r>
          </a:p>
          <a:p>
            <a:pPr marL="0" indent="0">
              <a:buNone/>
            </a:pPr>
            <a:r>
              <a:rPr lang="en-US" dirty="0">
                <a:solidFill>
                  <a:schemeClr val="accent1">
                    <a:lumMod val="50000"/>
                  </a:schemeClr>
                </a:solidFill>
              </a:rPr>
              <a:t>having sum(orderdetails.quantityOrdered*priceEach) &gt; </a:t>
            </a:r>
          </a:p>
          <a:p>
            <a:pPr marL="0" indent="0">
              <a:buNone/>
            </a:pPr>
            <a:r>
              <a:rPr lang="en-US" dirty="0">
                <a:solidFill>
                  <a:schemeClr val="accent1">
                    <a:lumMod val="50000"/>
                  </a:schemeClr>
                </a:solidFill>
              </a:rPr>
              <a:t>creditLimit ;</a:t>
            </a:r>
          </a:p>
          <a:p>
            <a:pPr marL="0" indent="0">
              <a:buNone/>
            </a:pPr>
            <a:r>
              <a:rPr lang="en-US" b="1" dirty="0"/>
              <a:t>Interpretation:</a:t>
            </a:r>
          </a:p>
          <a:p>
            <a:pPr marL="0" indent="0">
              <a:buNone/>
            </a:pPr>
            <a:r>
              <a:rPr lang="en-US" dirty="0">
                <a:solidFill>
                  <a:schemeClr val="accent1">
                    <a:lumMod val="50000"/>
                  </a:schemeClr>
                </a:solidFill>
              </a:rPr>
              <a:t>In this task we have identified customers</a:t>
            </a:r>
          </a:p>
          <a:p>
            <a:pPr marL="0" indent="0">
              <a:buNone/>
            </a:pPr>
            <a:r>
              <a:rPr lang="en-US" dirty="0">
                <a:solidFill>
                  <a:schemeClr val="accent1">
                    <a:lumMod val="50000"/>
                  </a:schemeClr>
                </a:solidFill>
              </a:rPr>
              <a:t>Who have exceeded there creditmint.</a:t>
            </a:r>
          </a:p>
        </p:txBody>
      </p:sp>
      <p:pic>
        <p:nvPicPr>
          <p:cNvPr id="5" name="Picture 4">
            <a:extLst>
              <a:ext uri="{FF2B5EF4-FFF2-40B4-BE49-F238E27FC236}">
                <a16:creationId xmlns:a16="http://schemas.microsoft.com/office/drawing/2014/main" id="{6EE67B6F-DE55-846D-3969-D9F49BBDFA55}"/>
              </a:ext>
            </a:extLst>
          </p:cNvPr>
          <p:cNvPicPr>
            <a:picLocks noChangeAspect="1"/>
          </p:cNvPicPr>
          <p:nvPr/>
        </p:nvPicPr>
        <p:blipFill>
          <a:blip r:embed="rId2"/>
          <a:stretch>
            <a:fillRect/>
          </a:stretch>
        </p:blipFill>
        <p:spPr>
          <a:xfrm>
            <a:off x="8798942" y="1621766"/>
            <a:ext cx="2631057" cy="4649638"/>
          </a:xfrm>
          <a:prstGeom prst="rect">
            <a:avLst/>
          </a:prstGeom>
        </p:spPr>
      </p:pic>
    </p:spTree>
    <p:extLst>
      <p:ext uri="{BB962C8B-B14F-4D97-AF65-F5344CB8AC3E}">
        <p14:creationId xmlns:p14="http://schemas.microsoft.com/office/powerpoint/2010/main" val="382523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3725-0128-6115-C61F-A4EAE6181754}"/>
              </a:ext>
            </a:extLst>
          </p:cNvPr>
          <p:cNvSpPr>
            <a:spLocks noGrp="1"/>
          </p:cNvSpPr>
          <p:nvPr>
            <p:ph type="title"/>
          </p:nvPr>
        </p:nvSpPr>
        <p:spPr/>
        <p:txBody>
          <a:bodyPr/>
          <a:lstStyle/>
          <a:p>
            <a:r>
              <a:rPr lang="en-US" dirty="0"/>
              <a:t>Office Data Analysis</a:t>
            </a:r>
          </a:p>
        </p:txBody>
      </p:sp>
      <p:sp>
        <p:nvSpPr>
          <p:cNvPr id="3" name="Content Placeholder 2">
            <a:extLst>
              <a:ext uri="{FF2B5EF4-FFF2-40B4-BE49-F238E27FC236}">
                <a16:creationId xmlns:a16="http://schemas.microsoft.com/office/drawing/2014/main" id="{26F94785-82C5-98A9-A8BC-688E20E48950}"/>
              </a:ext>
            </a:extLst>
          </p:cNvPr>
          <p:cNvSpPr>
            <a:spLocks noGrp="1"/>
          </p:cNvSpPr>
          <p:nvPr>
            <p:ph idx="1"/>
          </p:nvPr>
        </p:nvSpPr>
        <p:spPr>
          <a:xfrm>
            <a:off x="2538741" y="1264555"/>
            <a:ext cx="8915400" cy="5270740"/>
          </a:xfrm>
        </p:spPr>
        <p:txBody>
          <a:bodyPr/>
          <a:lstStyle/>
          <a:p>
            <a:pPr marL="0" indent="0">
              <a:buNone/>
            </a:pPr>
            <a:r>
              <a:rPr lang="en-US" b="1" dirty="0"/>
              <a:t>Count no of employees working in each office    Output:</a:t>
            </a:r>
          </a:p>
          <a:p>
            <a:pPr marL="0" indent="0">
              <a:buNone/>
            </a:pPr>
            <a:r>
              <a:rPr lang="en-US" dirty="0">
                <a:solidFill>
                  <a:schemeClr val="accent1">
                    <a:lumMod val="50000"/>
                  </a:schemeClr>
                </a:solidFill>
              </a:rPr>
              <a:t>select officeCode,count(employeeNumber) </a:t>
            </a:r>
          </a:p>
          <a:p>
            <a:pPr marL="0" indent="0">
              <a:buNone/>
            </a:pPr>
            <a:r>
              <a:rPr lang="en-US" dirty="0">
                <a:solidFill>
                  <a:schemeClr val="accent1">
                    <a:lumMod val="50000"/>
                  </a:schemeClr>
                </a:solidFill>
              </a:rPr>
              <a:t>as total_employees from employees  group by 1;</a:t>
            </a:r>
          </a:p>
          <a:p>
            <a:pPr marL="0" indent="0">
              <a:buNone/>
            </a:pPr>
            <a:r>
              <a:rPr lang="en-US" b="1" dirty="0"/>
              <a:t>Interpretation:</a:t>
            </a:r>
          </a:p>
          <a:p>
            <a:pPr marL="0" indent="0">
              <a:buNone/>
            </a:pPr>
            <a:r>
              <a:rPr lang="en-US" dirty="0">
                <a:solidFill>
                  <a:schemeClr val="accent1">
                    <a:lumMod val="50000"/>
                  </a:schemeClr>
                </a:solidFill>
              </a:rPr>
              <a:t>In this task we have found count of employees</a:t>
            </a:r>
          </a:p>
          <a:p>
            <a:pPr marL="0" indent="0">
              <a:buNone/>
            </a:pPr>
            <a:r>
              <a:rPr lang="en-US" dirty="0">
                <a:solidFill>
                  <a:schemeClr val="accent1">
                    <a:lumMod val="50000"/>
                  </a:schemeClr>
                </a:solidFill>
              </a:rPr>
              <a:t>In each office</a:t>
            </a:r>
          </a:p>
          <a:p>
            <a:pPr marL="0" indent="0">
              <a:buNone/>
            </a:pPr>
            <a:r>
              <a:rPr lang="en-US" b="1" dirty="0"/>
              <a:t>Identify the offices less than certain number of employees</a:t>
            </a:r>
          </a:p>
          <a:p>
            <a:pPr marL="0" indent="0">
              <a:buNone/>
            </a:pPr>
            <a:r>
              <a:rPr lang="en-US" dirty="0">
                <a:solidFill>
                  <a:schemeClr val="accent1">
                    <a:lumMod val="50000"/>
                  </a:schemeClr>
                </a:solidFill>
              </a:rPr>
              <a:t>select officeCode,count(employeeNumber) as total_employees from employeesgroup by 1having total_employees &lt; 3;     </a:t>
            </a:r>
            <a:r>
              <a:rPr lang="en-US" b="1" dirty="0"/>
              <a:t>Output:</a:t>
            </a:r>
          </a:p>
          <a:p>
            <a:pPr marL="0" indent="0">
              <a:buNone/>
            </a:pPr>
            <a:r>
              <a:rPr lang="en-US" b="1" dirty="0"/>
              <a:t>Interpretation :</a:t>
            </a:r>
          </a:p>
          <a:p>
            <a:pPr marL="0" indent="0">
              <a:buNone/>
            </a:pPr>
            <a:r>
              <a:rPr lang="en-US" dirty="0">
                <a:solidFill>
                  <a:schemeClr val="accent1">
                    <a:lumMod val="50000"/>
                  </a:schemeClr>
                </a:solidFill>
              </a:rPr>
              <a:t>In this task we have identified offices with employees</a:t>
            </a:r>
          </a:p>
          <a:p>
            <a:pPr marL="0" indent="0">
              <a:buNone/>
            </a:pPr>
            <a:r>
              <a:rPr lang="en-US" dirty="0">
                <a:solidFill>
                  <a:schemeClr val="accent1">
                    <a:lumMod val="50000"/>
                  </a:schemeClr>
                </a:solidFill>
              </a:rPr>
              <a:t>less than 3</a:t>
            </a:r>
          </a:p>
        </p:txBody>
      </p:sp>
      <p:pic>
        <p:nvPicPr>
          <p:cNvPr id="5" name="Picture 4">
            <a:extLst>
              <a:ext uri="{FF2B5EF4-FFF2-40B4-BE49-F238E27FC236}">
                <a16:creationId xmlns:a16="http://schemas.microsoft.com/office/drawing/2014/main" id="{F3EF5417-BB19-5E32-E0DA-97027B072FF1}"/>
              </a:ext>
            </a:extLst>
          </p:cNvPr>
          <p:cNvPicPr>
            <a:picLocks noChangeAspect="1"/>
          </p:cNvPicPr>
          <p:nvPr/>
        </p:nvPicPr>
        <p:blipFill>
          <a:blip r:embed="rId2"/>
          <a:stretch>
            <a:fillRect/>
          </a:stretch>
        </p:blipFill>
        <p:spPr>
          <a:xfrm>
            <a:off x="8977776" y="1264555"/>
            <a:ext cx="2362530" cy="1867161"/>
          </a:xfrm>
          <a:prstGeom prst="rect">
            <a:avLst/>
          </a:prstGeom>
        </p:spPr>
      </p:pic>
      <p:pic>
        <p:nvPicPr>
          <p:cNvPr id="7" name="Picture 6">
            <a:extLst>
              <a:ext uri="{FF2B5EF4-FFF2-40B4-BE49-F238E27FC236}">
                <a16:creationId xmlns:a16="http://schemas.microsoft.com/office/drawing/2014/main" id="{06E25527-8A59-41F0-0B6B-0A7C614C8214}"/>
              </a:ext>
            </a:extLst>
          </p:cNvPr>
          <p:cNvPicPr>
            <a:picLocks noChangeAspect="1"/>
          </p:cNvPicPr>
          <p:nvPr/>
        </p:nvPicPr>
        <p:blipFill>
          <a:blip r:embed="rId3"/>
          <a:stretch>
            <a:fillRect/>
          </a:stretch>
        </p:blipFill>
        <p:spPr>
          <a:xfrm>
            <a:off x="8511050" y="4637688"/>
            <a:ext cx="2381582" cy="1257475"/>
          </a:xfrm>
          <a:prstGeom prst="rect">
            <a:avLst/>
          </a:prstGeom>
        </p:spPr>
      </p:pic>
    </p:spTree>
    <p:extLst>
      <p:ext uri="{BB962C8B-B14F-4D97-AF65-F5344CB8AC3E}">
        <p14:creationId xmlns:p14="http://schemas.microsoft.com/office/powerpoint/2010/main" val="135803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7B70-29C1-C12B-3893-CF4892A8C81D}"/>
              </a:ext>
            </a:extLst>
          </p:cNvPr>
          <p:cNvSpPr>
            <a:spLocks noGrp="1"/>
          </p:cNvSpPr>
          <p:nvPr>
            <p:ph type="title"/>
          </p:nvPr>
        </p:nvSpPr>
        <p:spPr>
          <a:xfrm>
            <a:off x="2592925" y="624110"/>
            <a:ext cx="8911687" cy="10050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50C1C63A-1DE7-93D5-BD2A-A1DBD080B38E}"/>
              </a:ext>
            </a:extLst>
          </p:cNvPr>
          <p:cNvSpPr>
            <a:spLocks noGrp="1"/>
          </p:cNvSpPr>
          <p:nvPr>
            <p:ph idx="1"/>
          </p:nvPr>
        </p:nvSpPr>
        <p:spPr>
          <a:xfrm>
            <a:off x="2589212" y="940279"/>
            <a:ext cx="8915400" cy="5917721"/>
          </a:xfrm>
        </p:spPr>
        <p:txBody>
          <a:bodyPr/>
          <a:lstStyle/>
          <a:p>
            <a:pPr marL="0" indent="0">
              <a:buNone/>
            </a:pPr>
            <a:r>
              <a:rPr lang="en-US" b="1" dirty="0"/>
              <a:t>Retrieve most profitable office based on sales</a:t>
            </a:r>
          </a:p>
          <a:p>
            <a:pPr marL="0" indent="0">
              <a:buNone/>
            </a:pPr>
            <a:r>
              <a:rPr lang="en-US" dirty="0">
                <a:solidFill>
                  <a:schemeClr val="accent1">
                    <a:lumMod val="50000"/>
                  </a:schemeClr>
                </a:solidFill>
              </a:rPr>
              <a:t>select employees.officeCode,</a:t>
            </a:r>
          </a:p>
          <a:p>
            <a:pPr marL="0" indent="0">
              <a:buNone/>
            </a:pPr>
            <a:r>
              <a:rPr lang="en-US" dirty="0">
                <a:solidFill>
                  <a:schemeClr val="accent1">
                    <a:lumMod val="50000"/>
                  </a:schemeClr>
                </a:solidFill>
              </a:rPr>
              <a:t>sum(orderdetails.quantityOrdered*priceEach) as totalsales </a:t>
            </a:r>
          </a:p>
          <a:p>
            <a:pPr marL="0" indent="0">
              <a:buNone/>
            </a:pPr>
            <a:r>
              <a:rPr lang="en-US" dirty="0">
                <a:solidFill>
                  <a:schemeClr val="accent1">
                    <a:lumMod val="50000"/>
                  </a:schemeClr>
                </a:solidFill>
              </a:rPr>
              <a:t>from employees joincustomers on employees.employeeNumber = customers.salesRepEmployeeNumber </a:t>
            </a:r>
          </a:p>
          <a:p>
            <a:pPr marL="0" indent="0">
              <a:buNone/>
            </a:pPr>
            <a:r>
              <a:rPr lang="en-US" dirty="0">
                <a:solidFill>
                  <a:schemeClr val="accent1">
                    <a:lumMod val="50000"/>
                  </a:schemeClr>
                </a:solidFill>
              </a:rPr>
              <a:t>join orderson customers.customerNumber = orders.customerNumber</a:t>
            </a:r>
          </a:p>
          <a:p>
            <a:pPr marL="0" indent="0">
              <a:buNone/>
            </a:pPr>
            <a:r>
              <a:rPr lang="en-US" dirty="0">
                <a:solidFill>
                  <a:schemeClr val="accent1">
                    <a:lumMod val="50000"/>
                  </a:schemeClr>
                </a:solidFill>
              </a:rPr>
              <a:t>join orderdetails on orders.orderNumber = </a:t>
            </a:r>
          </a:p>
          <a:p>
            <a:pPr marL="0" indent="0">
              <a:buNone/>
            </a:pPr>
            <a:r>
              <a:rPr lang="en-US" dirty="0">
                <a:solidFill>
                  <a:schemeClr val="accent1">
                    <a:lumMod val="50000"/>
                  </a:schemeClr>
                </a:solidFill>
              </a:rPr>
              <a:t>orderdetails.orderNumber                                         </a:t>
            </a:r>
            <a:r>
              <a:rPr lang="en-US" b="1" dirty="0">
                <a:solidFill>
                  <a:schemeClr val="accent1">
                    <a:lumMod val="50000"/>
                  </a:schemeClr>
                </a:solidFill>
              </a:rPr>
              <a:t>Output:</a:t>
            </a:r>
          </a:p>
          <a:p>
            <a:pPr marL="0" indent="0">
              <a:buNone/>
            </a:pPr>
            <a:r>
              <a:rPr lang="en-US" dirty="0">
                <a:solidFill>
                  <a:schemeClr val="accent1">
                    <a:lumMod val="50000"/>
                  </a:schemeClr>
                </a:solidFill>
              </a:rPr>
              <a:t>group by employees.officeCode</a:t>
            </a:r>
          </a:p>
          <a:p>
            <a:pPr marL="0" indent="0">
              <a:buNone/>
            </a:pPr>
            <a:r>
              <a:rPr lang="en-US" dirty="0">
                <a:solidFill>
                  <a:schemeClr val="accent1">
                    <a:lumMod val="50000"/>
                  </a:schemeClr>
                </a:solidFill>
              </a:rPr>
              <a:t>order by totalsales desc</a:t>
            </a:r>
          </a:p>
          <a:p>
            <a:pPr marL="0" indent="0">
              <a:buNone/>
            </a:pPr>
            <a:r>
              <a:rPr lang="en-US" dirty="0">
                <a:solidFill>
                  <a:schemeClr val="accent1">
                    <a:lumMod val="50000"/>
                  </a:schemeClr>
                </a:solidFill>
              </a:rPr>
              <a:t>limit 1;</a:t>
            </a:r>
          </a:p>
          <a:p>
            <a:pPr marL="0" indent="0">
              <a:buNone/>
            </a:pPr>
            <a:r>
              <a:rPr lang="en-US" b="1" dirty="0"/>
              <a:t>Interpretation:</a:t>
            </a:r>
          </a:p>
          <a:p>
            <a:pPr marL="0" indent="0">
              <a:buNone/>
            </a:pPr>
            <a:r>
              <a:rPr lang="en-US" dirty="0">
                <a:solidFill>
                  <a:schemeClr val="accent1">
                    <a:lumMod val="50000"/>
                  </a:schemeClr>
                </a:solidFill>
              </a:rPr>
              <a:t>In this task we have identified most profitable</a:t>
            </a:r>
          </a:p>
          <a:p>
            <a:pPr marL="0" indent="0">
              <a:buNone/>
            </a:pPr>
            <a:r>
              <a:rPr lang="en-US" dirty="0">
                <a:solidFill>
                  <a:schemeClr val="accent1">
                    <a:lumMod val="50000"/>
                  </a:schemeClr>
                </a:solidFill>
              </a:rPr>
              <a:t>Employee based on sales by joining different tables</a:t>
            </a:r>
          </a:p>
          <a:p>
            <a:pPr marL="0" indent="0">
              <a:buNone/>
            </a:pPr>
            <a:endParaRPr lang="en-US" dirty="0"/>
          </a:p>
        </p:txBody>
      </p:sp>
      <p:pic>
        <p:nvPicPr>
          <p:cNvPr id="5" name="Picture 4">
            <a:extLst>
              <a:ext uri="{FF2B5EF4-FFF2-40B4-BE49-F238E27FC236}">
                <a16:creationId xmlns:a16="http://schemas.microsoft.com/office/drawing/2014/main" id="{A3129CE6-48FF-AEC9-EEDE-662C5C4E4AE4}"/>
              </a:ext>
            </a:extLst>
          </p:cNvPr>
          <p:cNvPicPr>
            <a:picLocks noChangeAspect="1"/>
          </p:cNvPicPr>
          <p:nvPr/>
        </p:nvPicPr>
        <p:blipFill>
          <a:blip r:embed="rId2"/>
          <a:stretch>
            <a:fillRect/>
          </a:stretch>
        </p:blipFill>
        <p:spPr>
          <a:xfrm>
            <a:off x="8117044" y="4055547"/>
            <a:ext cx="2048161" cy="523948"/>
          </a:xfrm>
          <a:prstGeom prst="rect">
            <a:avLst/>
          </a:prstGeom>
        </p:spPr>
      </p:pic>
    </p:spTree>
    <p:extLst>
      <p:ext uri="{BB962C8B-B14F-4D97-AF65-F5344CB8AC3E}">
        <p14:creationId xmlns:p14="http://schemas.microsoft.com/office/powerpoint/2010/main" val="238396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5C65-7570-4A83-C4DF-9AAB876BFB55}"/>
              </a:ext>
            </a:extLst>
          </p:cNvPr>
          <p:cNvSpPr>
            <a:spLocks noGrp="1"/>
          </p:cNvSpPr>
          <p:nvPr>
            <p:ph type="title"/>
          </p:nvPr>
        </p:nvSpPr>
        <p:spPr>
          <a:xfrm>
            <a:off x="2592925" y="624110"/>
            <a:ext cx="8911687" cy="885513"/>
          </a:xfrm>
        </p:spPr>
        <p:txBody>
          <a:bodyPr/>
          <a:lstStyle/>
          <a:p>
            <a:r>
              <a:rPr lang="en-US" dirty="0"/>
              <a:t>Product Data Analysis</a:t>
            </a:r>
          </a:p>
        </p:txBody>
      </p:sp>
      <p:sp>
        <p:nvSpPr>
          <p:cNvPr id="3" name="Content Placeholder 2">
            <a:extLst>
              <a:ext uri="{FF2B5EF4-FFF2-40B4-BE49-F238E27FC236}">
                <a16:creationId xmlns:a16="http://schemas.microsoft.com/office/drawing/2014/main" id="{7C8D5719-713D-5F9E-488F-5668B1D230E7}"/>
              </a:ext>
            </a:extLst>
          </p:cNvPr>
          <p:cNvSpPr>
            <a:spLocks noGrp="1"/>
          </p:cNvSpPr>
          <p:nvPr>
            <p:ph idx="1"/>
          </p:nvPr>
        </p:nvSpPr>
        <p:spPr>
          <a:xfrm>
            <a:off x="2589212" y="1319842"/>
            <a:ext cx="8915400" cy="5253486"/>
          </a:xfrm>
        </p:spPr>
        <p:txBody>
          <a:bodyPr>
            <a:normAutofit/>
          </a:bodyPr>
          <a:lstStyle/>
          <a:p>
            <a:pPr marL="0" indent="0">
              <a:buNone/>
            </a:pPr>
            <a:r>
              <a:rPr lang="en-US" b="1" dirty="0"/>
              <a:t>Find productLine with highest average product price</a:t>
            </a:r>
          </a:p>
          <a:p>
            <a:pPr marL="0" indent="0">
              <a:buNone/>
            </a:pPr>
            <a:r>
              <a:rPr lang="en-US" dirty="0">
                <a:solidFill>
                  <a:schemeClr val="accent1">
                    <a:lumMod val="50000"/>
                  </a:schemeClr>
                </a:solidFill>
              </a:rPr>
              <a:t>select productLine,avg(buyPrice) as product from products  </a:t>
            </a:r>
            <a:r>
              <a:rPr lang="en-US" b="1" dirty="0">
                <a:solidFill>
                  <a:schemeClr val="accent1">
                    <a:lumMod val="50000"/>
                  </a:schemeClr>
                </a:solidFill>
              </a:rPr>
              <a:t>Output:</a:t>
            </a:r>
          </a:p>
          <a:p>
            <a:pPr marL="0" indent="0">
              <a:buNone/>
            </a:pPr>
            <a:r>
              <a:rPr lang="en-US" dirty="0">
                <a:solidFill>
                  <a:schemeClr val="accent1">
                    <a:lumMod val="50000"/>
                  </a:schemeClr>
                </a:solidFill>
              </a:rPr>
              <a:t>group by 1;</a:t>
            </a:r>
          </a:p>
          <a:p>
            <a:pPr marL="0" indent="0">
              <a:buNone/>
            </a:pPr>
            <a:r>
              <a:rPr lang="en-US" b="1" dirty="0"/>
              <a:t>Interpretation:</a:t>
            </a:r>
          </a:p>
          <a:p>
            <a:pPr marL="0" indent="0">
              <a:buNone/>
            </a:pPr>
            <a:r>
              <a:rPr lang="en-US" dirty="0">
                <a:solidFill>
                  <a:schemeClr val="accent1">
                    <a:lumMod val="50000"/>
                  </a:schemeClr>
                </a:solidFill>
              </a:rPr>
              <a:t>In this task we have identified hightest average price of</a:t>
            </a:r>
          </a:p>
          <a:p>
            <a:pPr marL="0" indent="0">
              <a:buNone/>
            </a:pPr>
            <a:r>
              <a:rPr lang="en-US" dirty="0">
                <a:solidFill>
                  <a:schemeClr val="accent1">
                    <a:lumMod val="50000"/>
                  </a:schemeClr>
                </a:solidFill>
              </a:rPr>
              <a:t>productline.</a:t>
            </a:r>
          </a:p>
          <a:p>
            <a:pPr marL="0" indent="0">
              <a:buNone/>
            </a:pPr>
            <a:endParaRPr lang="en-US" dirty="0"/>
          </a:p>
          <a:p>
            <a:pPr marL="0" indent="0">
              <a:buNone/>
            </a:pPr>
            <a:r>
              <a:rPr lang="en-US" b="1" dirty="0"/>
              <a:t>Retrieve most expensive product based on MSRP</a:t>
            </a:r>
          </a:p>
          <a:p>
            <a:pPr marL="0" indent="0">
              <a:buNone/>
            </a:pPr>
            <a:r>
              <a:rPr lang="en-US" dirty="0">
                <a:solidFill>
                  <a:schemeClr val="accent1">
                    <a:lumMod val="50000"/>
                  </a:schemeClr>
                </a:solidFill>
              </a:rPr>
              <a:t>select productName,MSRP from productswhere MSRP in(select max(MSRP) from products);                                                                </a:t>
            </a:r>
            <a:r>
              <a:rPr lang="en-US" b="1" dirty="0"/>
              <a:t>Output:</a:t>
            </a:r>
          </a:p>
          <a:p>
            <a:pPr marL="0" indent="0">
              <a:buNone/>
            </a:pPr>
            <a:r>
              <a:rPr lang="en-US" b="1" dirty="0"/>
              <a:t>Interpretation:</a:t>
            </a:r>
          </a:p>
          <a:p>
            <a:pPr marL="0" indent="0">
              <a:buNone/>
            </a:pPr>
            <a:r>
              <a:rPr lang="en-US" dirty="0">
                <a:solidFill>
                  <a:schemeClr val="accent1">
                    <a:lumMod val="50000"/>
                  </a:schemeClr>
                </a:solidFill>
              </a:rPr>
              <a:t>In this task we have identified the  expensive</a:t>
            </a:r>
          </a:p>
          <a:p>
            <a:pPr marL="0" indent="0">
              <a:buNone/>
            </a:pPr>
            <a:r>
              <a:rPr lang="en-US" dirty="0">
                <a:solidFill>
                  <a:schemeClr val="accent1">
                    <a:lumMod val="50000"/>
                  </a:schemeClr>
                </a:solidFill>
              </a:rPr>
              <a:t>product based on MSRP</a:t>
            </a:r>
          </a:p>
          <a:p>
            <a:pPr marL="0" indent="0">
              <a:buNone/>
            </a:pPr>
            <a:endParaRPr lang="en-US" dirty="0"/>
          </a:p>
        </p:txBody>
      </p:sp>
      <p:pic>
        <p:nvPicPr>
          <p:cNvPr id="5" name="Picture 4">
            <a:extLst>
              <a:ext uri="{FF2B5EF4-FFF2-40B4-BE49-F238E27FC236}">
                <a16:creationId xmlns:a16="http://schemas.microsoft.com/office/drawing/2014/main" id="{2ADE374C-F1CB-EE6F-61BA-404C01A5A32B}"/>
              </a:ext>
            </a:extLst>
          </p:cNvPr>
          <p:cNvPicPr>
            <a:picLocks noChangeAspect="1"/>
          </p:cNvPicPr>
          <p:nvPr/>
        </p:nvPicPr>
        <p:blipFill>
          <a:blip r:embed="rId2"/>
          <a:stretch>
            <a:fillRect/>
          </a:stretch>
        </p:blipFill>
        <p:spPr>
          <a:xfrm>
            <a:off x="9409997" y="2027529"/>
            <a:ext cx="2343477" cy="1819529"/>
          </a:xfrm>
          <a:prstGeom prst="rect">
            <a:avLst/>
          </a:prstGeom>
        </p:spPr>
      </p:pic>
      <p:pic>
        <p:nvPicPr>
          <p:cNvPr id="7" name="Picture 6">
            <a:extLst>
              <a:ext uri="{FF2B5EF4-FFF2-40B4-BE49-F238E27FC236}">
                <a16:creationId xmlns:a16="http://schemas.microsoft.com/office/drawing/2014/main" id="{22BA54A4-AC7E-FFCD-EBEA-89DDFA1B4E4C}"/>
              </a:ext>
            </a:extLst>
          </p:cNvPr>
          <p:cNvPicPr>
            <a:picLocks noChangeAspect="1"/>
          </p:cNvPicPr>
          <p:nvPr/>
        </p:nvPicPr>
        <p:blipFill>
          <a:blip r:embed="rId3"/>
          <a:stretch>
            <a:fillRect/>
          </a:stretch>
        </p:blipFill>
        <p:spPr>
          <a:xfrm>
            <a:off x="8451456" y="5156127"/>
            <a:ext cx="2638793" cy="600159"/>
          </a:xfrm>
          <a:prstGeom prst="rect">
            <a:avLst/>
          </a:prstGeom>
        </p:spPr>
      </p:pic>
    </p:spTree>
    <p:extLst>
      <p:ext uri="{BB962C8B-B14F-4D97-AF65-F5344CB8AC3E}">
        <p14:creationId xmlns:p14="http://schemas.microsoft.com/office/powerpoint/2010/main" val="43044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FC87-DCC8-0E39-A255-DCDEFECC00C8}"/>
              </a:ext>
            </a:extLst>
          </p:cNvPr>
          <p:cNvSpPr>
            <a:spLocks noGrp="1"/>
          </p:cNvSpPr>
          <p:nvPr>
            <p:ph type="title"/>
          </p:nvPr>
        </p:nvSpPr>
        <p:spPr>
          <a:xfrm>
            <a:off x="2592925" y="624110"/>
            <a:ext cx="8911687" cy="255784"/>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57BA2F8A-3A34-F751-CF35-2B02524C1FEA}"/>
              </a:ext>
            </a:extLst>
          </p:cNvPr>
          <p:cNvSpPr>
            <a:spLocks noGrp="1"/>
          </p:cNvSpPr>
          <p:nvPr>
            <p:ph idx="1"/>
          </p:nvPr>
        </p:nvSpPr>
        <p:spPr>
          <a:xfrm>
            <a:off x="2589212" y="624110"/>
            <a:ext cx="8915400" cy="5992350"/>
          </a:xfrm>
        </p:spPr>
        <p:txBody>
          <a:bodyPr>
            <a:normAutofit fontScale="92500" lnSpcReduction="20000"/>
          </a:bodyPr>
          <a:lstStyle/>
          <a:p>
            <a:pPr marL="0" indent="0">
              <a:buNone/>
            </a:pPr>
            <a:r>
              <a:rPr lang="en-US" b="1" dirty="0"/>
              <a:t>Identify the top selling products based on quantity ordered using stored procedure the procedure should accept input parameter</a:t>
            </a:r>
          </a:p>
          <a:p>
            <a:pPr marL="0" indent="0">
              <a:buNone/>
            </a:pPr>
            <a:r>
              <a:rPr lang="en-US" dirty="0">
                <a:solidFill>
                  <a:schemeClr val="accent1">
                    <a:lumMod val="50000"/>
                  </a:schemeClr>
                </a:solidFill>
              </a:rPr>
              <a:t>delimiter //</a:t>
            </a:r>
          </a:p>
          <a:p>
            <a:pPr marL="0" indent="0">
              <a:buNone/>
            </a:pPr>
            <a:r>
              <a:rPr lang="en-US" dirty="0">
                <a:solidFill>
                  <a:schemeClr val="accent1">
                    <a:lumMod val="50000"/>
                  </a:schemeClr>
                </a:solidFill>
              </a:rPr>
              <a:t>create procedure sp_topselling_product(in Code varchar(50),out state varchar(50))</a:t>
            </a:r>
          </a:p>
          <a:p>
            <a:pPr marL="0" indent="0">
              <a:buNone/>
            </a:pPr>
            <a:r>
              <a:rPr lang="en-US" dirty="0">
                <a:solidFill>
                  <a:schemeClr val="accent1">
                    <a:lumMod val="50000"/>
                  </a:schemeClr>
                </a:solidFill>
              </a:rPr>
              <a:t>Begin</a:t>
            </a:r>
          </a:p>
          <a:p>
            <a:pPr marL="0" indent="0">
              <a:buNone/>
            </a:pPr>
            <a:r>
              <a:rPr lang="en-US" dirty="0">
                <a:solidFill>
                  <a:schemeClr val="accent1">
                    <a:lumMod val="50000"/>
                  </a:schemeClr>
                </a:solidFill>
              </a:rPr>
              <a:t>declare cn  int;</a:t>
            </a:r>
          </a:p>
          <a:p>
            <a:pPr marL="0" indent="0">
              <a:buNone/>
            </a:pPr>
            <a:r>
              <a:rPr lang="en-US" dirty="0">
                <a:solidFill>
                  <a:schemeClr val="accent1">
                    <a:lumMod val="50000"/>
                  </a:schemeClr>
                </a:solidFill>
              </a:rPr>
              <a:t>select sum(quantityOrdered) into cn from orderdetails where productCode =Code;</a:t>
            </a:r>
          </a:p>
          <a:p>
            <a:pPr marL="0" indent="0">
              <a:buNone/>
            </a:pPr>
            <a:r>
              <a:rPr lang="en-US" dirty="0">
                <a:solidFill>
                  <a:schemeClr val="accent1">
                    <a:lumMod val="50000"/>
                  </a:schemeClr>
                </a:solidFill>
              </a:rPr>
              <a:t>if cn &gt; 1060 then                                  </a:t>
            </a:r>
            <a:r>
              <a:rPr lang="en-US" b="1" dirty="0"/>
              <a:t>Output: </a:t>
            </a:r>
          </a:p>
          <a:p>
            <a:pPr marL="0" indent="0">
              <a:buNone/>
            </a:pPr>
            <a:r>
              <a:rPr lang="en-US" dirty="0">
                <a:solidFill>
                  <a:schemeClr val="accent1">
                    <a:lumMod val="50000"/>
                  </a:schemeClr>
                </a:solidFill>
              </a:rPr>
              <a:t>set state = 'topselling product’;</a:t>
            </a:r>
          </a:p>
          <a:p>
            <a:pPr marL="0" indent="0">
              <a:buNone/>
            </a:pPr>
            <a:r>
              <a:rPr lang="en-US" dirty="0">
                <a:solidFill>
                  <a:schemeClr val="accent1">
                    <a:lumMod val="50000"/>
                  </a:schemeClr>
                </a:solidFill>
              </a:rPr>
              <a:t>else </a:t>
            </a:r>
          </a:p>
          <a:p>
            <a:pPr marL="0" indent="0">
              <a:buNone/>
            </a:pPr>
            <a:r>
              <a:rPr lang="en-US" dirty="0">
                <a:solidFill>
                  <a:schemeClr val="accent1">
                    <a:lumMod val="50000"/>
                  </a:schemeClr>
                </a:solidFill>
              </a:rPr>
              <a:t>set state = 'not topselling product’;    </a:t>
            </a:r>
            <a:r>
              <a:rPr lang="en-US" dirty="0"/>
              <a:t> </a:t>
            </a:r>
            <a:r>
              <a:rPr lang="en-US" b="1" dirty="0"/>
              <a:t>Interpretation:</a:t>
            </a:r>
          </a:p>
          <a:p>
            <a:pPr marL="0" indent="0">
              <a:buNone/>
            </a:pPr>
            <a:r>
              <a:rPr lang="en-US" dirty="0">
                <a:solidFill>
                  <a:schemeClr val="accent1">
                    <a:lumMod val="50000"/>
                  </a:schemeClr>
                </a:solidFill>
              </a:rPr>
              <a:t>end if                                                        In this task we have createdstoredprocedure</a:t>
            </a:r>
          </a:p>
          <a:p>
            <a:pPr marL="0" indent="0">
              <a:buNone/>
            </a:pPr>
            <a:r>
              <a:rPr lang="en-US" dirty="0">
                <a:solidFill>
                  <a:schemeClr val="accent1">
                    <a:lumMod val="50000"/>
                  </a:schemeClr>
                </a:solidFill>
              </a:rPr>
              <a:t>End                                                           which accept code as input and tells is it </a:t>
            </a:r>
          </a:p>
          <a:p>
            <a:pPr marL="0" indent="0">
              <a:buNone/>
            </a:pPr>
            <a:r>
              <a:rPr lang="en-US" dirty="0">
                <a:solidFill>
                  <a:schemeClr val="accent1">
                    <a:lumMod val="50000"/>
                  </a:schemeClr>
                </a:solidFill>
              </a:rPr>
              <a:t>//                                                               topselling or not</a:t>
            </a:r>
          </a:p>
          <a:p>
            <a:pPr marL="0" indent="0">
              <a:buNone/>
            </a:pPr>
            <a:r>
              <a:rPr lang="en-US" dirty="0">
                <a:solidFill>
                  <a:schemeClr val="accent1">
                    <a:lumMod val="50000"/>
                  </a:schemeClr>
                </a:solidFill>
              </a:rPr>
              <a:t>delimiter ;</a:t>
            </a:r>
          </a:p>
          <a:p>
            <a:pPr marL="0" indent="0">
              <a:buNone/>
            </a:pPr>
            <a:r>
              <a:rPr lang="en-US" dirty="0">
                <a:solidFill>
                  <a:schemeClr val="accent1">
                    <a:lumMod val="50000"/>
                  </a:schemeClr>
                </a:solidFill>
              </a:rPr>
              <a:t>call sp_topselling_product('S12_4675',@state);</a:t>
            </a:r>
          </a:p>
          <a:p>
            <a:pPr marL="0" indent="0">
              <a:buNone/>
            </a:pPr>
            <a:r>
              <a:rPr lang="en-US" dirty="0">
                <a:solidFill>
                  <a:schemeClr val="accent1">
                    <a:lumMod val="50000"/>
                  </a:schemeClr>
                </a:solidFill>
              </a:rPr>
              <a:t>select @state;</a:t>
            </a:r>
          </a:p>
        </p:txBody>
      </p:sp>
      <p:pic>
        <p:nvPicPr>
          <p:cNvPr id="5" name="Picture 4">
            <a:extLst>
              <a:ext uri="{FF2B5EF4-FFF2-40B4-BE49-F238E27FC236}">
                <a16:creationId xmlns:a16="http://schemas.microsoft.com/office/drawing/2014/main" id="{626A78D3-8196-DB73-0868-4DD9B8CF9131}"/>
              </a:ext>
            </a:extLst>
          </p:cNvPr>
          <p:cNvPicPr>
            <a:picLocks noChangeAspect="1"/>
          </p:cNvPicPr>
          <p:nvPr/>
        </p:nvPicPr>
        <p:blipFill>
          <a:blip r:embed="rId2"/>
          <a:stretch>
            <a:fillRect/>
          </a:stretch>
        </p:blipFill>
        <p:spPr>
          <a:xfrm>
            <a:off x="7408888" y="3058232"/>
            <a:ext cx="1790950" cy="562053"/>
          </a:xfrm>
          <a:prstGeom prst="rect">
            <a:avLst/>
          </a:prstGeom>
        </p:spPr>
      </p:pic>
    </p:spTree>
    <p:extLst>
      <p:ext uri="{BB962C8B-B14F-4D97-AF65-F5344CB8AC3E}">
        <p14:creationId xmlns:p14="http://schemas.microsoft.com/office/powerpoint/2010/main" val="119278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1316-25A8-6BE1-CD7F-C67E384CEE2C}"/>
              </a:ext>
            </a:extLst>
          </p:cNvPr>
          <p:cNvSpPr>
            <a:spLocks noGrp="1"/>
          </p:cNvSpPr>
          <p:nvPr>
            <p:ph type="title"/>
          </p:nvPr>
        </p:nvSpPr>
        <p:spPr>
          <a:xfrm>
            <a:off x="2592925" y="624110"/>
            <a:ext cx="8911687" cy="687105"/>
          </a:xfrm>
        </p:spPr>
        <p:txBody>
          <a:bodyPr/>
          <a:lstStyle/>
          <a:p>
            <a:r>
              <a:rPr lang="en-US" dirty="0"/>
              <a:t>Sprint 10 Employee Data Analysis</a:t>
            </a:r>
          </a:p>
        </p:txBody>
      </p:sp>
      <p:sp>
        <p:nvSpPr>
          <p:cNvPr id="3" name="Content Placeholder 2">
            <a:extLst>
              <a:ext uri="{FF2B5EF4-FFF2-40B4-BE49-F238E27FC236}">
                <a16:creationId xmlns:a16="http://schemas.microsoft.com/office/drawing/2014/main" id="{AAA63745-F12D-FF5E-F118-A507713E00EF}"/>
              </a:ext>
            </a:extLst>
          </p:cNvPr>
          <p:cNvSpPr>
            <a:spLocks noGrp="1"/>
          </p:cNvSpPr>
          <p:nvPr>
            <p:ph idx="1"/>
          </p:nvPr>
        </p:nvSpPr>
        <p:spPr>
          <a:xfrm>
            <a:off x="2589212" y="1233577"/>
            <a:ext cx="8915400" cy="5149970"/>
          </a:xfrm>
        </p:spPr>
        <p:txBody>
          <a:bodyPr>
            <a:normAutofit/>
          </a:bodyPr>
          <a:lstStyle/>
          <a:p>
            <a:pPr marL="0" indent="0">
              <a:buNone/>
            </a:pPr>
            <a:r>
              <a:rPr lang="en-US" b="1" dirty="0"/>
              <a:t>Find all total number of employees</a:t>
            </a:r>
          </a:p>
          <a:p>
            <a:pPr marL="0" indent="0">
              <a:buNone/>
            </a:pPr>
            <a:r>
              <a:rPr lang="en-US" dirty="0">
                <a:solidFill>
                  <a:schemeClr val="accent1">
                    <a:lumMod val="50000"/>
                  </a:schemeClr>
                </a:solidFill>
              </a:rPr>
              <a:t>select count(employeeNumber) as total_employees from employees;</a:t>
            </a:r>
          </a:p>
          <a:p>
            <a:pPr marL="0" indent="0">
              <a:buNone/>
            </a:pPr>
            <a:r>
              <a:rPr lang="en-US" b="1" dirty="0"/>
              <a:t>Interpretation:</a:t>
            </a:r>
          </a:p>
          <a:p>
            <a:pPr marL="0" indent="0">
              <a:buNone/>
            </a:pPr>
            <a:r>
              <a:rPr lang="en-US" dirty="0">
                <a:solidFill>
                  <a:schemeClr val="accent1">
                    <a:lumMod val="50000"/>
                  </a:schemeClr>
                </a:solidFill>
              </a:rPr>
              <a:t>In this task we have found the total employee count</a:t>
            </a:r>
          </a:p>
          <a:p>
            <a:pPr marL="0" indent="0">
              <a:buNone/>
            </a:pPr>
            <a:r>
              <a:rPr lang="en-US" b="1" dirty="0"/>
              <a:t>Output:</a:t>
            </a:r>
          </a:p>
          <a:p>
            <a:pPr marL="0" indent="0">
              <a:buNone/>
            </a:pPr>
            <a:endParaRPr lang="en-US" dirty="0"/>
          </a:p>
          <a:p>
            <a:pPr marL="0" indent="0">
              <a:buNone/>
            </a:pPr>
            <a:r>
              <a:rPr lang="en-US" b="1" dirty="0"/>
              <a:t>List all employees with basic information              Output:</a:t>
            </a:r>
          </a:p>
          <a:p>
            <a:pPr marL="0" indent="0">
              <a:buNone/>
            </a:pPr>
            <a:r>
              <a:rPr lang="en-US" dirty="0">
                <a:solidFill>
                  <a:schemeClr val="accent1">
                    <a:lumMod val="50000"/>
                  </a:schemeClr>
                </a:solidFill>
              </a:rPr>
              <a:t>select employeeNumber,firstName,lastName, </a:t>
            </a:r>
          </a:p>
          <a:p>
            <a:pPr marL="0" indent="0">
              <a:buNone/>
            </a:pPr>
            <a:r>
              <a:rPr lang="en-US" dirty="0">
                <a:solidFill>
                  <a:schemeClr val="accent1">
                    <a:lumMod val="50000"/>
                  </a:schemeClr>
                </a:solidFill>
              </a:rPr>
              <a:t>email,jobTitle from employees;</a:t>
            </a:r>
          </a:p>
          <a:p>
            <a:pPr marL="0" indent="0">
              <a:buNone/>
            </a:pPr>
            <a:r>
              <a:rPr lang="en-US" b="1" dirty="0"/>
              <a:t>Interpretation:</a:t>
            </a:r>
          </a:p>
          <a:p>
            <a:pPr marL="0" indent="0">
              <a:buNone/>
            </a:pPr>
            <a:r>
              <a:rPr lang="en-US" dirty="0">
                <a:solidFill>
                  <a:schemeClr val="accent1">
                    <a:lumMod val="50000"/>
                  </a:schemeClr>
                </a:solidFill>
              </a:rPr>
              <a:t>In this task we found employees basic</a:t>
            </a:r>
          </a:p>
          <a:p>
            <a:pPr marL="0" indent="0">
              <a:buNone/>
            </a:pPr>
            <a:r>
              <a:rPr lang="en-US" dirty="0">
                <a:solidFill>
                  <a:schemeClr val="accent1">
                    <a:lumMod val="50000"/>
                  </a:schemeClr>
                </a:solidFill>
              </a:rPr>
              <a:t>information</a:t>
            </a:r>
          </a:p>
        </p:txBody>
      </p:sp>
      <p:pic>
        <p:nvPicPr>
          <p:cNvPr id="5" name="Picture 4">
            <a:extLst>
              <a:ext uri="{FF2B5EF4-FFF2-40B4-BE49-F238E27FC236}">
                <a16:creationId xmlns:a16="http://schemas.microsoft.com/office/drawing/2014/main" id="{C76A39C7-519E-E48D-A276-F26425396D0E}"/>
              </a:ext>
            </a:extLst>
          </p:cNvPr>
          <p:cNvPicPr>
            <a:picLocks noChangeAspect="1"/>
          </p:cNvPicPr>
          <p:nvPr/>
        </p:nvPicPr>
        <p:blipFill>
          <a:blip r:embed="rId2"/>
          <a:stretch>
            <a:fillRect/>
          </a:stretch>
        </p:blipFill>
        <p:spPr>
          <a:xfrm>
            <a:off x="3600884" y="2853876"/>
            <a:ext cx="1505160" cy="504895"/>
          </a:xfrm>
          <a:prstGeom prst="rect">
            <a:avLst/>
          </a:prstGeom>
        </p:spPr>
      </p:pic>
      <p:pic>
        <p:nvPicPr>
          <p:cNvPr id="7" name="Picture 6">
            <a:extLst>
              <a:ext uri="{FF2B5EF4-FFF2-40B4-BE49-F238E27FC236}">
                <a16:creationId xmlns:a16="http://schemas.microsoft.com/office/drawing/2014/main" id="{D3AAC729-FFD0-6E65-5738-9F97F17CCAA2}"/>
              </a:ext>
            </a:extLst>
          </p:cNvPr>
          <p:cNvPicPr>
            <a:picLocks noChangeAspect="1"/>
          </p:cNvPicPr>
          <p:nvPr/>
        </p:nvPicPr>
        <p:blipFill>
          <a:blip r:embed="rId3"/>
          <a:stretch>
            <a:fillRect/>
          </a:stretch>
        </p:blipFill>
        <p:spPr>
          <a:xfrm>
            <a:off x="7772401" y="3934458"/>
            <a:ext cx="4071667" cy="2785519"/>
          </a:xfrm>
          <a:prstGeom prst="rect">
            <a:avLst/>
          </a:prstGeom>
        </p:spPr>
      </p:pic>
    </p:spTree>
    <p:extLst>
      <p:ext uri="{BB962C8B-B14F-4D97-AF65-F5344CB8AC3E}">
        <p14:creationId xmlns:p14="http://schemas.microsoft.com/office/powerpoint/2010/main" val="166895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8E6D-C377-DC12-AF9E-4F555A06E918}"/>
              </a:ext>
            </a:extLst>
          </p:cNvPr>
          <p:cNvSpPr>
            <a:spLocks noGrp="1"/>
          </p:cNvSpPr>
          <p:nvPr>
            <p:ph type="title"/>
          </p:nvPr>
        </p:nvSpPr>
        <p:spPr>
          <a:xfrm>
            <a:off x="2592925" y="624110"/>
            <a:ext cx="8911687" cy="143641"/>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2318B4AA-DAAF-6A3A-0B54-34649F3E4552}"/>
              </a:ext>
            </a:extLst>
          </p:cNvPr>
          <p:cNvSpPr>
            <a:spLocks noGrp="1"/>
          </p:cNvSpPr>
          <p:nvPr>
            <p:ph idx="1"/>
          </p:nvPr>
        </p:nvSpPr>
        <p:spPr>
          <a:xfrm>
            <a:off x="2589212" y="914400"/>
            <a:ext cx="8915400" cy="5011948"/>
          </a:xfrm>
        </p:spPr>
        <p:txBody>
          <a:bodyPr/>
          <a:lstStyle/>
          <a:p>
            <a:pPr marL="0" indent="0">
              <a:buNone/>
            </a:pPr>
            <a:r>
              <a:rPr lang="en-US" b="1" dirty="0"/>
              <a:t>Count number of employees holding job title</a:t>
            </a:r>
          </a:p>
          <a:p>
            <a:pPr marL="0" indent="0">
              <a:buNone/>
            </a:pPr>
            <a:r>
              <a:rPr lang="en-US" dirty="0">
                <a:solidFill>
                  <a:schemeClr val="accent1">
                    <a:lumMod val="50000"/>
                  </a:schemeClr>
                </a:solidFill>
              </a:rPr>
              <a:t>select count(employeeNumber) as total_employees from employees where jobTitle is not NULL;</a:t>
            </a:r>
          </a:p>
          <a:p>
            <a:pPr marL="0" indent="0">
              <a:buNone/>
            </a:pPr>
            <a:r>
              <a:rPr lang="en-US" b="1" dirty="0"/>
              <a:t>Interpretation:</a:t>
            </a:r>
          </a:p>
          <a:p>
            <a:pPr marL="0" indent="0">
              <a:buNone/>
            </a:pPr>
            <a:r>
              <a:rPr lang="en-US" dirty="0">
                <a:solidFill>
                  <a:schemeClr val="accent1">
                    <a:lumMod val="50000"/>
                  </a:schemeClr>
                </a:solidFill>
              </a:rPr>
              <a:t>In this task we found count of employees with job title</a:t>
            </a:r>
          </a:p>
          <a:p>
            <a:pPr marL="0" indent="0">
              <a:buNone/>
            </a:pPr>
            <a:r>
              <a:rPr lang="en-US" b="1" dirty="0"/>
              <a:t>Output:</a:t>
            </a:r>
          </a:p>
          <a:p>
            <a:pPr marL="0" indent="0">
              <a:buNone/>
            </a:pPr>
            <a:r>
              <a:rPr lang="en-US" b="1" dirty="0"/>
              <a:t>Find all employees who don't have manager</a:t>
            </a:r>
          </a:p>
          <a:p>
            <a:pPr marL="0" indent="0">
              <a:buNone/>
            </a:pPr>
            <a:r>
              <a:rPr lang="en-US" dirty="0">
                <a:solidFill>
                  <a:schemeClr val="accent1">
                    <a:lumMod val="50000"/>
                  </a:schemeClr>
                </a:solidFill>
              </a:rPr>
              <a:t>select employeeNumber,firstName from employees where reportsTo is NULL;</a:t>
            </a:r>
          </a:p>
          <a:p>
            <a:pPr marL="0" indent="0">
              <a:buNone/>
            </a:pPr>
            <a:r>
              <a:rPr lang="en-US" b="1" dirty="0"/>
              <a:t>Interpretation:</a:t>
            </a:r>
          </a:p>
          <a:p>
            <a:pPr marL="0" indent="0">
              <a:buNone/>
            </a:pPr>
            <a:r>
              <a:rPr lang="en-US" dirty="0">
                <a:solidFill>
                  <a:schemeClr val="accent1">
                    <a:lumMod val="50000"/>
                  </a:schemeClr>
                </a:solidFill>
              </a:rPr>
              <a:t>In this task we found employee not assigned to manager</a:t>
            </a:r>
          </a:p>
          <a:p>
            <a:pPr marL="0" indent="0">
              <a:buNone/>
            </a:pPr>
            <a:r>
              <a:rPr lang="en-US" b="1" dirty="0"/>
              <a:t>Output:</a:t>
            </a:r>
          </a:p>
          <a:p>
            <a:pPr marL="0" indent="0">
              <a:buNone/>
            </a:pPr>
            <a:endParaRPr lang="en-US" dirty="0"/>
          </a:p>
        </p:txBody>
      </p:sp>
      <p:pic>
        <p:nvPicPr>
          <p:cNvPr id="5" name="Picture 4">
            <a:extLst>
              <a:ext uri="{FF2B5EF4-FFF2-40B4-BE49-F238E27FC236}">
                <a16:creationId xmlns:a16="http://schemas.microsoft.com/office/drawing/2014/main" id="{7BAD83BD-E37D-35C0-97F8-85C2CC0EDD4E}"/>
              </a:ext>
            </a:extLst>
          </p:cNvPr>
          <p:cNvPicPr>
            <a:picLocks noChangeAspect="1"/>
          </p:cNvPicPr>
          <p:nvPr/>
        </p:nvPicPr>
        <p:blipFill>
          <a:blip r:embed="rId2"/>
          <a:stretch>
            <a:fillRect/>
          </a:stretch>
        </p:blipFill>
        <p:spPr>
          <a:xfrm>
            <a:off x="3691911" y="2715488"/>
            <a:ext cx="1495634" cy="495369"/>
          </a:xfrm>
          <a:prstGeom prst="rect">
            <a:avLst/>
          </a:prstGeom>
        </p:spPr>
      </p:pic>
      <p:pic>
        <p:nvPicPr>
          <p:cNvPr id="7" name="Picture 6">
            <a:extLst>
              <a:ext uri="{FF2B5EF4-FFF2-40B4-BE49-F238E27FC236}">
                <a16:creationId xmlns:a16="http://schemas.microsoft.com/office/drawing/2014/main" id="{02BB4DDA-CB4C-F854-6768-3156B04524C3}"/>
              </a:ext>
            </a:extLst>
          </p:cNvPr>
          <p:cNvPicPr>
            <a:picLocks noChangeAspect="1"/>
          </p:cNvPicPr>
          <p:nvPr/>
        </p:nvPicPr>
        <p:blipFill rotWithShape="1">
          <a:blip r:embed="rId3"/>
          <a:srcRect t="1" r="6379" b="-12513"/>
          <a:stretch/>
        </p:blipFill>
        <p:spPr>
          <a:xfrm>
            <a:off x="3571523" y="4776457"/>
            <a:ext cx="2363451" cy="876422"/>
          </a:xfrm>
          <a:prstGeom prst="rect">
            <a:avLst/>
          </a:prstGeom>
        </p:spPr>
      </p:pic>
    </p:spTree>
    <p:extLst>
      <p:ext uri="{BB962C8B-B14F-4D97-AF65-F5344CB8AC3E}">
        <p14:creationId xmlns:p14="http://schemas.microsoft.com/office/powerpoint/2010/main" val="15888724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268</TotalTime>
  <Words>1412</Words>
  <Application>Microsoft Office PowerPoint</Application>
  <PresentationFormat>Widescreen</PresentationFormat>
  <Paragraphs>185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Analytics using SQL Data driven analytics project  </vt:lpstr>
      <vt:lpstr>Sprint-9:Customer Data Analysis</vt:lpstr>
      <vt:lpstr>.</vt:lpstr>
      <vt:lpstr>Office Data Analysis</vt:lpstr>
      <vt:lpstr>.</vt:lpstr>
      <vt:lpstr>Product Data Analysis</vt:lpstr>
      <vt:lpstr>.</vt:lpstr>
      <vt:lpstr>Sprint 10 Employee Data Analysis</vt:lpstr>
      <vt:lpstr>.</vt:lpstr>
      <vt:lpstr>.</vt:lpstr>
      <vt:lpstr>Order Analysis</vt:lpstr>
      <vt:lpstr>.</vt:lpstr>
      <vt:lpstr>.</vt:lpstr>
      <vt:lpstr>Summary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Pratheek shetty</dc:creator>
  <cp:lastModifiedBy>Pratheek shetty</cp:lastModifiedBy>
  <cp:revision>1</cp:revision>
  <dcterms:created xsi:type="dcterms:W3CDTF">2024-08-23T11:44:13Z</dcterms:created>
  <dcterms:modified xsi:type="dcterms:W3CDTF">2024-08-24T12:19:42Z</dcterms:modified>
</cp:coreProperties>
</file>