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44D79A-4186-4549-997F-2C21078FF024}" type="datetimeFigureOut">
              <a:rPr lang="en-US" smtClean="0"/>
              <a:t>10/24/2024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8E90D75-5E59-4187-8932-45CACAD793F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131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4D79A-4186-4549-997F-2C21078FF02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90D75-5E59-4187-8932-45CACAD793F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725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4D79A-4186-4549-997F-2C21078FF02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90D75-5E59-4187-8932-45CACAD793F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650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4D79A-4186-4549-997F-2C21078FF02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90D75-5E59-4187-8932-45CACAD793F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4D79A-4186-4549-997F-2C21078FF02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90D75-5E59-4187-8932-45CACAD793F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89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4D79A-4186-4549-997F-2C21078FF02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90D75-5E59-4187-8932-45CACAD793F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835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4D79A-4186-4549-997F-2C21078FF024}"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90D75-5E59-4187-8932-45CACAD793F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764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4D79A-4186-4549-997F-2C21078FF024}"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90D75-5E59-4187-8932-45CACAD793F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475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4D79A-4186-4549-997F-2C21078FF024}"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90D75-5E59-4187-8932-45CACAD793F9}" type="slidenum">
              <a:rPr lang="en-US" smtClean="0"/>
              <a:t>‹#›</a:t>
            </a:fld>
            <a:endParaRPr lang="en-US"/>
          </a:p>
        </p:txBody>
      </p:sp>
    </p:spTree>
    <p:extLst>
      <p:ext uri="{BB962C8B-B14F-4D97-AF65-F5344CB8AC3E}">
        <p14:creationId xmlns:p14="http://schemas.microsoft.com/office/powerpoint/2010/main" val="3462174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4D79A-4186-4549-997F-2C21078FF024}"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90D75-5E59-4187-8932-45CACAD793F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89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44D79A-4186-4549-997F-2C21078FF024}" type="datetimeFigureOut">
              <a:rPr lang="en-US" smtClean="0"/>
              <a:t>10/24/2024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8E90D75-5E59-4187-8932-45CACAD793F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8907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44D79A-4186-4549-997F-2C21078FF024}" type="datetimeFigureOut">
              <a:rPr lang="en-US" smtClean="0"/>
              <a:t>10/24/2024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E90D75-5E59-4187-8932-45CACAD793F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64453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C6A9-C7E9-A93E-FB21-C6F11BFF096C}"/>
              </a:ext>
            </a:extLst>
          </p:cNvPr>
          <p:cNvSpPr>
            <a:spLocks noGrp="1"/>
          </p:cNvSpPr>
          <p:nvPr>
            <p:ph type="ctrTitle"/>
          </p:nvPr>
        </p:nvSpPr>
        <p:spPr>
          <a:xfrm>
            <a:off x="1524000" y="1122363"/>
            <a:ext cx="9144000" cy="2306637"/>
          </a:xfrm>
        </p:spPr>
        <p:txBody>
          <a:bodyPr>
            <a:normAutofit fontScale="90000"/>
          </a:bodyPr>
          <a:lstStyle/>
          <a:p>
            <a:r>
              <a:rPr lang="en-US" sz="4900" b="0" i="0" dirty="0">
                <a:solidFill>
                  <a:srgbClr val="232323"/>
                </a:solidFill>
                <a:effectLst/>
                <a:latin typeface="var(--font-bold)"/>
              </a:rPr>
              <a:t>Exploratory Data Analysis </a:t>
            </a:r>
            <a:br>
              <a:rPr lang="en-US" sz="1600" b="0" i="0" dirty="0">
                <a:solidFill>
                  <a:srgbClr val="232323"/>
                </a:solidFill>
                <a:effectLst/>
                <a:latin typeface="Raleway-Medium"/>
              </a:rPr>
            </a:br>
            <a:br>
              <a:rPr lang="en-US" sz="4900" dirty="0"/>
            </a:br>
            <a:r>
              <a:rPr lang="en-US" sz="4900" b="0" i="0" dirty="0">
                <a:solidFill>
                  <a:srgbClr val="232323"/>
                </a:solidFill>
                <a:effectLst/>
                <a:latin typeface="var(--font-bold)"/>
              </a:rPr>
              <a:t>Hotel Booking Data Analysis Project</a:t>
            </a:r>
            <a:br>
              <a:rPr lang="en-US" b="0" i="0" dirty="0">
                <a:solidFill>
                  <a:srgbClr val="232323"/>
                </a:solidFill>
                <a:effectLst/>
                <a:latin typeface="Raleway-Medium"/>
              </a:rPr>
            </a:br>
            <a:endParaRPr lang="en-US" dirty="0"/>
          </a:p>
        </p:txBody>
      </p:sp>
      <p:sp>
        <p:nvSpPr>
          <p:cNvPr id="3" name="Subtitle 2">
            <a:extLst>
              <a:ext uri="{FF2B5EF4-FFF2-40B4-BE49-F238E27FC236}">
                <a16:creationId xmlns:a16="http://schemas.microsoft.com/office/drawing/2014/main" id="{FB029561-3E5D-4D30-1160-F2F7C4E12F99}"/>
              </a:ext>
            </a:extLst>
          </p:cNvPr>
          <p:cNvSpPr>
            <a:spLocks noGrp="1"/>
          </p:cNvSpPr>
          <p:nvPr>
            <p:ph type="subTitle" idx="1"/>
          </p:nvPr>
        </p:nvSpPr>
        <p:spPr>
          <a:xfrm>
            <a:off x="1524000" y="2954215"/>
            <a:ext cx="9144000" cy="3038621"/>
          </a:xfrm>
        </p:spPr>
        <p:txBody>
          <a:bodyPr/>
          <a:lstStyle/>
          <a:p>
            <a:r>
              <a:rPr lang="en-US" dirty="0"/>
              <a:t>Mentor: Munna Pandey                                                                 </a:t>
            </a:r>
          </a:p>
          <a:p>
            <a:r>
              <a:rPr lang="en-US" dirty="0"/>
              <a:t>                                                                             </a:t>
            </a:r>
          </a:p>
          <a:p>
            <a:r>
              <a:rPr lang="en-US" dirty="0"/>
              <a:t>                                                                             submitted by: S. </a:t>
            </a:r>
            <a:r>
              <a:rPr lang="en-US" dirty="0" err="1"/>
              <a:t>Pratheek</a:t>
            </a:r>
            <a:endParaRPr lang="en-US" dirty="0"/>
          </a:p>
          <a:p>
            <a:r>
              <a:rPr lang="en-US" dirty="0"/>
              <a:t>                                                                              Wave number:4777</a:t>
            </a:r>
          </a:p>
          <a:p>
            <a:r>
              <a:rPr lang="en-US" dirty="0"/>
              <a:t>                                                                              Batch Number:da374S37   </a:t>
            </a:r>
          </a:p>
          <a:p>
            <a:endParaRPr lang="en-US" dirty="0"/>
          </a:p>
        </p:txBody>
      </p:sp>
    </p:spTree>
    <p:extLst>
      <p:ext uri="{BB962C8B-B14F-4D97-AF65-F5344CB8AC3E}">
        <p14:creationId xmlns:p14="http://schemas.microsoft.com/office/powerpoint/2010/main" val="727703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3448-ED60-153C-34E1-A0C1FC8EEFB1}"/>
              </a:ext>
            </a:extLst>
          </p:cNvPr>
          <p:cNvSpPr>
            <a:spLocks noGrp="1"/>
          </p:cNvSpPr>
          <p:nvPr>
            <p:ph type="title"/>
          </p:nvPr>
        </p:nvSpPr>
        <p:spPr>
          <a:xfrm>
            <a:off x="838200" y="365126"/>
            <a:ext cx="10515600" cy="127244"/>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3E3CD071-1A13-E4D7-42D7-C1141CCB5D58}"/>
              </a:ext>
            </a:extLst>
          </p:cNvPr>
          <p:cNvSpPr>
            <a:spLocks noGrp="1"/>
          </p:cNvSpPr>
          <p:nvPr>
            <p:ph idx="1"/>
          </p:nvPr>
        </p:nvSpPr>
        <p:spPr>
          <a:xfrm>
            <a:off x="838200" y="365126"/>
            <a:ext cx="10515600" cy="5811837"/>
          </a:xfrm>
        </p:spPr>
        <p:txBody>
          <a:bodyPr>
            <a:normAutofit fontScale="92500" lnSpcReduction="20000"/>
          </a:bodyPr>
          <a:lstStyle/>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err="1"/>
              <a:t>Interpreatation</a:t>
            </a:r>
            <a:r>
              <a:rPr lang="en-US" sz="1400" dirty="0"/>
              <a:t>:</a:t>
            </a:r>
          </a:p>
          <a:p>
            <a:pPr marL="0" indent="0">
              <a:buNone/>
            </a:pPr>
            <a:r>
              <a:rPr lang="en-US" sz="1400" dirty="0"/>
              <a:t>To identify pricing strategies that </a:t>
            </a:r>
            <a:r>
              <a:rPr lang="en-US" sz="1400" dirty="0" err="1"/>
              <a:t>maximise</a:t>
            </a:r>
            <a:r>
              <a:rPr lang="en-US" sz="1400" dirty="0"/>
              <a:t> revenue I used different advanced chart for visualization First chart is bar chart it will analyze ADR by hotel type so that Resort is highest in </a:t>
            </a:r>
            <a:r>
              <a:rPr lang="en-US" sz="1400" dirty="0" err="1"/>
              <a:t>revenue,secondly</a:t>
            </a:r>
            <a:r>
              <a:rPr lang="en-US" sz="1400" dirty="0"/>
              <a:t> scatterplot to visualize Analyze ADR vs Lead Time and it shows negative relationship(-0.0903234541920684) Third one is </a:t>
            </a:r>
            <a:r>
              <a:rPr lang="en-US" sz="1400" dirty="0" err="1"/>
              <a:t>lineplot</a:t>
            </a:r>
            <a:r>
              <a:rPr lang="en-US" sz="1400" dirty="0"/>
              <a:t> it analyze Seasonality - ADR by Month and visualization says that month of August is peak, and fourth will be </a:t>
            </a:r>
            <a:r>
              <a:rPr lang="en-US" sz="1400" dirty="0" err="1"/>
              <a:t>barchart</a:t>
            </a:r>
            <a:r>
              <a:rPr lang="en-US" sz="1400" dirty="0"/>
              <a:t> so it shows Impact of Market Segment on </a:t>
            </a:r>
            <a:r>
              <a:rPr lang="en-US" sz="1400" dirty="0" err="1"/>
              <a:t>ADR,by</a:t>
            </a:r>
            <a:r>
              <a:rPr lang="en-US" sz="1400" dirty="0"/>
              <a:t> </a:t>
            </a:r>
            <a:r>
              <a:rPr lang="en-US" sz="1400" dirty="0" err="1"/>
              <a:t>visulization</a:t>
            </a:r>
            <a:r>
              <a:rPr lang="en-US" sz="1400" dirty="0"/>
              <a:t> market </a:t>
            </a:r>
            <a:r>
              <a:rPr lang="en-US" sz="1400" dirty="0" err="1"/>
              <a:t>segment'Direct</a:t>
            </a:r>
            <a:r>
              <a:rPr lang="en-US" sz="1400" dirty="0"/>
              <a:t>' is in </a:t>
            </a:r>
            <a:r>
              <a:rPr lang="en-US" sz="1400" dirty="0" err="1"/>
              <a:t>peak,in</a:t>
            </a:r>
            <a:r>
              <a:rPr lang="en-US" sz="1400" dirty="0"/>
              <a:t> fifth chart (</a:t>
            </a:r>
            <a:r>
              <a:rPr lang="en-US" sz="1400" dirty="0" err="1"/>
              <a:t>barplot</a:t>
            </a:r>
            <a:r>
              <a:rPr lang="en-US" sz="1400" dirty="0"/>
              <a:t>) it shows Impact of Distribution Channel on </a:t>
            </a:r>
            <a:r>
              <a:rPr lang="en-US" sz="1400" dirty="0" err="1"/>
              <a:t>ADR,by</a:t>
            </a:r>
            <a:r>
              <a:rPr lang="en-US" sz="1400" dirty="0"/>
              <a:t> visualization distribution channel 'Direct' is in </a:t>
            </a:r>
            <a:r>
              <a:rPr lang="en-US" sz="1400" dirty="0" err="1"/>
              <a:t>peak,finally</a:t>
            </a:r>
            <a:r>
              <a:rPr lang="en-US" sz="1400" dirty="0"/>
              <a:t> Impact of Customer Type on </a:t>
            </a:r>
            <a:r>
              <a:rPr lang="en-US" sz="1400" dirty="0" err="1"/>
              <a:t>ADR,by</a:t>
            </a:r>
            <a:r>
              <a:rPr lang="en-US" sz="1400" dirty="0"/>
              <a:t> visualization the customer type Transient is in peak. Based on the analysis, we can finally say that pricing strategies that maximize revenue can be identified by focusing on high-revenue segments such as </a:t>
            </a:r>
            <a:r>
              <a:rPr lang="en-US" sz="1400" dirty="0" err="1"/>
              <a:t>resorts,direct</a:t>
            </a:r>
            <a:r>
              <a:rPr lang="en-US" sz="1400" dirty="0"/>
              <a:t> market segments, direct distribution channels, and transient customer types, particularly in peak periods like August.</a:t>
            </a:r>
          </a:p>
        </p:txBody>
      </p:sp>
      <p:pic>
        <p:nvPicPr>
          <p:cNvPr id="5" name="Content Placeholder 4">
            <a:extLst>
              <a:ext uri="{FF2B5EF4-FFF2-40B4-BE49-F238E27FC236}">
                <a16:creationId xmlns:a16="http://schemas.microsoft.com/office/drawing/2014/main" id="{8A055649-8B33-F911-3EB7-F8C26E2F9F1E}"/>
              </a:ext>
            </a:extLst>
          </p:cNvPr>
          <p:cNvPicPr>
            <a:picLocks noChangeAspect="1"/>
          </p:cNvPicPr>
          <p:nvPr/>
        </p:nvPicPr>
        <p:blipFill>
          <a:blip r:embed="rId2"/>
          <a:stretch>
            <a:fillRect/>
          </a:stretch>
        </p:blipFill>
        <p:spPr>
          <a:xfrm>
            <a:off x="838200" y="174448"/>
            <a:ext cx="5553850" cy="3715268"/>
          </a:xfrm>
          <a:prstGeom prst="rect">
            <a:avLst/>
          </a:prstGeom>
        </p:spPr>
      </p:pic>
      <p:pic>
        <p:nvPicPr>
          <p:cNvPr id="7" name="Picture 6">
            <a:extLst>
              <a:ext uri="{FF2B5EF4-FFF2-40B4-BE49-F238E27FC236}">
                <a16:creationId xmlns:a16="http://schemas.microsoft.com/office/drawing/2014/main" id="{29E5E940-DE79-AEEF-BAE9-FC6A7D45FFD3}"/>
              </a:ext>
            </a:extLst>
          </p:cNvPr>
          <p:cNvPicPr>
            <a:picLocks noChangeAspect="1"/>
          </p:cNvPicPr>
          <p:nvPr/>
        </p:nvPicPr>
        <p:blipFill>
          <a:blip r:embed="rId3"/>
          <a:stretch>
            <a:fillRect/>
          </a:stretch>
        </p:blipFill>
        <p:spPr>
          <a:xfrm>
            <a:off x="6546166" y="604768"/>
            <a:ext cx="4962909" cy="3172550"/>
          </a:xfrm>
          <a:prstGeom prst="rect">
            <a:avLst/>
          </a:prstGeom>
        </p:spPr>
      </p:pic>
    </p:spTree>
    <p:extLst>
      <p:ext uri="{BB962C8B-B14F-4D97-AF65-F5344CB8AC3E}">
        <p14:creationId xmlns:p14="http://schemas.microsoft.com/office/powerpoint/2010/main" val="265348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3B8B-5383-0C37-2370-C1D1380F795A}"/>
              </a:ext>
            </a:extLst>
          </p:cNvPr>
          <p:cNvSpPr>
            <a:spLocks noGrp="1"/>
          </p:cNvSpPr>
          <p:nvPr>
            <p:ph type="title"/>
          </p:nvPr>
        </p:nvSpPr>
        <p:spPr>
          <a:xfrm>
            <a:off x="838200" y="365126"/>
            <a:ext cx="10515600" cy="315912"/>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88413FF7-FACC-4F7B-19D2-7A4E7CC0B0A9}"/>
              </a:ext>
            </a:extLst>
          </p:cNvPr>
          <p:cNvSpPr>
            <a:spLocks noGrp="1"/>
          </p:cNvSpPr>
          <p:nvPr>
            <p:ph idx="1"/>
          </p:nvPr>
        </p:nvSpPr>
        <p:spPr>
          <a:xfrm>
            <a:off x="838200" y="681038"/>
            <a:ext cx="10515600" cy="5495925"/>
          </a:xfrm>
        </p:spPr>
        <p:txBody>
          <a:bodyPr>
            <a:normAutofit lnSpcReduction="10000"/>
          </a:bodyPr>
          <a:lstStyle/>
          <a:p>
            <a:r>
              <a:rPr lang="en-US" dirty="0"/>
              <a:t>Are there specific room types associated with higher ADRO</a:t>
            </a:r>
          </a:p>
          <a:p>
            <a:endParaRPr lang="en-US" dirty="0"/>
          </a:p>
          <a:p>
            <a:endParaRPr lang="en-US"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400" dirty="0"/>
              <a:t>Interpretation: In this task the count plot is used to find </a:t>
            </a:r>
          </a:p>
          <a:p>
            <a:pPr marL="0" indent="0">
              <a:buNone/>
            </a:pPr>
            <a:r>
              <a:rPr lang="en-US" sz="1400" dirty="0"/>
              <a:t>specific room type with higher adro H has high ADRO</a:t>
            </a:r>
          </a:p>
          <a:p>
            <a:endParaRPr lang="en-US" dirty="0"/>
          </a:p>
        </p:txBody>
      </p:sp>
      <p:pic>
        <p:nvPicPr>
          <p:cNvPr id="5" name="Picture 4">
            <a:extLst>
              <a:ext uri="{FF2B5EF4-FFF2-40B4-BE49-F238E27FC236}">
                <a16:creationId xmlns:a16="http://schemas.microsoft.com/office/drawing/2014/main" id="{282AA101-483D-6E74-1659-066469A82471}"/>
              </a:ext>
            </a:extLst>
          </p:cNvPr>
          <p:cNvPicPr>
            <a:picLocks noChangeAspect="1"/>
          </p:cNvPicPr>
          <p:nvPr/>
        </p:nvPicPr>
        <p:blipFill>
          <a:blip r:embed="rId2"/>
          <a:stretch>
            <a:fillRect/>
          </a:stretch>
        </p:blipFill>
        <p:spPr>
          <a:xfrm>
            <a:off x="4937759" y="1192415"/>
            <a:ext cx="6541477" cy="4810796"/>
          </a:xfrm>
          <a:prstGeom prst="rect">
            <a:avLst/>
          </a:prstGeom>
        </p:spPr>
      </p:pic>
    </p:spTree>
    <p:extLst>
      <p:ext uri="{BB962C8B-B14F-4D97-AF65-F5344CB8AC3E}">
        <p14:creationId xmlns:p14="http://schemas.microsoft.com/office/powerpoint/2010/main" val="320120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CA1F-3D76-2D4D-EF38-31FFD6C9C6F3}"/>
              </a:ext>
            </a:extLst>
          </p:cNvPr>
          <p:cNvSpPr>
            <a:spLocks noGrp="1"/>
          </p:cNvSpPr>
          <p:nvPr>
            <p:ph type="title"/>
          </p:nvPr>
        </p:nvSpPr>
        <p:spPr>
          <a:xfrm>
            <a:off x="838200" y="365125"/>
            <a:ext cx="10515600" cy="436733"/>
          </a:xfrm>
        </p:spPr>
        <p:txBody>
          <a:bodyPr>
            <a:normAutofit fontScale="90000"/>
          </a:bodyPr>
          <a:lstStyle/>
          <a:p>
            <a:r>
              <a:rPr lang="en-US" dirty="0"/>
              <a:t>Operational Efficiency</a:t>
            </a:r>
          </a:p>
        </p:txBody>
      </p:sp>
      <p:sp>
        <p:nvSpPr>
          <p:cNvPr id="3" name="Content Placeholder 2">
            <a:extLst>
              <a:ext uri="{FF2B5EF4-FFF2-40B4-BE49-F238E27FC236}">
                <a16:creationId xmlns:a16="http://schemas.microsoft.com/office/drawing/2014/main" id="{3B1B5096-4CD9-DB5C-FDFF-F69655E200AE}"/>
              </a:ext>
            </a:extLst>
          </p:cNvPr>
          <p:cNvSpPr>
            <a:spLocks noGrp="1"/>
          </p:cNvSpPr>
          <p:nvPr>
            <p:ph idx="1"/>
          </p:nvPr>
        </p:nvSpPr>
        <p:spPr>
          <a:xfrm>
            <a:off x="838200" y="801858"/>
            <a:ext cx="10515600" cy="5375105"/>
          </a:xfrm>
        </p:spPr>
        <p:txBody>
          <a:bodyPr>
            <a:normAutofit fontScale="92500" lnSpcReduction="20000"/>
          </a:bodyPr>
          <a:lstStyle/>
          <a:p>
            <a:r>
              <a:rPr lang="en-US" dirty="0"/>
              <a:t>How do booking changes impact hotel operations?</a:t>
            </a:r>
          </a:p>
          <a:p>
            <a:endParaRPr lang="en-US" dirty="0"/>
          </a:p>
          <a:p>
            <a:endParaRPr lang="en-US" dirty="0"/>
          </a:p>
          <a:p>
            <a:endParaRPr lang="en-US" dirty="0"/>
          </a:p>
          <a:p>
            <a:endParaRPr lang="en-US" dirty="0"/>
          </a:p>
          <a:p>
            <a:endParaRPr lang="en-US" dirty="0"/>
          </a:p>
          <a:p>
            <a:endParaRPr lang="en-US" dirty="0"/>
          </a:p>
          <a:p>
            <a:pPr marL="0" indent="0">
              <a:buNone/>
            </a:pPr>
            <a:r>
              <a:rPr lang="en-US" sz="1500" dirty="0"/>
              <a:t>Interpretation:</a:t>
            </a:r>
          </a:p>
          <a:p>
            <a:pPr marL="0" indent="0">
              <a:buNone/>
            </a:pPr>
            <a:r>
              <a:rPr lang="en-US" sz="1500" dirty="0"/>
              <a:t>From below bar graphs. The most booking have no changes(0),</a:t>
            </a:r>
          </a:p>
          <a:p>
            <a:pPr marL="0" indent="0">
              <a:buNone/>
            </a:pPr>
            <a:r>
              <a:rPr lang="en-US" sz="1500" dirty="0"/>
              <a:t>Bookings with more changes show a higher likelihood of </a:t>
            </a:r>
          </a:p>
          <a:p>
            <a:pPr marL="0" indent="0">
              <a:buNone/>
            </a:pPr>
            <a:r>
              <a:rPr lang="en-US" sz="1500" dirty="0"/>
              <a:t>Cancellation ,indicating instability in plans and finally with </a:t>
            </a:r>
          </a:p>
          <a:p>
            <a:pPr marL="0" indent="0">
              <a:buNone/>
            </a:pPr>
            <a:r>
              <a:rPr lang="en-US" sz="1500" dirty="0"/>
              <a:t>ADR by booking changes ,when number of booking changes</a:t>
            </a:r>
          </a:p>
          <a:p>
            <a:pPr marL="0" indent="0">
              <a:buNone/>
            </a:pPr>
            <a:r>
              <a:rPr lang="en-US" sz="1500" dirty="0"/>
              <a:t> is increase ADR is decrease. So it leads to revenue loss</a:t>
            </a:r>
          </a:p>
          <a:p>
            <a:pPr marL="0" indent="0">
              <a:buNone/>
            </a:pPr>
            <a:r>
              <a:rPr lang="en-US" sz="1500" dirty="0"/>
              <a:t> if this cause frequently.</a:t>
            </a:r>
          </a:p>
          <a:p>
            <a:pPr marL="0" indent="0">
              <a:buNone/>
            </a:pPr>
            <a:endParaRPr lang="en-US" dirty="0"/>
          </a:p>
        </p:txBody>
      </p:sp>
      <p:pic>
        <p:nvPicPr>
          <p:cNvPr id="5" name="Picture 4">
            <a:extLst>
              <a:ext uri="{FF2B5EF4-FFF2-40B4-BE49-F238E27FC236}">
                <a16:creationId xmlns:a16="http://schemas.microsoft.com/office/drawing/2014/main" id="{336C1312-9AF2-D588-1CB6-D8F531BC0855}"/>
              </a:ext>
            </a:extLst>
          </p:cNvPr>
          <p:cNvPicPr>
            <a:picLocks noChangeAspect="1"/>
          </p:cNvPicPr>
          <p:nvPr/>
        </p:nvPicPr>
        <p:blipFill>
          <a:blip r:embed="rId2"/>
          <a:stretch>
            <a:fillRect/>
          </a:stretch>
        </p:blipFill>
        <p:spPr>
          <a:xfrm>
            <a:off x="659717" y="1238591"/>
            <a:ext cx="4908226" cy="2601889"/>
          </a:xfrm>
          <a:prstGeom prst="rect">
            <a:avLst/>
          </a:prstGeom>
        </p:spPr>
      </p:pic>
      <p:pic>
        <p:nvPicPr>
          <p:cNvPr id="7" name="Picture 6">
            <a:extLst>
              <a:ext uri="{FF2B5EF4-FFF2-40B4-BE49-F238E27FC236}">
                <a16:creationId xmlns:a16="http://schemas.microsoft.com/office/drawing/2014/main" id="{F4C9F826-6C1F-2175-623D-7E70FAAB9D29}"/>
              </a:ext>
            </a:extLst>
          </p:cNvPr>
          <p:cNvPicPr>
            <a:picLocks noChangeAspect="1"/>
          </p:cNvPicPr>
          <p:nvPr/>
        </p:nvPicPr>
        <p:blipFill>
          <a:blip r:embed="rId3"/>
          <a:stretch>
            <a:fillRect/>
          </a:stretch>
        </p:blipFill>
        <p:spPr>
          <a:xfrm>
            <a:off x="6218877" y="1238591"/>
            <a:ext cx="5375540" cy="2963786"/>
          </a:xfrm>
          <a:prstGeom prst="rect">
            <a:avLst/>
          </a:prstGeom>
        </p:spPr>
      </p:pic>
      <p:pic>
        <p:nvPicPr>
          <p:cNvPr id="9" name="Picture 8">
            <a:extLst>
              <a:ext uri="{FF2B5EF4-FFF2-40B4-BE49-F238E27FC236}">
                <a16:creationId xmlns:a16="http://schemas.microsoft.com/office/drawing/2014/main" id="{953EF65A-AE0C-89ED-F43F-11FAEFE05C3B}"/>
              </a:ext>
            </a:extLst>
          </p:cNvPr>
          <p:cNvPicPr>
            <a:picLocks noChangeAspect="1"/>
          </p:cNvPicPr>
          <p:nvPr/>
        </p:nvPicPr>
        <p:blipFill>
          <a:blip r:embed="rId4"/>
          <a:stretch>
            <a:fillRect/>
          </a:stretch>
        </p:blipFill>
        <p:spPr>
          <a:xfrm>
            <a:off x="5567943" y="3958073"/>
            <a:ext cx="6445574" cy="2655623"/>
          </a:xfrm>
          <a:prstGeom prst="rect">
            <a:avLst/>
          </a:prstGeom>
        </p:spPr>
      </p:pic>
    </p:spTree>
    <p:extLst>
      <p:ext uri="{BB962C8B-B14F-4D97-AF65-F5344CB8AC3E}">
        <p14:creationId xmlns:p14="http://schemas.microsoft.com/office/powerpoint/2010/main" val="300029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B189-4D9F-6AB3-1DD3-2903AB45B19A}"/>
              </a:ext>
            </a:extLst>
          </p:cNvPr>
          <p:cNvSpPr>
            <a:spLocks noGrp="1"/>
          </p:cNvSpPr>
          <p:nvPr>
            <p:ph type="title"/>
          </p:nvPr>
        </p:nvSpPr>
        <p:spPr>
          <a:xfrm>
            <a:off x="838200" y="365126"/>
            <a:ext cx="10515600" cy="704020"/>
          </a:xfrm>
        </p:spPr>
        <p:txBody>
          <a:bodyPr/>
          <a:lstStyle/>
          <a:p>
            <a:r>
              <a:rPr lang="en-US" dirty="0"/>
              <a:t>Customer Satisfaction</a:t>
            </a:r>
          </a:p>
        </p:txBody>
      </p:sp>
      <p:sp>
        <p:nvSpPr>
          <p:cNvPr id="3" name="Content Placeholder 2">
            <a:extLst>
              <a:ext uri="{FF2B5EF4-FFF2-40B4-BE49-F238E27FC236}">
                <a16:creationId xmlns:a16="http://schemas.microsoft.com/office/drawing/2014/main" id="{4FB3BA88-FFA1-24EE-A956-73141E2B79D1}"/>
              </a:ext>
            </a:extLst>
          </p:cNvPr>
          <p:cNvSpPr>
            <a:spLocks noGrp="1"/>
          </p:cNvSpPr>
          <p:nvPr>
            <p:ph idx="1"/>
          </p:nvPr>
        </p:nvSpPr>
        <p:spPr>
          <a:xfrm>
            <a:off x="584982" y="875091"/>
            <a:ext cx="10515600" cy="5107817"/>
          </a:xfrm>
        </p:spPr>
        <p:txBody>
          <a:bodyPr/>
          <a:lstStyle/>
          <a:p>
            <a:r>
              <a:rPr lang="en-US" dirty="0"/>
              <a:t>What is the distribution of the number and types of special requests made by guests?</a:t>
            </a:r>
          </a:p>
          <a:p>
            <a:endParaRPr lang="en-US" dirty="0"/>
          </a:p>
          <a:p>
            <a:endParaRPr lang="en-US" dirty="0"/>
          </a:p>
          <a:p>
            <a:endParaRPr lang="en-US" dirty="0"/>
          </a:p>
          <a:p>
            <a:endParaRPr lang="en-US" dirty="0"/>
          </a:p>
          <a:p>
            <a:endParaRPr lang="en-US" dirty="0"/>
          </a:p>
          <a:p>
            <a:pPr marL="0" indent="0">
              <a:buNone/>
            </a:pPr>
            <a:endParaRPr lang="en-US" sz="1800" dirty="0"/>
          </a:p>
          <a:p>
            <a:pPr marL="0" indent="0">
              <a:buNone/>
            </a:pPr>
            <a:endParaRPr lang="en-US" sz="1800" dirty="0"/>
          </a:p>
          <a:p>
            <a:pPr marL="0" indent="0">
              <a:buNone/>
            </a:pPr>
            <a:r>
              <a:rPr lang="en-US" sz="1800" dirty="0"/>
              <a:t>Interpretation:</a:t>
            </a:r>
          </a:p>
          <a:p>
            <a:pPr marL="0" indent="0">
              <a:buNone/>
            </a:pPr>
            <a:r>
              <a:rPr lang="en-US" sz="1800" dirty="0"/>
              <a:t>The type 0 have more number of special requests </a:t>
            </a:r>
          </a:p>
          <a:p>
            <a:endParaRPr lang="en-US" dirty="0"/>
          </a:p>
        </p:txBody>
      </p:sp>
      <p:pic>
        <p:nvPicPr>
          <p:cNvPr id="5" name="Picture 4">
            <a:extLst>
              <a:ext uri="{FF2B5EF4-FFF2-40B4-BE49-F238E27FC236}">
                <a16:creationId xmlns:a16="http://schemas.microsoft.com/office/drawing/2014/main" id="{BC4C8A3D-34CC-8E65-9E5E-CC1F9D05D842}"/>
              </a:ext>
            </a:extLst>
          </p:cNvPr>
          <p:cNvPicPr>
            <a:picLocks noChangeAspect="1"/>
          </p:cNvPicPr>
          <p:nvPr/>
        </p:nvPicPr>
        <p:blipFill>
          <a:blip r:embed="rId2"/>
          <a:stretch>
            <a:fillRect/>
          </a:stretch>
        </p:blipFill>
        <p:spPr>
          <a:xfrm>
            <a:off x="3942836" y="1579111"/>
            <a:ext cx="4981575" cy="2995063"/>
          </a:xfrm>
          <a:prstGeom prst="rect">
            <a:avLst/>
          </a:prstGeom>
        </p:spPr>
      </p:pic>
    </p:spTree>
    <p:extLst>
      <p:ext uri="{BB962C8B-B14F-4D97-AF65-F5344CB8AC3E}">
        <p14:creationId xmlns:p14="http://schemas.microsoft.com/office/powerpoint/2010/main" val="821610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7B93-207B-4921-B120-3F12A0F41DB4}"/>
              </a:ext>
            </a:extLst>
          </p:cNvPr>
          <p:cNvSpPr>
            <a:spLocks noGrp="1"/>
          </p:cNvSpPr>
          <p:nvPr>
            <p:ph type="title"/>
          </p:nvPr>
        </p:nvSpPr>
        <p:spPr>
          <a:xfrm>
            <a:off x="838200" y="365125"/>
            <a:ext cx="10515600" cy="549275"/>
          </a:xfrm>
        </p:spPr>
        <p:txBody>
          <a:bodyPr>
            <a:normAutofit/>
          </a:bodyPr>
          <a:lstStyle/>
          <a:p>
            <a:r>
              <a:rPr lang="en-US" dirty="0"/>
              <a:t>Marketing and Sales Optimization</a:t>
            </a:r>
          </a:p>
        </p:txBody>
      </p:sp>
      <p:sp>
        <p:nvSpPr>
          <p:cNvPr id="3" name="Content Placeholder 2">
            <a:extLst>
              <a:ext uri="{FF2B5EF4-FFF2-40B4-BE49-F238E27FC236}">
                <a16:creationId xmlns:a16="http://schemas.microsoft.com/office/drawing/2014/main" id="{C53B5A5F-321A-1F10-67BC-E44126A128E4}"/>
              </a:ext>
            </a:extLst>
          </p:cNvPr>
          <p:cNvSpPr>
            <a:spLocks noGrp="1"/>
          </p:cNvSpPr>
          <p:nvPr>
            <p:ph idx="1"/>
          </p:nvPr>
        </p:nvSpPr>
        <p:spPr>
          <a:xfrm>
            <a:off x="838200" y="914400"/>
            <a:ext cx="10515600" cy="6049108"/>
          </a:xfrm>
        </p:spPr>
        <p:txBody>
          <a:bodyPr/>
          <a:lstStyle/>
          <a:p>
            <a:r>
              <a:rPr lang="en-US" b="0" i="0" dirty="0">
                <a:solidFill>
                  <a:srgbClr val="1A1A1A"/>
                </a:solidFill>
                <a:effectLst/>
                <a:latin typeface="Output Sans"/>
              </a:rPr>
              <a:t>Which marketing channels and market segments contribute the most to successful bookings?</a:t>
            </a:r>
          </a:p>
          <a:p>
            <a:endParaRPr lang="en-US" dirty="0">
              <a:solidFill>
                <a:srgbClr val="1A1A1A"/>
              </a:solidFill>
              <a:latin typeface="Output Sans"/>
            </a:endParaRPr>
          </a:p>
          <a:p>
            <a:endParaRPr lang="en-US" b="0" i="0" dirty="0">
              <a:solidFill>
                <a:srgbClr val="1A1A1A"/>
              </a:solidFill>
              <a:effectLst/>
              <a:latin typeface="Output Sans"/>
            </a:endParaRPr>
          </a:p>
          <a:p>
            <a:endParaRPr lang="en-US" dirty="0">
              <a:solidFill>
                <a:srgbClr val="1A1A1A"/>
              </a:solidFill>
              <a:latin typeface="Output Sans"/>
            </a:endParaRPr>
          </a:p>
          <a:p>
            <a:endParaRPr lang="en-US" b="0" i="0" dirty="0">
              <a:solidFill>
                <a:srgbClr val="1A1A1A"/>
              </a:solidFill>
              <a:effectLst/>
              <a:latin typeface="Output Sans"/>
            </a:endParaRPr>
          </a:p>
          <a:p>
            <a:endParaRPr lang="en-US" dirty="0">
              <a:solidFill>
                <a:srgbClr val="1A1A1A"/>
              </a:solidFill>
              <a:latin typeface="Output Sans"/>
            </a:endParaRPr>
          </a:p>
          <a:p>
            <a:endParaRPr lang="en-US" b="0" i="0" dirty="0">
              <a:solidFill>
                <a:srgbClr val="1A1A1A"/>
              </a:solidFill>
              <a:effectLst/>
              <a:latin typeface="Output Sans"/>
            </a:endParaRPr>
          </a:p>
          <a:p>
            <a:pPr marL="0" indent="0">
              <a:buNone/>
            </a:pPr>
            <a:endParaRPr lang="en-US" dirty="0">
              <a:solidFill>
                <a:srgbClr val="1A1A1A"/>
              </a:solidFill>
              <a:latin typeface="Output Sans"/>
            </a:endParaRPr>
          </a:p>
          <a:p>
            <a:pPr marL="0" indent="0">
              <a:buNone/>
            </a:pPr>
            <a:r>
              <a:rPr lang="en-US" dirty="0">
                <a:solidFill>
                  <a:srgbClr val="1A1A1A"/>
                </a:solidFill>
                <a:latin typeface="Output Sans"/>
              </a:rPr>
              <a:t>Interpretation: </a:t>
            </a:r>
          </a:p>
          <a:p>
            <a:pPr marL="0" indent="0">
              <a:buNone/>
            </a:pPr>
            <a:r>
              <a:rPr lang="en-US" dirty="0">
                <a:solidFill>
                  <a:srgbClr val="1A1A1A"/>
                </a:solidFill>
                <a:latin typeface="Output Sans"/>
              </a:rPr>
              <a:t>The online TA contribute the most in successful bookings</a:t>
            </a:r>
          </a:p>
          <a:p>
            <a:pPr marL="0" indent="0">
              <a:buNone/>
            </a:pPr>
            <a:endParaRPr lang="en-US" b="0" i="0" dirty="0">
              <a:solidFill>
                <a:srgbClr val="1A1A1A"/>
              </a:solidFill>
              <a:effectLst/>
              <a:latin typeface="Output Sans"/>
            </a:endParaRPr>
          </a:p>
          <a:p>
            <a:endParaRPr lang="en-US" dirty="0"/>
          </a:p>
        </p:txBody>
      </p:sp>
      <p:pic>
        <p:nvPicPr>
          <p:cNvPr id="5" name="Picture 4">
            <a:extLst>
              <a:ext uri="{FF2B5EF4-FFF2-40B4-BE49-F238E27FC236}">
                <a16:creationId xmlns:a16="http://schemas.microsoft.com/office/drawing/2014/main" id="{C34FEC6B-7AD6-71CB-7347-DCDF1347029E}"/>
              </a:ext>
            </a:extLst>
          </p:cNvPr>
          <p:cNvPicPr>
            <a:picLocks noChangeAspect="1"/>
          </p:cNvPicPr>
          <p:nvPr/>
        </p:nvPicPr>
        <p:blipFill>
          <a:blip r:embed="rId2"/>
          <a:stretch>
            <a:fillRect/>
          </a:stretch>
        </p:blipFill>
        <p:spPr>
          <a:xfrm>
            <a:off x="2722920" y="1836655"/>
            <a:ext cx="5970914" cy="3382459"/>
          </a:xfrm>
          <a:prstGeom prst="rect">
            <a:avLst/>
          </a:prstGeom>
        </p:spPr>
      </p:pic>
    </p:spTree>
    <p:extLst>
      <p:ext uri="{BB962C8B-B14F-4D97-AF65-F5344CB8AC3E}">
        <p14:creationId xmlns:p14="http://schemas.microsoft.com/office/powerpoint/2010/main" val="185306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3C3E-FEB1-1D7B-3FDC-79FB33F6A1B2}"/>
              </a:ext>
            </a:extLst>
          </p:cNvPr>
          <p:cNvSpPr>
            <a:spLocks noGrp="1"/>
          </p:cNvSpPr>
          <p:nvPr>
            <p:ph type="title"/>
          </p:nvPr>
        </p:nvSpPr>
        <p:spPr>
          <a:xfrm>
            <a:off x="838200" y="365126"/>
            <a:ext cx="10515600" cy="422666"/>
          </a:xfrm>
        </p:spPr>
        <p:txBody>
          <a:bodyPr>
            <a:normAutofit fontScale="90000"/>
          </a:bodyPr>
          <a:lstStyle/>
          <a:p>
            <a:r>
              <a:rPr lang="en-US" dirty="0"/>
              <a:t>Conclusion &amp; summary</a:t>
            </a:r>
          </a:p>
        </p:txBody>
      </p:sp>
      <p:sp>
        <p:nvSpPr>
          <p:cNvPr id="3" name="Content Placeholder 2">
            <a:extLst>
              <a:ext uri="{FF2B5EF4-FFF2-40B4-BE49-F238E27FC236}">
                <a16:creationId xmlns:a16="http://schemas.microsoft.com/office/drawing/2014/main" id="{3B533590-89E8-AEBF-A42B-A30EEB705998}"/>
              </a:ext>
            </a:extLst>
          </p:cNvPr>
          <p:cNvSpPr>
            <a:spLocks noGrp="1"/>
          </p:cNvSpPr>
          <p:nvPr>
            <p:ph idx="1"/>
          </p:nvPr>
        </p:nvSpPr>
        <p:spPr>
          <a:xfrm>
            <a:off x="711591" y="804752"/>
            <a:ext cx="10515600" cy="5248495"/>
          </a:xfrm>
        </p:spPr>
        <p:txBody>
          <a:bodyPr>
            <a:normAutofit fontScale="25000" lnSpcReduction="20000"/>
          </a:bodyPr>
          <a:lstStyle/>
          <a:p>
            <a:pPr marL="0" indent="0">
              <a:buNone/>
            </a:pPr>
            <a:r>
              <a:rPr lang="en-US" sz="5600" dirty="0"/>
              <a:t> Peak booking periods were in September 2015 and 2016, and May 2017.</a:t>
            </a:r>
          </a:p>
          <a:p>
            <a:pPr marL="0" indent="0">
              <a:buNone/>
            </a:pPr>
            <a:r>
              <a:rPr lang="en-US" sz="5600" dirty="0"/>
              <a:t>Analyze recent data to identify any shifts in peak booking times.</a:t>
            </a:r>
          </a:p>
          <a:p>
            <a:pPr marL="0" indent="0">
              <a:buNone/>
            </a:pPr>
            <a:r>
              <a:rPr lang="en-US" sz="5600" dirty="0"/>
              <a:t>A weak positive correlation (0.17) exists between lead time and likelihood.</a:t>
            </a:r>
          </a:p>
          <a:p>
            <a:pPr marL="0" indent="0">
              <a:buNone/>
            </a:pPr>
            <a:r>
              <a:rPr lang="en-US" sz="5600" dirty="0"/>
              <a:t> Explore additional factors that might influence booking likelihood beyond lead time.</a:t>
            </a:r>
          </a:p>
          <a:p>
            <a:pPr marL="0" indent="0">
              <a:buNone/>
            </a:pPr>
            <a:r>
              <a:rPr lang="en-US" sz="5600" dirty="0"/>
              <a:t>The Booking Patterns</a:t>
            </a:r>
            <a:r>
              <a:rPr lang="en-US" sz="5600" b="1" dirty="0"/>
              <a:t> </a:t>
            </a:r>
            <a:r>
              <a:rPr lang="en-US" sz="5600" dirty="0"/>
              <a:t>August is the peak booking </a:t>
            </a:r>
            <a:r>
              <a:rPr lang="en-US" sz="5600" dirty="0" err="1"/>
              <a:t>month.Mondays</a:t>
            </a:r>
            <a:r>
              <a:rPr lang="en-US" sz="5600" dirty="0"/>
              <a:t> are peak booking days. Week 25 is the peak booking week.</a:t>
            </a:r>
          </a:p>
          <a:p>
            <a:pPr marL="0" indent="0">
              <a:buNone/>
            </a:pPr>
            <a:r>
              <a:rPr lang="en-US" sz="5600" dirty="0"/>
              <a:t>Cancellation Analysis  Longer lead times are associated with higher cancellation </a:t>
            </a:r>
            <a:r>
              <a:rPr lang="en-US" sz="5600" dirty="0" err="1"/>
              <a:t>rates.Deposits</a:t>
            </a:r>
            <a:r>
              <a:rPr lang="en-US" sz="5600" dirty="0"/>
              <a:t>. Bookings without deposits have higher cancellation </a:t>
            </a:r>
            <a:r>
              <a:rPr lang="en-US" sz="5600" dirty="0" err="1"/>
              <a:t>rates.Room</a:t>
            </a:r>
            <a:r>
              <a:rPr lang="en-US" sz="5600" dirty="0"/>
              <a:t> Changes: Frequent room changes may increase cancellation risk.</a:t>
            </a:r>
          </a:p>
          <a:p>
            <a:pPr marL="0" indent="0">
              <a:buNone/>
            </a:pPr>
            <a:r>
              <a:rPr lang="en-US" sz="5600" dirty="0"/>
              <a:t>Customer Segment Analysis Market Online Travel Agencies (OTAs) are the most effective market segment. Customer Type: Transient-party customers book for longer durations and have higher special request </a:t>
            </a:r>
            <a:r>
              <a:rPr lang="en-US" sz="5600" dirty="0" err="1"/>
              <a:t>rates.Room</a:t>
            </a:r>
            <a:r>
              <a:rPr lang="en-US" sz="5600" dirty="0"/>
              <a:t> Preference: Transient customers have specific room preferences.</a:t>
            </a:r>
          </a:p>
          <a:p>
            <a:pPr marL="0" indent="0">
              <a:buNone/>
            </a:pPr>
            <a:r>
              <a:rPr lang="en-US" sz="5600" dirty="0"/>
              <a:t>The Room Type H has the highest Average Daily Rate (ADR).</a:t>
            </a:r>
          </a:p>
          <a:p>
            <a:pPr marL="0" indent="0">
              <a:buNone/>
            </a:pPr>
            <a:r>
              <a:rPr lang="en-US" sz="5600" dirty="0"/>
              <a:t>The Booking Changes   with more changes have higher cancellation rates and lower ADRs.</a:t>
            </a:r>
          </a:p>
          <a:p>
            <a:pPr marL="0" indent="0">
              <a:buNone/>
            </a:pPr>
            <a:r>
              <a:rPr lang="en-US" sz="5600" dirty="0"/>
              <a:t>The Special Requests Room type 0 receives the most special requests.</a:t>
            </a:r>
          </a:p>
          <a:p>
            <a:r>
              <a:rPr lang="en-US" sz="5600" dirty="0"/>
              <a:t>Overall Recommendation</a:t>
            </a:r>
          </a:p>
          <a:p>
            <a:pPr marL="0" indent="0">
              <a:buNone/>
            </a:pPr>
            <a:r>
              <a:rPr lang="en-US" sz="5600" dirty="0"/>
              <a:t>Regularly analyze booking data to identify emerging trends and adjust strategies accordingly.</a:t>
            </a:r>
          </a:p>
          <a:p>
            <a:endParaRPr lang="en-US" dirty="0"/>
          </a:p>
          <a:p>
            <a:pPr marL="0" indent="0">
              <a:buNone/>
            </a:pPr>
            <a:endParaRPr lang="en-US" dirty="0"/>
          </a:p>
        </p:txBody>
      </p:sp>
    </p:spTree>
    <p:extLst>
      <p:ext uri="{BB962C8B-B14F-4D97-AF65-F5344CB8AC3E}">
        <p14:creationId xmlns:p14="http://schemas.microsoft.com/office/powerpoint/2010/main" val="2259583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6AD9-741C-0C4F-1DB3-D7835F5D2DBC}"/>
              </a:ext>
            </a:extLst>
          </p:cNvPr>
          <p:cNvSpPr>
            <a:spLocks noGrp="1"/>
          </p:cNvSpPr>
          <p:nvPr>
            <p:ph type="title"/>
          </p:nvPr>
        </p:nvSpPr>
        <p:spPr>
          <a:xfrm>
            <a:off x="838200" y="365126"/>
            <a:ext cx="10515600" cy="315912"/>
          </a:xfrm>
        </p:spPr>
        <p:txBody>
          <a:bodyPr>
            <a:normAutofit fontScale="90000"/>
          </a:bodyPr>
          <a:lstStyle/>
          <a:p>
            <a:r>
              <a:rPr lang="en-US" dirty="0"/>
              <a:t>Booking Pattern Analysis</a:t>
            </a:r>
          </a:p>
        </p:txBody>
      </p:sp>
      <p:sp>
        <p:nvSpPr>
          <p:cNvPr id="3" name="Content Placeholder 2">
            <a:extLst>
              <a:ext uri="{FF2B5EF4-FFF2-40B4-BE49-F238E27FC236}">
                <a16:creationId xmlns:a16="http://schemas.microsoft.com/office/drawing/2014/main" id="{85B2E1E4-8027-5390-D267-15BD86A125C8}"/>
              </a:ext>
            </a:extLst>
          </p:cNvPr>
          <p:cNvSpPr>
            <a:spLocks noGrp="1"/>
          </p:cNvSpPr>
          <p:nvPr>
            <p:ph idx="1"/>
          </p:nvPr>
        </p:nvSpPr>
        <p:spPr>
          <a:xfrm>
            <a:off x="838200" y="681038"/>
            <a:ext cx="10515600" cy="6324673"/>
          </a:xfrm>
        </p:spPr>
        <p:txBody>
          <a:bodyPr>
            <a:normAutofit fontScale="92500" lnSpcReduction="10000"/>
          </a:bodyPr>
          <a:lstStyle/>
          <a:p>
            <a:pPr marL="514350" indent="-514350">
              <a:buAutoNum type="arabicPeriod"/>
            </a:pPr>
            <a:r>
              <a:rPr lang="en-US" dirty="0"/>
              <a:t>What are the peak booking periods for the hotel?</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200" dirty="0"/>
          </a:p>
          <a:p>
            <a:pPr marL="0" indent="0">
              <a:buNone/>
            </a:pPr>
            <a:endParaRPr lang="en-US" dirty="0"/>
          </a:p>
          <a:p>
            <a:pPr marL="0" indent="0">
              <a:buNone/>
            </a:pPr>
            <a:endParaRPr lang="en-US" dirty="0"/>
          </a:p>
          <a:p>
            <a:pPr marL="0" indent="0">
              <a:buNone/>
            </a:pPr>
            <a:r>
              <a:rPr lang="en-US" dirty="0"/>
              <a:t>Interpretation:</a:t>
            </a:r>
          </a:p>
          <a:p>
            <a:pPr marL="0" indent="0">
              <a:buNone/>
            </a:pPr>
            <a:r>
              <a:rPr lang="en-US" sz="2200" dirty="0"/>
              <a:t>I have analyzed the booking columns like arrival_date_year and arrival_date_month to find peak booking periods. by sorting the month to visualize and then I used advanced line plot for visualization. Peak booking period at the year of 2015 was in the month of September, at the year of 2016 peak booking period was in the month of September  and  at the year of 2017 peak booking period was in the month of May.</a:t>
            </a:r>
          </a:p>
        </p:txBody>
      </p:sp>
      <p:pic>
        <p:nvPicPr>
          <p:cNvPr id="5" name="Picture 4">
            <a:extLst>
              <a:ext uri="{FF2B5EF4-FFF2-40B4-BE49-F238E27FC236}">
                <a16:creationId xmlns:a16="http://schemas.microsoft.com/office/drawing/2014/main" id="{512AF4BF-4391-B1D0-9B95-34572859C17A}"/>
              </a:ext>
            </a:extLst>
          </p:cNvPr>
          <p:cNvPicPr>
            <a:picLocks noChangeAspect="1"/>
          </p:cNvPicPr>
          <p:nvPr/>
        </p:nvPicPr>
        <p:blipFill>
          <a:blip r:embed="rId2"/>
          <a:stretch>
            <a:fillRect/>
          </a:stretch>
        </p:blipFill>
        <p:spPr>
          <a:xfrm>
            <a:off x="838200" y="1341075"/>
            <a:ext cx="9726637" cy="3385670"/>
          </a:xfrm>
          <a:prstGeom prst="rect">
            <a:avLst/>
          </a:prstGeom>
        </p:spPr>
      </p:pic>
    </p:spTree>
    <p:extLst>
      <p:ext uri="{BB962C8B-B14F-4D97-AF65-F5344CB8AC3E}">
        <p14:creationId xmlns:p14="http://schemas.microsoft.com/office/powerpoint/2010/main" val="328653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FE97-6010-C3AA-BAA7-F332A0F1403C}"/>
              </a:ext>
            </a:extLst>
          </p:cNvPr>
          <p:cNvSpPr>
            <a:spLocks noGrp="1"/>
          </p:cNvSpPr>
          <p:nvPr>
            <p:ph type="title"/>
          </p:nvPr>
        </p:nvSpPr>
        <p:spPr>
          <a:xfrm>
            <a:off x="838200" y="365125"/>
            <a:ext cx="10515600" cy="4571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2898EEC4-AC62-28A0-8C83-022345DEB663}"/>
              </a:ext>
            </a:extLst>
          </p:cNvPr>
          <p:cNvSpPr>
            <a:spLocks noGrp="1"/>
          </p:cNvSpPr>
          <p:nvPr>
            <p:ph idx="1"/>
          </p:nvPr>
        </p:nvSpPr>
        <p:spPr>
          <a:xfrm>
            <a:off x="838200" y="98474"/>
            <a:ext cx="10515600" cy="6759526"/>
          </a:xfrm>
        </p:spPr>
        <p:txBody>
          <a:bodyPr>
            <a:normAutofit/>
          </a:bodyPr>
          <a:lstStyle/>
          <a:p>
            <a:pPr marL="0" indent="0">
              <a:buNone/>
            </a:pPr>
            <a:r>
              <a:rPr lang="en-US" dirty="0"/>
              <a:t>II. Is there a relationship between lead time and the likelihood of a booking being cancelled?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t>Interpretation:</a:t>
            </a:r>
          </a:p>
          <a:p>
            <a:pPr marL="0" indent="0">
              <a:buNone/>
            </a:pPr>
            <a:r>
              <a:rPr lang="en-US" sz="1800" dirty="0"/>
              <a:t>In this task to find the relationship between lead time and likelihood. I have used both columns and then i used corr function for the relationship and visualized using boxplot. Correlation values is 0.17</a:t>
            </a:r>
          </a:p>
          <a:p>
            <a:pPr marL="0" indent="0">
              <a:buNone/>
            </a:pPr>
            <a:endParaRPr lang="en-US" dirty="0"/>
          </a:p>
        </p:txBody>
      </p:sp>
      <p:pic>
        <p:nvPicPr>
          <p:cNvPr id="5" name="Picture 4">
            <a:extLst>
              <a:ext uri="{FF2B5EF4-FFF2-40B4-BE49-F238E27FC236}">
                <a16:creationId xmlns:a16="http://schemas.microsoft.com/office/drawing/2014/main" id="{D3CEAC16-1FF4-1FCD-DF61-72CEE2536A71}"/>
              </a:ext>
            </a:extLst>
          </p:cNvPr>
          <p:cNvPicPr>
            <a:picLocks noChangeAspect="1"/>
          </p:cNvPicPr>
          <p:nvPr/>
        </p:nvPicPr>
        <p:blipFill>
          <a:blip r:embed="rId2"/>
          <a:stretch>
            <a:fillRect/>
          </a:stretch>
        </p:blipFill>
        <p:spPr>
          <a:xfrm>
            <a:off x="838200" y="902110"/>
            <a:ext cx="9670366" cy="4471215"/>
          </a:xfrm>
          <a:prstGeom prst="rect">
            <a:avLst/>
          </a:prstGeom>
        </p:spPr>
      </p:pic>
    </p:spTree>
    <p:extLst>
      <p:ext uri="{BB962C8B-B14F-4D97-AF65-F5344CB8AC3E}">
        <p14:creationId xmlns:p14="http://schemas.microsoft.com/office/powerpoint/2010/main" val="10574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E296-3172-AFF8-B8BE-0BA0DD6C5EDE}"/>
              </a:ext>
            </a:extLst>
          </p:cNvPr>
          <p:cNvSpPr>
            <a:spLocks noGrp="1"/>
          </p:cNvSpPr>
          <p:nvPr>
            <p:ph type="title"/>
          </p:nvPr>
        </p:nvSpPr>
        <p:spPr>
          <a:xfrm>
            <a:off x="838200" y="365125"/>
            <a:ext cx="10515600" cy="113177"/>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6BFAA348-B8EF-C9D3-1E40-2CA78939053F}"/>
              </a:ext>
            </a:extLst>
          </p:cNvPr>
          <p:cNvSpPr>
            <a:spLocks noGrp="1"/>
          </p:cNvSpPr>
          <p:nvPr>
            <p:ph idx="1"/>
          </p:nvPr>
        </p:nvSpPr>
        <p:spPr>
          <a:xfrm>
            <a:off x="838200" y="0"/>
            <a:ext cx="10515600" cy="6176963"/>
          </a:xfrm>
        </p:spPr>
        <p:txBody>
          <a:bodyPr>
            <a:normAutofit lnSpcReduction="10000"/>
          </a:bodyPr>
          <a:lstStyle/>
          <a:p>
            <a:pPr marL="0" indent="0">
              <a:buNone/>
            </a:pPr>
            <a:r>
              <a:rPr lang="en-US" dirty="0"/>
              <a:t>III. How do booking patterns vary by month week and day of the week?</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800" dirty="0"/>
              <a:t>Interpretation: I used count plot to visualize the </a:t>
            </a:r>
          </a:p>
          <a:p>
            <a:pPr marL="0" indent="0">
              <a:buNone/>
            </a:pPr>
            <a:r>
              <a:rPr lang="en-US" sz="1800" dirty="0"/>
              <a:t>booking pattern vary by day, month and week.</a:t>
            </a:r>
          </a:p>
          <a:p>
            <a:pPr marL="0" indent="0">
              <a:buNone/>
            </a:pPr>
            <a:r>
              <a:rPr lang="en-US" sz="1800" dirty="0"/>
              <a:t>In monthly August is peak, in day Monday is peak and in</a:t>
            </a:r>
          </a:p>
          <a:p>
            <a:pPr marL="0" indent="0">
              <a:buNone/>
            </a:pPr>
            <a:r>
              <a:rPr lang="en-US" sz="1800" dirty="0"/>
              <a:t> week 25th week is in peak for booking.</a:t>
            </a:r>
          </a:p>
          <a:p>
            <a:pPr marL="0" indent="0">
              <a:buNone/>
            </a:pPr>
            <a:endParaRPr lang="en-US" dirty="0"/>
          </a:p>
        </p:txBody>
      </p:sp>
      <p:pic>
        <p:nvPicPr>
          <p:cNvPr id="5" name="Picture 4">
            <a:extLst>
              <a:ext uri="{FF2B5EF4-FFF2-40B4-BE49-F238E27FC236}">
                <a16:creationId xmlns:a16="http://schemas.microsoft.com/office/drawing/2014/main" id="{6091B129-877C-7963-6F58-EFF710324D57}"/>
              </a:ext>
            </a:extLst>
          </p:cNvPr>
          <p:cNvPicPr>
            <a:picLocks noChangeAspect="1"/>
          </p:cNvPicPr>
          <p:nvPr/>
        </p:nvPicPr>
        <p:blipFill>
          <a:blip r:embed="rId2"/>
          <a:stretch>
            <a:fillRect/>
          </a:stretch>
        </p:blipFill>
        <p:spPr>
          <a:xfrm>
            <a:off x="178191" y="478302"/>
            <a:ext cx="5917809" cy="3885509"/>
          </a:xfrm>
          <a:prstGeom prst="rect">
            <a:avLst/>
          </a:prstGeom>
        </p:spPr>
      </p:pic>
      <p:pic>
        <p:nvPicPr>
          <p:cNvPr id="7" name="Picture 6">
            <a:extLst>
              <a:ext uri="{FF2B5EF4-FFF2-40B4-BE49-F238E27FC236}">
                <a16:creationId xmlns:a16="http://schemas.microsoft.com/office/drawing/2014/main" id="{80A0856A-9B13-0484-793E-E4842073AD66}"/>
              </a:ext>
            </a:extLst>
          </p:cNvPr>
          <p:cNvPicPr>
            <a:picLocks noChangeAspect="1"/>
          </p:cNvPicPr>
          <p:nvPr/>
        </p:nvPicPr>
        <p:blipFill>
          <a:blip r:embed="rId3"/>
          <a:stretch>
            <a:fillRect/>
          </a:stretch>
        </p:blipFill>
        <p:spPr>
          <a:xfrm>
            <a:off x="6096000" y="478302"/>
            <a:ext cx="5917809" cy="3784209"/>
          </a:xfrm>
          <a:prstGeom prst="rect">
            <a:avLst/>
          </a:prstGeom>
        </p:spPr>
      </p:pic>
      <p:pic>
        <p:nvPicPr>
          <p:cNvPr id="9" name="Picture 8">
            <a:extLst>
              <a:ext uri="{FF2B5EF4-FFF2-40B4-BE49-F238E27FC236}">
                <a16:creationId xmlns:a16="http://schemas.microsoft.com/office/drawing/2014/main" id="{FEE33C95-0647-3F40-DE85-EE8057B219AA}"/>
              </a:ext>
            </a:extLst>
          </p:cNvPr>
          <p:cNvPicPr>
            <a:picLocks noChangeAspect="1"/>
          </p:cNvPicPr>
          <p:nvPr/>
        </p:nvPicPr>
        <p:blipFill>
          <a:blip r:embed="rId4"/>
          <a:stretch>
            <a:fillRect/>
          </a:stretch>
        </p:blipFill>
        <p:spPr>
          <a:xfrm>
            <a:off x="6336938" y="4262511"/>
            <a:ext cx="5435932" cy="2595489"/>
          </a:xfrm>
          <a:prstGeom prst="rect">
            <a:avLst/>
          </a:prstGeom>
        </p:spPr>
      </p:pic>
    </p:spTree>
    <p:extLst>
      <p:ext uri="{BB962C8B-B14F-4D97-AF65-F5344CB8AC3E}">
        <p14:creationId xmlns:p14="http://schemas.microsoft.com/office/powerpoint/2010/main" val="40676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BAFA-C341-6E4F-A3D1-D7D315F35A99}"/>
              </a:ext>
            </a:extLst>
          </p:cNvPr>
          <p:cNvSpPr>
            <a:spLocks noGrp="1"/>
          </p:cNvSpPr>
          <p:nvPr>
            <p:ph type="title"/>
          </p:nvPr>
        </p:nvSpPr>
        <p:spPr>
          <a:xfrm>
            <a:off x="838200" y="0"/>
            <a:ext cx="10515600" cy="534572"/>
          </a:xfrm>
        </p:spPr>
        <p:txBody>
          <a:bodyPr>
            <a:normAutofit/>
          </a:bodyPr>
          <a:lstStyle/>
          <a:p>
            <a:r>
              <a:rPr lang="en-US" dirty="0"/>
              <a:t>Booking Cancellation Analysis</a:t>
            </a:r>
          </a:p>
        </p:txBody>
      </p:sp>
      <p:sp>
        <p:nvSpPr>
          <p:cNvPr id="3" name="Content Placeholder 2">
            <a:extLst>
              <a:ext uri="{FF2B5EF4-FFF2-40B4-BE49-F238E27FC236}">
                <a16:creationId xmlns:a16="http://schemas.microsoft.com/office/drawing/2014/main" id="{00767028-70E4-263A-FA0C-04BEFB681210}"/>
              </a:ext>
            </a:extLst>
          </p:cNvPr>
          <p:cNvSpPr>
            <a:spLocks noGrp="1"/>
          </p:cNvSpPr>
          <p:nvPr>
            <p:ph idx="1"/>
          </p:nvPr>
        </p:nvSpPr>
        <p:spPr>
          <a:xfrm>
            <a:off x="838200" y="436098"/>
            <a:ext cx="10515600" cy="5740865"/>
          </a:xfrm>
        </p:spPr>
        <p:txBody>
          <a:bodyPr>
            <a:normAutofit lnSpcReduction="10000"/>
          </a:bodyPr>
          <a:lstStyle/>
          <a:p>
            <a:r>
              <a:rPr lang="en-US" dirty="0"/>
              <a:t>What factors influence booking cancellations?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sz="1400" dirty="0"/>
              <a:t>Interpretation:  In this task using heatmap it shows positive</a:t>
            </a:r>
          </a:p>
          <a:p>
            <a:pPr marL="0" indent="0">
              <a:buNone/>
            </a:pPr>
            <a:r>
              <a:rPr lang="en-US" sz="1400" dirty="0"/>
              <a:t> relationship with booking cancellation.  The boxplot longer lead </a:t>
            </a:r>
          </a:p>
          <a:p>
            <a:pPr marL="0" indent="0">
              <a:buNone/>
            </a:pPr>
            <a:r>
              <a:rPr lang="en-US" sz="1400" dirty="0"/>
              <a:t>times are associated with a higher likelihood of cancellations. </a:t>
            </a:r>
          </a:p>
          <a:p>
            <a:pPr marL="0" indent="0">
              <a:buNone/>
            </a:pPr>
            <a:r>
              <a:rPr lang="en-US" sz="1400" dirty="0"/>
              <a:t>The count plot most  cancellations occur with bookings that </a:t>
            </a:r>
          </a:p>
          <a:p>
            <a:pPr marL="0" indent="0">
              <a:buNone/>
            </a:pPr>
            <a:r>
              <a:rPr lang="en-US" sz="1400" dirty="0"/>
              <a:t>have no deposit.</a:t>
            </a:r>
          </a:p>
          <a:p>
            <a:pPr marL="0" indent="0">
              <a:buNone/>
            </a:pPr>
            <a:endParaRPr lang="en-US" dirty="0"/>
          </a:p>
        </p:txBody>
      </p:sp>
      <p:pic>
        <p:nvPicPr>
          <p:cNvPr id="5" name="Picture 4">
            <a:extLst>
              <a:ext uri="{FF2B5EF4-FFF2-40B4-BE49-F238E27FC236}">
                <a16:creationId xmlns:a16="http://schemas.microsoft.com/office/drawing/2014/main" id="{447031EA-F78A-77A9-6375-83EE9FDE36D7}"/>
              </a:ext>
            </a:extLst>
          </p:cNvPr>
          <p:cNvPicPr>
            <a:picLocks noChangeAspect="1"/>
          </p:cNvPicPr>
          <p:nvPr/>
        </p:nvPicPr>
        <p:blipFill>
          <a:blip r:embed="rId2"/>
          <a:srcRect l="2703"/>
          <a:stretch/>
        </p:blipFill>
        <p:spPr>
          <a:xfrm>
            <a:off x="-1" y="916025"/>
            <a:ext cx="6077243" cy="3488408"/>
          </a:xfrm>
          <a:prstGeom prst="rect">
            <a:avLst/>
          </a:prstGeom>
        </p:spPr>
      </p:pic>
      <p:pic>
        <p:nvPicPr>
          <p:cNvPr id="7" name="Picture 6">
            <a:extLst>
              <a:ext uri="{FF2B5EF4-FFF2-40B4-BE49-F238E27FC236}">
                <a16:creationId xmlns:a16="http://schemas.microsoft.com/office/drawing/2014/main" id="{99B0D9C3-98C7-A3F1-BB36-A3109851AF81}"/>
              </a:ext>
            </a:extLst>
          </p:cNvPr>
          <p:cNvPicPr>
            <a:picLocks noChangeAspect="1"/>
          </p:cNvPicPr>
          <p:nvPr/>
        </p:nvPicPr>
        <p:blipFill>
          <a:blip r:embed="rId3"/>
          <a:srcRect l="2901"/>
          <a:stretch/>
        </p:blipFill>
        <p:spPr>
          <a:xfrm>
            <a:off x="6096000" y="916025"/>
            <a:ext cx="5651260" cy="2791120"/>
          </a:xfrm>
          <a:prstGeom prst="rect">
            <a:avLst/>
          </a:prstGeom>
        </p:spPr>
      </p:pic>
      <p:pic>
        <p:nvPicPr>
          <p:cNvPr id="9" name="Picture 8">
            <a:extLst>
              <a:ext uri="{FF2B5EF4-FFF2-40B4-BE49-F238E27FC236}">
                <a16:creationId xmlns:a16="http://schemas.microsoft.com/office/drawing/2014/main" id="{7B5B88CA-45AF-8E0A-6532-4DB2895161AE}"/>
              </a:ext>
            </a:extLst>
          </p:cNvPr>
          <p:cNvPicPr>
            <a:picLocks noChangeAspect="1"/>
          </p:cNvPicPr>
          <p:nvPr/>
        </p:nvPicPr>
        <p:blipFill>
          <a:blip r:embed="rId4"/>
          <a:stretch>
            <a:fillRect/>
          </a:stretch>
        </p:blipFill>
        <p:spPr>
          <a:xfrm>
            <a:off x="5717202" y="3853611"/>
            <a:ext cx="6408856" cy="2704805"/>
          </a:xfrm>
          <a:prstGeom prst="rect">
            <a:avLst/>
          </a:prstGeom>
        </p:spPr>
      </p:pic>
    </p:spTree>
    <p:extLst>
      <p:ext uri="{BB962C8B-B14F-4D97-AF65-F5344CB8AC3E}">
        <p14:creationId xmlns:p14="http://schemas.microsoft.com/office/powerpoint/2010/main" val="172060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710C-2076-2451-E7FC-380D6721845F}"/>
              </a:ext>
            </a:extLst>
          </p:cNvPr>
          <p:cNvSpPr>
            <a:spLocks noGrp="1"/>
          </p:cNvSpPr>
          <p:nvPr>
            <p:ph type="title"/>
          </p:nvPr>
        </p:nvSpPr>
        <p:spPr>
          <a:xfrm>
            <a:off x="838200" y="365125"/>
            <a:ext cx="10515600" cy="99109"/>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59FA5C61-1ABF-79BD-F394-81123EEED306}"/>
              </a:ext>
            </a:extLst>
          </p:cNvPr>
          <p:cNvSpPr>
            <a:spLocks noGrp="1"/>
          </p:cNvSpPr>
          <p:nvPr>
            <p:ph idx="1"/>
          </p:nvPr>
        </p:nvSpPr>
        <p:spPr>
          <a:xfrm>
            <a:off x="393895" y="168812"/>
            <a:ext cx="10959905" cy="6008151"/>
          </a:xfrm>
        </p:spPr>
        <p:txBody>
          <a:bodyPr/>
          <a:lstStyle/>
          <a:p>
            <a:pPr marL="0" indent="0">
              <a:buNone/>
            </a:pPr>
            <a:r>
              <a:rPr lang="en-US" dirty="0"/>
              <a:t>Are there specific trends or patterns in cancellations over time?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400" dirty="0"/>
              <a:t>Interpretation:</a:t>
            </a:r>
          </a:p>
          <a:p>
            <a:pPr marL="0" indent="0">
              <a:buNone/>
            </a:pPr>
            <a:r>
              <a:rPr lang="en-US" sz="1400" dirty="0"/>
              <a:t>In this task i found specific trends using count plot </a:t>
            </a:r>
          </a:p>
          <a:p>
            <a:pPr marL="0" indent="0">
              <a:buNone/>
            </a:pPr>
            <a:r>
              <a:rPr lang="en-US" sz="1400" dirty="0"/>
              <a:t>I has identified that the year 2016 is in peak. </a:t>
            </a:r>
          </a:p>
          <a:p>
            <a:pPr marL="0" indent="0">
              <a:buNone/>
            </a:pPr>
            <a:r>
              <a:rPr lang="en-US" sz="1400" dirty="0"/>
              <a:t>Using count plot by specific trend in month August is in</a:t>
            </a:r>
          </a:p>
          <a:p>
            <a:pPr marL="0" indent="0">
              <a:buNone/>
            </a:pPr>
            <a:r>
              <a:rPr lang="en-US" sz="1400" dirty="0"/>
              <a:t> peak. Using week 25th week is in peak.</a:t>
            </a:r>
          </a:p>
          <a:p>
            <a:pPr marL="0" indent="0">
              <a:buNone/>
            </a:pPr>
            <a:endParaRPr lang="en-US" dirty="0"/>
          </a:p>
        </p:txBody>
      </p:sp>
      <p:pic>
        <p:nvPicPr>
          <p:cNvPr id="5" name="Picture 4">
            <a:extLst>
              <a:ext uri="{FF2B5EF4-FFF2-40B4-BE49-F238E27FC236}">
                <a16:creationId xmlns:a16="http://schemas.microsoft.com/office/drawing/2014/main" id="{9AB2AB25-E475-9F08-BE1A-C41A89188780}"/>
              </a:ext>
            </a:extLst>
          </p:cNvPr>
          <p:cNvPicPr>
            <a:picLocks noChangeAspect="1"/>
          </p:cNvPicPr>
          <p:nvPr/>
        </p:nvPicPr>
        <p:blipFill>
          <a:blip r:embed="rId2"/>
          <a:stretch>
            <a:fillRect/>
          </a:stretch>
        </p:blipFill>
        <p:spPr>
          <a:xfrm>
            <a:off x="0" y="660547"/>
            <a:ext cx="5548532" cy="3081459"/>
          </a:xfrm>
          <a:prstGeom prst="rect">
            <a:avLst/>
          </a:prstGeom>
        </p:spPr>
      </p:pic>
      <p:pic>
        <p:nvPicPr>
          <p:cNvPr id="7" name="Picture 6">
            <a:extLst>
              <a:ext uri="{FF2B5EF4-FFF2-40B4-BE49-F238E27FC236}">
                <a16:creationId xmlns:a16="http://schemas.microsoft.com/office/drawing/2014/main" id="{F5F23FAD-B2C4-94BF-C5D6-31F0039E9E46}"/>
              </a:ext>
            </a:extLst>
          </p:cNvPr>
          <p:cNvPicPr>
            <a:picLocks noChangeAspect="1"/>
          </p:cNvPicPr>
          <p:nvPr/>
        </p:nvPicPr>
        <p:blipFill>
          <a:blip r:embed="rId3"/>
          <a:stretch>
            <a:fillRect/>
          </a:stretch>
        </p:blipFill>
        <p:spPr>
          <a:xfrm>
            <a:off x="5548533" y="671098"/>
            <a:ext cx="6643468" cy="3070908"/>
          </a:xfrm>
          <a:prstGeom prst="rect">
            <a:avLst/>
          </a:prstGeom>
        </p:spPr>
      </p:pic>
      <p:pic>
        <p:nvPicPr>
          <p:cNvPr id="9" name="Picture 8">
            <a:extLst>
              <a:ext uri="{FF2B5EF4-FFF2-40B4-BE49-F238E27FC236}">
                <a16:creationId xmlns:a16="http://schemas.microsoft.com/office/drawing/2014/main" id="{4BC3C759-1FA5-14C7-E256-0D3188AA6AF2}"/>
              </a:ext>
            </a:extLst>
          </p:cNvPr>
          <p:cNvPicPr>
            <a:picLocks noChangeAspect="1"/>
          </p:cNvPicPr>
          <p:nvPr/>
        </p:nvPicPr>
        <p:blipFill>
          <a:blip r:embed="rId4"/>
          <a:stretch>
            <a:fillRect/>
          </a:stretch>
        </p:blipFill>
        <p:spPr>
          <a:xfrm>
            <a:off x="5717930" y="3764192"/>
            <a:ext cx="6474070" cy="2915057"/>
          </a:xfrm>
          <a:prstGeom prst="rect">
            <a:avLst/>
          </a:prstGeom>
        </p:spPr>
      </p:pic>
    </p:spTree>
    <p:extLst>
      <p:ext uri="{BB962C8B-B14F-4D97-AF65-F5344CB8AC3E}">
        <p14:creationId xmlns:p14="http://schemas.microsoft.com/office/powerpoint/2010/main" val="420153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42FE-0ED4-369B-47FF-2977443F0FE2}"/>
              </a:ext>
            </a:extLst>
          </p:cNvPr>
          <p:cNvSpPr>
            <a:spLocks noGrp="1"/>
          </p:cNvSpPr>
          <p:nvPr>
            <p:ph type="title"/>
          </p:nvPr>
        </p:nvSpPr>
        <p:spPr>
          <a:xfrm>
            <a:off x="838200" y="365126"/>
            <a:ext cx="10515600" cy="315912"/>
          </a:xfrm>
        </p:spPr>
        <p:txBody>
          <a:bodyPr>
            <a:normAutofit fontScale="90000"/>
          </a:bodyPr>
          <a:lstStyle/>
          <a:p>
            <a:r>
              <a:rPr lang="en-US" dirty="0"/>
              <a:t>Customer Behavioral Segmentation</a:t>
            </a:r>
          </a:p>
        </p:txBody>
      </p:sp>
      <p:sp>
        <p:nvSpPr>
          <p:cNvPr id="3" name="Content Placeholder 2">
            <a:extLst>
              <a:ext uri="{FF2B5EF4-FFF2-40B4-BE49-F238E27FC236}">
                <a16:creationId xmlns:a16="http://schemas.microsoft.com/office/drawing/2014/main" id="{55BFB71F-0800-5254-2CF4-8E75991263C7}"/>
              </a:ext>
            </a:extLst>
          </p:cNvPr>
          <p:cNvSpPr>
            <a:spLocks noGrp="1"/>
          </p:cNvSpPr>
          <p:nvPr>
            <p:ph idx="1"/>
          </p:nvPr>
        </p:nvSpPr>
        <p:spPr>
          <a:xfrm>
            <a:off x="838200" y="681038"/>
            <a:ext cx="10515600" cy="5495925"/>
          </a:xfrm>
        </p:spPr>
        <p:txBody>
          <a:bodyPr>
            <a:normAutofit/>
          </a:bodyPr>
          <a:lstStyle/>
          <a:p>
            <a:r>
              <a:rPr lang="en-US" dirty="0"/>
              <a:t>Are there distinct patterns in the lead time, special requests, or room preferences for different customer segments</a:t>
            </a:r>
          </a:p>
          <a:p>
            <a:endParaRPr lang="en-US" dirty="0"/>
          </a:p>
          <a:p>
            <a:endParaRPr lang="en-US" dirty="0"/>
          </a:p>
          <a:p>
            <a:endParaRPr lang="en-US" dirty="0"/>
          </a:p>
          <a:p>
            <a:endParaRPr lang="en-US" dirty="0"/>
          </a:p>
          <a:p>
            <a:endParaRPr lang="en-US" dirty="0"/>
          </a:p>
          <a:p>
            <a:endParaRPr lang="en-US" sz="1900" dirty="0"/>
          </a:p>
          <a:p>
            <a:pPr marL="0" indent="0">
              <a:buNone/>
            </a:pPr>
            <a:r>
              <a:rPr lang="en-US" sz="1900" dirty="0"/>
              <a:t>Interpretation:</a:t>
            </a:r>
          </a:p>
          <a:p>
            <a:pPr marL="0" indent="0">
              <a:buNone/>
            </a:pPr>
            <a:r>
              <a:rPr lang="en-US" sz="1900" dirty="0"/>
              <a:t>In this task using boxplot for lead time I identified customer type Transient-party book for longer.# count plot with special request Transient customer type is longer for booking. Count plot for room preference I has identified that Transient customer type is give more preference.</a:t>
            </a:r>
          </a:p>
          <a:p>
            <a:pPr marL="0" indent="0">
              <a:buNone/>
            </a:pPr>
            <a:endParaRPr lang="en-US" dirty="0"/>
          </a:p>
        </p:txBody>
      </p:sp>
      <p:pic>
        <p:nvPicPr>
          <p:cNvPr id="5" name="Picture 4">
            <a:extLst>
              <a:ext uri="{FF2B5EF4-FFF2-40B4-BE49-F238E27FC236}">
                <a16:creationId xmlns:a16="http://schemas.microsoft.com/office/drawing/2014/main" id="{FFFA8896-6142-602A-9D8C-045F79D7D0F2}"/>
              </a:ext>
            </a:extLst>
          </p:cNvPr>
          <p:cNvPicPr>
            <a:picLocks noChangeAspect="1"/>
          </p:cNvPicPr>
          <p:nvPr/>
        </p:nvPicPr>
        <p:blipFill>
          <a:blip r:embed="rId2"/>
          <a:stretch>
            <a:fillRect/>
          </a:stretch>
        </p:blipFill>
        <p:spPr>
          <a:xfrm>
            <a:off x="0" y="1484636"/>
            <a:ext cx="4479630" cy="2974822"/>
          </a:xfrm>
          <a:prstGeom prst="rect">
            <a:avLst/>
          </a:prstGeom>
        </p:spPr>
      </p:pic>
      <p:pic>
        <p:nvPicPr>
          <p:cNvPr id="7" name="Picture 6">
            <a:extLst>
              <a:ext uri="{FF2B5EF4-FFF2-40B4-BE49-F238E27FC236}">
                <a16:creationId xmlns:a16="http://schemas.microsoft.com/office/drawing/2014/main" id="{607F0BE3-8114-E0AF-6F14-6F6DEE152631}"/>
              </a:ext>
            </a:extLst>
          </p:cNvPr>
          <p:cNvPicPr>
            <a:picLocks noChangeAspect="1"/>
          </p:cNvPicPr>
          <p:nvPr/>
        </p:nvPicPr>
        <p:blipFill>
          <a:blip r:embed="rId3"/>
          <a:stretch>
            <a:fillRect/>
          </a:stretch>
        </p:blipFill>
        <p:spPr>
          <a:xfrm>
            <a:off x="4479630" y="1484636"/>
            <a:ext cx="4270475" cy="2974822"/>
          </a:xfrm>
          <a:prstGeom prst="rect">
            <a:avLst/>
          </a:prstGeom>
        </p:spPr>
      </p:pic>
      <p:pic>
        <p:nvPicPr>
          <p:cNvPr id="9" name="Picture 8">
            <a:extLst>
              <a:ext uri="{FF2B5EF4-FFF2-40B4-BE49-F238E27FC236}">
                <a16:creationId xmlns:a16="http://schemas.microsoft.com/office/drawing/2014/main" id="{254B689E-0327-BD02-F2B1-7D784BD42BBC}"/>
              </a:ext>
            </a:extLst>
          </p:cNvPr>
          <p:cNvPicPr>
            <a:picLocks noChangeAspect="1"/>
          </p:cNvPicPr>
          <p:nvPr/>
        </p:nvPicPr>
        <p:blipFill>
          <a:blip r:embed="rId4"/>
          <a:srcRect l="3232"/>
          <a:stretch/>
        </p:blipFill>
        <p:spPr>
          <a:xfrm>
            <a:off x="8750105" y="1484637"/>
            <a:ext cx="3441895" cy="3087364"/>
          </a:xfrm>
          <a:prstGeom prst="rect">
            <a:avLst/>
          </a:prstGeom>
        </p:spPr>
      </p:pic>
    </p:spTree>
    <p:extLst>
      <p:ext uri="{BB962C8B-B14F-4D97-AF65-F5344CB8AC3E}">
        <p14:creationId xmlns:p14="http://schemas.microsoft.com/office/powerpoint/2010/main" val="203753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1C42-D045-C987-549C-1181F709EEC9}"/>
              </a:ext>
            </a:extLst>
          </p:cNvPr>
          <p:cNvSpPr>
            <a:spLocks noGrp="1"/>
          </p:cNvSpPr>
          <p:nvPr>
            <p:ph type="title"/>
          </p:nvPr>
        </p:nvSpPr>
        <p:spPr>
          <a:xfrm>
            <a:off x="838200" y="365126"/>
            <a:ext cx="10515600" cy="113176"/>
          </a:xfrm>
        </p:spPr>
        <p:txBody>
          <a:bodyPr>
            <a:normAutofit fontScale="90000"/>
          </a:bodyPr>
          <a:lstStyle/>
          <a:p>
            <a:r>
              <a:rPr lang="en-US" dirty="0"/>
              <a:t>.</a:t>
            </a:r>
          </a:p>
        </p:txBody>
      </p:sp>
      <p:sp>
        <p:nvSpPr>
          <p:cNvPr id="3" name="Content Placeholder 2">
            <a:extLst>
              <a:ext uri="{FF2B5EF4-FFF2-40B4-BE49-F238E27FC236}">
                <a16:creationId xmlns:a16="http://schemas.microsoft.com/office/drawing/2014/main" id="{B44D51D3-C812-7594-5590-10CC2F3F2F1B}"/>
              </a:ext>
            </a:extLst>
          </p:cNvPr>
          <p:cNvSpPr>
            <a:spLocks noGrp="1"/>
          </p:cNvSpPr>
          <p:nvPr>
            <p:ph idx="1"/>
          </p:nvPr>
        </p:nvSpPr>
        <p:spPr>
          <a:xfrm>
            <a:off x="838200" y="478302"/>
            <a:ext cx="10515600" cy="5698661"/>
          </a:xfrm>
        </p:spPr>
        <p:txBody>
          <a:bodyPr>
            <a:normAutofit lnSpcReduction="10000"/>
          </a:bodyPr>
          <a:lstStyle/>
          <a:p>
            <a:r>
              <a:rPr lang="en-US" dirty="0"/>
              <a:t>Which marketing channels are the most effective for reaching specific customer segments?</a:t>
            </a:r>
          </a:p>
          <a:p>
            <a:endParaRPr lang="en-US" dirty="0"/>
          </a:p>
          <a:p>
            <a:endParaRPr lang="en-US" dirty="0"/>
          </a:p>
          <a:p>
            <a:endParaRPr lang="en-US" dirty="0"/>
          </a:p>
          <a:p>
            <a:endParaRPr lang="en-US" dirty="0"/>
          </a:p>
          <a:p>
            <a:endParaRPr lang="en-US" dirty="0"/>
          </a:p>
          <a:p>
            <a:endParaRPr lang="en-US" dirty="0"/>
          </a:p>
          <a:p>
            <a:pPr marL="0" indent="0">
              <a:buNone/>
            </a:pPr>
            <a:r>
              <a:rPr lang="en-US" sz="1400" dirty="0"/>
              <a:t>Interpretation:  In this task to find the market channels to find the</a:t>
            </a:r>
          </a:p>
          <a:p>
            <a:pPr marL="0" indent="0">
              <a:buNone/>
            </a:pPr>
            <a:r>
              <a:rPr lang="en-US" sz="1400" dirty="0"/>
              <a:t> most effective for specific customer segment .I used bar plot to </a:t>
            </a:r>
          </a:p>
          <a:p>
            <a:pPr marL="0" indent="0">
              <a:buNone/>
            </a:pPr>
            <a:r>
              <a:rPr lang="en-US" sz="1400" dirty="0"/>
              <a:t>visualize the Booking Volume by Customer Type and Market </a:t>
            </a:r>
          </a:p>
          <a:p>
            <a:pPr marL="0" indent="0">
              <a:buNone/>
            </a:pPr>
            <a:r>
              <a:rPr lang="en-US" sz="1400" dirty="0"/>
              <a:t>Segment,verage ADR by Customer Type and Market Segment and </a:t>
            </a:r>
          </a:p>
          <a:p>
            <a:pPr marL="0" indent="0">
              <a:buNone/>
            </a:pPr>
            <a:r>
              <a:rPr lang="en-US" sz="1400" dirty="0"/>
              <a:t>Cancellation Rate by Customer Type and Market Segment. </a:t>
            </a:r>
          </a:p>
          <a:p>
            <a:pPr marL="0" indent="0">
              <a:buNone/>
            </a:pPr>
            <a:r>
              <a:rPr lang="en-US" sz="1400" dirty="0"/>
              <a:t>So finally Online TA is this highest in market segment.</a:t>
            </a:r>
          </a:p>
          <a:p>
            <a:pPr marL="0" indent="0">
              <a:buNone/>
            </a:pPr>
            <a:endParaRPr lang="en-US" dirty="0"/>
          </a:p>
        </p:txBody>
      </p:sp>
      <p:pic>
        <p:nvPicPr>
          <p:cNvPr id="5" name="Picture 4">
            <a:extLst>
              <a:ext uri="{FF2B5EF4-FFF2-40B4-BE49-F238E27FC236}">
                <a16:creationId xmlns:a16="http://schemas.microsoft.com/office/drawing/2014/main" id="{1D345F34-D8F1-8218-0B9E-BA5F676E6BFC}"/>
              </a:ext>
            </a:extLst>
          </p:cNvPr>
          <p:cNvPicPr>
            <a:picLocks noChangeAspect="1"/>
          </p:cNvPicPr>
          <p:nvPr/>
        </p:nvPicPr>
        <p:blipFill>
          <a:blip r:embed="rId2"/>
          <a:stretch>
            <a:fillRect/>
          </a:stretch>
        </p:blipFill>
        <p:spPr>
          <a:xfrm>
            <a:off x="0" y="1329227"/>
            <a:ext cx="5430129" cy="2778540"/>
          </a:xfrm>
          <a:prstGeom prst="rect">
            <a:avLst/>
          </a:prstGeom>
        </p:spPr>
      </p:pic>
      <p:pic>
        <p:nvPicPr>
          <p:cNvPr id="7" name="Picture 6">
            <a:extLst>
              <a:ext uri="{FF2B5EF4-FFF2-40B4-BE49-F238E27FC236}">
                <a16:creationId xmlns:a16="http://schemas.microsoft.com/office/drawing/2014/main" id="{65725614-ED1D-68F0-C051-05B1E95CA728}"/>
              </a:ext>
            </a:extLst>
          </p:cNvPr>
          <p:cNvPicPr>
            <a:picLocks noChangeAspect="1"/>
          </p:cNvPicPr>
          <p:nvPr/>
        </p:nvPicPr>
        <p:blipFill>
          <a:blip r:embed="rId3"/>
          <a:stretch>
            <a:fillRect/>
          </a:stretch>
        </p:blipFill>
        <p:spPr>
          <a:xfrm>
            <a:off x="5406683" y="1041009"/>
            <a:ext cx="4947139" cy="3066758"/>
          </a:xfrm>
          <a:prstGeom prst="rect">
            <a:avLst/>
          </a:prstGeom>
        </p:spPr>
      </p:pic>
      <p:pic>
        <p:nvPicPr>
          <p:cNvPr id="9" name="Picture 8">
            <a:extLst>
              <a:ext uri="{FF2B5EF4-FFF2-40B4-BE49-F238E27FC236}">
                <a16:creationId xmlns:a16="http://schemas.microsoft.com/office/drawing/2014/main" id="{CF0572A8-DFC7-BC85-BB1D-88D7EE1F70BC}"/>
              </a:ext>
            </a:extLst>
          </p:cNvPr>
          <p:cNvPicPr>
            <a:picLocks noChangeAspect="1"/>
          </p:cNvPicPr>
          <p:nvPr/>
        </p:nvPicPr>
        <p:blipFill>
          <a:blip r:embed="rId4"/>
          <a:stretch>
            <a:fillRect/>
          </a:stretch>
        </p:blipFill>
        <p:spPr>
          <a:xfrm>
            <a:off x="5975766" y="4006400"/>
            <a:ext cx="5216256" cy="2271931"/>
          </a:xfrm>
          <a:prstGeom prst="rect">
            <a:avLst/>
          </a:prstGeom>
        </p:spPr>
      </p:pic>
    </p:spTree>
    <p:extLst>
      <p:ext uri="{BB962C8B-B14F-4D97-AF65-F5344CB8AC3E}">
        <p14:creationId xmlns:p14="http://schemas.microsoft.com/office/powerpoint/2010/main" val="309768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F237-226B-547B-2A7E-04367374BF01}"/>
              </a:ext>
            </a:extLst>
          </p:cNvPr>
          <p:cNvSpPr>
            <a:spLocks noGrp="1"/>
          </p:cNvSpPr>
          <p:nvPr>
            <p:ph type="title"/>
          </p:nvPr>
        </p:nvSpPr>
        <p:spPr>
          <a:xfrm>
            <a:off x="838200" y="365126"/>
            <a:ext cx="10515600" cy="315912"/>
          </a:xfrm>
        </p:spPr>
        <p:txBody>
          <a:bodyPr>
            <a:normAutofit fontScale="90000"/>
          </a:bodyPr>
          <a:lstStyle/>
          <a:p>
            <a:r>
              <a:rPr lang="en-US" dirty="0"/>
              <a:t>Revenue Management</a:t>
            </a:r>
          </a:p>
        </p:txBody>
      </p:sp>
      <p:sp>
        <p:nvSpPr>
          <p:cNvPr id="7" name="Content Placeholder 6">
            <a:extLst>
              <a:ext uri="{FF2B5EF4-FFF2-40B4-BE49-F238E27FC236}">
                <a16:creationId xmlns:a16="http://schemas.microsoft.com/office/drawing/2014/main" id="{378A41B5-0124-DED7-03C7-4E624F5BF267}"/>
              </a:ext>
            </a:extLst>
          </p:cNvPr>
          <p:cNvSpPr>
            <a:spLocks noGrp="1"/>
          </p:cNvSpPr>
          <p:nvPr>
            <p:ph idx="1"/>
          </p:nvPr>
        </p:nvSpPr>
        <p:spPr>
          <a:xfrm>
            <a:off x="838200" y="681038"/>
            <a:ext cx="10515600" cy="5495925"/>
          </a:xfrm>
        </p:spPr>
        <p:txBody>
          <a:bodyPr/>
          <a:lstStyle/>
          <a:p>
            <a:r>
              <a:rPr lang="en-US" dirty="0"/>
              <a:t>Can we identify pricing strategies that maximize revenue?</a:t>
            </a:r>
          </a:p>
          <a:p>
            <a:endParaRPr lang="en-US" dirty="0"/>
          </a:p>
        </p:txBody>
      </p:sp>
      <p:pic>
        <p:nvPicPr>
          <p:cNvPr id="9" name="Picture 8">
            <a:extLst>
              <a:ext uri="{FF2B5EF4-FFF2-40B4-BE49-F238E27FC236}">
                <a16:creationId xmlns:a16="http://schemas.microsoft.com/office/drawing/2014/main" id="{20938488-9305-D128-929C-3724CACD88CB}"/>
              </a:ext>
            </a:extLst>
          </p:cNvPr>
          <p:cNvPicPr>
            <a:picLocks noChangeAspect="1"/>
          </p:cNvPicPr>
          <p:nvPr/>
        </p:nvPicPr>
        <p:blipFill>
          <a:blip r:embed="rId2"/>
          <a:stretch>
            <a:fillRect/>
          </a:stretch>
        </p:blipFill>
        <p:spPr>
          <a:xfrm>
            <a:off x="506438" y="1169170"/>
            <a:ext cx="4818664" cy="2396052"/>
          </a:xfrm>
          <a:prstGeom prst="rect">
            <a:avLst/>
          </a:prstGeom>
        </p:spPr>
      </p:pic>
      <p:pic>
        <p:nvPicPr>
          <p:cNvPr id="11" name="Picture 10">
            <a:extLst>
              <a:ext uri="{FF2B5EF4-FFF2-40B4-BE49-F238E27FC236}">
                <a16:creationId xmlns:a16="http://schemas.microsoft.com/office/drawing/2014/main" id="{FA2BB6E7-3603-C7EB-4D9F-B0C0663C08EC}"/>
              </a:ext>
            </a:extLst>
          </p:cNvPr>
          <p:cNvPicPr>
            <a:picLocks noChangeAspect="1"/>
          </p:cNvPicPr>
          <p:nvPr/>
        </p:nvPicPr>
        <p:blipFill>
          <a:blip r:embed="rId3"/>
          <a:stretch>
            <a:fillRect/>
          </a:stretch>
        </p:blipFill>
        <p:spPr>
          <a:xfrm>
            <a:off x="5527492" y="996950"/>
            <a:ext cx="5585985" cy="2568271"/>
          </a:xfrm>
          <a:prstGeom prst="rect">
            <a:avLst/>
          </a:prstGeom>
        </p:spPr>
      </p:pic>
      <p:pic>
        <p:nvPicPr>
          <p:cNvPr id="13" name="Picture 12">
            <a:extLst>
              <a:ext uri="{FF2B5EF4-FFF2-40B4-BE49-F238E27FC236}">
                <a16:creationId xmlns:a16="http://schemas.microsoft.com/office/drawing/2014/main" id="{4578424D-59E6-9B35-D1ED-08647A556A99}"/>
              </a:ext>
            </a:extLst>
          </p:cNvPr>
          <p:cNvPicPr>
            <a:picLocks noChangeAspect="1"/>
          </p:cNvPicPr>
          <p:nvPr/>
        </p:nvPicPr>
        <p:blipFill>
          <a:blip r:embed="rId4"/>
          <a:stretch>
            <a:fillRect/>
          </a:stretch>
        </p:blipFill>
        <p:spPr>
          <a:xfrm>
            <a:off x="5576815" y="3565221"/>
            <a:ext cx="5979376" cy="3173204"/>
          </a:xfrm>
          <a:prstGeom prst="rect">
            <a:avLst/>
          </a:prstGeom>
        </p:spPr>
      </p:pic>
      <p:pic>
        <p:nvPicPr>
          <p:cNvPr id="15" name="Picture 14">
            <a:extLst>
              <a:ext uri="{FF2B5EF4-FFF2-40B4-BE49-F238E27FC236}">
                <a16:creationId xmlns:a16="http://schemas.microsoft.com/office/drawing/2014/main" id="{AC54B297-0717-5075-3396-7A7F893082A9}"/>
              </a:ext>
            </a:extLst>
          </p:cNvPr>
          <p:cNvPicPr>
            <a:picLocks noChangeAspect="1"/>
          </p:cNvPicPr>
          <p:nvPr/>
        </p:nvPicPr>
        <p:blipFill>
          <a:blip r:embed="rId5"/>
          <a:stretch>
            <a:fillRect/>
          </a:stretch>
        </p:blipFill>
        <p:spPr>
          <a:xfrm>
            <a:off x="0" y="3565221"/>
            <a:ext cx="5374424" cy="3292779"/>
          </a:xfrm>
          <a:prstGeom prst="rect">
            <a:avLst/>
          </a:prstGeom>
        </p:spPr>
      </p:pic>
    </p:spTree>
    <p:extLst>
      <p:ext uri="{BB962C8B-B14F-4D97-AF65-F5344CB8AC3E}">
        <p14:creationId xmlns:p14="http://schemas.microsoft.com/office/powerpoint/2010/main" val="279611133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34</TotalTime>
  <Words>1082</Words>
  <Application>Microsoft Office PowerPoint</Application>
  <PresentationFormat>Widescreen</PresentationFormat>
  <Paragraphs>177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Gill Sans MT</vt:lpstr>
      <vt:lpstr>Output Sans</vt:lpstr>
      <vt:lpstr>Raleway-Medium</vt:lpstr>
      <vt:lpstr>var(--font-bold)</vt:lpstr>
      <vt:lpstr>Gallery</vt:lpstr>
      <vt:lpstr>Exploratory Data Analysis   Hotel Booking Data Analysis Project </vt:lpstr>
      <vt:lpstr>Booking Pattern Analysis</vt:lpstr>
      <vt:lpstr>.</vt:lpstr>
      <vt:lpstr>.</vt:lpstr>
      <vt:lpstr>Booking Cancellation Analysis</vt:lpstr>
      <vt:lpstr>.</vt:lpstr>
      <vt:lpstr>Customer Behavioral Segmentation</vt:lpstr>
      <vt:lpstr>.</vt:lpstr>
      <vt:lpstr>Revenue Management</vt:lpstr>
      <vt:lpstr>.</vt:lpstr>
      <vt:lpstr>.</vt:lpstr>
      <vt:lpstr>Operational Efficiency</vt:lpstr>
      <vt:lpstr>Customer Satisfaction</vt:lpstr>
      <vt:lpstr>Marketing and Sales Optimization</vt:lpstr>
      <vt:lpstr>Conclusion &amp;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cp:revision>
  <dcterms:created xsi:type="dcterms:W3CDTF">2024-10-24T03:51:57Z</dcterms:created>
  <dcterms:modified xsi:type="dcterms:W3CDTF">2024-10-24T04:26:29Z</dcterms:modified>
</cp:coreProperties>
</file>