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56" autoAdjust="0"/>
  </p:normalViewPr>
  <p:slideViewPr>
    <p:cSldViewPr snapToGrid="0">
      <p:cViewPr varScale="1">
        <p:scale>
          <a:sx n="80" d="100"/>
          <a:sy n="80" d="100"/>
        </p:scale>
        <p:origin x="4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theek shetty" userId="364c020dfc1590ea" providerId="LiveId" clId="{3A459A2F-7565-49E4-9FCD-736F11581B32}"/>
    <pc:docChg chg="undo custSel addSld modSld">
      <pc:chgData name="Pratheek shetty" userId="364c020dfc1590ea" providerId="LiveId" clId="{3A459A2F-7565-49E4-9FCD-736F11581B32}" dt="2024-11-17T15:55:52.270" v="1565" actId="27636"/>
      <pc:docMkLst>
        <pc:docMk/>
      </pc:docMkLst>
      <pc:sldChg chg="modSp mod">
        <pc:chgData name="Pratheek shetty" userId="364c020dfc1590ea" providerId="LiveId" clId="{3A459A2F-7565-49E4-9FCD-736F11581B32}" dt="2024-11-17T15:46:01.680" v="456" actId="14100"/>
        <pc:sldMkLst>
          <pc:docMk/>
          <pc:sldMk cId="2911920488" sldId="256"/>
        </pc:sldMkLst>
        <pc:spChg chg="mod">
          <ac:chgData name="Pratheek shetty" userId="364c020dfc1590ea" providerId="LiveId" clId="{3A459A2F-7565-49E4-9FCD-736F11581B32}" dt="2024-11-17T15:46:01.680" v="456" actId="14100"/>
          <ac:spMkLst>
            <pc:docMk/>
            <pc:sldMk cId="2911920488" sldId="256"/>
            <ac:spMk id="2" creationId="{1F96FD1B-AC56-A0F6-2530-175AE7BE26F2}"/>
          </ac:spMkLst>
        </pc:spChg>
      </pc:sldChg>
      <pc:sldChg chg="modSp mod">
        <pc:chgData name="Pratheek shetty" userId="364c020dfc1590ea" providerId="LiveId" clId="{3A459A2F-7565-49E4-9FCD-736F11581B32}" dt="2024-11-17T15:55:51.922" v="1555" actId="27636"/>
        <pc:sldMkLst>
          <pc:docMk/>
          <pc:sldMk cId="1863700495" sldId="257"/>
        </pc:sldMkLst>
        <pc:spChg chg="mod">
          <ac:chgData name="Pratheek shetty" userId="364c020dfc1590ea" providerId="LiveId" clId="{3A459A2F-7565-49E4-9FCD-736F11581B32}" dt="2024-11-17T15:55:51.922" v="1555" actId="27636"/>
          <ac:spMkLst>
            <pc:docMk/>
            <pc:sldMk cId="1863700495" sldId="257"/>
            <ac:spMk id="3" creationId="{713BB9C3-D097-361E-5227-3C8A52D7BF1B}"/>
          </ac:spMkLst>
        </pc:spChg>
      </pc:sldChg>
      <pc:sldChg chg="modSp mod">
        <pc:chgData name="Pratheek shetty" userId="364c020dfc1590ea" providerId="LiveId" clId="{3A459A2F-7565-49E4-9FCD-736F11581B32}" dt="2024-11-17T15:55:51.963" v="1556" actId="27636"/>
        <pc:sldMkLst>
          <pc:docMk/>
          <pc:sldMk cId="440972538" sldId="258"/>
        </pc:sldMkLst>
        <pc:spChg chg="mod">
          <ac:chgData name="Pratheek shetty" userId="364c020dfc1590ea" providerId="LiveId" clId="{3A459A2F-7565-49E4-9FCD-736F11581B32}" dt="2024-11-17T15:55:51.963" v="1556" actId="27636"/>
          <ac:spMkLst>
            <pc:docMk/>
            <pc:sldMk cId="440972538" sldId="258"/>
            <ac:spMk id="3" creationId="{10300A4E-2633-1C45-914F-91A2D0262809}"/>
          </ac:spMkLst>
        </pc:spChg>
      </pc:sldChg>
      <pc:sldChg chg="modSp mod">
        <pc:chgData name="Pratheek shetty" userId="364c020dfc1590ea" providerId="LiveId" clId="{3A459A2F-7565-49E4-9FCD-736F11581B32}" dt="2024-11-17T15:55:51.995" v="1557" actId="27636"/>
        <pc:sldMkLst>
          <pc:docMk/>
          <pc:sldMk cId="2736953694" sldId="259"/>
        </pc:sldMkLst>
        <pc:spChg chg="mod">
          <ac:chgData name="Pratheek shetty" userId="364c020dfc1590ea" providerId="LiveId" clId="{3A459A2F-7565-49E4-9FCD-736F11581B32}" dt="2024-11-17T15:55:51.995" v="1557" actId="27636"/>
          <ac:spMkLst>
            <pc:docMk/>
            <pc:sldMk cId="2736953694" sldId="259"/>
            <ac:spMk id="3" creationId="{17AE97CC-626B-1646-8C93-7125BD7B9D7B}"/>
          </ac:spMkLst>
        </pc:spChg>
      </pc:sldChg>
      <pc:sldChg chg="modSp mod">
        <pc:chgData name="Pratheek shetty" userId="364c020dfc1590ea" providerId="LiveId" clId="{3A459A2F-7565-49E4-9FCD-736F11581B32}" dt="2024-11-17T15:55:52.032" v="1558" actId="27636"/>
        <pc:sldMkLst>
          <pc:docMk/>
          <pc:sldMk cId="4034729340" sldId="260"/>
        </pc:sldMkLst>
        <pc:spChg chg="mod">
          <ac:chgData name="Pratheek shetty" userId="364c020dfc1590ea" providerId="LiveId" clId="{3A459A2F-7565-49E4-9FCD-736F11581B32}" dt="2024-11-17T15:55:52.032" v="1558" actId="27636"/>
          <ac:spMkLst>
            <pc:docMk/>
            <pc:sldMk cId="4034729340" sldId="260"/>
            <ac:spMk id="3" creationId="{F99D659F-D6EE-DD5C-9CDA-37888F79FEB4}"/>
          </ac:spMkLst>
        </pc:spChg>
      </pc:sldChg>
      <pc:sldChg chg="modSp mod">
        <pc:chgData name="Pratheek shetty" userId="364c020dfc1590ea" providerId="LiveId" clId="{3A459A2F-7565-49E4-9FCD-736F11581B32}" dt="2024-11-17T15:38:56.029" v="281" actId="20577"/>
        <pc:sldMkLst>
          <pc:docMk/>
          <pc:sldMk cId="3754854409" sldId="261"/>
        </pc:sldMkLst>
        <pc:spChg chg="mod">
          <ac:chgData name="Pratheek shetty" userId="364c020dfc1590ea" providerId="LiveId" clId="{3A459A2F-7565-49E4-9FCD-736F11581B32}" dt="2024-11-17T15:38:56.029" v="281" actId="20577"/>
          <ac:spMkLst>
            <pc:docMk/>
            <pc:sldMk cId="3754854409" sldId="261"/>
            <ac:spMk id="3" creationId="{F20B6435-A22F-2FFA-A012-6C0A12987FB2}"/>
          </ac:spMkLst>
        </pc:spChg>
      </pc:sldChg>
      <pc:sldChg chg="modSp mod">
        <pc:chgData name="Pratheek shetty" userId="364c020dfc1590ea" providerId="LiveId" clId="{3A459A2F-7565-49E4-9FCD-736F11581B32}" dt="2024-11-17T15:55:52.071" v="1559" actId="27636"/>
        <pc:sldMkLst>
          <pc:docMk/>
          <pc:sldMk cId="427924385" sldId="262"/>
        </pc:sldMkLst>
        <pc:spChg chg="mod">
          <ac:chgData name="Pratheek shetty" userId="364c020dfc1590ea" providerId="LiveId" clId="{3A459A2F-7565-49E4-9FCD-736F11581B32}" dt="2024-11-17T15:55:52.071" v="1559" actId="27636"/>
          <ac:spMkLst>
            <pc:docMk/>
            <pc:sldMk cId="427924385" sldId="262"/>
            <ac:spMk id="3" creationId="{B2F074C7-DBE9-9F24-9384-EAD7E8DEF682}"/>
          </ac:spMkLst>
        </pc:spChg>
      </pc:sldChg>
      <pc:sldChg chg="modSp mod">
        <pc:chgData name="Pratheek shetty" userId="364c020dfc1590ea" providerId="LiveId" clId="{3A459A2F-7565-49E4-9FCD-736F11581B32}" dt="2024-11-17T15:55:52.094" v="1560" actId="27636"/>
        <pc:sldMkLst>
          <pc:docMk/>
          <pc:sldMk cId="1125427928" sldId="264"/>
        </pc:sldMkLst>
        <pc:spChg chg="mod">
          <ac:chgData name="Pratheek shetty" userId="364c020dfc1590ea" providerId="LiveId" clId="{3A459A2F-7565-49E4-9FCD-736F11581B32}" dt="2024-11-17T15:55:52.094" v="1560" actId="27636"/>
          <ac:spMkLst>
            <pc:docMk/>
            <pc:sldMk cId="1125427928" sldId="264"/>
            <ac:spMk id="3" creationId="{404DBC5A-7E38-DBFB-6297-3CCB11E91B46}"/>
          </ac:spMkLst>
        </pc:spChg>
      </pc:sldChg>
      <pc:sldChg chg="modSp mod">
        <pc:chgData name="Pratheek shetty" userId="364c020dfc1590ea" providerId="LiveId" clId="{3A459A2F-7565-49E4-9FCD-736F11581B32}" dt="2024-11-17T15:55:52.129" v="1561" actId="27636"/>
        <pc:sldMkLst>
          <pc:docMk/>
          <pc:sldMk cId="2153393456" sldId="265"/>
        </pc:sldMkLst>
        <pc:spChg chg="mod">
          <ac:chgData name="Pratheek shetty" userId="364c020dfc1590ea" providerId="LiveId" clId="{3A459A2F-7565-49E4-9FCD-736F11581B32}" dt="2024-11-17T15:55:52.129" v="1561" actId="27636"/>
          <ac:spMkLst>
            <pc:docMk/>
            <pc:sldMk cId="2153393456" sldId="265"/>
            <ac:spMk id="3" creationId="{6A5B221B-7303-3270-C78E-D733E74F58FE}"/>
          </ac:spMkLst>
        </pc:spChg>
      </pc:sldChg>
      <pc:sldChg chg="addSp modSp mod">
        <pc:chgData name="Pratheek shetty" userId="364c020dfc1590ea" providerId="LiveId" clId="{3A459A2F-7565-49E4-9FCD-736F11581B32}" dt="2024-11-17T15:55:52.140" v="1562" actId="27636"/>
        <pc:sldMkLst>
          <pc:docMk/>
          <pc:sldMk cId="2362366726" sldId="266"/>
        </pc:sldMkLst>
        <pc:spChg chg="mod">
          <ac:chgData name="Pratheek shetty" userId="364c020dfc1590ea" providerId="LiveId" clId="{3A459A2F-7565-49E4-9FCD-736F11581B32}" dt="2024-11-17T15:55:52.140" v="1562" actId="27636"/>
          <ac:spMkLst>
            <pc:docMk/>
            <pc:sldMk cId="2362366726" sldId="266"/>
            <ac:spMk id="2" creationId="{2106EC93-ED9A-CA72-0B5B-2EB8C2D76A62}"/>
          </ac:spMkLst>
        </pc:spChg>
        <pc:spChg chg="mod">
          <ac:chgData name="Pratheek shetty" userId="364c020dfc1590ea" providerId="LiveId" clId="{3A459A2F-7565-49E4-9FCD-736F11581B32}" dt="2024-11-17T15:16:17.187" v="43" actId="20577"/>
          <ac:spMkLst>
            <pc:docMk/>
            <pc:sldMk cId="2362366726" sldId="266"/>
            <ac:spMk id="3" creationId="{2AC5F1EC-FDEA-8B5A-D84F-F131A23FE431}"/>
          </ac:spMkLst>
        </pc:spChg>
        <pc:picChg chg="add mod">
          <ac:chgData name="Pratheek shetty" userId="364c020dfc1590ea" providerId="LiveId" clId="{3A459A2F-7565-49E4-9FCD-736F11581B32}" dt="2024-11-17T15:16:32.144" v="48" actId="14100"/>
          <ac:picMkLst>
            <pc:docMk/>
            <pc:sldMk cId="2362366726" sldId="266"/>
            <ac:picMk id="5" creationId="{2547BD73-203A-1797-65B1-586A920737BF}"/>
          </ac:picMkLst>
        </pc:picChg>
      </pc:sldChg>
      <pc:sldChg chg="addSp modSp new mod">
        <pc:chgData name="Pratheek shetty" userId="364c020dfc1590ea" providerId="LiveId" clId="{3A459A2F-7565-49E4-9FCD-736F11581B32}" dt="2024-11-17T15:21:57.425" v="96" actId="14100"/>
        <pc:sldMkLst>
          <pc:docMk/>
          <pc:sldMk cId="865398394" sldId="267"/>
        </pc:sldMkLst>
        <pc:spChg chg="mod">
          <ac:chgData name="Pratheek shetty" userId="364c020dfc1590ea" providerId="LiveId" clId="{3A459A2F-7565-49E4-9FCD-736F11581B32}" dt="2024-11-17T15:18:11.142" v="54" actId="1076"/>
          <ac:spMkLst>
            <pc:docMk/>
            <pc:sldMk cId="865398394" sldId="267"/>
            <ac:spMk id="2" creationId="{27E6124A-5E32-A718-5ECE-EDB0F4E7E561}"/>
          </ac:spMkLst>
        </pc:spChg>
        <pc:spChg chg="mod">
          <ac:chgData name="Pratheek shetty" userId="364c020dfc1590ea" providerId="LiveId" clId="{3A459A2F-7565-49E4-9FCD-736F11581B32}" dt="2024-11-17T15:21:35.831" v="90" actId="20577"/>
          <ac:spMkLst>
            <pc:docMk/>
            <pc:sldMk cId="865398394" sldId="267"/>
            <ac:spMk id="3" creationId="{258AF02C-452B-6995-5460-1BD8FB0440B9}"/>
          </ac:spMkLst>
        </pc:spChg>
        <pc:picChg chg="add mod">
          <ac:chgData name="Pratheek shetty" userId="364c020dfc1590ea" providerId="LiveId" clId="{3A459A2F-7565-49E4-9FCD-736F11581B32}" dt="2024-11-17T15:21:57.425" v="96" actId="14100"/>
          <ac:picMkLst>
            <pc:docMk/>
            <pc:sldMk cId="865398394" sldId="267"/>
            <ac:picMk id="5" creationId="{1721E780-796A-6BD8-2CFB-FADCE56051B4}"/>
          </ac:picMkLst>
        </pc:picChg>
      </pc:sldChg>
      <pc:sldChg chg="addSp modSp new mod">
        <pc:chgData name="Pratheek shetty" userId="364c020dfc1590ea" providerId="LiveId" clId="{3A459A2F-7565-49E4-9FCD-736F11581B32}" dt="2024-11-17T15:55:52.175" v="1563" actId="27636"/>
        <pc:sldMkLst>
          <pc:docMk/>
          <pc:sldMk cId="2109663863" sldId="268"/>
        </pc:sldMkLst>
        <pc:spChg chg="mod">
          <ac:chgData name="Pratheek shetty" userId="364c020dfc1590ea" providerId="LiveId" clId="{3A459A2F-7565-49E4-9FCD-736F11581B32}" dt="2024-11-17T15:22:12.671" v="100" actId="20577"/>
          <ac:spMkLst>
            <pc:docMk/>
            <pc:sldMk cId="2109663863" sldId="268"/>
            <ac:spMk id="2" creationId="{7EAA53AC-8873-9E76-F976-DDA764305D89}"/>
          </ac:spMkLst>
        </pc:spChg>
        <pc:spChg chg="mod">
          <ac:chgData name="Pratheek shetty" userId="364c020dfc1590ea" providerId="LiveId" clId="{3A459A2F-7565-49E4-9FCD-736F11581B32}" dt="2024-11-17T15:55:52.175" v="1563" actId="27636"/>
          <ac:spMkLst>
            <pc:docMk/>
            <pc:sldMk cId="2109663863" sldId="268"/>
            <ac:spMk id="3" creationId="{3F56042C-878A-D2FC-C607-1D15A8FD8723}"/>
          </ac:spMkLst>
        </pc:spChg>
        <pc:picChg chg="add mod">
          <ac:chgData name="Pratheek shetty" userId="364c020dfc1590ea" providerId="LiveId" clId="{3A459A2F-7565-49E4-9FCD-736F11581B32}" dt="2024-11-17T15:26:42.791" v="142" actId="14100"/>
          <ac:picMkLst>
            <pc:docMk/>
            <pc:sldMk cId="2109663863" sldId="268"/>
            <ac:picMk id="5" creationId="{B035D153-2859-A127-D38D-D8B4369527F3}"/>
          </ac:picMkLst>
        </pc:picChg>
      </pc:sldChg>
      <pc:sldChg chg="addSp modSp new mod">
        <pc:chgData name="Pratheek shetty" userId="364c020dfc1590ea" providerId="LiveId" clId="{3A459A2F-7565-49E4-9FCD-736F11581B32}" dt="2024-11-17T15:55:52.204" v="1564" actId="27636"/>
        <pc:sldMkLst>
          <pc:docMk/>
          <pc:sldMk cId="3852313713" sldId="269"/>
        </pc:sldMkLst>
        <pc:spChg chg="mod">
          <ac:chgData name="Pratheek shetty" userId="364c020dfc1590ea" providerId="LiveId" clId="{3A459A2F-7565-49E4-9FCD-736F11581B32}" dt="2024-11-17T15:28:35.994" v="146" actId="20577"/>
          <ac:spMkLst>
            <pc:docMk/>
            <pc:sldMk cId="3852313713" sldId="269"/>
            <ac:spMk id="2" creationId="{A7B0253F-218F-18E4-778E-8DBB0DD8293B}"/>
          </ac:spMkLst>
        </pc:spChg>
        <pc:spChg chg="mod">
          <ac:chgData name="Pratheek shetty" userId="364c020dfc1590ea" providerId="LiveId" clId="{3A459A2F-7565-49E4-9FCD-736F11581B32}" dt="2024-11-17T15:55:52.204" v="1564" actId="27636"/>
          <ac:spMkLst>
            <pc:docMk/>
            <pc:sldMk cId="3852313713" sldId="269"/>
            <ac:spMk id="3" creationId="{E289F0C6-7BFA-EA8A-ACD3-1674A862BC15}"/>
          </ac:spMkLst>
        </pc:spChg>
        <pc:picChg chg="add mod">
          <ac:chgData name="Pratheek shetty" userId="364c020dfc1590ea" providerId="LiveId" clId="{3A459A2F-7565-49E4-9FCD-736F11581B32}" dt="2024-11-17T15:34:55.027" v="194" actId="14100"/>
          <ac:picMkLst>
            <pc:docMk/>
            <pc:sldMk cId="3852313713" sldId="269"/>
            <ac:picMk id="5" creationId="{0373456F-4749-80A5-FC2D-0FA384643AD7}"/>
          </ac:picMkLst>
        </pc:picChg>
      </pc:sldChg>
      <pc:sldChg chg="modSp new mod">
        <pc:chgData name="Pratheek shetty" userId="364c020dfc1590ea" providerId="LiveId" clId="{3A459A2F-7565-49E4-9FCD-736F11581B32}" dt="2024-11-17T15:55:52.270" v="1565" actId="27636"/>
        <pc:sldMkLst>
          <pc:docMk/>
          <pc:sldMk cId="2165593914" sldId="270"/>
        </pc:sldMkLst>
        <pc:spChg chg="mod">
          <ac:chgData name="Pratheek shetty" userId="364c020dfc1590ea" providerId="LiveId" clId="{3A459A2F-7565-49E4-9FCD-736F11581B32}" dt="2024-11-17T15:35:34.313" v="236" actId="27636"/>
          <ac:spMkLst>
            <pc:docMk/>
            <pc:sldMk cId="2165593914" sldId="270"/>
            <ac:spMk id="2" creationId="{C8D6B6F2-45A2-394C-4381-0919915ACCC6}"/>
          </ac:spMkLst>
        </pc:spChg>
        <pc:spChg chg="mod">
          <ac:chgData name="Pratheek shetty" userId="364c020dfc1590ea" providerId="LiveId" clId="{3A459A2F-7565-49E4-9FCD-736F11581B32}" dt="2024-11-17T15:55:52.270" v="1565" actId="27636"/>
          <ac:spMkLst>
            <pc:docMk/>
            <pc:sldMk cId="2165593914" sldId="270"/>
            <ac:spMk id="3" creationId="{2915F9C0-509A-90AA-EB16-CC59EF1BF0E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6CFA24-04DF-4332-91CE-2B021D73A056}" type="datetimeFigureOut">
              <a:rPr lang="en-IN" smtClean="0"/>
              <a:t>17-11-2024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7EE666-68DB-43DB-A5F4-93CF800FC2AF}" type="slidenum">
              <a:rPr lang="en-IN" smtClean="0"/>
              <a:t>‹#›</a:t>
            </a:fld>
            <a:endParaRPr lang="en-IN"/>
          </a:p>
        </p:txBody>
      </p:sp>
    </p:spTree>
    <p:extLst>
      <p:ext uri="{BB962C8B-B14F-4D97-AF65-F5344CB8AC3E}">
        <p14:creationId xmlns:p14="http://schemas.microsoft.com/office/powerpoint/2010/main" val="3216283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6CFA24-04DF-4332-91CE-2B021D73A056}" type="datetimeFigureOut">
              <a:rPr lang="en-IN" smtClean="0"/>
              <a:t>17-11-2024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7EE666-68DB-43DB-A5F4-93CF800FC2AF}" type="slidenum">
              <a:rPr lang="en-IN" smtClean="0"/>
              <a:t>‹#›</a:t>
            </a:fld>
            <a:endParaRPr lang="en-IN"/>
          </a:p>
        </p:txBody>
      </p:sp>
    </p:spTree>
    <p:extLst>
      <p:ext uri="{BB962C8B-B14F-4D97-AF65-F5344CB8AC3E}">
        <p14:creationId xmlns:p14="http://schemas.microsoft.com/office/powerpoint/2010/main" val="851265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6CFA24-04DF-4332-91CE-2B021D73A056}" type="datetimeFigureOut">
              <a:rPr lang="en-IN" smtClean="0"/>
              <a:t>17-11-2024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7EE666-68DB-43DB-A5F4-93CF800FC2A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515250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6CFA24-04DF-4332-91CE-2B021D73A056}" type="datetimeFigureOut">
              <a:rPr lang="en-IN" smtClean="0"/>
              <a:t>17-11-2024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7EE666-68DB-43DB-A5F4-93CF800FC2AF}" type="slidenum">
              <a:rPr lang="en-IN" smtClean="0"/>
              <a:t>‹#›</a:t>
            </a:fld>
            <a:endParaRPr lang="en-IN"/>
          </a:p>
        </p:txBody>
      </p:sp>
    </p:spTree>
    <p:extLst>
      <p:ext uri="{BB962C8B-B14F-4D97-AF65-F5344CB8AC3E}">
        <p14:creationId xmlns:p14="http://schemas.microsoft.com/office/powerpoint/2010/main" val="9859139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6CFA24-04DF-4332-91CE-2B021D73A056}" type="datetimeFigureOut">
              <a:rPr lang="en-IN" smtClean="0"/>
              <a:t>17-11-2024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7EE666-68DB-43DB-A5F4-93CF800FC2A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553779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6CFA24-04DF-4332-91CE-2B021D73A056}" type="datetimeFigureOut">
              <a:rPr lang="en-IN" smtClean="0"/>
              <a:t>17-11-2024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7EE666-68DB-43DB-A5F4-93CF800FC2AF}" type="slidenum">
              <a:rPr lang="en-IN" smtClean="0"/>
              <a:t>‹#›</a:t>
            </a:fld>
            <a:endParaRPr lang="en-IN"/>
          </a:p>
        </p:txBody>
      </p:sp>
    </p:spTree>
    <p:extLst>
      <p:ext uri="{BB962C8B-B14F-4D97-AF65-F5344CB8AC3E}">
        <p14:creationId xmlns:p14="http://schemas.microsoft.com/office/powerpoint/2010/main" val="18070374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6CFA24-04DF-4332-91CE-2B021D73A056}" type="datetimeFigureOut">
              <a:rPr lang="en-IN" smtClean="0"/>
              <a:t>17-11-2024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7EE666-68DB-43DB-A5F4-93CF800FC2AF}" type="slidenum">
              <a:rPr lang="en-IN" smtClean="0"/>
              <a:t>‹#›</a:t>
            </a:fld>
            <a:endParaRPr lang="en-IN"/>
          </a:p>
        </p:txBody>
      </p:sp>
    </p:spTree>
    <p:extLst>
      <p:ext uri="{BB962C8B-B14F-4D97-AF65-F5344CB8AC3E}">
        <p14:creationId xmlns:p14="http://schemas.microsoft.com/office/powerpoint/2010/main" val="17512089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6CFA24-04DF-4332-91CE-2B021D73A056}" type="datetimeFigureOut">
              <a:rPr lang="en-IN" smtClean="0"/>
              <a:t>17-11-2024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7EE666-68DB-43DB-A5F4-93CF800FC2AF}" type="slidenum">
              <a:rPr lang="en-IN" smtClean="0"/>
              <a:t>‹#›</a:t>
            </a:fld>
            <a:endParaRPr lang="en-IN"/>
          </a:p>
        </p:txBody>
      </p:sp>
    </p:spTree>
    <p:extLst>
      <p:ext uri="{BB962C8B-B14F-4D97-AF65-F5344CB8AC3E}">
        <p14:creationId xmlns:p14="http://schemas.microsoft.com/office/powerpoint/2010/main" val="870766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6CFA24-04DF-4332-91CE-2B021D73A056}" type="datetimeFigureOut">
              <a:rPr lang="en-IN" smtClean="0"/>
              <a:t>17-11-2024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7EE666-68DB-43DB-A5F4-93CF800FC2AF}" type="slidenum">
              <a:rPr lang="en-IN" smtClean="0"/>
              <a:t>‹#›</a:t>
            </a:fld>
            <a:endParaRPr lang="en-IN"/>
          </a:p>
        </p:txBody>
      </p:sp>
    </p:spTree>
    <p:extLst>
      <p:ext uri="{BB962C8B-B14F-4D97-AF65-F5344CB8AC3E}">
        <p14:creationId xmlns:p14="http://schemas.microsoft.com/office/powerpoint/2010/main" val="1871478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6CFA24-04DF-4332-91CE-2B021D73A056}" type="datetimeFigureOut">
              <a:rPr lang="en-IN" smtClean="0"/>
              <a:t>17-11-2024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7EE666-68DB-43DB-A5F4-93CF800FC2AF}" type="slidenum">
              <a:rPr lang="en-IN" smtClean="0"/>
              <a:t>‹#›</a:t>
            </a:fld>
            <a:endParaRPr lang="en-IN"/>
          </a:p>
        </p:txBody>
      </p:sp>
    </p:spTree>
    <p:extLst>
      <p:ext uri="{BB962C8B-B14F-4D97-AF65-F5344CB8AC3E}">
        <p14:creationId xmlns:p14="http://schemas.microsoft.com/office/powerpoint/2010/main" val="841564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6CFA24-04DF-4332-91CE-2B021D73A056}" type="datetimeFigureOut">
              <a:rPr lang="en-IN" smtClean="0"/>
              <a:t>17-11-2024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7EE666-68DB-43DB-A5F4-93CF800FC2AF}" type="slidenum">
              <a:rPr lang="en-IN" smtClean="0"/>
              <a:t>‹#›</a:t>
            </a:fld>
            <a:endParaRPr lang="en-IN"/>
          </a:p>
        </p:txBody>
      </p:sp>
    </p:spTree>
    <p:extLst>
      <p:ext uri="{BB962C8B-B14F-4D97-AF65-F5344CB8AC3E}">
        <p14:creationId xmlns:p14="http://schemas.microsoft.com/office/powerpoint/2010/main" val="2206556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6CFA24-04DF-4332-91CE-2B021D73A056}" type="datetimeFigureOut">
              <a:rPr lang="en-IN" smtClean="0"/>
              <a:t>17-11-2024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47EE666-68DB-43DB-A5F4-93CF800FC2AF}" type="slidenum">
              <a:rPr lang="en-IN" smtClean="0"/>
              <a:t>‹#›</a:t>
            </a:fld>
            <a:endParaRPr lang="en-IN"/>
          </a:p>
        </p:txBody>
      </p:sp>
    </p:spTree>
    <p:extLst>
      <p:ext uri="{BB962C8B-B14F-4D97-AF65-F5344CB8AC3E}">
        <p14:creationId xmlns:p14="http://schemas.microsoft.com/office/powerpoint/2010/main" val="2803672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6CFA24-04DF-4332-91CE-2B021D73A056}" type="datetimeFigureOut">
              <a:rPr lang="en-IN" smtClean="0"/>
              <a:t>17-11-2024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47EE666-68DB-43DB-A5F4-93CF800FC2AF}" type="slidenum">
              <a:rPr lang="en-IN" smtClean="0"/>
              <a:t>‹#›</a:t>
            </a:fld>
            <a:endParaRPr lang="en-IN"/>
          </a:p>
        </p:txBody>
      </p:sp>
    </p:spTree>
    <p:extLst>
      <p:ext uri="{BB962C8B-B14F-4D97-AF65-F5344CB8AC3E}">
        <p14:creationId xmlns:p14="http://schemas.microsoft.com/office/powerpoint/2010/main" val="2599019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6CFA24-04DF-4332-91CE-2B021D73A056}" type="datetimeFigureOut">
              <a:rPr lang="en-IN" smtClean="0"/>
              <a:t>17-11-2024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47EE666-68DB-43DB-A5F4-93CF800FC2AF}" type="slidenum">
              <a:rPr lang="en-IN" smtClean="0"/>
              <a:t>‹#›</a:t>
            </a:fld>
            <a:endParaRPr lang="en-IN"/>
          </a:p>
        </p:txBody>
      </p:sp>
    </p:spTree>
    <p:extLst>
      <p:ext uri="{BB962C8B-B14F-4D97-AF65-F5344CB8AC3E}">
        <p14:creationId xmlns:p14="http://schemas.microsoft.com/office/powerpoint/2010/main" val="2069145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6CFA24-04DF-4332-91CE-2B021D73A056}" type="datetimeFigureOut">
              <a:rPr lang="en-IN" smtClean="0"/>
              <a:t>17-11-2024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7EE666-68DB-43DB-A5F4-93CF800FC2AF}" type="slidenum">
              <a:rPr lang="en-IN" smtClean="0"/>
              <a:t>‹#›</a:t>
            </a:fld>
            <a:endParaRPr lang="en-IN"/>
          </a:p>
        </p:txBody>
      </p:sp>
    </p:spTree>
    <p:extLst>
      <p:ext uri="{BB962C8B-B14F-4D97-AF65-F5344CB8AC3E}">
        <p14:creationId xmlns:p14="http://schemas.microsoft.com/office/powerpoint/2010/main" val="1220875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7EE666-68DB-43DB-A5F4-93CF800FC2AF}" type="slidenum">
              <a:rPr lang="en-IN" smtClean="0"/>
              <a:t>‹#›</a:t>
            </a:fld>
            <a:endParaRPr lang="en-IN"/>
          </a:p>
        </p:txBody>
      </p:sp>
      <p:sp>
        <p:nvSpPr>
          <p:cNvPr id="5" name="Date Placeholder 4"/>
          <p:cNvSpPr>
            <a:spLocks noGrp="1"/>
          </p:cNvSpPr>
          <p:nvPr>
            <p:ph type="dt" sz="half" idx="10"/>
          </p:nvPr>
        </p:nvSpPr>
        <p:spPr/>
        <p:txBody>
          <a:bodyPr/>
          <a:lstStyle/>
          <a:p>
            <a:fld id="{216CFA24-04DF-4332-91CE-2B021D73A056}" type="datetimeFigureOut">
              <a:rPr lang="en-IN" smtClean="0"/>
              <a:t>17-11-2024</a:t>
            </a:fld>
            <a:endParaRPr lang="en-IN"/>
          </a:p>
        </p:txBody>
      </p:sp>
    </p:spTree>
    <p:extLst>
      <p:ext uri="{BB962C8B-B14F-4D97-AF65-F5344CB8AC3E}">
        <p14:creationId xmlns:p14="http://schemas.microsoft.com/office/powerpoint/2010/main" val="3844149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16CFA24-04DF-4332-91CE-2B021D73A056}" type="datetimeFigureOut">
              <a:rPr lang="en-IN" smtClean="0"/>
              <a:t>17-11-2024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47EE666-68DB-43DB-A5F4-93CF800FC2AF}" type="slidenum">
              <a:rPr lang="en-IN" smtClean="0"/>
              <a:t>‹#›</a:t>
            </a:fld>
            <a:endParaRPr lang="en-IN"/>
          </a:p>
        </p:txBody>
      </p:sp>
    </p:spTree>
    <p:extLst>
      <p:ext uri="{BB962C8B-B14F-4D97-AF65-F5344CB8AC3E}">
        <p14:creationId xmlns:p14="http://schemas.microsoft.com/office/powerpoint/2010/main" val="189217667"/>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6FD1B-AC56-A0F6-2530-175AE7BE26F2}"/>
              </a:ext>
            </a:extLst>
          </p:cNvPr>
          <p:cNvSpPr>
            <a:spLocks noGrp="1"/>
          </p:cNvSpPr>
          <p:nvPr>
            <p:ph type="ctrTitle"/>
          </p:nvPr>
        </p:nvSpPr>
        <p:spPr>
          <a:xfrm>
            <a:off x="1524000" y="466531"/>
            <a:ext cx="9144000" cy="1614196"/>
          </a:xfrm>
        </p:spPr>
        <p:txBody>
          <a:bodyPr>
            <a:normAutofit fontScale="90000"/>
          </a:bodyPr>
          <a:lstStyle/>
          <a:p>
            <a:r>
              <a:rPr lang="en-US" sz="5300" b="1" i="0" dirty="0">
                <a:solidFill>
                  <a:srgbClr val="232323"/>
                </a:solidFill>
                <a:effectLst/>
                <a:latin typeface="var(--font-bold)"/>
              </a:rPr>
              <a:t>Mitigating Bird Strikes in Aviation</a:t>
            </a:r>
            <a:br>
              <a:rPr lang="en-US" b="0" i="0" dirty="0">
                <a:solidFill>
                  <a:srgbClr val="232323"/>
                </a:solidFill>
                <a:effectLst/>
                <a:latin typeface="Raleway-Medium"/>
              </a:rPr>
            </a:br>
            <a:endParaRPr lang="en-IN" dirty="0"/>
          </a:p>
        </p:txBody>
      </p:sp>
      <p:sp>
        <p:nvSpPr>
          <p:cNvPr id="3" name="Subtitle 2">
            <a:extLst>
              <a:ext uri="{FF2B5EF4-FFF2-40B4-BE49-F238E27FC236}">
                <a16:creationId xmlns:a16="http://schemas.microsoft.com/office/drawing/2014/main" id="{F1504BEF-5668-9712-6025-7FFD6D10173C}"/>
              </a:ext>
            </a:extLst>
          </p:cNvPr>
          <p:cNvSpPr>
            <a:spLocks noGrp="1"/>
          </p:cNvSpPr>
          <p:nvPr>
            <p:ph type="subTitle" idx="1"/>
          </p:nvPr>
        </p:nvSpPr>
        <p:spPr>
          <a:xfrm>
            <a:off x="1524000" y="2351314"/>
            <a:ext cx="9144000" cy="2906486"/>
          </a:xfrm>
        </p:spPr>
        <p:txBody>
          <a:bodyPr>
            <a:normAutofit/>
          </a:bodyPr>
          <a:lstStyle/>
          <a:p>
            <a:r>
              <a:rPr lang="en-US" dirty="0"/>
              <a:t>Mentor: Munna Pandey                                                                 </a:t>
            </a:r>
          </a:p>
          <a:p>
            <a:r>
              <a:rPr lang="en-US" dirty="0"/>
              <a:t>                                                                             </a:t>
            </a:r>
          </a:p>
          <a:p>
            <a:r>
              <a:rPr lang="en-US" dirty="0"/>
              <a:t>                                                                             submitted by: S. Pratheek</a:t>
            </a:r>
          </a:p>
          <a:p>
            <a:r>
              <a:rPr lang="en-US" dirty="0"/>
              <a:t>                                                                              Wave number:4777</a:t>
            </a:r>
          </a:p>
          <a:p>
            <a:r>
              <a:rPr lang="en-US" dirty="0"/>
              <a:t>                                                                              Batch Number:da374S37   </a:t>
            </a:r>
          </a:p>
          <a:p>
            <a:endParaRPr lang="en-IN" dirty="0"/>
          </a:p>
        </p:txBody>
      </p:sp>
    </p:spTree>
    <p:extLst>
      <p:ext uri="{BB962C8B-B14F-4D97-AF65-F5344CB8AC3E}">
        <p14:creationId xmlns:p14="http://schemas.microsoft.com/office/powerpoint/2010/main" val="2911920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7F3F3-816C-EB7F-82F4-1CBCC54E9CF7}"/>
              </a:ext>
            </a:extLst>
          </p:cNvPr>
          <p:cNvSpPr>
            <a:spLocks noGrp="1"/>
          </p:cNvSpPr>
          <p:nvPr>
            <p:ph type="title"/>
          </p:nvPr>
        </p:nvSpPr>
        <p:spPr>
          <a:xfrm>
            <a:off x="838200" y="81040"/>
            <a:ext cx="10515600" cy="167535"/>
          </a:xfrm>
        </p:spPr>
        <p:txBody>
          <a:bodyPr>
            <a:normAutofit fontScale="90000"/>
          </a:bodyPr>
          <a:lstStyle/>
          <a:p>
            <a:r>
              <a:rPr lang="en-US" dirty="0"/>
              <a:t>.</a:t>
            </a:r>
            <a:endParaRPr lang="en-IN" dirty="0"/>
          </a:p>
        </p:txBody>
      </p:sp>
      <p:sp>
        <p:nvSpPr>
          <p:cNvPr id="3" name="Content Placeholder 2">
            <a:extLst>
              <a:ext uri="{FF2B5EF4-FFF2-40B4-BE49-F238E27FC236}">
                <a16:creationId xmlns:a16="http://schemas.microsoft.com/office/drawing/2014/main" id="{6A5B221B-7303-3270-C78E-D733E74F58FE}"/>
              </a:ext>
            </a:extLst>
          </p:cNvPr>
          <p:cNvSpPr>
            <a:spLocks noGrp="1"/>
          </p:cNvSpPr>
          <p:nvPr>
            <p:ph idx="1"/>
          </p:nvPr>
        </p:nvSpPr>
        <p:spPr>
          <a:xfrm>
            <a:off x="838200" y="328474"/>
            <a:ext cx="10515600" cy="5848489"/>
          </a:xfrm>
        </p:spPr>
        <p:txBody>
          <a:bodyPr>
            <a:normAutofit fontScale="92500" lnSpcReduction="10000"/>
          </a:bodyPr>
          <a:lstStyle/>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r>
              <a:rPr lang="en-US" sz="1800" b="1" dirty="0"/>
              <a:t>Interpretation: </a:t>
            </a:r>
            <a:r>
              <a:rPr lang="en-US" sz="1800" dirty="0">
                <a:effectLst/>
                <a:latin typeface="Tableau Bold"/>
              </a:rPr>
              <a:t>The injury prevention and wildlife conservation dashboard </a:t>
            </a:r>
            <a:r>
              <a:rPr lang="en-US" sz="1800" dirty="0" err="1">
                <a:effectLst/>
                <a:latin typeface="Tableau Bold"/>
              </a:rPr>
              <a:t>visulizes</a:t>
            </a:r>
            <a:r>
              <a:rPr lang="en-US" sz="1800" dirty="0">
                <a:effectLst/>
                <a:latin typeface="Tableau Bold"/>
              </a:rPr>
              <a:t> types of incidents lead </a:t>
            </a:r>
            <a:r>
              <a:rPr lang="en-US" sz="1800" dirty="0" err="1">
                <a:effectLst/>
                <a:latin typeface="Tableau Bold"/>
              </a:rPr>
              <a:t>injury,birds</a:t>
            </a:r>
            <a:r>
              <a:rPr lang="en-US" sz="1800" dirty="0">
                <a:effectLst/>
                <a:latin typeface="Tableau Bold"/>
              </a:rPr>
              <a:t> involved in </a:t>
            </a:r>
            <a:r>
              <a:rPr lang="en-US" sz="1800" dirty="0" err="1">
                <a:effectLst/>
                <a:latin typeface="Tableau Bold"/>
              </a:rPr>
              <a:t>strike,correlation</a:t>
            </a:r>
            <a:r>
              <a:rPr lang="en-US" sz="1800" dirty="0">
                <a:effectLst/>
                <a:latin typeface="Tableau Bold"/>
              </a:rPr>
              <a:t> </a:t>
            </a:r>
            <a:r>
              <a:rPr lang="en-US" sz="1800" dirty="0" err="1">
                <a:effectLst/>
                <a:latin typeface="Tableau Bold"/>
              </a:rPr>
              <a:t>betwen</a:t>
            </a:r>
            <a:r>
              <a:rPr lang="en-US" sz="1800" dirty="0">
                <a:effectLst/>
                <a:latin typeface="Tableau Bold"/>
              </a:rPr>
              <a:t> aircraft characteristics and </a:t>
            </a:r>
            <a:r>
              <a:rPr lang="en-US" sz="1800" dirty="0" err="1">
                <a:effectLst/>
                <a:latin typeface="Tableau Bold"/>
              </a:rPr>
              <a:t>injuries,commom</a:t>
            </a:r>
            <a:r>
              <a:rPr lang="en-US" sz="1800" dirty="0">
                <a:effectLst/>
                <a:latin typeface="Tableau Bold"/>
              </a:rPr>
              <a:t> wildlife in strike the </a:t>
            </a:r>
            <a:r>
              <a:rPr lang="en-US" sz="1800" dirty="0" err="1">
                <a:effectLst/>
                <a:latin typeface="Tableau Bold"/>
              </a:rPr>
              <a:t>commom</a:t>
            </a:r>
            <a:r>
              <a:rPr lang="en-US" sz="1800" dirty="0">
                <a:effectLst/>
                <a:latin typeface="Tableau Bold"/>
              </a:rPr>
              <a:t> </a:t>
            </a:r>
            <a:r>
              <a:rPr lang="en-US" sz="1800" dirty="0" err="1">
                <a:effectLst/>
                <a:latin typeface="Tableau Bold"/>
              </a:rPr>
              <a:t>widlife</a:t>
            </a:r>
            <a:r>
              <a:rPr lang="en-US" sz="1800" dirty="0">
                <a:effectLst/>
                <a:latin typeface="Tableau Bold"/>
              </a:rPr>
              <a:t> is used has </a:t>
            </a:r>
            <a:r>
              <a:rPr lang="en-US" sz="1800" dirty="0" err="1">
                <a:effectLst/>
                <a:latin typeface="Tableau Bold"/>
              </a:rPr>
              <a:t>filteer</a:t>
            </a:r>
            <a:r>
              <a:rPr lang="en-US" sz="1800" dirty="0">
                <a:effectLst/>
                <a:latin typeface="Tableau Bold"/>
              </a:rPr>
              <a:t> so we can visualize each </a:t>
            </a:r>
            <a:r>
              <a:rPr lang="en-US" sz="1800" dirty="0" err="1">
                <a:effectLst/>
                <a:latin typeface="Tableau Bold"/>
              </a:rPr>
              <a:t>wilde</a:t>
            </a:r>
            <a:r>
              <a:rPr lang="en-US" sz="1800" dirty="0">
                <a:effectLst/>
                <a:latin typeface="Tableau Bold"/>
              </a:rPr>
              <a:t> life strikes and incidents lead to injury and it to </a:t>
            </a:r>
            <a:r>
              <a:rPr lang="en-US" sz="1800" dirty="0" err="1">
                <a:effectLst/>
                <a:latin typeface="Tableau Bold"/>
              </a:rPr>
              <a:t>slove</a:t>
            </a:r>
            <a:r>
              <a:rPr lang="en-US" sz="1800" dirty="0">
                <a:effectLst/>
                <a:latin typeface="Tableau Bold"/>
              </a:rPr>
              <a:t> it and </a:t>
            </a:r>
            <a:r>
              <a:rPr lang="en-US" sz="1800" dirty="0">
                <a:latin typeface="Tableau Bold"/>
              </a:rPr>
              <a:t>a</a:t>
            </a:r>
            <a:r>
              <a:rPr lang="en-US" sz="1800" dirty="0">
                <a:effectLst/>
                <a:latin typeface="Tableau Bold"/>
              </a:rPr>
              <a:t>ircraft model is also used as filter </a:t>
            </a:r>
            <a:r>
              <a:rPr lang="en-US" sz="1800" dirty="0" err="1">
                <a:effectLst/>
                <a:latin typeface="Tableau Bold"/>
              </a:rPr>
              <a:t>fior</a:t>
            </a:r>
            <a:r>
              <a:rPr lang="en-US" sz="1800" dirty="0">
                <a:effectLst/>
                <a:latin typeface="Tableau Bold"/>
              </a:rPr>
              <a:t> the dashboard</a:t>
            </a:r>
            <a:endParaRPr lang="en-IN" sz="1800" dirty="0"/>
          </a:p>
        </p:txBody>
      </p:sp>
      <p:pic>
        <p:nvPicPr>
          <p:cNvPr id="5" name="Picture 4">
            <a:extLst>
              <a:ext uri="{FF2B5EF4-FFF2-40B4-BE49-F238E27FC236}">
                <a16:creationId xmlns:a16="http://schemas.microsoft.com/office/drawing/2014/main" id="{44ECFC7B-B938-1043-2DCC-6876DE559697}"/>
              </a:ext>
            </a:extLst>
          </p:cNvPr>
          <p:cNvPicPr>
            <a:picLocks noChangeAspect="1"/>
          </p:cNvPicPr>
          <p:nvPr/>
        </p:nvPicPr>
        <p:blipFill>
          <a:blip r:embed="rId2"/>
          <a:stretch>
            <a:fillRect/>
          </a:stretch>
        </p:blipFill>
        <p:spPr>
          <a:xfrm>
            <a:off x="838200" y="248574"/>
            <a:ext cx="10515600" cy="4554245"/>
          </a:xfrm>
          <a:prstGeom prst="rect">
            <a:avLst/>
          </a:prstGeom>
        </p:spPr>
      </p:pic>
    </p:spTree>
    <p:extLst>
      <p:ext uri="{BB962C8B-B14F-4D97-AF65-F5344CB8AC3E}">
        <p14:creationId xmlns:p14="http://schemas.microsoft.com/office/powerpoint/2010/main" val="21533934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6EC93-ED9A-CA72-0B5B-2EB8C2D76A62}"/>
              </a:ext>
            </a:extLst>
          </p:cNvPr>
          <p:cNvSpPr>
            <a:spLocks noGrp="1"/>
          </p:cNvSpPr>
          <p:nvPr>
            <p:ph type="title"/>
          </p:nvPr>
        </p:nvSpPr>
        <p:spPr>
          <a:xfrm>
            <a:off x="838200" y="38456"/>
            <a:ext cx="10515600" cy="642581"/>
          </a:xfrm>
        </p:spPr>
        <p:txBody>
          <a:bodyPr>
            <a:normAutofit/>
          </a:bodyPr>
          <a:lstStyle/>
          <a:p>
            <a:r>
              <a:rPr lang="en-IN" b="1" dirty="0"/>
              <a:t>Operational Efficiency</a:t>
            </a:r>
          </a:p>
        </p:txBody>
      </p:sp>
      <p:sp>
        <p:nvSpPr>
          <p:cNvPr id="3" name="Content Placeholder 2">
            <a:extLst>
              <a:ext uri="{FF2B5EF4-FFF2-40B4-BE49-F238E27FC236}">
                <a16:creationId xmlns:a16="http://schemas.microsoft.com/office/drawing/2014/main" id="{2AC5F1EC-FDEA-8B5A-D84F-F131A23FE431}"/>
              </a:ext>
            </a:extLst>
          </p:cNvPr>
          <p:cNvSpPr>
            <a:spLocks noGrp="1"/>
          </p:cNvSpPr>
          <p:nvPr>
            <p:ph idx="1"/>
          </p:nvPr>
        </p:nvSpPr>
        <p:spPr>
          <a:xfrm>
            <a:off x="838200" y="681037"/>
            <a:ext cx="10515600" cy="5495926"/>
          </a:xfrm>
        </p:spPr>
        <p:txBody>
          <a:bodyPr>
            <a:normAutofit/>
          </a:bodyPr>
          <a:lstStyle/>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r>
              <a:rPr lang="en-US" sz="1800" b="1" dirty="0"/>
              <a:t>Interpretation</a:t>
            </a:r>
            <a:r>
              <a:rPr lang="en-US" sz="1800" dirty="0"/>
              <a:t>: </a:t>
            </a:r>
            <a:r>
              <a:rPr lang="en-US" sz="1800" dirty="0">
                <a:solidFill>
                  <a:srgbClr val="333333"/>
                </a:solidFill>
                <a:effectLst/>
                <a:latin typeface="Tableau Bold"/>
              </a:rPr>
              <a:t>The bird strike effect the and damage which cause </a:t>
            </a:r>
            <a:r>
              <a:rPr lang="en-US" sz="1800" dirty="0" err="1">
                <a:solidFill>
                  <a:srgbClr val="333333"/>
                </a:solidFill>
                <a:effectLst/>
                <a:latin typeface="Tableau Bold"/>
              </a:rPr>
              <a:t>aserious</a:t>
            </a:r>
            <a:r>
              <a:rPr lang="en-US" sz="1800" dirty="0">
                <a:solidFill>
                  <a:srgbClr val="333333"/>
                </a:solidFill>
                <a:effectLst/>
                <a:latin typeface="Tableau Bold"/>
              </a:rPr>
              <a:t> trouble majority of it </a:t>
            </a:r>
            <a:r>
              <a:rPr lang="en-US" sz="1800" dirty="0" err="1">
                <a:solidFill>
                  <a:srgbClr val="333333"/>
                </a:solidFill>
                <a:effectLst/>
                <a:latin typeface="Tableau Bold"/>
              </a:rPr>
              <a:t>unexcpeted</a:t>
            </a:r>
            <a:r>
              <a:rPr lang="en-US" sz="1800" dirty="0">
                <a:solidFill>
                  <a:srgbClr val="333333"/>
                </a:solidFill>
                <a:effectLst/>
                <a:latin typeface="Tableau Bold"/>
              </a:rPr>
              <a:t> landing of </a:t>
            </a:r>
            <a:r>
              <a:rPr lang="en-US" sz="1800" dirty="0" err="1">
                <a:solidFill>
                  <a:srgbClr val="333333"/>
                </a:solidFill>
                <a:effectLst/>
                <a:latin typeface="Tableau Bold"/>
              </a:rPr>
              <a:t>filght</a:t>
            </a:r>
            <a:r>
              <a:rPr lang="en-US" sz="1800" dirty="0">
                <a:solidFill>
                  <a:srgbClr val="333333"/>
                </a:solidFill>
                <a:effectLst/>
                <a:latin typeface="Tableau Bold"/>
              </a:rPr>
              <a:t> ,engine failure which cause injury the people in flight.</a:t>
            </a:r>
            <a:endParaRPr lang="en-US" sz="1800" dirty="0"/>
          </a:p>
        </p:txBody>
      </p:sp>
      <p:pic>
        <p:nvPicPr>
          <p:cNvPr id="5" name="Picture 4">
            <a:extLst>
              <a:ext uri="{FF2B5EF4-FFF2-40B4-BE49-F238E27FC236}">
                <a16:creationId xmlns:a16="http://schemas.microsoft.com/office/drawing/2014/main" id="{2547BD73-203A-1797-65B1-586A920737BF}"/>
              </a:ext>
            </a:extLst>
          </p:cNvPr>
          <p:cNvPicPr>
            <a:picLocks noChangeAspect="1"/>
          </p:cNvPicPr>
          <p:nvPr/>
        </p:nvPicPr>
        <p:blipFill>
          <a:blip r:embed="rId2"/>
          <a:stretch>
            <a:fillRect/>
          </a:stretch>
        </p:blipFill>
        <p:spPr>
          <a:xfrm>
            <a:off x="838200" y="681036"/>
            <a:ext cx="10515600" cy="4422809"/>
          </a:xfrm>
          <a:prstGeom prst="rect">
            <a:avLst/>
          </a:prstGeom>
        </p:spPr>
      </p:pic>
    </p:spTree>
    <p:extLst>
      <p:ext uri="{BB962C8B-B14F-4D97-AF65-F5344CB8AC3E}">
        <p14:creationId xmlns:p14="http://schemas.microsoft.com/office/powerpoint/2010/main" val="23623667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6124A-5E32-A718-5ECE-EDB0F4E7E561}"/>
              </a:ext>
            </a:extLst>
          </p:cNvPr>
          <p:cNvSpPr>
            <a:spLocks noGrp="1"/>
          </p:cNvSpPr>
          <p:nvPr>
            <p:ph type="title"/>
          </p:nvPr>
        </p:nvSpPr>
        <p:spPr>
          <a:xfrm>
            <a:off x="838200" y="94538"/>
            <a:ext cx="10515600" cy="502622"/>
          </a:xfrm>
        </p:spPr>
        <p:txBody>
          <a:bodyPr>
            <a:normAutofit fontScale="90000"/>
          </a:bodyPr>
          <a:lstStyle/>
          <a:p>
            <a:r>
              <a:rPr lang="en-IN" b="1" dirty="0"/>
              <a:t>Cost Reduction</a:t>
            </a:r>
          </a:p>
        </p:txBody>
      </p:sp>
      <p:sp>
        <p:nvSpPr>
          <p:cNvPr id="3" name="Content Placeholder 2">
            <a:extLst>
              <a:ext uri="{FF2B5EF4-FFF2-40B4-BE49-F238E27FC236}">
                <a16:creationId xmlns:a16="http://schemas.microsoft.com/office/drawing/2014/main" id="{258AF02C-452B-6995-5460-1BD8FB0440B9}"/>
              </a:ext>
            </a:extLst>
          </p:cNvPr>
          <p:cNvSpPr>
            <a:spLocks noGrp="1"/>
          </p:cNvSpPr>
          <p:nvPr>
            <p:ph idx="1"/>
          </p:nvPr>
        </p:nvSpPr>
        <p:spPr>
          <a:xfrm>
            <a:off x="838200" y="597160"/>
            <a:ext cx="10515600" cy="5579803"/>
          </a:xfrm>
        </p:spPr>
        <p:txBody>
          <a:bodyPr>
            <a:normAutofit/>
          </a:bodyPr>
          <a:lstStyle/>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r>
              <a:rPr lang="en-US" sz="1800" b="1" dirty="0"/>
              <a:t>Interpretation</a:t>
            </a:r>
            <a:r>
              <a:rPr lang="en-US" sz="1800" dirty="0"/>
              <a:t>: </a:t>
            </a:r>
            <a:r>
              <a:rPr lang="en-US" sz="1800" dirty="0">
                <a:solidFill>
                  <a:srgbClr val="000000"/>
                </a:solidFill>
                <a:effectLst/>
                <a:latin typeface="Tableau Bold"/>
              </a:rPr>
              <a:t>The Canada goose has highest cost including damage $20,656k and least cost is $1k for many wildlife species</a:t>
            </a:r>
            <a:endParaRPr lang="en-IN" sz="1800" dirty="0"/>
          </a:p>
        </p:txBody>
      </p:sp>
      <p:pic>
        <p:nvPicPr>
          <p:cNvPr id="5" name="Picture 4">
            <a:extLst>
              <a:ext uri="{FF2B5EF4-FFF2-40B4-BE49-F238E27FC236}">
                <a16:creationId xmlns:a16="http://schemas.microsoft.com/office/drawing/2014/main" id="{1721E780-796A-6BD8-2CFB-FADCE56051B4}"/>
              </a:ext>
            </a:extLst>
          </p:cNvPr>
          <p:cNvPicPr>
            <a:picLocks noChangeAspect="1"/>
          </p:cNvPicPr>
          <p:nvPr/>
        </p:nvPicPr>
        <p:blipFill>
          <a:blip r:embed="rId2"/>
          <a:stretch>
            <a:fillRect/>
          </a:stretch>
        </p:blipFill>
        <p:spPr>
          <a:xfrm>
            <a:off x="905068" y="597160"/>
            <a:ext cx="10448731" cy="4441371"/>
          </a:xfrm>
          <a:prstGeom prst="rect">
            <a:avLst/>
          </a:prstGeom>
        </p:spPr>
      </p:pic>
    </p:spTree>
    <p:extLst>
      <p:ext uri="{BB962C8B-B14F-4D97-AF65-F5344CB8AC3E}">
        <p14:creationId xmlns:p14="http://schemas.microsoft.com/office/powerpoint/2010/main" val="8653983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A53AC-8873-9E76-F976-DDA764305D89}"/>
              </a:ext>
            </a:extLst>
          </p:cNvPr>
          <p:cNvSpPr>
            <a:spLocks noGrp="1"/>
          </p:cNvSpPr>
          <p:nvPr>
            <p:ph type="title"/>
          </p:nvPr>
        </p:nvSpPr>
        <p:spPr>
          <a:xfrm>
            <a:off x="838200" y="365125"/>
            <a:ext cx="10515600" cy="157389"/>
          </a:xfrm>
        </p:spPr>
        <p:txBody>
          <a:bodyPr>
            <a:normAutofit fontScale="90000"/>
          </a:bodyPr>
          <a:lstStyle/>
          <a:p>
            <a:r>
              <a:rPr lang="en-US" dirty="0"/>
              <a:t>.</a:t>
            </a:r>
            <a:endParaRPr lang="en-IN" dirty="0"/>
          </a:p>
        </p:txBody>
      </p:sp>
      <p:sp>
        <p:nvSpPr>
          <p:cNvPr id="3" name="Content Placeholder 2">
            <a:extLst>
              <a:ext uri="{FF2B5EF4-FFF2-40B4-BE49-F238E27FC236}">
                <a16:creationId xmlns:a16="http://schemas.microsoft.com/office/drawing/2014/main" id="{3F56042C-878A-D2FC-C607-1D15A8FD8723}"/>
              </a:ext>
            </a:extLst>
          </p:cNvPr>
          <p:cNvSpPr>
            <a:spLocks noGrp="1"/>
          </p:cNvSpPr>
          <p:nvPr>
            <p:ph idx="1"/>
          </p:nvPr>
        </p:nvSpPr>
        <p:spPr>
          <a:xfrm>
            <a:off x="838200" y="522514"/>
            <a:ext cx="10515600" cy="5654449"/>
          </a:xfrm>
        </p:spPr>
        <p:txBody>
          <a:bodyPr>
            <a:normAutofit lnSpcReduction="10000"/>
          </a:bodyPr>
          <a:lstStyle/>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r>
              <a:rPr lang="en-US" sz="1800" b="1" dirty="0"/>
              <a:t>Interpretation</a:t>
            </a:r>
            <a:r>
              <a:rPr lang="en-US" sz="1800" dirty="0"/>
              <a:t>: </a:t>
            </a:r>
            <a:r>
              <a:rPr lang="en-US" sz="1800" dirty="0">
                <a:solidFill>
                  <a:srgbClr val="000000"/>
                </a:solidFill>
                <a:effectLst/>
                <a:latin typeface="Tableau Bold"/>
              </a:rPr>
              <a:t>The </a:t>
            </a:r>
            <a:r>
              <a:rPr lang="en-US" sz="1800" dirty="0" err="1">
                <a:solidFill>
                  <a:srgbClr val="000000"/>
                </a:solidFill>
                <a:effectLst/>
                <a:latin typeface="Tableau Bold"/>
              </a:rPr>
              <a:t>bussiness</a:t>
            </a:r>
            <a:r>
              <a:rPr lang="en-US" sz="1800" dirty="0">
                <a:solidFill>
                  <a:srgbClr val="000000"/>
                </a:solidFill>
                <a:effectLst/>
                <a:latin typeface="Tableau Bold"/>
              </a:rPr>
              <a:t> airline faced high cost due to bird strikes also united </a:t>
            </a:r>
            <a:r>
              <a:rPr lang="en-US" sz="1800" dirty="0" err="1">
                <a:solidFill>
                  <a:srgbClr val="000000"/>
                </a:solidFill>
                <a:effectLst/>
                <a:latin typeface="Tableau Bold"/>
              </a:rPr>
              <a:t>airlines,delta</a:t>
            </a:r>
            <a:r>
              <a:rPr lang="en-US" sz="1800" dirty="0">
                <a:solidFill>
                  <a:srgbClr val="000000"/>
                </a:solidFill>
                <a:effectLst/>
                <a:latin typeface="Tableau Bold"/>
              </a:rPr>
              <a:t> airlines </a:t>
            </a:r>
            <a:r>
              <a:rPr lang="en-US" sz="1800" dirty="0" err="1">
                <a:solidFill>
                  <a:srgbClr val="000000"/>
                </a:solidFill>
                <a:effectLst/>
                <a:latin typeface="Tableau Bold"/>
              </a:rPr>
              <a:t>etc</a:t>
            </a:r>
            <a:r>
              <a:rPr lang="en-US" sz="1800" dirty="0">
                <a:solidFill>
                  <a:srgbClr val="000000"/>
                </a:solidFill>
                <a:effectLst/>
                <a:latin typeface="Tableau Bold"/>
              </a:rPr>
              <a:t> have faced high cost, cape </a:t>
            </a:r>
            <a:r>
              <a:rPr lang="en-US" sz="1800" dirty="0" err="1">
                <a:solidFill>
                  <a:srgbClr val="000000"/>
                </a:solidFill>
                <a:effectLst/>
                <a:latin typeface="Tableau Bold"/>
              </a:rPr>
              <a:t>air,business</a:t>
            </a:r>
            <a:r>
              <a:rPr lang="en-US" sz="1800" dirty="0">
                <a:solidFill>
                  <a:srgbClr val="000000"/>
                </a:solidFill>
                <a:effectLst/>
                <a:latin typeface="Tableau Bold"/>
              </a:rPr>
              <a:t> aviation </a:t>
            </a:r>
            <a:r>
              <a:rPr lang="en-US" sz="1800" dirty="0" err="1">
                <a:solidFill>
                  <a:srgbClr val="000000"/>
                </a:solidFill>
                <a:effectLst/>
                <a:latin typeface="Tableau Bold"/>
              </a:rPr>
              <a:t>etc</a:t>
            </a:r>
            <a:r>
              <a:rPr lang="en-US" sz="1800" dirty="0">
                <a:solidFill>
                  <a:srgbClr val="000000"/>
                </a:solidFill>
                <a:effectLst/>
                <a:latin typeface="Tableau Bold"/>
              </a:rPr>
              <a:t> faced low cost due to bird strikes</a:t>
            </a:r>
            <a:r>
              <a:rPr lang="en-US" sz="1800" dirty="0"/>
              <a:t> </a:t>
            </a:r>
            <a:endParaRPr lang="en-IN" sz="1800" dirty="0"/>
          </a:p>
        </p:txBody>
      </p:sp>
      <p:pic>
        <p:nvPicPr>
          <p:cNvPr id="5" name="Picture 4">
            <a:extLst>
              <a:ext uri="{FF2B5EF4-FFF2-40B4-BE49-F238E27FC236}">
                <a16:creationId xmlns:a16="http://schemas.microsoft.com/office/drawing/2014/main" id="{B035D153-2859-A127-D38D-D8B4369527F3}"/>
              </a:ext>
            </a:extLst>
          </p:cNvPr>
          <p:cNvPicPr>
            <a:picLocks noChangeAspect="1"/>
          </p:cNvPicPr>
          <p:nvPr/>
        </p:nvPicPr>
        <p:blipFill>
          <a:blip r:embed="rId2"/>
          <a:stretch>
            <a:fillRect/>
          </a:stretch>
        </p:blipFill>
        <p:spPr>
          <a:xfrm>
            <a:off x="933061" y="522514"/>
            <a:ext cx="10217021" cy="4665306"/>
          </a:xfrm>
          <a:prstGeom prst="rect">
            <a:avLst/>
          </a:prstGeom>
        </p:spPr>
      </p:pic>
    </p:spTree>
    <p:extLst>
      <p:ext uri="{BB962C8B-B14F-4D97-AF65-F5344CB8AC3E}">
        <p14:creationId xmlns:p14="http://schemas.microsoft.com/office/powerpoint/2010/main" val="2109663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0253F-218F-18E4-778E-8DBB0DD8293B}"/>
              </a:ext>
            </a:extLst>
          </p:cNvPr>
          <p:cNvSpPr>
            <a:spLocks noGrp="1"/>
          </p:cNvSpPr>
          <p:nvPr>
            <p:ph type="title"/>
          </p:nvPr>
        </p:nvSpPr>
        <p:spPr>
          <a:xfrm>
            <a:off x="838200" y="365126"/>
            <a:ext cx="10515600" cy="101406"/>
          </a:xfrm>
        </p:spPr>
        <p:txBody>
          <a:bodyPr>
            <a:normAutofit fontScale="90000"/>
          </a:bodyPr>
          <a:lstStyle/>
          <a:p>
            <a:r>
              <a:rPr lang="en-US" dirty="0"/>
              <a:t>.</a:t>
            </a:r>
            <a:endParaRPr lang="en-IN" dirty="0"/>
          </a:p>
        </p:txBody>
      </p:sp>
      <p:sp>
        <p:nvSpPr>
          <p:cNvPr id="3" name="Content Placeholder 2">
            <a:extLst>
              <a:ext uri="{FF2B5EF4-FFF2-40B4-BE49-F238E27FC236}">
                <a16:creationId xmlns:a16="http://schemas.microsoft.com/office/drawing/2014/main" id="{E289F0C6-7BFA-EA8A-ACD3-1674A862BC15}"/>
              </a:ext>
            </a:extLst>
          </p:cNvPr>
          <p:cNvSpPr>
            <a:spLocks noGrp="1"/>
          </p:cNvSpPr>
          <p:nvPr>
            <p:ph idx="1"/>
          </p:nvPr>
        </p:nvSpPr>
        <p:spPr>
          <a:xfrm>
            <a:off x="838200" y="541176"/>
            <a:ext cx="10515600" cy="5635787"/>
          </a:xfrm>
        </p:spPr>
        <p:txBody>
          <a:bodyPr>
            <a:normAutofit lnSpcReduction="10000"/>
          </a:bodyPr>
          <a:lstStyle/>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r>
              <a:rPr lang="en-US" sz="1800" b="1" dirty="0"/>
              <a:t>Interpretation</a:t>
            </a:r>
            <a:r>
              <a:rPr lang="en-US" sz="1800" dirty="0"/>
              <a:t>: </a:t>
            </a:r>
            <a:r>
              <a:rPr lang="en-US" sz="1800" dirty="0">
                <a:solidFill>
                  <a:srgbClr val="000000"/>
                </a:solidFill>
                <a:effectLst/>
                <a:latin typeface="Tableau Bold"/>
              </a:rPr>
              <a:t>The cost reduction analysis visualizes the costs of different airlines by bird strikes and each wildlife cost and economic impact caused by the strikes to over come them the pilot training should be change and time of flight should be more correctly calculated sky conditions,filght sike ,number of engines and its speed so that it reduces the bird strikes and which in handedly reduce cost of airline to spend on it.</a:t>
            </a:r>
            <a:endParaRPr lang="en-IN" sz="1800" dirty="0"/>
          </a:p>
        </p:txBody>
      </p:sp>
      <p:pic>
        <p:nvPicPr>
          <p:cNvPr id="5" name="Picture 4">
            <a:extLst>
              <a:ext uri="{FF2B5EF4-FFF2-40B4-BE49-F238E27FC236}">
                <a16:creationId xmlns:a16="http://schemas.microsoft.com/office/drawing/2014/main" id="{0373456F-4749-80A5-FC2D-0FA384643AD7}"/>
              </a:ext>
            </a:extLst>
          </p:cNvPr>
          <p:cNvPicPr>
            <a:picLocks noChangeAspect="1"/>
          </p:cNvPicPr>
          <p:nvPr/>
        </p:nvPicPr>
        <p:blipFill>
          <a:blip r:embed="rId2"/>
          <a:stretch>
            <a:fillRect/>
          </a:stretch>
        </p:blipFill>
        <p:spPr>
          <a:xfrm>
            <a:off x="838198" y="356342"/>
            <a:ext cx="10515601" cy="4691519"/>
          </a:xfrm>
          <a:prstGeom prst="rect">
            <a:avLst/>
          </a:prstGeom>
        </p:spPr>
      </p:pic>
    </p:spTree>
    <p:extLst>
      <p:ext uri="{BB962C8B-B14F-4D97-AF65-F5344CB8AC3E}">
        <p14:creationId xmlns:p14="http://schemas.microsoft.com/office/powerpoint/2010/main" val="3852313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6B6F2-45A2-394C-4381-0919915ACCC6}"/>
              </a:ext>
            </a:extLst>
          </p:cNvPr>
          <p:cNvSpPr>
            <a:spLocks noGrp="1"/>
          </p:cNvSpPr>
          <p:nvPr>
            <p:ph type="title"/>
          </p:nvPr>
        </p:nvSpPr>
        <p:spPr>
          <a:xfrm>
            <a:off x="838200" y="0"/>
            <a:ext cx="10515600" cy="578498"/>
          </a:xfrm>
        </p:spPr>
        <p:txBody>
          <a:bodyPr>
            <a:normAutofit fontScale="90000"/>
          </a:bodyPr>
          <a:lstStyle/>
          <a:p>
            <a:r>
              <a:rPr lang="en-US" b="1" dirty="0"/>
              <a:t>Summary and business conclusion</a:t>
            </a:r>
            <a:endParaRPr lang="en-IN" b="1" dirty="0"/>
          </a:p>
        </p:txBody>
      </p:sp>
      <p:sp>
        <p:nvSpPr>
          <p:cNvPr id="3" name="Content Placeholder 2">
            <a:extLst>
              <a:ext uri="{FF2B5EF4-FFF2-40B4-BE49-F238E27FC236}">
                <a16:creationId xmlns:a16="http://schemas.microsoft.com/office/drawing/2014/main" id="{2915F9C0-509A-90AA-EB16-CC59EF1BF0EA}"/>
              </a:ext>
            </a:extLst>
          </p:cNvPr>
          <p:cNvSpPr>
            <a:spLocks noGrp="1"/>
          </p:cNvSpPr>
          <p:nvPr>
            <p:ph idx="1"/>
          </p:nvPr>
        </p:nvSpPr>
        <p:spPr>
          <a:xfrm>
            <a:off x="838200" y="578498"/>
            <a:ext cx="10515600" cy="6102220"/>
          </a:xfrm>
        </p:spPr>
        <p:txBody>
          <a:bodyPr>
            <a:normAutofit fontScale="92500" lnSpcReduction="10000"/>
          </a:bodyPr>
          <a:lstStyle/>
          <a:p>
            <a:r>
              <a:rPr lang="en-US" sz="1800" dirty="0">
                <a:solidFill>
                  <a:srgbClr val="333333"/>
                </a:solidFill>
                <a:effectLst/>
                <a:latin typeface="Tableau Bold"/>
              </a:rPr>
              <a:t>The Turkeyvulture,Rock </a:t>
            </a:r>
            <a:r>
              <a:rPr lang="en-US" sz="1800" dirty="0" err="1">
                <a:solidFill>
                  <a:srgbClr val="333333"/>
                </a:solidFill>
                <a:effectLst/>
                <a:latin typeface="Tableau Bold"/>
              </a:rPr>
              <a:t>piegon,Ring-biledgull,Red_tailedhawk</a:t>
            </a:r>
            <a:r>
              <a:rPr lang="en-US" sz="1800" dirty="0">
                <a:solidFill>
                  <a:srgbClr val="333333"/>
                </a:solidFill>
                <a:effectLst/>
                <a:latin typeface="Tableau Bold"/>
              </a:rPr>
              <a:t> </a:t>
            </a:r>
            <a:r>
              <a:rPr lang="en-US" sz="1800" dirty="0" err="1">
                <a:solidFill>
                  <a:srgbClr val="333333"/>
                </a:solidFill>
                <a:effectLst/>
                <a:latin typeface="Tableau Bold"/>
              </a:rPr>
              <a:t>etc</a:t>
            </a:r>
            <a:r>
              <a:rPr lang="en-US" sz="1800" dirty="0">
                <a:solidFill>
                  <a:srgbClr val="333333"/>
                </a:solidFill>
                <a:effectLst/>
                <a:latin typeface="Tableau Bold"/>
              </a:rPr>
              <a:t> are birds involve in </a:t>
            </a:r>
            <a:r>
              <a:rPr lang="en-US" sz="1800" dirty="0" err="1">
                <a:solidFill>
                  <a:srgbClr val="333333"/>
                </a:solidFill>
                <a:effectLst/>
                <a:latin typeface="Tableau Bold"/>
              </a:rPr>
              <a:t>alot</a:t>
            </a:r>
            <a:r>
              <a:rPr lang="en-US" sz="1800" dirty="0">
                <a:solidFill>
                  <a:srgbClr val="333333"/>
                </a:solidFill>
                <a:effectLst/>
                <a:latin typeface="Tableau Bold"/>
              </a:rPr>
              <a:t> strike ,</a:t>
            </a:r>
            <a:r>
              <a:rPr lang="en-US" sz="1800" dirty="0" err="1">
                <a:solidFill>
                  <a:srgbClr val="333333"/>
                </a:solidFill>
                <a:effectLst/>
                <a:latin typeface="Tableau Bold"/>
              </a:rPr>
              <a:t>Takeoff,Landing</a:t>
            </a:r>
            <a:r>
              <a:rPr lang="en-US" sz="1800" dirty="0">
                <a:solidFill>
                  <a:srgbClr val="333333"/>
                </a:solidFill>
                <a:effectLst/>
                <a:latin typeface="Tableau Bold"/>
              </a:rPr>
              <a:t> Roll,Climb,Approach phase wildlife strike mostly.</a:t>
            </a:r>
          </a:p>
          <a:p>
            <a:r>
              <a:rPr lang="en-US" sz="1800" dirty="0">
                <a:solidFill>
                  <a:srgbClr val="333333"/>
                </a:solidFill>
                <a:effectLst/>
                <a:latin typeface="Tableau Bold"/>
              </a:rPr>
              <a:t>Bird strikes over states in different years by using state filter trend in </a:t>
            </a:r>
            <a:r>
              <a:rPr lang="en-US" sz="1800" dirty="0" err="1">
                <a:solidFill>
                  <a:srgbClr val="333333"/>
                </a:solidFill>
                <a:effectLst/>
                <a:latin typeface="Tableau Bold"/>
              </a:rPr>
              <a:t>alaska</a:t>
            </a:r>
            <a:r>
              <a:rPr lang="en-US" sz="1800" dirty="0">
                <a:solidFill>
                  <a:srgbClr val="333333"/>
                </a:solidFill>
                <a:effectLst/>
                <a:latin typeface="Tableau Bold"/>
              </a:rPr>
              <a:t>  2008 has high number of strikes.</a:t>
            </a:r>
          </a:p>
          <a:p>
            <a:r>
              <a:rPr lang="en-US" sz="1800" dirty="0">
                <a:solidFill>
                  <a:srgbClr val="333333"/>
                </a:solidFill>
                <a:effectLst/>
                <a:latin typeface="Tableau Bold"/>
              </a:rPr>
              <a:t>Dallas/Fort worth </a:t>
            </a:r>
            <a:r>
              <a:rPr lang="en-US" sz="1800" dirty="0" err="1">
                <a:solidFill>
                  <a:srgbClr val="333333"/>
                </a:solidFill>
                <a:effectLst/>
                <a:latin typeface="Tableau Bold"/>
              </a:rPr>
              <a:t>inl</a:t>
            </a:r>
            <a:r>
              <a:rPr lang="en-US" sz="1800" dirty="0">
                <a:solidFill>
                  <a:srgbClr val="333333"/>
                </a:solidFill>
                <a:effectLst/>
                <a:latin typeface="Tableau Bold"/>
              </a:rPr>
              <a:t> airport has high number of air strikes among all airports.</a:t>
            </a:r>
          </a:p>
          <a:p>
            <a:r>
              <a:rPr lang="en-US" sz="1800" dirty="0">
                <a:solidFill>
                  <a:srgbClr val="333333"/>
                </a:solidFill>
                <a:effectLst/>
                <a:latin typeface="Tableau Bold"/>
              </a:rPr>
              <a:t>The correlation between aircraft characteristics and number of injured is a positive correlation between the two factors.</a:t>
            </a:r>
          </a:p>
          <a:p>
            <a:r>
              <a:rPr lang="en-US" sz="1800" dirty="0">
                <a:solidFill>
                  <a:srgbClr val="333333"/>
                </a:solidFill>
                <a:effectLst/>
                <a:latin typeface="Tableau Bold"/>
              </a:rPr>
              <a:t>The small size birds has high strikes like small rock pigeon</a:t>
            </a:r>
            <a:r>
              <a:rPr lang="en-US" sz="1800" dirty="0">
                <a:solidFill>
                  <a:srgbClr val="333333"/>
                </a:solidFill>
                <a:latin typeface="Tableau Bold"/>
              </a:rPr>
              <a:t> </a:t>
            </a:r>
            <a:r>
              <a:rPr lang="en-US" sz="1800" dirty="0" err="1">
                <a:solidFill>
                  <a:srgbClr val="333333"/>
                </a:solidFill>
                <a:latin typeface="Tableau Bold"/>
              </a:rPr>
              <a:t>etc</a:t>
            </a:r>
            <a:r>
              <a:rPr lang="en-US" sz="1800" dirty="0">
                <a:solidFill>
                  <a:srgbClr val="333333"/>
                </a:solidFill>
                <a:latin typeface="Tableau Bold"/>
              </a:rPr>
              <a:t> ,</a:t>
            </a:r>
            <a:r>
              <a:rPr lang="en-US" sz="1800" dirty="0">
                <a:solidFill>
                  <a:srgbClr val="333333"/>
                </a:solidFill>
                <a:effectLst/>
                <a:latin typeface="Tableau Bold"/>
              </a:rPr>
              <a:t>then medium size birds and last large size birds involve in bird strikes</a:t>
            </a:r>
          </a:p>
          <a:p>
            <a:r>
              <a:rPr lang="en-US" sz="1800" dirty="0">
                <a:solidFill>
                  <a:srgbClr val="333333"/>
                </a:solidFill>
                <a:effectLst/>
                <a:latin typeface="Tableau Bold"/>
              </a:rPr>
              <a:t>The bird strike effect damage which cause  majority  </a:t>
            </a:r>
            <a:r>
              <a:rPr lang="en-US" sz="1800" dirty="0" err="1">
                <a:solidFill>
                  <a:srgbClr val="333333"/>
                </a:solidFill>
                <a:effectLst/>
                <a:latin typeface="Tableau Bold"/>
              </a:rPr>
              <a:t>troubleof</a:t>
            </a:r>
            <a:r>
              <a:rPr lang="en-US" sz="1800" dirty="0">
                <a:solidFill>
                  <a:srgbClr val="333333"/>
                </a:solidFill>
                <a:effectLst/>
                <a:latin typeface="Tableau Bold"/>
              </a:rPr>
              <a:t> it un </a:t>
            </a:r>
            <a:r>
              <a:rPr lang="en-US" sz="1800" dirty="0" err="1">
                <a:solidFill>
                  <a:srgbClr val="333333"/>
                </a:solidFill>
                <a:effectLst/>
                <a:latin typeface="Tableau Bold"/>
              </a:rPr>
              <a:t>excpeted</a:t>
            </a:r>
            <a:r>
              <a:rPr lang="en-US" sz="1800" dirty="0">
                <a:solidFill>
                  <a:srgbClr val="333333"/>
                </a:solidFill>
                <a:effectLst/>
                <a:latin typeface="Tableau Bold"/>
              </a:rPr>
              <a:t> landing of flight ,engine failure which cause injury the people in flight.</a:t>
            </a:r>
          </a:p>
          <a:p>
            <a:pPr marL="0" indent="0">
              <a:buNone/>
            </a:pPr>
            <a:r>
              <a:rPr lang="en-US" sz="1800" b="1" dirty="0">
                <a:solidFill>
                  <a:srgbClr val="333333"/>
                </a:solidFill>
                <a:latin typeface="Tableau Bold"/>
              </a:rPr>
              <a:t>Conclusion:</a:t>
            </a:r>
          </a:p>
          <a:p>
            <a:pPr marL="0" indent="0">
              <a:buNone/>
            </a:pPr>
            <a:r>
              <a:rPr lang="en-US" sz="1600" b="1" dirty="0">
                <a:solidFill>
                  <a:srgbClr val="333333"/>
                </a:solidFill>
                <a:latin typeface="Tableau Bold"/>
              </a:rPr>
              <a:t>From above analysis of </a:t>
            </a:r>
            <a:r>
              <a:rPr lang="en-US" sz="1600" b="0" i="0" dirty="0">
                <a:solidFill>
                  <a:srgbClr val="232323"/>
                </a:solidFill>
                <a:effectLst/>
                <a:latin typeface="var(--font-bold)"/>
              </a:rPr>
              <a:t>Mitigating Bird Strikes in Aviation data exploration ,major causes of bird strike are due to wrong time flights departure un conditioned weathers </a:t>
            </a:r>
          </a:p>
          <a:p>
            <a:pPr marL="0" indent="0">
              <a:buNone/>
            </a:pPr>
            <a:r>
              <a:rPr lang="en-US" sz="1600" dirty="0">
                <a:solidFill>
                  <a:srgbClr val="232323"/>
                </a:solidFill>
                <a:latin typeface="var(--font-bold)"/>
              </a:rPr>
              <a:t>Mainly in rainy conditions the birds strikes are more small birds are more numbers in bird strikes which also </a:t>
            </a:r>
            <a:r>
              <a:rPr lang="en-US" sz="1600" dirty="0" err="1">
                <a:solidFill>
                  <a:srgbClr val="232323"/>
                </a:solidFill>
                <a:latin typeface="var(--font-bold)"/>
              </a:rPr>
              <a:t>leadr</a:t>
            </a:r>
            <a:r>
              <a:rPr lang="en-US" sz="1600" dirty="0">
                <a:solidFill>
                  <a:srgbClr val="232323"/>
                </a:solidFill>
                <a:latin typeface="var(--font-bold)"/>
              </a:rPr>
              <a:t> air lines to spent more amount on bird strikes on there airlines </a:t>
            </a:r>
          </a:p>
          <a:p>
            <a:pPr marL="0" indent="0">
              <a:buNone/>
            </a:pPr>
            <a:r>
              <a:rPr lang="en-US" sz="1600" b="0" i="0" dirty="0">
                <a:solidFill>
                  <a:srgbClr val="232323"/>
                </a:solidFill>
                <a:effectLst/>
                <a:latin typeface="var(--font-bold)"/>
              </a:rPr>
              <a:t>To overcome this and minimize the cost the airlines should more effective analyze the weather conditions of the </a:t>
            </a:r>
            <a:r>
              <a:rPr lang="en-US" sz="1600" b="0" i="0" dirty="0" err="1">
                <a:solidFill>
                  <a:srgbClr val="232323"/>
                </a:solidFill>
                <a:effectLst/>
                <a:latin typeface="var(--font-bold)"/>
              </a:rPr>
              <a:t>loactions</a:t>
            </a:r>
            <a:r>
              <a:rPr lang="en-US" sz="1600" b="0" i="0" dirty="0">
                <a:solidFill>
                  <a:srgbClr val="232323"/>
                </a:solidFill>
                <a:effectLst/>
                <a:latin typeface="var(--font-bold)"/>
              </a:rPr>
              <a:t> and set flight departures accordingly , the condition for large and small flights should be vary the large </a:t>
            </a:r>
            <a:r>
              <a:rPr lang="en-US" sz="1600" b="0" i="0" dirty="0" err="1">
                <a:solidFill>
                  <a:srgbClr val="232323"/>
                </a:solidFill>
                <a:effectLst/>
                <a:latin typeface="var(--font-bold)"/>
              </a:rPr>
              <a:t>sixe</a:t>
            </a:r>
            <a:r>
              <a:rPr lang="en-US" sz="1600" b="0" i="0" dirty="0">
                <a:solidFill>
                  <a:srgbClr val="232323"/>
                </a:solidFill>
                <a:effectLst/>
                <a:latin typeface="var(--font-bold)"/>
              </a:rPr>
              <a:t> aircraft should have </a:t>
            </a:r>
            <a:r>
              <a:rPr lang="en-US" sz="1600" b="0" i="0" dirty="0" err="1">
                <a:solidFill>
                  <a:srgbClr val="232323"/>
                </a:solidFill>
                <a:effectLst/>
                <a:latin typeface="var(--font-bold)"/>
              </a:rPr>
              <a:t>charetertics</a:t>
            </a:r>
            <a:r>
              <a:rPr lang="en-US" sz="1600" b="0" i="0" dirty="0">
                <a:solidFill>
                  <a:srgbClr val="232323"/>
                </a:solidFill>
                <a:effectLst/>
                <a:latin typeface="var(--font-bold)"/>
              </a:rPr>
              <a:t> more accurately  also depend on number of engines.</a:t>
            </a:r>
          </a:p>
          <a:p>
            <a:pPr marL="0" indent="0">
              <a:buNone/>
            </a:pPr>
            <a:r>
              <a:rPr lang="en-US" sz="1600" b="0" i="0" dirty="0">
                <a:solidFill>
                  <a:srgbClr val="232323"/>
                </a:solidFill>
                <a:effectLst/>
                <a:latin typeface="var(--font-bold)"/>
              </a:rPr>
              <a:t>The aircraft should </a:t>
            </a:r>
            <a:r>
              <a:rPr lang="en-US" sz="1600" dirty="0">
                <a:solidFill>
                  <a:srgbClr val="232323"/>
                </a:solidFill>
                <a:latin typeface="var(--font-bold)"/>
              </a:rPr>
              <a:t>fly in the location where wildlife species doesn’t fly more .By overcoming above things the wildlife strikes can be decreased and cost of airlines on the strikes decreased .</a:t>
            </a:r>
            <a:endParaRPr lang="en-US" sz="1600" b="0" i="0" dirty="0">
              <a:solidFill>
                <a:srgbClr val="232323"/>
              </a:solidFill>
              <a:effectLst/>
              <a:latin typeface="Raleway-Medium"/>
            </a:endParaRPr>
          </a:p>
          <a:p>
            <a:pPr marL="0" indent="0">
              <a:buNone/>
            </a:pPr>
            <a:endParaRPr lang="en-US" sz="1800" b="1" dirty="0">
              <a:solidFill>
                <a:srgbClr val="333333"/>
              </a:solidFill>
              <a:effectLst/>
              <a:latin typeface="Tableau Bold"/>
            </a:endParaRPr>
          </a:p>
          <a:p>
            <a:endParaRPr lang="en-US" sz="1600" dirty="0">
              <a:solidFill>
                <a:srgbClr val="333333"/>
              </a:solidFill>
              <a:effectLst/>
              <a:latin typeface="Tableau Bold"/>
            </a:endParaRPr>
          </a:p>
          <a:p>
            <a:endParaRPr lang="en-IN" sz="1600" dirty="0"/>
          </a:p>
        </p:txBody>
      </p:sp>
    </p:spTree>
    <p:extLst>
      <p:ext uri="{BB962C8B-B14F-4D97-AF65-F5344CB8AC3E}">
        <p14:creationId xmlns:p14="http://schemas.microsoft.com/office/powerpoint/2010/main" val="2165593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3E7E2-96AD-9EAC-CF37-B1718AB9F996}"/>
              </a:ext>
            </a:extLst>
          </p:cNvPr>
          <p:cNvSpPr>
            <a:spLocks noGrp="1"/>
          </p:cNvSpPr>
          <p:nvPr>
            <p:ph type="title"/>
          </p:nvPr>
        </p:nvSpPr>
        <p:spPr>
          <a:xfrm>
            <a:off x="838200" y="65315"/>
            <a:ext cx="10515600" cy="447870"/>
          </a:xfrm>
        </p:spPr>
        <p:txBody>
          <a:bodyPr>
            <a:normAutofit fontScale="90000"/>
          </a:bodyPr>
          <a:lstStyle/>
          <a:p>
            <a:r>
              <a:rPr lang="en-IN" b="1" dirty="0"/>
              <a:t>Safety Improvement</a:t>
            </a:r>
          </a:p>
        </p:txBody>
      </p:sp>
      <p:sp>
        <p:nvSpPr>
          <p:cNvPr id="3" name="Content Placeholder 2">
            <a:extLst>
              <a:ext uri="{FF2B5EF4-FFF2-40B4-BE49-F238E27FC236}">
                <a16:creationId xmlns:a16="http://schemas.microsoft.com/office/drawing/2014/main" id="{713BB9C3-D097-361E-5227-3C8A52D7BF1B}"/>
              </a:ext>
            </a:extLst>
          </p:cNvPr>
          <p:cNvSpPr>
            <a:spLocks noGrp="1"/>
          </p:cNvSpPr>
          <p:nvPr>
            <p:ph idx="1"/>
          </p:nvPr>
        </p:nvSpPr>
        <p:spPr>
          <a:xfrm>
            <a:off x="838200" y="513185"/>
            <a:ext cx="10515600" cy="5663778"/>
          </a:xfrm>
        </p:spPr>
        <p:txBody>
          <a:bodyPr>
            <a:normAutofit lnSpcReduction="10000"/>
          </a:bodyPr>
          <a:lstStyle/>
          <a:p>
            <a:pPr marL="0" indent="0">
              <a:buNone/>
            </a:pPr>
            <a:endParaRPr lang="en-US" sz="1600" b="1" dirty="0"/>
          </a:p>
          <a:p>
            <a:pPr marL="0" indent="0">
              <a:buNone/>
            </a:pPr>
            <a:endParaRPr lang="en-US" sz="1600" b="1" dirty="0"/>
          </a:p>
          <a:p>
            <a:pPr marL="0" indent="0">
              <a:buNone/>
            </a:pPr>
            <a:endParaRPr lang="en-US" sz="1600" b="1" dirty="0"/>
          </a:p>
          <a:p>
            <a:pPr marL="0" indent="0">
              <a:buNone/>
            </a:pPr>
            <a:endParaRPr lang="en-US" sz="1600" b="1" dirty="0"/>
          </a:p>
          <a:p>
            <a:pPr marL="0" indent="0">
              <a:buNone/>
            </a:pPr>
            <a:endParaRPr lang="en-US" sz="1600" b="1" dirty="0"/>
          </a:p>
          <a:p>
            <a:pPr marL="0" indent="0">
              <a:buNone/>
            </a:pPr>
            <a:endParaRPr lang="en-US" sz="1600" b="1" dirty="0"/>
          </a:p>
          <a:p>
            <a:pPr marL="0" indent="0">
              <a:buNone/>
            </a:pPr>
            <a:endParaRPr lang="en-US" sz="1600" b="1" dirty="0"/>
          </a:p>
          <a:p>
            <a:pPr marL="0" indent="0">
              <a:buNone/>
            </a:pPr>
            <a:endParaRPr lang="en-US" sz="1600" b="1" dirty="0"/>
          </a:p>
          <a:p>
            <a:pPr marL="0" indent="0">
              <a:buNone/>
            </a:pPr>
            <a:endParaRPr lang="en-US" sz="1600" b="1" dirty="0"/>
          </a:p>
          <a:p>
            <a:pPr marL="0" indent="0">
              <a:buNone/>
            </a:pPr>
            <a:endParaRPr lang="en-US" sz="1600" b="1" dirty="0"/>
          </a:p>
          <a:p>
            <a:pPr marL="0" indent="0">
              <a:buNone/>
            </a:pPr>
            <a:endParaRPr lang="en-US" sz="1600" b="1" dirty="0"/>
          </a:p>
          <a:p>
            <a:pPr marL="0" indent="0">
              <a:buNone/>
            </a:pPr>
            <a:endParaRPr lang="en-US" sz="1600" b="1" dirty="0"/>
          </a:p>
          <a:p>
            <a:pPr marL="0" indent="0">
              <a:buNone/>
            </a:pPr>
            <a:endParaRPr lang="en-US" sz="1600" b="1" dirty="0"/>
          </a:p>
          <a:p>
            <a:pPr marL="0" indent="0">
              <a:buNone/>
            </a:pPr>
            <a:endParaRPr lang="en-US" sz="1600" b="1" dirty="0"/>
          </a:p>
          <a:p>
            <a:pPr marL="0" indent="0">
              <a:buNone/>
            </a:pPr>
            <a:r>
              <a:rPr lang="en-US" sz="1600" b="1" dirty="0" err="1"/>
              <a:t>Interpretation:</a:t>
            </a:r>
            <a:r>
              <a:rPr lang="en-US" sz="1600" dirty="0" err="1">
                <a:solidFill>
                  <a:srgbClr val="333333"/>
                </a:solidFill>
                <a:effectLst/>
                <a:latin typeface="Tableau Bold"/>
              </a:rPr>
              <a:t>The</a:t>
            </a:r>
            <a:r>
              <a:rPr lang="en-US" sz="1600" dirty="0">
                <a:solidFill>
                  <a:srgbClr val="333333"/>
                </a:solidFill>
                <a:effectLst/>
                <a:latin typeface="Tableau Bold"/>
              </a:rPr>
              <a:t> Turkeyvulture,Rock </a:t>
            </a:r>
            <a:r>
              <a:rPr lang="en-US" sz="1600" dirty="0" err="1">
                <a:solidFill>
                  <a:srgbClr val="333333"/>
                </a:solidFill>
                <a:effectLst/>
                <a:latin typeface="Tableau Bold"/>
              </a:rPr>
              <a:t>piegon,Ring-biledgull,Red_tailedhawk</a:t>
            </a:r>
            <a:r>
              <a:rPr lang="en-US" sz="1600" dirty="0">
                <a:solidFill>
                  <a:srgbClr val="333333"/>
                </a:solidFill>
                <a:effectLst/>
                <a:latin typeface="Tableau Bold"/>
              </a:rPr>
              <a:t> </a:t>
            </a:r>
            <a:r>
              <a:rPr lang="en-US" sz="1600" dirty="0" err="1">
                <a:solidFill>
                  <a:srgbClr val="333333"/>
                </a:solidFill>
                <a:effectLst/>
                <a:latin typeface="Tableau Bold"/>
              </a:rPr>
              <a:t>etc</a:t>
            </a:r>
            <a:r>
              <a:rPr lang="en-US" sz="1600" dirty="0">
                <a:solidFill>
                  <a:srgbClr val="333333"/>
                </a:solidFill>
                <a:effectLst/>
                <a:latin typeface="Tableau Bold"/>
              </a:rPr>
              <a:t> are birds which involve in </a:t>
            </a:r>
            <a:r>
              <a:rPr lang="en-US" sz="1600" dirty="0" err="1">
                <a:solidFill>
                  <a:srgbClr val="333333"/>
                </a:solidFill>
                <a:effectLst/>
                <a:latin typeface="Tableau Bold"/>
              </a:rPr>
              <a:t>alot</a:t>
            </a:r>
            <a:r>
              <a:rPr lang="en-US" sz="1600" dirty="0">
                <a:solidFill>
                  <a:srgbClr val="333333"/>
                </a:solidFill>
                <a:effectLst/>
                <a:latin typeface="Tableau Bold"/>
              </a:rPr>
              <a:t> strike because this birds are involved in strike and each impact to </a:t>
            </a:r>
            <a:r>
              <a:rPr lang="en-US" sz="1600" dirty="0" err="1">
                <a:solidFill>
                  <a:srgbClr val="333333"/>
                </a:solidFill>
                <a:effectLst/>
                <a:latin typeface="Tableau Bold"/>
              </a:rPr>
              <a:t>filght</a:t>
            </a:r>
            <a:r>
              <a:rPr lang="en-US" sz="1600" dirty="0">
                <a:solidFill>
                  <a:srgbClr val="333333"/>
                </a:solidFill>
                <a:effectLst/>
                <a:latin typeface="Tableau Bold"/>
              </a:rPr>
              <a:t> and high to number of effects in impact on flight in </a:t>
            </a:r>
            <a:r>
              <a:rPr lang="en-US" sz="1600" dirty="0" err="1">
                <a:solidFill>
                  <a:srgbClr val="333333"/>
                </a:solidFill>
                <a:effectLst/>
                <a:latin typeface="Tableau Bold"/>
              </a:rPr>
              <a:t>abrotted</a:t>
            </a:r>
            <a:r>
              <a:rPr lang="en-US" sz="1600" dirty="0">
                <a:solidFill>
                  <a:srgbClr val="333333"/>
                </a:solidFill>
                <a:effectLst/>
                <a:latin typeface="Tableau Bold"/>
              </a:rPr>
              <a:t> </a:t>
            </a:r>
            <a:r>
              <a:rPr lang="en-US" sz="1600" dirty="0" err="1">
                <a:solidFill>
                  <a:srgbClr val="333333"/>
                </a:solidFill>
                <a:effectLst/>
                <a:latin typeface="Tableau Bold"/>
              </a:rPr>
              <a:t>takeoff,engine</a:t>
            </a:r>
            <a:r>
              <a:rPr lang="en-US" sz="1600" dirty="0">
                <a:solidFill>
                  <a:srgbClr val="333333"/>
                </a:solidFill>
                <a:effectLst/>
                <a:latin typeface="Tableau Bold"/>
              </a:rPr>
              <a:t> </a:t>
            </a:r>
            <a:r>
              <a:rPr lang="en-US" sz="1600" dirty="0" err="1">
                <a:solidFill>
                  <a:srgbClr val="333333"/>
                </a:solidFill>
                <a:effectLst/>
                <a:latin typeface="Tableau Bold"/>
              </a:rPr>
              <a:t>failure,precautionary</a:t>
            </a:r>
            <a:r>
              <a:rPr lang="en-US" sz="1600" dirty="0">
                <a:solidFill>
                  <a:srgbClr val="333333"/>
                </a:solidFill>
                <a:effectLst/>
                <a:latin typeface="Tableau Bold"/>
              </a:rPr>
              <a:t> </a:t>
            </a:r>
            <a:r>
              <a:rPr lang="en-US" sz="1600" dirty="0" err="1">
                <a:solidFill>
                  <a:srgbClr val="333333"/>
                </a:solidFill>
                <a:effectLst/>
                <a:latin typeface="Tableau Bold"/>
              </a:rPr>
              <a:t>landings,others</a:t>
            </a:r>
            <a:r>
              <a:rPr lang="en-US" sz="1600" dirty="0">
                <a:solidFill>
                  <a:srgbClr val="333333"/>
                </a:solidFill>
                <a:effectLst/>
                <a:latin typeface="Tableau Bold"/>
              </a:rPr>
              <a:t>.</a:t>
            </a:r>
            <a:endParaRPr lang="en-IN" sz="1600" dirty="0"/>
          </a:p>
        </p:txBody>
      </p:sp>
      <p:pic>
        <p:nvPicPr>
          <p:cNvPr id="5" name="Picture 4">
            <a:extLst>
              <a:ext uri="{FF2B5EF4-FFF2-40B4-BE49-F238E27FC236}">
                <a16:creationId xmlns:a16="http://schemas.microsoft.com/office/drawing/2014/main" id="{758FC008-13C5-7C04-3BE5-A6F63045E782}"/>
              </a:ext>
            </a:extLst>
          </p:cNvPr>
          <p:cNvPicPr>
            <a:picLocks noChangeAspect="1"/>
          </p:cNvPicPr>
          <p:nvPr/>
        </p:nvPicPr>
        <p:blipFill>
          <a:blip r:embed="rId2"/>
          <a:stretch>
            <a:fillRect/>
          </a:stretch>
        </p:blipFill>
        <p:spPr>
          <a:xfrm>
            <a:off x="941033" y="681037"/>
            <a:ext cx="10412767" cy="4565666"/>
          </a:xfrm>
          <a:prstGeom prst="rect">
            <a:avLst/>
          </a:prstGeom>
        </p:spPr>
      </p:pic>
    </p:spTree>
    <p:extLst>
      <p:ext uri="{BB962C8B-B14F-4D97-AF65-F5344CB8AC3E}">
        <p14:creationId xmlns:p14="http://schemas.microsoft.com/office/powerpoint/2010/main" val="1863700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79849-7C1F-CE53-9EE4-F105537C1767}"/>
              </a:ext>
            </a:extLst>
          </p:cNvPr>
          <p:cNvSpPr>
            <a:spLocks noGrp="1"/>
          </p:cNvSpPr>
          <p:nvPr>
            <p:ph type="title"/>
          </p:nvPr>
        </p:nvSpPr>
        <p:spPr>
          <a:xfrm>
            <a:off x="838200" y="365126"/>
            <a:ext cx="10515600" cy="96514"/>
          </a:xfrm>
        </p:spPr>
        <p:txBody>
          <a:bodyPr>
            <a:normAutofit fontScale="90000"/>
          </a:bodyPr>
          <a:lstStyle/>
          <a:p>
            <a:r>
              <a:rPr lang="en-US" dirty="0"/>
              <a:t>.</a:t>
            </a:r>
            <a:endParaRPr lang="en-IN" dirty="0"/>
          </a:p>
        </p:txBody>
      </p:sp>
      <p:sp>
        <p:nvSpPr>
          <p:cNvPr id="3" name="Content Placeholder 2">
            <a:extLst>
              <a:ext uri="{FF2B5EF4-FFF2-40B4-BE49-F238E27FC236}">
                <a16:creationId xmlns:a16="http://schemas.microsoft.com/office/drawing/2014/main" id="{10300A4E-2633-1C45-914F-91A2D0262809}"/>
              </a:ext>
            </a:extLst>
          </p:cNvPr>
          <p:cNvSpPr>
            <a:spLocks noGrp="1"/>
          </p:cNvSpPr>
          <p:nvPr>
            <p:ph idx="1"/>
          </p:nvPr>
        </p:nvSpPr>
        <p:spPr>
          <a:xfrm>
            <a:off x="838200" y="461640"/>
            <a:ext cx="10515600" cy="5715323"/>
          </a:xfrm>
        </p:spPr>
        <p:txBody>
          <a:bodyPr>
            <a:normAutofit lnSpcReduction="10000"/>
          </a:bodyPr>
          <a:lstStyle/>
          <a:p>
            <a:pPr marL="0" indent="0">
              <a:buNone/>
            </a:pPr>
            <a:endParaRPr lang="en-US" sz="1800" b="1" dirty="0">
              <a:solidFill>
                <a:srgbClr val="333333"/>
              </a:solidFill>
              <a:effectLst/>
              <a:latin typeface="Tableau Bold"/>
            </a:endParaRPr>
          </a:p>
          <a:p>
            <a:pPr marL="0" indent="0">
              <a:buNone/>
            </a:pPr>
            <a:endParaRPr lang="en-US" sz="1800" b="1" dirty="0">
              <a:solidFill>
                <a:srgbClr val="333333"/>
              </a:solidFill>
              <a:latin typeface="Tableau Bold"/>
            </a:endParaRPr>
          </a:p>
          <a:p>
            <a:pPr marL="0" indent="0">
              <a:buNone/>
            </a:pPr>
            <a:endParaRPr lang="en-US" sz="1800" b="1" dirty="0">
              <a:solidFill>
                <a:srgbClr val="333333"/>
              </a:solidFill>
              <a:effectLst/>
              <a:latin typeface="Tableau Bold"/>
            </a:endParaRPr>
          </a:p>
          <a:p>
            <a:pPr marL="0" indent="0">
              <a:buNone/>
            </a:pPr>
            <a:endParaRPr lang="en-US" sz="1800" b="1" dirty="0">
              <a:solidFill>
                <a:srgbClr val="333333"/>
              </a:solidFill>
              <a:latin typeface="Tableau Bold"/>
            </a:endParaRPr>
          </a:p>
          <a:p>
            <a:pPr marL="0" indent="0">
              <a:buNone/>
            </a:pPr>
            <a:endParaRPr lang="en-US" sz="1800" b="1" dirty="0">
              <a:solidFill>
                <a:srgbClr val="333333"/>
              </a:solidFill>
              <a:effectLst/>
              <a:latin typeface="Tableau Bold"/>
            </a:endParaRPr>
          </a:p>
          <a:p>
            <a:pPr marL="0" indent="0">
              <a:buNone/>
            </a:pPr>
            <a:endParaRPr lang="en-US" sz="1800" b="1" dirty="0">
              <a:solidFill>
                <a:srgbClr val="333333"/>
              </a:solidFill>
              <a:latin typeface="Tableau Bold"/>
            </a:endParaRPr>
          </a:p>
          <a:p>
            <a:pPr marL="0" indent="0">
              <a:buNone/>
            </a:pPr>
            <a:endParaRPr lang="en-US" sz="1800" b="1" dirty="0">
              <a:solidFill>
                <a:srgbClr val="333333"/>
              </a:solidFill>
              <a:effectLst/>
              <a:latin typeface="Tableau Bold"/>
            </a:endParaRPr>
          </a:p>
          <a:p>
            <a:pPr marL="0" indent="0">
              <a:buNone/>
            </a:pPr>
            <a:endParaRPr lang="en-US" sz="1800" b="1" dirty="0">
              <a:solidFill>
                <a:srgbClr val="333333"/>
              </a:solidFill>
              <a:latin typeface="Tableau Bold"/>
            </a:endParaRPr>
          </a:p>
          <a:p>
            <a:pPr marL="0" indent="0">
              <a:buNone/>
            </a:pPr>
            <a:endParaRPr lang="en-US" sz="1800" b="1" dirty="0">
              <a:solidFill>
                <a:srgbClr val="333333"/>
              </a:solidFill>
              <a:effectLst/>
              <a:latin typeface="Tableau Bold"/>
            </a:endParaRPr>
          </a:p>
          <a:p>
            <a:pPr marL="0" indent="0">
              <a:buNone/>
            </a:pPr>
            <a:endParaRPr lang="en-US" sz="1800" b="1" dirty="0">
              <a:solidFill>
                <a:srgbClr val="333333"/>
              </a:solidFill>
              <a:latin typeface="Tableau Bold"/>
            </a:endParaRPr>
          </a:p>
          <a:p>
            <a:pPr marL="0" indent="0">
              <a:buNone/>
            </a:pPr>
            <a:endParaRPr lang="en-US" sz="1800" b="1" dirty="0">
              <a:solidFill>
                <a:srgbClr val="333333"/>
              </a:solidFill>
              <a:effectLst/>
              <a:latin typeface="Tableau Bold"/>
            </a:endParaRPr>
          </a:p>
          <a:p>
            <a:pPr marL="0" indent="0">
              <a:buNone/>
            </a:pPr>
            <a:endParaRPr lang="en-US" sz="1800" b="1" dirty="0">
              <a:solidFill>
                <a:srgbClr val="333333"/>
              </a:solidFill>
              <a:latin typeface="Tableau Bold"/>
            </a:endParaRPr>
          </a:p>
          <a:p>
            <a:pPr marL="0" indent="0">
              <a:buNone/>
            </a:pPr>
            <a:endParaRPr lang="en-US" sz="1800" b="1" dirty="0">
              <a:solidFill>
                <a:srgbClr val="333333"/>
              </a:solidFill>
              <a:effectLst/>
              <a:latin typeface="Tableau Bold"/>
            </a:endParaRPr>
          </a:p>
          <a:p>
            <a:pPr marL="0" indent="0">
              <a:buNone/>
            </a:pPr>
            <a:endParaRPr lang="en-US" sz="1800" b="1" dirty="0">
              <a:solidFill>
                <a:srgbClr val="333333"/>
              </a:solidFill>
              <a:latin typeface="Tableau Bold"/>
            </a:endParaRPr>
          </a:p>
          <a:p>
            <a:pPr marL="0" indent="0">
              <a:buNone/>
            </a:pPr>
            <a:r>
              <a:rPr lang="en-US" sz="1800" b="1" dirty="0">
                <a:solidFill>
                  <a:srgbClr val="333333"/>
                </a:solidFill>
                <a:effectLst/>
                <a:latin typeface="Tableau Bold"/>
              </a:rPr>
              <a:t>Interpretation</a:t>
            </a:r>
            <a:r>
              <a:rPr lang="en-US" sz="1800" dirty="0">
                <a:solidFill>
                  <a:srgbClr val="333333"/>
                </a:solidFill>
                <a:effectLst/>
                <a:latin typeface="Tableau Bold"/>
              </a:rPr>
              <a:t>: In Takeoff,Landing Roll,Climb,Approach phase wildlife strike mostly </a:t>
            </a:r>
            <a:endParaRPr lang="en-IN" dirty="0"/>
          </a:p>
        </p:txBody>
      </p:sp>
      <p:pic>
        <p:nvPicPr>
          <p:cNvPr id="5" name="Picture 4">
            <a:extLst>
              <a:ext uri="{FF2B5EF4-FFF2-40B4-BE49-F238E27FC236}">
                <a16:creationId xmlns:a16="http://schemas.microsoft.com/office/drawing/2014/main" id="{E5EA89E3-0607-7986-B29E-7D982AC10FEB}"/>
              </a:ext>
            </a:extLst>
          </p:cNvPr>
          <p:cNvPicPr>
            <a:picLocks noChangeAspect="1"/>
          </p:cNvPicPr>
          <p:nvPr/>
        </p:nvPicPr>
        <p:blipFill>
          <a:blip r:embed="rId2"/>
          <a:stretch>
            <a:fillRect/>
          </a:stretch>
        </p:blipFill>
        <p:spPr>
          <a:xfrm>
            <a:off x="838200" y="186430"/>
            <a:ext cx="10515600" cy="5353235"/>
          </a:xfrm>
          <a:prstGeom prst="rect">
            <a:avLst/>
          </a:prstGeom>
        </p:spPr>
      </p:pic>
    </p:spTree>
    <p:extLst>
      <p:ext uri="{BB962C8B-B14F-4D97-AF65-F5344CB8AC3E}">
        <p14:creationId xmlns:p14="http://schemas.microsoft.com/office/powerpoint/2010/main" val="440972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9A1A4-EF4B-4D62-182A-077E1AE8C5BD}"/>
              </a:ext>
            </a:extLst>
          </p:cNvPr>
          <p:cNvSpPr>
            <a:spLocks noGrp="1"/>
          </p:cNvSpPr>
          <p:nvPr>
            <p:ph type="title"/>
          </p:nvPr>
        </p:nvSpPr>
        <p:spPr>
          <a:xfrm>
            <a:off x="838200" y="365126"/>
            <a:ext cx="10515600" cy="149780"/>
          </a:xfrm>
        </p:spPr>
        <p:txBody>
          <a:bodyPr>
            <a:normAutofit fontScale="90000"/>
          </a:bodyPr>
          <a:lstStyle/>
          <a:p>
            <a:r>
              <a:rPr lang="en-US" dirty="0"/>
              <a:t>.</a:t>
            </a:r>
            <a:endParaRPr lang="en-IN" dirty="0"/>
          </a:p>
        </p:txBody>
      </p:sp>
      <p:sp>
        <p:nvSpPr>
          <p:cNvPr id="3" name="Content Placeholder 2">
            <a:extLst>
              <a:ext uri="{FF2B5EF4-FFF2-40B4-BE49-F238E27FC236}">
                <a16:creationId xmlns:a16="http://schemas.microsoft.com/office/drawing/2014/main" id="{17AE97CC-626B-1646-8C93-7125BD7B9D7B}"/>
              </a:ext>
            </a:extLst>
          </p:cNvPr>
          <p:cNvSpPr>
            <a:spLocks noGrp="1"/>
          </p:cNvSpPr>
          <p:nvPr>
            <p:ph idx="1"/>
          </p:nvPr>
        </p:nvSpPr>
        <p:spPr>
          <a:xfrm>
            <a:off x="838200" y="514906"/>
            <a:ext cx="10515600" cy="5662057"/>
          </a:xfrm>
        </p:spPr>
        <p:txBody>
          <a:bodyPr>
            <a:normAutofit fontScale="92500" lnSpcReduction="10000"/>
          </a:bodyPr>
          <a:lstStyle/>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r>
              <a:rPr lang="en-US" sz="1800" b="1" dirty="0"/>
              <a:t>Interpretation</a:t>
            </a:r>
            <a:r>
              <a:rPr lang="en-US" sz="1800" dirty="0"/>
              <a:t>: </a:t>
            </a:r>
            <a:r>
              <a:rPr lang="en-US" sz="1800" dirty="0">
                <a:solidFill>
                  <a:srgbClr val="333333"/>
                </a:solidFill>
                <a:effectLst/>
                <a:latin typeface="Tableau Bold"/>
              </a:rPr>
              <a:t>Bird strikes over states in different years by using state filter we can find trend for each state in </a:t>
            </a:r>
            <a:r>
              <a:rPr lang="en-US" sz="1800" dirty="0" err="1">
                <a:solidFill>
                  <a:srgbClr val="333333"/>
                </a:solidFill>
                <a:effectLst/>
                <a:latin typeface="Tableau Bold"/>
              </a:rPr>
              <a:t>alaska</a:t>
            </a:r>
            <a:r>
              <a:rPr lang="en-US" sz="1800" dirty="0">
                <a:solidFill>
                  <a:srgbClr val="333333"/>
                </a:solidFill>
                <a:effectLst/>
                <a:latin typeface="Tableau Bold"/>
              </a:rPr>
              <a:t> in 2008 has high number of strikes</a:t>
            </a:r>
            <a:endParaRPr lang="en-US" sz="1800" dirty="0"/>
          </a:p>
          <a:p>
            <a:pPr marL="0" indent="0">
              <a:buNone/>
            </a:pPr>
            <a:endParaRPr lang="en-IN" dirty="0"/>
          </a:p>
        </p:txBody>
      </p:sp>
      <p:pic>
        <p:nvPicPr>
          <p:cNvPr id="5" name="Picture 4">
            <a:extLst>
              <a:ext uri="{FF2B5EF4-FFF2-40B4-BE49-F238E27FC236}">
                <a16:creationId xmlns:a16="http://schemas.microsoft.com/office/drawing/2014/main" id="{8D35FB5E-40A8-6C5C-F367-F66283A4C3C6}"/>
              </a:ext>
            </a:extLst>
          </p:cNvPr>
          <p:cNvPicPr>
            <a:picLocks noChangeAspect="1"/>
          </p:cNvPicPr>
          <p:nvPr/>
        </p:nvPicPr>
        <p:blipFill>
          <a:blip r:embed="rId2"/>
          <a:stretch>
            <a:fillRect/>
          </a:stretch>
        </p:blipFill>
        <p:spPr>
          <a:xfrm>
            <a:off x="838200" y="365126"/>
            <a:ext cx="10515600" cy="4943721"/>
          </a:xfrm>
          <a:prstGeom prst="rect">
            <a:avLst/>
          </a:prstGeom>
        </p:spPr>
      </p:pic>
    </p:spTree>
    <p:extLst>
      <p:ext uri="{BB962C8B-B14F-4D97-AF65-F5344CB8AC3E}">
        <p14:creationId xmlns:p14="http://schemas.microsoft.com/office/powerpoint/2010/main" val="2736953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AC690-437C-04EC-65AB-84589A0D3D20}"/>
              </a:ext>
            </a:extLst>
          </p:cNvPr>
          <p:cNvSpPr>
            <a:spLocks noGrp="1"/>
          </p:cNvSpPr>
          <p:nvPr>
            <p:ph type="title"/>
          </p:nvPr>
        </p:nvSpPr>
        <p:spPr>
          <a:xfrm>
            <a:off x="838200" y="365126"/>
            <a:ext cx="10515600" cy="149779"/>
          </a:xfrm>
        </p:spPr>
        <p:txBody>
          <a:bodyPr>
            <a:normAutofit fontScale="90000"/>
          </a:bodyPr>
          <a:lstStyle/>
          <a:p>
            <a:r>
              <a:rPr lang="en-US" dirty="0"/>
              <a:t>.</a:t>
            </a:r>
            <a:endParaRPr lang="en-IN" dirty="0"/>
          </a:p>
        </p:txBody>
      </p:sp>
      <p:sp>
        <p:nvSpPr>
          <p:cNvPr id="3" name="Content Placeholder 2">
            <a:extLst>
              <a:ext uri="{FF2B5EF4-FFF2-40B4-BE49-F238E27FC236}">
                <a16:creationId xmlns:a16="http://schemas.microsoft.com/office/drawing/2014/main" id="{F99D659F-D6EE-DD5C-9CDA-37888F79FEB4}"/>
              </a:ext>
            </a:extLst>
          </p:cNvPr>
          <p:cNvSpPr>
            <a:spLocks noGrp="1"/>
          </p:cNvSpPr>
          <p:nvPr>
            <p:ph idx="1"/>
          </p:nvPr>
        </p:nvSpPr>
        <p:spPr>
          <a:xfrm>
            <a:off x="838200" y="452761"/>
            <a:ext cx="10515600" cy="5724202"/>
          </a:xfrm>
        </p:spPr>
        <p:txBody>
          <a:bodyPr>
            <a:normAutofit fontScale="92500" lnSpcReduction="20000"/>
          </a:bodyPr>
          <a:lstStyle/>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r>
              <a:rPr lang="en-US" sz="1800" b="1" dirty="0"/>
              <a:t>Interpretation</a:t>
            </a:r>
            <a:r>
              <a:rPr lang="en-US" sz="1800" dirty="0"/>
              <a:t>: </a:t>
            </a:r>
            <a:r>
              <a:rPr lang="en-US" sz="1800" dirty="0">
                <a:solidFill>
                  <a:srgbClr val="000000"/>
                </a:solidFill>
                <a:effectLst/>
                <a:latin typeface="Tableau Bold"/>
              </a:rPr>
              <a:t>The safety improvement dashboard visualize the common </a:t>
            </a:r>
            <a:r>
              <a:rPr lang="en-US" sz="1800" dirty="0" err="1">
                <a:solidFill>
                  <a:srgbClr val="000000"/>
                </a:solidFill>
                <a:effectLst/>
                <a:latin typeface="Tableau Bold"/>
              </a:rPr>
              <a:t>widelife</a:t>
            </a:r>
            <a:r>
              <a:rPr lang="en-US" sz="1800" dirty="0">
                <a:solidFill>
                  <a:srgbClr val="000000"/>
                </a:solidFill>
                <a:effectLst/>
                <a:latin typeface="Tableau Bold"/>
              </a:rPr>
              <a:t> species in strikes and </a:t>
            </a:r>
            <a:r>
              <a:rPr lang="en-US" sz="1800" dirty="0" err="1">
                <a:solidFill>
                  <a:srgbClr val="000000"/>
                </a:solidFill>
                <a:effectLst/>
                <a:latin typeface="Tableau Bold"/>
              </a:rPr>
              <a:t>aricrafts</a:t>
            </a:r>
            <a:r>
              <a:rPr lang="en-US" sz="1800" dirty="0">
                <a:solidFill>
                  <a:srgbClr val="000000"/>
                </a:solidFill>
                <a:effectLst/>
                <a:latin typeface="Tableau Bold"/>
              </a:rPr>
              <a:t> involved in strikes and trend of </a:t>
            </a:r>
            <a:r>
              <a:rPr lang="en-US" sz="1800" dirty="0" err="1">
                <a:solidFill>
                  <a:srgbClr val="000000"/>
                </a:solidFill>
                <a:effectLst/>
                <a:latin typeface="Tableau Bold"/>
              </a:rPr>
              <a:t>brids</a:t>
            </a:r>
            <a:r>
              <a:rPr lang="en-US" sz="1800" dirty="0">
                <a:solidFill>
                  <a:srgbClr val="000000"/>
                </a:solidFill>
                <a:effectLst/>
                <a:latin typeface="Tableau Bold"/>
              </a:rPr>
              <a:t> strike over states form this dashboard </a:t>
            </a:r>
            <a:r>
              <a:rPr lang="en-US" sz="1800" dirty="0" err="1">
                <a:solidFill>
                  <a:srgbClr val="000000"/>
                </a:solidFill>
                <a:effectLst/>
                <a:latin typeface="Tableau Bold"/>
              </a:rPr>
              <a:t>i</a:t>
            </a:r>
            <a:r>
              <a:rPr lang="en-US" sz="1800" dirty="0">
                <a:solidFill>
                  <a:srgbClr val="000000"/>
                </a:solidFill>
                <a:effectLst/>
                <a:latin typeface="Tableau Bold"/>
              </a:rPr>
              <a:t> can identified the </a:t>
            </a:r>
            <a:r>
              <a:rPr lang="en-US" sz="1800" dirty="0" err="1">
                <a:solidFill>
                  <a:srgbClr val="000000"/>
                </a:solidFill>
                <a:effectLst/>
                <a:latin typeface="Tableau Bold"/>
              </a:rPr>
              <a:t>issuses</a:t>
            </a:r>
            <a:r>
              <a:rPr lang="en-US" sz="1800" dirty="0">
                <a:solidFill>
                  <a:srgbClr val="000000"/>
                </a:solidFill>
                <a:effectLst/>
                <a:latin typeface="Tableau Bold"/>
              </a:rPr>
              <a:t> and overcome them to improve the safety</a:t>
            </a:r>
            <a:endParaRPr lang="en-US" sz="1800" dirty="0"/>
          </a:p>
        </p:txBody>
      </p:sp>
      <p:pic>
        <p:nvPicPr>
          <p:cNvPr id="5" name="Picture 4">
            <a:extLst>
              <a:ext uri="{FF2B5EF4-FFF2-40B4-BE49-F238E27FC236}">
                <a16:creationId xmlns:a16="http://schemas.microsoft.com/office/drawing/2014/main" id="{542ACD91-7872-8427-162B-18EB39B7FE0F}"/>
              </a:ext>
            </a:extLst>
          </p:cNvPr>
          <p:cNvPicPr>
            <a:picLocks noChangeAspect="1"/>
          </p:cNvPicPr>
          <p:nvPr/>
        </p:nvPicPr>
        <p:blipFill>
          <a:blip r:embed="rId2"/>
          <a:stretch>
            <a:fillRect/>
          </a:stretch>
        </p:blipFill>
        <p:spPr>
          <a:xfrm>
            <a:off x="838200" y="97654"/>
            <a:ext cx="10515600" cy="5228948"/>
          </a:xfrm>
          <a:prstGeom prst="rect">
            <a:avLst/>
          </a:prstGeom>
        </p:spPr>
      </p:pic>
    </p:spTree>
    <p:extLst>
      <p:ext uri="{BB962C8B-B14F-4D97-AF65-F5344CB8AC3E}">
        <p14:creationId xmlns:p14="http://schemas.microsoft.com/office/powerpoint/2010/main" val="4034729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90B36-13F9-0872-73FD-439332051E9F}"/>
              </a:ext>
            </a:extLst>
          </p:cNvPr>
          <p:cNvSpPr>
            <a:spLocks noGrp="1"/>
          </p:cNvSpPr>
          <p:nvPr>
            <p:ph type="title"/>
          </p:nvPr>
        </p:nvSpPr>
        <p:spPr>
          <a:xfrm>
            <a:off x="838200" y="71022"/>
            <a:ext cx="10515600" cy="610016"/>
          </a:xfrm>
        </p:spPr>
        <p:txBody>
          <a:bodyPr>
            <a:normAutofit fontScale="90000"/>
          </a:bodyPr>
          <a:lstStyle/>
          <a:p>
            <a:r>
              <a:rPr lang="en-IN" b="1" dirty="0"/>
              <a:t>Regulatory Compliance</a:t>
            </a:r>
          </a:p>
        </p:txBody>
      </p:sp>
      <p:sp>
        <p:nvSpPr>
          <p:cNvPr id="3" name="Content Placeholder 2">
            <a:extLst>
              <a:ext uri="{FF2B5EF4-FFF2-40B4-BE49-F238E27FC236}">
                <a16:creationId xmlns:a16="http://schemas.microsoft.com/office/drawing/2014/main" id="{F20B6435-A22F-2FFA-A012-6C0A12987FB2}"/>
              </a:ext>
            </a:extLst>
          </p:cNvPr>
          <p:cNvSpPr>
            <a:spLocks noGrp="1"/>
          </p:cNvSpPr>
          <p:nvPr>
            <p:ph idx="1"/>
          </p:nvPr>
        </p:nvSpPr>
        <p:spPr>
          <a:xfrm>
            <a:off x="838200" y="681038"/>
            <a:ext cx="10515600" cy="5495925"/>
          </a:xfrm>
        </p:spPr>
        <p:txBody>
          <a:bodyPr>
            <a:normAutofit/>
          </a:bodyPr>
          <a:lstStyle/>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r>
              <a:rPr lang="en-US" sz="1800" b="1" dirty="0"/>
              <a:t>Interpretation</a:t>
            </a:r>
            <a:r>
              <a:rPr lang="en-US" sz="1800" dirty="0"/>
              <a:t>: </a:t>
            </a:r>
            <a:r>
              <a:rPr lang="en-US" sz="1800" dirty="0">
                <a:solidFill>
                  <a:srgbClr val="333333"/>
                </a:solidFill>
                <a:effectLst/>
                <a:latin typeface="Tableau Bold"/>
              </a:rPr>
              <a:t>Dallas/Fort worth </a:t>
            </a:r>
            <a:r>
              <a:rPr lang="en-US" sz="1800" dirty="0" err="1">
                <a:solidFill>
                  <a:srgbClr val="333333"/>
                </a:solidFill>
                <a:effectLst/>
                <a:latin typeface="Tableau Bold"/>
              </a:rPr>
              <a:t>intl</a:t>
            </a:r>
            <a:r>
              <a:rPr lang="en-US" sz="1800" dirty="0">
                <a:solidFill>
                  <a:srgbClr val="333333"/>
                </a:solidFill>
                <a:effectLst/>
                <a:latin typeface="Tableau Bold"/>
              </a:rPr>
              <a:t> </a:t>
            </a:r>
            <a:r>
              <a:rPr lang="en-US" sz="1800" dirty="0" err="1">
                <a:solidFill>
                  <a:srgbClr val="333333"/>
                </a:solidFill>
                <a:effectLst/>
                <a:latin typeface="Tableau Bold"/>
              </a:rPr>
              <a:t>airpot</a:t>
            </a:r>
            <a:r>
              <a:rPr lang="en-US" sz="1800" dirty="0">
                <a:solidFill>
                  <a:srgbClr val="333333"/>
                </a:solidFill>
                <a:effectLst/>
                <a:latin typeface="Tableau Bold"/>
              </a:rPr>
              <a:t> has high number of air strikes among all airports by filtering airport name by counting number of strikes</a:t>
            </a:r>
            <a:endParaRPr lang="en-US" sz="1800" dirty="0"/>
          </a:p>
        </p:txBody>
      </p:sp>
      <p:pic>
        <p:nvPicPr>
          <p:cNvPr id="5" name="Picture 4">
            <a:extLst>
              <a:ext uri="{FF2B5EF4-FFF2-40B4-BE49-F238E27FC236}">
                <a16:creationId xmlns:a16="http://schemas.microsoft.com/office/drawing/2014/main" id="{8234B898-81E3-1B7A-AA0F-4E1151483315}"/>
              </a:ext>
            </a:extLst>
          </p:cNvPr>
          <p:cNvPicPr>
            <a:picLocks noChangeAspect="1"/>
          </p:cNvPicPr>
          <p:nvPr/>
        </p:nvPicPr>
        <p:blipFill>
          <a:blip r:embed="rId2"/>
          <a:stretch>
            <a:fillRect/>
          </a:stretch>
        </p:blipFill>
        <p:spPr>
          <a:xfrm>
            <a:off x="838200" y="781234"/>
            <a:ext cx="10418685" cy="4323425"/>
          </a:xfrm>
          <a:prstGeom prst="rect">
            <a:avLst/>
          </a:prstGeom>
        </p:spPr>
      </p:pic>
    </p:spTree>
    <p:extLst>
      <p:ext uri="{BB962C8B-B14F-4D97-AF65-F5344CB8AC3E}">
        <p14:creationId xmlns:p14="http://schemas.microsoft.com/office/powerpoint/2010/main" val="3754854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428C8-CC93-EA49-638F-B275DC6BA013}"/>
              </a:ext>
            </a:extLst>
          </p:cNvPr>
          <p:cNvSpPr>
            <a:spLocks noGrp="1"/>
          </p:cNvSpPr>
          <p:nvPr>
            <p:ph type="title"/>
          </p:nvPr>
        </p:nvSpPr>
        <p:spPr>
          <a:xfrm>
            <a:off x="838200" y="365126"/>
            <a:ext cx="10515600" cy="211924"/>
          </a:xfrm>
        </p:spPr>
        <p:txBody>
          <a:bodyPr>
            <a:normAutofit fontScale="90000"/>
          </a:bodyPr>
          <a:lstStyle/>
          <a:p>
            <a:r>
              <a:rPr lang="en-US" dirty="0"/>
              <a:t>.</a:t>
            </a:r>
            <a:endParaRPr lang="en-IN" dirty="0"/>
          </a:p>
        </p:txBody>
      </p:sp>
      <p:sp>
        <p:nvSpPr>
          <p:cNvPr id="3" name="Content Placeholder 2">
            <a:extLst>
              <a:ext uri="{FF2B5EF4-FFF2-40B4-BE49-F238E27FC236}">
                <a16:creationId xmlns:a16="http://schemas.microsoft.com/office/drawing/2014/main" id="{B2F074C7-DBE9-9F24-9384-EAD7E8DEF682}"/>
              </a:ext>
            </a:extLst>
          </p:cNvPr>
          <p:cNvSpPr>
            <a:spLocks noGrp="1"/>
          </p:cNvSpPr>
          <p:nvPr>
            <p:ph idx="1"/>
          </p:nvPr>
        </p:nvSpPr>
        <p:spPr>
          <a:xfrm>
            <a:off x="838200" y="488272"/>
            <a:ext cx="10515600" cy="5688691"/>
          </a:xfrm>
        </p:spPr>
        <p:txBody>
          <a:bodyPr>
            <a:normAutofit lnSpcReduction="10000"/>
          </a:bodyPr>
          <a:lstStyle/>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r>
              <a:rPr lang="en-US" sz="1800" b="1" dirty="0"/>
              <a:t>Interpretation</a:t>
            </a:r>
            <a:r>
              <a:rPr lang="en-US" sz="1800" dirty="0"/>
              <a:t>: </a:t>
            </a:r>
            <a:r>
              <a:rPr lang="en-US" sz="1800" dirty="0">
                <a:solidFill>
                  <a:srgbClr val="000000"/>
                </a:solidFill>
                <a:effectLst/>
                <a:latin typeface="Tableau Bold"/>
              </a:rPr>
              <a:t>The </a:t>
            </a:r>
            <a:r>
              <a:rPr lang="en-US" sz="1800" dirty="0" err="1">
                <a:solidFill>
                  <a:srgbClr val="000000"/>
                </a:solidFill>
                <a:effectLst/>
                <a:latin typeface="Tableau Bold"/>
              </a:rPr>
              <a:t>regulartory</a:t>
            </a:r>
            <a:r>
              <a:rPr lang="en-US" sz="1800" dirty="0">
                <a:solidFill>
                  <a:srgbClr val="000000"/>
                </a:solidFill>
                <a:effectLst/>
                <a:latin typeface="Tableau Bold"/>
              </a:rPr>
              <a:t> compliance dashboard visualizes the </a:t>
            </a:r>
            <a:r>
              <a:rPr lang="en-US" sz="1800" dirty="0" err="1">
                <a:solidFill>
                  <a:srgbClr val="000000"/>
                </a:solidFill>
                <a:effectLst/>
                <a:latin typeface="Tableau Bold"/>
              </a:rPr>
              <a:t>brid</a:t>
            </a:r>
            <a:r>
              <a:rPr lang="en-US" sz="1800" dirty="0">
                <a:solidFill>
                  <a:srgbClr val="000000"/>
                </a:solidFill>
                <a:effectLst/>
                <a:latin typeface="Tableau Bold"/>
              </a:rPr>
              <a:t> strike over months ,sky conditions and </a:t>
            </a:r>
            <a:r>
              <a:rPr lang="en-US" sz="1800" dirty="0" err="1">
                <a:solidFill>
                  <a:srgbClr val="000000"/>
                </a:solidFill>
                <a:effectLst/>
                <a:latin typeface="Tableau Bold"/>
              </a:rPr>
              <a:t>sair</a:t>
            </a:r>
            <a:r>
              <a:rPr lang="en-US" sz="1800" dirty="0">
                <a:solidFill>
                  <a:srgbClr val="000000"/>
                </a:solidFill>
                <a:effectLst/>
                <a:latin typeface="Tableau Bold"/>
              </a:rPr>
              <a:t> with high number of air strikes .In this dashboard the airports ,sky </a:t>
            </a:r>
            <a:r>
              <a:rPr lang="en-US" sz="1800" dirty="0" err="1">
                <a:solidFill>
                  <a:srgbClr val="000000"/>
                </a:solidFill>
                <a:effectLst/>
                <a:latin typeface="Tableau Bold"/>
              </a:rPr>
              <a:t>conditons</a:t>
            </a:r>
            <a:r>
              <a:rPr lang="en-US" sz="1800" dirty="0">
                <a:solidFill>
                  <a:srgbClr val="000000"/>
                </a:solidFill>
                <a:effectLst/>
                <a:latin typeface="Tableau Bold"/>
              </a:rPr>
              <a:t> visualizations are used has filters to know the </a:t>
            </a:r>
            <a:r>
              <a:rPr lang="en-US" sz="1800" dirty="0" err="1">
                <a:solidFill>
                  <a:srgbClr val="000000"/>
                </a:solidFill>
                <a:effectLst/>
                <a:latin typeface="Tableau Bold"/>
              </a:rPr>
              <a:t>brid</a:t>
            </a:r>
            <a:r>
              <a:rPr lang="en-US" sz="1800" dirty="0">
                <a:solidFill>
                  <a:srgbClr val="000000"/>
                </a:solidFill>
                <a:effectLst/>
                <a:latin typeface="Tableau Bold"/>
              </a:rPr>
              <a:t> strike trend at different air ports under different sky conditions.</a:t>
            </a:r>
            <a:endParaRPr lang="en-IN" sz="1800" dirty="0"/>
          </a:p>
        </p:txBody>
      </p:sp>
      <p:pic>
        <p:nvPicPr>
          <p:cNvPr id="5" name="Picture 4">
            <a:extLst>
              <a:ext uri="{FF2B5EF4-FFF2-40B4-BE49-F238E27FC236}">
                <a16:creationId xmlns:a16="http://schemas.microsoft.com/office/drawing/2014/main" id="{12F19CC6-B388-4377-904F-ED035AA4545D}"/>
              </a:ext>
            </a:extLst>
          </p:cNvPr>
          <p:cNvPicPr>
            <a:picLocks noChangeAspect="1"/>
          </p:cNvPicPr>
          <p:nvPr/>
        </p:nvPicPr>
        <p:blipFill>
          <a:blip r:embed="rId2"/>
          <a:stretch>
            <a:fillRect/>
          </a:stretch>
        </p:blipFill>
        <p:spPr>
          <a:xfrm>
            <a:off x="838198" y="195309"/>
            <a:ext cx="10515601" cy="4660776"/>
          </a:xfrm>
          <a:prstGeom prst="rect">
            <a:avLst/>
          </a:prstGeom>
        </p:spPr>
      </p:pic>
    </p:spTree>
    <p:extLst>
      <p:ext uri="{BB962C8B-B14F-4D97-AF65-F5344CB8AC3E}">
        <p14:creationId xmlns:p14="http://schemas.microsoft.com/office/powerpoint/2010/main" val="427924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2A2F4-8E33-5957-E865-7A8019118937}"/>
              </a:ext>
            </a:extLst>
          </p:cNvPr>
          <p:cNvSpPr>
            <a:spLocks noGrp="1"/>
          </p:cNvSpPr>
          <p:nvPr>
            <p:ph type="title"/>
          </p:nvPr>
        </p:nvSpPr>
        <p:spPr>
          <a:xfrm>
            <a:off x="838200" y="63284"/>
            <a:ext cx="10515600" cy="617753"/>
          </a:xfrm>
        </p:spPr>
        <p:txBody>
          <a:bodyPr>
            <a:normAutofit fontScale="90000"/>
          </a:bodyPr>
          <a:lstStyle/>
          <a:p>
            <a:r>
              <a:rPr lang="en-IN" b="1" dirty="0"/>
              <a:t>Injury Prevention</a:t>
            </a:r>
          </a:p>
        </p:txBody>
      </p:sp>
      <p:sp>
        <p:nvSpPr>
          <p:cNvPr id="3" name="Content Placeholder 2">
            <a:extLst>
              <a:ext uri="{FF2B5EF4-FFF2-40B4-BE49-F238E27FC236}">
                <a16:creationId xmlns:a16="http://schemas.microsoft.com/office/drawing/2014/main" id="{F10F5C44-8AB1-26BB-715D-18991D3C3AD0}"/>
              </a:ext>
            </a:extLst>
          </p:cNvPr>
          <p:cNvSpPr>
            <a:spLocks noGrp="1"/>
          </p:cNvSpPr>
          <p:nvPr>
            <p:ph idx="1"/>
          </p:nvPr>
        </p:nvSpPr>
        <p:spPr>
          <a:xfrm>
            <a:off x="838200" y="681037"/>
            <a:ext cx="10515600" cy="5495926"/>
          </a:xfrm>
        </p:spPr>
        <p:txBody>
          <a:bodyPr>
            <a:normAutofit/>
          </a:bodyPr>
          <a:lstStyle/>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r>
              <a:rPr lang="en-US" sz="1800" b="1" dirty="0"/>
              <a:t>Interpretation</a:t>
            </a:r>
            <a:r>
              <a:rPr lang="en-US" sz="1800" dirty="0"/>
              <a:t>: </a:t>
            </a:r>
            <a:r>
              <a:rPr lang="en-US" sz="1800" dirty="0">
                <a:solidFill>
                  <a:srgbClr val="333333"/>
                </a:solidFill>
                <a:effectLst/>
                <a:latin typeface="Tableau Bold"/>
              </a:rPr>
              <a:t>The correlation between aircraft characteristics and number of injured is a positive correlation according to scatterplot trendline</a:t>
            </a:r>
            <a:endParaRPr lang="en-IN" sz="1800" dirty="0"/>
          </a:p>
        </p:txBody>
      </p:sp>
      <p:pic>
        <p:nvPicPr>
          <p:cNvPr id="5" name="Picture 4">
            <a:extLst>
              <a:ext uri="{FF2B5EF4-FFF2-40B4-BE49-F238E27FC236}">
                <a16:creationId xmlns:a16="http://schemas.microsoft.com/office/drawing/2014/main" id="{EC9ACD14-B644-286C-094D-045DC713387D}"/>
              </a:ext>
            </a:extLst>
          </p:cNvPr>
          <p:cNvPicPr>
            <a:picLocks noChangeAspect="1"/>
          </p:cNvPicPr>
          <p:nvPr/>
        </p:nvPicPr>
        <p:blipFill>
          <a:blip r:embed="rId2"/>
          <a:stretch>
            <a:fillRect/>
          </a:stretch>
        </p:blipFill>
        <p:spPr>
          <a:xfrm>
            <a:off x="838200" y="745724"/>
            <a:ext cx="10161233" cy="4323426"/>
          </a:xfrm>
          <a:prstGeom prst="rect">
            <a:avLst/>
          </a:prstGeom>
        </p:spPr>
      </p:pic>
    </p:spTree>
    <p:extLst>
      <p:ext uri="{BB962C8B-B14F-4D97-AF65-F5344CB8AC3E}">
        <p14:creationId xmlns:p14="http://schemas.microsoft.com/office/powerpoint/2010/main" val="3044909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A8A10-9A39-537A-2348-1999A420035D}"/>
              </a:ext>
            </a:extLst>
          </p:cNvPr>
          <p:cNvSpPr>
            <a:spLocks noGrp="1"/>
          </p:cNvSpPr>
          <p:nvPr>
            <p:ph type="title"/>
          </p:nvPr>
        </p:nvSpPr>
        <p:spPr>
          <a:xfrm>
            <a:off x="838200" y="87374"/>
            <a:ext cx="10515600" cy="593663"/>
          </a:xfrm>
        </p:spPr>
        <p:txBody>
          <a:bodyPr>
            <a:normAutofit fontScale="90000"/>
          </a:bodyPr>
          <a:lstStyle/>
          <a:p>
            <a:r>
              <a:rPr lang="en-IN" b="1" dirty="0"/>
              <a:t>Wildlife Conservation</a:t>
            </a:r>
          </a:p>
        </p:txBody>
      </p:sp>
      <p:sp>
        <p:nvSpPr>
          <p:cNvPr id="3" name="Content Placeholder 2">
            <a:extLst>
              <a:ext uri="{FF2B5EF4-FFF2-40B4-BE49-F238E27FC236}">
                <a16:creationId xmlns:a16="http://schemas.microsoft.com/office/drawing/2014/main" id="{404DBC5A-7E38-DBFB-6297-3CCB11E91B46}"/>
              </a:ext>
            </a:extLst>
          </p:cNvPr>
          <p:cNvSpPr>
            <a:spLocks noGrp="1"/>
          </p:cNvSpPr>
          <p:nvPr>
            <p:ph idx="1"/>
          </p:nvPr>
        </p:nvSpPr>
        <p:spPr>
          <a:xfrm>
            <a:off x="838200" y="603682"/>
            <a:ext cx="10515600" cy="5573281"/>
          </a:xfrm>
        </p:spPr>
        <p:txBody>
          <a:bodyPr>
            <a:normAutofit lnSpcReduction="10000"/>
          </a:bodyPr>
          <a:lstStyle/>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r>
              <a:rPr lang="en-US" sz="1800" b="1" dirty="0"/>
              <a:t>Interpretation</a:t>
            </a:r>
            <a:r>
              <a:rPr lang="en-US" sz="1800" dirty="0"/>
              <a:t>: </a:t>
            </a:r>
            <a:r>
              <a:rPr lang="en-US" sz="1800" dirty="0">
                <a:solidFill>
                  <a:srgbClr val="333333"/>
                </a:solidFill>
                <a:effectLst/>
                <a:latin typeface="Tableau Bold"/>
              </a:rPr>
              <a:t>The small size birds has high strikes it involves small rock </a:t>
            </a:r>
            <a:r>
              <a:rPr lang="en-US" sz="1800" dirty="0" err="1">
                <a:solidFill>
                  <a:srgbClr val="333333"/>
                </a:solidFill>
                <a:effectLst/>
                <a:latin typeface="Tableau Bold"/>
              </a:rPr>
              <a:t>piegon,small</a:t>
            </a:r>
            <a:r>
              <a:rPr lang="en-US" sz="1800" dirty="0">
                <a:solidFill>
                  <a:srgbClr val="333333"/>
                </a:solidFill>
                <a:effectLst/>
                <a:latin typeface="Tableau Bold"/>
              </a:rPr>
              <a:t> </a:t>
            </a:r>
            <a:r>
              <a:rPr lang="en-US" sz="1800" dirty="0" err="1">
                <a:solidFill>
                  <a:srgbClr val="333333"/>
                </a:solidFill>
                <a:effectLst/>
                <a:latin typeface="Tableau Bold"/>
              </a:rPr>
              <a:t>unkown</a:t>
            </a:r>
            <a:r>
              <a:rPr lang="en-US" sz="1800" dirty="0">
                <a:solidFill>
                  <a:srgbClr val="333333"/>
                </a:solidFill>
                <a:effectLst/>
                <a:latin typeface="Tableau Bold"/>
              </a:rPr>
              <a:t> </a:t>
            </a:r>
            <a:r>
              <a:rPr lang="en-US" sz="1800" dirty="0" err="1">
                <a:solidFill>
                  <a:srgbClr val="333333"/>
                </a:solidFill>
                <a:effectLst/>
                <a:latin typeface="Tableau Bold"/>
              </a:rPr>
              <a:t>bird,then</a:t>
            </a:r>
            <a:r>
              <a:rPr lang="en-US" sz="1800" dirty="0">
                <a:solidFill>
                  <a:srgbClr val="333333"/>
                </a:solidFill>
                <a:effectLst/>
                <a:latin typeface="Tableau Bold"/>
              </a:rPr>
              <a:t> medium size birds and last large size birds.</a:t>
            </a:r>
            <a:endParaRPr lang="en-IN" sz="1800" dirty="0"/>
          </a:p>
        </p:txBody>
      </p:sp>
      <p:pic>
        <p:nvPicPr>
          <p:cNvPr id="5" name="Picture 4">
            <a:extLst>
              <a:ext uri="{FF2B5EF4-FFF2-40B4-BE49-F238E27FC236}">
                <a16:creationId xmlns:a16="http://schemas.microsoft.com/office/drawing/2014/main" id="{C6911CB5-BA93-0204-F353-3738047F7543}"/>
              </a:ext>
            </a:extLst>
          </p:cNvPr>
          <p:cNvPicPr>
            <a:picLocks noChangeAspect="1"/>
          </p:cNvPicPr>
          <p:nvPr/>
        </p:nvPicPr>
        <p:blipFill>
          <a:blip r:embed="rId2"/>
          <a:stretch>
            <a:fillRect/>
          </a:stretch>
        </p:blipFill>
        <p:spPr>
          <a:xfrm>
            <a:off x="838200" y="681037"/>
            <a:ext cx="10515600" cy="4610054"/>
          </a:xfrm>
          <a:prstGeom prst="rect">
            <a:avLst/>
          </a:prstGeom>
        </p:spPr>
      </p:pic>
    </p:spTree>
    <p:extLst>
      <p:ext uri="{BB962C8B-B14F-4D97-AF65-F5344CB8AC3E}">
        <p14:creationId xmlns:p14="http://schemas.microsoft.com/office/powerpoint/2010/main" val="112542792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50</TotalTime>
  <Words>835</Words>
  <Application>Microsoft Office PowerPoint</Application>
  <PresentationFormat>Widescreen</PresentationFormat>
  <Paragraphs>212</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Raleway-Medium</vt:lpstr>
      <vt:lpstr>Tableau Bold</vt:lpstr>
      <vt:lpstr>Trebuchet MS</vt:lpstr>
      <vt:lpstr>var(--font-bold)</vt:lpstr>
      <vt:lpstr>Wingdings 3</vt:lpstr>
      <vt:lpstr>Facet</vt:lpstr>
      <vt:lpstr>Mitigating Bird Strikes in Aviation </vt:lpstr>
      <vt:lpstr>Safety Improvement</vt:lpstr>
      <vt:lpstr>.</vt:lpstr>
      <vt:lpstr>.</vt:lpstr>
      <vt:lpstr>.</vt:lpstr>
      <vt:lpstr>Regulatory Compliance</vt:lpstr>
      <vt:lpstr>.</vt:lpstr>
      <vt:lpstr>Injury Prevention</vt:lpstr>
      <vt:lpstr>Wildlife Conservation</vt:lpstr>
      <vt:lpstr>.</vt:lpstr>
      <vt:lpstr>Operational Efficiency</vt:lpstr>
      <vt:lpstr>Cost Reduction</vt:lpstr>
      <vt:lpstr>.</vt:lpstr>
      <vt:lpstr>.</vt:lpstr>
      <vt:lpstr>Summary and business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Pratheek shetty</dc:creator>
  <cp:lastModifiedBy>Pratheek shetty</cp:lastModifiedBy>
  <cp:revision>1</cp:revision>
  <dcterms:created xsi:type="dcterms:W3CDTF">2024-11-17T14:58:48Z</dcterms:created>
  <dcterms:modified xsi:type="dcterms:W3CDTF">2024-11-17T15:56:13Z</dcterms:modified>
</cp:coreProperties>
</file>