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eek shetty" userId="364c020dfc1590ea" providerId="LiveId" clId="{61675214-CB8D-4DD4-8E49-4ADEFA6F2510}"/>
    <pc:docChg chg="undo custSel modSld">
      <pc:chgData name="Pratheek shetty" userId="364c020dfc1590ea" providerId="LiveId" clId="{61675214-CB8D-4DD4-8E49-4ADEFA6F2510}" dt="2024-12-01T06:33:19.180" v="883" actId="14100"/>
      <pc:docMkLst>
        <pc:docMk/>
      </pc:docMkLst>
      <pc:sldChg chg="modSp mod">
        <pc:chgData name="Pratheek shetty" userId="364c020dfc1590ea" providerId="LiveId" clId="{61675214-CB8D-4DD4-8E49-4ADEFA6F2510}" dt="2024-12-01T06:31:43.679" v="868" actId="27636"/>
        <pc:sldMkLst>
          <pc:docMk/>
          <pc:sldMk cId="310204885" sldId="256"/>
        </pc:sldMkLst>
        <pc:spChg chg="mod">
          <ac:chgData name="Pratheek shetty" userId="364c020dfc1590ea" providerId="LiveId" clId="{61675214-CB8D-4DD4-8E49-4ADEFA6F2510}" dt="2024-12-01T06:31:43.679" v="868" actId="27636"/>
          <ac:spMkLst>
            <pc:docMk/>
            <pc:sldMk cId="310204885" sldId="256"/>
            <ac:spMk id="3" creationId="{31B8C88D-6D47-5E73-4036-ABA9E4CCC8FF}"/>
          </ac:spMkLst>
        </pc:spChg>
      </pc:sldChg>
      <pc:sldChg chg="modSp mod">
        <pc:chgData name="Pratheek shetty" userId="364c020dfc1590ea" providerId="LiveId" clId="{61675214-CB8D-4DD4-8E49-4ADEFA6F2510}" dt="2024-12-01T06:31:43.731" v="869" actId="27636"/>
        <pc:sldMkLst>
          <pc:docMk/>
          <pc:sldMk cId="3219208668" sldId="257"/>
        </pc:sldMkLst>
        <pc:spChg chg="mod">
          <ac:chgData name="Pratheek shetty" userId="364c020dfc1590ea" providerId="LiveId" clId="{61675214-CB8D-4DD4-8E49-4ADEFA6F2510}" dt="2024-12-01T06:31:43.731" v="869" actId="27636"/>
          <ac:spMkLst>
            <pc:docMk/>
            <pc:sldMk cId="3219208668" sldId="257"/>
            <ac:spMk id="3" creationId="{034302F8-7793-7F50-3A78-EE0EEB00C37F}"/>
          </ac:spMkLst>
        </pc:spChg>
      </pc:sldChg>
      <pc:sldChg chg="modSp mod">
        <pc:chgData name="Pratheek shetty" userId="364c020dfc1590ea" providerId="LiveId" clId="{61675214-CB8D-4DD4-8E49-4ADEFA6F2510}" dt="2024-12-01T06:31:43.755" v="870" actId="27636"/>
        <pc:sldMkLst>
          <pc:docMk/>
          <pc:sldMk cId="3084539937" sldId="258"/>
        </pc:sldMkLst>
        <pc:spChg chg="mod">
          <ac:chgData name="Pratheek shetty" userId="364c020dfc1590ea" providerId="LiveId" clId="{61675214-CB8D-4DD4-8E49-4ADEFA6F2510}" dt="2024-12-01T06:31:43.755" v="870" actId="27636"/>
          <ac:spMkLst>
            <pc:docMk/>
            <pc:sldMk cId="3084539937" sldId="258"/>
            <ac:spMk id="3" creationId="{DBC2E930-AB34-8102-7E6E-71EE08F2EB3A}"/>
          </ac:spMkLst>
        </pc:spChg>
      </pc:sldChg>
      <pc:sldChg chg="modSp mod">
        <pc:chgData name="Pratheek shetty" userId="364c020dfc1590ea" providerId="LiveId" clId="{61675214-CB8D-4DD4-8E49-4ADEFA6F2510}" dt="2024-12-01T06:31:43.767" v="871" actId="27636"/>
        <pc:sldMkLst>
          <pc:docMk/>
          <pc:sldMk cId="2065893299" sldId="259"/>
        </pc:sldMkLst>
        <pc:spChg chg="mod">
          <ac:chgData name="Pratheek shetty" userId="364c020dfc1590ea" providerId="LiveId" clId="{61675214-CB8D-4DD4-8E49-4ADEFA6F2510}" dt="2024-12-01T06:31:43.767" v="871" actId="27636"/>
          <ac:spMkLst>
            <pc:docMk/>
            <pc:sldMk cId="2065893299" sldId="259"/>
            <ac:spMk id="3" creationId="{11D2334D-D4C4-21BB-1EB9-61DE5F265C58}"/>
          </ac:spMkLst>
        </pc:spChg>
      </pc:sldChg>
      <pc:sldChg chg="modSp mod">
        <pc:chgData name="Pratheek shetty" userId="364c020dfc1590ea" providerId="LiveId" clId="{61675214-CB8D-4DD4-8E49-4ADEFA6F2510}" dt="2024-12-01T06:32:29.232" v="878" actId="1076"/>
        <pc:sldMkLst>
          <pc:docMk/>
          <pc:sldMk cId="2670523501" sldId="260"/>
        </pc:sldMkLst>
        <pc:spChg chg="mod">
          <ac:chgData name="Pratheek shetty" userId="364c020dfc1590ea" providerId="LiveId" clId="{61675214-CB8D-4DD4-8E49-4ADEFA6F2510}" dt="2024-12-01T06:31:43.798" v="872" actId="27636"/>
          <ac:spMkLst>
            <pc:docMk/>
            <pc:sldMk cId="2670523501" sldId="260"/>
            <ac:spMk id="3" creationId="{BA0283A9-DDEB-2B6A-9314-24F4E7CC6621}"/>
          </ac:spMkLst>
        </pc:spChg>
        <pc:picChg chg="mod">
          <ac:chgData name="Pratheek shetty" userId="364c020dfc1590ea" providerId="LiveId" clId="{61675214-CB8D-4DD4-8E49-4ADEFA6F2510}" dt="2024-12-01T06:32:29.232" v="878" actId="1076"/>
          <ac:picMkLst>
            <pc:docMk/>
            <pc:sldMk cId="2670523501" sldId="260"/>
            <ac:picMk id="7" creationId="{CB53706E-D48F-3A6D-F4EA-1B55CAC9BD9E}"/>
          </ac:picMkLst>
        </pc:picChg>
      </pc:sldChg>
      <pc:sldChg chg="modSp mod">
        <pc:chgData name="Pratheek shetty" userId="364c020dfc1590ea" providerId="LiveId" clId="{61675214-CB8D-4DD4-8E49-4ADEFA6F2510}" dt="2024-12-01T06:31:43.822" v="874" actId="27636"/>
        <pc:sldMkLst>
          <pc:docMk/>
          <pc:sldMk cId="3040890233" sldId="261"/>
        </pc:sldMkLst>
        <pc:spChg chg="mod">
          <ac:chgData name="Pratheek shetty" userId="364c020dfc1590ea" providerId="LiveId" clId="{61675214-CB8D-4DD4-8E49-4ADEFA6F2510}" dt="2024-12-01T06:31:43.822" v="874" actId="27636"/>
          <ac:spMkLst>
            <pc:docMk/>
            <pc:sldMk cId="3040890233" sldId="261"/>
            <ac:spMk id="2" creationId="{C3E763B2-6F55-F664-BF2E-9926241DE5C9}"/>
          </ac:spMkLst>
        </pc:spChg>
        <pc:spChg chg="mod">
          <ac:chgData name="Pratheek shetty" userId="364c020dfc1590ea" providerId="LiveId" clId="{61675214-CB8D-4DD4-8E49-4ADEFA6F2510}" dt="2024-12-01T06:31:43.822" v="873" actId="27636"/>
          <ac:spMkLst>
            <pc:docMk/>
            <pc:sldMk cId="3040890233" sldId="261"/>
            <ac:spMk id="3" creationId="{A8765E42-0F79-5AD0-5D16-D97B43B199D6}"/>
          </ac:spMkLst>
        </pc:spChg>
      </pc:sldChg>
      <pc:sldChg chg="modSp mod">
        <pc:chgData name="Pratheek shetty" userId="364c020dfc1590ea" providerId="LiveId" clId="{61675214-CB8D-4DD4-8E49-4ADEFA6F2510}" dt="2024-12-01T06:31:43.870" v="875" actId="27636"/>
        <pc:sldMkLst>
          <pc:docMk/>
          <pc:sldMk cId="1621901174" sldId="262"/>
        </pc:sldMkLst>
        <pc:spChg chg="mod">
          <ac:chgData name="Pratheek shetty" userId="364c020dfc1590ea" providerId="LiveId" clId="{61675214-CB8D-4DD4-8E49-4ADEFA6F2510}" dt="2024-12-01T06:31:43.870" v="875" actId="27636"/>
          <ac:spMkLst>
            <pc:docMk/>
            <pc:sldMk cId="1621901174" sldId="262"/>
            <ac:spMk id="3" creationId="{A9B43700-27F1-0EF5-FEAE-9E1DAEAEF26A}"/>
          </ac:spMkLst>
        </pc:spChg>
      </pc:sldChg>
      <pc:sldChg chg="modSp mod">
        <pc:chgData name="Pratheek shetty" userId="364c020dfc1590ea" providerId="LiveId" clId="{61675214-CB8D-4DD4-8E49-4ADEFA6F2510}" dt="2024-12-01T06:31:43.874" v="876" actId="27636"/>
        <pc:sldMkLst>
          <pc:docMk/>
          <pc:sldMk cId="3221675497" sldId="263"/>
        </pc:sldMkLst>
        <pc:spChg chg="mod">
          <ac:chgData name="Pratheek shetty" userId="364c020dfc1590ea" providerId="LiveId" clId="{61675214-CB8D-4DD4-8E49-4ADEFA6F2510}" dt="2024-12-01T06:31:43.874" v="876" actId="27636"/>
          <ac:spMkLst>
            <pc:docMk/>
            <pc:sldMk cId="3221675497" sldId="263"/>
            <ac:spMk id="2" creationId="{039F7F67-EDCA-7265-8568-5215EE9DDA74}"/>
          </ac:spMkLst>
        </pc:spChg>
        <pc:spChg chg="mod">
          <ac:chgData name="Pratheek shetty" userId="364c020dfc1590ea" providerId="LiveId" clId="{61675214-CB8D-4DD4-8E49-4ADEFA6F2510}" dt="2024-12-01T06:31:28.970" v="853" actId="27636"/>
          <ac:spMkLst>
            <pc:docMk/>
            <pc:sldMk cId="3221675497" sldId="263"/>
            <ac:spMk id="3" creationId="{0EF013A5-E973-574E-FEF3-A0C370E312D8}"/>
          </ac:spMkLst>
        </pc:spChg>
      </pc:sldChg>
      <pc:sldChg chg="modSp mod">
        <pc:chgData name="Pratheek shetty" userId="364c020dfc1590ea" providerId="LiveId" clId="{61675214-CB8D-4DD4-8E49-4ADEFA6F2510}" dt="2024-12-01T06:33:19.180" v="883" actId="14100"/>
        <pc:sldMkLst>
          <pc:docMk/>
          <pc:sldMk cId="1670082652" sldId="264"/>
        </pc:sldMkLst>
        <pc:picChg chg="mod">
          <ac:chgData name="Pratheek shetty" userId="364c020dfc1590ea" providerId="LiveId" clId="{61675214-CB8D-4DD4-8E49-4ADEFA6F2510}" dt="2024-12-01T06:33:19.180" v="883" actId="14100"/>
          <ac:picMkLst>
            <pc:docMk/>
            <pc:sldMk cId="1670082652" sldId="264"/>
            <ac:picMk id="5" creationId="{CE3B1844-E726-8296-3B53-7CBAC52D6938}"/>
          </ac:picMkLst>
        </pc:picChg>
      </pc:sldChg>
      <pc:sldChg chg="modSp mod">
        <pc:chgData name="Pratheek shetty" userId="364c020dfc1590ea" providerId="LiveId" clId="{61675214-CB8D-4DD4-8E49-4ADEFA6F2510}" dt="2024-12-01T06:33:13.567" v="882" actId="14100"/>
        <pc:sldMkLst>
          <pc:docMk/>
          <pc:sldMk cId="2440251701" sldId="265"/>
        </pc:sldMkLst>
        <pc:spChg chg="mod">
          <ac:chgData name="Pratheek shetty" userId="364c020dfc1590ea" providerId="LiveId" clId="{61675214-CB8D-4DD4-8E49-4ADEFA6F2510}" dt="2024-12-01T06:31:28.981" v="854" actId="27636"/>
          <ac:spMkLst>
            <pc:docMk/>
            <pc:sldMk cId="2440251701" sldId="265"/>
            <ac:spMk id="3" creationId="{E5135C50-DEFD-18EE-9B8B-C97C46AE8A26}"/>
          </ac:spMkLst>
        </pc:spChg>
        <pc:picChg chg="mod">
          <ac:chgData name="Pratheek shetty" userId="364c020dfc1590ea" providerId="LiveId" clId="{61675214-CB8D-4DD4-8E49-4ADEFA6F2510}" dt="2024-12-01T06:33:13.567" v="882" actId="14100"/>
          <ac:picMkLst>
            <pc:docMk/>
            <pc:sldMk cId="2440251701" sldId="265"/>
            <ac:picMk id="5" creationId="{F20DE814-C862-305F-434F-B8C820E9D5E7}"/>
          </ac:picMkLst>
        </pc:picChg>
      </pc:sldChg>
      <pc:sldChg chg="modSp mod">
        <pc:chgData name="Pratheek shetty" userId="364c020dfc1590ea" providerId="LiveId" clId="{61675214-CB8D-4DD4-8E49-4ADEFA6F2510}" dt="2024-12-01T06:33:07.251" v="881" actId="14100"/>
        <pc:sldMkLst>
          <pc:docMk/>
          <pc:sldMk cId="543032592" sldId="266"/>
        </pc:sldMkLst>
        <pc:spChg chg="mod">
          <ac:chgData name="Pratheek shetty" userId="364c020dfc1590ea" providerId="LiveId" clId="{61675214-CB8D-4DD4-8E49-4ADEFA6F2510}" dt="2024-12-01T06:12:52.528" v="185" actId="2711"/>
          <ac:spMkLst>
            <pc:docMk/>
            <pc:sldMk cId="543032592" sldId="266"/>
            <ac:spMk id="2" creationId="{FC05D80A-DC1C-B439-8D15-AC84DE8834C0}"/>
          </ac:spMkLst>
        </pc:spChg>
        <pc:spChg chg="mod">
          <ac:chgData name="Pratheek shetty" userId="364c020dfc1590ea" providerId="LiveId" clId="{61675214-CB8D-4DD4-8E49-4ADEFA6F2510}" dt="2024-12-01T06:12:42.786" v="182" actId="20577"/>
          <ac:spMkLst>
            <pc:docMk/>
            <pc:sldMk cId="543032592" sldId="266"/>
            <ac:spMk id="3" creationId="{3117318D-9DCD-E4D6-CC43-EC3350CF4ECE}"/>
          </ac:spMkLst>
        </pc:spChg>
        <pc:picChg chg="mod">
          <ac:chgData name="Pratheek shetty" userId="364c020dfc1590ea" providerId="LiveId" clId="{61675214-CB8D-4DD4-8E49-4ADEFA6F2510}" dt="2024-12-01T06:33:07.251" v="881" actId="14100"/>
          <ac:picMkLst>
            <pc:docMk/>
            <pc:sldMk cId="543032592" sldId="266"/>
            <ac:picMk id="5" creationId="{A9246063-0F51-94AD-2189-822C80A1AE0F}"/>
          </ac:picMkLst>
        </pc:picChg>
      </pc:sldChg>
      <pc:sldChg chg="modSp mod">
        <pc:chgData name="Pratheek shetty" userId="364c020dfc1590ea" providerId="LiveId" clId="{61675214-CB8D-4DD4-8E49-4ADEFA6F2510}" dt="2024-12-01T06:33:01.051" v="880" actId="14100"/>
        <pc:sldMkLst>
          <pc:docMk/>
          <pc:sldMk cId="3154373494" sldId="267"/>
        </pc:sldMkLst>
        <pc:picChg chg="mod">
          <ac:chgData name="Pratheek shetty" userId="364c020dfc1590ea" providerId="LiveId" clId="{61675214-CB8D-4DD4-8E49-4ADEFA6F2510}" dt="2024-12-01T06:33:01.051" v="880" actId="14100"/>
          <ac:picMkLst>
            <pc:docMk/>
            <pc:sldMk cId="3154373494" sldId="267"/>
            <ac:picMk id="12" creationId="{8F999895-5147-F63B-2CA7-DF2CD9C39D96}"/>
          </ac:picMkLst>
        </pc:picChg>
      </pc:sldChg>
      <pc:sldChg chg="modSp mod">
        <pc:chgData name="Pratheek shetty" userId="364c020dfc1590ea" providerId="LiveId" clId="{61675214-CB8D-4DD4-8E49-4ADEFA6F2510}" dt="2024-12-01T06:31:43.882" v="877" actId="27636"/>
        <pc:sldMkLst>
          <pc:docMk/>
          <pc:sldMk cId="2562125055" sldId="268"/>
        </pc:sldMkLst>
        <pc:spChg chg="mod">
          <ac:chgData name="Pratheek shetty" userId="364c020dfc1590ea" providerId="LiveId" clId="{61675214-CB8D-4DD4-8E49-4ADEFA6F2510}" dt="2024-12-01T06:31:43.882" v="877" actId="27636"/>
          <ac:spMkLst>
            <pc:docMk/>
            <pc:sldMk cId="2562125055" sldId="268"/>
            <ac:spMk id="2" creationId="{267DCB0D-E775-A523-0957-E7E96DD3A9EB}"/>
          </ac:spMkLst>
        </pc:spChg>
        <pc:spChg chg="mod">
          <ac:chgData name="Pratheek shetty" userId="364c020dfc1590ea" providerId="LiveId" clId="{61675214-CB8D-4DD4-8E49-4ADEFA6F2510}" dt="2024-12-01T06:31:28.995" v="856" actId="27636"/>
          <ac:spMkLst>
            <pc:docMk/>
            <pc:sldMk cId="2562125055" sldId="268"/>
            <ac:spMk id="3" creationId="{3327790A-0DD3-6D00-BFB1-33E884645305}"/>
          </ac:spMkLst>
        </pc:spChg>
      </pc:sldChg>
      <pc:sldChg chg="modSp mod">
        <pc:chgData name="Pratheek shetty" userId="364c020dfc1590ea" providerId="LiveId" clId="{61675214-CB8D-4DD4-8E49-4ADEFA6F2510}" dt="2024-12-01T06:32:50.107" v="879" actId="14100"/>
        <pc:sldMkLst>
          <pc:docMk/>
          <pc:sldMk cId="1388535366" sldId="269"/>
        </pc:sldMkLst>
        <pc:picChg chg="mod">
          <ac:chgData name="Pratheek shetty" userId="364c020dfc1590ea" providerId="LiveId" clId="{61675214-CB8D-4DD4-8E49-4ADEFA6F2510}" dt="2024-12-01T06:32:50.107" v="879" actId="14100"/>
          <ac:picMkLst>
            <pc:docMk/>
            <pc:sldMk cId="1388535366" sldId="269"/>
            <ac:picMk id="8" creationId="{D72FA8C5-67C7-C803-3081-CF6444C1DC46}"/>
          </ac:picMkLst>
        </pc:picChg>
      </pc:sldChg>
      <pc:sldChg chg="modSp mod">
        <pc:chgData name="Pratheek shetty" userId="364c020dfc1590ea" providerId="LiveId" clId="{61675214-CB8D-4DD4-8E49-4ADEFA6F2510}" dt="2024-12-01T06:31:29.013" v="857" actId="27636"/>
        <pc:sldMkLst>
          <pc:docMk/>
          <pc:sldMk cId="3419036612" sldId="270"/>
        </pc:sldMkLst>
        <pc:spChg chg="mod">
          <ac:chgData name="Pratheek shetty" userId="364c020dfc1590ea" providerId="LiveId" clId="{61675214-CB8D-4DD4-8E49-4ADEFA6F2510}" dt="2024-12-01T06:12:16.890" v="169" actId="113"/>
          <ac:spMkLst>
            <pc:docMk/>
            <pc:sldMk cId="3419036612" sldId="270"/>
            <ac:spMk id="2" creationId="{DFE4AD1B-3DBA-1E9A-57C4-62CB643E9269}"/>
          </ac:spMkLst>
        </pc:spChg>
        <pc:spChg chg="mod">
          <ac:chgData name="Pratheek shetty" userId="364c020dfc1590ea" providerId="LiveId" clId="{61675214-CB8D-4DD4-8E49-4ADEFA6F2510}" dt="2024-12-01T06:31:29.013" v="857" actId="27636"/>
          <ac:spMkLst>
            <pc:docMk/>
            <pc:sldMk cId="3419036612" sldId="270"/>
            <ac:spMk id="3" creationId="{ABABB6E4-9A18-1A25-8838-44A07D7E05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0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196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358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79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3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18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12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4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6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06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86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48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22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0241-223B-40E5-A321-9AEE4C7157B5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7EF118F-900E-4804-97C4-358340FD8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3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6C47-1010-0EA2-73F4-CFCA1054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8456"/>
            <a:ext cx="9144000" cy="2099388"/>
          </a:xfrm>
        </p:spPr>
        <p:txBody>
          <a:bodyPr>
            <a:normAutofit fontScale="90000"/>
          </a:bodyPr>
          <a:lstStyle/>
          <a:p>
            <a:r>
              <a:rPr lang="en-US" sz="5300" b="0" i="0" dirty="0">
                <a:solidFill>
                  <a:srgbClr val="232323"/>
                </a:solidFill>
                <a:effectLst/>
                <a:latin typeface="var(--font-bold)"/>
              </a:rPr>
              <a:t>Refining Computer Sales Strategy through Statistical Analysis Project </a:t>
            </a:r>
            <a:br>
              <a:rPr lang="en-US" b="0" i="0" dirty="0">
                <a:solidFill>
                  <a:srgbClr val="232323"/>
                </a:solidFill>
                <a:effectLst/>
                <a:latin typeface="Raleway-Mediu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8C88D-6D47-5E73-4036-ABA9E4CCC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23" y="2739186"/>
            <a:ext cx="9144000" cy="2939143"/>
          </a:xfrm>
        </p:spPr>
        <p:txBody>
          <a:bodyPr>
            <a:normAutofit/>
          </a:bodyPr>
          <a:lstStyle/>
          <a:p>
            <a:r>
              <a:rPr lang="en-US" dirty="0"/>
              <a:t>Mentor: Munna Pandey            </a:t>
            </a:r>
          </a:p>
          <a:p>
            <a:r>
              <a:rPr lang="en-US" dirty="0"/>
              <a:t>                                                                            submitted by: S. Pratheek</a:t>
            </a:r>
          </a:p>
          <a:p>
            <a:r>
              <a:rPr lang="en-US" dirty="0"/>
              <a:t>                                                                             Wave number:4777</a:t>
            </a:r>
          </a:p>
          <a:p>
            <a:r>
              <a:rPr lang="en-US" dirty="0"/>
              <a:t>                                                                             Batch Number:da374S37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0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32B5-2EFF-409D-810E-BE7A027F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805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5C50-DEFD-18EE-9B8B-C97C46AE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58"/>
            <a:ext cx="10515600" cy="658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Check if properties of Central limit theorem for the samples is satisfied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/>
              <a:t>Output: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Interpretation:</a:t>
            </a:r>
          </a:p>
          <a:p>
            <a:pPr marL="0" indent="0">
              <a:buNone/>
            </a:pPr>
            <a:r>
              <a:rPr lang="en-US" sz="1600" b="1" dirty="0">
                <a:effectLst/>
              </a:rPr>
              <a:t>Yes properties of Central limit theorem for the samples is satisfied it can be </a:t>
            </a:r>
            <a:r>
              <a:rPr lang="en-US" sz="1600" b="1" dirty="0" err="1">
                <a:effectLst/>
              </a:rPr>
              <a:t>confrim</a:t>
            </a:r>
            <a:r>
              <a:rPr lang="en-US" sz="1600" b="1" dirty="0">
                <a:effectLst/>
              </a:rPr>
              <a:t> from below distributed visualization of sample of size 3000.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DE814-C862-305F-434F-B8C820E9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2049"/>
            <a:ext cx="8492613" cy="2499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28750-3A38-5FE8-40FE-3F109E58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767" y="3199169"/>
            <a:ext cx="5589036" cy="18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5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D80A-DC1C-B439-8D15-AC84DE88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61"/>
            <a:ext cx="10515600" cy="49255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Analyzing Advertising Budget for Premium Computers by Identifying Budget Allocation.</a:t>
            </a:r>
            <a:endParaRPr lang="en-IN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18D-9DCD-E4D6-CC43-EC3350CF4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749"/>
            <a:ext cx="10515600" cy="5861051"/>
          </a:xfrm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marL="0" indent="0">
              <a:lnSpc>
                <a:spcPts val="1425"/>
              </a:lnSpc>
              <a:buNone/>
            </a:pPr>
            <a:endParaRPr lang="en-IN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null hypothesis is accepted the average advertising budget in 2023 is equal  to 221.3 it has not been increased</a:t>
            </a:r>
          </a:p>
          <a:p>
            <a:pPr marL="0" indent="0">
              <a:lnSpc>
                <a:spcPts val="1425"/>
              </a:lnSpc>
              <a:buNone/>
            </a:pPr>
            <a:endParaRPr lang="en-IN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46063-0F51-94AD-2189-822C80A1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632413"/>
            <a:ext cx="8679426" cy="3621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4F2DE-C739-7808-EA38-500F5BCB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59" y="4551281"/>
            <a:ext cx="374384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3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245E-AA0D-04E7-FF8F-7B1C81F4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916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Evaluate the Price Difference between Computers with and without CD Players</a:t>
            </a:r>
            <a:endParaRPr lang="en-IN" sz="2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42153D-47A9-3981-3A40-9A98776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167"/>
            <a:ext cx="10515600" cy="560779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Output: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Interpretation:</a:t>
            </a:r>
          </a:p>
          <a:p>
            <a:pPr marL="0" indent="0">
              <a:buNone/>
            </a:pPr>
            <a:r>
              <a:rPr lang="en-US" sz="1600" b="1" dirty="0"/>
              <a:t>The null hypothesis is accepted , alternate hypothesis is rejected There is no significant difference in mean prices of computer with cd and computers with no cd </a:t>
            </a:r>
          </a:p>
          <a:p>
            <a:pPr marL="0" indent="0">
              <a:buNone/>
            </a:pPr>
            <a:endParaRPr lang="en-IN" sz="1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67205-8040-E6E6-0D06-3CCD0E36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94116"/>
            <a:ext cx="3600953" cy="323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999895-5147-F63B-2CA7-DF2CD9C3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71" y="569166"/>
            <a:ext cx="9063781" cy="32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7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CB0D-E775-A523-0957-E7E96DD3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91"/>
            <a:ext cx="10515600" cy="511892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Analyse Premium Computer Pricing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790A-0DD3-6D00-BFB1-33E88464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6449"/>
            <a:ext cx="10515600" cy="55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Determine if the mean price of premium computers differs significantly from $2200?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1800" b="1" dirty="0"/>
              <a:t>Output: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Interpretation:</a:t>
            </a:r>
          </a:p>
          <a:p>
            <a:pPr marL="0" indent="0">
              <a:buNone/>
            </a:pPr>
            <a:r>
              <a:rPr lang="en-US" sz="1600" b="1" dirty="0"/>
              <a:t>The null hypothesis is accepted , alternate hypothesis is rejected. The data does not provide sufficient evidence to conclude that the mean price differs from $2200.</a:t>
            </a: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8F618-DEAF-506B-99FF-DBFE38DE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3" y="1532804"/>
            <a:ext cx="7754432" cy="2376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5A843-6130-41E0-F1AF-970BE9E19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4425"/>
            <a:ext cx="3896269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2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1EDC-741E-FA4F-FC66-6B5643DD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2939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7FCFD-88C4-C2AE-D036-CF155769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241"/>
            <a:ext cx="10515600" cy="58597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/>
              <a:t>Output: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Interpretation:</a:t>
            </a:r>
          </a:p>
          <a:p>
            <a:pPr>
              <a:lnSpc>
                <a:spcPts val="1425"/>
              </a:lnSpc>
            </a:pPr>
            <a:r>
              <a:rPr lang="en-US" sz="1600" b="1" dirty="0"/>
              <a:t>The null hypothesis is accepted , alternate hypothesis is rejected. </a:t>
            </a:r>
            <a:r>
              <a:rPr lang="en-US" sz="1600" b="1" dirty="0">
                <a:effectLst/>
              </a:rPr>
              <a:t>There is no significant difference in the mean prices of premium and non-premium computers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72FA8C5-67C7-C803-3081-CF6444C1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80" y="447468"/>
            <a:ext cx="8468159" cy="3480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02945D-8314-2E1A-D05B-4E00B5121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80" y="4195155"/>
            <a:ext cx="454405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AD1B-3DBA-1E9A-57C4-62CB643E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4"/>
            <a:ext cx="10515600" cy="5212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 and 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B6E4-9A18-1A25-8838-44A07D7E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6"/>
            <a:ext cx="105156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probability of purchasing premium computer is 0.9</a:t>
            </a:r>
          </a:p>
          <a:p>
            <a:pPr marL="0" indent="0">
              <a:buNone/>
            </a:pPr>
            <a:r>
              <a:rPr lang="en-US" sz="1800" dirty="0"/>
              <a:t>The probability that it has a CD player and premium computer id 0.5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The probability of computers with multimedia already having cd in them is 0.30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The mean in each type of sample is different</a:t>
            </a:r>
            <a:r>
              <a:rPr lang="en-US" sz="1800" dirty="0"/>
              <a:t> </a:t>
            </a:r>
            <a:r>
              <a:rPr lang="en-US" sz="1800" dirty="0">
                <a:effectLst/>
              </a:rPr>
              <a:t>from other samples.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The distribution curves of a sample change by increase in sample size</a:t>
            </a:r>
          </a:p>
          <a:p>
            <a:pPr marL="0" indent="0">
              <a:buNone/>
            </a:pPr>
            <a:r>
              <a:rPr lang="en-US" sz="1800" dirty="0"/>
              <a:t>T</a:t>
            </a:r>
            <a:r>
              <a:rPr lang="en-US" sz="1800" dirty="0">
                <a:effectLst/>
              </a:rPr>
              <a:t>he distribution of sample means approximate a normal distribution as sample size increases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The properties of Central limit theorem for the samples is satisfied it can be confirm from below distributed visualization of sample of size 3000.</a:t>
            </a:r>
          </a:p>
          <a:p>
            <a:pPr marL="0" indent="0">
              <a:buNone/>
            </a:pPr>
            <a:r>
              <a:rPr lang="en-US" sz="1800" b="1" dirty="0"/>
              <a:t>Conclusion:</a:t>
            </a:r>
          </a:p>
          <a:p>
            <a:pPr marL="0" indent="0">
              <a:buNone/>
            </a:pPr>
            <a:r>
              <a:rPr lang="en-US" sz="1800" dirty="0"/>
              <a:t>The average budget of adverting for 2023 has not increased , it is same as 2022</a:t>
            </a:r>
          </a:p>
          <a:p>
            <a:pPr marL="0" indent="0">
              <a:buNone/>
            </a:pPr>
            <a:r>
              <a:rPr lang="en-US" sz="1800" dirty="0"/>
              <a:t>The both computers with cd and without cd players have no significance difference between there average mean prices</a:t>
            </a:r>
          </a:p>
          <a:p>
            <a:pPr marL="0" indent="0">
              <a:buNone/>
            </a:pPr>
            <a:r>
              <a:rPr lang="en-US" sz="1800" dirty="0"/>
              <a:t>The both computers premium and non premium computers have no significance difference between there average mean prices</a:t>
            </a:r>
          </a:p>
          <a:p>
            <a:pPr marL="0" indent="0">
              <a:buNone/>
            </a:pPr>
            <a:r>
              <a:rPr lang="en-US" sz="1800" dirty="0"/>
              <a:t>This conclusion and hypothesis test provide understanding sales of computer , it also specifies to work on strategy computers with cd and premium to increase average prices and computers with less specifications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>
              <a:effectLst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800" b="1" dirty="0">
              <a:effectLst/>
            </a:endParaRPr>
          </a:p>
          <a:p>
            <a:pPr marL="0" indent="0">
              <a:buNone/>
            </a:pPr>
            <a:endParaRPr lang="en-US" sz="2800" b="1" dirty="0">
              <a:effectLst/>
            </a:endParaRPr>
          </a:p>
          <a:p>
            <a:pPr marL="0" indent="0">
              <a:buNone/>
            </a:pPr>
            <a:endParaRPr lang="en-US" sz="2800" b="1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03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9CEB-E997-0709-4A0A-9BCEFE27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7"/>
            <a:ext cx="10515600" cy="5399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Enhance Product Strategy and Sales Performance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02F8-7793-7F50-3A78-EE0EEB00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90"/>
            <a:ext cx="10515600" cy="5570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rgbClr val="1F1F1F"/>
                </a:solidFill>
                <a:effectLst/>
              </a:rPr>
              <a:t>Probability of Selling Premium Computers</a:t>
            </a:r>
          </a:p>
          <a:p>
            <a:pPr>
              <a:lnSpc>
                <a:spcPts val="1425"/>
              </a:lnSpc>
            </a:pPr>
            <a:r>
              <a:rPr lang="en-IN" sz="1400" b="0" dirty="0">
                <a:solidFill>
                  <a:srgbClr val="AF00DB"/>
                </a:solidFill>
                <a:effectLst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dirty="0" err="1">
                <a:solidFill>
                  <a:srgbClr val="000000"/>
                </a:solidFill>
                <a:effectLst/>
              </a:rPr>
              <a:t>numpy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dirty="0">
                <a:solidFill>
                  <a:srgbClr val="AF00DB"/>
                </a:solidFill>
                <a:effectLst/>
              </a:rPr>
              <a:t>as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 np</a:t>
            </a:r>
          </a:p>
          <a:p>
            <a:pPr>
              <a:lnSpc>
                <a:spcPts val="1425"/>
              </a:lnSpc>
            </a:pPr>
            <a:r>
              <a:rPr lang="en-IN" sz="1400" b="0" dirty="0">
                <a:solidFill>
                  <a:srgbClr val="AF00DB"/>
                </a:solidFill>
                <a:effectLst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 pandas </a:t>
            </a:r>
            <a:r>
              <a:rPr lang="en-IN" sz="1400" b="0" dirty="0">
                <a:solidFill>
                  <a:srgbClr val="AF00DB"/>
                </a:solidFill>
                <a:effectLst/>
              </a:rPr>
              <a:t>as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 pd</a:t>
            </a:r>
          </a:p>
          <a:p>
            <a:pPr>
              <a:lnSpc>
                <a:spcPts val="1425"/>
              </a:lnSpc>
            </a:pPr>
            <a:r>
              <a:rPr lang="en-IN" sz="1400" b="0" dirty="0">
                <a:solidFill>
                  <a:srgbClr val="000000"/>
                </a:solidFill>
                <a:effectLst/>
              </a:rPr>
              <a:t>data = </a:t>
            </a:r>
            <a:r>
              <a:rPr lang="en-IN" sz="1400" b="0" dirty="0" err="1">
                <a:solidFill>
                  <a:srgbClr val="000000"/>
                </a:solidFill>
                <a:effectLst/>
              </a:rPr>
              <a:t>pd.read_csv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(r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'/content/DS1_C8_Computers_Data_Project.csv'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</a:t>
            </a:r>
            <a:endParaRPr lang="en-US" sz="2000" b="1" i="0" dirty="0">
              <a:solidFill>
                <a:srgbClr val="1F1F1F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IN" sz="1400" b="0" dirty="0" err="1">
                <a:solidFill>
                  <a:srgbClr val="000000"/>
                </a:solidFill>
                <a:effectLst/>
              </a:rPr>
              <a:t>premium_computers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 = data[(data[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'premium'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] == 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'yes'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)]</a:t>
            </a:r>
          </a:p>
          <a:p>
            <a:pPr>
              <a:lnSpc>
                <a:spcPts val="1425"/>
              </a:lnSpc>
            </a:pPr>
            <a:r>
              <a:rPr lang="en-IN" sz="1400" b="0" dirty="0" err="1">
                <a:solidFill>
                  <a:srgbClr val="000000"/>
                </a:solidFill>
                <a:effectLst/>
              </a:rPr>
              <a:t>number_of_premiumcomputers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 = </a:t>
            </a:r>
            <a:r>
              <a:rPr lang="en-IN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b="0" dirty="0" err="1">
                <a:solidFill>
                  <a:srgbClr val="000000"/>
                </a:solidFill>
                <a:effectLst/>
              </a:rPr>
              <a:t>premium_computers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b="0" dirty="0">
                <a:solidFill>
                  <a:srgbClr val="000000"/>
                </a:solidFill>
                <a:effectLst/>
              </a:rPr>
              <a:t>probability_1 = </a:t>
            </a:r>
            <a:r>
              <a:rPr lang="en-IN" sz="1400" b="0" dirty="0" err="1">
                <a:solidFill>
                  <a:srgbClr val="000000"/>
                </a:solidFill>
                <a:effectLst/>
              </a:rPr>
              <a:t>number_of_premiumcomputers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/</a:t>
            </a:r>
            <a:r>
              <a:rPr lang="en-IN" sz="1400" b="0" dirty="0" err="1">
                <a:solidFill>
                  <a:srgbClr val="000000"/>
                </a:solidFill>
                <a:effectLst/>
              </a:rPr>
              <a:t>total_computers</a:t>
            </a:r>
            <a:endParaRPr lang="en-IN" sz="1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IN" sz="1400" b="0" dirty="0">
                <a:solidFill>
                  <a:srgbClr val="795E26"/>
                </a:solidFill>
                <a:effectLst/>
              </a:rPr>
              <a:t>print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IN" sz="1400" b="0" dirty="0" err="1">
                <a:solidFill>
                  <a:srgbClr val="A31515"/>
                </a:solidFill>
                <a:effectLst/>
              </a:rPr>
              <a:t>"Total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 number of premium computers: 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{</a:t>
            </a:r>
            <a:r>
              <a:rPr lang="en-IN" sz="1400" b="0" dirty="0" err="1">
                <a:solidFill>
                  <a:srgbClr val="000000"/>
                </a:solidFill>
                <a:effectLst/>
              </a:rPr>
              <a:t>number_of_premiumcomputers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}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b="0" dirty="0">
                <a:solidFill>
                  <a:srgbClr val="795E26"/>
                </a:solidFill>
                <a:effectLst/>
              </a:rPr>
              <a:t>print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IN" sz="1400" b="0" dirty="0" err="1">
                <a:solidFill>
                  <a:srgbClr val="A31515"/>
                </a:solidFill>
                <a:effectLst/>
              </a:rPr>
              <a:t>"Number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 of computers meeting the criteria: 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{</a:t>
            </a:r>
            <a:r>
              <a:rPr lang="en-IN" sz="1400" b="0" dirty="0" err="1">
                <a:solidFill>
                  <a:srgbClr val="000000"/>
                </a:solidFill>
                <a:effectLst/>
              </a:rPr>
              <a:t>number_of_premiumcomputers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}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b="0" dirty="0">
                <a:solidFill>
                  <a:srgbClr val="795E26"/>
                </a:solidFill>
                <a:effectLst/>
              </a:rPr>
              <a:t>print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IN" sz="1400" b="0" dirty="0" err="1">
                <a:solidFill>
                  <a:srgbClr val="A31515"/>
                </a:solidFill>
                <a:effectLst/>
              </a:rPr>
              <a:t>"Probability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 of purchasing such a computer: 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{probability_1</a:t>
            </a:r>
            <a:r>
              <a:rPr lang="en-IN" sz="1400" b="0" dirty="0">
                <a:solidFill>
                  <a:srgbClr val="116644"/>
                </a:solidFill>
                <a:effectLst/>
              </a:rPr>
              <a:t>:.2f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}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F1F1F"/>
                </a:solidFill>
              </a:rPr>
              <a:t>Output:</a:t>
            </a:r>
          </a:p>
          <a:p>
            <a:pPr marL="0" indent="0">
              <a:buNone/>
            </a:pPr>
            <a:endParaRPr lang="en-US" sz="2000" b="1" dirty="0">
              <a:solidFill>
                <a:srgbClr val="1F1F1F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1F1F1F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F1F1F"/>
                </a:solidFill>
              </a:rPr>
              <a:t>Interpretation: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The probability of purchasing such a computer is 0.90 is calculated by filtering the data by yes in premium the data is preprocessed and cleaned completely</a:t>
            </a:r>
          </a:p>
          <a:p>
            <a:pPr marL="0" indent="0">
              <a:buNone/>
            </a:pPr>
            <a:endParaRPr lang="en-US" sz="2000" b="1" dirty="0">
              <a:solidFill>
                <a:srgbClr val="1F1F1F"/>
              </a:solidFill>
              <a:latin typeface="Roboto" panose="020F0502020204030204" pitchFamily="2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303C4-9FE4-4866-390D-ADB30C9C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3882743"/>
            <a:ext cx="841174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517E-9FCE-80D2-4055-F0F52A52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38"/>
            <a:ext cx="10515600" cy="11073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E930-AB34-8102-7E6E-71EE08F2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450"/>
            <a:ext cx="10515600" cy="6914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100" b="1" dirty="0"/>
              <a:t>Given that a computer is premium, what is the probability that it has a CD player?</a:t>
            </a:r>
          </a:p>
          <a:p>
            <a:pPr>
              <a:lnSpc>
                <a:spcPts val="1425"/>
              </a:lnSpc>
            </a:pPr>
            <a:r>
              <a:rPr lang="en-IN" sz="2000" b="0" dirty="0" err="1">
                <a:solidFill>
                  <a:srgbClr val="000000"/>
                </a:solidFill>
                <a:effectLst/>
              </a:rPr>
              <a:t>premium_cd_computers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 = data[(data[</a:t>
            </a:r>
            <a:r>
              <a:rPr lang="en-IN" sz="2000" b="0" dirty="0">
                <a:solidFill>
                  <a:srgbClr val="A31515"/>
                </a:solidFill>
                <a:effectLst/>
              </a:rPr>
              <a:t>'premium'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] == </a:t>
            </a:r>
            <a:r>
              <a:rPr lang="en-IN" sz="2000" b="0" dirty="0">
                <a:solidFill>
                  <a:srgbClr val="A31515"/>
                </a:solidFill>
                <a:effectLst/>
              </a:rPr>
              <a:t>'yes'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)&amp;(data [</a:t>
            </a:r>
            <a:r>
              <a:rPr lang="en-IN" sz="2000" b="0" dirty="0">
                <a:solidFill>
                  <a:srgbClr val="A31515"/>
                </a:solidFill>
                <a:effectLst/>
              </a:rPr>
              <a:t>'cd'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]==</a:t>
            </a:r>
            <a:r>
              <a:rPr lang="en-IN" sz="2000" b="0" dirty="0">
                <a:solidFill>
                  <a:srgbClr val="A31515"/>
                </a:solidFill>
                <a:effectLst/>
              </a:rPr>
              <a:t>'yes'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)]</a:t>
            </a:r>
          </a:p>
          <a:p>
            <a:pPr>
              <a:lnSpc>
                <a:spcPts val="1425"/>
              </a:lnSpc>
            </a:pPr>
            <a:r>
              <a:rPr lang="en-IN" sz="2000" b="0" dirty="0" err="1">
                <a:solidFill>
                  <a:srgbClr val="000000"/>
                </a:solidFill>
                <a:effectLst/>
              </a:rPr>
              <a:t>no_of_premium_cd_computers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 = </a:t>
            </a:r>
            <a:r>
              <a:rPr lang="en-IN" sz="20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2000" b="0" dirty="0" err="1">
                <a:solidFill>
                  <a:srgbClr val="000000"/>
                </a:solidFill>
                <a:effectLst/>
              </a:rPr>
              <a:t>premium_cd_computers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2000" b="0" dirty="0" err="1">
                <a:solidFill>
                  <a:srgbClr val="000000"/>
                </a:solidFill>
                <a:effectLst/>
              </a:rPr>
              <a:t>probability_of_premiumcdcomputers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 = </a:t>
            </a:r>
            <a:r>
              <a:rPr lang="en-IN" sz="2000" b="0" dirty="0" err="1">
                <a:solidFill>
                  <a:srgbClr val="000000"/>
                </a:solidFill>
                <a:effectLst/>
              </a:rPr>
              <a:t>no_of_premium_cd_computers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/</a:t>
            </a:r>
            <a:r>
              <a:rPr lang="en-IN" sz="2000" b="0" dirty="0" err="1">
                <a:solidFill>
                  <a:srgbClr val="000000"/>
                </a:solidFill>
                <a:effectLst/>
              </a:rPr>
              <a:t>number_of_premiumcomputers</a:t>
            </a:r>
            <a:endParaRPr lang="en-IN" sz="20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</a:pPr>
            <a:br>
              <a:rPr lang="en-IN" sz="2000" b="0" dirty="0">
                <a:solidFill>
                  <a:srgbClr val="000000"/>
                </a:solidFill>
                <a:effectLst/>
              </a:rPr>
            </a:br>
            <a:br>
              <a:rPr lang="en-IN" sz="2000" b="0" dirty="0">
                <a:solidFill>
                  <a:srgbClr val="000000"/>
                </a:solidFill>
                <a:effectLst/>
              </a:rPr>
            </a:br>
            <a:r>
              <a:rPr lang="en-IN" sz="2000" b="0" dirty="0" err="1">
                <a:solidFill>
                  <a:srgbClr val="000000"/>
                </a:solidFill>
                <a:effectLst/>
              </a:rPr>
              <a:t>Probility_of_selecting_premium_cd_computers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 = (probability_1*</a:t>
            </a:r>
            <a:r>
              <a:rPr lang="en-IN" sz="2000" b="0" dirty="0" err="1">
                <a:solidFill>
                  <a:srgbClr val="000000"/>
                </a:solidFill>
                <a:effectLst/>
              </a:rPr>
              <a:t>probability_of_premiumcdcomputers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)/probability_1</a:t>
            </a:r>
          </a:p>
          <a:p>
            <a:pPr>
              <a:lnSpc>
                <a:spcPts val="1425"/>
              </a:lnSpc>
            </a:pPr>
            <a:br>
              <a:rPr lang="en-IN" sz="2000" b="0" dirty="0">
                <a:solidFill>
                  <a:srgbClr val="000000"/>
                </a:solidFill>
                <a:effectLst/>
              </a:rPr>
            </a:br>
            <a:r>
              <a:rPr lang="en-IN" sz="2000" b="0" dirty="0">
                <a:solidFill>
                  <a:srgbClr val="795E26"/>
                </a:solidFill>
                <a:effectLst/>
              </a:rPr>
              <a:t>print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20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IN" sz="2000" b="0" dirty="0" err="1">
                <a:solidFill>
                  <a:srgbClr val="A31515"/>
                </a:solidFill>
                <a:effectLst/>
              </a:rPr>
              <a:t>"Probability</a:t>
            </a:r>
            <a:r>
              <a:rPr lang="en-IN" sz="2000" b="0" dirty="0">
                <a:solidFill>
                  <a:srgbClr val="A31515"/>
                </a:solidFill>
                <a:effectLst/>
              </a:rPr>
              <a:t> of purchasing such a premium computer with cd player: 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{Probility_of_selecting_premium_cd_computers</a:t>
            </a:r>
            <a:r>
              <a:rPr lang="en-IN" sz="2000" b="0" dirty="0">
                <a:solidFill>
                  <a:srgbClr val="116644"/>
                </a:solidFill>
                <a:effectLst/>
              </a:rPr>
              <a:t>:.2f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dirty="0">
                <a:solidFill>
                  <a:srgbClr val="A31515"/>
                </a:solidFill>
                <a:effectLst/>
              </a:rPr>
              <a:t>"</a:t>
            </a:r>
            <a:r>
              <a:rPr lang="en-IN" sz="2000" b="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2000" b="1" dirty="0">
                <a:solidFill>
                  <a:srgbClr val="000000"/>
                </a:solidFill>
                <a:effectLst/>
              </a:rPr>
              <a:t>Output:</a:t>
            </a:r>
          </a:p>
          <a:p>
            <a:pPr marL="0" indent="0">
              <a:lnSpc>
                <a:spcPts val="1425"/>
              </a:lnSpc>
              <a:buNone/>
            </a:pPr>
            <a:endParaRPr lang="en-IN" sz="2000" b="1" dirty="0">
              <a:solidFill>
                <a:srgbClr val="000000"/>
              </a:solidFill>
            </a:endParaRPr>
          </a:p>
          <a:p>
            <a:pPr marL="0" indent="0">
              <a:lnSpc>
                <a:spcPts val="1425"/>
              </a:lnSpc>
              <a:buNone/>
            </a:pPr>
            <a:endParaRPr lang="en-IN" sz="2000" b="1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ts val="1425"/>
              </a:lnSpc>
              <a:buNone/>
            </a:pPr>
            <a:endParaRPr lang="en-IN" sz="2000" b="1" dirty="0">
              <a:solidFill>
                <a:srgbClr val="000000"/>
              </a:solidFill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2000" b="1" dirty="0">
                <a:solidFill>
                  <a:srgbClr val="000000"/>
                </a:solidFill>
              </a:rPr>
              <a:t>Interpretation:</a:t>
            </a:r>
          </a:p>
          <a:p>
            <a:pPr>
              <a:lnSpc>
                <a:spcPts val="1425"/>
              </a:lnSpc>
            </a:pPr>
            <a:r>
              <a:rPr lang="en-US" sz="2000" b="1" dirty="0">
                <a:effectLst/>
              </a:rPr>
              <a:t>The task is done using conditional probability because the cd should be selected after the premium computer is selected. </a:t>
            </a:r>
          </a:p>
          <a:p>
            <a:pPr>
              <a:lnSpc>
                <a:spcPts val="1425"/>
              </a:lnSpc>
            </a:pPr>
            <a:r>
              <a:rPr lang="en-US" sz="2000" b="1" dirty="0">
                <a:effectLst/>
              </a:rPr>
              <a:t>so, the intersection of cd and premium divided by probability of premium computer.</a:t>
            </a:r>
          </a:p>
          <a:p>
            <a:pPr>
              <a:lnSpc>
                <a:spcPts val="1425"/>
              </a:lnSpc>
            </a:pPr>
            <a:r>
              <a:rPr lang="en-US" sz="2000" b="1" dirty="0">
                <a:effectLst/>
              </a:rPr>
              <a:t>The purchasing such a computer is 0.50</a:t>
            </a:r>
          </a:p>
          <a:p>
            <a:pPr marL="0" indent="0">
              <a:lnSpc>
                <a:spcPts val="1425"/>
              </a:lnSpc>
              <a:buNone/>
            </a:pPr>
            <a:endParaRPr lang="en-I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F2761-4A54-6F34-E38D-33B5F49C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4156787"/>
            <a:ext cx="80688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3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D5C0-FDB7-1E01-EDB4-C4C6E9AC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77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334D-D4C4-21BB-1EB9-61DE5F26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89"/>
            <a:ext cx="10515600" cy="58690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Predicting the Probability of Certain Specifications</a:t>
            </a:r>
          </a:p>
          <a:p>
            <a:pPr marL="0" indent="0">
              <a:buNone/>
            </a:pPr>
            <a:r>
              <a:rPr lang="en-US" sz="2200" b="1" dirty="0"/>
              <a:t>Given that a computer is not premium, what is the probability that it has a screen size less than or equal to 14 inches?</a:t>
            </a:r>
          </a:p>
          <a:p>
            <a:pPr>
              <a:lnSpc>
                <a:spcPts val="1425"/>
              </a:lnSpc>
            </a:pPr>
            <a:r>
              <a:rPr lang="en-IN" sz="1400" b="0" dirty="0" err="1">
                <a:solidFill>
                  <a:srgbClr val="000000"/>
                </a:solidFill>
                <a:effectLst/>
              </a:rPr>
              <a:t>non_premium_computers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 = data[(data[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'premium'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] == 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'no'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)]</a:t>
            </a:r>
          </a:p>
          <a:p>
            <a:pPr>
              <a:lnSpc>
                <a:spcPts val="1425"/>
              </a:lnSpc>
            </a:pPr>
            <a:r>
              <a:rPr lang="en-IN" sz="1400" b="0" dirty="0" err="1">
                <a:solidFill>
                  <a:srgbClr val="000000"/>
                </a:solidFill>
                <a:effectLst/>
              </a:rPr>
              <a:t>no_of_non_premium_computers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=</a:t>
            </a:r>
            <a:r>
              <a:rPr lang="en-IN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b="0" dirty="0" err="1">
                <a:solidFill>
                  <a:srgbClr val="000000"/>
                </a:solidFill>
                <a:effectLst/>
              </a:rPr>
              <a:t>non_premium_computers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b="0" dirty="0">
                <a:solidFill>
                  <a:srgbClr val="000000"/>
                </a:solidFill>
                <a:effectLst/>
              </a:rPr>
              <a:t>nonpremiumcomputers_size_lessEqual_to_14 = data[(data[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'premium'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] == 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'no'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)&amp;(data [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'screen'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]&lt;=</a:t>
            </a:r>
            <a:r>
              <a:rPr lang="en-IN" sz="1400" b="0" dirty="0">
                <a:solidFill>
                  <a:srgbClr val="116644"/>
                </a:solidFill>
                <a:effectLst/>
              </a:rPr>
              <a:t>14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)]</a:t>
            </a:r>
          </a:p>
          <a:p>
            <a:pPr>
              <a:lnSpc>
                <a:spcPts val="1425"/>
              </a:lnSpc>
            </a:pPr>
            <a:r>
              <a:rPr lang="en-IN" sz="1400" b="0" dirty="0">
                <a:solidFill>
                  <a:srgbClr val="000000"/>
                </a:solidFill>
                <a:effectLst/>
              </a:rPr>
              <a:t>no_of_nonpremiumsize14=</a:t>
            </a:r>
            <a:r>
              <a:rPr lang="en-IN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(nonpremiumcomputers_size_lessEqual_to_14)</a:t>
            </a:r>
          </a:p>
          <a:p>
            <a:pPr>
              <a:lnSpc>
                <a:spcPts val="1425"/>
              </a:lnSpc>
            </a:pPr>
            <a:br>
              <a:rPr lang="en-IN" sz="1400" b="0" dirty="0">
                <a:solidFill>
                  <a:srgbClr val="000000"/>
                </a:solidFill>
                <a:effectLst/>
              </a:rPr>
            </a:br>
            <a:r>
              <a:rPr lang="en-IN" sz="1400" b="0" dirty="0">
                <a:solidFill>
                  <a:srgbClr val="000000"/>
                </a:solidFill>
                <a:effectLst/>
              </a:rPr>
              <a:t>Probability_of_non_premium_computer_sizelessthanEqucal_to_14 = no_of_nonpremiumsize14/</a:t>
            </a:r>
            <a:r>
              <a:rPr lang="en-IN" sz="1400" b="0" dirty="0" err="1">
                <a:solidFill>
                  <a:srgbClr val="000000"/>
                </a:solidFill>
                <a:effectLst/>
              </a:rPr>
              <a:t>no_of_non_premium_computers</a:t>
            </a:r>
            <a:endParaRPr lang="en-IN" sz="1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</a:pPr>
            <a:br>
              <a:rPr lang="en-IN" sz="1400" b="0" dirty="0">
                <a:solidFill>
                  <a:srgbClr val="000000"/>
                </a:solidFill>
                <a:effectLst/>
              </a:rPr>
            </a:br>
            <a:r>
              <a:rPr lang="en-IN" sz="1400" b="0" dirty="0">
                <a:solidFill>
                  <a:srgbClr val="795E26"/>
                </a:solidFill>
                <a:effectLst/>
              </a:rPr>
              <a:t>print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IN" sz="1400" b="0" dirty="0" err="1">
                <a:solidFill>
                  <a:srgbClr val="A31515"/>
                </a:solidFill>
                <a:effectLst/>
              </a:rPr>
              <a:t>"Probability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 of non premium computer </a:t>
            </a:r>
            <a:r>
              <a:rPr lang="en-IN" sz="1400" b="0" dirty="0" err="1">
                <a:solidFill>
                  <a:srgbClr val="A31515"/>
                </a:solidFill>
                <a:effectLst/>
              </a:rPr>
              <a:t>sizelessthanEqucal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 to 14: 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{Probability_of_non_premium_computer_sizelessthanEqucal_to_14</a:t>
            </a:r>
            <a:r>
              <a:rPr lang="en-IN" sz="1400" b="0" dirty="0">
                <a:solidFill>
                  <a:srgbClr val="116644"/>
                </a:solidFill>
                <a:effectLst/>
              </a:rPr>
              <a:t>:.2f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}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en-US" sz="1400" b="1" dirty="0"/>
              <a:t>Output: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Interpretation:</a:t>
            </a:r>
          </a:p>
          <a:p>
            <a:pPr>
              <a:lnSpc>
                <a:spcPts val="1425"/>
              </a:lnSpc>
            </a:pPr>
            <a:r>
              <a:rPr lang="en-US" sz="1050" b="1" dirty="0">
                <a:effectLst/>
              </a:rPr>
              <a:t>The task is done using conditional probability because the cd should be selected after the non premium computer is selected is filtered from data using premium = no</a:t>
            </a:r>
          </a:p>
          <a:p>
            <a:pPr>
              <a:lnSpc>
                <a:spcPts val="1425"/>
              </a:lnSpc>
            </a:pPr>
            <a:r>
              <a:rPr lang="en-US" sz="1050" b="1" dirty="0">
                <a:effectLst/>
              </a:rPr>
              <a:t>The intersection of screen less than equal to 14 and non premium divided by </a:t>
            </a:r>
            <a:r>
              <a:rPr lang="en-US" sz="1050" b="1" dirty="0" err="1">
                <a:effectLst/>
              </a:rPr>
              <a:t>probablity</a:t>
            </a:r>
            <a:r>
              <a:rPr lang="en-US" sz="1050" b="1" dirty="0">
                <a:effectLst/>
              </a:rPr>
              <a:t> of premium computer.</a:t>
            </a:r>
          </a:p>
          <a:p>
            <a:pPr>
              <a:lnSpc>
                <a:spcPts val="1425"/>
              </a:lnSpc>
            </a:pPr>
            <a:r>
              <a:rPr lang="en-US" sz="1050" b="1" dirty="0">
                <a:effectLst/>
              </a:rPr>
              <a:t>The probability of non premium computer size less than equal to 14 15screen size: 0.69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IN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DBFCF-0734-BF70-6271-3B6E30FE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434" y="4334722"/>
            <a:ext cx="803069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9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403-AE6B-03EA-895B-71D8EB78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83A9-DDEB-2B6A-9314-24F4E7CC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18"/>
            <a:ext cx="10515600" cy="68122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i.What</a:t>
            </a:r>
            <a:r>
              <a:rPr lang="en-US" sz="2000" dirty="0"/>
              <a:t> is the joint probability of computers having both a CD player and a multimedia kit? </a:t>
            </a: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000000"/>
                </a:solidFill>
                <a:effectLst/>
              </a:rPr>
              <a:t>computers_cd_multimedia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 = data[(data[</a:t>
            </a:r>
            <a:r>
              <a:rPr lang="en-US" sz="1400" b="0" dirty="0">
                <a:solidFill>
                  <a:srgbClr val="A31515"/>
                </a:solidFill>
                <a:effectLst/>
              </a:rPr>
              <a:t>'cd'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] == </a:t>
            </a:r>
            <a:r>
              <a:rPr lang="en-US" sz="1400" b="0" dirty="0">
                <a:solidFill>
                  <a:srgbClr val="A31515"/>
                </a:solidFill>
                <a:effectLst/>
              </a:rPr>
              <a:t>'yes'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)&amp;(data [</a:t>
            </a:r>
            <a:r>
              <a:rPr lang="en-US" sz="1400" b="0" dirty="0">
                <a:solidFill>
                  <a:srgbClr val="A31515"/>
                </a:solidFill>
                <a:effectLst/>
              </a:rPr>
              <a:t>'multi'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]==</a:t>
            </a:r>
            <a:r>
              <a:rPr lang="en-US" sz="1400" b="0" dirty="0">
                <a:solidFill>
                  <a:srgbClr val="A31515"/>
                </a:solidFill>
                <a:effectLst/>
              </a:rPr>
              <a:t>'yes'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)]</a:t>
            </a: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000000"/>
                </a:solidFill>
                <a:effectLst/>
              </a:rPr>
              <a:t>count_of_computers_cd_multimedia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= </a:t>
            </a:r>
            <a:r>
              <a:rPr lang="en-US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</a:rPr>
              <a:t>computers_cd_multimedia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000000"/>
                </a:solidFill>
                <a:effectLst/>
              </a:rPr>
              <a:t>probaility_of_computers_have_both_cd_multimedia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</a:rPr>
              <a:t>count_of_computers_cd_multimedia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/</a:t>
            </a:r>
            <a:r>
              <a:rPr lang="en-US" sz="1400" b="0" dirty="0" err="1">
                <a:solidFill>
                  <a:srgbClr val="000000"/>
                </a:solidFill>
                <a:effectLst/>
              </a:rPr>
              <a:t>total_computers</a:t>
            </a:r>
            <a:endParaRPr lang="en-US" sz="1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sz="1400" b="0" dirty="0" err="1">
                <a:solidFill>
                  <a:srgbClr val="A31515"/>
                </a:solidFill>
                <a:effectLst/>
              </a:rPr>
              <a:t>"Joint</a:t>
            </a:r>
            <a:r>
              <a:rPr lang="en-US" sz="1400" b="0" dirty="0">
                <a:solidFill>
                  <a:srgbClr val="A31515"/>
                </a:solidFill>
                <a:effectLst/>
              </a:rPr>
              <a:t> </a:t>
            </a:r>
            <a:r>
              <a:rPr lang="en-US" sz="1400" b="0" dirty="0" err="1">
                <a:solidFill>
                  <a:srgbClr val="A31515"/>
                </a:solidFill>
                <a:effectLst/>
              </a:rPr>
              <a:t>probaility</a:t>
            </a:r>
            <a:r>
              <a:rPr lang="en-US" sz="1400" b="0" dirty="0">
                <a:solidFill>
                  <a:srgbClr val="A31515"/>
                </a:solidFill>
                <a:effectLst/>
              </a:rPr>
              <a:t> of computers have both cd multimedia: 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{probaility_of_computers_have_both_cd_multimedia</a:t>
            </a:r>
            <a:r>
              <a:rPr lang="en-US" sz="1400" b="0" dirty="0">
                <a:solidFill>
                  <a:srgbClr val="116644"/>
                </a:solidFill>
                <a:effectLst/>
              </a:rPr>
              <a:t>:.2f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en-US" sz="2000" b="1" dirty="0"/>
              <a:t>Output:</a:t>
            </a:r>
          </a:p>
          <a:p>
            <a:pPr marL="0" indent="0">
              <a:buNone/>
            </a:pPr>
            <a:r>
              <a:rPr lang="en-US" sz="2000" b="1" dirty="0"/>
              <a:t>Interpretation:</a:t>
            </a:r>
          </a:p>
          <a:p>
            <a:pPr>
              <a:lnSpc>
                <a:spcPts val="1425"/>
              </a:lnSpc>
            </a:pPr>
            <a:r>
              <a:rPr lang="en-US" sz="1400" b="1" dirty="0">
                <a:effectLst/>
              </a:rPr>
              <a:t>The joint probability is calculated by the common computers have cd and multi media by all </a:t>
            </a:r>
            <a:r>
              <a:rPr lang="en-US" sz="1400" b="1" dirty="0" err="1">
                <a:effectLst/>
              </a:rPr>
              <a:t>computers</a:t>
            </a:r>
            <a:r>
              <a:rPr lang="en-US" sz="1400" b="1" dirty="0" err="1"/>
              <a:t>.</a:t>
            </a:r>
            <a:r>
              <a:rPr lang="en-US" sz="1400" b="1" dirty="0" err="1">
                <a:effectLst/>
              </a:rPr>
              <a:t>The</a:t>
            </a:r>
            <a:r>
              <a:rPr lang="en-US" sz="1400" b="1" dirty="0">
                <a:effectLst/>
              </a:rPr>
              <a:t> joint probability of computers have both cd multimedia: 0.13</a:t>
            </a:r>
          </a:p>
          <a:p>
            <a:pPr marL="0" indent="0">
              <a:buNone/>
            </a:pPr>
            <a:r>
              <a:rPr lang="en-US" sz="2000" dirty="0" err="1"/>
              <a:t>ii.Given</a:t>
            </a:r>
            <a:r>
              <a:rPr lang="en-US" sz="2000" dirty="0"/>
              <a:t> that a computer has a CD player, what is the probability that it also has a multimedia kit?</a:t>
            </a:r>
          </a:p>
          <a:p>
            <a:pPr>
              <a:lnSpc>
                <a:spcPts val="1425"/>
              </a:lnSpc>
            </a:pPr>
            <a:r>
              <a:rPr lang="en-IN" sz="1400" b="0" dirty="0" err="1">
                <a:solidFill>
                  <a:srgbClr val="000000"/>
                </a:solidFill>
                <a:effectLst/>
              </a:rPr>
              <a:t>computers_cd_multimedia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 = data[(data[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'cd'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] == 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'yes'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)&amp;(data [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'multi'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]==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'yes'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)]</a:t>
            </a:r>
          </a:p>
          <a:p>
            <a:pPr>
              <a:lnSpc>
                <a:spcPts val="1425"/>
              </a:lnSpc>
            </a:pPr>
            <a:r>
              <a:rPr lang="en-IN" sz="1400" b="0" dirty="0" err="1">
                <a:solidFill>
                  <a:srgbClr val="000000"/>
                </a:solidFill>
                <a:effectLst/>
              </a:rPr>
              <a:t>count_of_computers_cd_multimedia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= </a:t>
            </a:r>
            <a:r>
              <a:rPr lang="en-IN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b="0" dirty="0" err="1">
                <a:solidFill>
                  <a:srgbClr val="000000"/>
                </a:solidFill>
                <a:effectLst/>
              </a:rPr>
              <a:t>computers_cd_multimedia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b="0" dirty="0" err="1">
                <a:solidFill>
                  <a:srgbClr val="000000"/>
                </a:solidFill>
                <a:effectLst/>
              </a:rPr>
              <a:t>cd_computers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 = data[(data[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'cd'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] == 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'yes'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)]</a:t>
            </a:r>
          </a:p>
          <a:p>
            <a:pPr>
              <a:lnSpc>
                <a:spcPts val="1425"/>
              </a:lnSpc>
            </a:pPr>
            <a:r>
              <a:rPr lang="en-IN" sz="1400" b="0" dirty="0" err="1">
                <a:solidFill>
                  <a:srgbClr val="000000"/>
                </a:solidFill>
                <a:effectLst/>
              </a:rPr>
              <a:t>no_of_cd_computers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=</a:t>
            </a:r>
            <a:r>
              <a:rPr lang="en-IN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b="0" dirty="0" err="1">
                <a:solidFill>
                  <a:srgbClr val="000000"/>
                </a:solidFill>
                <a:effectLst/>
              </a:rPr>
              <a:t>cd_computers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b="0" dirty="0" err="1">
                <a:solidFill>
                  <a:srgbClr val="000000"/>
                </a:solidFill>
                <a:effectLst/>
              </a:rPr>
              <a:t>probaility_of_cd_computers_multimedia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 = </a:t>
            </a:r>
            <a:r>
              <a:rPr lang="en-IN" sz="1400" b="0" dirty="0" err="1">
                <a:solidFill>
                  <a:srgbClr val="000000"/>
                </a:solidFill>
                <a:effectLst/>
              </a:rPr>
              <a:t>count_of_computers_cd_multimedia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/</a:t>
            </a:r>
            <a:r>
              <a:rPr lang="en-IN" sz="1400" b="0" dirty="0" err="1">
                <a:solidFill>
                  <a:srgbClr val="000000"/>
                </a:solidFill>
                <a:effectLst/>
              </a:rPr>
              <a:t>no_of_cd_computers</a:t>
            </a:r>
            <a:endParaRPr lang="en-IN" sz="14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IN" sz="1400" b="0" dirty="0">
                <a:solidFill>
                  <a:srgbClr val="795E26"/>
                </a:solidFill>
                <a:effectLst/>
              </a:rPr>
              <a:t>print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IN" sz="1400" b="0" dirty="0" err="1">
                <a:solidFill>
                  <a:srgbClr val="A31515"/>
                </a:solidFill>
                <a:effectLst/>
              </a:rPr>
              <a:t>"Probaility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 of </a:t>
            </a:r>
            <a:r>
              <a:rPr lang="en-IN" sz="1400" b="0" dirty="0" err="1">
                <a:solidFill>
                  <a:srgbClr val="A31515"/>
                </a:solidFill>
                <a:effectLst/>
              </a:rPr>
              <a:t>cdcomputers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 having </a:t>
            </a:r>
            <a:r>
              <a:rPr lang="en-IN" sz="1400" b="0" dirty="0" err="1">
                <a:solidFill>
                  <a:srgbClr val="A31515"/>
                </a:solidFill>
                <a:effectLst/>
              </a:rPr>
              <a:t>multmedia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: 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{probaility_of_cd_computers_multimedia</a:t>
            </a:r>
            <a:r>
              <a:rPr lang="en-IN" sz="1400" b="0" dirty="0">
                <a:solidFill>
                  <a:srgbClr val="116644"/>
                </a:solidFill>
                <a:effectLst/>
              </a:rPr>
              <a:t>:.2f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}</a:t>
            </a:r>
            <a:r>
              <a:rPr lang="en-IN" sz="1400" b="0" dirty="0">
                <a:solidFill>
                  <a:srgbClr val="A31515"/>
                </a:solidFill>
                <a:effectLst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en-US" sz="2000" b="1" dirty="0"/>
              <a:t>Output:</a:t>
            </a:r>
          </a:p>
          <a:p>
            <a:pPr marL="0" indent="0">
              <a:buNone/>
            </a:pPr>
            <a:r>
              <a:rPr lang="en-US" sz="2000" b="1" dirty="0"/>
              <a:t>Interpretation:</a:t>
            </a:r>
          </a:p>
          <a:p>
            <a:pPr>
              <a:lnSpc>
                <a:spcPts val="1425"/>
              </a:lnSpc>
            </a:pPr>
            <a:r>
              <a:rPr lang="en-US" sz="1400" b="1" dirty="0">
                <a:effectLst/>
              </a:rPr>
              <a:t>The probability here is conditional probability here the common computer have both cd and multimedia divided to the probability of </a:t>
            </a:r>
            <a:r>
              <a:rPr lang="en-US" sz="1400" b="1" dirty="0" err="1">
                <a:effectLst/>
              </a:rPr>
              <a:t>comupters</a:t>
            </a:r>
            <a:r>
              <a:rPr lang="en-US" sz="1400" b="1" dirty="0">
                <a:effectLst/>
              </a:rPr>
              <a:t> with </a:t>
            </a:r>
            <a:r>
              <a:rPr lang="en-US" sz="1400" b="1" dirty="0" err="1">
                <a:effectLst/>
              </a:rPr>
              <a:t>cd</a:t>
            </a:r>
            <a:r>
              <a:rPr lang="en-US" sz="1400" b="1" dirty="0" err="1"/>
              <a:t>.</a:t>
            </a:r>
            <a:r>
              <a:rPr lang="en-US" sz="1400" b="1" dirty="0" err="1">
                <a:effectLst/>
              </a:rPr>
              <a:t>The</a:t>
            </a:r>
            <a:r>
              <a:rPr lang="en-US" sz="1400" b="1" dirty="0">
                <a:effectLst/>
              </a:rPr>
              <a:t> probability of computers with multimedia already having cd in them is 0.30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96E67-3EC6-E1EA-309C-1F5DD8B5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56" y="1772590"/>
            <a:ext cx="7049484" cy="373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3706E-D48F-3A6D-F4EA-1B55CAC9B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04" y="5468298"/>
            <a:ext cx="5925377" cy="3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2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63B2-6F55-F664-BF2E-9926241D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37308"/>
          </a:xfrm>
        </p:spPr>
        <p:txBody>
          <a:bodyPr>
            <a:normAutofit fontScale="90000"/>
          </a:bodyPr>
          <a:lstStyle/>
          <a:p>
            <a:r>
              <a:rPr lang="en-US" sz="2600" b="1" dirty="0"/>
              <a:t>Assessing Price Disparities Between Premium and Non- Premium Computers</a:t>
            </a:r>
            <a:endParaRPr lang="en-IN" sz="2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5E42-0F79-5AD0-5D16-D97B43B1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08"/>
            <a:ext cx="10515600" cy="5739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How does the average price of samples vary when data is sampled using different sampling techniques?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                                                                       </a:t>
            </a: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>
              <a:lnSpc>
                <a:spcPts val="1425"/>
              </a:lnSpc>
            </a:pPr>
            <a:r>
              <a:rPr lang="en-IN" sz="1600" b="1" dirty="0"/>
              <a:t>                                                                                                                </a:t>
            </a:r>
          </a:p>
          <a:p>
            <a:pPr>
              <a:lnSpc>
                <a:spcPts val="1425"/>
              </a:lnSpc>
            </a:pPr>
            <a:endParaRPr lang="en-IN" sz="1600" b="1" dirty="0"/>
          </a:p>
          <a:p>
            <a:pPr>
              <a:lnSpc>
                <a:spcPts val="1425"/>
              </a:lnSpc>
            </a:pPr>
            <a:endParaRPr lang="en-IN" sz="1600" b="1" dirty="0"/>
          </a:p>
          <a:p>
            <a:pPr>
              <a:lnSpc>
                <a:spcPts val="1425"/>
              </a:lnSpc>
            </a:pPr>
            <a:endParaRPr lang="en-IN" sz="1600" b="1" dirty="0"/>
          </a:p>
          <a:p>
            <a:pPr>
              <a:lnSpc>
                <a:spcPts val="1425"/>
              </a:lnSpc>
            </a:pPr>
            <a:endParaRPr lang="en-IN" sz="1600" b="1" dirty="0"/>
          </a:p>
          <a:p>
            <a:pPr>
              <a:lnSpc>
                <a:spcPts val="1425"/>
              </a:lnSpc>
            </a:pPr>
            <a:endParaRPr lang="en-IN" sz="1600" b="1" dirty="0"/>
          </a:p>
          <a:p>
            <a:pPr>
              <a:lnSpc>
                <a:spcPts val="1425"/>
              </a:lnSpc>
            </a:pPr>
            <a:endParaRPr lang="en-IN" sz="1600" b="1" dirty="0"/>
          </a:p>
          <a:p>
            <a:pPr>
              <a:lnSpc>
                <a:spcPts val="1425"/>
              </a:lnSpc>
            </a:pPr>
            <a:endParaRPr lang="en-IN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Output:</a:t>
            </a:r>
          </a:p>
          <a:p>
            <a:pPr marL="0" indent="0">
              <a:buNone/>
            </a:pPr>
            <a:endParaRPr lang="en-IN" sz="1600" b="1" dirty="0"/>
          </a:p>
          <a:p>
            <a:pPr>
              <a:lnSpc>
                <a:spcPts val="1425"/>
              </a:lnSpc>
            </a:pPr>
            <a:endParaRPr lang="en-IN" sz="1600" b="1" dirty="0"/>
          </a:p>
          <a:p>
            <a:pPr marL="0" indent="0">
              <a:lnSpc>
                <a:spcPts val="1425"/>
              </a:lnSpc>
              <a:buNone/>
            </a:pPr>
            <a:r>
              <a:rPr lang="en-IN" sz="1600" b="1" dirty="0"/>
              <a:t>Interpretation:</a:t>
            </a:r>
            <a:r>
              <a:rPr lang="en-US" sz="1100" b="0" dirty="0">
                <a:solidFill>
                  <a:srgbClr val="008000"/>
                </a:solidFill>
                <a:effectLst/>
              </a:rPr>
              <a:t> </a:t>
            </a:r>
            <a:r>
              <a:rPr lang="en-US" sz="1200" b="1" dirty="0">
                <a:effectLst/>
              </a:rPr>
              <a:t>The mean in each type of sample </a:t>
            </a:r>
            <a:r>
              <a:rPr lang="en-US" sz="1200" b="1" dirty="0" err="1">
                <a:effectLst/>
              </a:rPr>
              <a:t>isdifferent</a:t>
            </a:r>
            <a:r>
              <a:rPr lang="en-US" sz="1200" b="1" dirty="0"/>
              <a:t> </a:t>
            </a:r>
            <a:r>
              <a:rPr lang="en-US" sz="1200" b="1" dirty="0">
                <a:effectLst/>
              </a:rPr>
              <a:t>from other </a:t>
            </a:r>
            <a:r>
              <a:rPr lang="en-US" sz="1200" b="1" dirty="0" err="1">
                <a:effectLst/>
              </a:rPr>
              <a:t>ramdomsample</a:t>
            </a:r>
            <a:r>
              <a:rPr lang="en-US" sz="1200" b="1" dirty="0">
                <a:effectLst/>
              </a:rPr>
              <a:t> mean and cluster sample have little difference ,stratified sample and systemic have little difference but eventually there are differences in each different sample mean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7B2E2-5816-9684-A818-E49BAE5D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97" y="751016"/>
            <a:ext cx="5854958" cy="3139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EF1A8-9704-E17B-49D1-0C5AB26A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465" y="4204573"/>
            <a:ext cx="473684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9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F24B-B303-A3E9-5DFF-47130855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7"/>
            <a:ext cx="10515600" cy="894508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How does the average price differ between premium and non-premium computers of sampled data using simple random sampling without replacement?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3700-27F1-0EF5-FEAE-9E1DAEAEF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416"/>
            <a:ext cx="10515600" cy="5318547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premiumcom_totalprice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data.loc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[data[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'premium'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]==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'yes'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non_premiumcom_totalprice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data.loc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[data[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'premium'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]==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'no'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average_priceof_precomputers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premiumcom_totalprice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'price'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].mean()</a:t>
            </a:r>
          </a:p>
          <a:p>
            <a:pPr>
              <a:lnSpc>
                <a:spcPts val="1425"/>
              </a:lnSpc>
            </a:pP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average_priceof_non_precomputers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non_premiumcom_totalprice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'price'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].mean()</a:t>
            </a:r>
          </a:p>
          <a:p>
            <a:pPr>
              <a:lnSpc>
                <a:spcPts val="1425"/>
              </a:lnSpc>
            </a:pP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s100 = </a:t>
            </a: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premiumcom_totalprice.sample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300" b="0" dirty="0">
                <a:solidFill>
                  <a:srgbClr val="1166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,replace=</a:t>
            </a:r>
            <a:r>
              <a:rPr lang="en-IN" sz="1300" b="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,random_state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300" b="0" dirty="0">
                <a:solidFill>
                  <a:srgbClr val="1166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sort_index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n100 = </a:t>
            </a: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non_premiumcom_totalprice.sample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300" b="0" dirty="0">
                <a:solidFill>
                  <a:srgbClr val="1166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,replace=</a:t>
            </a:r>
            <a:r>
              <a:rPr lang="en-IN" sz="1300" b="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,random_state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300" b="0" dirty="0">
                <a:solidFill>
                  <a:srgbClr val="1166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IN" sz="13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sort_index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sz="1300" b="0" dirty="0">
                <a:solidFill>
                  <a:srgbClr val="795E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300" b="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1300" b="0" dirty="0" err="1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"Aveage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price of premium computers: 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{average_priceof_precomputers</a:t>
            </a:r>
            <a:r>
              <a:rPr lang="en-IN" sz="1300" b="0" dirty="0">
                <a:solidFill>
                  <a:srgbClr val="1166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:.2f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300" b="0" dirty="0">
                <a:solidFill>
                  <a:srgbClr val="795E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300" b="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1300" b="0" dirty="0" err="1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"Aveage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price of 100 premium computers samples: 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{s100[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'price'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].mean()</a:t>
            </a:r>
            <a:r>
              <a:rPr lang="en-IN" sz="1300" b="0" dirty="0">
                <a:solidFill>
                  <a:srgbClr val="1166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:.2f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300" b="0" dirty="0">
                <a:solidFill>
                  <a:srgbClr val="795E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300" b="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1300" b="0" dirty="0" err="1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'Average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price of non premium computers: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{average_priceof_non_precomputers</a:t>
            </a:r>
            <a:r>
              <a:rPr lang="en-IN" sz="1300" b="0" dirty="0">
                <a:solidFill>
                  <a:srgbClr val="1166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:.2f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300" b="0" dirty="0">
                <a:solidFill>
                  <a:srgbClr val="795E2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300" b="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1300" b="0" dirty="0" err="1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"Average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price of 100 non premium computers samples: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{n100[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'price'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].mean()</a:t>
            </a:r>
            <a:r>
              <a:rPr lang="en-IN" sz="1300" b="0" dirty="0">
                <a:solidFill>
                  <a:srgbClr val="1166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:.2f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IN" sz="1300" b="0" dirty="0">
                <a:solidFill>
                  <a:srgbClr val="A3151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1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marL="0" indent="0">
              <a:lnSpc>
                <a:spcPts val="1425"/>
              </a:lnSpc>
              <a:buNone/>
            </a:pP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means of prices of premium and its sample ,non premium and its sample have so light difference it can be said its lowly approx. same may be it has a slight difference in plots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can be said the sample </a:t>
            </a:r>
            <a:r>
              <a:rPr lang="en-US" sz="14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have got match almost the  same characteristics as the original population data.</a:t>
            </a:r>
          </a:p>
          <a:p>
            <a:pPr marL="0" indent="0">
              <a:lnSpc>
                <a:spcPts val="1425"/>
              </a:lnSpc>
              <a:buNone/>
            </a:pPr>
            <a:endParaRPr lang="en-IN" sz="1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sz="13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5ABFF-5F91-DB30-D86E-429D725E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16" y="3913933"/>
            <a:ext cx="6973273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0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7F67-EDCA-7265-8568-5215EE9D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17"/>
            <a:ext cx="10515600" cy="437405"/>
          </a:xfrm>
        </p:spPr>
        <p:txBody>
          <a:bodyPr>
            <a:normAutofit fontScale="90000"/>
          </a:bodyPr>
          <a:lstStyle/>
          <a:p>
            <a:r>
              <a:rPr lang="en-US" sz="2600" b="1" dirty="0"/>
              <a:t>Understanding Computer Price Trends Through Distribution Analysis</a:t>
            </a:r>
            <a:endParaRPr lang="en-IN" sz="2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13A5-E973-574E-FEF3-A0C370E31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522"/>
            <a:ext cx="10515600" cy="61488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How does the distribution of sample means change for computer prices with different sample sizes?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Interpretation: </a:t>
            </a:r>
            <a:r>
              <a:rPr lang="en-US" sz="1600" b="1" dirty="0">
                <a:effectLst/>
              </a:rPr>
              <a:t>The distribution of a sample change by increase in sample size and from the above </a:t>
            </a:r>
            <a:r>
              <a:rPr lang="en-US" sz="1600" b="1" dirty="0"/>
              <a:t>s</a:t>
            </a:r>
            <a:r>
              <a:rPr lang="en-US" sz="1600" b="1" dirty="0">
                <a:effectLst/>
              </a:rPr>
              <a:t>amples distribution its seen that the distribution nearly becomes normal distribution as size increases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4BBD5-042C-F1C3-096B-D2EFE687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71" y="1216149"/>
            <a:ext cx="7725853" cy="2376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B0A97-C745-7458-192C-1576B532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63" y="3760237"/>
            <a:ext cx="6522098" cy="19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7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5EFB-448A-90F1-602E-BCA49F53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06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11E5-8D64-BBC3-8366-AAD455DB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5687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the distribution of sample means approximate a normal distribution as sample size increases?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Output: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Interpretation:</a:t>
            </a:r>
          </a:p>
          <a:p>
            <a:pPr>
              <a:lnSpc>
                <a:spcPts val="1425"/>
              </a:lnSpc>
            </a:pPr>
            <a:r>
              <a:rPr lang="en-US" sz="1400" b="1" dirty="0">
                <a:effectLst/>
              </a:rPr>
              <a:t>Yes, the distribution of sample means approximate a normal distribution as sample size increases</a:t>
            </a:r>
          </a:p>
          <a:p>
            <a:pPr>
              <a:lnSpc>
                <a:spcPts val="1425"/>
              </a:lnSpc>
            </a:pPr>
            <a:r>
              <a:rPr lang="en-US" sz="1400" b="1" dirty="0">
                <a:effectLst/>
              </a:rPr>
              <a:t>The visualization clearly visualize the distribution of high sample sizes is nearly normal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B1844-E726-8296-3B53-7CBAC52D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813515"/>
            <a:ext cx="8594950" cy="1892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3B461-1278-7063-09E5-A753148F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15" y="2853724"/>
            <a:ext cx="8677471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82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1783</Words>
  <Application>Microsoft Office PowerPoint</Application>
  <PresentationFormat>Widescreen</PresentationFormat>
  <Paragraphs>230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Raleway-Medium</vt:lpstr>
      <vt:lpstr>Roboto</vt:lpstr>
      <vt:lpstr>Trebuchet MS</vt:lpstr>
      <vt:lpstr>var(--font-bold)</vt:lpstr>
      <vt:lpstr>Wingdings 3</vt:lpstr>
      <vt:lpstr>Facet</vt:lpstr>
      <vt:lpstr>Refining Computer Sales Strategy through Statistical Analysis Project  </vt:lpstr>
      <vt:lpstr>Enhance Product Strategy and Sales Performance</vt:lpstr>
      <vt:lpstr>.</vt:lpstr>
      <vt:lpstr>.</vt:lpstr>
      <vt:lpstr>.</vt:lpstr>
      <vt:lpstr>Assessing Price Disparities Between Premium and Non- Premium Computers</vt:lpstr>
      <vt:lpstr>How does the average price differ between premium and non-premium computers of sampled data using simple random sampling without replacement?</vt:lpstr>
      <vt:lpstr>Understanding Computer Price Trends Through Distribution Analysis</vt:lpstr>
      <vt:lpstr>.</vt:lpstr>
      <vt:lpstr>.</vt:lpstr>
      <vt:lpstr>Analyzing Advertising Budget for Premium Computers by Identifying Budget Allocation.</vt:lpstr>
      <vt:lpstr>Evaluate the Price Difference between Computers with and without CD Players</vt:lpstr>
      <vt:lpstr>Analyse Premium Computer Pricing Strategy</vt:lpstr>
      <vt:lpstr>.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Pratheek shetty</dc:creator>
  <cp:lastModifiedBy>Pratheek shetty</cp:lastModifiedBy>
  <cp:revision>2</cp:revision>
  <dcterms:created xsi:type="dcterms:W3CDTF">2024-11-30T15:54:40Z</dcterms:created>
  <dcterms:modified xsi:type="dcterms:W3CDTF">2024-12-01T06:33:35Z</dcterms:modified>
</cp:coreProperties>
</file>