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2E4B7-CDA0-413E-8E78-90400A5A6AAA}" type="datetimeFigureOut">
              <a:rPr lang="en-US" smtClean="0"/>
              <a:t>10/12/2024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592D2-BBBA-4A5E-A645-55D1637600A1}" type="slidenum">
              <a:rPr lang="en-US" smtClean="0"/>
              <a:t>‹#›</a:t>
            </a:fld>
            <a:endParaRPr lang="en-US"/>
          </a:p>
        </p:txBody>
      </p:sp>
    </p:spTree>
    <p:extLst>
      <p:ext uri="{BB962C8B-B14F-4D97-AF65-F5344CB8AC3E}">
        <p14:creationId xmlns:p14="http://schemas.microsoft.com/office/powerpoint/2010/main" val="77137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92D2-BBBA-4A5E-A645-55D1637600A1}" type="slidenum">
              <a:rPr lang="en-US" smtClean="0"/>
              <a:t>4</a:t>
            </a:fld>
            <a:endParaRPr lang="en-US"/>
          </a:p>
        </p:txBody>
      </p:sp>
    </p:spTree>
    <p:extLst>
      <p:ext uri="{BB962C8B-B14F-4D97-AF65-F5344CB8AC3E}">
        <p14:creationId xmlns:p14="http://schemas.microsoft.com/office/powerpoint/2010/main" val="246322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50E349-47DE-4E5C-97E0-6C6DED37FD5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88431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0E349-47DE-4E5C-97E0-6C6DED37FD5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81103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0E349-47DE-4E5C-97E0-6C6DED37FD5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9FA5D-7BEF-4635-85C7-94DFC6E4DE9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0700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0E349-47DE-4E5C-97E0-6C6DED37FD5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375396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0E349-47DE-4E5C-97E0-6C6DED37FD5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9FA5D-7BEF-4635-85C7-94DFC6E4DE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99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0E349-47DE-4E5C-97E0-6C6DED37FD5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3414257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0E349-47DE-4E5C-97E0-6C6DED37FD5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2402618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0E349-47DE-4E5C-97E0-6C6DED37FD5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6427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0E349-47DE-4E5C-97E0-6C6DED37FD5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59058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0E349-47DE-4E5C-97E0-6C6DED37FD5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67047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50E349-47DE-4E5C-97E0-6C6DED37FD5B}"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196114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50E349-47DE-4E5C-97E0-6C6DED37FD5B}" type="datetimeFigureOut">
              <a:rPr lang="en-US" smtClean="0"/>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204089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50E349-47DE-4E5C-97E0-6C6DED37FD5B}" type="datetimeFigureOut">
              <a:rPr lang="en-US" smtClean="0"/>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345652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0E349-47DE-4E5C-97E0-6C6DED37FD5B}" type="datetimeFigureOut">
              <a:rPr lang="en-US" smtClean="0"/>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792373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50E349-47DE-4E5C-97E0-6C6DED37FD5B}"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243924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50E349-47DE-4E5C-97E0-6C6DED37FD5B}"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9FA5D-7BEF-4635-85C7-94DFC6E4DE93}" type="slidenum">
              <a:rPr lang="en-US" smtClean="0"/>
              <a:t>‹#›</a:t>
            </a:fld>
            <a:endParaRPr lang="en-US"/>
          </a:p>
        </p:txBody>
      </p:sp>
    </p:spTree>
    <p:extLst>
      <p:ext uri="{BB962C8B-B14F-4D97-AF65-F5344CB8AC3E}">
        <p14:creationId xmlns:p14="http://schemas.microsoft.com/office/powerpoint/2010/main" val="122295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50E349-47DE-4E5C-97E0-6C6DED37FD5B}" type="datetimeFigureOut">
              <a:rPr lang="en-US" smtClean="0"/>
              <a:t>10/12/2024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D9FA5D-7BEF-4635-85C7-94DFC6E4DE93}" type="slidenum">
              <a:rPr lang="en-US" smtClean="0"/>
              <a:t>‹#›</a:t>
            </a:fld>
            <a:endParaRPr lang="en-US"/>
          </a:p>
        </p:txBody>
      </p:sp>
    </p:spTree>
    <p:extLst>
      <p:ext uri="{BB962C8B-B14F-4D97-AF65-F5344CB8AC3E}">
        <p14:creationId xmlns:p14="http://schemas.microsoft.com/office/powerpoint/2010/main" val="1362765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080C-91BC-E071-1C19-F6162F2AFE7E}"/>
              </a:ext>
            </a:extLst>
          </p:cNvPr>
          <p:cNvSpPr>
            <a:spLocks noGrp="1"/>
          </p:cNvSpPr>
          <p:nvPr>
            <p:ph type="ctrTitle"/>
          </p:nvPr>
        </p:nvSpPr>
        <p:spPr>
          <a:xfrm>
            <a:off x="508000" y="1839815"/>
            <a:ext cx="9144000" cy="1086265"/>
          </a:xfrm>
        </p:spPr>
        <p:txBody>
          <a:bodyPr>
            <a:normAutofit fontScale="90000"/>
          </a:bodyPr>
          <a:lstStyle/>
          <a:p>
            <a:r>
              <a:rPr lang="en-US" dirty="0"/>
              <a:t>Python for data science</a:t>
            </a:r>
            <a:br>
              <a:rPr lang="en-US" dirty="0"/>
            </a:br>
            <a:r>
              <a:rPr lang="en-US" sz="4000" b="0" i="0" dirty="0">
                <a:solidFill>
                  <a:srgbClr val="232323"/>
                </a:solidFill>
                <a:effectLst/>
                <a:latin typeface="var(--font-bold)"/>
              </a:rPr>
              <a:t>Unlocking Automotive Trends Project</a:t>
            </a:r>
            <a:br>
              <a:rPr lang="en-US" b="0" i="0" dirty="0">
                <a:solidFill>
                  <a:srgbClr val="232323"/>
                </a:solidFill>
                <a:effectLst/>
                <a:latin typeface="Raleway-Medium"/>
              </a:rPr>
            </a:br>
            <a:endParaRPr lang="en-US" dirty="0"/>
          </a:p>
        </p:txBody>
      </p:sp>
      <p:sp>
        <p:nvSpPr>
          <p:cNvPr id="3" name="Subtitle 2">
            <a:extLst>
              <a:ext uri="{FF2B5EF4-FFF2-40B4-BE49-F238E27FC236}">
                <a16:creationId xmlns:a16="http://schemas.microsoft.com/office/drawing/2014/main" id="{7836BBB1-5FE9-C02E-BF6C-B067D802262B}"/>
              </a:ext>
            </a:extLst>
          </p:cNvPr>
          <p:cNvSpPr>
            <a:spLocks noGrp="1"/>
          </p:cNvSpPr>
          <p:nvPr>
            <p:ph type="subTitle" idx="1"/>
          </p:nvPr>
        </p:nvSpPr>
        <p:spPr>
          <a:xfrm>
            <a:off x="-1758462" y="2827606"/>
            <a:ext cx="11410462" cy="3133578"/>
          </a:xfrm>
        </p:spPr>
        <p:txBody>
          <a:bodyPr/>
          <a:lstStyle/>
          <a:p>
            <a:r>
              <a:rPr lang="en-US" dirty="0"/>
              <a:t>Mentor: Munna Pandey                                                                 </a:t>
            </a:r>
          </a:p>
          <a:p>
            <a:r>
              <a:rPr lang="en-US" dirty="0"/>
              <a:t>                                                                             </a:t>
            </a:r>
          </a:p>
          <a:p>
            <a:r>
              <a:rPr lang="en-US" dirty="0"/>
              <a:t>                                                                             submitted by: S. Pratheek</a:t>
            </a:r>
          </a:p>
          <a:p>
            <a:r>
              <a:rPr lang="en-US" dirty="0"/>
              <a:t>                                                                              Wave number:4777</a:t>
            </a:r>
          </a:p>
          <a:p>
            <a:r>
              <a:rPr lang="en-US" dirty="0"/>
              <a:t>                                                                              Batch Number:da374S37   </a:t>
            </a:r>
          </a:p>
          <a:p>
            <a:r>
              <a:rPr lang="en-US" dirty="0"/>
              <a:t> </a:t>
            </a:r>
          </a:p>
          <a:p>
            <a:endParaRPr lang="en-US" dirty="0"/>
          </a:p>
        </p:txBody>
      </p:sp>
    </p:spTree>
    <p:extLst>
      <p:ext uri="{BB962C8B-B14F-4D97-AF65-F5344CB8AC3E}">
        <p14:creationId xmlns:p14="http://schemas.microsoft.com/office/powerpoint/2010/main" val="9390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7AC9-1255-5806-F3B0-530B06754F0A}"/>
              </a:ext>
            </a:extLst>
          </p:cNvPr>
          <p:cNvSpPr>
            <a:spLocks noGrp="1"/>
          </p:cNvSpPr>
          <p:nvPr>
            <p:ph type="title"/>
          </p:nvPr>
        </p:nvSpPr>
        <p:spPr>
          <a:xfrm>
            <a:off x="613117" y="-82841"/>
            <a:ext cx="10515600" cy="315911"/>
          </a:xfrm>
        </p:spPr>
        <p:txBody>
          <a:bodyPr>
            <a:noAutofit/>
          </a:bodyPr>
          <a:lstStyle/>
          <a:p>
            <a:r>
              <a:rPr lang="en-US" sz="1800" b="1" u="sng" dirty="0"/>
              <a:t>Output:</a:t>
            </a:r>
          </a:p>
        </p:txBody>
      </p:sp>
      <p:pic>
        <p:nvPicPr>
          <p:cNvPr id="7" name="Content Placeholder 6">
            <a:extLst>
              <a:ext uri="{FF2B5EF4-FFF2-40B4-BE49-F238E27FC236}">
                <a16:creationId xmlns:a16="http://schemas.microsoft.com/office/drawing/2014/main" id="{2830A550-8515-0155-0619-43CE89A33123}"/>
              </a:ext>
            </a:extLst>
          </p:cNvPr>
          <p:cNvPicPr>
            <a:picLocks noGrp="1" noChangeAspect="1"/>
          </p:cNvPicPr>
          <p:nvPr>
            <p:ph idx="1"/>
          </p:nvPr>
        </p:nvPicPr>
        <p:blipFill>
          <a:blip r:embed="rId2"/>
          <a:stretch>
            <a:fillRect/>
          </a:stretch>
        </p:blipFill>
        <p:spPr>
          <a:xfrm>
            <a:off x="0" y="233070"/>
            <a:ext cx="5697416" cy="3722152"/>
          </a:xfrm>
        </p:spPr>
      </p:pic>
      <p:pic>
        <p:nvPicPr>
          <p:cNvPr id="9" name="Picture 8">
            <a:extLst>
              <a:ext uri="{FF2B5EF4-FFF2-40B4-BE49-F238E27FC236}">
                <a16:creationId xmlns:a16="http://schemas.microsoft.com/office/drawing/2014/main" id="{858B6FDA-5190-C432-0E04-5BD08EE7C83A}"/>
              </a:ext>
            </a:extLst>
          </p:cNvPr>
          <p:cNvPicPr>
            <a:picLocks noChangeAspect="1"/>
          </p:cNvPicPr>
          <p:nvPr/>
        </p:nvPicPr>
        <p:blipFill>
          <a:blip r:embed="rId3"/>
          <a:stretch>
            <a:fillRect/>
          </a:stretch>
        </p:blipFill>
        <p:spPr>
          <a:xfrm>
            <a:off x="5697416" y="0"/>
            <a:ext cx="6213231" cy="3840480"/>
          </a:xfrm>
          <a:prstGeom prst="rect">
            <a:avLst/>
          </a:prstGeom>
        </p:spPr>
      </p:pic>
      <p:pic>
        <p:nvPicPr>
          <p:cNvPr id="11" name="Picture 10">
            <a:extLst>
              <a:ext uri="{FF2B5EF4-FFF2-40B4-BE49-F238E27FC236}">
                <a16:creationId xmlns:a16="http://schemas.microsoft.com/office/drawing/2014/main" id="{7C2B4212-3F52-7E6F-E833-EB1710F305E6}"/>
              </a:ext>
            </a:extLst>
          </p:cNvPr>
          <p:cNvPicPr>
            <a:picLocks noChangeAspect="1"/>
          </p:cNvPicPr>
          <p:nvPr/>
        </p:nvPicPr>
        <p:blipFill>
          <a:blip r:embed="rId4"/>
          <a:stretch>
            <a:fillRect/>
          </a:stretch>
        </p:blipFill>
        <p:spPr>
          <a:xfrm>
            <a:off x="6213231" y="3640016"/>
            <a:ext cx="5697416" cy="3362179"/>
          </a:xfrm>
          <a:prstGeom prst="rect">
            <a:avLst/>
          </a:prstGeom>
        </p:spPr>
      </p:pic>
      <p:sp>
        <p:nvSpPr>
          <p:cNvPr id="13" name="TextBox 12">
            <a:extLst>
              <a:ext uri="{FF2B5EF4-FFF2-40B4-BE49-F238E27FC236}">
                <a16:creationId xmlns:a16="http://schemas.microsoft.com/office/drawing/2014/main" id="{4FFFB37C-535C-0C55-4314-DE671348C688}"/>
              </a:ext>
            </a:extLst>
          </p:cNvPr>
          <p:cNvSpPr txBox="1"/>
          <p:nvPr/>
        </p:nvSpPr>
        <p:spPr>
          <a:xfrm>
            <a:off x="281353" y="4188292"/>
            <a:ext cx="6098344" cy="1754326"/>
          </a:xfrm>
          <a:prstGeom prst="rect">
            <a:avLst/>
          </a:prstGeom>
          <a:noFill/>
        </p:spPr>
        <p:txBody>
          <a:bodyPr wrap="square">
            <a:spAutoFit/>
          </a:bodyPr>
          <a:lstStyle/>
          <a:p>
            <a:r>
              <a:rPr lang="en-US" b="1" dirty="0"/>
              <a:t>Interpretation</a:t>
            </a:r>
            <a:r>
              <a:rPr lang="en-US" dirty="0"/>
              <a:t>: The below are heat maps of </a:t>
            </a:r>
            <a:r>
              <a:rPr lang="en-US" dirty="0" err="1"/>
              <a:t>toyota,honda,renault</a:t>
            </a:r>
            <a:r>
              <a:rPr lang="en-US" dirty="0"/>
              <a:t> to know correlation between other numeric columns with mileage.</a:t>
            </a:r>
          </a:p>
          <a:p>
            <a:r>
              <a:rPr lang="en-US" dirty="0"/>
              <a:t>From all heat maps the factors that affect both city and highway mileage are </a:t>
            </a:r>
            <a:r>
              <a:rPr lang="en-US" dirty="0" err="1"/>
              <a:t>kerbweight,power,displacement</a:t>
            </a:r>
            <a:r>
              <a:rPr lang="en-US" dirty="0"/>
              <a:t> etc..</a:t>
            </a:r>
          </a:p>
        </p:txBody>
      </p:sp>
    </p:spTree>
    <p:extLst>
      <p:ext uri="{BB962C8B-B14F-4D97-AF65-F5344CB8AC3E}">
        <p14:creationId xmlns:p14="http://schemas.microsoft.com/office/powerpoint/2010/main" val="423160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91FC-132F-EBBE-56D2-3B65F2DE0E44}"/>
              </a:ext>
            </a:extLst>
          </p:cNvPr>
          <p:cNvSpPr>
            <a:spLocks noGrp="1"/>
          </p:cNvSpPr>
          <p:nvPr>
            <p:ph type="title"/>
          </p:nvPr>
        </p:nvSpPr>
        <p:spPr>
          <a:xfrm>
            <a:off x="838200" y="365125"/>
            <a:ext cx="10515600" cy="183515"/>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BBF217D9-E38F-A447-48D2-A97B46A63509}"/>
              </a:ext>
            </a:extLst>
          </p:cNvPr>
          <p:cNvSpPr>
            <a:spLocks noGrp="1"/>
          </p:cNvSpPr>
          <p:nvPr>
            <p:ph idx="1"/>
          </p:nvPr>
        </p:nvSpPr>
        <p:spPr>
          <a:xfrm>
            <a:off x="838200" y="548640"/>
            <a:ext cx="10515600" cy="6147582"/>
          </a:xfrm>
        </p:spPr>
        <p:txBody>
          <a:bodyPr>
            <a:normAutofit lnSpcReduction="10000"/>
          </a:bodyPr>
          <a:lstStyle/>
          <a:p>
            <a:pPr marL="0" indent="0">
              <a:buNone/>
            </a:pPr>
            <a:r>
              <a:rPr lang="en-US" sz="1800" b="1" dirty="0"/>
              <a:t>Task 7: Display the average mileage (city and highway) of all manufacturers using a horizontal bar chart, in ascending order of mileage.</a:t>
            </a:r>
          </a:p>
          <a:p>
            <a:pPr marL="0" indent="0">
              <a:buNone/>
            </a:pPr>
            <a:r>
              <a:rPr lang="en-US" sz="1800" dirty="0"/>
              <a:t>allcars=pd.pivot_table(cars,index=['Make'],values=['</a:t>
            </a:r>
            <a:r>
              <a:rPr lang="en-US" sz="1800" dirty="0" err="1"/>
              <a:t>City_Mileage_km_litre','Highway_Mileage_km_litre</a:t>
            </a:r>
            <a:r>
              <a:rPr lang="en-US" sz="1800" dirty="0"/>
              <a:t>’])</a:t>
            </a:r>
          </a:p>
          <a:p>
            <a:pPr marL="0" indent="0">
              <a:buNone/>
            </a:pPr>
            <a:r>
              <a:rPr lang="en-US" sz="1800" dirty="0"/>
              <a:t>allcars = allcars.sort_values(by='City_Mileage_km_litre', ascending=True) </a:t>
            </a:r>
          </a:p>
          <a:p>
            <a:pPr marL="0" indent="0">
              <a:buNone/>
            </a:pPr>
            <a:r>
              <a:rPr lang="en-US" sz="1800" dirty="0"/>
              <a:t>allcars.plot(kind='</a:t>
            </a:r>
            <a:r>
              <a:rPr lang="en-US" sz="1800" dirty="0" err="1"/>
              <a:t>barh</a:t>
            </a:r>
            <a:r>
              <a:rPr lang="en-US" sz="1800" dirty="0"/>
              <a:t>',stacked=True)</a:t>
            </a:r>
          </a:p>
          <a:p>
            <a:pPr marL="0" indent="0">
              <a:buNone/>
            </a:pPr>
            <a:r>
              <a:rPr lang="en-US" sz="1800" dirty="0"/>
              <a:t>plt.figure(figsize=(14,8))</a:t>
            </a:r>
          </a:p>
          <a:p>
            <a:pPr marL="0" indent="0">
              <a:buNone/>
            </a:pPr>
            <a:r>
              <a:rPr lang="en-US" sz="1800" b="1" u="sng" dirty="0"/>
              <a:t>Output: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Interpretation</a:t>
            </a:r>
            <a:r>
              <a:rPr lang="en-US" sz="1800" dirty="0"/>
              <a:t>:The stacked horizontal bargraph represents average city mileage in ascending order along with manufactures</a:t>
            </a:r>
          </a:p>
        </p:txBody>
      </p:sp>
      <p:pic>
        <p:nvPicPr>
          <p:cNvPr id="5" name="Picture 4">
            <a:extLst>
              <a:ext uri="{FF2B5EF4-FFF2-40B4-BE49-F238E27FC236}">
                <a16:creationId xmlns:a16="http://schemas.microsoft.com/office/drawing/2014/main" id="{D90993A3-9353-22F1-F196-9AE027A6251C}"/>
              </a:ext>
            </a:extLst>
          </p:cNvPr>
          <p:cNvPicPr>
            <a:picLocks noChangeAspect="1"/>
          </p:cNvPicPr>
          <p:nvPr/>
        </p:nvPicPr>
        <p:blipFill>
          <a:blip r:embed="rId2"/>
          <a:stretch>
            <a:fillRect/>
          </a:stretch>
        </p:blipFill>
        <p:spPr>
          <a:xfrm>
            <a:off x="1980985" y="2964406"/>
            <a:ext cx="5798449" cy="2733010"/>
          </a:xfrm>
          <a:prstGeom prst="rect">
            <a:avLst/>
          </a:prstGeom>
        </p:spPr>
      </p:pic>
    </p:spTree>
    <p:extLst>
      <p:ext uri="{BB962C8B-B14F-4D97-AF65-F5344CB8AC3E}">
        <p14:creationId xmlns:p14="http://schemas.microsoft.com/office/powerpoint/2010/main" val="389541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8692-8ECF-3C9F-B3BE-6CFF6251B19F}"/>
              </a:ext>
            </a:extLst>
          </p:cNvPr>
          <p:cNvSpPr>
            <a:spLocks noGrp="1"/>
          </p:cNvSpPr>
          <p:nvPr>
            <p:ph type="title"/>
          </p:nvPr>
        </p:nvSpPr>
        <p:spPr>
          <a:xfrm>
            <a:off x="838200" y="365125"/>
            <a:ext cx="10515600" cy="605545"/>
          </a:xfrm>
        </p:spPr>
        <p:txBody>
          <a:bodyPr>
            <a:normAutofit fontScale="90000"/>
          </a:bodyPr>
          <a:lstStyle/>
          <a:p>
            <a:r>
              <a:rPr lang="en-US" dirty="0"/>
              <a:t>Sprint10:</a:t>
            </a:r>
          </a:p>
        </p:txBody>
      </p:sp>
      <p:sp>
        <p:nvSpPr>
          <p:cNvPr id="3" name="Content Placeholder 2">
            <a:extLst>
              <a:ext uri="{FF2B5EF4-FFF2-40B4-BE49-F238E27FC236}">
                <a16:creationId xmlns:a16="http://schemas.microsoft.com/office/drawing/2014/main" id="{94C36843-7D26-CF2F-DF56-359F77FC1D9A}"/>
              </a:ext>
            </a:extLst>
          </p:cNvPr>
          <p:cNvSpPr>
            <a:spLocks noGrp="1"/>
          </p:cNvSpPr>
          <p:nvPr>
            <p:ph idx="1"/>
          </p:nvPr>
        </p:nvSpPr>
        <p:spPr>
          <a:xfrm>
            <a:off x="838200" y="970669"/>
            <a:ext cx="10515600" cy="5206293"/>
          </a:xfrm>
        </p:spPr>
        <p:txBody>
          <a:bodyPr>
            <a:normAutofit lnSpcReduction="10000"/>
          </a:bodyPr>
          <a:lstStyle/>
          <a:p>
            <a:pPr marL="0" indent="0">
              <a:buNone/>
            </a:pPr>
            <a:r>
              <a:rPr lang="en-US" sz="1800" b="1" dirty="0"/>
              <a:t>Task 1: Safety Feature Assessment</a:t>
            </a:r>
          </a:p>
          <a:p>
            <a:pPr marL="0" indent="0">
              <a:buNone/>
            </a:pPr>
            <a:r>
              <a:rPr lang="en-US" sz="1800" b="1" dirty="0"/>
              <a:t>Examine the presence of safety features such as ABS, airbags. and hill assist, to assess the safety standards of various car models with respect to each feature mentioned above.</a:t>
            </a:r>
          </a:p>
          <a:p>
            <a:pPr marL="0" indent="0">
              <a:buNone/>
            </a:pPr>
            <a:r>
              <a:rPr lang="en-US" sz="1800" dirty="0"/>
              <a:t>df4 = cars.loc[:,['Make', 'Model','Hill_Assist','ABS_(Anti-</a:t>
            </a:r>
            <a:r>
              <a:rPr lang="en-US" sz="1800" dirty="0" err="1"/>
              <a:t>lock_Braking_System</a:t>
            </a:r>
            <a:r>
              <a:rPr lang="en-US" sz="1800" dirty="0"/>
              <a:t>)','Airbags’]]</a:t>
            </a:r>
          </a:p>
          <a:p>
            <a:pPr marL="0" indent="0">
              <a:buNone/>
            </a:pPr>
            <a:r>
              <a:rPr lang="en-US" sz="1800" dirty="0" err="1"/>
              <a:t>safety_cars</a:t>
            </a:r>
            <a:r>
              <a:rPr lang="en-US" sz="1800" dirty="0"/>
              <a:t>=pd.DataFrame(df4.loc[(df4['</a:t>
            </a:r>
            <a:r>
              <a:rPr lang="en-US" sz="1800" dirty="0" err="1"/>
              <a:t>Hill_Assist</a:t>
            </a:r>
            <a:r>
              <a:rPr lang="en-US" sz="1800" dirty="0"/>
              <a:t>']!='</a:t>
            </a:r>
            <a:r>
              <a:rPr lang="en-US" sz="1800" dirty="0" err="1"/>
              <a:t>NotAvailable</a:t>
            </a:r>
            <a:r>
              <a:rPr lang="en-US" sz="1800" dirty="0"/>
              <a:t>')&amp;(df4['ABS_(</a:t>
            </a:r>
            <a:r>
              <a:rPr lang="en-US" sz="1800" dirty="0" err="1"/>
              <a:t>Antilock_Braking_System</a:t>
            </a:r>
            <a:r>
              <a:rPr lang="en-US" sz="1800" dirty="0"/>
              <a:t>)']!='</a:t>
            </a:r>
            <a:r>
              <a:rPr lang="en-US" sz="1800" dirty="0" err="1"/>
              <a:t>NotAvailable</a:t>
            </a:r>
            <a:r>
              <a:rPr lang="en-US" sz="1800" dirty="0"/>
              <a:t>')&amp;(df4['Airbags']!='</a:t>
            </a:r>
            <a:r>
              <a:rPr lang="en-US" sz="1800" dirty="0" err="1"/>
              <a:t>NotAvailable</a:t>
            </a:r>
            <a:r>
              <a:rPr lang="en-US" sz="1800" dirty="0"/>
              <a:t>'),['</a:t>
            </a:r>
            <a:r>
              <a:rPr lang="en-US" sz="1800" dirty="0" err="1"/>
              <a:t>Make','Model','Hill_Assist','ABS</a:t>
            </a:r>
            <a:r>
              <a:rPr lang="en-US" sz="1800" dirty="0"/>
              <a:t>_(</a:t>
            </a:r>
            <a:r>
              <a:rPr lang="en-US" sz="1800" dirty="0" err="1"/>
              <a:t>Antilock_Braking_System</a:t>
            </a:r>
            <a:r>
              <a:rPr lang="en-US" sz="1800" dirty="0"/>
              <a:t>)','Airbags’]])</a:t>
            </a:r>
          </a:p>
          <a:p>
            <a:pPr marL="0" indent="0">
              <a:buNone/>
            </a:pPr>
            <a:r>
              <a:rPr lang="en-US" sz="1800" dirty="0"/>
              <a:t>safety_cars</a:t>
            </a:r>
          </a:p>
          <a:p>
            <a:pPr marL="0" indent="0">
              <a:buNone/>
            </a:pPr>
            <a:r>
              <a:rPr lang="en-US" sz="1800" dirty="0"/>
              <a:t>          </a:t>
            </a:r>
            <a:r>
              <a:rPr lang="en-US" sz="1800" b="1" u="sng" dirty="0"/>
              <a:t>Output: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Interpretation</a:t>
            </a:r>
            <a:r>
              <a:rPr lang="en-US" sz="1800" dirty="0"/>
              <a:t>:The cars with safety features are extracted and stored in safety cars with contain above mentioned features</a:t>
            </a:r>
          </a:p>
        </p:txBody>
      </p:sp>
      <p:pic>
        <p:nvPicPr>
          <p:cNvPr id="5" name="Picture 4">
            <a:extLst>
              <a:ext uri="{FF2B5EF4-FFF2-40B4-BE49-F238E27FC236}">
                <a16:creationId xmlns:a16="http://schemas.microsoft.com/office/drawing/2014/main" id="{6E664671-9A8B-CB6D-B558-921A8B07D682}"/>
              </a:ext>
            </a:extLst>
          </p:cNvPr>
          <p:cNvPicPr>
            <a:picLocks noChangeAspect="1"/>
          </p:cNvPicPr>
          <p:nvPr/>
        </p:nvPicPr>
        <p:blipFill>
          <a:blip r:embed="rId2"/>
          <a:stretch>
            <a:fillRect/>
          </a:stretch>
        </p:blipFill>
        <p:spPr>
          <a:xfrm>
            <a:off x="2379855" y="3052689"/>
            <a:ext cx="6665671" cy="2349306"/>
          </a:xfrm>
          <a:prstGeom prst="rect">
            <a:avLst/>
          </a:prstGeom>
        </p:spPr>
      </p:pic>
    </p:spTree>
    <p:extLst>
      <p:ext uri="{BB962C8B-B14F-4D97-AF65-F5344CB8AC3E}">
        <p14:creationId xmlns:p14="http://schemas.microsoft.com/office/powerpoint/2010/main" val="71086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F93C-5B2C-24B8-D150-494D25617687}"/>
              </a:ext>
            </a:extLst>
          </p:cNvPr>
          <p:cNvSpPr>
            <a:spLocks noGrp="1"/>
          </p:cNvSpPr>
          <p:nvPr>
            <p:ph type="title"/>
          </p:nvPr>
        </p:nvSpPr>
        <p:spPr>
          <a:xfrm flipV="1">
            <a:off x="838200" y="319406"/>
            <a:ext cx="10515600"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83232A0B-94D0-9A71-D81D-5F97E8C0F598}"/>
              </a:ext>
            </a:extLst>
          </p:cNvPr>
          <p:cNvSpPr>
            <a:spLocks noGrp="1"/>
          </p:cNvSpPr>
          <p:nvPr>
            <p:ph idx="1"/>
          </p:nvPr>
        </p:nvSpPr>
        <p:spPr>
          <a:xfrm>
            <a:off x="838200" y="410844"/>
            <a:ext cx="10515600" cy="5766119"/>
          </a:xfrm>
        </p:spPr>
        <p:txBody>
          <a:bodyPr>
            <a:normAutofit fontScale="92500" lnSpcReduction="10000"/>
          </a:bodyPr>
          <a:lstStyle/>
          <a:p>
            <a:pPr marL="0" indent="0">
              <a:buNone/>
            </a:pPr>
            <a:r>
              <a:rPr lang="en-US" sz="1800" b="1" dirty="0"/>
              <a:t>Task 3: Alert Systems Analysis Investigate the presence of high-speed alerts, seat belt reminders, and door-ajar warnings to assess the integration of safety and convenience features with respect to each feature mentioned above.</a:t>
            </a:r>
          </a:p>
          <a:p>
            <a:pPr marL="0" indent="0">
              <a:buNone/>
            </a:pPr>
            <a:r>
              <a:rPr lang="en-US" sz="1800" dirty="0"/>
              <a:t>df6=cars.loc[:,['Make','Model','Fasten_Seat_Belt_Warning','Door_Ajar_Warning','High_Speed_Alert_System’]]</a:t>
            </a:r>
          </a:p>
          <a:p>
            <a:pPr marL="0" indent="0">
              <a:buNone/>
            </a:pPr>
            <a:r>
              <a:rPr lang="en-US" sz="1800" dirty="0"/>
              <a:t>safety_cars1 = pd.DataFrame(df6.loc[(df6['Fasten_Seat_Belt_Warning']!='Not Available') &amp; (df6['Door_Ajar_Warning']!='Not Available') &amp;(df6['High_Speed_Alert_System']!='Not Available'),['Make', 'Model','Fasten_Seat_Belt_Warning','Door_Ajar_Warning','High_Speed_Alert_System’]])</a:t>
            </a:r>
          </a:p>
          <a:p>
            <a:pPr marL="0" indent="0">
              <a:buNone/>
            </a:pPr>
            <a:r>
              <a:rPr lang="en-US" sz="1800" dirty="0"/>
              <a:t>Safety_cars1</a:t>
            </a:r>
          </a:p>
          <a:p>
            <a:pPr marL="0" indent="0">
              <a:buNone/>
            </a:pPr>
            <a:r>
              <a:rPr lang="en-US" sz="1800" dirty="0"/>
              <a:t>              </a:t>
            </a:r>
            <a:r>
              <a:rPr lang="en-US" sz="1800" b="1" u="sng" dirty="0"/>
              <a:t>Output: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Interpretation</a:t>
            </a:r>
            <a:r>
              <a:rPr lang="en-US" sz="1800" dirty="0"/>
              <a:t>:The cars with alert system are extracted from cars with features mentioned above and stored in safetycars1</a:t>
            </a:r>
          </a:p>
        </p:txBody>
      </p:sp>
      <p:pic>
        <p:nvPicPr>
          <p:cNvPr id="5" name="Picture 4">
            <a:extLst>
              <a:ext uri="{FF2B5EF4-FFF2-40B4-BE49-F238E27FC236}">
                <a16:creationId xmlns:a16="http://schemas.microsoft.com/office/drawing/2014/main" id="{8DBC4028-997A-5456-3436-8055D117FD48}"/>
              </a:ext>
            </a:extLst>
          </p:cNvPr>
          <p:cNvPicPr>
            <a:picLocks noChangeAspect="1"/>
          </p:cNvPicPr>
          <p:nvPr/>
        </p:nvPicPr>
        <p:blipFill>
          <a:blip r:embed="rId2"/>
          <a:stretch>
            <a:fillRect/>
          </a:stretch>
        </p:blipFill>
        <p:spPr>
          <a:xfrm>
            <a:off x="2709961" y="2757267"/>
            <a:ext cx="5196083" cy="2729133"/>
          </a:xfrm>
          <a:prstGeom prst="rect">
            <a:avLst/>
          </a:prstGeom>
        </p:spPr>
      </p:pic>
    </p:spTree>
    <p:extLst>
      <p:ext uri="{BB962C8B-B14F-4D97-AF65-F5344CB8AC3E}">
        <p14:creationId xmlns:p14="http://schemas.microsoft.com/office/powerpoint/2010/main" val="362348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0CDF-71A7-8958-3CAC-FAE39D058F8D}"/>
              </a:ext>
            </a:extLst>
          </p:cNvPr>
          <p:cNvSpPr>
            <a:spLocks noGrp="1"/>
          </p:cNvSpPr>
          <p:nvPr>
            <p:ph type="title"/>
          </p:nvPr>
        </p:nvSpPr>
        <p:spPr>
          <a:xfrm>
            <a:off x="838200" y="365126"/>
            <a:ext cx="10515600" cy="127244"/>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52C1A38C-9916-0A67-92D3-012FF5314F7C}"/>
              </a:ext>
            </a:extLst>
          </p:cNvPr>
          <p:cNvSpPr>
            <a:spLocks noGrp="1"/>
          </p:cNvSpPr>
          <p:nvPr>
            <p:ph idx="1"/>
          </p:nvPr>
        </p:nvSpPr>
        <p:spPr>
          <a:xfrm>
            <a:off x="838200" y="365126"/>
            <a:ext cx="10515600" cy="6246689"/>
          </a:xfrm>
        </p:spPr>
        <p:txBody>
          <a:bodyPr>
            <a:normAutofit lnSpcReduction="10000"/>
          </a:bodyPr>
          <a:lstStyle/>
          <a:p>
            <a:pPr marL="0" indent="0">
              <a:buNone/>
            </a:pPr>
            <a:r>
              <a:rPr lang="en-US" sz="1800" b="1" dirty="0"/>
              <a:t>Task 4: Dimensional Analysis Analyze the dimensions of cars (height, length, width) to understand size preferences and market demands, aiding in product planning. Also, present make-wise average summaries for all dimensions of cars analyzed above.</a:t>
            </a:r>
          </a:p>
          <a:p>
            <a:pPr marL="0" indent="0">
              <a:buNone/>
            </a:pPr>
            <a:r>
              <a:rPr lang="en-US" sz="1800" dirty="0"/>
              <a:t>dimensions = pd.pivot_table(cars,index=['Make'],values = ['</a:t>
            </a:r>
            <a:r>
              <a:rPr lang="en-US" sz="1800" dirty="0" err="1"/>
              <a:t>Height_mm</a:t>
            </a:r>
            <a:r>
              <a:rPr lang="en-US" sz="1800" dirty="0"/>
              <a:t>', '</a:t>
            </a:r>
            <a:r>
              <a:rPr lang="en-US" sz="1800" dirty="0" err="1"/>
              <a:t>Length_mm</a:t>
            </a:r>
            <a:r>
              <a:rPr lang="en-US" sz="1800" dirty="0"/>
              <a:t>', '</a:t>
            </a:r>
            <a:r>
              <a:rPr lang="en-US" sz="1800" dirty="0" err="1"/>
              <a:t>Width_mm</a:t>
            </a:r>
            <a:r>
              <a:rPr lang="en-US" sz="1800" dirty="0"/>
              <a:t>'],aggfunc = ['mean’])</a:t>
            </a:r>
          </a:p>
          <a:p>
            <a:pPr marL="0" indent="0">
              <a:buNone/>
            </a:pPr>
            <a:r>
              <a:rPr lang="en-US" sz="1800" dirty="0"/>
              <a:t>dimensions </a:t>
            </a:r>
          </a:p>
          <a:p>
            <a:pPr marL="0" indent="0">
              <a:buNone/>
            </a:pPr>
            <a:r>
              <a:rPr lang="en-US" sz="1800" b="1" u="sng" dirty="0"/>
              <a:t>Output: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Interpretation</a:t>
            </a:r>
            <a:r>
              <a:rPr lang="en-US" sz="1800" dirty="0"/>
              <a:t>: The dimension analysis we can say that the required of a car according to market are 1597.500000,4667.277778,1994.611111</a:t>
            </a:r>
          </a:p>
          <a:p>
            <a:pPr marL="0" indent="0">
              <a:buNone/>
            </a:pPr>
            <a:endParaRPr lang="en-US" sz="1800" dirty="0"/>
          </a:p>
        </p:txBody>
      </p:sp>
      <p:pic>
        <p:nvPicPr>
          <p:cNvPr id="5" name="Picture 4">
            <a:extLst>
              <a:ext uri="{FF2B5EF4-FFF2-40B4-BE49-F238E27FC236}">
                <a16:creationId xmlns:a16="http://schemas.microsoft.com/office/drawing/2014/main" id="{18605CC8-2CF7-7305-D3F3-D263633314E5}"/>
              </a:ext>
            </a:extLst>
          </p:cNvPr>
          <p:cNvPicPr>
            <a:picLocks noChangeAspect="1"/>
          </p:cNvPicPr>
          <p:nvPr/>
        </p:nvPicPr>
        <p:blipFill>
          <a:blip r:embed="rId2"/>
          <a:stretch>
            <a:fillRect/>
          </a:stretch>
        </p:blipFill>
        <p:spPr>
          <a:xfrm>
            <a:off x="2226874" y="1726267"/>
            <a:ext cx="3048511" cy="3844539"/>
          </a:xfrm>
          <a:prstGeom prst="rect">
            <a:avLst/>
          </a:prstGeom>
        </p:spPr>
      </p:pic>
      <p:pic>
        <p:nvPicPr>
          <p:cNvPr id="7" name="Picture 6">
            <a:extLst>
              <a:ext uri="{FF2B5EF4-FFF2-40B4-BE49-F238E27FC236}">
                <a16:creationId xmlns:a16="http://schemas.microsoft.com/office/drawing/2014/main" id="{E2CF7CB9-89C9-42C8-0722-491A69469D83}"/>
              </a:ext>
            </a:extLst>
          </p:cNvPr>
          <p:cNvPicPr>
            <a:picLocks noChangeAspect="1"/>
          </p:cNvPicPr>
          <p:nvPr/>
        </p:nvPicPr>
        <p:blipFill>
          <a:blip r:embed="rId3"/>
          <a:stretch>
            <a:fillRect/>
          </a:stretch>
        </p:blipFill>
        <p:spPr>
          <a:xfrm>
            <a:off x="4862889" y="1636307"/>
            <a:ext cx="2508582" cy="3934500"/>
          </a:xfrm>
          <a:prstGeom prst="rect">
            <a:avLst/>
          </a:prstGeom>
        </p:spPr>
      </p:pic>
    </p:spTree>
    <p:extLst>
      <p:ext uri="{BB962C8B-B14F-4D97-AF65-F5344CB8AC3E}">
        <p14:creationId xmlns:p14="http://schemas.microsoft.com/office/powerpoint/2010/main" val="213773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A4B-3A2E-FB31-70FF-6A00434E0C78}"/>
              </a:ext>
            </a:extLst>
          </p:cNvPr>
          <p:cNvSpPr>
            <a:spLocks noGrp="1"/>
          </p:cNvSpPr>
          <p:nvPr>
            <p:ph type="title"/>
          </p:nvPr>
        </p:nvSpPr>
        <p:spPr>
          <a:xfrm>
            <a:off x="677334" y="351692"/>
            <a:ext cx="8596668" cy="548641"/>
          </a:xfrm>
        </p:spPr>
        <p:txBody>
          <a:bodyPr>
            <a:normAutofit fontScale="90000"/>
          </a:bodyPr>
          <a:lstStyle/>
          <a:p>
            <a:r>
              <a:rPr lang="en-US" dirty="0"/>
              <a:t>Summary &amp; Conclusion</a:t>
            </a:r>
          </a:p>
        </p:txBody>
      </p:sp>
      <p:sp>
        <p:nvSpPr>
          <p:cNvPr id="3" name="Content Placeholder 2">
            <a:extLst>
              <a:ext uri="{FF2B5EF4-FFF2-40B4-BE49-F238E27FC236}">
                <a16:creationId xmlns:a16="http://schemas.microsoft.com/office/drawing/2014/main" id="{6F489A12-DD48-2652-203B-D1E21BDD883B}"/>
              </a:ext>
            </a:extLst>
          </p:cNvPr>
          <p:cNvSpPr>
            <a:spLocks noGrp="1"/>
          </p:cNvSpPr>
          <p:nvPr>
            <p:ph idx="1"/>
          </p:nvPr>
        </p:nvSpPr>
        <p:spPr>
          <a:xfrm>
            <a:off x="677334" y="900333"/>
            <a:ext cx="8596668" cy="5141030"/>
          </a:xfrm>
        </p:spPr>
        <p:txBody>
          <a:bodyPr/>
          <a:lstStyle/>
          <a:p>
            <a:r>
              <a:rPr lang="en-US" dirty="0"/>
              <a:t>From Sprint 9 and sprint 10 task we have analyzed the trend in automobile filling missing values </a:t>
            </a:r>
          </a:p>
          <a:p>
            <a:r>
              <a:rPr lang="en-US" dirty="0"/>
              <a:t>Top 10 car manufactures by city mileage and relation between displacement and mileage by outlier analysis</a:t>
            </a:r>
          </a:p>
          <a:p>
            <a:r>
              <a:rPr lang="en-US" dirty="0"/>
              <a:t>Most preferred body type in market and most skewed spread of fuel among manufactures</a:t>
            </a:r>
          </a:p>
          <a:p>
            <a:r>
              <a:rPr lang="en-US" dirty="0"/>
              <a:t>The various factors that affect high way and city mileage</a:t>
            </a:r>
          </a:p>
          <a:p>
            <a:r>
              <a:rPr lang="en-US" dirty="0"/>
              <a:t>Finding the safety and best features cars like hill assist, seat belt alert etc. in market </a:t>
            </a:r>
          </a:p>
          <a:p>
            <a:pPr marL="0" indent="0">
              <a:buNone/>
            </a:pPr>
            <a:r>
              <a:rPr lang="en-US" dirty="0"/>
              <a:t>Conclusion:</a:t>
            </a:r>
          </a:p>
          <a:p>
            <a:pPr marL="0" indent="0">
              <a:buNone/>
            </a:pPr>
            <a:r>
              <a:rPr lang="en-US" dirty="0"/>
              <a:t>Above project  results can be used for any person for better understanding the automobile market trend by which he can get idea which body type and dimension and features should be added to manufacture a car in market or change that needed to be made to existing vehicle in future  depending on analysis </a:t>
            </a:r>
          </a:p>
        </p:txBody>
      </p:sp>
    </p:spTree>
    <p:extLst>
      <p:ext uri="{BB962C8B-B14F-4D97-AF65-F5344CB8AC3E}">
        <p14:creationId xmlns:p14="http://schemas.microsoft.com/office/powerpoint/2010/main" val="266933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3A3E-FE58-BB48-9F93-AB4C4968C804}"/>
              </a:ext>
            </a:extLst>
          </p:cNvPr>
          <p:cNvSpPr>
            <a:spLocks noGrp="1"/>
          </p:cNvSpPr>
          <p:nvPr>
            <p:ph type="title"/>
          </p:nvPr>
        </p:nvSpPr>
        <p:spPr>
          <a:xfrm>
            <a:off x="838200" y="365126"/>
            <a:ext cx="10515600" cy="704020"/>
          </a:xfrm>
        </p:spPr>
        <p:txBody>
          <a:bodyPr/>
          <a:lstStyle/>
          <a:p>
            <a:r>
              <a:rPr lang="en-US" b="0" i="0" dirty="0">
                <a:effectLst/>
                <a:latin typeface="system-ui"/>
              </a:rPr>
              <a:t>(Sprint9)Data Preprocessing:</a:t>
            </a:r>
            <a:endParaRPr lang="en-US" dirty="0"/>
          </a:p>
        </p:txBody>
      </p:sp>
      <p:sp>
        <p:nvSpPr>
          <p:cNvPr id="3" name="Content Placeholder 2">
            <a:extLst>
              <a:ext uri="{FF2B5EF4-FFF2-40B4-BE49-F238E27FC236}">
                <a16:creationId xmlns:a16="http://schemas.microsoft.com/office/drawing/2014/main" id="{C9FA60D9-CF02-FE8A-9F1B-6C5AD01A2184}"/>
              </a:ext>
            </a:extLst>
          </p:cNvPr>
          <p:cNvSpPr>
            <a:spLocks noGrp="1"/>
          </p:cNvSpPr>
          <p:nvPr>
            <p:ph idx="1"/>
          </p:nvPr>
        </p:nvSpPr>
        <p:spPr>
          <a:xfrm>
            <a:off x="838200" y="1069146"/>
            <a:ext cx="10515600" cy="5107817"/>
          </a:xfrm>
        </p:spPr>
        <p:txBody>
          <a:bodyPr>
            <a:normAutofit/>
          </a:bodyPr>
          <a:lstStyle/>
          <a:p>
            <a:pPr marL="0" indent="0">
              <a:buNone/>
            </a:pPr>
            <a:r>
              <a:rPr lang="en-US" sz="1800" dirty="0"/>
              <a:t>import warnings                                                                           </a:t>
            </a:r>
            <a:r>
              <a:rPr lang="en-US" sz="1800" b="1" u="sng" dirty="0"/>
              <a:t>Output:</a:t>
            </a:r>
          </a:p>
          <a:p>
            <a:pPr marL="0" indent="0">
              <a:buNone/>
            </a:pPr>
            <a:r>
              <a:rPr lang="en-US" sz="1800" dirty="0"/>
              <a:t>warnings.filterwarnings('ignore’)</a:t>
            </a:r>
          </a:p>
          <a:p>
            <a:pPr marL="0" indent="0">
              <a:buNone/>
            </a:pPr>
            <a:r>
              <a:rPr lang="en-US" sz="1800" dirty="0"/>
              <a:t>import pandas as pdcars = pd.read_excel(r'DS1_C4_S9_Car_Data.xlsx’)</a:t>
            </a:r>
          </a:p>
          <a:p>
            <a:pPr marL="0" indent="0">
              <a:buNone/>
            </a:pPr>
            <a:r>
              <a:rPr lang="en-US" sz="1800" dirty="0"/>
              <a:t>for col in cars:    </a:t>
            </a:r>
          </a:p>
          <a:p>
            <a:pPr marL="0" indent="0">
              <a:buNone/>
            </a:pPr>
            <a:r>
              <a:rPr lang="en-US" sz="1800" dirty="0"/>
              <a:t> if cars[col].isnull().any() and col not in['Kerb_Weight','Gross_Vehicle_Weight']:         </a:t>
            </a:r>
          </a:p>
          <a:p>
            <a:pPr marL="0" indent="0">
              <a:buNone/>
            </a:pPr>
            <a:r>
              <a:rPr lang="en-US" sz="1800" dirty="0"/>
              <a:t>    if cars[col].dtype == 'object':           </a:t>
            </a:r>
          </a:p>
          <a:p>
            <a:pPr marL="0" indent="0">
              <a:buNone/>
            </a:pPr>
            <a:r>
              <a:rPr lang="en-US" sz="1800" dirty="0"/>
              <a:t>        cars[col].fillna("Not Available",inplace=True)        </a:t>
            </a:r>
          </a:p>
          <a:p>
            <a:pPr marL="0" indent="0">
              <a:buNone/>
            </a:pPr>
            <a:r>
              <a:rPr lang="en-US" sz="1800" dirty="0"/>
              <a:t>    elif cars[col].dtype == 'float64':            </a:t>
            </a:r>
          </a:p>
          <a:p>
            <a:pPr marL="0" indent="0">
              <a:buNone/>
            </a:pPr>
            <a:r>
              <a:rPr lang="en-US" sz="1800" dirty="0"/>
              <a:t>        cars[col].fillna(cars[col].mean(),inplace=True)    cars.info()</a:t>
            </a:r>
          </a:p>
          <a:p>
            <a:pPr marL="0" indent="0">
              <a:buNone/>
            </a:pPr>
            <a:endParaRPr lang="en-US" sz="1800" dirty="0"/>
          </a:p>
          <a:p>
            <a:pPr marL="0" indent="0">
              <a:buNone/>
            </a:pPr>
            <a:r>
              <a:rPr lang="en-US" sz="1800" b="1" dirty="0"/>
              <a:t>Interpretation</a:t>
            </a:r>
            <a:r>
              <a:rPr lang="en-US" sz="1800" dirty="0"/>
              <a:t>: By using for loop the missing values are filled by mean and mode respective of there data types and by cars.info() we can see all values are filled exculding kerb and gross whicle weight because later we have change there data types</a:t>
            </a:r>
          </a:p>
        </p:txBody>
      </p:sp>
      <p:pic>
        <p:nvPicPr>
          <p:cNvPr id="5" name="Picture 4">
            <a:extLst>
              <a:ext uri="{FF2B5EF4-FFF2-40B4-BE49-F238E27FC236}">
                <a16:creationId xmlns:a16="http://schemas.microsoft.com/office/drawing/2014/main" id="{71579CBB-D956-5B59-32BC-8409126DBD03}"/>
              </a:ext>
            </a:extLst>
          </p:cNvPr>
          <p:cNvPicPr>
            <a:picLocks noChangeAspect="1"/>
          </p:cNvPicPr>
          <p:nvPr/>
        </p:nvPicPr>
        <p:blipFill>
          <a:blip r:embed="rId2"/>
          <a:stretch>
            <a:fillRect/>
          </a:stretch>
        </p:blipFill>
        <p:spPr>
          <a:xfrm>
            <a:off x="8651631" y="1069147"/>
            <a:ext cx="3540369" cy="3770140"/>
          </a:xfrm>
          <a:prstGeom prst="rect">
            <a:avLst/>
          </a:prstGeom>
        </p:spPr>
      </p:pic>
    </p:spTree>
    <p:extLst>
      <p:ext uri="{BB962C8B-B14F-4D97-AF65-F5344CB8AC3E}">
        <p14:creationId xmlns:p14="http://schemas.microsoft.com/office/powerpoint/2010/main" val="197113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4702-F633-4919-7A3B-762EDBA3A280}"/>
              </a:ext>
            </a:extLst>
          </p:cNvPr>
          <p:cNvSpPr>
            <a:spLocks noGrp="1"/>
          </p:cNvSpPr>
          <p:nvPr>
            <p:ph type="title"/>
          </p:nvPr>
        </p:nvSpPr>
        <p:spPr>
          <a:xfrm>
            <a:off x="838200" y="365126"/>
            <a:ext cx="10515600" cy="56906"/>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709ADAF9-9160-D003-DBB0-47FB22DC32DB}"/>
              </a:ext>
            </a:extLst>
          </p:cNvPr>
          <p:cNvSpPr>
            <a:spLocks noGrp="1"/>
          </p:cNvSpPr>
          <p:nvPr>
            <p:ph idx="1"/>
          </p:nvPr>
        </p:nvSpPr>
        <p:spPr>
          <a:xfrm>
            <a:off x="267286" y="422032"/>
            <a:ext cx="11816862" cy="6435968"/>
          </a:xfrm>
        </p:spPr>
        <p:txBody>
          <a:bodyPr>
            <a:normAutofit fontScale="92500" lnSpcReduction="20000"/>
          </a:bodyPr>
          <a:lstStyle/>
          <a:p>
            <a:pPr marL="0" indent="0">
              <a:buNone/>
            </a:pPr>
            <a:r>
              <a:rPr lang="en-US" sz="1900" b="1" dirty="0"/>
              <a:t>Task3:Top 10 cars manufactures based on city mileage and perform outlier analysis</a:t>
            </a:r>
          </a:p>
          <a:p>
            <a:pPr marL="0" indent="0">
              <a:buNone/>
            </a:pPr>
            <a:r>
              <a:rPr lang="en-US" sz="1500" dirty="0"/>
              <a:t>import numpy as np</a:t>
            </a:r>
          </a:p>
          <a:p>
            <a:pPr marL="0" indent="0">
              <a:buNone/>
            </a:pPr>
            <a:r>
              <a:rPr lang="en-US" sz="1500" dirty="0"/>
              <a:t>df=pd.DataFrame(data=fuel_Efficiency.groupby('Make')['City_Mileage_km_litre'].mean().sort_values(ascending=True)[0:10],columns=['City_Mileage_km_litre'])makes = df.groupby('Make')['City_Mileage_km_litre'].mean().sort_values(ascending=True)[0:10].index</a:t>
            </a:r>
          </a:p>
          <a:p>
            <a:pPr marL="0" indent="0">
              <a:buNone/>
            </a:pPr>
            <a:r>
              <a:rPr lang="en-US" sz="1500" dirty="0"/>
              <a:t>values=df.groupby('Make')['City_Mileage_km_litre'].mean().sort_values(ascending=True)[0:10].values</a:t>
            </a:r>
          </a:p>
          <a:p>
            <a:pPr marL="0" indent="0">
              <a:buNone/>
            </a:pPr>
            <a:r>
              <a:rPr lang="en-US" sz="1500" dirty="0"/>
              <a:t>plt.barh(</a:t>
            </a:r>
            <a:r>
              <a:rPr lang="en-US" sz="1500" dirty="0" err="1"/>
              <a:t>makes,values,color</a:t>
            </a:r>
            <a:r>
              <a:rPr lang="en-US" sz="1500" dirty="0"/>
              <a:t> = 'red’)                                     </a:t>
            </a:r>
            <a:r>
              <a:rPr lang="en-US" sz="1500" b="1" u="sng" dirty="0"/>
              <a:t>Output:</a:t>
            </a:r>
          </a:p>
          <a:p>
            <a:pPr marL="0" indent="0">
              <a:buNone/>
            </a:pPr>
            <a:r>
              <a:rPr lang="en-US" sz="1500" dirty="0"/>
              <a:t>plt.title('Top 10 manufactures based on </a:t>
            </a:r>
          </a:p>
          <a:p>
            <a:pPr marL="0" indent="0">
              <a:buNone/>
            </a:pPr>
            <a:r>
              <a:rPr lang="en-US" sz="1500" dirty="0"/>
              <a:t>city mileage before outlier analysis’)</a:t>
            </a:r>
          </a:p>
          <a:p>
            <a:pPr marL="0" indent="0">
              <a:buNone/>
            </a:pPr>
            <a:r>
              <a:rPr lang="en-US" sz="1500" dirty="0"/>
              <a:t>plt.show() </a:t>
            </a:r>
          </a:p>
          <a:p>
            <a:pPr marL="0" indent="0">
              <a:buNone/>
            </a:pPr>
            <a:r>
              <a:rPr lang="en-US" sz="1500" dirty="0"/>
              <a:t>plt.boxplot(df['City_Mileage_km_litre']) </a:t>
            </a:r>
          </a:p>
          <a:p>
            <a:pPr marL="0" indent="0">
              <a:buNone/>
            </a:pPr>
            <a:r>
              <a:rPr lang="en-US" sz="1500" dirty="0"/>
              <a:t>plt.title('Box plot of city mileage’)</a:t>
            </a:r>
          </a:p>
          <a:p>
            <a:pPr marL="0" indent="0">
              <a:buNone/>
            </a:pPr>
            <a:r>
              <a:rPr lang="en-US" sz="1500" dirty="0"/>
              <a:t>plt.show()</a:t>
            </a:r>
          </a:p>
          <a:p>
            <a:pPr marL="0" indent="0">
              <a:buNone/>
            </a:pPr>
            <a:r>
              <a:rPr lang="en-US" sz="1500" dirty="0"/>
              <a:t>df=df.reset_index()</a:t>
            </a:r>
          </a:p>
          <a:p>
            <a:pPr marL="0" indent="0">
              <a:buNone/>
            </a:pPr>
            <a:r>
              <a:rPr lang="en-US" sz="1500" dirty="0"/>
              <a:t>df.loc[df['Make']=='Not Available’,</a:t>
            </a:r>
          </a:p>
          <a:p>
            <a:pPr marL="0" indent="0">
              <a:buNone/>
            </a:pPr>
            <a:r>
              <a:rPr lang="en-US" sz="1500" dirty="0"/>
              <a:t>           'City_Mileage_km_litre']=8.309614</a:t>
            </a:r>
          </a:p>
          <a:p>
            <a:pPr marL="0" indent="0">
              <a:buNone/>
            </a:pPr>
            <a:r>
              <a:rPr lang="en-US" sz="1500" dirty="0"/>
              <a:t>df</a:t>
            </a:r>
          </a:p>
          <a:p>
            <a:pPr marL="0" indent="0">
              <a:buNone/>
            </a:pPr>
            <a:r>
              <a:rPr lang="en-US" sz="1800" b="1" dirty="0"/>
              <a:t>Interpretation</a:t>
            </a:r>
            <a:r>
              <a:rPr lang="en-US" sz="1800" dirty="0"/>
              <a:t>:df is created from fuel_efficiency top10 manufactures by</a:t>
            </a:r>
          </a:p>
          <a:p>
            <a:pPr marL="0" indent="0">
              <a:buNone/>
            </a:pPr>
            <a:r>
              <a:rPr lang="en-US" sz="1800" dirty="0"/>
              <a:t> city mileage by matplotlib we compared city mileage by visualizing in horizontal</a:t>
            </a:r>
          </a:p>
          <a:p>
            <a:pPr marL="0" indent="0">
              <a:buNone/>
            </a:pPr>
            <a:r>
              <a:rPr lang="en-US" sz="1800" dirty="0"/>
              <a:t> </a:t>
            </a:r>
            <a:r>
              <a:rPr lang="en-US" sz="1800" dirty="0" err="1"/>
              <a:t>bargraph</a:t>
            </a:r>
            <a:r>
              <a:rPr lang="en-US" dirty="0" err="1"/>
              <a:t>.</a:t>
            </a:r>
            <a:r>
              <a:rPr lang="en-US" sz="1800" dirty="0" err="1"/>
              <a:t>For</a:t>
            </a:r>
            <a:r>
              <a:rPr lang="en-US" sz="1800" dirty="0"/>
              <a:t> checking outliers ,</a:t>
            </a:r>
            <a:r>
              <a:rPr lang="en-US" sz="1800" dirty="0" err="1"/>
              <a:t>i</a:t>
            </a:r>
            <a:r>
              <a:rPr lang="en-US" sz="1800" dirty="0"/>
              <a:t> have used boxplot and we found one outlier</a:t>
            </a:r>
          </a:p>
          <a:p>
            <a:pPr marL="0" indent="0">
              <a:buNone/>
            </a:pPr>
            <a:r>
              <a:rPr lang="en-US" sz="1800" dirty="0"/>
              <a:t> from that plot and then ,</a:t>
            </a:r>
            <a:r>
              <a:rPr lang="en-US" sz="1800" dirty="0" err="1"/>
              <a:t>i</a:t>
            </a:r>
            <a:r>
              <a:rPr lang="en-US" sz="1800" dirty="0"/>
              <a:t> replaced the outlier by median value and printed the </a:t>
            </a:r>
          </a:p>
          <a:p>
            <a:pPr marL="0" indent="0">
              <a:buNone/>
            </a:pPr>
            <a:r>
              <a:rPr lang="en-US" sz="1800" dirty="0"/>
              <a:t>data frame df</a:t>
            </a:r>
          </a:p>
          <a:p>
            <a:pPr marL="0" indent="0">
              <a:buNone/>
            </a:pPr>
            <a:endParaRPr lang="en-US" dirty="0"/>
          </a:p>
        </p:txBody>
      </p:sp>
      <p:pic>
        <p:nvPicPr>
          <p:cNvPr id="5" name="Picture 4">
            <a:extLst>
              <a:ext uri="{FF2B5EF4-FFF2-40B4-BE49-F238E27FC236}">
                <a16:creationId xmlns:a16="http://schemas.microsoft.com/office/drawing/2014/main" id="{2B779443-DF16-802E-DE9D-96CF1791FE36}"/>
              </a:ext>
            </a:extLst>
          </p:cNvPr>
          <p:cNvPicPr>
            <a:picLocks noChangeAspect="1"/>
          </p:cNvPicPr>
          <p:nvPr/>
        </p:nvPicPr>
        <p:blipFill>
          <a:blip r:embed="rId2"/>
          <a:stretch>
            <a:fillRect/>
          </a:stretch>
        </p:blipFill>
        <p:spPr>
          <a:xfrm>
            <a:off x="4984650" y="1973321"/>
            <a:ext cx="3770141" cy="2630658"/>
          </a:xfrm>
          <a:prstGeom prst="rect">
            <a:avLst/>
          </a:prstGeom>
        </p:spPr>
      </p:pic>
      <p:pic>
        <p:nvPicPr>
          <p:cNvPr id="7" name="Picture 6">
            <a:extLst>
              <a:ext uri="{FF2B5EF4-FFF2-40B4-BE49-F238E27FC236}">
                <a16:creationId xmlns:a16="http://schemas.microsoft.com/office/drawing/2014/main" id="{9C5ED4B4-3824-646B-C0B0-D4086CCA682C}"/>
              </a:ext>
            </a:extLst>
          </p:cNvPr>
          <p:cNvPicPr>
            <a:picLocks noChangeAspect="1"/>
          </p:cNvPicPr>
          <p:nvPr/>
        </p:nvPicPr>
        <p:blipFill>
          <a:blip r:embed="rId3"/>
          <a:stretch>
            <a:fillRect/>
          </a:stretch>
        </p:blipFill>
        <p:spPr>
          <a:xfrm>
            <a:off x="8914226" y="1785787"/>
            <a:ext cx="3010487" cy="2485831"/>
          </a:xfrm>
          <a:prstGeom prst="rect">
            <a:avLst/>
          </a:prstGeom>
        </p:spPr>
      </p:pic>
      <p:pic>
        <p:nvPicPr>
          <p:cNvPr id="9" name="Picture 8">
            <a:extLst>
              <a:ext uri="{FF2B5EF4-FFF2-40B4-BE49-F238E27FC236}">
                <a16:creationId xmlns:a16="http://schemas.microsoft.com/office/drawing/2014/main" id="{39419236-E486-B7E8-2F6C-8F0ADA814E96}"/>
              </a:ext>
            </a:extLst>
          </p:cNvPr>
          <p:cNvPicPr>
            <a:picLocks noChangeAspect="1"/>
          </p:cNvPicPr>
          <p:nvPr/>
        </p:nvPicPr>
        <p:blipFill>
          <a:blip r:embed="rId4"/>
          <a:stretch>
            <a:fillRect/>
          </a:stretch>
        </p:blipFill>
        <p:spPr>
          <a:xfrm>
            <a:off x="8381774" y="4473351"/>
            <a:ext cx="2576957" cy="2243933"/>
          </a:xfrm>
          <a:prstGeom prst="rect">
            <a:avLst/>
          </a:prstGeom>
        </p:spPr>
      </p:pic>
    </p:spTree>
    <p:extLst>
      <p:ext uri="{BB962C8B-B14F-4D97-AF65-F5344CB8AC3E}">
        <p14:creationId xmlns:p14="http://schemas.microsoft.com/office/powerpoint/2010/main" val="223111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1EB2-5999-ED7B-6803-40CD70DACDF9}"/>
              </a:ext>
            </a:extLst>
          </p:cNvPr>
          <p:cNvSpPr>
            <a:spLocks noGrp="1"/>
          </p:cNvSpPr>
          <p:nvPr>
            <p:ph type="title"/>
          </p:nvPr>
        </p:nvSpPr>
        <p:spPr>
          <a:xfrm flipV="1">
            <a:off x="838200" y="319406"/>
            <a:ext cx="10515600"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D73F2478-87CE-2886-CA28-FA4C6A495A52}"/>
              </a:ext>
            </a:extLst>
          </p:cNvPr>
          <p:cNvSpPr>
            <a:spLocks noGrp="1"/>
          </p:cNvSpPr>
          <p:nvPr>
            <p:ph idx="1"/>
          </p:nvPr>
        </p:nvSpPr>
        <p:spPr>
          <a:xfrm>
            <a:off x="478302" y="706901"/>
            <a:ext cx="11408898" cy="5470062"/>
          </a:xfrm>
        </p:spPr>
        <p:txBody>
          <a:bodyPr>
            <a:normAutofit fontScale="92500" lnSpcReduction="20000"/>
          </a:bodyPr>
          <a:lstStyle/>
          <a:p>
            <a:pPr marL="0" indent="0">
              <a:buNone/>
            </a:pPr>
            <a:r>
              <a:rPr lang="en-US" sz="1900" b="1" dirty="0"/>
              <a:t>Task4:Identify the top 20 non-electric car manufacturers based on city mileage and display the results using a bar graph </a:t>
            </a:r>
          </a:p>
          <a:p>
            <a:pPr marL="0" indent="0">
              <a:buNone/>
            </a:pPr>
            <a:r>
              <a:rPr lang="en-US" sz="1800" dirty="0"/>
              <a:t>df4 =</a:t>
            </a:r>
            <a:r>
              <a:rPr lang="en-US" sz="1800" dirty="0" err="1"/>
              <a:t>cars.loc</a:t>
            </a:r>
            <a:r>
              <a:rPr lang="en-US" sz="1800" dirty="0"/>
              <a:t>[cars['</a:t>
            </a:r>
            <a:r>
              <a:rPr lang="en-US" sz="1800" dirty="0" err="1"/>
              <a:t>Fuel_Type</a:t>
            </a:r>
            <a:r>
              <a:rPr lang="en-US" sz="1800" dirty="0"/>
              <a:t>']!='Electric’]</a:t>
            </a:r>
          </a:p>
          <a:p>
            <a:pPr marL="0" indent="0">
              <a:buNone/>
            </a:pPr>
            <a:r>
              <a:rPr lang="en-US" sz="1800" dirty="0"/>
              <a:t>fuelcars=pd.DataFrame(data=df4.groupby('Make')['City_Mileage_km_litre'].mean().sort_values(ascending=False)[0:20],columns=['City_Mileage_km_litre’])</a:t>
            </a:r>
          </a:p>
          <a:p>
            <a:pPr marL="0" indent="0">
              <a:buNone/>
            </a:pPr>
            <a:r>
              <a:rPr lang="en-US" sz="1800" dirty="0"/>
              <a:t>fuelcars=</a:t>
            </a:r>
            <a:r>
              <a:rPr lang="en-US" sz="1800" dirty="0" err="1"/>
              <a:t>fuelcars.reset_index</a:t>
            </a:r>
            <a:r>
              <a:rPr lang="en-US" sz="1800" dirty="0"/>
              <a:t>()</a:t>
            </a:r>
          </a:p>
          <a:p>
            <a:pPr marL="0" indent="0">
              <a:buNone/>
            </a:pPr>
            <a:r>
              <a:rPr lang="en-US" sz="1800" dirty="0"/>
              <a:t>fuelcarsplt.bar(x = fuelcars['Make'],height = fuelcars['City_Mileage_km_litre’])</a:t>
            </a:r>
          </a:p>
          <a:p>
            <a:pPr marL="0" indent="0">
              <a:buNone/>
            </a:pPr>
            <a:r>
              <a:rPr lang="en-US" sz="1800" dirty="0"/>
              <a:t>plt.title('Top 20 non-electric cars by citymileage’)                   </a:t>
            </a:r>
            <a:r>
              <a:rPr lang="en-US" sz="1800" b="1" u="sng" dirty="0"/>
              <a:t>Output:</a:t>
            </a:r>
            <a:r>
              <a:rPr lang="en-US" sz="1800" dirty="0"/>
              <a:t>   </a:t>
            </a:r>
          </a:p>
          <a:p>
            <a:pPr marL="0" indent="0">
              <a:buNone/>
            </a:pPr>
            <a:r>
              <a:rPr lang="en-US" sz="1800" dirty="0" err="1"/>
              <a:t>plt.xticks</a:t>
            </a:r>
            <a:r>
              <a:rPr lang="en-US" sz="1800" dirty="0"/>
              <a:t>(rotation=90)</a:t>
            </a:r>
          </a:p>
          <a:p>
            <a:pPr marL="0" indent="0">
              <a:buNone/>
            </a:pPr>
            <a:r>
              <a:rPr lang="en-US" sz="1800" dirty="0"/>
              <a:t>plt.show()</a:t>
            </a:r>
          </a:p>
          <a:p>
            <a:pPr marL="0" indent="0">
              <a:buNone/>
            </a:pPr>
            <a:r>
              <a:rPr lang="en-US" sz="1800" dirty="0"/>
              <a:t>                     </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Interpretation</a:t>
            </a:r>
            <a:r>
              <a:rPr lang="en-US" sz="1800" dirty="0"/>
              <a:t>: The above are the top 20 non electric cars based on </a:t>
            </a:r>
          </a:p>
          <a:p>
            <a:pPr marL="0" indent="0">
              <a:buNone/>
            </a:pPr>
            <a:r>
              <a:rPr lang="en-US" sz="1800" dirty="0"/>
              <a:t>City mileage and represented by bar graph</a:t>
            </a:r>
          </a:p>
        </p:txBody>
      </p:sp>
      <p:pic>
        <p:nvPicPr>
          <p:cNvPr id="5" name="Picture 4">
            <a:extLst>
              <a:ext uri="{FF2B5EF4-FFF2-40B4-BE49-F238E27FC236}">
                <a16:creationId xmlns:a16="http://schemas.microsoft.com/office/drawing/2014/main" id="{6419492C-B832-EA8E-CC5B-9FEAAED7ED34}"/>
              </a:ext>
            </a:extLst>
          </p:cNvPr>
          <p:cNvPicPr>
            <a:picLocks noChangeAspect="1"/>
          </p:cNvPicPr>
          <p:nvPr/>
        </p:nvPicPr>
        <p:blipFill>
          <a:blip r:embed="rId3"/>
          <a:stretch>
            <a:fillRect/>
          </a:stretch>
        </p:blipFill>
        <p:spPr>
          <a:xfrm>
            <a:off x="7493534" y="2799784"/>
            <a:ext cx="4220164" cy="4058216"/>
          </a:xfrm>
          <a:prstGeom prst="rect">
            <a:avLst/>
          </a:prstGeom>
        </p:spPr>
      </p:pic>
    </p:spTree>
    <p:extLst>
      <p:ext uri="{BB962C8B-B14F-4D97-AF65-F5344CB8AC3E}">
        <p14:creationId xmlns:p14="http://schemas.microsoft.com/office/powerpoint/2010/main" val="407459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9B26-5C13-8385-5227-9A6BACEC158A}"/>
              </a:ext>
            </a:extLst>
          </p:cNvPr>
          <p:cNvSpPr>
            <a:spLocks noGrp="1"/>
          </p:cNvSpPr>
          <p:nvPr>
            <p:ph type="title"/>
          </p:nvPr>
        </p:nvSpPr>
        <p:spPr>
          <a:xfrm>
            <a:off x="838200" y="365125"/>
            <a:ext cx="10515600"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5FCB7F14-0B96-E9A1-B1B1-C6B460BDE8FA}"/>
              </a:ext>
            </a:extLst>
          </p:cNvPr>
          <p:cNvSpPr>
            <a:spLocks noGrp="1"/>
          </p:cNvSpPr>
          <p:nvPr>
            <p:ph idx="1"/>
          </p:nvPr>
        </p:nvSpPr>
        <p:spPr>
          <a:xfrm>
            <a:off x="328246" y="410844"/>
            <a:ext cx="11535507" cy="6095464"/>
          </a:xfrm>
        </p:spPr>
        <p:txBody>
          <a:bodyPr>
            <a:normAutofit fontScale="70000" lnSpcReduction="20000"/>
          </a:bodyPr>
          <a:lstStyle/>
          <a:p>
            <a:pPr marL="0" indent="0">
              <a:buNone/>
            </a:pPr>
            <a:r>
              <a:rPr lang="en-US" sz="2000" b="1" dirty="0"/>
              <a:t>Task 5 :Display the car mileages for the following four companies using a pivot table four different pivot tables: Hyundai, Mahindra, Renault, and Skoda</a:t>
            </a:r>
          </a:p>
          <a:p>
            <a:pPr marL="0" indent="0">
              <a:buNone/>
            </a:pPr>
            <a:endParaRPr lang="en-US" sz="1800" dirty="0"/>
          </a:p>
          <a:p>
            <a:pPr marL="0" indent="0">
              <a:buNone/>
            </a:pPr>
            <a:r>
              <a:rPr lang="en-US" sz="1800" dirty="0"/>
              <a:t>pvt1 = pd.pivot_table(cars,index=['Make'], values=['City_Mileage_km_litre'],aggfunc=['mean’])</a:t>
            </a:r>
          </a:p>
          <a:p>
            <a:pPr marL="0" indent="0">
              <a:buNone/>
            </a:pPr>
            <a:r>
              <a:rPr lang="en-US" sz="1800" dirty="0"/>
              <a:t>pvt1=pvt1[(pvt1.index.get_level_values(0)=='Hyundai')|(pvt1.index.get_level_values(0)=='Mahindra')|(pvt1.index.get_lev         </a:t>
            </a:r>
            <a:r>
              <a:rPr lang="en-US" sz="1800" dirty="0" err="1"/>
              <a:t>el_values</a:t>
            </a:r>
            <a:r>
              <a:rPr lang="en-US" sz="1800" dirty="0"/>
              <a:t>(0)=='Renault' )|(pvt1.index.get_level_values(0)=='Skoda’)]</a:t>
            </a:r>
          </a:p>
          <a:p>
            <a:pPr marL="0" indent="0">
              <a:buNone/>
            </a:pPr>
            <a:r>
              <a:rPr lang="en-US" sz="1800" dirty="0"/>
              <a:t>pvt1 = pvt1.reset_index()</a:t>
            </a:r>
          </a:p>
          <a:p>
            <a:pPr marL="0" indent="0">
              <a:buNone/>
            </a:pPr>
            <a:r>
              <a:rPr lang="en-US" sz="1800" dirty="0"/>
              <a:t>print(pvt1)</a:t>
            </a:r>
          </a:p>
          <a:p>
            <a:pPr marL="0" indent="0">
              <a:buNone/>
            </a:pPr>
            <a:r>
              <a:rPr lang="en-US" sz="1800" dirty="0"/>
              <a:t>pvt2 = pd.pivot_table(cars, index=['Make'], values=['City_Mileage_km_litre'],aggfunc=['median’])</a:t>
            </a:r>
          </a:p>
          <a:p>
            <a:pPr marL="0" indent="0">
              <a:buNone/>
            </a:pPr>
            <a:r>
              <a:rPr lang="en-US" sz="1800" dirty="0"/>
              <a:t>pvt2 = pvt2[(pvt2.index.get_level_values(0) == 'Hyundai') | (pvt2.index.get_level_values(0) == 'Mahindra') |(pvt2.index.get_level_values(0)=='Renault')|(pvt2.index.get_level_values(0)=='Skoda’)]</a:t>
            </a:r>
          </a:p>
          <a:p>
            <a:pPr marL="0" indent="0">
              <a:buNone/>
            </a:pPr>
            <a:r>
              <a:rPr lang="en-US" sz="1800" dirty="0"/>
              <a:t>pvt2 =pvt2.reset_index()</a:t>
            </a:r>
          </a:p>
          <a:p>
            <a:pPr marL="0" indent="0">
              <a:buNone/>
            </a:pPr>
            <a:r>
              <a:rPr lang="en-US" sz="1800" dirty="0"/>
              <a:t>print(pvt2)</a:t>
            </a:r>
          </a:p>
          <a:p>
            <a:pPr marL="0" indent="0">
              <a:buNone/>
            </a:pPr>
            <a:r>
              <a:rPr lang="en-US" sz="1800" dirty="0"/>
              <a:t>pvt3 = pd.pivot_table(cars, index=['Make'], values=['Highway_Mileage_km_litre'],aggfunc=['mean’]</a:t>
            </a:r>
          </a:p>
          <a:p>
            <a:pPr marL="0" indent="0">
              <a:buNone/>
            </a:pPr>
            <a:r>
              <a:rPr lang="en-US" sz="1800" dirty="0"/>
              <a:t>)pvt3 = pvt3[(pvt3.index.get_level_values(0) == 'Hyundai') | (pvt3.index.get_level_values(0) == 'Mahindra') |(pvt3.index.get_level_values(0)=='Renault')|(pvt3.index.get_level_values(0)=='Skoda’)]</a:t>
            </a:r>
          </a:p>
          <a:p>
            <a:pPr marL="0" indent="0">
              <a:buNone/>
            </a:pPr>
            <a:r>
              <a:rPr lang="en-US" sz="1800" dirty="0"/>
              <a:t>pvt3=pvt3.reset_index()</a:t>
            </a:r>
          </a:p>
          <a:p>
            <a:pPr marL="0" indent="0">
              <a:buNone/>
            </a:pPr>
            <a:r>
              <a:rPr lang="en-US" sz="1800" dirty="0"/>
              <a:t>print(pvt3)</a:t>
            </a:r>
          </a:p>
          <a:p>
            <a:pPr marL="0" indent="0">
              <a:buNone/>
            </a:pPr>
            <a:r>
              <a:rPr lang="en-US" sz="1800" dirty="0"/>
              <a:t>pvt4 = pd.pivot_table(cars, index=['Make'], values=['Highway_Mileage_km_litre'],aggfunc=['median’])</a:t>
            </a:r>
          </a:p>
          <a:p>
            <a:pPr marL="0" indent="0">
              <a:buNone/>
            </a:pPr>
            <a:r>
              <a:rPr lang="en-US" sz="1800" dirty="0"/>
              <a:t>pvt4 = pvt4[(pvt4.index.get_level_values(0) == 'Hyundai') | (pvt4.index.get_level_values(0) == 'Mahindra') |(pvt4.index.get_level_values(0)=='Renault')|(pvt4.index.get_level_values(0)=='Skoda’)]</a:t>
            </a:r>
          </a:p>
          <a:p>
            <a:pPr marL="0" indent="0">
              <a:buNone/>
            </a:pPr>
            <a:r>
              <a:rPr lang="en-US" sz="1800" dirty="0"/>
              <a:t>pvt4=pvt4.reset_index()</a:t>
            </a:r>
          </a:p>
          <a:p>
            <a:pPr marL="0" indent="0">
              <a:buNone/>
            </a:pPr>
            <a:r>
              <a:rPr lang="en-US" sz="1800" dirty="0"/>
              <a:t>print(pvt4)</a:t>
            </a:r>
          </a:p>
        </p:txBody>
      </p:sp>
    </p:spTree>
    <p:extLst>
      <p:ext uri="{BB962C8B-B14F-4D97-AF65-F5344CB8AC3E}">
        <p14:creationId xmlns:p14="http://schemas.microsoft.com/office/powerpoint/2010/main" val="274866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EA56-770B-ED61-5C2A-859763C3CAF0}"/>
              </a:ext>
            </a:extLst>
          </p:cNvPr>
          <p:cNvSpPr>
            <a:spLocks noGrp="1"/>
          </p:cNvSpPr>
          <p:nvPr>
            <p:ph type="title"/>
          </p:nvPr>
        </p:nvSpPr>
        <p:spPr>
          <a:xfrm>
            <a:off x="838200" y="365125"/>
            <a:ext cx="10515600"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7CD08EDA-21FD-5683-70DB-F52E97DE309F}"/>
              </a:ext>
            </a:extLst>
          </p:cNvPr>
          <p:cNvSpPr>
            <a:spLocks noGrp="1"/>
          </p:cNvSpPr>
          <p:nvPr>
            <p:ph idx="1"/>
          </p:nvPr>
        </p:nvSpPr>
        <p:spPr>
          <a:xfrm>
            <a:off x="838200" y="502282"/>
            <a:ext cx="10515600" cy="5990593"/>
          </a:xfrm>
        </p:spPr>
        <p:txBody>
          <a:bodyPr>
            <a:normAutofit fontScale="92500" lnSpcReduction="20000"/>
          </a:bodyPr>
          <a:lstStyle/>
          <a:p>
            <a:pPr marL="0" indent="0">
              <a:buNone/>
            </a:pPr>
            <a:r>
              <a:rPr lang="en-US" sz="1800" b="1" u="sng" dirty="0"/>
              <a:t>Output: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Interpretation:</a:t>
            </a:r>
            <a:r>
              <a:rPr lang="en-US" sz="1800" dirty="0"/>
              <a:t>The above are four pivot tables of city and highway mileage of there mean ,median values .The below are the four pivot tables</a:t>
            </a:r>
          </a:p>
          <a:p>
            <a:pPr marL="0" indent="0">
              <a:buNone/>
            </a:pPr>
            <a:r>
              <a:rPr lang="en-US" sz="1800" b="1" dirty="0"/>
              <a:t>Task 6:Display the mean and median values of city mileages of the following manufacturers, using a stacked column chart Hyundai, Renault, Mahindra, and Skoda</a:t>
            </a:r>
          </a:p>
          <a:p>
            <a:pPr marL="0" indent="0">
              <a:buNone/>
            </a:pPr>
            <a:r>
              <a:rPr lang="en-US" sz="1800" dirty="0"/>
              <a:t>citycars=pd.pivot_table(cars,index=['Make'],values=['City_Mileage_km_litre'],aggfunc=['mean','median’])</a:t>
            </a:r>
          </a:p>
          <a:p>
            <a:pPr marL="0" indent="0">
              <a:buNone/>
            </a:pPr>
            <a:r>
              <a:rPr lang="en-US" sz="1800" dirty="0"/>
              <a:t>citycars= citycars[(citycars.index.get_level_values(0) == 'Hyundai') | (citycars.index.get_level_values(0) ==  'Mahindra')|(citycars.index.get_level_values(0)=='Renault')|(citycars.index.get_level_values(0)=='Skoda')]print(citycars)</a:t>
            </a:r>
          </a:p>
          <a:p>
            <a:pPr marL="0" indent="0">
              <a:buNone/>
            </a:pPr>
            <a:r>
              <a:rPr lang="en-US" sz="1800" dirty="0"/>
              <a:t>citycars.plot(kind = 'bar',stacked=True)</a:t>
            </a:r>
          </a:p>
          <a:p>
            <a:pPr marL="0" indent="0">
              <a:buNone/>
            </a:pPr>
            <a:r>
              <a:rPr lang="en-US" sz="1800" dirty="0"/>
              <a:t>plt.title('Mean median of manufacture by mileage')</a:t>
            </a:r>
          </a:p>
        </p:txBody>
      </p:sp>
      <p:pic>
        <p:nvPicPr>
          <p:cNvPr id="5" name="Picture 4">
            <a:extLst>
              <a:ext uri="{FF2B5EF4-FFF2-40B4-BE49-F238E27FC236}">
                <a16:creationId xmlns:a16="http://schemas.microsoft.com/office/drawing/2014/main" id="{D0FE75B6-303B-46C4-DAB8-38DAC2D234DF}"/>
              </a:ext>
            </a:extLst>
          </p:cNvPr>
          <p:cNvPicPr>
            <a:picLocks noChangeAspect="1"/>
          </p:cNvPicPr>
          <p:nvPr/>
        </p:nvPicPr>
        <p:blipFill>
          <a:blip r:embed="rId2"/>
          <a:stretch>
            <a:fillRect/>
          </a:stretch>
        </p:blipFill>
        <p:spPr>
          <a:xfrm>
            <a:off x="1759474" y="410844"/>
            <a:ext cx="3136083" cy="2655913"/>
          </a:xfrm>
          <a:prstGeom prst="rect">
            <a:avLst/>
          </a:prstGeom>
        </p:spPr>
      </p:pic>
    </p:spTree>
    <p:extLst>
      <p:ext uri="{BB962C8B-B14F-4D97-AF65-F5344CB8AC3E}">
        <p14:creationId xmlns:p14="http://schemas.microsoft.com/office/powerpoint/2010/main" val="14187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F2AC-27E5-75F3-23B5-E47F528AC527}"/>
              </a:ext>
            </a:extLst>
          </p:cNvPr>
          <p:cNvSpPr>
            <a:spLocks noGrp="1"/>
          </p:cNvSpPr>
          <p:nvPr>
            <p:ph type="title"/>
          </p:nvPr>
        </p:nvSpPr>
        <p:spPr>
          <a:xfrm>
            <a:off x="838200" y="365125"/>
            <a:ext cx="10515600"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711D26B4-CD07-1B15-5384-64A0F1C9A777}"/>
              </a:ext>
            </a:extLst>
          </p:cNvPr>
          <p:cNvSpPr>
            <a:spLocks noGrp="1"/>
          </p:cNvSpPr>
          <p:nvPr>
            <p:ph idx="1"/>
          </p:nvPr>
        </p:nvSpPr>
        <p:spPr>
          <a:xfrm>
            <a:off x="838200" y="365125"/>
            <a:ext cx="10515600" cy="5811838"/>
          </a:xfrm>
        </p:spPr>
        <p:txBody>
          <a:bodyPr>
            <a:normAutofit/>
          </a:bodyPr>
          <a:lstStyle/>
          <a:p>
            <a:pPr marL="0" indent="0">
              <a:buNone/>
            </a:pPr>
            <a:r>
              <a:rPr lang="en-US" sz="1800" b="1" u="sng" dirty="0"/>
              <a:t>Output: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Interpretation</a:t>
            </a:r>
            <a:r>
              <a:rPr lang="en-US" sz="1800" dirty="0"/>
              <a:t>: The mean and median of hyundai,mahindra,skoda,renault based on city and highway mileages and the stacked bar graph is used for visualization</a:t>
            </a:r>
          </a:p>
          <a:p>
            <a:pPr marL="0" indent="0">
              <a:buNone/>
            </a:pPr>
            <a:endParaRPr lang="en-US" sz="1800" dirty="0"/>
          </a:p>
        </p:txBody>
      </p:sp>
      <p:pic>
        <p:nvPicPr>
          <p:cNvPr id="5" name="Picture 4">
            <a:extLst>
              <a:ext uri="{FF2B5EF4-FFF2-40B4-BE49-F238E27FC236}">
                <a16:creationId xmlns:a16="http://schemas.microsoft.com/office/drawing/2014/main" id="{50133A8A-B53B-9515-7A34-419E74ACC461}"/>
              </a:ext>
            </a:extLst>
          </p:cNvPr>
          <p:cNvPicPr>
            <a:picLocks noChangeAspect="1"/>
          </p:cNvPicPr>
          <p:nvPr/>
        </p:nvPicPr>
        <p:blipFill>
          <a:blip r:embed="rId2"/>
          <a:stretch>
            <a:fillRect/>
          </a:stretch>
        </p:blipFill>
        <p:spPr>
          <a:xfrm>
            <a:off x="1848843" y="205901"/>
            <a:ext cx="5142800" cy="4337964"/>
          </a:xfrm>
          <a:prstGeom prst="rect">
            <a:avLst/>
          </a:prstGeom>
        </p:spPr>
      </p:pic>
    </p:spTree>
    <p:extLst>
      <p:ext uri="{BB962C8B-B14F-4D97-AF65-F5344CB8AC3E}">
        <p14:creationId xmlns:p14="http://schemas.microsoft.com/office/powerpoint/2010/main" val="420863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CF1B-6C3C-99DA-1693-5303C408E7B8}"/>
              </a:ext>
            </a:extLst>
          </p:cNvPr>
          <p:cNvSpPr>
            <a:spLocks noGrp="1"/>
          </p:cNvSpPr>
          <p:nvPr>
            <p:ph type="title"/>
          </p:nvPr>
        </p:nvSpPr>
        <p:spPr>
          <a:xfrm>
            <a:off x="838200" y="365125"/>
            <a:ext cx="10515600"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029802DA-0E28-18AA-9595-8FC555B248ED}"/>
              </a:ext>
            </a:extLst>
          </p:cNvPr>
          <p:cNvSpPr>
            <a:spLocks noGrp="1"/>
          </p:cNvSpPr>
          <p:nvPr>
            <p:ph idx="1"/>
          </p:nvPr>
        </p:nvSpPr>
        <p:spPr>
          <a:xfrm>
            <a:off x="838200" y="0"/>
            <a:ext cx="10515600" cy="6812281"/>
          </a:xfrm>
        </p:spPr>
        <p:txBody>
          <a:bodyPr>
            <a:normAutofit fontScale="55000" lnSpcReduction="20000"/>
          </a:bodyPr>
          <a:lstStyle/>
          <a:p>
            <a:pPr marL="0" indent="0">
              <a:buNone/>
            </a:pPr>
            <a:r>
              <a:rPr lang="en-US" sz="2500" b="1" dirty="0"/>
              <a:t>Task 9:Analyze the spread of fuel economy using a histogram for all car models of the following manufacturers: Hyundai, Suzuki, Tata, and BMW Which of these manufacturers has the most skewed mileage distribution?</a:t>
            </a:r>
          </a:p>
          <a:p>
            <a:pPr marL="0" indent="0">
              <a:buNone/>
            </a:pPr>
            <a:r>
              <a:rPr lang="en-US" sz="1400" dirty="0"/>
              <a:t>import seaborn as sns</a:t>
            </a:r>
          </a:p>
          <a:p>
            <a:pPr marL="0" indent="0">
              <a:buNone/>
            </a:pPr>
            <a:r>
              <a:rPr lang="en-US" sz="1400" dirty="0"/>
              <a:t>economy_cars1=pd.pivot_table(cars,index=['Make','Model’],values=['Fuel_Tank_Capacity_litre’])</a:t>
            </a:r>
          </a:p>
          <a:p>
            <a:pPr marL="0" indent="0">
              <a:buNone/>
            </a:pPr>
            <a:r>
              <a:rPr lang="en-US" sz="1400" dirty="0"/>
              <a:t>economy_cars1 = economy_cars1[(economy_cars1.index.get_level_values(0) == 'Hyundai’)]</a:t>
            </a:r>
          </a:p>
          <a:p>
            <a:pPr marL="0" indent="0">
              <a:buNone/>
            </a:pPr>
            <a:r>
              <a:rPr lang="en-US" sz="1400" dirty="0"/>
              <a:t>economy_cars1</a:t>
            </a:r>
          </a:p>
          <a:p>
            <a:pPr marL="0" indent="0">
              <a:buNone/>
            </a:pPr>
            <a:r>
              <a:rPr lang="en-US" sz="1400" dirty="0"/>
              <a:t>economy_cars2=pd.pivot_table(cars,index=['Make','Model’],values=['Fuel_Tank_Capacity_litre’])</a:t>
            </a:r>
          </a:p>
          <a:p>
            <a:pPr marL="0" indent="0">
              <a:buNone/>
            </a:pPr>
            <a:r>
              <a:rPr lang="en-US" sz="1400" dirty="0"/>
              <a:t>economy_cars2 = economy_cars2[(economy_cars2.index.get_level_values(0) == 'Maruti Suzuki’)]</a:t>
            </a:r>
          </a:p>
          <a:p>
            <a:pPr marL="0" indent="0">
              <a:buNone/>
            </a:pPr>
            <a:r>
              <a:rPr lang="en-US" sz="1400" dirty="0"/>
              <a:t>economy_cars2</a:t>
            </a:r>
          </a:p>
          <a:p>
            <a:pPr marL="0" indent="0">
              <a:buNone/>
            </a:pPr>
            <a:r>
              <a:rPr lang="en-US" sz="1400" dirty="0"/>
              <a:t>economy_cars3=pd.pivot_table(cars,index=['Make','Model'],values=['Fuel_Tank_Capacity_litre’])</a:t>
            </a:r>
          </a:p>
          <a:p>
            <a:pPr marL="0" indent="0">
              <a:buNone/>
            </a:pPr>
            <a:r>
              <a:rPr lang="en-US" sz="1400" dirty="0"/>
              <a:t>economy_cars3 = economy_cars3[(economy_cars3.index.get_level_values(0) == 'Tata’)]</a:t>
            </a:r>
          </a:p>
          <a:p>
            <a:pPr marL="0" indent="0">
              <a:buNone/>
            </a:pPr>
            <a:r>
              <a:rPr lang="en-US" sz="1400" dirty="0"/>
              <a:t>economy_cars3</a:t>
            </a:r>
          </a:p>
          <a:p>
            <a:pPr marL="0" indent="0">
              <a:buNone/>
            </a:pPr>
            <a:r>
              <a:rPr lang="en-US" sz="1400" dirty="0"/>
              <a:t>economy_cars4 = pd.pivot_table(cars,index=['Make','Model'], values=['Fuel_Tank_Capacity_litre’])</a:t>
            </a:r>
          </a:p>
          <a:p>
            <a:pPr marL="0" indent="0">
              <a:buNone/>
            </a:pPr>
            <a:r>
              <a:rPr lang="en-US" sz="1400" dirty="0"/>
              <a:t>economy_cars4 = economy_cars4[(economy_cars4.index.get_level_values(0) == '</a:t>
            </a:r>
            <a:r>
              <a:rPr lang="en-US" sz="1400" dirty="0" err="1"/>
              <a:t>Bmw</a:t>
            </a:r>
            <a:r>
              <a:rPr lang="en-US" sz="1400" dirty="0"/>
              <a:t>’)]</a:t>
            </a:r>
          </a:p>
          <a:p>
            <a:pPr marL="0" indent="0">
              <a:buNone/>
            </a:pPr>
            <a:r>
              <a:rPr lang="en-US" sz="1400" dirty="0"/>
              <a:t>economy_cars4</a:t>
            </a:r>
          </a:p>
          <a:p>
            <a:pPr marL="0" indent="0">
              <a:buNone/>
            </a:pPr>
            <a:r>
              <a:rPr lang="en-US" sz="1400" dirty="0"/>
              <a:t>fig, axes = plt.subplots(1, 4, figsize=(18, 6))</a:t>
            </a:r>
          </a:p>
          <a:p>
            <a:pPr marL="0" indent="0">
              <a:buNone/>
            </a:pPr>
            <a:r>
              <a:rPr lang="en-US" sz="1400" dirty="0" err="1"/>
              <a:t>sns.histplot</a:t>
            </a:r>
            <a:r>
              <a:rPr lang="en-US" sz="1400" dirty="0"/>
              <a:t>(economy_cars1, bins=5,ax = axes[0])</a:t>
            </a:r>
          </a:p>
          <a:p>
            <a:pPr marL="0" indent="0">
              <a:buNone/>
            </a:pPr>
            <a:r>
              <a:rPr lang="en-US" sz="1400" dirty="0"/>
              <a:t>axes[0].</a:t>
            </a:r>
            <a:r>
              <a:rPr lang="en-US" sz="1400" dirty="0" err="1"/>
              <a:t>set_title</a:t>
            </a:r>
            <a:r>
              <a:rPr lang="en-US" sz="1400" dirty="0"/>
              <a:t>('Hyundai’)</a:t>
            </a:r>
          </a:p>
          <a:p>
            <a:pPr marL="0" indent="0">
              <a:buNone/>
            </a:pPr>
            <a:r>
              <a:rPr lang="en-US" sz="1400" dirty="0"/>
              <a:t>axes[0].</a:t>
            </a:r>
            <a:r>
              <a:rPr lang="en-US" sz="1400" dirty="0" err="1"/>
              <a:t>set_xlabel</a:t>
            </a:r>
            <a:r>
              <a:rPr lang="en-US" sz="1400" dirty="0"/>
              <a:t>('</a:t>
            </a:r>
            <a:r>
              <a:rPr lang="en-US" sz="1400" dirty="0" err="1"/>
              <a:t>Fuel_Economy</a:t>
            </a:r>
            <a:r>
              <a:rPr lang="en-US" sz="1400" dirty="0"/>
              <a:t>’)</a:t>
            </a:r>
          </a:p>
          <a:p>
            <a:pPr marL="0" indent="0">
              <a:buNone/>
            </a:pPr>
            <a:r>
              <a:rPr lang="en-US" sz="1400" dirty="0" err="1"/>
              <a:t>sns.histplot</a:t>
            </a:r>
            <a:r>
              <a:rPr lang="en-US" sz="1400" dirty="0"/>
              <a:t>(economy_cars2, bins=5,ax = axes[1])</a:t>
            </a:r>
          </a:p>
          <a:p>
            <a:pPr marL="0" indent="0">
              <a:buNone/>
            </a:pPr>
            <a:r>
              <a:rPr lang="en-US" sz="1400" dirty="0"/>
              <a:t>axes[1].</a:t>
            </a:r>
            <a:r>
              <a:rPr lang="en-US" sz="1400" dirty="0" err="1"/>
              <a:t>set_title</a:t>
            </a:r>
            <a:r>
              <a:rPr lang="en-US" sz="1400" dirty="0"/>
              <a:t>('Maruti Suzuki’)</a:t>
            </a:r>
          </a:p>
          <a:p>
            <a:pPr marL="0" indent="0">
              <a:buNone/>
            </a:pPr>
            <a:r>
              <a:rPr lang="en-US" sz="1400" dirty="0"/>
              <a:t>axes[1].</a:t>
            </a:r>
            <a:r>
              <a:rPr lang="en-US" sz="1400" dirty="0" err="1"/>
              <a:t>set_xlabel</a:t>
            </a:r>
            <a:r>
              <a:rPr lang="en-US" sz="1400" dirty="0"/>
              <a:t>('</a:t>
            </a:r>
            <a:r>
              <a:rPr lang="en-US" sz="1400" dirty="0" err="1"/>
              <a:t>Fuel_Economy</a:t>
            </a:r>
            <a:r>
              <a:rPr lang="en-US" sz="1400" dirty="0"/>
              <a:t>’)</a:t>
            </a:r>
          </a:p>
          <a:p>
            <a:pPr marL="0" indent="0">
              <a:buNone/>
            </a:pPr>
            <a:r>
              <a:rPr lang="en-US" sz="1400" dirty="0" err="1"/>
              <a:t>sns.histplot</a:t>
            </a:r>
            <a:r>
              <a:rPr lang="en-US" sz="1400" dirty="0"/>
              <a:t>(economy_cars3, bins=5,ax = axes[2])</a:t>
            </a:r>
          </a:p>
          <a:p>
            <a:pPr marL="0" indent="0">
              <a:buNone/>
            </a:pPr>
            <a:r>
              <a:rPr lang="en-US" sz="1400" dirty="0"/>
              <a:t>axes[2].</a:t>
            </a:r>
            <a:r>
              <a:rPr lang="en-US" sz="1400" dirty="0" err="1"/>
              <a:t>set_title</a:t>
            </a:r>
            <a:r>
              <a:rPr lang="en-US" sz="1400" dirty="0"/>
              <a:t>('Tata’)</a:t>
            </a:r>
          </a:p>
          <a:p>
            <a:pPr marL="0" indent="0">
              <a:buNone/>
            </a:pPr>
            <a:r>
              <a:rPr lang="en-US" sz="1400" dirty="0"/>
              <a:t>axes[2].</a:t>
            </a:r>
            <a:r>
              <a:rPr lang="en-US" sz="1400" dirty="0" err="1"/>
              <a:t>set_xlabel</a:t>
            </a:r>
            <a:r>
              <a:rPr lang="en-US" sz="1400" dirty="0"/>
              <a:t>('</a:t>
            </a:r>
            <a:r>
              <a:rPr lang="en-US" sz="1400" dirty="0" err="1"/>
              <a:t>Fuel_Economy</a:t>
            </a:r>
            <a:r>
              <a:rPr lang="en-US" sz="1400" dirty="0"/>
              <a:t>’)</a:t>
            </a:r>
          </a:p>
          <a:p>
            <a:pPr marL="0" indent="0">
              <a:buNone/>
            </a:pPr>
            <a:r>
              <a:rPr lang="en-US" sz="1400" dirty="0" err="1"/>
              <a:t>sns.histplot</a:t>
            </a:r>
            <a:r>
              <a:rPr lang="en-US" sz="1400" dirty="0"/>
              <a:t>(economy_cars4, bins=5,ax = axes[3])</a:t>
            </a:r>
          </a:p>
          <a:p>
            <a:pPr marL="0" indent="0">
              <a:buNone/>
            </a:pPr>
            <a:r>
              <a:rPr lang="en-US" sz="1400" dirty="0"/>
              <a:t>axes[3].</a:t>
            </a:r>
            <a:r>
              <a:rPr lang="en-US" sz="1400" dirty="0" err="1"/>
              <a:t>set_title</a:t>
            </a:r>
            <a:r>
              <a:rPr lang="en-US" sz="1400" dirty="0"/>
              <a:t>('</a:t>
            </a:r>
            <a:r>
              <a:rPr lang="en-US" sz="1400" dirty="0" err="1"/>
              <a:t>Bmw</a:t>
            </a:r>
            <a:r>
              <a:rPr lang="en-US" sz="1400" dirty="0"/>
              <a:t>’)</a:t>
            </a:r>
          </a:p>
          <a:p>
            <a:pPr marL="0" indent="0">
              <a:buNone/>
            </a:pPr>
            <a:r>
              <a:rPr lang="en-US" sz="1400" dirty="0"/>
              <a:t>axes[3].</a:t>
            </a:r>
            <a:r>
              <a:rPr lang="en-US" sz="1400" dirty="0" err="1"/>
              <a:t>set_xlabel</a:t>
            </a:r>
            <a:r>
              <a:rPr lang="en-US" sz="1400" dirty="0"/>
              <a:t>('</a:t>
            </a:r>
            <a:r>
              <a:rPr lang="en-US" sz="1400" dirty="0" err="1"/>
              <a:t>Fuel_Economy</a:t>
            </a:r>
            <a:r>
              <a:rPr lang="en-US" sz="1400" dirty="0"/>
              <a:t>’)</a:t>
            </a:r>
          </a:p>
          <a:p>
            <a:pPr marL="0" indent="0">
              <a:buNone/>
            </a:pPr>
            <a:r>
              <a:rPr lang="en-US" sz="1400" dirty="0" err="1"/>
              <a:t>plt.tight_layout</a:t>
            </a:r>
            <a:r>
              <a:rPr lang="en-US" sz="1400" dirty="0"/>
              <a:t>()</a:t>
            </a:r>
          </a:p>
          <a:p>
            <a:pPr marL="0" indent="0">
              <a:buNone/>
            </a:pPr>
            <a:r>
              <a:rPr lang="en-US" sz="1400" dirty="0"/>
              <a:t>plt.show()</a:t>
            </a:r>
          </a:p>
        </p:txBody>
      </p:sp>
      <p:pic>
        <p:nvPicPr>
          <p:cNvPr id="5" name="Picture 4">
            <a:extLst>
              <a:ext uri="{FF2B5EF4-FFF2-40B4-BE49-F238E27FC236}">
                <a16:creationId xmlns:a16="http://schemas.microsoft.com/office/drawing/2014/main" id="{E031EB13-6A79-6894-6440-DC56DF2E7CDF}"/>
              </a:ext>
            </a:extLst>
          </p:cNvPr>
          <p:cNvPicPr>
            <a:picLocks noChangeAspect="1"/>
          </p:cNvPicPr>
          <p:nvPr/>
        </p:nvPicPr>
        <p:blipFill>
          <a:blip r:embed="rId2"/>
          <a:stretch>
            <a:fillRect/>
          </a:stretch>
        </p:blipFill>
        <p:spPr>
          <a:xfrm>
            <a:off x="5599149" y="410844"/>
            <a:ext cx="5410955" cy="4678145"/>
          </a:xfrm>
          <a:prstGeom prst="rect">
            <a:avLst/>
          </a:prstGeom>
        </p:spPr>
      </p:pic>
    </p:spTree>
    <p:extLst>
      <p:ext uri="{BB962C8B-B14F-4D97-AF65-F5344CB8AC3E}">
        <p14:creationId xmlns:p14="http://schemas.microsoft.com/office/powerpoint/2010/main" val="13609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3D88-AD44-DF9B-B3CC-6548CD2966A0}"/>
              </a:ext>
            </a:extLst>
          </p:cNvPr>
          <p:cNvSpPr>
            <a:spLocks noGrp="1"/>
          </p:cNvSpPr>
          <p:nvPr>
            <p:ph type="title"/>
          </p:nvPr>
        </p:nvSpPr>
        <p:spPr>
          <a:xfrm>
            <a:off x="838200" y="365126"/>
            <a:ext cx="10515600" cy="56906"/>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B62A9AE8-002D-01DD-5198-126893B8EAE8}"/>
              </a:ext>
            </a:extLst>
          </p:cNvPr>
          <p:cNvSpPr>
            <a:spLocks noGrp="1"/>
          </p:cNvSpPr>
          <p:nvPr>
            <p:ph idx="1"/>
          </p:nvPr>
        </p:nvSpPr>
        <p:spPr>
          <a:xfrm>
            <a:off x="838200" y="365126"/>
            <a:ext cx="10515600" cy="5811837"/>
          </a:xfrm>
        </p:spPr>
        <p:txBody>
          <a:bodyPr>
            <a:normAutofit/>
          </a:bodyPr>
          <a:lstStyle/>
          <a:p>
            <a:pPr marL="0" indent="0">
              <a:buNone/>
            </a:pPr>
            <a:r>
              <a:rPr lang="en-US" sz="1800" b="1" u="sng" dirty="0"/>
              <a:t>Output: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dirty="0"/>
          </a:p>
          <a:p>
            <a:pPr marL="0" indent="0">
              <a:buNone/>
            </a:pPr>
            <a:r>
              <a:rPr lang="en-US" sz="1400" dirty="0"/>
              <a:t>I</a:t>
            </a:r>
            <a:r>
              <a:rPr lang="en-US" sz="1400" b="1" dirty="0"/>
              <a:t>nterpretation</a:t>
            </a:r>
            <a:r>
              <a:rPr lang="en-US" sz="1400" dirty="0"/>
              <a:t>: I have used subplots and plotted four histograms using seaborn for all manufactures mentioned in task . By plotting we can see bmw has more skewed than other distribution because the histogram is aside form a group of other fuel efficient</a:t>
            </a:r>
          </a:p>
          <a:p>
            <a:pPr marL="0" indent="0">
              <a:buNone/>
            </a:pPr>
            <a:r>
              <a:rPr lang="en-US" sz="1400" b="1" dirty="0"/>
              <a:t>Task 13:Identify at least three features that affect the mileages (using correlation analysis) of cars from the following manufacturers: Renault, Toyota, and Honda Represent them visually using appropriate types of charts/graphs in Python. </a:t>
            </a:r>
          </a:p>
        </p:txBody>
      </p:sp>
      <p:pic>
        <p:nvPicPr>
          <p:cNvPr id="5" name="Picture 4">
            <a:extLst>
              <a:ext uri="{FF2B5EF4-FFF2-40B4-BE49-F238E27FC236}">
                <a16:creationId xmlns:a16="http://schemas.microsoft.com/office/drawing/2014/main" id="{FCCE5D99-A347-CC32-1573-EDA8F40A50BB}"/>
              </a:ext>
            </a:extLst>
          </p:cNvPr>
          <p:cNvPicPr>
            <a:picLocks noChangeAspect="1"/>
          </p:cNvPicPr>
          <p:nvPr/>
        </p:nvPicPr>
        <p:blipFill>
          <a:blip r:embed="rId2"/>
          <a:stretch>
            <a:fillRect/>
          </a:stretch>
        </p:blipFill>
        <p:spPr>
          <a:xfrm>
            <a:off x="1716329" y="139018"/>
            <a:ext cx="8449854" cy="2420032"/>
          </a:xfrm>
          <a:prstGeom prst="rect">
            <a:avLst/>
          </a:prstGeom>
        </p:spPr>
      </p:pic>
      <p:pic>
        <p:nvPicPr>
          <p:cNvPr id="7" name="Picture 6">
            <a:extLst>
              <a:ext uri="{FF2B5EF4-FFF2-40B4-BE49-F238E27FC236}">
                <a16:creationId xmlns:a16="http://schemas.microsoft.com/office/drawing/2014/main" id="{B18F2529-9A5C-01A2-00C9-3BB303281790}"/>
              </a:ext>
            </a:extLst>
          </p:cNvPr>
          <p:cNvPicPr>
            <a:picLocks noChangeAspect="1"/>
          </p:cNvPicPr>
          <p:nvPr/>
        </p:nvPicPr>
        <p:blipFill>
          <a:blip r:embed="rId3"/>
          <a:stretch>
            <a:fillRect/>
          </a:stretch>
        </p:blipFill>
        <p:spPr>
          <a:xfrm>
            <a:off x="936674" y="4106107"/>
            <a:ext cx="8642128" cy="2751894"/>
          </a:xfrm>
          <a:prstGeom prst="rect">
            <a:avLst/>
          </a:prstGeom>
        </p:spPr>
      </p:pic>
    </p:spTree>
    <p:extLst>
      <p:ext uri="{BB962C8B-B14F-4D97-AF65-F5344CB8AC3E}">
        <p14:creationId xmlns:p14="http://schemas.microsoft.com/office/powerpoint/2010/main" val="30950401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118</TotalTime>
  <Words>2564</Words>
  <Application>Microsoft Office PowerPoint</Application>
  <PresentationFormat>Widescreen</PresentationFormat>
  <Paragraphs>208</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Raleway-Medium</vt:lpstr>
      <vt:lpstr>system-ui</vt:lpstr>
      <vt:lpstr>Trebuchet MS</vt:lpstr>
      <vt:lpstr>var(--font-bold)</vt:lpstr>
      <vt:lpstr>Wingdings 3</vt:lpstr>
      <vt:lpstr>Facet</vt:lpstr>
      <vt:lpstr>Python for data science Unlocking Automotive Trends Project </vt:lpstr>
      <vt:lpstr>(Sprint9)Data Preprocessing:</vt:lpstr>
      <vt:lpstr>.</vt:lpstr>
      <vt:lpstr>.</vt:lpstr>
      <vt:lpstr>.</vt:lpstr>
      <vt:lpstr>.</vt:lpstr>
      <vt:lpstr>.</vt:lpstr>
      <vt:lpstr>.</vt:lpstr>
      <vt:lpstr>.</vt:lpstr>
      <vt:lpstr>Output:</vt:lpstr>
      <vt:lpstr>.</vt:lpstr>
      <vt:lpstr>Sprint10:</vt:lpstr>
      <vt:lpstr>.</vt:lpstr>
      <vt:lpstr>.</vt:lpstr>
      <vt:lpstr>Summary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3</cp:revision>
  <dcterms:created xsi:type="dcterms:W3CDTF">2024-10-11T17:06:24Z</dcterms:created>
  <dcterms:modified xsi:type="dcterms:W3CDTF">2024-10-12T08:12:18Z</dcterms:modified>
</cp:coreProperties>
</file>