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31"/>
  </p:notesMasterIdLst>
  <p:handoutMasterIdLst>
    <p:handoutMasterId r:id="rId32"/>
  </p:handoutMasterIdLst>
  <p:sldIdLst>
    <p:sldId id="381" r:id="rId2"/>
    <p:sldId id="51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69" r:id="rId16"/>
    <p:sldId id="528" r:id="rId17"/>
    <p:sldId id="529" r:id="rId18"/>
    <p:sldId id="530" r:id="rId19"/>
    <p:sldId id="570" r:id="rId20"/>
    <p:sldId id="480" r:id="rId21"/>
    <p:sldId id="531" r:id="rId22"/>
    <p:sldId id="532" r:id="rId23"/>
    <p:sldId id="574" r:id="rId24"/>
    <p:sldId id="533" r:id="rId25"/>
    <p:sldId id="571" r:id="rId26"/>
    <p:sldId id="534" r:id="rId27"/>
    <p:sldId id="535" r:id="rId28"/>
    <p:sldId id="536" r:id="rId29"/>
    <p:sldId id="572" r:id="rId30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640032"/>
    <a:srgbClr val="452103"/>
    <a:srgbClr val="683104"/>
    <a:srgbClr val="592A03"/>
    <a:srgbClr val="CC9900"/>
    <a:srgbClr val="CCCC00"/>
    <a:srgbClr val="FCFAD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743" autoAdjust="0"/>
    <p:restoredTop sz="94711" autoAdjust="0"/>
  </p:normalViewPr>
  <p:slideViewPr>
    <p:cSldViewPr>
      <p:cViewPr>
        <p:scale>
          <a:sx n="50" d="100"/>
          <a:sy n="50" d="100"/>
        </p:scale>
        <p:origin x="-595" y="-62"/>
      </p:cViewPr>
      <p:guideLst>
        <p:guide orient="horz" pos="4319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14" y="-102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2C82C29E-18DD-4CBC-A92D-24E911250A9C}" type="datetimeFigureOut">
              <a:rPr lang="ko-KR" altLang="en-US"/>
              <a:pPr>
                <a:defRPr/>
              </a:pPr>
              <a:t>2016-04-25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8EFECA21-3048-40AA-8FCF-F4D327060C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BF304C88-07B4-4F81-96F9-7749933A9D89}" type="datetimeFigureOut">
              <a:rPr lang="ko-KR" altLang="en-US"/>
              <a:pPr>
                <a:defRPr/>
              </a:pPr>
              <a:t>2016-04-25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7A67D866-6CE9-4982-89F5-EE6232EA59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pic>
        <p:nvPicPr>
          <p:cNvPr id="7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JSP &amp; </a:t>
            </a:r>
            <a:r>
              <a:rPr lang="en-US" altLang="ko-KR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Servlet</a:t>
            </a:r>
            <a:endParaRPr lang="ko-KR" altLang="en-US" sz="1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 descr="Beginner_logo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  <a:ea typeface="돋움" pitchFamily="50" charset="-127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9B771619-8F55-4DCB-9D65-446A0E896CAE}" type="slidenum">
              <a:rPr lang="ko-KR" altLang="en-US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pPr algn="r" eaLnBrk="0" hangingPunct="0">
                <a:defRPr/>
              </a:pPr>
              <a:t>‹#›</a:t>
            </a:fld>
            <a:r>
              <a:rPr lang="en-US" altLang="ko-KR" sz="1100" dirty="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/59</a:t>
            </a:r>
          </a:p>
        </p:txBody>
      </p:sp>
      <p:sp>
        <p:nvSpPr>
          <p:cNvPr id="6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7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9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11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2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10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JSP &amp; </a:t>
            </a:r>
            <a:r>
              <a:rPr lang="en-US" altLang="ko-KR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Servlet</a:t>
            </a:r>
            <a:endParaRPr lang="ko-KR" altLang="en-US" sz="1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  <a:ea typeface="돋움" pitchFamily="50" charset="-127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10751877-EDB1-49B7-93F6-47D1DF908C55}" type="slidenum">
              <a:rPr lang="ko-KR" altLang="en-US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pPr algn="r" eaLnBrk="0" hangingPunct="0"/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/66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1" r:id="rId1"/>
    <p:sldLayoutId id="2147484292" r:id="rId2"/>
    <p:sldLayoutId id="2147484290" r:id="rId3"/>
    <p:sldLayoutId id="2147484293" r:id="rId4"/>
    <p:sldLayoutId id="2147484289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mtClean="0"/>
              <a:t>필터</a:t>
            </a:r>
            <a:r>
              <a:rPr lang="en-US" altLang="ko-KR" smtClean="0"/>
              <a:t>(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en-US" altLang="ko-KR" smtClean="0"/>
              <a:t>)</a:t>
            </a:r>
            <a:r>
              <a:rPr lang="ko-KR" altLang="en-US" smtClean="0"/>
              <a:t>란 글자 그대로 여과기 역할을 하는 프로그램이다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필터는 자바 클래스 형태로 구현해야 하며</a:t>
            </a:r>
            <a:r>
              <a:rPr lang="en-US" altLang="ko-KR" smtClean="0"/>
              <a:t>, </a:t>
            </a:r>
            <a:r>
              <a:rPr lang="ko-KR" altLang="en-US" smtClean="0"/>
              <a:t>이 클래스를 필터 클래스</a:t>
            </a:r>
            <a:r>
              <a:rPr lang="en-US" altLang="ko-KR" smtClean="0"/>
              <a:t>(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filter class</a:t>
            </a:r>
            <a:r>
              <a:rPr lang="en-US" altLang="ko-KR" smtClean="0"/>
              <a:t>)</a:t>
            </a:r>
            <a:r>
              <a:rPr lang="ko-KR" altLang="en-US" smtClean="0"/>
              <a:t>라고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초기화된 필터는 웹 브라우저와 웹 컴포넌트 사이에 위치한다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2">
              <a:lnSpc>
                <a:spcPct val="125000"/>
              </a:lnSpc>
            </a:pPr>
            <a:r>
              <a:rPr lang="ko-KR" altLang="en-US" smtClean="0"/>
              <a:t>웹 브라우저가 웹 컴포넌트를 호출하면 필터가 대신 호출되고</a:t>
            </a:r>
            <a:r>
              <a:rPr lang="en-US" altLang="ko-KR" smtClean="0"/>
              <a:t>, </a:t>
            </a:r>
            <a:r>
              <a:rPr lang="ko-KR" altLang="en-US" smtClean="0"/>
              <a:t>필터는 사전 작업을 수행한 다음에 웹 컴포넌트를 호출한다</a:t>
            </a:r>
            <a:r>
              <a:rPr lang="en-US" altLang="ko-KR" smtClean="0"/>
              <a:t>.</a:t>
            </a:r>
          </a:p>
          <a:p>
            <a:pPr lvl="2">
              <a:lnSpc>
                <a:spcPct val="125000"/>
              </a:lnSpc>
            </a:pPr>
            <a:r>
              <a:rPr lang="ko-KR" altLang="en-US" smtClean="0"/>
              <a:t>웹 컴포넌트가 할 일을 끝내면 실행의 제어는 다시 필터로 돌아가고</a:t>
            </a:r>
            <a:r>
              <a:rPr lang="en-US" altLang="ko-KR" smtClean="0"/>
              <a:t>, </a:t>
            </a:r>
            <a:r>
              <a:rPr lang="ko-KR" altLang="en-US" smtClean="0"/>
              <a:t>필터는 사후 작업을 수행한 후 웹 브라우저로 응답을 보낸다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331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필터</a:t>
            </a:r>
            <a:endParaRPr lang="ko-KR" altLang="en-US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14400" y="2457450"/>
          <a:ext cx="1600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ko-KR" altLang="en-US" sz="1200" kern="1200" dirty="0" smtClean="0">
                          <a:solidFill>
                            <a:schemeClr val="tx1"/>
                          </a:solidFill>
                          <a:latin typeface="휴먼매직체" pitchFamily="18" charset="-127"/>
                          <a:ea typeface="휴먼매직체" pitchFamily="18" charset="-127"/>
                          <a:cs typeface="+mn-cs"/>
                        </a:rPr>
                        <a:t>필터 클래스</a:t>
                      </a:r>
                      <a:endParaRPr kumimoji="1" lang="en-US" altLang="ko-KR" sz="1200" kern="1200" dirty="0" smtClean="0">
                        <a:solidFill>
                          <a:schemeClr val="tx1"/>
                        </a:solidFill>
                        <a:latin typeface="휴먼매직체" pitchFamily="18" charset="-127"/>
                        <a:ea typeface="휴먼매직체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657600" y="2457450"/>
          <a:ext cx="1600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ko-KR" altLang="en-US" sz="1200" kern="1200" dirty="0" smtClean="0">
                          <a:solidFill>
                            <a:schemeClr val="tx1"/>
                          </a:solidFill>
                          <a:latin typeface="휴먼매직체" pitchFamily="18" charset="-127"/>
                          <a:ea typeface="휴먼매직체" pitchFamily="18" charset="-127"/>
                          <a:cs typeface="+mn-cs"/>
                        </a:rPr>
                        <a:t>필터 객체</a:t>
                      </a:r>
                      <a:endParaRPr kumimoji="1" lang="en-US" altLang="ko-KR" sz="1200" kern="1200" dirty="0" smtClean="0">
                        <a:solidFill>
                          <a:schemeClr val="tx1"/>
                        </a:solidFill>
                        <a:latin typeface="휴먼매직체" pitchFamily="18" charset="-127"/>
                        <a:ea typeface="휴먼매직체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400800" y="2457450"/>
          <a:ext cx="1600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ko-KR" altLang="en-US" sz="1200" kern="1200" dirty="0" smtClean="0">
                          <a:solidFill>
                            <a:schemeClr val="tx1"/>
                          </a:solidFill>
                          <a:latin typeface="휴먼매직체" pitchFamily="18" charset="-127"/>
                          <a:ea typeface="휴먼매직체" pitchFamily="18" charset="-127"/>
                          <a:cs typeface="+mn-cs"/>
                        </a:rPr>
                        <a:t>필터</a:t>
                      </a:r>
                      <a:endParaRPr kumimoji="1" lang="en-US" altLang="ko-KR" sz="1200" kern="1200" dirty="0" smtClean="0">
                        <a:solidFill>
                          <a:schemeClr val="tx1"/>
                        </a:solidFill>
                        <a:latin typeface="휴먼매직체" pitchFamily="18" charset="-127"/>
                        <a:ea typeface="휴먼매직체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>
            <a:off x="2503488" y="2625725"/>
            <a:ext cx="1144587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257800" y="2625725"/>
            <a:ext cx="1144588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67000" y="230505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인스턴스화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10200" y="230505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초기화</a:t>
            </a:r>
            <a:endParaRPr lang="en-US" altLang="ko-KR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67000" y="2971800"/>
            <a:ext cx="3429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11-1]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필터 클래스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필터 객체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필터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14400" y="4416425"/>
          <a:ext cx="1600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휴먼매직체" pitchFamily="18" charset="-127"/>
                          <a:ea typeface="휴먼매직체" pitchFamily="18" charset="-127"/>
                          <a:cs typeface="+mn-cs"/>
                        </a:rPr>
                        <a:t>웹 브라우저</a:t>
                      </a:r>
                      <a:endParaRPr kumimoji="1" lang="en-US" altLang="ko-KR" sz="1200" b="1" kern="1200" dirty="0" smtClean="0">
                        <a:solidFill>
                          <a:schemeClr val="tx1"/>
                        </a:solidFill>
                        <a:latin typeface="휴먼매직체" pitchFamily="18" charset="-127"/>
                        <a:ea typeface="휴먼매직체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3657600" y="4416425"/>
          <a:ext cx="1600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휴먼매직체" pitchFamily="18" charset="-127"/>
                          <a:ea typeface="휴먼매직체" pitchFamily="18" charset="-127"/>
                          <a:cs typeface="+mn-cs"/>
                        </a:rPr>
                        <a:t>필터</a:t>
                      </a:r>
                      <a:endParaRPr kumimoji="1" lang="en-US" altLang="ko-KR" sz="1200" b="1" kern="1200" dirty="0" smtClean="0">
                        <a:solidFill>
                          <a:schemeClr val="tx1"/>
                        </a:solidFill>
                        <a:latin typeface="휴먼매직체" pitchFamily="18" charset="-127"/>
                        <a:ea typeface="휴먼매직체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9" name="직선 화살표 연결선 28"/>
          <p:cNvCxnSpPr/>
          <p:nvPr/>
        </p:nvCxnSpPr>
        <p:spPr>
          <a:xfrm>
            <a:off x="2503488" y="4510088"/>
            <a:ext cx="1144587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257800" y="4510088"/>
            <a:ext cx="1144588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819400" y="4264025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호출</a:t>
            </a:r>
            <a:endParaRPr lang="en-US" altLang="ko-KR" sz="1200" b="1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62600" y="4264025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호출</a:t>
            </a:r>
            <a:endParaRPr lang="en-US" altLang="ko-KR" sz="1200" b="1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67000" y="5083175"/>
            <a:ext cx="3429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11-2]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필터가 위치하는 곳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553200" y="4568825"/>
          <a:ext cx="1600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en-US" altLang="ko-KR" sz="1200" kern="1200" dirty="0" smtClean="0">
                        <a:solidFill>
                          <a:schemeClr val="tx1"/>
                        </a:solidFill>
                        <a:latin typeface="휴먼매직체" pitchFamily="18" charset="-127"/>
                        <a:ea typeface="휴먼매직체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6400800" y="4416425"/>
          <a:ext cx="1600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ko-KR" altLang="en-US" sz="1200" b="1" kern="1200" dirty="0" smtClean="0">
                          <a:solidFill>
                            <a:schemeClr val="tx1"/>
                          </a:solidFill>
                          <a:latin typeface="휴먼매직체" pitchFamily="18" charset="-127"/>
                          <a:ea typeface="휴먼매직체" pitchFamily="18" charset="-127"/>
                          <a:cs typeface="+mn-cs"/>
                        </a:rPr>
                        <a:t>웹 컴포넌트</a:t>
                      </a:r>
                      <a:endParaRPr kumimoji="1" lang="en-US" altLang="ko-KR" sz="1200" b="1" kern="1200" dirty="0" smtClean="0">
                        <a:solidFill>
                          <a:schemeClr val="tx1"/>
                        </a:solidFill>
                        <a:latin typeface="휴먼매직체" pitchFamily="18" charset="-127"/>
                        <a:ea typeface="휴먼매직체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rot="10800000">
            <a:off x="2514600" y="4702175"/>
            <a:ext cx="1143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10800000">
            <a:off x="5257800" y="4702175"/>
            <a:ext cx="1143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819400" y="4778375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응답</a:t>
            </a:r>
            <a:endParaRPr lang="en-US" altLang="ko-KR" sz="1200" b="1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62600" y="4778375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응답</a:t>
            </a:r>
            <a:endParaRPr lang="en-US" altLang="ko-KR" sz="1200" b="1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url-pattern</a:t>
            </a:r>
            <a:r>
              <a:rPr lang="en-US" altLang="ko-KR" smtClean="0"/>
              <a:t>&gt; </a:t>
            </a:r>
            <a:r>
              <a:rPr lang="ko-KR" altLang="en-US" smtClean="0"/>
              <a:t>엘리먼트 안에 계층적인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경로명을 쓸 수도 있다</a:t>
            </a:r>
            <a:r>
              <a:rPr lang="en-US" altLang="ko-KR" smtClean="0"/>
              <a:t>. </a:t>
            </a:r>
            <a:r>
              <a:rPr lang="ko-KR" altLang="en-US" smtClean="0"/>
              <a:t>이 경로명은 웹 애플리케이션 디렉터리의 루트 디렉터리를 의미하는 슬래시</a:t>
            </a:r>
            <a:r>
              <a:rPr lang="en-US" altLang="ko-KR" smtClean="0"/>
              <a:t>(/) </a:t>
            </a:r>
            <a:r>
              <a:rPr lang="ko-KR" altLang="en-US" smtClean="0"/>
              <a:t>문자로 시작해야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url-pattern</a:t>
            </a:r>
            <a:r>
              <a:rPr lang="en-US" altLang="ko-KR" smtClean="0"/>
              <a:t>&gt; </a:t>
            </a:r>
            <a:r>
              <a:rPr lang="ko-KR" altLang="en-US" smtClean="0"/>
              <a:t>엘리먼트 안에 계층적인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경로명을 쓸 때는 와일드카드</a:t>
            </a:r>
            <a:r>
              <a:rPr lang="en-US" altLang="ko-KR" smtClean="0"/>
              <a:t>(*)</a:t>
            </a:r>
            <a:r>
              <a:rPr lang="ko-KR" altLang="en-US" smtClean="0"/>
              <a:t>문자와 파일 확장자를 함께 쓰면 안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355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38200" y="1997075"/>
          <a:ext cx="6019800" cy="82296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&lt;filter-mapping&gt;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&lt;filter-name&gt;simple-filter&lt;/filter-name&gt;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&lt;url-pattern&gt;/sub1/*&lt;/url-pattern&gt;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&lt;/filter-mapping&gt;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962400" y="2405063"/>
            <a:ext cx="2667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/sub1/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이라는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경로명으로 시작하는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모든 웹 컴포넌트를 가리키는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패턴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8" name="구부러진 연결선 17"/>
          <p:cNvCxnSpPr/>
          <p:nvPr/>
        </p:nvCxnSpPr>
        <p:spPr>
          <a:xfrm rot="10800000">
            <a:off x="3519488" y="2490788"/>
            <a:ext cx="442912" cy="14287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38200" y="4114800"/>
          <a:ext cx="6019800" cy="82296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&lt;filter-mapping&gt;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&lt;filter-name&gt;simple-filter&lt;/filter-name&gt;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&lt;url-pattern&gt;/sub1/*.jsp&lt;/url-pattern&gt;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&lt;/filter-mapping&gt;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1" name="직선 연결선 20"/>
          <p:cNvCxnSpPr/>
          <p:nvPr/>
        </p:nvCxnSpPr>
        <p:spPr>
          <a:xfrm flipV="1">
            <a:off x="2051050" y="4714875"/>
            <a:ext cx="719138" cy="952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24200" y="5029200"/>
            <a:ext cx="1219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잘못된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패턴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4" name="구부러진 연결선 23"/>
          <p:cNvCxnSpPr/>
          <p:nvPr/>
        </p:nvCxnSpPr>
        <p:spPr>
          <a:xfrm rot="10800000">
            <a:off x="2438400" y="4724400"/>
            <a:ext cx="609600" cy="3810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filter-mapping</a:t>
            </a:r>
            <a:r>
              <a:rPr lang="en-US" altLang="ko-KR" smtClean="0"/>
              <a:t>&gt; </a:t>
            </a:r>
            <a:r>
              <a:rPr lang="ko-KR" altLang="en-US" smtClean="0"/>
              <a:t>엘리먼트 안에 여러 개의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url-pattern</a:t>
            </a:r>
            <a:r>
              <a:rPr lang="en-US" altLang="ko-KR" smtClean="0"/>
              <a:t>&gt; </a:t>
            </a:r>
            <a:r>
              <a:rPr lang="ko-KR" altLang="en-US" smtClean="0"/>
              <a:t>서브엘리먼트를 쓸 수도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filter-mapping</a:t>
            </a:r>
            <a:r>
              <a:rPr lang="en-US" altLang="ko-KR" smtClean="0"/>
              <a:t>&gt; </a:t>
            </a:r>
            <a:r>
              <a:rPr lang="ko-KR" altLang="en-US" smtClean="0"/>
              <a:t>엘리먼트 안에 여러 개의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servlet-name</a:t>
            </a:r>
            <a:r>
              <a:rPr lang="en-US" altLang="ko-KR" smtClean="0"/>
              <a:t>&gt; </a:t>
            </a:r>
            <a:r>
              <a:rPr lang="ko-KR" altLang="en-US" smtClean="0"/>
              <a:t>엘리먼트를 쓸 수도 있고</a:t>
            </a:r>
            <a:r>
              <a:rPr lang="en-US" altLang="ko-KR" smtClean="0"/>
              <a:t>,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servlet-name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url-pattern</a:t>
            </a:r>
            <a:r>
              <a:rPr lang="en-US" altLang="ko-KR" smtClean="0"/>
              <a:t>&gt; </a:t>
            </a:r>
            <a:r>
              <a:rPr lang="ko-KR" altLang="en-US" smtClean="0"/>
              <a:t>엘리먼트를 혼용해서 쓸 수도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457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892175" y="1554163"/>
          <a:ext cx="5486400" cy="1006475"/>
        </p:xfrm>
        <a:graphic>
          <a:graphicData uri="http://schemas.openxmlformats.org/drawingml/2006/table">
            <a:tbl>
              <a:tblPr/>
              <a:tblGrid>
                <a:gridCol w="5486400"/>
              </a:tblGrid>
              <a:tr h="1006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&lt;filter-mapping&gt;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&lt;filter-name&gt;simple-filter&lt;/filter-name&gt;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&lt;url-pattern&gt;/sub1/*&lt;/url-pattern&gt;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&lt;url-pattern&gt;/sub2/*&lt;/url-pattern&gt;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&lt;/filter-mapping&gt;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96963" y="1985963"/>
            <a:ext cx="2493962" cy="3317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11575" y="2667000"/>
            <a:ext cx="3124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경로명이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/sub1/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또는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/sub2/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로 시작하는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모든 웹 컴포넌트에 필터를 적용합니다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7" name="구부러진 연결선 16"/>
          <p:cNvCxnSpPr>
            <a:endCxn id="13" idx="3"/>
          </p:cNvCxnSpPr>
          <p:nvPr/>
        </p:nvCxnSpPr>
        <p:spPr>
          <a:xfrm rot="10800000">
            <a:off x="3590925" y="2152650"/>
            <a:ext cx="958850" cy="4381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92175" y="4267200"/>
          <a:ext cx="5486400" cy="1189038"/>
        </p:xfrm>
        <a:graphic>
          <a:graphicData uri="http://schemas.openxmlformats.org/drawingml/2006/table">
            <a:tbl>
              <a:tblPr/>
              <a:tblGrid>
                <a:gridCol w="5486400"/>
              </a:tblGrid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&lt;filter-mapping&gt;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&lt;filter-name&gt;simple-filter&lt;/filter-name&gt;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&lt;url-pattern&gt;/sub1/*&lt;/url-pattern&gt;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&lt;url-pattern&gt;/sub2/*&lt;/url-pattern&gt;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&lt;servlet-name&gt;hello-servlet&lt;/servlet-name&gt;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&lt;/filter-mapping&gt;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096963" y="4675188"/>
            <a:ext cx="3057525" cy="5635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711575" y="5638800"/>
            <a:ext cx="3962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경로명이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/sub1/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또는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/sub2/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로 시작하는 웹 컴포넌트와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이름이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hello-</a:t>
            </a: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servlet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인 서블릿에 필터를 적용합니다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9" name="구부러진 연결선 28"/>
          <p:cNvCxnSpPr/>
          <p:nvPr/>
        </p:nvCxnSpPr>
        <p:spPr>
          <a:xfrm rot="10800000">
            <a:off x="4168775" y="4953000"/>
            <a:ext cx="762000" cy="6096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mtClean="0"/>
              <a:t>앞 페이지의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filter-mapping</a:t>
            </a:r>
            <a:r>
              <a:rPr lang="en-US" altLang="ko-KR" smtClean="0"/>
              <a:t>&gt; </a:t>
            </a:r>
            <a:r>
              <a:rPr lang="ko-KR" altLang="en-US" smtClean="0"/>
              <a:t>엘리먼트는 다음과 같은 세 개의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filter-mapping</a:t>
            </a:r>
            <a:r>
              <a:rPr lang="en-US" altLang="ko-KR" smtClean="0"/>
              <a:t>&gt; </a:t>
            </a:r>
            <a:r>
              <a:rPr lang="ko-KR" altLang="en-US" smtClean="0"/>
              <a:t>엘리먼트를 쓴 것과 똑같은 효과를 갖는다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560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838200" y="1920875"/>
          <a:ext cx="5715000" cy="2651760"/>
        </p:xfrm>
        <a:graphic>
          <a:graphicData uri="http://schemas.openxmlformats.org/drawingml/2006/table">
            <a:tbl>
              <a:tblPr/>
              <a:tblGrid>
                <a:gridCol w="5715000"/>
              </a:tblGrid>
              <a:tr h="2651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&lt;filter-mapping&gt;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&lt;filter-name&gt;simple-filter&lt;/filter-name&gt;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&lt;url-pattern&gt;/sub1/*&lt;/url-pattern&gt;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&lt;/filter-mapping&gt;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&lt;filter-mapping&gt;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&lt;filter-name&gt;simple-filter&lt;/filter-name&gt;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&lt;url-pattern&gt;/sub2/*&lt;/url-pattern&gt;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&lt;/filter-mapping&gt;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&lt;filter-mapping&gt;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&lt;filter-name&gt;simple-filter&lt;/filter-name&gt;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&lt;servlet-name&gt;hello-servlet&lt;/servlet-name&gt;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&lt;/filter-mapping&gt;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662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/>
          <a:srcRect l="33499" t="25710" r="32120" b="27676"/>
          <a:stretch>
            <a:fillRect/>
          </a:stretch>
        </p:blipFill>
        <p:spPr bwMode="auto">
          <a:xfrm>
            <a:off x="990600" y="1143000"/>
            <a:ext cx="72390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286000" y="5791200"/>
            <a:ext cx="426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11-7]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11-1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을 등록하는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765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27662" name="Group 14"/>
          <p:cNvGraphicFramePr>
            <a:graphicFrameLocks noGrp="1"/>
          </p:cNvGraphicFramePr>
          <p:nvPr/>
        </p:nvGraphicFramePr>
        <p:xfrm>
          <a:off x="609600" y="1143000"/>
          <a:ext cx="6019800" cy="18288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11-2]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11-1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의 필터를 테스트하기 위한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( 1 )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5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 System.out.println(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“이것은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페이지 안에서 출력하는 메시지입니다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필터 테스트용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페이지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이것은 필터 테스트를 위해 만들어진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페이지입니다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76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76600"/>
            <a:ext cx="43434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533400" y="4787900"/>
            <a:ext cx="2514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11-8]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11-2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16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spcAft>
                <a:spcPts val="300"/>
              </a:spcAft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itchFamily="2" charset="2"/>
              <a:buNone/>
            </a:pPr>
            <a:endParaRPr lang="en-US" altLang="ko-KR" smtClean="0"/>
          </a:p>
          <a:p>
            <a:pPr lvl="2"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mtClean="0"/>
          </a:p>
        </p:txBody>
      </p:sp>
      <p:sp>
        <p:nvSpPr>
          <p:cNvPr id="76817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81200" y="5867400"/>
            <a:ext cx="4800600" cy="24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11-9]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11-1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필터가 실행되었음을 확인하는 방법</a:t>
            </a:r>
          </a:p>
        </p:txBody>
      </p:sp>
      <p:graphicFrame>
        <p:nvGraphicFramePr>
          <p:cNvPr id="76814" name="Object 14"/>
          <p:cNvGraphicFramePr>
            <a:graphicFrameLocks noChangeAspect="1"/>
          </p:cNvGraphicFramePr>
          <p:nvPr/>
        </p:nvGraphicFramePr>
        <p:xfrm>
          <a:off x="2632075" y="1465263"/>
          <a:ext cx="4410075" cy="2801937"/>
        </p:xfrm>
        <a:graphic>
          <a:graphicData uri="http://schemas.openxmlformats.org/presentationml/2006/ole">
            <p:oleObj spid="_x0000_s76814" name="비트맵 이미지" r:id="rId3" imgW="5800000" imgH="3952381" progId="PBrush">
              <p:embed/>
            </p:oleObj>
          </a:graphicData>
        </a:graphic>
      </p:graphicFrame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3729038" y="4598988"/>
          <a:ext cx="3265487" cy="1039812"/>
        </p:xfrm>
        <a:graphic>
          <a:graphicData uri="http://schemas.openxmlformats.org/presentationml/2006/ole">
            <p:oleObj spid="_x0000_s76815" name="비트맵 이미지" r:id="rId4" imgW="4296375" imgH="1467055" progId="PBrush">
              <p:embed/>
            </p:oleObj>
          </a:graphicData>
        </a:graphic>
      </p:graphicFrame>
      <p:sp>
        <p:nvSpPr>
          <p:cNvPr id="76819" name="Line 16"/>
          <p:cNvSpPr>
            <a:spLocks noChangeShapeType="1"/>
          </p:cNvSpPr>
          <p:nvPr/>
        </p:nvSpPr>
        <p:spPr bwMode="auto">
          <a:xfrm>
            <a:off x="5384800" y="4103688"/>
            <a:ext cx="0" cy="482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6820" name="Rectangle 17"/>
          <p:cNvSpPr>
            <a:spLocks noChangeArrowheads="1"/>
          </p:cNvSpPr>
          <p:nvPr/>
        </p:nvSpPr>
        <p:spPr bwMode="auto">
          <a:xfrm>
            <a:off x="777875" y="3033713"/>
            <a:ext cx="1790700" cy="4572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1)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톰캣의 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logs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디렉터리로 </a:t>
            </a:r>
          </a:p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   가십시오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76821" name="Rectangle 18"/>
          <p:cNvSpPr>
            <a:spLocks noChangeArrowheads="1"/>
          </p:cNvSpPr>
          <p:nvPr/>
        </p:nvSpPr>
        <p:spPr bwMode="auto">
          <a:xfrm>
            <a:off x="1709738" y="4967288"/>
            <a:ext cx="1643062" cy="225425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필터에서 출력한 메시지</a:t>
            </a:r>
          </a:p>
        </p:txBody>
      </p:sp>
      <p:sp>
        <p:nvSpPr>
          <p:cNvPr id="76822" name="Line 19"/>
          <p:cNvSpPr>
            <a:spLocks noChangeShapeType="1"/>
          </p:cNvSpPr>
          <p:nvPr/>
        </p:nvSpPr>
        <p:spPr bwMode="auto">
          <a:xfrm>
            <a:off x="2524125" y="3148013"/>
            <a:ext cx="7127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6823" name="Line 20"/>
          <p:cNvSpPr>
            <a:spLocks noChangeShapeType="1"/>
          </p:cNvSpPr>
          <p:nvPr/>
        </p:nvSpPr>
        <p:spPr bwMode="auto">
          <a:xfrm flipV="1">
            <a:off x="3249613" y="4960938"/>
            <a:ext cx="517525" cy="968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6824" name="Line 21"/>
          <p:cNvSpPr>
            <a:spLocks noChangeShapeType="1"/>
          </p:cNvSpPr>
          <p:nvPr/>
        </p:nvSpPr>
        <p:spPr bwMode="auto">
          <a:xfrm>
            <a:off x="3249613" y="5056188"/>
            <a:ext cx="517525" cy="968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6825" name="Rectangle 22"/>
          <p:cNvSpPr>
            <a:spLocks noChangeArrowheads="1"/>
          </p:cNvSpPr>
          <p:nvPr/>
        </p:nvSpPr>
        <p:spPr bwMode="auto">
          <a:xfrm>
            <a:off x="6526213" y="4957763"/>
            <a:ext cx="1997075" cy="288925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JSP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페이지에서 출력한 메시지</a:t>
            </a:r>
          </a:p>
        </p:txBody>
      </p:sp>
      <p:sp>
        <p:nvSpPr>
          <p:cNvPr id="76826" name="Line 23"/>
          <p:cNvSpPr>
            <a:spLocks noChangeShapeType="1"/>
          </p:cNvSpPr>
          <p:nvPr/>
        </p:nvSpPr>
        <p:spPr bwMode="auto">
          <a:xfrm flipH="1">
            <a:off x="6218238" y="5070475"/>
            <a:ext cx="3286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6827" name="Rectangle 24"/>
          <p:cNvSpPr>
            <a:spLocks noChangeArrowheads="1"/>
          </p:cNvSpPr>
          <p:nvPr/>
        </p:nvSpPr>
        <p:spPr bwMode="auto">
          <a:xfrm>
            <a:off x="5489575" y="4302125"/>
            <a:ext cx="2881313" cy="303213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2) stdout_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오늘일자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.log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에 해당하는 </a:t>
            </a:r>
          </a:p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   파일을 텍스트 에디터로 열어보십시오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7782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77844" name="Group 20"/>
          <p:cNvGraphicFramePr>
            <a:graphicFrameLocks noGrp="1"/>
          </p:cNvGraphicFramePr>
          <p:nvPr/>
        </p:nvGraphicFramePr>
        <p:xfrm>
          <a:off x="609600" y="1143000"/>
          <a:ext cx="6477000" cy="3657600"/>
        </p:xfrm>
        <a:graphic>
          <a:graphicData uri="http://schemas.openxmlformats.org/drawingml/2006/table">
            <a:tbl>
              <a:tblPr/>
              <a:tblGrid>
                <a:gridCol w="6477000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11-3]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11-1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의 필터를 테스트하기 위한 서블릿 클래스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73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package myservlet;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SimpleServlet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      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System.out.println(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“이것은 서블릿 클래스 안에서 출력하는 메시지입니다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response.setContentType( “text/html;charset=euc-kr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out.println( “&lt;HEAD&gt;&lt;TITLE&gt;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필터 테스트용 서블릿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out.println(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“이것은 필터 테스트를 위해 만들어진 서블릿입니다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78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013" y="5018088"/>
            <a:ext cx="350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6263" y="5018088"/>
            <a:ext cx="35814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477838" y="6542088"/>
            <a:ext cx="3048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11-11]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11-3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  <p:sp>
        <p:nvSpPr>
          <p:cNvPr id="2" name="직사각형 12"/>
          <p:cNvSpPr/>
          <p:nvPr/>
        </p:nvSpPr>
        <p:spPr>
          <a:xfrm>
            <a:off x="4267200" y="6542088"/>
            <a:ext cx="41148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11-12]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11-3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 실행한 후에 기록된 로그 메시지</a:t>
            </a:r>
          </a:p>
        </p:txBody>
      </p:sp>
      <p:sp>
        <p:nvSpPr>
          <p:cNvPr id="77839" name="Rectangle 16"/>
          <p:cNvSpPr>
            <a:spLocks noChangeArrowheads="1"/>
          </p:cNvSpPr>
          <p:nvPr/>
        </p:nvSpPr>
        <p:spPr bwMode="auto">
          <a:xfrm>
            <a:off x="7570788" y="5872163"/>
            <a:ext cx="1311275" cy="288925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11-3]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의 </a:t>
            </a:r>
          </a:p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서블릿 클래스에서 </a:t>
            </a:r>
          </a:p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출력한 메시지</a:t>
            </a:r>
          </a:p>
        </p:txBody>
      </p:sp>
      <p:sp>
        <p:nvSpPr>
          <p:cNvPr id="77840" name="Line 17"/>
          <p:cNvSpPr>
            <a:spLocks noChangeShapeType="1"/>
          </p:cNvSpPr>
          <p:nvPr/>
        </p:nvSpPr>
        <p:spPr bwMode="auto">
          <a:xfrm flipH="1">
            <a:off x="7262813" y="5940425"/>
            <a:ext cx="3286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7841" name="Rectangle 19"/>
          <p:cNvSpPr>
            <a:spLocks noChangeArrowheads="1"/>
          </p:cNvSpPr>
          <p:nvPr/>
        </p:nvSpPr>
        <p:spPr bwMode="auto">
          <a:xfrm>
            <a:off x="7146925" y="4289425"/>
            <a:ext cx="1844675" cy="288925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톰캣의 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log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디렉터리에 있는</a:t>
            </a:r>
          </a:p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stdout_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오늘일자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.log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파일</a:t>
            </a:r>
          </a:p>
        </p:txBody>
      </p:sp>
      <p:sp>
        <p:nvSpPr>
          <p:cNvPr id="77842" name="Freeform 20"/>
          <p:cNvSpPr>
            <a:spLocks/>
          </p:cNvSpPr>
          <p:nvPr/>
        </p:nvSpPr>
        <p:spPr bwMode="auto">
          <a:xfrm>
            <a:off x="7224713" y="4654550"/>
            <a:ext cx="180975" cy="365125"/>
          </a:xfrm>
          <a:custGeom>
            <a:avLst/>
            <a:gdLst>
              <a:gd name="T0" fmla="*/ 82550 w 114"/>
              <a:gd name="T1" fmla="*/ 0 h 230"/>
              <a:gd name="T2" fmla="*/ 12700 w 114"/>
              <a:gd name="T3" fmla="*/ 152400 h 230"/>
              <a:gd name="T4" fmla="*/ 161925 w 114"/>
              <a:gd name="T5" fmla="*/ 177800 h 230"/>
              <a:gd name="T6" fmla="*/ 123825 w 114"/>
              <a:gd name="T7" fmla="*/ 269875 h 230"/>
              <a:gd name="T8" fmla="*/ 41275 w 114"/>
              <a:gd name="T9" fmla="*/ 365125 h 2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230"/>
              <a:gd name="T17" fmla="*/ 114 w 114"/>
              <a:gd name="T18" fmla="*/ 230 h 2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230">
                <a:moveTo>
                  <a:pt x="52" y="0"/>
                </a:moveTo>
                <a:cubicBezTo>
                  <a:pt x="23" y="40"/>
                  <a:pt x="0" y="77"/>
                  <a:pt x="8" y="96"/>
                </a:cubicBezTo>
                <a:cubicBezTo>
                  <a:pt x="16" y="115"/>
                  <a:pt x="90" y="100"/>
                  <a:pt x="102" y="112"/>
                </a:cubicBezTo>
                <a:cubicBezTo>
                  <a:pt x="114" y="124"/>
                  <a:pt x="91" y="150"/>
                  <a:pt x="78" y="170"/>
                </a:cubicBezTo>
                <a:cubicBezTo>
                  <a:pt x="65" y="190"/>
                  <a:pt x="37" y="218"/>
                  <a:pt x="26" y="23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파일을 열고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filter-mapping</a:t>
            </a:r>
            <a:r>
              <a:rPr lang="en-US" altLang="ko-KR" smtClean="0"/>
              <a:t>&gt; </a:t>
            </a:r>
            <a:r>
              <a:rPr lang="ko-KR" altLang="en-US" smtClean="0"/>
              <a:t>엘리먼트의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url-pattern</a:t>
            </a:r>
            <a:r>
              <a:rPr lang="en-US" altLang="ko-KR" smtClean="0"/>
              <a:t>&gt; </a:t>
            </a:r>
            <a:r>
              <a:rPr lang="ko-KR" altLang="en-US" smtClean="0"/>
              <a:t>서브엘리먼트 내용을 다음과 같이 </a:t>
            </a:r>
            <a:r>
              <a:rPr lang="en-US" altLang="ko-KR" smtClean="0"/>
              <a:t>/*</a:t>
            </a:r>
            <a:r>
              <a:rPr lang="ko-KR" altLang="en-US" smtClean="0"/>
              <a:t>로 고쳐서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페이지와 서블릿 클래스에 모두 필터가 적용되도록 만들어보자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8192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819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09800"/>
            <a:ext cx="533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324600" y="335280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패턴을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/*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로 고치세요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1" name="구부러진 연결선 10"/>
          <p:cNvCxnSpPr>
            <a:stCxn id="9" idx="1"/>
          </p:cNvCxnSpPr>
          <p:nvPr/>
        </p:nvCxnSpPr>
        <p:spPr>
          <a:xfrm rot="10800000">
            <a:off x="2438400" y="3352800"/>
            <a:ext cx="3886200" cy="1143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85800" y="4133850"/>
            <a:ext cx="5638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11-13]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필터가 웹 애플리케이션의 모든 웹 컴포넌트에 적용되도록 만드는 방법</a:t>
            </a:r>
          </a:p>
        </p:txBody>
      </p:sp>
      <p:pic>
        <p:nvPicPr>
          <p:cNvPr id="819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2025" y="4535488"/>
            <a:ext cx="4333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079625" y="6172200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11-14]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11-3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을 다시 실행한 후에 기록된 로그 메시지</a:t>
            </a:r>
          </a:p>
        </p:txBody>
      </p:sp>
      <p:sp>
        <p:nvSpPr>
          <p:cNvPr id="2" name="직사각형 8"/>
          <p:cNvSpPr/>
          <p:nvPr/>
        </p:nvSpPr>
        <p:spPr>
          <a:xfrm>
            <a:off x="6746875" y="541020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11-3]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서블릿 클래스에서 출력한 메시지</a:t>
            </a:r>
            <a:endParaRPr lang="en-US" altLang="ko-KR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81930" name="구부러진 연결선 10"/>
          <p:cNvCxnSpPr>
            <a:cxnSpLocks noChangeShapeType="1"/>
          </p:cNvCxnSpPr>
          <p:nvPr/>
        </p:nvCxnSpPr>
        <p:spPr bwMode="auto">
          <a:xfrm rot="10800000" flipV="1">
            <a:off x="5721350" y="5524500"/>
            <a:ext cx="1025525" cy="793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4" name="직사각형 8"/>
          <p:cNvSpPr/>
          <p:nvPr/>
        </p:nvSpPr>
        <p:spPr>
          <a:xfrm>
            <a:off x="381000" y="5410200"/>
            <a:ext cx="1676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필터에서 출력한 메시지</a:t>
            </a:r>
            <a:endParaRPr lang="en-US" altLang="ko-KR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81932" name="Line 18"/>
          <p:cNvSpPr>
            <a:spLocks noChangeShapeType="1"/>
          </p:cNvSpPr>
          <p:nvPr/>
        </p:nvSpPr>
        <p:spPr bwMode="auto">
          <a:xfrm>
            <a:off x="1884363" y="5475288"/>
            <a:ext cx="385762" cy="157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1933" name="Line 19"/>
          <p:cNvSpPr>
            <a:spLocks noChangeShapeType="1"/>
          </p:cNvSpPr>
          <p:nvPr/>
        </p:nvSpPr>
        <p:spPr bwMode="auto">
          <a:xfrm flipV="1">
            <a:off x="1863725" y="5413375"/>
            <a:ext cx="422275" cy="50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파일을 열고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url-pattern</a:t>
            </a:r>
            <a:r>
              <a:rPr lang="en-US" altLang="ko-KR" smtClean="0"/>
              <a:t>&gt; </a:t>
            </a:r>
            <a:r>
              <a:rPr lang="ko-KR" altLang="en-US" smtClean="0"/>
              <a:t>엘리먼트의 내용을 다음과 같이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/sub1/*</a:t>
            </a:r>
            <a:r>
              <a:rPr lang="ko-KR" altLang="en-US" smtClean="0"/>
              <a:t>로 고쳐보자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3414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6248400" y="2405063"/>
            <a:ext cx="2209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패턴을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/sub1/*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로 고치세요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6" name="구부러진 연결선 15"/>
          <p:cNvCxnSpPr>
            <a:stCxn id="14" idx="1"/>
          </p:cNvCxnSpPr>
          <p:nvPr/>
        </p:nvCxnSpPr>
        <p:spPr>
          <a:xfrm rot="10800000">
            <a:off x="3895725" y="2441575"/>
            <a:ext cx="2352675" cy="77788"/>
          </a:xfrm>
          <a:prstGeom prst="curvedConnector3">
            <a:avLst>
              <a:gd name="adj1" fmla="val 5706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914400" y="3068638"/>
            <a:ext cx="6553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11-15] /sub1/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으로 시작하는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URL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경로명의 웹 컴포넌트에 필터가 적용되도록 만드는 방법</a:t>
            </a:r>
          </a:p>
        </p:txBody>
      </p:sp>
      <p:graphicFrame>
        <p:nvGraphicFramePr>
          <p:cNvPr id="29715" name="Group 19"/>
          <p:cNvGraphicFramePr>
            <a:graphicFrameLocks noGrp="1"/>
          </p:cNvGraphicFramePr>
          <p:nvPr/>
        </p:nvGraphicFramePr>
        <p:xfrm>
          <a:off x="685800" y="3787775"/>
          <a:ext cx="7467600" cy="1873251"/>
        </p:xfrm>
        <a:graphic>
          <a:graphicData uri="http://schemas.openxmlformats.org/drawingml/2006/table">
            <a:tbl>
              <a:tblPr/>
              <a:tblGrid>
                <a:gridCol w="7467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11-4]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11-1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의 필터를 테스트하기 위한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(2)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59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 System.out.println(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“이것은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sub1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디렉터리에 있는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페이지에서 출력하는 메시지입니다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필터 테스트용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페이지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이것은 필터 테스트를 위해 만들어진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페이지입니다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64" name="내용 개체 틀 1"/>
          <p:cNvSpPr>
            <a:spLocks noGrp="1"/>
          </p:cNvSpPr>
          <p:nvPr>
            <p:ph sz="quarter" idx="4294967295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spcAft>
                <a:spcPts val="300"/>
              </a:spcAft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itchFamily="2" charset="2"/>
              <a:buNone/>
            </a:pPr>
            <a:endParaRPr lang="en-US" altLang="ko-KR" smtClean="0"/>
          </a:p>
          <a:p>
            <a:pPr lvl="2"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mtClean="0"/>
          </a:p>
        </p:txBody>
      </p:sp>
      <p:sp>
        <p:nvSpPr>
          <p:cNvPr id="78865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14438" y="4895850"/>
            <a:ext cx="624840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11-16]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11-2,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11-3,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11-4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 실행했을 때 기록되는 로그 메시지</a:t>
            </a:r>
          </a:p>
        </p:txBody>
      </p:sp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2035175" y="2133600"/>
          <a:ext cx="4335463" cy="2419350"/>
        </p:xfrm>
        <a:graphic>
          <a:graphicData uri="http://schemas.openxmlformats.org/presentationml/2006/ole">
            <p:oleObj spid="_x0000_s78863" name="비트맵 이미지" r:id="rId3" imgW="5552381" imgH="2419048" progId="PBrush">
              <p:embed/>
            </p:oleObj>
          </a:graphicData>
        </a:graphic>
      </p:graphicFrame>
      <p:sp>
        <p:nvSpPr>
          <p:cNvPr id="78867" name="Line 16"/>
          <p:cNvSpPr>
            <a:spLocks noChangeShapeType="1"/>
          </p:cNvSpPr>
          <p:nvPr/>
        </p:nvSpPr>
        <p:spPr bwMode="auto">
          <a:xfrm flipH="1">
            <a:off x="5553075" y="3900488"/>
            <a:ext cx="10096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8868" name="Rectangle 17"/>
          <p:cNvSpPr>
            <a:spLocks noChangeArrowheads="1"/>
          </p:cNvSpPr>
          <p:nvPr/>
        </p:nvSpPr>
        <p:spPr bwMode="auto">
          <a:xfrm>
            <a:off x="495300" y="3740150"/>
            <a:ext cx="1117600" cy="4572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필터에서 </a:t>
            </a:r>
          </a:p>
          <a:p>
            <a:pPr algn="r"/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출력한 메시지</a:t>
            </a:r>
          </a:p>
        </p:txBody>
      </p:sp>
      <p:sp>
        <p:nvSpPr>
          <p:cNvPr id="78869" name="Line 18"/>
          <p:cNvSpPr>
            <a:spLocks noChangeShapeType="1"/>
          </p:cNvSpPr>
          <p:nvPr/>
        </p:nvSpPr>
        <p:spPr bwMode="auto">
          <a:xfrm flipV="1">
            <a:off x="1577975" y="3790950"/>
            <a:ext cx="530225" cy="1381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8870" name="Line 19"/>
          <p:cNvSpPr>
            <a:spLocks noChangeShapeType="1"/>
          </p:cNvSpPr>
          <p:nvPr/>
        </p:nvSpPr>
        <p:spPr bwMode="auto">
          <a:xfrm>
            <a:off x="1577975" y="3925888"/>
            <a:ext cx="530225" cy="1381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8871" name="Line 20"/>
          <p:cNvSpPr>
            <a:spLocks noChangeShapeType="1"/>
          </p:cNvSpPr>
          <p:nvPr/>
        </p:nvSpPr>
        <p:spPr bwMode="auto">
          <a:xfrm flipH="1">
            <a:off x="4779963" y="3575050"/>
            <a:ext cx="1793875" cy="111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8872" name="Rectangle 21"/>
          <p:cNvSpPr>
            <a:spLocks noChangeArrowheads="1"/>
          </p:cNvSpPr>
          <p:nvPr/>
        </p:nvSpPr>
        <p:spPr bwMode="auto">
          <a:xfrm>
            <a:off x="6529388" y="3678238"/>
            <a:ext cx="2081212" cy="4572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11-4]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에서 출력한 메시지</a:t>
            </a:r>
          </a:p>
        </p:txBody>
      </p:sp>
      <p:sp>
        <p:nvSpPr>
          <p:cNvPr id="78873" name="Rectangle 22"/>
          <p:cNvSpPr>
            <a:spLocks noChangeArrowheads="1"/>
          </p:cNvSpPr>
          <p:nvPr/>
        </p:nvSpPr>
        <p:spPr bwMode="auto">
          <a:xfrm>
            <a:off x="6529388" y="3346450"/>
            <a:ext cx="2081212" cy="4572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11-3]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에서 출력한 메시지</a:t>
            </a:r>
          </a:p>
        </p:txBody>
      </p:sp>
      <p:sp>
        <p:nvSpPr>
          <p:cNvPr id="78874" name="Rectangle 23"/>
          <p:cNvSpPr>
            <a:spLocks noChangeArrowheads="1"/>
          </p:cNvSpPr>
          <p:nvPr/>
        </p:nvSpPr>
        <p:spPr bwMode="auto">
          <a:xfrm>
            <a:off x="6529388" y="3036888"/>
            <a:ext cx="2081212" cy="4572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11-2]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에서 출력한 메시지</a:t>
            </a:r>
          </a:p>
        </p:txBody>
      </p:sp>
      <p:sp>
        <p:nvSpPr>
          <p:cNvPr id="78875" name="Line 24"/>
          <p:cNvSpPr>
            <a:spLocks noChangeShapeType="1"/>
          </p:cNvSpPr>
          <p:nvPr/>
        </p:nvSpPr>
        <p:spPr bwMode="auto">
          <a:xfrm flipH="1">
            <a:off x="4605338" y="3259138"/>
            <a:ext cx="1957387" cy="2619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mtClean="0"/>
              <a:t>필터 클래스를 작성할 때는 서블릿 규격서에 정해져 있는 규칙을 지켜야 한다</a:t>
            </a:r>
            <a:r>
              <a:rPr lang="en-US" altLang="ko-KR" smtClean="0"/>
              <a:t>. </a:t>
            </a:r>
            <a:r>
              <a:rPr lang="ko-KR" altLang="en-US" smtClean="0"/>
              <a:t>그 중</a:t>
            </a:r>
            <a:r>
              <a:rPr lang="en-US" altLang="ko-KR" smtClean="0"/>
              <a:t> </a:t>
            </a:r>
            <a:r>
              <a:rPr lang="ko-KR" altLang="en-US" smtClean="0"/>
              <a:t>가장 중요한 규칙은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javax.servlet.Filter</a:t>
            </a:r>
            <a:r>
              <a:rPr lang="en-US" altLang="ko-KR" smtClean="0"/>
              <a:t> </a:t>
            </a:r>
            <a:r>
              <a:rPr lang="ko-KR" altLang="en-US" smtClean="0"/>
              <a:t>인터페이스를 구현해야 한다는 것이다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536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 l="36026" t="20973" r="30415" b="18428"/>
          <a:stretch>
            <a:fillRect/>
          </a:stretch>
        </p:blipFill>
        <p:spPr bwMode="auto">
          <a:xfrm>
            <a:off x="990600" y="1828800"/>
            <a:ext cx="7010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7738"/>
            <a:ext cx="8686800" cy="5715000"/>
          </a:xfrm>
        </p:spPr>
        <p:txBody>
          <a:bodyPr/>
          <a:lstStyle/>
          <a:p>
            <a:r>
              <a:rPr lang="ko-KR" altLang="en-US" smtClean="0"/>
              <a:t>필터 클래스의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altLang="ko-KR" smtClean="0"/>
              <a:t> </a:t>
            </a:r>
            <a:r>
              <a:rPr lang="ko-KR" altLang="en-US" smtClean="0"/>
              <a:t>메서드와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destroy</a:t>
            </a:r>
            <a:r>
              <a:rPr lang="en-US" altLang="ko-KR" smtClean="0"/>
              <a:t> </a:t>
            </a:r>
            <a:r>
              <a:rPr lang="ko-KR" altLang="en-US" smtClean="0"/>
              <a:t>메서드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필터의 라이프 사이클 동안 단 한 번만 실행하면 되는 코드는 필터 클래스의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altLang="ko-KR" smtClean="0"/>
              <a:t> </a:t>
            </a:r>
            <a:r>
              <a:rPr lang="ko-KR" altLang="en-US" smtClean="0"/>
              <a:t>메서드나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destroy</a:t>
            </a:r>
            <a:r>
              <a:rPr lang="en-US" altLang="ko-KR" smtClean="0"/>
              <a:t> </a:t>
            </a:r>
            <a:r>
              <a:rPr lang="ko-KR" altLang="en-US" smtClean="0"/>
              <a:t>메서드에 기술하는 것이 좋다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8294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82956" name="Group 12"/>
          <p:cNvGraphicFramePr>
            <a:graphicFrameLocks noGrp="1"/>
          </p:cNvGraphicFramePr>
          <p:nvPr/>
        </p:nvGraphicFramePr>
        <p:xfrm>
          <a:off x="838200" y="2114550"/>
          <a:ext cx="6019800" cy="454152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11-5]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로그 메시지를 특정 로그 파일로 출력하는 필터 클래스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미완성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73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package myfilter;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LogMessageFilter implements Filter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PrintWriter writer;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init(FilterConfig config) throws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try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writer = new PrintWriter(new FileWriter( “C:\\logs\\myfilter.log ”, true), true);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catch (IOException 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throw new ServletException( “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로그 파일을 열 수 없습니다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doFilter(ServletRequest request, ServletResponse response, FilterChain chain)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writer.println(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“이제 곧 웹 컴포넌트가 시작될 것입니다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writer.flush();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chain.doFilter(request, response);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writer.println(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“이제 막 웹 컴포넌트가 완료되었습니다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writer.flush();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destroy()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writer.close();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필터 클래스의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altLang="ko-KR" smtClean="0"/>
              <a:t> </a:t>
            </a:r>
            <a:r>
              <a:rPr lang="ko-KR" altLang="en-US" smtClean="0"/>
              <a:t>메서드와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destroy</a:t>
            </a:r>
            <a:r>
              <a:rPr lang="en-US" altLang="ko-KR" smtClean="0"/>
              <a:t> </a:t>
            </a:r>
            <a:r>
              <a:rPr lang="ko-KR" altLang="en-US" smtClean="0"/>
              <a:t>메서드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필터의 초기화 파라미터란 필터 클래스에서 사용할 데이터를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 안에 이름</a:t>
            </a:r>
            <a:r>
              <a:rPr lang="en-US" altLang="ko-KR" smtClean="0"/>
              <a:t>-</a:t>
            </a:r>
            <a:r>
              <a:rPr lang="ko-KR" altLang="en-US" smtClean="0"/>
              <a:t>값 쌍으로 지정해 놓은 것을 말한다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필터의 초기화 파라미터는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en-US" altLang="ko-KR" smtClean="0"/>
              <a:t>&gt; </a:t>
            </a:r>
            <a:r>
              <a:rPr lang="ko-KR" altLang="en-US" smtClean="0"/>
              <a:t>엘리먼트 안에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init-param</a:t>
            </a:r>
            <a:r>
              <a:rPr lang="en-US" altLang="ko-KR" smtClean="0"/>
              <a:t>&gt; </a:t>
            </a:r>
            <a:r>
              <a:rPr lang="ko-KR" altLang="en-US" smtClean="0"/>
              <a:t>서브엘리먼트를 추가하고</a:t>
            </a:r>
            <a:r>
              <a:rPr lang="en-US" altLang="ko-KR" smtClean="0"/>
              <a:t>, </a:t>
            </a:r>
            <a:r>
              <a:rPr lang="ko-KR" altLang="en-US" smtClean="0"/>
              <a:t>그 안에 다시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param-name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param-value</a:t>
            </a:r>
            <a:r>
              <a:rPr lang="en-US" altLang="ko-KR" smtClean="0"/>
              <a:t>&gt; </a:t>
            </a:r>
            <a:r>
              <a:rPr lang="ko-KR" altLang="en-US" smtClean="0"/>
              <a:t>서브엘리먼트를 추가해서 등록할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필터 클래스의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altLang="ko-KR" smtClean="0"/>
              <a:t> </a:t>
            </a:r>
            <a:r>
              <a:rPr lang="ko-KR" altLang="en-US" smtClean="0"/>
              <a:t>메서드 안에서 필터의 초기화 파라미터를 읽어오려면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FilterConfig</a:t>
            </a:r>
            <a:r>
              <a:rPr lang="en-US" altLang="ko-KR" smtClean="0"/>
              <a:t> </a:t>
            </a:r>
            <a:r>
              <a:rPr lang="ko-KR" altLang="en-US" smtClean="0"/>
              <a:t>파라미터에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getInitParameter</a:t>
            </a:r>
            <a:r>
              <a:rPr lang="en-US" altLang="ko-KR" smtClean="0"/>
              <a:t> </a:t>
            </a:r>
            <a:r>
              <a:rPr lang="ko-KR" altLang="en-US" smtClean="0"/>
              <a:t>메서드를 호출하면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8397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38200" y="3505200"/>
          <a:ext cx="5486400" cy="1554480"/>
        </p:xfrm>
        <a:graphic>
          <a:graphicData uri="http://schemas.openxmlformats.org/drawingml/2006/table">
            <a:tbl>
              <a:tblPr/>
              <a:tblGrid>
                <a:gridCol w="5486400"/>
              </a:tblGrid>
              <a:tr h="155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&lt;filter&gt;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&lt;filter-name&gt;log-filter&lt;/filter-name&gt;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&lt;filter-class&gt;myfilter.LogMessageFilter&lt;/filter-class&gt;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&lt;init-param&gt;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&lt;param-name&gt;FILE_NAME&lt;/param-name&gt;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&lt;param-value&gt;C:\\logs\\myfilter.log&lt;/param-value&gt;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&lt;/init-param&gt;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&lt;/filter&gt;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648200" y="3962400"/>
            <a:ext cx="1600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초기화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이름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직선 화살표 연결선 13"/>
          <p:cNvCxnSpPr>
            <a:stCxn id="6" idx="1"/>
          </p:cNvCxnSpPr>
          <p:nvPr/>
        </p:nvCxnSpPr>
        <p:spPr>
          <a:xfrm rot="10800000" flipV="1">
            <a:off x="3200400" y="4076700"/>
            <a:ext cx="1447800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659313" y="4800600"/>
            <a:ext cx="1600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초기화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83980" name="직선 화살표 연결선 13"/>
          <p:cNvCxnSpPr>
            <a:cxnSpLocks noChangeShapeType="1"/>
          </p:cNvCxnSpPr>
          <p:nvPr/>
        </p:nvCxnSpPr>
        <p:spPr bwMode="auto">
          <a:xfrm flipH="1" flipV="1">
            <a:off x="3200400" y="4686300"/>
            <a:ext cx="1503363" cy="2047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38200" y="5983288"/>
          <a:ext cx="5105400" cy="381000"/>
        </p:xfrm>
        <a:graphic>
          <a:graphicData uri="http://schemas.openxmlformats.org/drawingml/2006/table">
            <a:tbl>
              <a:tblPr/>
              <a:tblGrid>
                <a:gridCol w="5105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filename = config.getInitParameter( “FILE_NAME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057400" y="6477000"/>
            <a:ext cx="2514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초기화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값을 가져오는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3266282" y="6382544"/>
            <a:ext cx="17145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필터 클래스의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altLang="ko-KR" smtClean="0"/>
              <a:t> </a:t>
            </a:r>
            <a:r>
              <a:rPr lang="ko-KR" altLang="en-US" smtClean="0"/>
              <a:t>메서드와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destroy</a:t>
            </a:r>
            <a:r>
              <a:rPr lang="en-US" altLang="ko-KR" smtClean="0"/>
              <a:t> </a:t>
            </a:r>
            <a:r>
              <a:rPr lang="ko-KR" altLang="en-US" smtClean="0"/>
              <a:t>메서드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8499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85004" name="Group 12"/>
          <p:cNvGraphicFramePr>
            <a:graphicFrameLocks noGrp="1"/>
          </p:cNvGraphicFramePr>
          <p:nvPr/>
        </p:nvGraphicFramePr>
        <p:xfrm>
          <a:off x="685800" y="1403350"/>
          <a:ext cx="8001000" cy="487680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11-6]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로그 메시지를 별도의 파일로 출력하는 필터 클래스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완성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73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package myfilter;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LogMessageFilter implements Filter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PrintWriter writer;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init(FilterConfig config) throws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String filename = config.getInitParameter( “FILE_NAME ”) 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if (filename == null)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throw new ServletException( “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로그 파일의 이름을 찾을 수 없습니다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try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writer = new PrintWriter(new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FileWriter(filename, true), true);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catch (IOException 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throw new ServletException( “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로그 파일을 열 수 없습니다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doFilter(ServletRequest request, ServletResponse response, FilterChain chain)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writer.println(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“웹 컴포넌트가 시작될 것입니다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writer.flush();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chain.doFilter(request, response);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writer.println(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“웹 컴포넌트가 완료되었습니다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writer.flush();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destroy()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writer.close();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88" name="내용 개체 틀 1"/>
          <p:cNvSpPr>
            <a:spLocks noGrp="1"/>
          </p:cNvSpPr>
          <p:nvPr>
            <p:ph sz="quarter" idx="4294967295"/>
          </p:nvPr>
        </p:nvSpPr>
        <p:spPr>
          <a:xfrm>
            <a:off x="76200" y="914400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lnSpc>
                <a:spcPct val="150000"/>
              </a:lnSpc>
              <a:spcAft>
                <a:spcPts val="300"/>
              </a:spcAft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5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2">
              <a:spcAft>
                <a:spcPts val="300"/>
              </a:spcAft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  <a:buFont typeface="Wingdings" pitchFamily="2" charset="2"/>
              <a:buNone/>
            </a:pPr>
            <a:endParaRPr lang="en-US" altLang="ko-KR" smtClean="0"/>
          </a:p>
          <a:p>
            <a:pPr lvl="2">
              <a:spcAft>
                <a:spcPts val="300"/>
              </a:spcAft>
            </a:pPr>
            <a:endParaRPr lang="en-US" altLang="ko-KR" smtClean="0"/>
          </a:p>
          <a:p>
            <a:pPr lvl="1">
              <a:lnSpc>
                <a:spcPct val="110000"/>
              </a:lnSpc>
              <a:spcAft>
                <a:spcPts val="300"/>
              </a:spcAft>
            </a:pPr>
            <a:endParaRPr lang="ko-KR" altLang="en-US" smtClean="0"/>
          </a:p>
        </p:txBody>
      </p:sp>
      <p:sp>
        <p:nvSpPr>
          <p:cNvPr id="131089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sp>
        <p:nvSpPr>
          <p:cNvPr id="131096" name="내용 개체 틀 1"/>
          <p:cNvSpPr>
            <a:spLocks/>
          </p:cNvSpPr>
          <p:nvPr/>
        </p:nvSpPr>
        <p:spPr bwMode="auto">
          <a:xfrm>
            <a:off x="228600" y="942975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v"/>
            </a:pPr>
            <a:r>
              <a:rPr kumimoji="0" lang="ko-KR" altLang="en-US">
                <a:latin typeface="HY견고딕" pitchFamily="18" charset="-127"/>
                <a:ea typeface="HY견고딕" pitchFamily="18" charset="-127"/>
              </a:rPr>
              <a:t>필터 클래스의 </a:t>
            </a:r>
            <a:r>
              <a:rPr kumimoji="0" lang="en-US" altLang="ko-KR" b="1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init</a:t>
            </a:r>
            <a:r>
              <a:rPr kumimoji="0" lang="en-US" altLang="ko-KR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>
                <a:latin typeface="HY견고딕" pitchFamily="18" charset="-127"/>
                <a:ea typeface="HY견고딕" pitchFamily="18" charset="-127"/>
              </a:rPr>
              <a:t>메서드와 </a:t>
            </a:r>
            <a:r>
              <a:rPr kumimoji="0" lang="en-US" altLang="ko-KR" b="1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destroy</a:t>
            </a:r>
            <a:r>
              <a:rPr kumimoji="0" lang="en-US" altLang="ko-KR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>
                <a:latin typeface="HY견고딕" pitchFamily="18" charset="-127"/>
                <a:ea typeface="HY견고딕" pitchFamily="18" charset="-127"/>
              </a:rPr>
              <a:t>메서드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1600200" lvl="3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endParaRPr kumimoji="0" lang="en-US" altLang="ko-KR" sz="18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400" b="1">
              <a:solidFill>
                <a:srgbClr val="FF0000"/>
              </a:solidFill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None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ko-KR" altLang="en-US" sz="16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438" y="4895850"/>
            <a:ext cx="624840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11-17]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11-6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을 등록하는 방법</a:t>
            </a:r>
          </a:p>
        </p:txBody>
      </p:sp>
      <p:graphicFrame>
        <p:nvGraphicFramePr>
          <p:cNvPr id="131098" name="Object 26"/>
          <p:cNvGraphicFramePr>
            <a:graphicFrameLocks noChangeAspect="1"/>
          </p:cNvGraphicFramePr>
          <p:nvPr/>
        </p:nvGraphicFramePr>
        <p:xfrm>
          <a:off x="989013" y="2514600"/>
          <a:ext cx="4938712" cy="2171700"/>
        </p:xfrm>
        <a:graphic>
          <a:graphicData uri="http://schemas.openxmlformats.org/presentationml/2006/ole">
            <p:oleObj spid="_x0000_s131098" name="비트맵 이미지" r:id="rId3" imgW="5915851" imgH="2629267" progId="PBrush">
              <p:embed/>
            </p:oleObj>
          </a:graphicData>
        </a:graphic>
      </p:graphicFrame>
      <p:sp>
        <p:nvSpPr>
          <p:cNvPr id="131099" name="AutoShape 16"/>
          <p:cNvSpPr>
            <a:spLocks/>
          </p:cNvSpPr>
          <p:nvPr/>
        </p:nvSpPr>
        <p:spPr bwMode="auto">
          <a:xfrm>
            <a:off x="5441950" y="3005138"/>
            <a:ext cx="85725" cy="782637"/>
          </a:xfrm>
          <a:prstGeom prst="rightBrace">
            <a:avLst>
              <a:gd name="adj1" fmla="val 7608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1100" name="AutoShape 17"/>
          <p:cNvSpPr>
            <a:spLocks/>
          </p:cNvSpPr>
          <p:nvPr/>
        </p:nvSpPr>
        <p:spPr bwMode="auto">
          <a:xfrm>
            <a:off x="5441950" y="3848100"/>
            <a:ext cx="58738" cy="357188"/>
          </a:xfrm>
          <a:prstGeom prst="rightBrace">
            <a:avLst>
              <a:gd name="adj1" fmla="val 50675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1101" name="Rectangle 18"/>
          <p:cNvSpPr>
            <a:spLocks noChangeArrowheads="1"/>
          </p:cNvSpPr>
          <p:nvPr/>
        </p:nvSpPr>
        <p:spPr bwMode="auto">
          <a:xfrm>
            <a:off x="5584825" y="3276600"/>
            <a:ext cx="2643188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11-6]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의 필터를 등록하는 엘리먼트</a:t>
            </a:r>
          </a:p>
        </p:txBody>
      </p:sp>
      <p:sp>
        <p:nvSpPr>
          <p:cNvPr id="131102" name="Rectangle 19"/>
          <p:cNvSpPr>
            <a:spLocks noChangeArrowheads="1"/>
          </p:cNvSpPr>
          <p:nvPr/>
        </p:nvSpPr>
        <p:spPr bwMode="auto">
          <a:xfrm>
            <a:off x="5562600" y="3908425"/>
            <a:ext cx="3124200" cy="280988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이 필터를 적용할 웹 프로그램을 지정하는 엘리먼트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필터 클래스의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altLang="ko-KR" smtClean="0"/>
              <a:t> </a:t>
            </a:r>
            <a:r>
              <a:rPr lang="ko-KR" altLang="en-US" smtClean="0"/>
              <a:t>메서드와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destroy</a:t>
            </a:r>
            <a:r>
              <a:rPr lang="en-US" altLang="ko-KR" smtClean="0"/>
              <a:t> </a:t>
            </a:r>
            <a:r>
              <a:rPr lang="ko-KR" altLang="en-US" smtClean="0"/>
              <a:t>메서드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3209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86030" name="Group 14"/>
          <p:cNvGraphicFramePr>
            <a:graphicFrameLocks noGrp="1"/>
          </p:cNvGraphicFramePr>
          <p:nvPr/>
        </p:nvGraphicFramePr>
        <p:xfrm>
          <a:off x="609600" y="1447800"/>
          <a:ext cx="6019800" cy="1720533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11-7]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11-6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의 필터를 테스트하기 위한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44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로그 필터 테스트용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페이지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이것은 로그 필터를 테스트하기 위한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페이지입니다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21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352800"/>
            <a:ext cx="3886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20688" y="4876800"/>
            <a:ext cx="2743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11-18]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11-7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06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sp>
        <p:nvSpPr>
          <p:cNvPr id="79907" name="내용 개체 틀 1"/>
          <p:cNvSpPr>
            <a:spLocks/>
          </p:cNvSpPr>
          <p:nvPr/>
        </p:nvSpPr>
        <p:spPr bwMode="auto">
          <a:xfrm>
            <a:off x="228600" y="942975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v"/>
            </a:pPr>
            <a:r>
              <a:rPr kumimoji="0" lang="ko-KR" altLang="en-US">
                <a:latin typeface="HY견고딕" pitchFamily="18" charset="-127"/>
                <a:ea typeface="HY견고딕" pitchFamily="18" charset="-127"/>
              </a:rPr>
              <a:t>필터 클래스의 </a:t>
            </a:r>
            <a:r>
              <a:rPr kumimoji="0" lang="en-US" altLang="ko-KR" b="1"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init</a:t>
            </a:r>
            <a:r>
              <a:rPr kumimoji="0" lang="en-US" altLang="ko-KR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>
                <a:latin typeface="HY견고딕" pitchFamily="18" charset="-127"/>
                <a:ea typeface="HY견고딕" pitchFamily="18" charset="-127"/>
              </a:rPr>
              <a:t>메서드와 </a:t>
            </a:r>
            <a:r>
              <a:rPr kumimoji="0" lang="en-US" altLang="ko-KR" b="1">
                <a:latin typeface="Times New Roman" pitchFamily="18" charset="0"/>
                <a:ea typeface="HY견고딕" pitchFamily="18" charset="-127"/>
              </a:rPr>
              <a:t>destroy</a:t>
            </a:r>
            <a:r>
              <a:rPr kumimoji="0" lang="en-US" altLang="ko-KR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>
                <a:latin typeface="HY견고딕" pitchFamily="18" charset="-127"/>
                <a:ea typeface="HY견고딕" pitchFamily="18" charset="-127"/>
              </a:rPr>
              <a:t>메서드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1600200" lvl="3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endParaRPr kumimoji="0" lang="en-US" altLang="ko-KR" sz="18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400" b="1">
              <a:solidFill>
                <a:srgbClr val="FF0000"/>
              </a:solidFill>
              <a:latin typeface="Times New Roman" pitchFamily="18" charset="0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None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ko-KR" altLang="en-US" sz="160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79902" name="Object 30"/>
          <p:cNvGraphicFramePr>
            <a:graphicFrameLocks noChangeAspect="1"/>
          </p:cNvGraphicFramePr>
          <p:nvPr/>
        </p:nvGraphicFramePr>
        <p:xfrm>
          <a:off x="1828800" y="1676400"/>
          <a:ext cx="4930775" cy="3814763"/>
        </p:xfrm>
        <a:graphic>
          <a:graphicData uri="http://schemas.openxmlformats.org/presentationml/2006/ole">
            <p:oleObj spid="_x0000_s79902" name="비트맵 이미지" r:id="rId3" imgW="6249272" imgH="4723810" progId="PBrush">
              <p:embed/>
            </p:oleObj>
          </a:graphicData>
        </a:graphic>
      </p:graphicFrame>
      <p:sp>
        <p:nvSpPr>
          <p:cNvPr id="79908" name="Rectangle 31"/>
          <p:cNvSpPr>
            <a:spLocks noChangeArrowheads="1"/>
          </p:cNvSpPr>
          <p:nvPr/>
        </p:nvSpPr>
        <p:spPr bwMode="auto">
          <a:xfrm>
            <a:off x="5856288" y="2762250"/>
            <a:ext cx="2233612" cy="41275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2) myfilter.log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파일을 </a:t>
            </a:r>
          </a:p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    텍스트 에디터로 열어보세요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79909" name="Rectangle 32"/>
          <p:cNvSpPr>
            <a:spLocks noChangeArrowheads="1"/>
          </p:cNvSpPr>
          <p:nvPr/>
        </p:nvSpPr>
        <p:spPr bwMode="auto">
          <a:xfrm>
            <a:off x="457200" y="4940300"/>
            <a:ext cx="2133600" cy="2286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1) C:\logs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디렉터리로 가세요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graphicFrame>
        <p:nvGraphicFramePr>
          <p:cNvPr id="79905" name="Object 33"/>
          <p:cNvGraphicFramePr>
            <a:graphicFrameLocks noChangeAspect="1"/>
          </p:cNvGraphicFramePr>
          <p:nvPr/>
        </p:nvGraphicFramePr>
        <p:xfrm>
          <a:off x="4973638" y="3608388"/>
          <a:ext cx="3238500" cy="1108075"/>
        </p:xfrm>
        <a:graphic>
          <a:graphicData uri="http://schemas.openxmlformats.org/presentationml/2006/ole">
            <p:oleObj spid="_x0000_s79905" name="비트맵 이미지" r:id="rId4" imgW="4105848" imgH="1371429" progId="PBrush">
              <p:embed/>
            </p:oleObj>
          </a:graphicData>
        </a:graphic>
      </p:graphicFrame>
      <p:sp>
        <p:nvSpPr>
          <p:cNvPr id="79910" name="Rectangle 34"/>
          <p:cNvSpPr>
            <a:spLocks noChangeArrowheads="1"/>
          </p:cNvSpPr>
          <p:nvPr/>
        </p:nvSpPr>
        <p:spPr bwMode="auto">
          <a:xfrm>
            <a:off x="6770688" y="4921250"/>
            <a:ext cx="1905000" cy="320675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11-6]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의 필터에서 </a:t>
            </a:r>
          </a:p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출력한 메시지</a:t>
            </a:r>
          </a:p>
        </p:txBody>
      </p:sp>
      <p:sp>
        <p:nvSpPr>
          <p:cNvPr id="79911" name="Freeform 35"/>
          <p:cNvSpPr>
            <a:spLocks/>
          </p:cNvSpPr>
          <p:nvPr/>
        </p:nvSpPr>
        <p:spPr bwMode="auto">
          <a:xfrm>
            <a:off x="4432300" y="2854325"/>
            <a:ext cx="2044700" cy="754063"/>
          </a:xfrm>
          <a:custGeom>
            <a:avLst/>
            <a:gdLst>
              <a:gd name="T0" fmla="*/ 0 w 1633"/>
              <a:gd name="T1" fmla="*/ 0 h 589"/>
              <a:gd name="T2" fmla="*/ 1476241 w 1633"/>
              <a:gd name="T3" fmla="*/ 174113 h 589"/>
              <a:gd name="T4" fmla="*/ 2044700 w 1633"/>
              <a:gd name="T5" fmla="*/ 754063 h 589"/>
              <a:gd name="T6" fmla="*/ 0 60000 65536"/>
              <a:gd name="T7" fmla="*/ 0 60000 65536"/>
              <a:gd name="T8" fmla="*/ 0 60000 65536"/>
              <a:gd name="T9" fmla="*/ 0 w 1633"/>
              <a:gd name="T10" fmla="*/ 0 h 589"/>
              <a:gd name="T11" fmla="*/ 1633 w 1633"/>
              <a:gd name="T12" fmla="*/ 589 h 5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3" h="589">
                <a:moveTo>
                  <a:pt x="0" y="0"/>
                </a:moveTo>
                <a:cubicBezTo>
                  <a:pt x="453" y="19"/>
                  <a:pt x="907" y="38"/>
                  <a:pt x="1179" y="136"/>
                </a:cubicBezTo>
                <a:cubicBezTo>
                  <a:pt x="1451" y="234"/>
                  <a:pt x="1542" y="411"/>
                  <a:pt x="1633" y="589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9912" name="Freeform 36"/>
          <p:cNvSpPr>
            <a:spLocks/>
          </p:cNvSpPr>
          <p:nvPr/>
        </p:nvSpPr>
        <p:spPr bwMode="auto">
          <a:xfrm flipH="1">
            <a:off x="1219200" y="3429000"/>
            <a:ext cx="990600" cy="1531938"/>
          </a:xfrm>
          <a:custGeom>
            <a:avLst/>
            <a:gdLst>
              <a:gd name="T0" fmla="*/ 990600 w 952"/>
              <a:gd name="T1" fmla="*/ 1531938 h 1195"/>
              <a:gd name="T2" fmla="*/ 802261 w 952"/>
              <a:gd name="T3" fmla="*/ 252545 h 1195"/>
              <a:gd name="T4" fmla="*/ 0 w 952"/>
              <a:gd name="T5" fmla="*/ 19229 h 1195"/>
              <a:gd name="T6" fmla="*/ 0 60000 65536"/>
              <a:gd name="T7" fmla="*/ 0 60000 65536"/>
              <a:gd name="T8" fmla="*/ 0 60000 65536"/>
              <a:gd name="T9" fmla="*/ 0 w 952"/>
              <a:gd name="T10" fmla="*/ 0 h 1195"/>
              <a:gd name="T11" fmla="*/ 952 w 952"/>
              <a:gd name="T12" fmla="*/ 1195 h 11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2" h="1195">
                <a:moveTo>
                  <a:pt x="952" y="1195"/>
                </a:moveTo>
                <a:cubicBezTo>
                  <a:pt x="941" y="794"/>
                  <a:pt x="930" y="394"/>
                  <a:pt x="771" y="197"/>
                </a:cubicBezTo>
                <a:cubicBezTo>
                  <a:pt x="612" y="0"/>
                  <a:pt x="306" y="7"/>
                  <a:pt x="0" y="15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9913" name="AutoShape 37"/>
          <p:cNvSpPr>
            <a:spLocks noChangeArrowheads="1"/>
          </p:cNvSpPr>
          <p:nvPr/>
        </p:nvSpPr>
        <p:spPr bwMode="auto">
          <a:xfrm>
            <a:off x="4913313" y="3930650"/>
            <a:ext cx="1874837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14" name="Freeform 38"/>
          <p:cNvSpPr>
            <a:spLocks/>
          </p:cNvSpPr>
          <p:nvPr/>
        </p:nvSpPr>
        <p:spPr bwMode="auto">
          <a:xfrm>
            <a:off x="6496050" y="4225925"/>
            <a:ext cx="795338" cy="696913"/>
          </a:xfrm>
          <a:custGeom>
            <a:avLst/>
            <a:gdLst>
              <a:gd name="T0" fmla="*/ 795338 w 635"/>
              <a:gd name="T1" fmla="*/ 696913 h 544"/>
              <a:gd name="T2" fmla="*/ 76403 w 635"/>
              <a:gd name="T3" fmla="*/ 338208 h 544"/>
              <a:gd name="T4" fmla="*/ 340680 w 635"/>
              <a:gd name="T5" fmla="*/ 290807 h 544"/>
              <a:gd name="T6" fmla="*/ 56363 w 635"/>
              <a:gd name="T7" fmla="*/ 0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635"/>
              <a:gd name="T13" fmla="*/ 0 h 544"/>
              <a:gd name="T14" fmla="*/ 635 w 635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5" h="544">
                <a:moveTo>
                  <a:pt x="635" y="544"/>
                </a:moveTo>
                <a:cubicBezTo>
                  <a:pt x="539" y="497"/>
                  <a:pt x="122" y="317"/>
                  <a:pt x="61" y="264"/>
                </a:cubicBezTo>
                <a:cubicBezTo>
                  <a:pt x="0" y="211"/>
                  <a:pt x="275" y="271"/>
                  <a:pt x="272" y="227"/>
                </a:cubicBezTo>
                <a:cubicBezTo>
                  <a:pt x="269" y="183"/>
                  <a:pt x="162" y="91"/>
                  <a:pt x="45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14438" y="5873750"/>
            <a:ext cx="624840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11-19]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11-6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필터가 실행되었음을 확인하는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요청 메시지와 응답 메시지에 포함된 정보 조회하기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브라우저로부터 요청이 올 때마다 웹 브라우저의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altLang="ko-KR" smtClean="0"/>
              <a:t> </a:t>
            </a:r>
            <a:r>
              <a:rPr lang="ko-KR" altLang="en-US" smtClean="0"/>
              <a:t>주소와 웹 자원의 컨텐트 타입을 로그 파일에 기록하는 필터 클래스를 작성해보자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필터 클래스의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doFilter</a:t>
            </a:r>
            <a:r>
              <a:rPr lang="en-US" altLang="ko-KR" smtClean="0"/>
              <a:t> </a:t>
            </a:r>
            <a:r>
              <a:rPr lang="ko-KR" altLang="en-US" smtClean="0"/>
              <a:t>메서드 안에서 웹 브라우저의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altLang="ko-KR" smtClean="0"/>
              <a:t> </a:t>
            </a:r>
            <a:r>
              <a:rPr lang="ko-KR" altLang="en-US" smtClean="0"/>
              <a:t>주소를 가져오기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ServletRequest</a:t>
            </a:r>
            <a:r>
              <a:rPr lang="en-US" altLang="ko-KR" smtClean="0"/>
              <a:t> </a:t>
            </a:r>
            <a:r>
              <a:rPr lang="ko-KR" altLang="en-US" smtClean="0"/>
              <a:t>파라미터에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getRemoteAddr</a:t>
            </a:r>
            <a:r>
              <a:rPr lang="en-US" altLang="ko-KR" smtClean="0"/>
              <a:t> </a:t>
            </a:r>
            <a:r>
              <a:rPr lang="ko-KR" altLang="en-US" smtClean="0"/>
              <a:t>메서드를 호출하면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필터 클래스의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doFilter</a:t>
            </a:r>
            <a:r>
              <a:rPr lang="en-US" altLang="ko-KR" smtClean="0"/>
              <a:t> </a:t>
            </a:r>
            <a:r>
              <a:rPr lang="ko-KR" altLang="en-US" smtClean="0"/>
              <a:t>메서드 안에서 웹 자원의 컨텐트 타입을 가져오기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ServletResponse</a:t>
            </a:r>
            <a:r>
              <a:rPr lang="en-US" altLang="ko-KR" smtClean="0"/>
              <a:t> </a:t>
            </a:r>
            <a:r>
              <a:rPr lang="ko-KR" altLang="en-US" smtClean="0"/>
              <a:t>파라미터에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getContentType</a:t>
            </a:r>
            <a:r>
              <a:rPr lang="ko-KR" altLang="en-US" smtClean="0"/>
              <a:t> 메서드를 호출하면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3517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14400" y="3048000"/>
          <a:ext cx="4191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clientAddr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request.getRemoteAddr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405063" y="3575050"/>
            <a:ext cx="2514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클라이이언트의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IP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주소를 가져오는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en-US" altLang="ko-KR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rot="5400000" flipH="1" flipV="1">
            <a:off x="3571082" y="3447256"/>
            <a:ext cx="17145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14400" y="4876800"/>
          <a:ext cx="4191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contentType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response.getContentType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384425" y="5453063"/>
            <a:ext cx="2514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응답 메시지에 포함된 컨텐트 타입을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가져오는 메서드</a:t>
            </a:r>
            <a:endParaRPr lang="en-US" altLang="ko-KR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3571082" y="5276056"/>
            <a:ext cx="17145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요청 메시지와 응답 메시지에 포함된 정보 조회하기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9012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2" name="Group 14"/>
          <p:cNvGraphicFramePr>
            <a:graphicFrameLocks noGrp="1"/>
          </p:cNvGraphicFramePr>
          <p:nvPr/>
        </p:nvGraphicFramePr>
        <p:xfrm>
          <a:off x="457200" y="1447800"/>
          <a:ext cx="5715000" cy="5227320"/>
        </p:xfrm>
        <a:graphic>
          <a:graphicData uri="http://schemas.openxmlformats.org/drawingml/2006/table">
            <a:tbl>
              <a:tblPr/>
              <a:tblGrid>
                <a:gridCol w="5715000"/>
              </a:tblGrid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11-8]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유용한 정보를 포함한 로그 메시지를 기록하는 필터 클래스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73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package myfilter;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java.util.*;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NewLogMessageFilter implements Filter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PrintWriter writer;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public void init(FilterConfig config) throws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String filename = config.getInitParameter( “FILE_NAME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if (filename == null)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throw new ServletException(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로그 파일의 이름을 찾을 수 없습니다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try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writer = new PrintWriter(new FileWriter(filename, true), true);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catch (IOException 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throw new ServletException(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로그 파일을 열 수 없습니다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public void doFilter(ServletRequest request, ServletResponse response, FilterChain chain)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GregorianCalendar now = new GregorianCalendar();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writer.printf( “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현재일시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%TF %TT %n ”, now, now);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String clientAddr = request.getRemoteAddr();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writer.printf( “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클라이언트 주소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%n ”, clientAddr);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chain.doFilter(request, response);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String contentType = response.getContentType();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writer.printf( “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문서의 컨텐트 타입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%n ”, contentType);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writer.println(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“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---------------------------------------------------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public void destroy()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writer.close();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124" name="Object 12"/>
          <p:cNvGraphicFramePr>
            <a:graphicFrameLocks noChangeAspect="1"/>
          </p:cNvGraphicFramePr>
          <p:nvPr/>
        </p:nvGraphicFramePr>
        <p:xfrm>
          <a:off x="4695825" y="4619625"/>
          <a:ext cx="3886200" cy="1819275"/>
        </p:xfrm>
        <a:graphic>
          <a:graphicData uri="http://schemas.openxmlformats.org/presentationml/2006/ole">
            <p:oleObj spid="_x0000_s90124" name="비트맵 이미지" r:id="rId3" imgW="5676190" imgH="2657846" progId="PBrush">
              <p:embed/>
            </p:oleObj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229225" y="6448425"/>
            <a:ext cx="3048000" cy="303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11-20]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11-8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을 등록하는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요청 메시지와 응답 메시지에 포함된 정보 조회하기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3721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91150" name="Group 14"/>
          <p:cNvGraphicFramePr>
            <a:graphicFrameLocks noGrp="1"/>
          </p:cNvGraphicFramePr>
          <p:nvPr/>
        </p:nvGraphicFramePr>
        <p:xfrm>
          <a:off x="609600" y="1447800"/>
          <a:ext cx="6019800" cy="18288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11-9]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11-8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의 필터 클래스를 테스트하기 위한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44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인사말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안녕하세요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여러분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여러분은 지금 필터 테스트를 위한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페이지를 실행 중입니다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72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429000"/>
            <a:ext cx="41910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420688" y="5029200"/>
            <a:ext cx="2743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11-21]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11-9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25" name="제목 2"/>
          <p:cNvSpPr>
            <a:spLocks noGrp="1"/>
          </p:cNvSpPr>
          <p:nvPr>
            <p:ph type="title" idx="4294967295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sp>
        <p:nvSpPr>
          <p:cNvPr id="80926" name="내용 개체 틀 1"/>
          <p:cNvSpPr>
            <a:spLocks/>
          </p:cNvSpPr>
          <p:nvPr/>
        </p:nvSpPr>
        <p:spPr bwMode="auto">
          <a:xfrm>
            <a:off x="228600" y="942975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v"/>
            </a:pPr>
            <a:r>
              <a:rPr kumimoji="0" lang="ko-KR" altLang="en-US">
                <a:latin typeface="HY견고딕" pitchFamily="18" charset="-127"/>
                <a:ea typeface="HY견고딕" pitchFamily="18" charset="-127"/>
              </a:rPr>
              <a:t>요청 메시지와 응답 메시지에 포함된 정보 조회하기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1600200" lvl="3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</a:pPr>
            <a:endParaRPr kumimoji="0" lang="en-US" altLang="ko-KR" sz="18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</a:pPr>
            <a:endParaRPr kumimoji="0" lang="en-US" altLang="ko-KR" sz="1400" b="1">
              <a:solidFill>
                <a:srgbClr val="FF0000"/>
              </a:solidFill>
              <a:latin typeface="Times New Roman" pitchFamily="18" charset="0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None/>
            </a:pP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marL="1143000" lvl="2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endParaRPr kumimoji="0" lang="ko-KR" altLang="en-US" sz="160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80924" name="Object 28"/>
          <p:cNvGraphicFramePr>
            <a:graphicFrameLocks noChangeAspect="1"/>
          </p:cNvGraphicFramePr>
          <p:nvPr/>
        </p:nvGraphicFramePr>
        <p:xfrm>
          <a:off x="1828800" y="1628775"/>
          <a:ext cx="4953000" cy="3933825"/>
        </p:xfrm>
        <a:graphic>
          <a:graphicData uri="http://schemas.openxmlformats.org/presentationml/2006/ole">
            <p:oleObj spid="_x0000_s80924" name="비트맵 이미지" r:id="rId3" imgW="5934903" imgH="4715533" progId="PBrush">
              <p:embed/>
            </p:oleObj>
          </a:graphicData>
        </a:graphic>
      </p:graphicFrame>
      <p:sp>
        <p:nvSpPr>
          <p:cNvPr id="80927" name="Rectangle 30"/>
          <p:cNvSpPr>
            <a:spLocks noChangeArrowheads="1"/>
          </p:cNvSpPr>
          <p:nvPr/>
        </p:nvSpPr>
        <p:spPr bwMode="auto">
          <a:xfrm>
            <a:off x="457200" y="4940300"/>
            <a:ext cx="2133600" cy="2286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1) C:\logs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디렉터리로 가세요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80928" name="Freeform 33"/>
          <p:cNvSpPr>
            <a:spLocks/>
          </p:cNvSpPr>
          <p:nvPr/>
        </p:nvSpPr>
        <p:spPr bwMode="auto">
          <a:xfrm flipH="1">
            <a:off x="1219200" y="3429000"/>
            <a:ext cx="990600" cy="1531938"/>
          </a:xfrm>
          <a:custGeom>
            <a:avLst/>
            <a:gdLst>
              <a:gd name="T0" fmla="*/ 990600 w 952"/>
              <a:gd name="T1" fmla="*/ 1531938 h 1195"/>
              <a:gd name="T2" fmla="*/ 802261 w 952"/>
              <a:gd name="T3" fmla="*/ 252545 h 1195"/>
              <a:gd name="T4" fmla="*/ 0 w 952"/>
              <a:gd name="T5" fmla="*/ 19229 h 1195"/>
              <a:gd name="T6" fmla="*/ 0 60000 65536"/>
              <a:gd name="T7" fmla="*/ 0 60000 65536"/>
              <a:gd name="T8" fmla="*/ 0 60000 65536"/>
              <a:gd name="T9" fmla="*/ 0 w 952"/>
              <a:gd name="T10" fmla="*/ 0 h 1195"/>
              <a:gd name="T11" fmla="*/ 952 w 952"/>
              <a:gd name="T12" fmla="*/ 1195 h 11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2" h="1195">
                <a:moveTo>
                  <a:pt x="952" y="1195"/>
                </a:moveTo>
                <a:cubicBezTo>
                  <a:pt x="941" y="794"/>
                  <a:pt x="930" y="394"/>
                  <a:pt x="771" y="197"/>
                </a:cubicBezTo>
                <a:cubicBezTo>
                  <a:pt x="612" y="0"/>
                  <a:pt x="306" y="7"/>
                  <a:pt x="0" y="15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14438" y="5873750"/>
            <a:ext cx="6248400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11-22]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11-8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필터가 실행되었음을 확인하는 방법</a:t>
            </a:r>
          </a:p>
        </p:txBody>
      </p:sp>
      <p:pic>
        <p:nvPicPr>
          <p:cNvPr id="80930" name="Picture 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48150" y="3767138"/>
            <a:ext cx="42862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31" name="Rectangle 38"/>
          <p:cNvSpPr>
            <a:spLocks noChangeArrowheads="1"/>
          </p:cNvSpPr>
          <p:nvPr/>
        </p:nvSpPr>
        <p:spPr bwMode="auto">
          <a:xfrm>
            <a:off x="6019800" y="2901950"/>
            <a:ext cx="2233613" cy="41275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2) newfilter.log 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파일을 </a:t>
            </a:r>
          </a:p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    텍스트 에디터로 열어보세요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80932" name="Rectangle 39"/>
          <p:cNvSpPr>
            <a:spLocks noChangeArrowheads="1"/>
          </p:cNvSpPr>
          <p:nvPr/>
        </p:nvSpPr>
        <p:spPr bwMode="auto">
          <a:xfrm>
            <a:off x="6934200" y="5348288"/>
            <a:ext cx="1905000" cy="320675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>
                <a:latin typeface="휴먼매직체" pitchFamily="18" charset="-127"/>
                <a:ea typeface="휴먼매직체" pitchFamily="18" charset="-127"/>
              </a:rPr>
              <a:t>11-8]</a:t>
            </a:r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의 필터에서 </a:t>
            </a:r>
          </a:p>
          <a:p>
            <a:r>
              <a:rPr lang="ko-KR" altLang="en-US" sz="1200">
                <a:latin typeface="휴먼매직체" pitchFamily="18" charset="-127"/>
                <a:ea typeface="휴먼매직체" pitchFamily="18" charset="-127"/>
              </a:rPr>
              <a:t>출력한 메시지</a:t>
            </a:r>
          </a:p>
        </p:txBody>
      </p:sp>
      <p:sp>
        <p:nvSpPr>
          <p:cNvPr id="80933" name="Freeform 40"/>
          <p:cNvSpPr>
            <a:spLocks/>
          </p:cNvSpPr>
          <p:nvPr/>
        </p:nvSpPr>
        <p:spPr bwMode="auto">
          <a:xfrm>
            <a:off x="4595813" y="2994025"/>
            <a:ext cx="2044700" cy="754063"/>
          </a:xfrm>
          <a:custGeom>
            <a:avLst/>
            <a:gdLst>
              <a:gd name="T0" fmla="*/ 0 w 1633"/>
              <a:gd name="T1" fmla="*/ 0 h 589"/>
              <a:gd name="T2" fmla="*/ 1476241 w 1633"/>
              <a:gd name="T3" fmla="*/ 174113 h 589"/>
              <a:gd name="T4" fmla="*/ 2044700 w 1633"/>
              <a:gd name="T5" fmla="*/ 754063 h 589"/>
              <a:gd name="T6" fmla="*/ 0 60000 65536"/>
              <a:gd name="T7" fmla="*/ 0 60000 65536"/>
              <a:gd name="T8" fmla="*/ 0 60000 65536"/>
              <a:gd name="T9" fmla="*/ 0 w 1633"/>
              <a:gd name="T10" fmla="*/ 0 h 589"/>
              <a:gd name="T11" fmla="*/ 1633 w 1633"/>
              <a:gd name="T12" fmla="*/ 589 h 5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3" h="589">
                <a:moveTo>
                  <a:pt x="0" y="0"/>
                </a:moveTo>
                <a:cubicBezTo>
                  <a:pt x="453" y="19"/>
                  <a:pt x="907" y="38"/>
                  <a:pt x="1179" y="136"/>
                </a:cubicBezTo>
                <a:cubicBezTo>
                  <a:pt x="1451" y="234"/>
                  <a:pt x="1542" y="411"/>
                  <a:pt x="1633" y="589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0934" name="AutoShape 41"/>
          <p:cNvSpPr>
            <a:spLocks noChangeArrowheads="1"/>
          </p:cNvSpPr>
          <p:nvPr/>
        </p:nvSpPr>
        <p:spPr bwMode="auto">
          <a:xfrm>
            <a:off x="4267200" y="4205288"/>
            <a:ext cx="3200400" cy="4413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35" name="Freeform 42"/>
          <p:cNvSpPr>
            <a:spLocks/>
          </p:cNvSpPr>
          <p:nvPr/>
        </p:nvSpPr>
        <p:spPr bwMode="auto">
          <a:xfrm>
            <a:off x="6659563" y="4652963"/>
            <a:ext cx="795337" cy="696912"/>
          </a:xfrm>
          <a:custGeom>
            <a:avLst/>
            <a:gdLst>
              <a:gd name="T0" fmla="*/ 795337 w 635"/>
              <a:gd name="T1" fmla="*/ 696912 h 544"/>
              <a:gd name="T2" fmla="*/ 76402 w 635"/>
              <a:gd name="T3" fmla="*/ 338207 h 544"/>
              <a:gd name="T4" fmla="*/ 340680 w 635"/>
              <a:gd name="T5" fmla="*/ 290807 h 544"/>
              <a:gd name="T6" fmla="*/ 56362 w 635"/>
              <a:gd name="T7" fmla="*/ 0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635"/>
              <a:gd name="T13" fmla="*/ 0 h 544"/>
              <a:gd name="T14" fmla="*/ 635 w 635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5" h="544">
                <a:moveTo>
                  <a:pt x="635" y="544"/>
                </a:moveTo>
                <a:cubicBezTo>
                  <a:pt x="539" y="497"/>
                  <a:pt x="122" y="317"/>
                  <a:pt x="61" y="264"/>
                </a:cubicBezTo>
                <a:cubicBezTo>
                  <a:pt x="0" y="211"/>
                  <a:pt x="275" y="271"/>
                  <a:pt x="272" y="227"/>
                </a:cubicBezTo>
                <a:cubicBezTo>
                  <a:pt x="269" y="183"/>
                  <a:pt x="162" y="91"/>
                  <a:pt x="45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en-US" altLang="ko-KR" smtClean="0"/>
              <a:t> </a:t>
            </a:r>
            <a:r>
              <a:rPr lang="ko-KR" altLang="en-US" smtClean="0"/>
              <a:t>인터페이스에는 다음과 같은 세 개의 메서드가 있다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doFilter</a:t>
            </a:r>
            <a:r>
              <a:rPr lang="en-US" altLang="ko-KR" smtClean="0"/>
              <a:t> </a:t>
            </a:r>
            <a:r>
              <a:rPr lang="ko-KR" altLang="en-US" smtClean="0"/>
              <a:t>메서드는</a:t>
            </a:r>
            <a:r>
              <a:rPr lang="en-US" altLang="ko-KR" smtClean="0"/>
              <a:t> </a:t>
            </a:r>
            <a:r>
              <a:rPr lang="ko-KR" altLang="en-US" smtClean="0"/>
              <a:t>웹 브라우저가 웹 컨테이너로 요청을 보냈을 때 호출되는 메서드이다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altLang="ko-KR" smtClean="0"/>
              <a:t> </a:t>
            </a:r>
            <a:r>
              <a:rPr lang="ko-KR" altLang="en-US" smtClean="0"/>
              <a:t>메서드는 필터의 초기화 작업이 수행될 때 호출되는 메서드이고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destroy</a:t>
            </a:r>
            <a:r>
              <a:rPr lang="en-US" altLang="ko-KR" smtClean="0"/>
              <a:t> </a:t>
            </a:r>
            <a:r>
              <a:rPr lang="ko-KR" altLang="en-US" smtClean="0"/>
              <a:t>메서드는 필터가 웹 컨테이너에 의해 제거되기 직전에 호출되는 메서드이다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638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16400" name="Group 16"/>
          <p:cNvGraphicFramePr>
            <a:graphicFrameLocks noGrp="1"/>
          </p:cNvGraphicFramePr>
          <p:nvPr/>
        </p:nvGraphicFramePr>
        <p:xfrm>
          <a:off x="457200" y="2763838"/>
          <a:ext cx="6705600" cy="265176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SimpleFilter implements Filter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init(FilterConfig config) throws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doFilter(ServletRequest request, ServletResponse response, FilterChain chain)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            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destroy()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692775" y="2862263"/>
            <a:ext cx="1851025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컨테이너가 필터 객체를 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초기화할 때 호출되는 메서드</a:t>
            </a:r>
            <a:endParaRPr lang="en-US" altLang="ko-KR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6394" name="Shape 12"/>
          <p:cNvCxnSpPr>
            <a:cxnSpLocks noChangeShapeType="1"/>
          </p:cNvCxnSpPr>
          <p:nvPr/>
        </p:nvCxnSpPr>
        <p:spPr bwMode="auto">
          <a:xfrm rot="10800000" flipV="1">
            <a:off x="4800600" y="2913063"/>
            <a:ext cx="914400" cy="20955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4" name="직사각형 13"/>
          <p:cNvSpPr/>
          <p:nvPr/>
        </p:nvSpPr>
        <p:spPr>
          <a:xfrm>
            <a:off x="6900863" y="3678238"/>
            <a:ext cx="2090737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브라우저가 웹 컨테이너로 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요청을 보냈을 때 호출되는 메서드</a:t>
            </a:r>
            <a:endParaRPr lang="en-US" altLang="ko-KR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6396" name="구부러진 연결선 15"/>
          <p:cNvCxnSpPr>
            <a:cxnSpLocks noChangeShapeType="1"/>
            <a:stCxn id="14" idx="1"/>
          </p:cNvCxnSpPr>
          <p:nvPr/>
        </p:nvCxnSpPr>
        <p:spPr bwMode="auto">
          <a:xfrm rot="10800000" flipV="1">
            <a:off x="6365875" y="3792538"/>
            <a:ext cx="534988" cy="33337"/>
          </a:xfrm>
          <a:prstGeom prst="curvedConnector3">
            <a:avLst>
              <a:gd name="adj1" fmla="val 49852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8" name="직사각형 17"/>
          <p:cNvSpPr/>
          <p:nvPr/>
        </p:nvSpPr>
        <p:spPr>
          <a:xfrm>
            <a:off x="3221038" y="4800600"/>
            <a:ext cx="2514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컨테이너가 필터 객체를 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제거하기 직전에 호출되는 메서드</a:t>
            </a:r>
            <a:endParaRPr lang="en-US" altLang="ko-KR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6398" name="Shape 12"/>
          <p:cNvCxnSpPr>
            <a:cxnSpLocks noChangeShapeType="1"/>
          </p:cNvCxnSpPr>
          <p:nvPr/>
        </p:nvCxnSpPr>
        <p:spPr bwMode="auto">
          <a:xfrm rot="10800000">
            <a:off x="2286000" y="4725988"/>
            <a:ext cx="962025" cy="112712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doFilter</a:t>
            </a:r>
            <a:r>
              <a:rPr lang="en-US" altLang="ko-KR" smtClean="0"/>
              <a:t> </a:t>
            </a:r>
            <a:r>
              <a:rPr lang="ko-KR" altLang="en-US" smtClean="0"/>
              <a:t>메서드의 첫 번째와 두 번째 파라미터는 요청 객체와 응답 객체이며</a:t>
            </a:r>
            <a:r>
              <a:rPr lang="en-US" altLang="ko-KR" smtClean="0"/>
              <a:t>, </a:t>
            </a:r>
            <a:r>
              <a:rPr lang="ko-KR" altLang="en-US" smtClean="0"/>
              <a:t>필터가 없었더라면 이 두 객체는 웹 컨테이너가 웹 컴포넌트로 직접 넘겨주었을 것이다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doFilter</a:t>
            </a:r>
            <a:r>
              <a:rPr lang="en-US" altLang="ko-KR" smtClean="0"/>
              <a:t> </a:t>
            </a:r>
            <a:r>
              <a:rPr lang="ko-KR" altLang="en-US" smtClean="0"/>
              <a:t>메서드의 세 번째 파라미터는 필터 체인을 표현하는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FilterChain</a:t>
            </a:r>
            <a:r>
              <a:rPr lang="ko-KR" altLang="en-US" smtClean="0"/>
              <a:t> 객체이다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741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16400" name="Group 16"/>
          <p:cNvGraphicFramePr>
            <a:graphicFrameLocks noGrp="1"/>
          </p:cNvGraphicFramePr>
          <p:nvPr/>
        </p:nvGraphicFramePr>
        <p:xfrm>
          <a:off x="914400" y="2667000"/>
          <a:ext cx="6477000" cy="685800"/>
        </p:xfrm>
        <a:graphic>
          <a:graphicData uri="http://schemas.openxmlformats.org/drawingml/2006/table">
            <a:tbl>
              <a:tblPr/>
              <a:tblGrid>
                <a:gridCol w="6477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void doFilter(ServletRequest request, ServletResponse response, FilterChain chain)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             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676400" y="2133600"/>
            <a:ext cx="2286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컨테이너가 넘겨주는 요청 객체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43400" y="2133600"/>
            <a:ext cx="2286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컨테이너가 넘겨주는 응답 객체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2" name="직선 화살표 연결선 21"/>
          <p:cNvCxnSpPr>
            <a:stCxn id="17" idx="2"/>
          </p:cNvCxnSpPr>
          <p:nvPr/>
        </p:nvCxnSpPr>
        <p:spPr>
          <a:xfrm rot="16200000" flipH="1">
            <a:off x="2933700" y="2247900"/>
            <a:ext cx="3810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>
            <a:off x="5029200" y="2438400"/>
            <a:ext cx="3810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21" name="Picture 4"/>
          <p:cNvPicPr>
            <a:picLocks noChangeAspect="1" noChangeArrowheads="1"/>
          </p:cNvPicPr>
          <p:nvPr/>
        </p:nvPicPr>
        <p:blipFill>
          <a:blip r:embed="rId2"/>
          <a:srcRect l="34146" t="19716" r="30592" b="70619"/>
          <a:stretch>
            <a:fillRect/>
          </a:stretch>
        </p:blipFill>
        <p:spPr bwMode="auto">
          <a:xfrm>
            <a:off x="762000" y="4572000"/>
            <a:ext cx="76962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2547938" y="5791200"/>
            <a:ext cx="426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11-5]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연속해서 호출되는 필터들로 이루어지는 필터 체인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doFilter </a:t>
            </a:r>
            <a:r>
              <a:rPr lang="ko-KR" altLang="en-US" smtClean="0">
                <a:latin typeface="Times New Roman" pitchFamily="18" charset="0"/>
                <a:cs typeface="Times New Roman" pitchFamily="18" charset="0"/>
              </a:rPr>
              <a:t>메서드 안에서 세 번째</a:t>
            </a:r>
            <a:r>
              <a:rPr lang="ko-KR" altLang="en-US" smtClean="0"/>
              <a:t> 파라미터에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doFilter</a:t>
            </a:r>
            <a:r>
              <a:rPr lang="ko-KR" altLang="en-US" smtClean="0"/>
              <a:t>라는 이름의 메서드를 호출하면서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doFilter</a:t>
            </a:r>
            <a:r>
              <a:rPr lang="en-US" altLang="ko-KR" smtClean="0"/>
              <a:t> </a:t>
            </a:r>
            <a:r>
              <a:rPr lang="ko-KR" altLang="en-US" smtClean="0"/>
              <a:t>메서드가 받은 첫 번째와 두 번째 파라미터를 넘겨주면 필터 체인의 다음번 멤버가 호출된다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843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18444" name="Group 12"/>
          <p:cNvGraphicFramePr>
            <a:graphicFrameLocks noGrp="1"/>
          </p:cNvGraphicFramePr>
          <p:nvPr/>
        </p:nvGraphicFramePr>
        <p:xfrm>
          <a:off x="838200" y="2286000"/>
          <a:ext cx="7010400" cy="822960"/>
        </p:xfrm>
        <a:graphic>
          <a:graphicData uri="http://schemas.openxmlformats.org/drawingml/2006/table">
            <a:tbl>
              <a:tblPr/>
              <a:tblGrid>
                <a:gridCol w="70104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void doFilter(ServletRequest request, ServletResponse response, FilterChain chain)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               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chain.doFilter(request, response);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43000" y="3340100"/>
            <a:ext cx="2819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필터 체인의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다음번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멤버를 호출하는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1690687" y="3106738"/>
            <a:ext cx="423863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mtClean="0"/>
              <a:t>다음은 웹 컴포넌트가 실행되기 전과 후에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System.out.println </a:t>
            </a:r>
            <a:r>
              <a:rPr lang="ko-KR" altLang="en-US" smtClean="0"/>
              <a:t>메서드를 이용해서 메시지를 출력하는 필터 클래스이다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필터 클래스를 작성한 다음에 해야 할 일은 다음과 같다</a:t>
            </a:r>
            <a:r>
              <a:rPr lang="en-US" altLang="ko-KR" smtClean="0"/>
              <a:t>.</a:t>
            </a:r>
          </a:p>
          <a:p>
            <a:pPr lvl="2">
              <a:lnSpc>
                <a:spcPct val="125000"/>
              </a:lnSpc>
            </a:pPr>
            <a:r>
              <a:rPr lang="ko-KR" altLang="en-US" smtClean="0"/>
              <a:t>필터 클래스를 컴파일한다</a:t>
            </a:r>
            <a:r>
              <a:rPr lang="en-US" altLang="ko-KR" smtClean="0"/>
              <a:t>.</a:t>
            </a:r>
          </a:p>
          <a:p>
            <a:pPr lvl="2">
              <a:lnSpc>
                <a:spcPct val="125000"/>
              </a:lnSpc>
            </a:pPr>
            <a:r>
              <a:rPr lang="ko-KR" altLang="en-US" smtClean="0"/>
              <a:t>컴파일 결과물을 웹 컨테이너에 설치한다</a:t>
            </a:r>
            <a:r>
              <a:rPr lang="en-US" altLang="ko-KR" smtClean="0"/>
              <a:t>.</a:t>
            </a:r>
          </a:p>
          <a:p>
            <a:pPr lvl="2">
              <a:lnSpc>
                <a:spcPct val="125000"/>
              </a:lnSpc>
            </a:pPr>
            <a:r>
              <a:rPr lang="ko-KR" altLang="en-US" smtClean="0"/>
              <a:t>필터 클래스를 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web.xml </a:t>
            </a:r>
            <a:r>
              <a:rPr lang="ko-KR" altLang="en-US" smtClean="0">
                <a:cs typeface="Times New Roman" pitchFamily="18" charset="0"/>
              </a:rPr>
              <a:t>파일에 등록한다</a:t>
            </a:r>
            <a:r>
              <a:rPr lang="en-US" altLang="ko-KR" smtClean="0">
                <a:cs typeface="Times New Roman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smtClean="0"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ko-KR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ko-KR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945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19468" name="Group 12"/>
          <p:cNvGraphicFramePr>
            <a:graphicFrameLocks noGrp="1"/>
          </p:cNvGraphicFramePr>
          <p:nvPr/>
        </p:nvGraphicFramePr>
        <p:xfrm>
          <a:off x="838200" y="1828800"/>
          <a:ext cx="6705600" cy="3109278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11-1]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아주 간단한 필터 클래스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83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package myfilter;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SimpleFilter implements Filter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public void init(FilterConfig config) throws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public void doFilter(ServletRequest request, ServletResponse response, FilterChain chain)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                 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System.out.println(“ 이제 곧 웹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컴포넌트가 시작될 것입니다.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c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ain.doFilter(request, response);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System.out.println( “이제 막 웹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컴포넌트가 완료되었습니다. ”);</a:t>
                      </a: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public void destroy()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mtClean="0"/>
              <a:t>필터 클래스를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파일에 등록하려면 루트 엘리먼트인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web-app</a:t>
            </a:r>
            <a:r>
              <a:rPr lang="en-US" altLang="ko-KR" smtClean="0"/>
              <a:t>&gt;</a:t>
            </a:r>
            <a:r>
              <a:rPr lang="ko-KR" altLang="en-US" smtClean="0"/>
              <a:t>의 아래에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en-US" altLang="ko-KR" smtClean="0"/>
              <a:t>&gt;</a:t>
            </a:r>
            <a:r>
              <a:rPr lang="ko-KR" altLang="en-US" smtClean="0"/>
              <a:t>와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filter-mapping</a:t>
            </a:r>
            <a:r>
              <a:rPr lang="en-US" altLang="ko-KR" smtClean="0"/>
              <a:t>&gt;</a:t>
            </a:r>
            <a:r>
              <a:rPr lang="ko-KR" altLang="en-US" smtClean="0"/>
              <a:t>이라는 두 개의 엘리먼트를 추가해야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en-US" altLang="ko-KR" smtClean="0"/>
              <a:t>&gt; </a:t>
            </a:r>
            <a:r>
              <a:rPr lang="ko-KR" altLang="en-US" smtClean="0"/>
              <a:t>엘리먼트 안에는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filter-name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filter-class</a:t>
            </a:r>
            <a:r>
              <a:rPr lang="en-US" altLang="ko-KR" smtClean="0"/>
              <a:t>&gt;</a:t>
            </a:r>
            <a:r>
              <a:rPr lang="ko-KR" altLang="en-US" smtClean="0"/>
              <a:t>라는 두 개의 서브엘리먼트를 써야 하며</a:t>
            </a:r>
            <a:r>
              <a:rPr lang="en-US" altLang="ko-KR" smtClean="0"/>
              <a:t>, </a:t>
            </a:r>
            <a:r>
              <a:rPr lang="ko-KR" altLang="en-US" smtClean="0"/>
              <a:t>이 둘은 각각 필터 이름과 필터 클래스 이름을 포함하는 역할을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048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20504" name="Group 24"/>
          <p:cNvGraphicFramePr>
            <a:graphicFrameLocks noGrp="1"/>
          </p:cNvGraphicFramePr>
          <p:nvPr/>
        </p:nvGraphicFramePr>
        <p:xfrm>
          <a:off x="838200" y="1828800"/>
          <a:ext cx="5715000" cy="1554480"/>
        </p:xfrm>
        <a:graphic>
          <a:graphicData uri="http://schemas.openxmlformats.org/drawingml/2006/table">
            <a:tbl>
              <a:tblPr/>
              <a:tblGrid>
                <a:gridCol w="5715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&lt;web-app&gt;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&lt;filter&gt;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&lt;/filter&gt;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&lt;filter-mapping&gt;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&lt;/filter-mapping&gt;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&lt;/web-app&gt;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514600" y="2209800"/>
            <a:ext cx="1600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필터를 등록하는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엘리먼트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43200" y="2743200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필터를 적용할 웹 컴포넌트를 지정하는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엘리먼트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1" name="직선 화살표 연결선 10"/>
          <p:cNvCxnSpPr>
            <a:stCxn id="6" idx="1"/>
          </p:cNvCxnSpPr>
          <p:nvPr/>
        </p:nvCxnSpPr>
        <p:spPr>
          <a:xfrm rot="10800000">
            <a:off x="1700213" y="2317750"/>
            <a:ext cx="814387" cy="6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1"/>
          </p:cNvCxnSpPr>
          <p:nvPr/>
        </p:nvCxnSpPr>
        <p:spPr>
          <a:xfrm rot="10800000">
            <a:off x="2270125" y="2854325"/>
            <a:ext cx="473075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60425" y="5045075"/>
          <a:ext cx="5715000" cy="822960"/>
        </p:xfrm>
        <a:graphic>
          <a:graphicData uri="http://schemas.openxmlformats.org/drawingml/2006/table">
            <a:tbl>
              <a:tblPr/>
              <a:tblGrid>
                <a:gridCol w="5715000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&lt;filter&gt;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&lt;filter-name&gt;simple-filter&lt;/filter-name&gt;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&lt;filter-class&gt;myfilter.SimpleFilter&lt;/filter-class&gt;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&lt;/filter&gt;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298825" y="45720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필터 이름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79825" y="5943600"/>
            <a:ext cx="1143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필터 클래스 이름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rot="10800000" flipV="1">
            <a:off x="2689225" y="4800600"/>
            <a:ext cx="9144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1"/>
          </p:cNvCxnSpPr>
          <p:nvPr/>
        </p:nvCxnSpPr>
        <p:spPr>
          <a:xfrm rot="10800000">
            <a:off x="2994025" y="5715000"/>
            <a:ext cx="6858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filter-mapping</a:t>
            </a:r>
            <a:r>
              <a:rPr lang="en-US" altLang="ko-KR" smtClean="0"/>
              <a:t>&gt; </a:t>
            </a:r>
            <a:r>
              <a:rPr lang="ko-KR" altLang="en-US" smtClean="0"/>
              <a:t>엘리먼트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filter-name</a:t>
            </a:r>
            <a:r>
              <a:rPr lang="en-US" altLang="ko-KR" smtClean="0"/>
              <a:t>&gt;</a:t>
            </a:r>
            <a:r>
              <a:rPr lang="ko-KR" altLang="en-US" smtClean="0"/>
              <a:t>와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servlet-name</a:t>
            </a:r>
            <a:r>
              <a:rPr lang="en-US" altLang="ko-KR" smtClean="0"/>
              <a:t>&gt;,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url-pattern</a:t>
            </a:r>
            <a:r>
              <a:rPr lang="en-US" altLang="ko-KR" smtClean="0"/>
              <a:t>&gt; </a:t>
            </a:r>
            <a:r>
              <a:rPr lang="ko-KR" altLang="en-US" smtClean="0"/>
              <a:t>중 한 서브엘리먼트를 써야 한다</a:t>
            </a:r>
            <a:r>
              <a:rPr lang="en-US" altLang="ko-KR" smtClean="0"/>
              <a:t>.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filter-name</a:t>
            </a:r>
            <a:r>
              <a:rPr lang="en-US" altLang="ko-KR" smtClean="0"/>
              <a:t>&gt; </a:t>
            </a:r>
            <a:r>
              <a:rPr lang="ko-KR" altLang="en-US" smtClean="0"/>
              <a:t>이 안에는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en-US" altLang="ko-KR" smtClean="0"/>
              <a:t>&gt; </a:t>
            </a:r>
            <a:r>
              <a:rPr lang="ko-KR" altLang="en-US" smtClean="0"/>
              <a:t>엘리먼트 안에 썼던 것과 동일한 필터 이름을 써야 하고</a:t>
            </a:r>
            <a:r>
              <a:rPr lang="en-US" altLang="ko-KR" smtClean="0"/>
              <a:t>,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servlet-name</a:t>
            </a:r>
            <a:r>
              <a:rPr lang="en-US" altLang="ko-KR" smtClean="0"/>
              <a:t>&gt;</a:t>
            </a:r>
            <a:r>
              <a:rPr lang="ko-KR" altLang="en-US" smtClean="0"/>
              <a:t>과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url-pattern</a:t>
            </a:r>
            <a:r>
              <a:rPr lang="en-US" altLang="ko-KR" smtClean="0"/>
              <a:t>&gt; </a:t>
            </a:r>
            <a:r>
              <a:rPr lang="ko-KR" altLang="en-US" smtClean="0"/>
              <a:t>중 어느 것을 써야 할지는 몇 개의 웹 컴포넌트의 해당 필터를 적용할 것인지에 따라서 결정된다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필터를 특정한 한 웹 컴포넌트에만 적용하고자 할 때는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servlet-name</a:t>
            </a:r>
            <a:r>
              <a:rPr lang="en-US" altLang="ko-KR" smtClean="0"/>
              <a:t>&gt; </a:t>
            </a:r>
            <a:r>
              <a:rPr lang="ko-KR" altLang="en-US" smtClean="0"/>
              <a:t>서브엘리먼트에 해당 웹 컴포넌트의 이름을 지정하면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150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838200" y="3810000"/>
          <a:ext cx="5715000" cy="822960"/>
        </p:xfrm>
        <a:graphic>
          <a:graphicData uri="http://schemas.openxmlformats.org/drawingml/2006/table">
            <a:tbl>
              <a:tblPr/>
              <a:tblGrid>
                <a:gridCol w="5715000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&lt;filter-mapping&gt;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&lt;filter-name&gt;simple-filter&lt;/filter-name&gt;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&lt;servlet-name&gt;hello-servlet&lt;/servlet-name&gt;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&lt;/filter-mapping&gt;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4267200" y="34290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필터 이름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57600" y="4724400"/>
            <a:ext cx="2133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필터를 적용할 웹 컴포넌트의 이름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rot="10800000" flipV="1">
            <a:off x="2895600" y="3657600"/>
            <a:ext cx="15240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9" idx="1"/>
          </p:cNvCxnSpPr>
          <p:nvPr/>
        </p:nvCxnSpPr>
        <p:spPr>
          <a:xfrm rot="10800000">
            <a:off x="2819400" y="4419600"/>
            <a:ext cx="838200" cy="419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mtClean="0"/>
              <a:t>필터를 여러 개의 웹 컴포넌트에 한꺼번에 적용하고자 할 때는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url-pattern</a:t>
            </a:r>
            <a:r>
              <a:rPr lang="en-US" altLang="ko-KR" smtClean="0"/>
              <a:t>&gt; </a:t>
            </a:r>
            <a:r>
              <a:rPr lang="ko-KR" altLang="en-US" smtClean="0"/>
              <a:t>서브엘리먼트에 해당 웹 컴포넌트들의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패턴을 쓰면 된다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필터를 같은 웹 애플리케이션 디렉터리 내에 있는 모든 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웹 컴포넌트</a:t>
            </a:r>
            <a:r>
              <a:rPr lang="ko-KR" altLang="en-US" smtClean="0"/>
              <a:t>에 적용하려면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-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ko-KR" smtClean="0"/>
              <a:t>&gt; </a:t>
            </a:r>
            <a:r>
              <a:rPr lang="ko-KR" altLang="en-US" smtClean="0"/>
              <a:t>엘리먼트 안에 </a:t>
            </a:r>
            <a:r>
              <a:rPr lang="en-US" altLang="ko-KR" smtClean="0"/>
              <a:t>/*</a:t>
            </a:r>
            <a:r>
              <a:rPr lang="ko-KR" altLang="en-US" smtClean="0"/>
              <a:t>라고 쓰면 된다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ko-KR" altLang="en-US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필터를 같은 웹 애플리케이션 디렉터리 내에 있는 모든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 적용하려면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-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ko-KR" smtClean="0"/>
              <a:t>&gt; </a:t>
            </a:r>
            <a:r>
              <a:rPr lang="ko-KR" altLang="en-US" smtClean="0"/>
              <a:t>엘리먼트 안에 </a:t>
            </a:r>
            <a:r>
              <a:rPr lang="en-US" altLang="ko-KR" smtClean="0"/>
              <a:t>*.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ko-KR" altLang="en-US" smtClean="0"/>
              <a:t>라고 쓰면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253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필터 클래스의 작성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143000" y="2667000"/>
          <a:ext cx="5715000" cy="822960"/>
        </p:xfrm>
        <a:graphic>
          <a:graphicData uri="http://schemas.openxmlformats.org/drawingml/2006/table">
            <a:tbl>
              <a:tblPr/>
              <a:tblGrid>
                <a:gridCol w="5715000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&lt;filter-mapping&gt;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&lt;filter-name&gt;simple-filter&lt;/filter-name&gt;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&lt;url-pattern&gt;/*&lt;/url-pattern&gt;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&lt;/filter-mapping&gt;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962400" y="3565525"/>
            <a:ext cx="2514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같은 웹 애플리케이션 디렉터리에 있는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모든 웹 컴포넌트를 가리키는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패턴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2514600" y="3260725"/>
            <a:ext cx="13716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143000" y="4953000"/>
          <a:ext cx="5715000" cy="822960"/>
        </p:xfrm>
        <a:graphic>
          <a:graphicData uri="http://schemas.openxmlformats.org/drawingml/2006/table">
            <a:tbl>
              <a:tblPr/>
              <a:tblGrid>
                <a:gridCol w="5715000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&lt;filter-mapping&gt;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&lt;filter-name&gt;simple-filter&lt;/filter-name&gt;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&lt;url-pattern&gt;*.jsp&lt;/url-pattern&gt;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&lt;/filter-mapping&gt;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962400" y="5943600"/>
            <a:ext cx="2514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같은 웹 애플리케이션 디렉터리에 있는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모든 웹 컴포넌트를 가리키는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패턴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6" name="직선 화살표 연결선 15"/>
          <p:cNvCxnSpPr>
            <a:stCxn id="14" idx="1"/>
          </p:cNvCxnSpPr>
          <p:nvPr/>
        </p:nvCxnSpPr>
        <p:spPr>
          <a:xfrm rot="10800000">
            <a:off x="2660650" y="5592763"/>
            <a:ext cx="1301750" cy="4651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38497</TotalTime>
  <Words>3064</Words>
  <Application>Microsoft Office PowerPoint</Application>
  <PresentationFormat>화면 슬라이드 쇼(4:3)</PresentationFormat>
  <Paragraphs>2441</Paragraphs>
  <Slides>29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1" baseType="lpstr">
      <vt:lpstr>2_디자인 사용자 지정</vt:lpstr>
      <vt:lpstr>비트맵 이미지</vt:lpstr>
      <vt:lpstr>1. 필터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  <vt:lpstr>2. 필터 클래스의 작성, 설치, 등록</vt:lpstr>
    </vt:vector>
  </TitlesOfParts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JSP &amp; Servlet 슬라이드</dc:title>
  <dc:creator>한빛미디어</dc:creator>
  <cp:lastModifiedBy>Registered User</cp:lastModifiedBy>
  <cp:revision>3830</cp:revision>
  <dcterms:created xsi:type="dcterms:W3CDTF">2004-07-21T02:43:03Z</dcterms:created>
  <dcterms:modified xsi:type="dcterms:W3CDTF">2016-04-25T00:06:18Z</dcterms:modified>
</cp:coreProperties>
</file>