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40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FFD-E168-4984-8BC6-04077591D051}" type="datetimeFigureOut">
              <a:rPr lang="ko-KR" altLang="en-US" smtClean="0"/>
              <a:pPr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FFD-E168-4984-8BC6-04077591D051}" type="datetimeFigureOut">
              <a:rPr lang="ko-KR" altLang="en-US" smtClean="0"/>
              <a:pPr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FFD-E168-4984-8BC6-04077591D051}" type="datetimeFigureOut">
              <a:rPr lang="ko-KR" altLang="en-US" smtClean="0"/>
              <a:pPr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FFD-E168-4984-8BC6-04077591D051}" type="datetimeFigureOut">
              <a:rPr lang="ko-KR" altLang="en-US" smtClean="0"/>
              <a:pPr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FFD-E168-4984-8BC6-04077591D051}" type="datetimeFigureOut">
              <a:rPr lang="ko-KR" altLang="en-US" smtClean="0"/>
              <a:pPr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FFD-E168-4984-8BC6-04077591D051}" type="datetimeFigureOut">
              <a:rPr lang="ko-KR" altLang="en-US" smtClean="0"/>
              <a:pPr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FFD-E168-4984-8BC6-04077591D051}" type="datetimeFigureOut">
              <a:rPr lang="ko-KR" altLang="en-US" smtClean="0"/>
              <a:pPr/>
              <a:t>2018-07-10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FFD-E168-4984-8BC6-04077591D051}" type="datetimeFigureOut">
              <a:rPr lang="ko-KR" altLang="en-US" smtClean="0"/>
              <a:pPr/>
              <a:t>2018-07-10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FFD-E168-4984-8BC6-04077591D051}" type="datetimeFigureOut">
              <a:rPr lang="ko-KR" altLang="en-US" smtClean="0"/>
              <a:pPr/>
              <a:t>2018-07-10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FFD-E168-4984-8BC6-04077591D051}" type="datetimeFigureOut">
              <a:rPr lang="ko-KR" altLang="en-US" smtClean="0"/>
              <a:pPr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AFFD-E168-4984-8BC6-04077591D051}" type="datetimeFigureOut">
              <a:rPr lang="ko-KR" altLang="en-US" smtClean="0"/>
              <a:pPr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BAFFD-E168-4984-8BC6-04077591D051}" type="datetimeFigureOut">
              <a:rPr lang="ko-KR" altLang="en-US" smtClean="0"/>
              <a:pPr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41860-AB25-4A17-B00F-D25EC4EA73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iemaweb.com/js-scope#3-function-level-scope" TargetMode="External"/><Relationship Id="rId2" Type="http://schemas.openxmlformats.org/officeDocument/2006/relationships/hyperlink" Target="https://poiemaweb.com/js-data-type-variable#2-&#48320;&#49688;-variab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iemaweb.com/js-data-type-variable#24-&#48320;&#49688;-&#54840;&#51060;&#49828;&#54021;variable-hoist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hnent/fe.javascript/wiki/April-11---April-15,-201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oiemaweb.com/es6-generate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ES6(ECMAScript 6) and JS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호이스팅</a:t>
            </a:r>
            <a:r>
              <a:rPr lang="en-US" altLang="ko-KR" dirty="0" smtClean="0"/>
              <a:t>(Hoisting)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96" y="1772816"/>
            <a:ext cx="8515350" cy="1876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62" y="3933056"/>
            <a:ext cx="6305550" cy="2295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73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전역객체와 </a:t>
            </a:r>
            <a:r>
              <a:rPr lang="en-US" altLang="ko-KR" dirty="0" smtClean="0"/>
              <a:t>let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0551" y="1628800"/>
            <a:ext cx="8856984" cy="4896544"/>
          </a:xfrm>
        </p:spPr>
        <p:txBody>
          <a:bodyPr>
            <a:normAutofit/>
          </a:bodyPr>
          <a:lstStyle/>
          <a:p>
            <a:r>
              <a:rPr lang="ko-KR" altLang="en-US" dirty="0"/>
              <a:t>전역 객체</a:t>
            </a:r>
            <a:r>
              <a:rPr lang="en-US" altLang="ko-KR" dirty="0"/>
              <a:t>(Global Object)</a:t>
            </a:r>
            <a:r>
              <a:rPr lang="ko-KR" altLang="en-US" dirty="0"/>
              <a:t>는 모든 객체의 유일한 최상위 객체를 의미하며 일반적으로 </a:t>
            </a:r>
            <a:r>
              <a:rPr lang="en-US" altLang="ko-KR" dirty="0"/>
              <a:t>Browser-side</a:t>
            </a:r>
            <a:r>
              <a:rPr lang="ko-KR" altLang="en-US" dirty="0"/>
              <a:t>에서는 </a:t>
            </a:r>
            <a:r>
              <a:rPr lang="en-US" altLang="ko-KR" dirty="0"/>
              <a:t>window </a:t>
            </a:r>
            <a:r>
              <a:rPr lang="ko-KR" altLang="en-US" dirty="0" smtClean="0"/>
              <a:t>객체</a:t>
            </a:r>
            <a:endParaRPr lang="en-US" altLang="ko-KR" dirty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/>
              <a:t>키워드로 선언된 변수를 전역 변수로 사용하면 전역 객체의 </a:t>
            </a:r>
            <a:r>
              <a:rPr lang="ko-KR" altLang="en-US" dirty="0" err="1"/>
              <a:t>프로퍼티가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4581128"/>
            <a:ext cx="5502374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52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전역객체와 </a:t>
            </a:r>
            <a:r>
              <a:rPr lang="en-US" altLang="ko-KR" dirty="0" smtClean="0"/>
              <a:t>let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0551" y="1628800"/>
            <a:ext cx="8856984" cy="4896544"/>
          </a:xfrm>
        </p:spPr>
        <p:txBody>
          <a:bodyPr>
            <a:normAutofit/>
          </a:bodyPr>
          <a:lstStyle/>
          <a:p>
            <a:r>
              <a:rPr lang="en-US" altLang="ko-KR" dirty="0"/>
              <a:t>let </a:t>
            </a:r>
            <a:r>
              <a:rPr lang="ko-KR" altLang="en-US" dirty="0"/>
              <a:t>키워드로 선언된 변수를 전역 변수로 사용하는 경우</a:t>
            </a:r>
            <a:r>
              <a:rPr lang="en-US" altLang="ko-KR" dirty="0"/>
              <a:t>, let </a:t>
            </a:r>
            <a:r>
              <a:rPr lang="ko-KR" altLang="en-US" dirty="0"/>
              <a:t>전역 변수는 전역 객체의 </a:t>
            </a:r>
            <a:r>
              <a:rPr lang="ko-KR" altLang="en-US" dirty="0" err="1"/>
              <a:t>프로퍼티가</a:t>
            </a:r>
            <a:r>
              <a:rPr lang="ko-KR" altLang="en-US" dirty="0"/>
              <a:t> 아니다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window.foo</a:t>
            </a:r>
            <a:r>
              <a:rPr lang="ko-KR" altLang="en-US" dirty="0"/>
              <a:t>와 같이 접근할 수 없다</a:t>
            </a:r>
            <a:r>
              <a:rPr lang="en-US" altLang="ko-KR" dirty="0"/>
              <a:t>. let </a:t>
            </a:r>
            <a:r>
              <a:rPr lang="ko-KR" altLang="en-US" dirty="0"/>
              <a:t>전역 변수는 보이지 않는 개념적인 블록 내에 존재하게 된다</a:t>
            </a:r>
            <a:r>
              <a:rPr lang="en-US" altLang="ko-KR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09120"/>
            <a:ext cx="5832648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06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0551" y="1628800"/>
            <a:ext cx="8856984" cy="489654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const</a:t>
            </a:r>
            <a:r>
              <a:rPr lang="ko-KR" altLang="en-US" dirty="0"/>
              <a:t>는 상수</a:t>
            </a:r>
            <a:r>
              <a:rPr lang="en-US" altLang="ko-KR" dirty="0"/>
              <a:t>(</a:t>
            </a:r>
            <a:r>
              <a:rPr lang="ko-KR" altLang="en-US" dirty="0"/>
              <a:t>변하지 않는 값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let</a:t>
            </a:r>
            <a:r>
              <a:rPr lang="ko-KR" altLang="en-US" dirty="0" smtClean="0"/>
              <a:t>은 재 할당 가능하나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재할당 금지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4"/>
            <a:ext cx="593407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64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0551" y="1628800"/>
            <a:ext cx="8856984" cy="4896544"/>
          </a:xfrm>
        </p:spPr>
        <p:txBody>
          <a:bodyPr>
            <a:normAutofit/>
          </a:bodyPr>
          <a:lstStyle/>
          <a:p>
            <a:r>
              <a:rPr lang="ko-KR" altLang="en-US" dirty="0"/>
              <a:t>주의할 점은 </a:t>
            </a:r>
            <a:r>
              <a:rPr lang="en-US" altLang="ko-KR" b="1" dirty="0" err="1"/>
              <a:t>const</a:t>
            </a:r>
            <a:r>
              <a:rPr lang="ko-KR" altLang="en-US" b="1" dirty="0"/>
              <a:t>는 반드시 선언과 동시에 할당이 이루어져야 한다</a:t>
            </a:r>
            <a:r>
              <a:rPr lang="ko-KR" altLang="en-US" dirty="0"/>
              <a:t>는 것이다</a:t>
            </a:r>
            <a:r>
              <a:rPr lang="en-US" altLang="ko-KR" dirty="0"/>
              <a:t>. </a:t>
            </a:r>
            <a:r>
              <a:rPr lang="ko-KR" altLang="en-US" dirty="0"/>
              <a:t>그렇지 않으면 다음처럼 문법 에러</a:t>
            </a:r>
            <a:r>
              <a:rPr lang="en-US" altLang="ko-KR" dirty="0"/>
              <a:t>(</a:t>
            </a:r>
            <a:r>
              <a:rPr lang="en-US" altLang="ko-KR" dirty="0" err="1"/>
              <a:t>SyntaxError</a:t>
            </a:r>
            <a:r>
              <a:rPr lang="en-US" altLang="ko-KR" dirty="0"/>
              <a:t>)</a:t>
            </a:r>
            <a:r>
              <a:rPr lang="ko-KR" altLang="en-US" dirty="0"/>
              <a:t>가 발생한다</a:t>
            </a:r>
            <a:r>
              <a:rPr lang="en-US" altLang="ko-KR" dirty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24" y="3933056"/>
            <a:ext cx="71247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56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0551" y="1628800"/>
            <a:ext cx="8856984" cy="489654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const</a:t>
            </a:r>
            <a:r>
              <a:rPr lang="ko-KR" altLang="en-US" dirty="0"/>
              <a:t>는 </a:t>
            </a:r>
            <a:r>
              <a:rPr lang="en-US" altLang="ko-KR" dirty="0"/>
              <a:t>let</a:t>
            </a:r>
            <a:r>
              <a:rPr lang="ko-KR" altLang="en-US" dirty="0"/>
              <a:t>과 마찬가지로 블록 레벨 </a:t>
            </a:r>
            <a:r>
              <a:rPr lang="ko-KR" altLang="en-US" dirty="0" err="1"/>
              <a:t>스코프를</a:t>
            </a:r>
            <a:r>
              <a:rPr lang="ko-KR" altLang="en-US" dirty="0"/>
              <a:t> 갖는다</a:t>
            </a:r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676875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31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0551" y="1628800"/>
            <a:ext cx="8856984" cy="4896544"/>
          </a:xfrm>
        </p:spPr>
        <p:txBody>
          <a:bodyPr>
            <a:normAutofit/>
          </a:bodyPr>
          <a:lstStyle/>
          <a:p>
            <a:r>
              <a:rPr lang="ko-KR" altLang="en-US" dirty="0"/>
              <a:t>상수는 </a:t>
            </a:r>
            <a:r>
              <a:rPr lang="ko-KR" altLang="en-US" dirty="0" err="1"/>
              <a:t>가독성과</a:t>
            </a:r>
            <a:r>
              <a:rPr lang="ko-KR" altLang="en-US" dirty="0"/>
              <a:t> 유지보수의 편의를 위해 적극적으로 사용해야 한다</a:t>
            </a: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684076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74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511256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ES5</a:t>
            </a:r>
            <a:r>
              <a:rPr lang="ko-KR" altLang="en-US" dirty="0"/>
              <a:t>에서 변수를 선언할 수 있는 유일한 방법은 </a:t>
            </a:r>
            <a:r>
              <a:rPr lang="en-US" altLang="ko-KR" dirty="0" err="1">
                <a:hlinkClick r:id="rId2"/>
              </a:rPr>
              <a:t>var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키워드</a:t>
            </a:r>
            <a:r>
              <a:rPr lang="ko-KR" altLang="en-US" dirty="0"/>
              <a:t>를 사용하는 </a:t>
            </a:r>
            <a:r>
              <a:rPr lang="ko-KR" altLang="en-US" dirty="0" smtClean="0"/>
              <a:t>것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en-US" altLang="ko-KR" dirty="0" smtClean="0"/>
              <a:t>.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키워드로 선언된 </a:t>
            </a:r>
            <a:r>
              <a:rPr lang="ko-KR" altLang="en-US" dirty="0" smtClean="0"/>
              <a:t>변수의 특징</a:t>
            </a:r>
            <a:endParaRPr lang="en-US" altLang="ko-KR" dirty="0" smtClean="0"/>
          </a:p>
          <a:p>
            <a:pPr lvl="1"/>
            <a:r>
              <a:rPr lang="ko-KR" altLang="en-US" dirty="0">
                <a:hlinkClick r:id="rId3"/>
              </a:rPr>
              <a:t>함수 레벨 </a:t>
            </a:r>
            <a:r>
              <a:rPr lang="ko-KR" altLang="en-US" dirty="0" err="1">
                <a:hlinkClick r:id="rId3"/>
              </a:rPr>
              <a:t>스코프</a:t>
            </a:r>
            <a:r>
              <a:rPr lang="en-US" altLang="ko-KR" dirty="0">
                <a:hlinkClick r:id="rId3"/>
              </a:rPr>
              <a:t>(Function-level scope)</a:t>
            </a:r>
            <a:r>
              <a:rPr lang="ko-KR" altLang="en-US" dirty="0"/>
              <a:t> </a:t>
            </a:r>
          </a:p>
          <a:p>
            <a:pPr lvl="2"/>
            <a:r>
              <a:rPr lang="ko-KR" altLang="en-US" dirty="0"/>
              <a:t>전역 변수의 남발</a:t>
            </a:r>
          </a:p>
          <a:p>
            <a:pPr lvl="2"/>
            <a:r>
              <a:rPr lang="en-US" altLang="ko-KR" dirty="0"/>
              <a:t>for loop </a:t>
            </a:r>
            <a:r>
              <a:rPr lang="ko-KR" altLang="en-US" dirty="0"/>
              <a:t>초기화식에서 사용한 변수를 </a:t>
            </a:r>
            <a:r>
              <a:rPr lang="en-US" altLang="ko-KR" dirty="0"/>
              <a:t>for loop </a:t>
            </a:r>
            <a:r>
              <a:rPr lang="ko-KR" altLang="en-US" dirty="0"/>
              <a:t>외부 또는 전역에서 참조할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 생략 허용 </a:t>
            </a:r>
          </a:p>
          <a:p>
            <a:pPr lvl="2"/>
            <a:r>
              <a:rPr lang="ko-KR" altLang="en-US" dirty="0"/>
              <a:t>의도하지 않은 변수의 전역화</a:t>
            </a:r>
          </a:p>
          <a:p>
            <a:pPr lvl="1"/>
            <a:r>
              <a:rPr lang="ko-KR" altLang="en-US" dirty="0"/>
              <a:t>중복 선언 허용 </a:t>
            </a:r>
          </a:p>
          <a:p>
            <a:pPr lvl="2"/>
            <a:r>
              <a:rPr lang="ko-KR" altLang="en-US" dirty="0"/>
              <a:t>의도하지 않은 </a:t>
            </a:r>
            <a:r>
              <a:rPr lang="ko-KR" altLang="en-US" dirty="0" err="1"/>
              <a:t>변수값</a:t>
            </a:r>
            <a:r>
              <a:rPr lang="ko-KR" altLang="en-US" dirty="0"/>
              <a:t> 변경</a:t>
            </a:r>
          </a:p>
          <a:p>
            <a:pPr lvl="1"/>
            <a:r>
              <a:rPr lang="ko-KR" altLang="en-US" dirty="0">
                <a:hlinkClick r:id="rId4"/>
              </a:rPr>
              <a:t>변수 </a:t>
            </a:r>
            <a:r>
              <a:rPr lang="ko-KR" altLang="en-US" dirty="0" err="1">
                <a:hlinkClick r:id="rId4"/>
              </a:rPr>
              <a:t>호이스팅</a:t>
            </a:r>
            <a:r>
              <a:rPr lang="ko-KR" altLang="en-US" dirty="0"/>
              <a:t> </a:t>
            </a:r>
          </a:p>
          <a:p>
            <a:pPr lvl="2"/>
            <a:r>
              <a:rPr lang="ko-KR" altLang="en-US" dirty="0"/>
              <a:t>변수를 선언하기 전에 참조가 가능하다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대부분의 문제는 전역 변수로 인해 발생한다</a:t>
            </a:r>
            <a:r>
              <a:rPr lang="en-US" altLang="ko-KR" dirty="0"/>
              <a:t>. </a:t>
            </a:r>
            <a:r>
              <a:rPr lang="ko-KR" altLang="en-US" dirty="0"/>
              <a:t>전역 변수는 간단한 애플리케이션의 경우</a:t>
            </a:r>
            <a:r>
              <a:rPr lang="en-US" altLang="ko-KR" dirty="0"/>
              <a:t>, </a:t>
            </a:r>
            <a:r>
              <a:rPr lang="ko-KR" altLang="en-US" dirty="0"/>
              <a:t>사용이 편리하다는 장점이 있지만 불가피한 상황을 제외하고 사용을 억제해야 한다</a:t>
            </a:r>
            <a:r>
              <a:rPr lang="en-US" altLang="ko-KR" dirty="0"/>
              <a:t>. </a:t>
            </a:r>
            <a:r>
              <a:rPr lang="ko-KR" altLang="en-US" dirty="0"/>
              <a:t>전역 변수는 유효 범위</a:t>
            </a:r>
            <a:r>
              <a:rPr lang="en-US" altLang="ko-KR" dirty="0"/>
              <a:t>(scope)</a:t>
            </a:r>
            <a:r>
              <a:rPr lang="ko-KR" altLang="en-US" dirty="0"/>
              <a:t>가 넓어서 어디에서 어떻게 사용될 것인지 파악하기 힘들며</a:t>
            </a:r>
            <a:r>
              <a:rPr lang="en-US" altLang="ko-KR" dirty="0"/>
              <a:t>, </a:t>
            </a:r>
            <a:r>
              <a:rPr lang="ko-KR" altLang="en-US" dirty="0" err="1">
                <a:hlinkClick r:id="rId2"/>
              </a:rPr>
              <a:t>비순수</a:t>
            </a:r>
            <a:r>
              <a:rPr lang="ko-KR" altLang="en-US" dirty="0">
                <a:hlinkClick r:id="rId2"/>
              </a:rPr>
              <a:t> 함수</a:t>
            </a:r>
            <a:r>
              <a:rPr lang="en-US" altLang="ko-KR" dirty="0">
                <a:hlinkClick r:id="rId2"/>
              </a:rPr>
              <a:t>(Impure function)</a:t>
            </a:r>
            <a:r>
              <a:rPr lang="ko-KR" altLang="en-US" dirty="0"/>
              <a:t>에 의해 의도하지 않게 변경될 수도 있어서 복잡성을 증가시키는 원인이 된다</a:t>
            </a:r>
            <a:r>
              <a:rPr lang="en-US" altLang="ko-KR" dirty="0"/>
              <a:t>. </a:t>
            </a:r>
            <a:r>
              <a:rPr lang="ko-KR" altLang="en-US" dirty="0"/>
              <a:t>따라서 변수의 유효 범위</a:t>
            </a:r>
            <a:r>
              <a:rPr lang="en-US" altLang="ko-KR" dirty="0"/>
              <a:t>(scope)</a:t>
            </a:r>
            <a:r>
              <a:rPr lang="ko-KR" altLang="en-US" dirty="0"/>
              <a:t>는 좁을수록 좋다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ES6</a:t>
            </a:r>
            <a:r>
              <a:rPr lang="ko-KR" altLang="en-US" dirty="0"/>
              <a:t>는 이러한 </a:t>
            </a:r>
            <a:r>
              <a:rPr lang="en-US" altLang="ko-KR" dirty="0" err="1"/>
              <a:t>var</a:t>
            </a:r>
            <a:r>
              <a:rPr lang="ko-KR" altLang="en-US" dirty="0"/>
              <a:t>의 단점을 보완하기 위해 </a:t>
            </a:r>
            <a:r>
              <a:rPr lang="en-US" altLang="ko-KR" dirty="0"/>
              <a:t>let</a:t>
            </a:r>
            <a:r>
              <a:rPr lang="ko-KR" altLang="en-US" dirty="0"/>
              <a:t>과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ko-KR" altLang="en-US" dirty="0"/>
              <a:t>키워드를 도입하였다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ES6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1.1 </a:t>
            </a:r>
            <a:r>
              <a:rPr lang="ko-KR" altLang="en-US" b="1" dirty="0"/>
              <a:t>블록 레벨 </a:t>
            </a:r>
            <a:r>
              <a:rPr lang="ko-KR" altLang="en-US" b="1" dirty="0" err="1"/>
              <a:t>스코프</a:t>
            </a:r>
            <a:endParaRPr lang="ko-KR" altLang="en-US" b="1" dirty="0"/>
          </a:p>
          <a:p>
            <a:r>
              <a:rPr lang="ko-KR" altLang="en-US" dirty="0"/>
              <a:t>대부분의 </a:t>
            </a:r>
            <a:r>
              <a:rPr lang="en-US" altLang="ko-KR" dirty="0"/>
              <a:t>C-family </a:t>
            </a:r>
            <a:r>
              <a:rPr lang="ko-KR" altLang="en-US" dirty="0"/>
              <a:t>언어는 블록 레벨 </a:t>
            </a:r>
            <a:r>
              <a:rPr lang="ko-KR" altLang="en-US" dirty="0" err="1"/>
              <a:t>스코프</a:t>
            </a:r>
            <a:r>
              <a:rPr lang="en-US" altLang="ko-KR" dirty="0"/>
              <a:t>(Block-level scope)</a:t>
            </a:r>
            <a:r>
              <a:rPr lang="ko-KR" altLang="en-US" dirty="0"/>
              <a:t>를 지원하지만 자바스크립트는 함수 레벨 </a:t>
            </a:r>
            <a:r>
              <a:rPr lang="ko-KR" altLang="en-US" dirty="0" err="1"/>
              <a:t>스코프</a:t>
            </a:r>
            <a:r>
              <a:rPr lang="en-US" altLang="ko-KR" dirty="0"/>
              <a:t>(Function-level scope)</a:t>
            </a:r>
            <a:r>
              <a:rPr lang="ko-KR" altLang="en-US" dirty="0"/>
              <a:t>를 갖는다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ES6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함수 레벨 </a:t>
            </a:r>
            <a:r>
              <a:rPr lang="ko-KR" altLang="en-US" dirty="0" err="1"/>
              <a:t>스코프</a:t>
            </a:r>
            <a:r>
              <a:rPr lang="en-US" altLang="ko-KR" dirty="0"/>
              <a:t>(Function-level scope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함수 </a:t>
            </a:r>
            <a:r>
              <a:rPr lang="ko-KR" altLang="en-US" dirty="0"/>
              <a:t>내에서 선언된 변수는 함수 내에서만 유효하며 함수 외부에서는 참조할 수 없다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함수 내부에서 선언한 변수는 지역 변수이며 함수 외부에서 선언한 변수는 모두 전역 변수이다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블록 </a:t>
            </a:r>
            <a:r>
              <a:rPr lang="ko-KR" altLang="en-US" dirty="0"/>
              <a:t>레벨 </a:t>
            </a:r>
            <a:r>
              <a:rPr lang="ko-KR" altLang="en-US" dirty="0" err="1"/>
              <a:t>스코프</a:t>
            </a:r>
            <a:r>
              <a:rPr lang="en-US" altLang="ko-KR" dirty="0"/>
              <a:t>(Block-level scope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코드 </a:t>
            </a:r>
            <a:r>
              <a:rPr lang="ko-KR" altLang="en-US" dirty="0"/>
              <a:t>블록 내에서 선언된 변수는 코드 블록 내에서만 유효하며 코드 블록 외부에서는 참조할 수 없다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500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ES6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4968552" cy="4525963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블록 레벨 </a:t>
            </a:r>
            <a:r>
              <a:rPr lang="ko-KR" altLang="en-US" dirty="0" err="1"/>
              <a:t>스코프를</a:t>
            </a:r>
            <a:r>
              <a:rPr lang="ko-KR" altLang="en-US" dirty="0"/>
              <a:t> 지원하지 않는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키워드의 특성상</a:t>
            </a:r>
            <a:r>
              <a:rPr lang="en-US" altLang="ko-KR" dirty="0"/>
              <a:t>, </a:t>
            </a:r>
            <a:r>
              <a:rPr lang="ko-KR" altLang="en-US" dirty="0"/>
              <a:t>코드 블록 내의 변수 </a:t>
            </a:r>
            <a:r>
              <a:rPr lang="en-US" altLang="ko-KR" dirty="0"/>
              <a:t>foo</a:t>
            </a:r>
            <a:r>
              <a:rPr lang="ko-KR" altLang="en-US" dirty="0"/>
              <a:t>는 전역변수이다</a:t>
            </a:r>
            <a:r>
              <a:rPr lang="en-US" altLang="ko-KR" dirty="0"/>
              <a:t>. </a:t>
            </a:r>
            <a:r>
              <a:rPr lang="ko-KR" altLang="en-US" dirty="0"/>
              <a:t>그런데 이미 전역변수 </a:t>
            </a:r>
            <a:r>
              <a:rPr lang="en-US" altLang="ko-KR" dirty="0"/>
              <a:t>foo</a:t>
            </a:r>
            <a:r>
              <a:rPr lang="ko-KR" altLang="en-US" dirty="0"/>
              <a:t>가 선언되어 있다</a:t>
            </a:r>
            <a:r>
              <a:rPr lang="en-US" altLang="ko-KR" dirty="0"/>
              <a:t>.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키워드를 사용하여 선언한 변수는 중복 선언이 허용되므로 위의 코드는 문법적으로 아무런 문제가 없다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코드 블록 내의 변수 </a:t>
            </a:r>
            <a:r>
              <a:rPr lang="en-US" altLang="ko-KR" dirty="0"/>
              <a:t>foo</a:t>
            </a:r>
            <a:r>
              <a:rPr lang="ko-KR" altLang="en-US" dirty="0"/>
              <a:t>는 전역변수이기 때문에 전역에서 선언된 전역변수 </a:t>
            </a:r>
            <a:r>
              <a:rPr lang="en-US" altLang="ko-KR" dirty="0"/>
              <a:t>foo</a:t>
            </a:r>
            <a:r>
              <a:rPr lang="ko-KR" altLang="en-US" dirty="0"/>
              <a:t>의 값 </a:t>
            </a:r>
            <a:r>
              <a:rPr lang="en-US" altLang="ko-KR" dirty="0"/>
              <a:t>123</a:t>
            </a:r>
            <a:r>
              <a:rPr lang="ko-KR" altLang="en-US" dirty="0"/>
              <a:t>을 대체하는 새로운 값 </a:t>
            </a:r>
            <a:r>
              <a:rPr lang="en-US" altLang="ko-KR" dirty="0"/>
              <a:t>456</a:t>
            </a:r>
            <a:r>
              <a:rPr lang="ko-KR" altLang="en-US" dirty="0"/>
              <a:t>을 재할당한다</a:t>
            </a:r>
            <a:r>
              <a:rPr lang="en-US" altLang="ko-KR" dirty="0"/>
              <a:t>..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70058"/>
            <a:ext cx="35052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37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ES6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340768"/>
            <a:ext cx="8856984" cy="3412975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ES6</a:t>
            </a:r>
            <a:r>
              <a:rPr lang="ko-KR" altLang="en-US" dirty="0"/>
              <a:t>는 </a:t>
            </a:r>
            <a:r>
              <a:rPr lang="ko-KR" altLang="en-US" b="1" dirty="0"/>
              <a:t>블록 레벨 </a:t>
            </a:r>
            <a:r>
              <a:rPr lang="ko-KR" altLang="en-US" b="1" dirty="0" err="1"/>
              <a:t>스코프</a:t>
            </a:r>
            <a:r>
              <a:rPr lang="ko-KR" altLang="en-US" dirty="0" err="1"/>
              <a:t>를</a:t>
            </a:r>
            <a:r>
              <a:rPr lang="ko-KR" altLang="en-US" dirty="0"/>
              <a:t> 갖는 변수를 선언하기 위해 </a:t>
            </a:r>
            <a:r>
              <a:rPr lang="en-US" altLang="ko-KR" dirty="0"/>
              <a:t>let </a:t>
            </a:r>
            <a:r>
              <a:rPr lang="ko-KR" altLang="en-US" dirty="0"/>
              <a:t>키워드를 제공한다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let </a:t>
            </a:r>
            <a:r>
              <a:rPr lang="ko-KR" altLang="en-US" dirty="0"/>
              <a:t>키워드로 선언된 변수는 블록 레벨 </a:t>
            </a:r>
            <a:r>
              <a:rPr lang="ko-KR" altLang="en-US" dirty="0" err="1"/>
              <a:t>스코프를</a:t>
            </a:r>
            <a:r>
              <a:rPr lang="ko-KR" altLang="en-US" dirty="0"/>
              <a:t> 갖는다</a:t>
            </a:r>
            <a:r>
              <a:rPr lang="en-US" altLang="ko-KR" dirty="0"/>
              <a:t>. </a:t>
            </a:r>
            <a:r>
              <a:rPr lang="ko-KR" altLang="en-US" dirty="0"/>
              <a:t>위 예제에서 코드 블록 내에 선언된 변수 </a:t>
            </a:r>
            <a:r>
              <a:rPr lang="en-US" altLang="ko-KR" dirty="0"/>
              <a:t>foo</a:t>
            </a:r>
            <a:r>
              <a:rPr lang="ko-KR" altLang="en-US" dirty="0"/>
              <a:t>는 블록 레벨 </a:t>
            </a:r>
            <a:r>
              <a:rPr lang="ko-KR" altLang="en-US" dirty="0" err="1"/>
              <a:t>스코프를</a:t>
            </a:r>
            <a:r>
              <a:rPr lang="ko-KR" altLang="en-US" dirty="0"/>
              <a:t> 갖는 지역 변수이다</a:t>
            </a:r>
            <a:r>
              <a:rPr lang="en-US" altLang="ko-KR" dirty="0"/>
              <a:t>. </a:t>
            </a:r>
            <a:r>
              <a:rPr lang="ko-KR" altLang="en-US" dirty="0"/>
              <a:t>전역에서 선언된 변수 </a:t>
            </a:r>
            <a:r>
              <a:rPr lang="en-US" altLang="ko-KR" dirty="0"/>
              <a:t>foo</a:t>
            </a:r>
            <a:r>
              <a:rPr lang="ko-KR" altLang="en-US" dirty="0"/>
              <a:t>와는 다른 변수이다</a:t>
            </a:r>
            <a:r>
              <a:rPr lang="en-US" altLang="ko-KR" dirty="0"/>
              <a:t>. </a:t>
            </a:r>
            <a:r>
              <a:rPr lang="ko-KR" altLang="en-US" dirty="0"/>
              <a:t>또한 변수 </a:t>
            </a:r>
            <a:r>
              <a:rPr lang="en-US" altLang="ko-KR" dirty="0"/>
              <a:t>bar</a:t>
            </a:r>
            <a:r>
              <a:rPr lang="ko-KR" altLang="en-US" dirty="0"/>
              <a:t>도 블록 레벨 </a:t>
            </a:r>
            <a:r>
              <a:rPr lang="ko-KR" altLang="en-US" dirty="0" err="1"/>
              <a:t>스코프를</a:t>
            </a:r>
            <a:r>
              <a:rPr lang="ko-KR" altLang="en-US" dirty="0"/>
              <a:t> 갖는 지역 변수이다</a:t>
            </a:r>
            <a:r>
              <a:rPr lang="en-US" altLang="ko-KR" dirty="0"/>
              <a:t>. </a:t>
            </a:r>
            <a:r>
              <a:rPr lang="ko-KR" altLang="en-US" dirty="0"/>
              <a:t>따라서 전역에서는 변수 </a:t>
            </a:r>
            <a:r>
              <a:rPr lang="en-US" altLang="ko-KR" dirty="0"/>
              <a:t>bar</a:t>
            </a:r>
            <a:r>
              <a:rPr lang="ko-KR" altLang="en-US" dirty="0"/>
              <a:t>를 참조할 수 없다</a:t>
            </a:r>
            <a:r>
              <a:rPr lang="en-US" altLang="ko-KR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09120"/>
            <a:ext cx="6696744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07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ES6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340768"/>
            <a:ext cx="8856984" cy="34129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키워드로는 이름이 같은 변수를 중복해서 선언할 수 있었지만</a:t>
            </a:r>
            <a:r>
              <a:rPr lang="en-US" altLang="ko-KR" dirty="0"/>
              <a:t>, let </a:t>
            </a:r>
            <a:r>
              <a:rPr lang="ko-KR" altLang="en-US" dirty="0"/>
              <a:t>키워드로는 이름이 같은 변수를 중복해서 선언하면 문법 에러</a:t>
            </a:r>
            <a:r>
              <a:rPr lang="en-US" altLang="ko-KR" dirty="0"/>
              <a:t>(</a:t>
            </a:r>
            <a:r>
              <a:rPr lang="en-US" altLang="ko-KR" dirty="0" err="1"/>
              <a:t>SyntaxError</a:t>
            </a:r>
            <a:r>
              <a:rPr lang="en-US" altLang="ko-KR" dirty="0"/>
              <a:t>)</a:t>
            </a:r>
            <a:r>
              <a:rPr lang="ko-KR" altLang="en-US" dirty="0"/>
              <a:t>가 발생한다</a:t>
            </a:r>
            <a:r>
              <a:rPr lang="en-US" altLang="ko-KR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0" y="3861048"/>
            <a:ext cx="86963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48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호이스팅</a:t>
            </a:r>
            <a:r>
              <a:rPr lang="en-US" altLang="ko-KR" dirty="0" smtClean="0"/>
              <a:t>(Hoisting)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0551" y="1628800"/>
            <a:ext cx="8856984" cy="489654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자바스크립트는 </a:t>
            </a:r>
            <a:r>
              <a:rPr lang="en-US" altLang="ko-KR" dirty="0"/>
              <a:t>ES6</a:t>
            </a:r>
            <a:r>
              <a:rPr lang="ko-KR" altLang="en-US" dirty="0"/>
              <a:t>에서 도입된 </a:t>
            </a:r>
            <a:r>
              <a:rPr lang="en-US" altLang="ko-KR" dirty="0"/>
              <a:t>let, </a:t>
            </a:r>
            <a:r>
              <a:rPr lang="en-US" altLang="ko-KR" dirty="0" err="1"/>
              <a:t>const</a:t>
            </a:r>
            <a:r>
              <a:rPr lang="ko-KR" altLang="en-US" dirty="0"/>
              <a:t>를 포함하여 모든 선언</a:t>
            </a:r>
            <a:r>
              <a:rPr lang="en-US" altLang="ko-KR" dirty="0"/>
              <a:t>(</a:t>
            </a:r>
            <a:r>
              <a:rPr lang="en-US" altLang="ko-KR" dirty="0" err="1"/>
              <a:t>var</a:t>
            </a:r>
            <a:r>
              <a:rPr lang="en-US" altLang="ko-KR" dirty="0"/>
              <a:t>, let, </a:t>
            </a:r>
            <a:r>
              <a:rPr lang="en-US" altLang="ko-KR" dirty="0" err="1"/>
              <a:t>const</a:t>
            </a:r>
            <a:r>
              <a:rPr lang="en-US" altLang="ko-KR" dirty="0"/>
              <a:t>, function, </a:t>
            </a:r>
            <a:r>
              <a:rPr lang="en-US" altLang="ko-KR" dirty="0">
                <a:hlinkClick r:id="rId2"/>
              </a:rPr>
              <a:t>function*</a:t>
            </a:r>
            <a:r>
              <a:rPr lang="en-US" altLang="ko-KR" dirty="0"/>
              <a:t>, class)</a:t>
            </a:r>
            <a:r>
              <a:rPr lang="ko-KR" altLang="en-US" dirty="0"/>
              <a:t>을 </a:t>
            </a:r>
            <a:r>
              <a:rPr lang="ko-KR" altLang="en-US" dirty="0" err="1"/>
              <a:t>호이스팅한다</a:t>
            </a:r>
            <a:r>
              <a:rPr lang="en-US" altLang="ko-KR" dirty="0"/>
              <a:t>. </a:t>
            </a:r>
            <a:r>
              <a:rPr lang="en-US" altLang="ko-KR" dirty="0" smtClean="0"/>
              <a:t> </a:t>
            </a:r>
          </a:p>
          <a:p>
            <a:r>
              <a:rPr lang="ko-KR" altLang="en-US" dirty="0" err="1" smtClean="0"/>
              <a:t>호이스팅</a:t>
            </a:r>
            <a:r>
              <a:rPr lang="en-US" altLang="ko-KR" dirty="0"/>
              <a:t>(Hoisting)</a:t>
            </a:r>
            <a:r>
              <a:rPr lang="ko-KR" altLang="en-US" dirty="0"/>
              <a:t>이란</a:t>
            </a:r>
            <a:r>
              <a:rPr lang="en-US" altLang="ko-KR" dirty="0"/>
              <a:t>,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선언문이나 </a:t>
            </a:r>
            <a:r>
              <a:rPr lang="en-US" altLang="ko-KR" dirty="0"/>
              <a:t>function </a:t>
            </a:r>
            <a:r>
              <a:rPr lang="ko-KR" altLang="en-US" dirty="0"/>
              <a:t>선언문 등을 해당 </a:t>
            </a:r>
            <a:r>
              <a:rPr lang="ko-KR" altLang="en-US" dirty="0" err="1"/>
              <a:t>스코프의</a:t>
            </a:r>
            <a:r>
              <a:rPr lang="ko-KR" altLang="en-US" dirty="0"/>
              <a:t> 선두로 옮긴 것처럼 동작하는 특성을 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키워드로 선언된 변수와는 달리 </a:t>
            </a:r>
            <a:r>
              <a:rPr lang="en-US" altLang="ko-KR" dirty="0"/>
              <a:t>let </a:t>
            </a:r>
            <a:r>
              <a:rPr lang="ko-KR" altLang="en-US" dirty="0"/>
              <a:t>키워드로 선언된 변수를 선언문 이전에 참조하면 참조 에러</a:t>
            </a:r>
            <a:r>
              <a:rPr lang="en-US" altLang="ko-KR" dirty="0"/>
              <a:t>(</a:t>
            </a:r>
            <a:r>
              <a:rPr lang="en-US" altLang="ko-KR" dirty="0" err="1"/>
              <a:t>ReferenceError</a:t>
            </a:r>
            <a:r>
              <a:rPr lang="en-US" altLang="ko-KR" dirty="0"/>
              <a:t>)</a:t>
            </a:r>
            <a:r>
              <a:rPr lang="ko-KR" altLang="en-US" dirty="0"/>
              <a:t>가 발생한다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let </a:t>
            </a:r>
            <a:r>
              <a:rPr lang="ko-KR" altLang="en-US" dirty="0"/>
              <a:t>키워드로 선언된 변수는 </a:t>
            </a:r>
            <a:r>
              <a:rPr lang="ko-KR" altLang="en-US" dirty="0" err="1"/>
              <a:t>스코프의</a:t>
            </a:r>
            <a:r>
              <a:rPr lang="ko-KR" altLang="en-US" dirty="0"/>
              <a:t> 시작에서 변수의 선언까지 </a:t>
            </a:r>
            <a:r>
              <a:rPr lang="ko-KR" altLang="en-US" b="1" dirty="0"/>
              <a:t>일시적 사각지대</a:t>
            </a:r>
            <a:r>
              <a:rPr lang="en-US" altLang="ko-KR" b="1" dirty="0"/>
              <a:t>(Temporal Dead Zone; TDZ)</a:t>
            </a:r>
            <a:r>
              <a:rPr lang="ko-KR" altLang="en-US" dirty="0"/>
              <a:t>에 빠지기 때문이다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40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641</Words>
  <Application>Microsoft Office PowerPoint</Application>
  <PresentationFormat>화면 슬라이드 쇼(4:3)</PresentationFormat>
  <Paragraphs>51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ES6(ECMAScript 6) and JS</vt:lpstr>
      <vt:lpstr>ES5</vt:lpstr>
      <vt:lpstr>ES5</vt:lpstr>
      <vt:lpstr>ES6의 let</vt:lpstr>
      <vt:lpstr>ES6의 let</vt:lpstr>
      <vt:lpstr>ES6의 let</vt:lpstr>
      <vt:lpstr>ES6의 let</vt:lpstr>
      <vt:lpstr>ES6의 let</vt:lpstr>
      <vt:lpstr>호이스팅(Hoisting)</vt:lpstr>
      <vt:lpstr>호이스팅(Hoisting)</vt:lpstr>
      <vt:lpstr>전역객체와 let</vt:lpstr>
      <vt:lpstr>전역객체와 let</vt:lpstr>
      <vt:lpstr>const</vt:lpstr>
      <vt:lpstr>const</vt:lpstr>
      <vt:lpstr>const</vt:lpstr>
      <vt:lpstr>const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tiles</dc:title>
  <dc:creator>Kosta</dc:creator>
  <cp:lastModifiedBy>Windows 사용자</cp:lastModifiedBy>
  <cp:revision>54</cp:revision>
  <dcterms:created xsi:type="dcterms:W3CDTF">2016-10-24T01:30:17Z</dcterms:created>
  <dcterms:modified xsi:type="dcterms:W3CDTF">2018-07-09T17:16:04Z</dcterms:modified>
</cp:coreProperties>
</file>