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C9D8C-F49B-40B7-BCF6-89C01ACCBBFC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C36A-1A21-43D2-B508-11FC6BB791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smtClean="0"/>
              <a:t>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Transaction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Spring 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PlaformTransactionManager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8581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357826"/>
            <a:ext cx="8461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트랜잭션 관리자는 트랜잭션 관리 책임을 </a:t>
            </a:r>
            <a:r>
              <a:rPr lang="en-US" altLang="ko-KR" sz="2000" dirty="0" smtClean="0"/>
              <a:t>JTA</a:t>
            </a:r>
            <a:r>
              <a:rPr lang="ko-KR" altLang="en-US" sz="2000" dirty="0" smtClean="0"/>
              <a:t>나 퍼시스턴스 메커니즘이 </a:t>
            </a:r>
            <a:endParaRPr lang="en-US" altLang="ko-KR" sz="2000" dirty="0" smtClean="0"/>
          </a:p>
          <a:p>
            <a:r>
              <a:rPr lang="ko-KR" altLang="en-US" sz="2000" dirty="0" smtClean="0"/>
              <a:t>제공하는 플랫폼 종속적인 트랜잭션 구현체에 위임한다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07249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4643446"/>
            <a:ext cx="88736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DataSourceTransactionManager</a:t>
            </a:r>
            <a:r>
              <a:rPr lang="ko-KR" altLang="en-US" sz="2000" dirty="0" smtClean="0"/>
              <a:t>는 내부적으로 </a:t>
            </a:r>
            <a:r>
              <a:rPr lang="en-US" altLang="ko-KR" sz="2000" dirty="0" err="1" smtClean="0"/>
              <a:t>DataSource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획득하게 될</a:t>
            </a:r>
            <a:endParaRPr lang="en-US" altLang="ko-KR" sz="2000" dirty="0" smtClean="0"/>
          </a:p>
          <a:p>
            <a:r>
              <a:rPr lang="en-US" altLang="ko-KR" sz="2000" dirty="0" err="1" smtClean="0"/>
              <a:t>Java.sql.Connection</a:t>
            </a:r>
            <a:r>
              <a:rPr lang="ko-KR" altLang="en-US" sz="2000" dirty="0" smtClean="0"/>
              <a:t>객체를 이용하여 트랜잭션을 관리한다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모든 작업이 성공한 성공적인 트랜잭션이 이 </a:t>
            </a:r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객체의 </a:t>
            </a:r>
            <a:r>
              <a:rPr lang="en-US" altLang="ko-KR" sz="2000" dirty="0" smtClean="0"/>
              <a:t>commit()</a:t>
            </a:r>
          </a:p>
          <a:p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호출을 통해 </a:t>
            </a:r>
            <a:r>
              <a:rPr lang="en-US" altLang="ko-KR" sz="2000" dirty="0" smtClean="0"/>
              <a:t>commit</a:t>
            </a:r>
            <a:r>
              <a:rPr lang="ko-KR" altLang="en-US" sz="2000" dirty="0" smtClean="0"/>
              <a:t>되고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실패한 트랜잭션은 </a:t>
            </a:r>
            <a:r>
              <a:rPr lang="en-US" altLang="ko-KR" sz="2000" dirty="0" smtClean="0"/>
              <a:t>rollback()</a:t>
            </a:r>
            <a:r>
              <a:rPr lang="ko-KR" altLang="en-US" sz="2000" dirty="0" err="1" smtClean="0"/>
              <a:t>메소드를</a:t>
            </a:r>
            <a:endParaRPr lang="en-US" altLang="ko-KR" sz="2000" dirty="0" smtClean="0"/>
          </a:p>
          <a:p>
            <a:r>
              <a:rPr lang="ko-KR" altLang="en-US" sz="2000" dirty="0" smtClean="0"/>
              <a:t>통해 </a:t>
            </a:r>
            <a:r>
              <a:rPr lang="en-US" altLang="ko-KR" sz="2000" dirty="0" smtClean="0"/>
              <a:t>Rollback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전파와 격리 레벨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ko-KR" altLang="en-US" dirty="0" smtClean="0"/>
              <a:t>현재 진행중인 트랜잭션이 있는 상태에서 새로운 트랜잭션이 시작하고 싶다면 어떻게</a:t>
            </a:r>
            <a:r>
              <a:rPr lang="en-US" altLang="ko-KR" dirty="0" smtClean="0"/>
              <a:t>?????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392843"/>
            <a:ext cx="425469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Connecction</a:t>
            </a:r>
            <a:r>
              <a:rPr lang="en-US" altLang="ko-KR" dirty="0" smtClean="0"/>
              <a:t> conn =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Conn.setAutoCommit</a:t>
            </a:r>
            <a:r>
              <a:rPr lang="en-US" altLang="ko-KR" dirty="0" smtClean="0"/>
              <a:t>(false);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err="1"/>
              <a:t>Connecction</a:t>
            </a:r>
            <a:r>
              <a:rPr lang="en-US" altLang="ko-KR" dirty="0"/>
              <a:t> </a:t>
            </a:r>
            <a:r>
              <a:rPr lang="en-US" altLang="ko-KR" dirty="0" smtClean="0"/>
              <a:t>conn2 </a:t>
            </a:r>
            <a:r>
              <a:rPr lang="en-US" altLang="ko-KR" dirty="0"/>
              <a:t>= </a:t>
            </a:r>
            <a:r>
              <a:rPr lang="en-US" altLang="ko-KR" dirty="0" err="1"/>
              <a:t>getConnection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Conn2.setAutoCommit(false);</a:t>
            </a:r>
            <a:endParaRPr lang="en-US" altLang="ko-KR" dirty="0"/>
          </a:p>
          <a:p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onn.commit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onn.close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conn2.commit();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onn2.close()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오른쪽 화살표 6"/>
          <p:cNvSpPr/>
          <p:nvPr/>
        </p:nvSpPr>
        <p:spPr>
          <a:xfrm rot="10618791">
            <a:off x="5526094" y="4330699"/>
            <a:ext cx="756105" cy="70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55475" y="43112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JDBC</a:t>
            </a:r>
            <a:r>
              <a:rPr lang="ko-KR" altLang="en-US" sz="2000" dirty="0" smtClean="0"/>
              <a:t>이용 할 경우</a:t>
            </a:r>
            <a:endParaRPr lang="en-US" altLang="ko-KR" sz="2000" dirty="0" smtClean="0"/>
          </a:p>
          <a:p>
            <a:r>
              <a:rPr lang="ko-KR" altLang="en-US" sz="2000" dirty="0" smtClean="0"/>
              <a:t>코드</a:t>
            </a:r>
          </a:p>
        </p:txBody>
      </p:sp>
    </p:spTree>
    <p:extLst>
      <p:ext uri="{BB962C8B-B14F-4D97-AF65-F5344CB8AC3E}">
        <p14:creationId xmlns="" xmlns:p14="http://schemas.microsoft.com/office/powerpoint/2010/main" val="35985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전파와 격리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새로운 트랜잭션을 새로 생성하는 것 뿐만 아니라 기존 트랜잭션을 그대로 사용하거나 기존 트랜잭션이 진행중인 상태에서 현재 코드를 실행 하는 등의 트랜잭션 전파와 관련된 부분을 설정으로 저장 할 수 있도록 지원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6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전파와 격리 레벨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2176835"/>
              </p:ext>
            </p:extLst>
          </p:nvPr>
        </p:nvGraphicFramePr>
        <p:xfrm>
          <a:off x="179512" y="1415910"/>
          <a:ext cx="8712968" cy="496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768752"/>
              </a:tblGrid>
              <a:tr h="672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트랜잭션 전파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수행하는 데 트랜잭션이 필요하다는 것을 의미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현재 진행 중인 트랜잭션이 존재하면 해당 트랜잭션을 사용한다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존재하지 않는다면 새로운 트랜잭션을 생성한다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MANDATORY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수행하는 데 트랜잭션이 필요하다는 것을 의미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하지만 </a:t>
                      </a:r>
                      <a:r>
                        <a:rPr lang="en-US" altLang="ko-KR" dirty="0" smtClean="0"/>
                        <a:t>REQUIRED</a:t>
                      </a:r>
                      <a:r>
                        <a:rPr lang="ko-KR" altLang="en-US" baseline="0" dirty="0" smtClean="0"/>
                        <a:t> 와는 달리 진행 중인 트랜잭션이 존재 하지 않을 경우 </a:t>
                      </a:r>
                      <a:r>
                        <a:rPr lang="en-US" altLang="ko-KR" baseline="0" dirty="0" smtClean="0"/>
                        <a:t>Exception</a:t>
                      </a:r>
                      <a:r>
                        <a:rPr lang="ko-KR" altLang="en-US" baseline="0" dirty="0" smtClean="0"/>
                        <a:t>을 발생시킨다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REQUIRES_NEW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항상 새로운 트랜잭션을 시작한다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기존 트랜잭션이 존재하면 기존 트랜잭션을 일시 중지하고 새로운 트랜잭션을 시작한다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새로 시작된 트랜잭션이 종료된 뒤에 기존 트랜잭션이 계속된다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SUPPORTS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메소드가</a:t>
                      </a:r>
                      <a:r>
                        <a:rPr lang="ko-KR" altLang="en-US" dirty="0" smtClean="0"/>
                        <a:t> 트랜잭션을 필요로 하지는 않지만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기존 트랜잭션이 존재 할 경우 트랜잭션을 사용한다는 것을 의미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진행 중인 트랜잭션이 존재 하지 않더라도 </a:t>
                      </a:r>
                      <a:r>
                        <a:rPr lang="ko-KR" altLang="en-US" dirty="0" err="1" smtClean="0"/>
                        <a:t>메소드는</a:t>
                      </a:r>
                      <a:r>
                        <a:rPr lang="ko-KR" altLang="en-US" dirty="0" smtClean="0"/>
                        <a:t> 정상적으로 동작한다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095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전파와 격리 레벨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38663610"/>
              </p:ext>
            </p:extLst>
          </p:nvPr>
        </p:nvGraphicFramePr>
        <p:xfrm>
          <a:off x="251520" y="1600200"/>
          <a:ext cx="8712968" cy="439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768752"/>
              </a:tblGrid>
              <a:tr h="672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트랜잭션 전파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NOT_SUPPORTS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메소드가</a:t>
                      </a:r>
                      <a:r>
                        <a:rPr lang="ko-KR" altLang="en-US" dirty="0" smtClean="0"/>
                        <a:t> 트랜잭션을 필요로 하지 않음을 의미한다</a:t>
                      </a:r>
                      <a:r>
                        <a:rPr lang="en-US" altLang="ko-KR" dirty="0" smtClean="0"/>
                        <a:t>. SUPPORTS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ko-KR" altLang="en-US" dirty="0" smtClean="0"/>
                        <a:t>와 달리 진행중인 트랜잭션이 존재 할 경우 </a:t>
                      </a:r>
                      <a:r>
                        <a:rPr lang="ko-KR" altLang="en-US" dirty="0" err="1" smtClean="0"/>
                        <a:t>메소드가</a:t>
                      </a:r>
                      <a:r>
                        <a:rPr lang="ko-KR" altLang="en-US" dirty="0" smtClean="0"/>
                        <a:t> 실행되는 동안 트랜잭션은 일시 중지되며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메소드가</a:t>
                      </a:r>
                      <a:r>
                        <a:rPr lang="ko-KR" altLang="en-US" dirty="0" smtClean="0"/>
                        <a:t> 실행이 종료된 후에 트랜잭션을 계속 진행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메소드가</a:t>
                      </a:r>
                      <a:r>
                        <a:rPr lang="ko-KR" altLang="en-US" dirty="0" smtClean="0"/>
                        <a:t> 트랜잭션을 필요로 하지 않으며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만약 진행중인 트랜잭션이 존재하면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Exception</a:t>
                      </a:r>
                      <a:r>
                        <a:rPr lang="ko-KR" altLang="en-US" baseline="0" dirty="0" smtClean="0"/>
                        <a:t>발생시킨다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073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NESTED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 트랜잭션이 존재하면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기존 트랜잭션에 중첩된 트랜잭션에서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실행한다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기존 트랜잭션이 존재하지 않으며 </a:t>
                      </a:r>
                      <a:r>
                        <a:rPr lang="en-US" altLang="ko-KR" dirty="0" smtClean="0"/>
                        <a:t>REQUIRED</a:t>
                      </a:r>
                      <a:r>
                        <a:rPr lang="ko-KR" altLang="en-US" dirty="0" smtClean="0"/>
                        <a:t>와 동일하게 동작한다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 기능은 </a:t>
                      </a:r>
                      <a:r>
                        <a:rPr lang="en-US" altLang="ko-KR" dirty="0" smtClean="0"/>
                        <a:t>JDBC</a:t>
                      </a:r>
                      <a:r>
                        <a:rPr lang="en-US" altLang="ko-KR" baseline="0" dirty="0" smtClean="0"/>
                        <a:t> 3.0 </a:t>
                      </a:r>
                      <a:r>
                        <a:rPr lang="ko-KR" altLang="en-US" baseline="0" dirty="0" smtClean="0"/>
                        <a:t>드라이버를 사용 할 때에만 적용된다</a:t>
                      </a:r>
                      <a:r>
                        <a:rPr lang="en-US" altLang="ko-KR" baseline="0" dirty="0" smtClean="0"/>
                        <a:t>(JTA Provider</a:t>
                      </a:r>
                      <a:r>
                        <a:rPr lang="ko-KR" altLang="en-US" baseline="0" dirty="0" smtClean="0"/>
                        <a:t>가 이 기능을 지원 할 경우에도 사용 가능하다</a:t>
                      </a:r>
                      <a:r>
                        <a:rPr lang="en-US" altLang="ko-KR" baseline="0" dirty="0" smtClean="0"/>
                        <a:t>.)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70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전파와 격리 레벨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71697344"/>
              </p:ext>
            </p:extLst>
          </p:nvPr>
        </p:nvGraphicFramePr>
        <p:xfrm>
          <a:off x="215516" y="1556792"/>
          <a:ext cx="8712968" cy="48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6110336"/>
              </a:tblGrid>
              <a:tr h="540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격리레벨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86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DEFAULT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기본설정을 사용한다</a:t>
                      </a:r>
                      <a:endParaRPr lang="ko-KR" altLang="en-US" dirty="0"/>
                    </a:p>
                  </a:txBody>
                  <a:tcPr/>
                </a:tc>
              </a:tr>
              <a:tr h="862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READ_UNCOMMITTED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다른 트랜잭션에서 </a:t>
                      </a:r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baseline="0" dirty="0" smtClean="0"/>
                        <a:t> 하지 않은 데이터를 읽을 </a:t>
                      </a:r>
                      <a:r>
                        <a:rPr lang="ko-KR" altLang="en-US" baseline="0" dirty="0" err="1" smtClean="0"/>
                        <a:t>수있다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862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READ_COMMITTED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다른 트랜잭션에</a:t>
                      </a:r>
                      <a:r>
                        <a:rPr lang="ko-KR" altLang="en-US" baseline="0" dirty="0" smtClean="0"/>
                        <a:t> 의해 </a:t>
                      </a:r>
                      <a:r>
                        <a:rPr lang="ko-KR" altLang="en-US" baseline="0" dirty="0" err="1" smtClean="0"/>
                        <a:t>커밋된</a:t>
                      </a:r>
                      <a:r>
                        <a:rPr lang="ko-KR" altLang="en-US" baseline="0" dirty="0" smtClean="0"/>
                        <a:t> 데이터를 읽을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62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REPEATABLE_READ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처음에 읽어 온 데이터와 </a:t>
                      </a:r>
                      <a:r>
                        <a:rPr lang="ko-KR" altLang="en-US" dirty="0" err="1" smtClean="0"/>
                        <a:t>두번째</a:t>
                      </a:r>
                      <a:r>
                        <a:rPr lang="ko-KR" altLang="en-US" dirty="0" smtClean="0"/>
                        <a:t> 읽어 온 데이터가 동일한 값을 갖는다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62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SERIALIZABLE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동일한 데이터에 대해서 동시에 </a:t>
                      </a:r>
                      <a:r>
                        <a:rPr lang="ko-KR" altLang="en-US" dirty="0" err="1" smtClean="0"/>
                        <a:t>두개</a:t>
                      </a:r>
                      <a:r>
                        <a:rPr lang="ko-KR" altLang="en-US" dirty="0" smtClean="0"/>
                        <a:t> 이상의 트랜잭션이 수행 될 수 없다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89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선언적 트랜잭션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tx:advice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이용한 트랜잭션 처리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@Transactional </a:t>
            </a:r>
            <a:r>
              <a:rPr lang="ko-KR" altLang="en-US" dirty="0" err="1" smtClean="0"/>
              <a:t>애노테이션을</a:t>
            </a:r>
            <a:r>
              <a:rPr lang="ko-KR" altLang="en-US" dirty="0" smtClean="0"/>
              <a:t> 이용한 트랜잭션 설정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9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 smtClean="0"/>
              <a:t>Tx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네임스페이스를 이용한 트랜잭션 설정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4509120"/>
            <a:ext cx="8229600" cy="1570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먼저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tx:advice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태그는 </a:t>
            </a:r>
            <a:r>
              <a:rPr lang="ko-KR" altLang="en-US" sz="2000" dirty="0" err="1" smtClean="0"/>
              <a:t>트랜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잭션을</a:t>
            </a:r>
            <a:r>
              <a:rPr lang="ko-KR" altLang="en-US" sz="2000" dirty="0" smtClean="0"/>
              <a:t> 적용 </a:t>
            </a: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사용 될 </a:t>
            </a:r>
            <a:r>
              <a:rPr lang="en-US" altLang="ko-KR" sz="2000" dirty="0" smtClean="0"/>
              <a:t>advisor</a:t>
            </a:r>
            <a:r>
              <a:rPr lang="ko-KR" altLang="en-US" sz="2000" dirty="0" smtClean="0"/>
              <a:t>를 생성한다</a:t>
            </a:r>
            <a:r>
              <a:rPr lang="en-US" altLang="ko-KR" sz="2000" dirty="0" smtClean="0"/>
              <a:t>. Id</a:t>
            </a:r>
            <a:r>
              <a:rPr lang="ko-KR" altLang="en-US" sz="2000" dirty="0" smtClean="0"/>
              <a:t>속성은 생성될 트랜잭션 </a:t>
            </a:r>
            <a:r>
              <a:rPr lang="en-US" altLang="ko-KR" sz="2000" dirty="0" smtClean="0"/>
              <a:t>advisor</a:t>
            </a:r>
            <a:r>
              <a:rPr lang="ko-KR" altLang="en-US" sz="2000" dirty="0" smtClean="0"/>
              <a:t>의 식별 값을 입력하며 </a:t>
            </a:r>
            <a:r>
              <a:rPr lang="en-US" altLang="ko-KR" sz="2000" dirty="0" smtClean="0"/>
              <a:t>transaction-manager </a:t>
            </a:r>
            <a:r>
              <a:rPr lang="ko-KR" altLang="en-US" sz="2000" dirty="0" smtClean="0"/>
              <a:t>속성에는 스프링 </a:t>
            </a:r>
            <a:r>
              <a:rPr lang="en-US" altLang="ko-KR" sz="2000" dirty="0" err="1" smtClean="0"/>
              <a:t>PlatformTransactionManager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빈을 설정한다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8" y="1556791"/>
            <a:ext cx="7827758" cy="260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38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Tx</a:t>
            </a:r>
            <a:r>
              <a:rPr lang="en-US" altLang="ko-KR" sz="3200" dirty="0"/>
              <a:t> </a:t>
            </a:r>
            <a:r>
              <a:rPr lang="ko-KR" altLang="en-US" sz="3200" dirty="0"/>
              <a:t>네임스페이스를 이용한 트랜잭션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09438382"/>
              </p:ext>
            </p:extLst>
          </p:nvPr>
        </p:nvGraphicFramePr>
        <p:xfrm>
          <a:off x="215516" y="1052736"/>
          <a:ext cx="8712968" cy="538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/>
                <a:gridCol w="6876764"/>
              </a:tblGrid>
              <a:tr h="4026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tx:method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태그의 속성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2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87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name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트랜잭션이 적용될 </a:t>
                      </a:r>
                      <a:r>
                        <a:rPr lang="ko-KR" altLang="en-US" dirty="0" err="1" smtClean="0"/>
                        <a:t>메소드이름</a:t>
                      </a:r>
                      <a:r>
                        <a:rPr lang="ko-KR" altLang="en-US" dirty="0" smtClean="0"/>
                        <a:t> 명시한다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baseline="0" dirty="0" smtClean="0"/>
                        <a:t> ‘*’</a:t>
                      </a:r>
                      <a:r>
                        <a:rPr lang="ko-KR" altLang="en-US" baseline="0" dirty="0" smtClean="0"/>
                        <a:t>를 사용 한 설정이 가능하다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예를 들어</a:t>
                      </a:r>
                      <a:r>
                        <a:rPr lang="en-US" altLang="ko-KR" baseline="0" dirty="0" smtClean="0"/>
                        <a:t>, ‘get*’</a:t>
                      </a:r>
                      <a:r>
                        <a:rPr lang="ko-KR" altLang="en-US" baseline="0" dirty="0" smtClean="0"/>
                        <a:t>으로 설정할 경우 이름이 </a:t>
                      </a:r>
                      <a:r>
                        <a:rPr lang="en-US" altLang="ko-KR" baseline="0" dirty="0" smtClean="0"/>
                        <a:t>get</a:t>
                      </a:r>
                      <a:r>
                        <a:rPr lang="ko-KR" altLang="en-US" baseline="0" dirty="0" smtClean="0"/>
                        <a:t>으로 시작하는 </a:t>
                      </a:r>
                      <a:r>
                        <a:rPr lang="ko-KR" altLang="en-US" baseline="0" dirty="0" err="1" smtClean="0"/>
                        <a:t>메소드</a:t>
                      </a:r>
                      <a:r>
                        <a:rPr lang="ko-KR" altLang="en-US" baseline="0" dirty="0" smtClean="0"/>
                        <a:t> 의미</a:t>
                      </a:r>
                      <a:endParaRPr lang="ko-KR" altLang="en-US" dirty="0"/>
                    </a:p>
                  </a:txBody>
                  <a:tcPr/>
                </a:tc>
              </a:tr>
              <a:tr h="876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propagation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트랜잭션 전파규칙을 설정한다</a:t>
                      </a:r>
                      <a:r>
                        <a:rPr lang="en-US" altLang="ko-KR" dirty="0" smtClean="0"/>
                        <a:t>. REQUIRED(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), MANDATORY, REQUIRES_NEW, SUPPORTS, NOT_SUPPORTS, NEVER, NESTED </a:t>
                      </a:r>
                      <a:r>
                        <a:rPr lang="ko-KR" altLang="en-US" dirty="0" smtClean="0"/>
                        <a:t>를 값으로 갖는다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876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isolation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 격리레벨을 설정한다</a:t>
                      </a:r>
                      <a:r>
                        <a:rPr lang="en-US" altLang="ko-KR" dirty="0" smtClean="0"/>
                        <a:t>. DEFAULT, READ_UNCOMMITTED, READ_COMMITTED, REPEATABLE_READ, SERIALIZABLE</a:t>
                      </a:r>
                      <a:r>
                        <a:rPr lang="ko-KR" altLang="en-US" dirty="0" smtClean="0"/>
                        <a:t>을 값으로 갖는다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read-only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읽기전용 여부 설정한다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13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no-rollback-for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트랜잭션을 롤백 하지 않을 </a:t>
                      </a:r>
                      <a:r>
                        <a:rPr lang="ko-KR" altLang="en-US" dirty="0" err="1" smtClean="0"/>
                        <a:t>익셉션</a:t>
                      </a:r>
                      <a:r>
                        <a:rPr lang="ko-KR" altLang="en-US" dirty="0" smtClean="0"/>
                        <a:t> 타입을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14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rollback-for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트랜잭션을 롤백 할 </a:t>
                      </a:r>
                      <a:r>
                        <a:rPr lang="ko-KR" altLang="en-US" dirty="0" err="1" smtClean="0"/>
                        <a:t>익셉션타입을</a:t>
                      </a:r>
                      <a:r>
                        <a:rPr lang="ko-KR" altLang="en-US" dirty="0" smtClean="0"/>
                        <a:t>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42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 타임아웃 시간을 초 단위로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94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트랜잭션은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언</a:t>
            </a:r>
            <a:r>
              <a:rPr lang="ko-KR" altLang="en-US" dirty="0"/>
              <a:t>어</a:t>
            </a:r>
            <a:r>
              <a:rPr lang="ko-KR" altLang="en-US" dirty="0" smtClean="0"/>
              <a:t> 데이터를 주고 받는 과정에 </a:t>
            </a:r>
            <a:r>
              <a:rPr lang="ko-KR" altLang="en-US" dirty="0" err="1" smtClean="0"/>
              <a:t>원자성을</a:t>
            </a:r>
            <a:r>
              <a:rPr lang="ko-KR" altLang="en-US" dirty="0" smtClean="0"/>
              <a:t> 부여하는 수단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 작업 프로세스를 하나로 묶어 실행 중인 하나의 작업이라도 실패하면 모두 실패처리 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작업이 성공하면 성공처리 해주는 것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Ex)</a:t>
            </a:r>
            <a:r>
              <a:rPr lang="ko-KR" altLang="en-US" dirty="0" smtClean="0"/>
              <a:t>결제와 동시에 좌석할당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Ex)</a:t>
            </a:r>
            <a:r>
              <a:rPr lang="ko-KR" altLang="en-US" dirty="0" err="1" smtClean="0"/>
              <a:t>결재를수행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결재내역저장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구매내역저장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tx:advice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Advisor</a:t>
            </a:r>
            <a:r>
              <a:rPr lang="ko-KR" altLang="en-US" dirty="0" smtClean="0"/>
              <a:t>만 생성하는 것이지 실제로 트랜잭션을 적용 하는 것은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트랜잭션을 적용하는 것은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를 통해서 이루어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7416824" cy="158417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Tx</a:t>
            </a:r>
            <a:r>
              <a:rPr lang="en-US" altLang="ko-KR" sz="3200" dirty="0"/>
              <a:t> </a:t>
            </a:r>
            <a:r>
              <a:rPr lang="ko-KR" altLang="en-US" sz="3200" dirty="0"/>
              <a:t>네임스페이스를 이용한 트랜잭션 설정</a:t>
            </a:r>
          </a:p>
        </p:txBody>
      </p:sp>
    </p:spTree>
    <p:extLst>
      <p:ext uri="{BB962C8B-B14F-4D97-AF65-F5344CB8AC3E}">
        <p14:creationId xmlns="" xmlns:p14="http://schemas.microsoft.com/office/powerpoint/2010/main" val="9281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스프링 트랜잭션은 기본적으로 </a:t>
            </a:r>
            <a:r>
              <a:rPr lang="en-US" altLang="ko-KR" dirty="0" err="1" smtClean="0"/>
              <a:t>RuntimException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에 대해서만 롤백 처리를 수행한다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Throwable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타입의 예외가 발생하더라도 </a:t>
            </a:r>
            <a:r>
              <a:rPr lang="ko-KR" altLang="en-US" dirty="0" err="1" smtClean="0"/>
              <a:t>롤백되지</a:t>
            </a:r>
            <a:r>
              <a:rPr lang="ko-KR" altLang="en-US" dirty="0" smtClean="0"/>
              <a:t> 않고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하기 전 까지의 작업이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예외발생시 트랜잭션의 롤백 규칙을 좀더 정교하게 정의 하고 싶다면 </a:t>
            </a:r>
            <a:r>
              <a:rPr lang="en-US" altLang="ko-KR" dirty="0" smtClean="0"/>
              <a:t>rollback-for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no-rollback-for </a:t>
            </a:r>
            <a:r>
              <a:rPr lang="ko-KR" altLang="en-US" dirty="0" smtClean="0"/>
              <a:t>속성을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Tx</a:t>
            </a:r>
            <a:r>
              <a:rPr lang="en-US" altLang="ko-KR" sz="3200" dirty="0"/>
              <a:t> </a:t>
            </a:r>
            <a:r>
              <a:rPr lang="ko-KR" altLang="en-US" sz="3200" dirty="0"/>
              <a:t>네임스페이스를 이용한 트랜잭션 설정</a:t>
            </a:r>
          </a:p>
        </p:txBody>
      </p:sp>
    </p:spTree>
    <p:extLst>
      <p:ext uri="{BB962C8B-B14F-4D97-AF65-F5344CB8AC3E}">
        <p14:creationId xmlns="" xmlns:p14="http://schemas.microsoft.com/office/powerpoint/2010/main" val="15965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Tx</a:t>
            </a:r>
            <a:r>
              <a:rPr lang="en-US" altLang="ko-KR" sz="3200" dirty="0"/>
              <a:t> </a:t>
            </a:r>
            <a:r>
              <a:rPr lang="ko-KR" altLang="en-US" sz="3200" dirty="0"/>
              <a:t>네임스페이스를 이용한 트랜잭션 설정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00808"/>
            <a:ext cx="6852245" cy="1224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3208114"/>
            <a:ext cx="89990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Exception </a:t>
            </a:r>
            <a:r>
              <a:rPr lang="ko-KR" altLang="en-US" sz="2000" dirty="0" smtClean="0"/>
              <a:t>및 하위 타입의 예외가 발생 할 경우 롤백 </a:t>
            </a:r>
            <a:r>
              <a:rPr lang="ko-KR" altLang="en-US" sz="2000" dirty="0" err="1" smtClean="0"/>
              <a:t>작엄을</a:t>
            </a:r>
            <a:r>
              <a:rPr lang="ko-KR" altLang="en-US" sz="2000" dirty="0" smtClean="0"/>
              <a:t> 수행하고 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MemberFoundException</a:t>
            </a:r>
            <a:r>
              <a:rPr lang="ko-KR" altLang="en-US" sz="2000" dirty="0" smtClean="0"/>
              <a:t>이 발생하는 경우에는 롤백 작업을 수행하지 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명시 할 </a:t>
            </a:r>
            <a:r>
              <a:rPr lang="en-US" altLang="ko-KR" sz="2000" dirty="0" smtClean="0"/>
              <a:t>Exception</a:t>
            </a:r>
            <a:r>
              <a:rPr lang="ko-KR" altLang="en-US" sz="2000" dirty="0" smtClean="0"/>
              <a:t>타입이 두 개 이상인 경우 각각의 </a:t>
            </a:r>
            <a:r>
              <a:rPr lang="en-US" altLang="ko-KR" sz="2000" dirty="0" smtClean="0"/>
              <a:t>Exception</a:t>
            </a:r>
            <a:r>
              <a:rPr lang="ko-KR" altLang="en-US" sz="2000" dirty="0" smtClean="0"/>
              <a:t>은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콤마로 구분한다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Exception</a:t>
            </a:r>
            <a:r>
              <a:rPr lang="ko-KR" altLang="en-US" sz="2000" dirty="0" smtClean="0"/>
              <a:t>클래스는 완전한 이름을 입력하거나 또는 패키지 이름을 제외한 </a:t>
            </a:r>
            <a:endParaRPr lang="en-US" altLang="ko-KR" sz="2000" dirty="0" smtClean="0"/>
          </a:p>
          <a:p>
            <a:r>
              <a:rPr lang="ko-KR" altLang="en-US" sz="2000" dirty="0" smtClean="0"/>
              <a:t>클래스 이름만 입력해도 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35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애노테이션</a:t>
            </a:r>
            <a:r>
              <a:rPr lang="ko-KR" altLang="en-US" sz="4000" dirty="0" smtClean="0"/>
              <a:t> 기반 트랜잭션 설정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dirty="0" smtClean="0"/>
              <a:t>@Transactional </a:t>
            </a:r>
            <a:r>
              <a:rPr lang="ko-KR" altLang="en-US" dirty="0" err="1" smtClean="0"/>
              <a:t>애노테이션으로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err="1" smtClean="0"/>
              <a:t>메소드나</a:t>
            </a:r>
            <a:r>
              <a:rPr lang="ko-KR" altLang="en-US" dirty="0" smtClean="0"/>
              <a:t> 클래스에 적용되며 트랜잭션 속성을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357562"/>
            <a:ext cx="6696744" cy="2160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37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애노테이션</a:t>
            </a:r>
            <a:r>
              <a:rPr lang="ko-KR" altLang="en-US" sz="4000" dirty="0" smtClean="0"/>
              <a:t> 기반 트랜잭션 설정</a:t>
            </a:r>
            <a:endParaRPr lang="ko-KR" altLang="en-US" sz="4000" dirty="0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60091990"/>
              </p:ext>
            </p:extLst>
          </p:nvPr>
        </p:nvGraphicFramePr>
        <p:xfrm>
          <a:off x="431032" y="980729"/>
          <a:ext cx="8712968" cy="549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/>
                <a:gridCol w="6876764"/>
              </a:tblGrid>
              <a:tr h="3860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@Transactional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애노테이션</a:t>
                      </a:r>
                      <a:r>
                        <a:rPr lang="ko-KR" altLang="en-US" baseline="0" dirty="0" smtClean="0"/>
                        <a:t> 주요 </a:t>
                      </a:r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69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139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propagation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트랜잭션 전파규칙을 설정한다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org.springframework.transaction.annotation.Propagation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열거형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타입에 값이 정의되어 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dirty="0" smtClean="0"/>
                        <a:t>REQUIRED(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), MANDATORY, REQUIRES_NEW, SUPPORTS, NOT_SUPPORTS, NEVER, NESTED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139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isolation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 격리레벨을 설정한다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org.springframework.transaction.annotation.Isolation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열거형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타입에 값이 정의되어 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dirty="0" smtClean="0"/>
                        <a:t>DEFAULT, READ_UNCOMMITTED, READ_COMMITTED, REPEATABLE_READ, SERIALIZABLE</a:t>
                      </a:r>
                      <a:endParaRPr lang="ko-KR" altLang="en-US" dirty="0"/>
                    </a:p>
                  </a:txBody>
                  <a:tcPr/>
                </a:tc>
              </a:tr>
              <a:tr h="350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read-only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읽기전용 여부 설정한다</a:t>
                      </a:r>
                      <a:r>
                        <a:rPr lang="en-US" altLang="ko-KR" dirty="0" smtClean="0"/>
                        <a:t>. Boolean</a:t>
                      </a:r>
                      <a:r>
                        <a:rPr lang="ko-KR" altLang="en-US" dirty="0" smtClean="0"/>
                        <a:t>값을 설정하며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기본값은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6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no-rollback-for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트랜잭션을 롤백 하지 않을 </a:t>
                      </a:r>
                      <a:r>
                        <a:rPr lang="ko-KR" altLang="en-US" dirty="0" err="1" smtClean="0"/>
                        <a:t>익셉션</a:t>
                      </a:r>
                      <a:r>
                        <a:rPr lang="ko-KR" altLang="en-US" dirty="0" smtClean="0"/>
                        <a:t> 타입을 지정한다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Ex) </a:t>
                      </a:r>
                      <a:r>
                        <a:rPr lang="en-US" altLang="ko-KR" dirty="0" err="1" smtClean="0"/>
                        <a:t>noRollbackFor</a:t>
                      </a:r>
                      <a:r>
                        <a:rPr lang="en-US" altLang="ko-KR" dirty="0" smtClean="0"/>
                        <a:t>={</a:t>
                      </a:r>
                      <a:r>
                        <a:rPr lang="en-US" altLang="ko-KR" dirty="0" err="1" smtClean="0"/>
                        <a:t>ItemNotFoundException.class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rollback-for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트랜잭션을 롤백 할 </a:t>
                      </a:r>
                      <a:r>
                        <a:rPr lang="ko-KR" altLang="en-US" dirty="0" err="1" smtClean="0"/>
                        <a:t>익셉션타입을</a:t>
                      </a:r>
                      <a:r>
                        <a:rPr lang="ko-KR" altLang="en-US" dirty="0" smtClean="0"/>
                        <a:t> 지정한다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r>
                        <a:rPr lang="en-US" altLang="ko-KR" dirty="0" smtClean="0"/>
                        <a:t>Ex) </a:t>
                      </a:r>
                      <a:r>
                        <a:rPr lang="en-US" altLang="ko-KR" dirty="0" err="1" smtClean="0"/>
                        <a:t>rollbackFor</a:t>
                      </a:r>
                      <a:r>
                        <a:rPr lang="en-US" altLang="ko-KR" dirty="0" smtClean="0"/>
                        <a:t>={</a:t>
                      </a:r>
                      <a:r>
                        <a:rPr lang="en-US" altLang="ko-KR" dirty="0" err="1" smtClean="0"/>
                        <a:t>Exception.class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</a:tr>
              <a:tr h="616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트랜잭션 타임아웃 시간을 초 단위로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018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altLang="ko-KR" dirty="0"/>
              <a:t>@Transactional </a:t>
            </a:r>
            <a:r>
              <a:rPr lang="ko-KR" altLang="en-US" dirty="0" err="1" smtClean="0"/>
              <a:t>애노테이션이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적용된 스프링 빈에 트랜잭션을 실제로 적용하려면 아래와 같은 태그를 설정 해주어야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애노테이션</a:t>
            </a:r>
            <a:r>
              <a:rPr lang="ko-KR" altLang="en-US" sz="4000" dirty="0" smtClean="0"/>
              <a:t> 기반 트랜잭션 설정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6912768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1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애노테이션</a:t>
            </a:r>
            <a:r>
              <a:rPr lang="ko-KR" altLang="en-US" sz="4000" dirty="0" smtClean="0"/>
              <a:t> 기반 트랜잭션 설정</a:t>
            </a:r>
            <a:endParaRPr lang="ko-KR" altLang="en-US" sz="4000" dirty="0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01633490"/>
              </p:ext>
            </p:extLst>
          </p:nvPr>
        </p:nvGraphicFramePr>
        <p:xfrm>
          <a:off x="215516" y="1143000"/>
          <a:ext cx="8712968" cy="4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08"/>
                <a:gridCol w="6012160"/>
              </a:tblGrid>
              <a:tr h="485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tx:annotation-driven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smtClean="0"/>
                        <a:t>태그의 속성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90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78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Transaction-manager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 할 </a:t>
                      </a:r>
                      <a:r>
                        <a:rPr lang="en-US" altLang="ko-KR" dirty="0" err="1" smtClean="0"/>
                        <a:t>PlafromTransactionManager</a:t>
                      </a:r>
                      <a:r>
                        <a:rPr lang="ko-KR" altLang="en-US" dirty="0" smtClean="0"/>
                        <a:t>빈 이름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transactionManager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49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Proxy-target-class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클래스에 대해서 </a:t>
                      </a:r>
                      <a:r>
                        <a:rPr lang="ko-KR" altLang="en-US" dirty="0" err="1" smtClean="0"/>
                        <a:t>프록시를</a:t>
                      </a:r>
                      <a:r>
                        <a:rPr lang="ko-KR" altLang="en-US" dirty="0" smtClean="0"/>
                        <a:t> 생성 할지 여부</a:t>
                      </a:r>
                      <a:r>
                        <a:rPr lang="en-US" altLang="ko-KR" dirty="0" smtClean="0"/>
                        <a:t>, true</a:t>
                      </a:r>
                      <a:r>
                        <a:rPr lang="ko-KR" altLang="en-US" dirty="0" smtClean="0"/>
                        <a:t>이 경우 </a:t>
                      </a:r>
                      <a:r>
                        <a:rPr lang="en-US" altLang="ko-KR" dirty="0" smtClean="0"/>
                        <a:t>CGLIB</a:t>
                      </a:r>
                      <a:r>
                        <a:rPr lang="ko-KR" altLang="en-US" dirty="0" smtClean="0"/>
                        <a:t>를 이용해서 </a:t>
                      </a:r>
                      <a:r>
                        <a:rPr lang="ko-KR" altLang="en-US" dirty="0" err="1" smtClean="0"/>
                        <a:t>프록시를</a:t>
                      </a:r>
                      <a:r>
                        <a:rPr lang="ko-KR" altLang="en-US" dirty="0" smtClean="0"/>
                        <a:t> 생성하며 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ko-KR" altLang="en-US" dirty="0" smtClean="0"/>
                        <a:t>인 경우 </a:t>
                      </a:r>
                      <a:r>
                        <a:rPr lang="ko-KR" altLang="en-US" dirty="0" err="1" smtClean="0"/>
                        <a:t>자바다이나믹</a:t>
                      </a:r>
                      <a:r>
                        <a:rPr lang="en-US" altLang="ko-KR" dirty="0" smtClean="0"/>
                        <a:t>(J2SE)</a:t>
                      </a:r>
                      <a:r>
                        <a:rPr lang="ko-KR" altLang="en-US" dirty="0" err="1" smtClean="0"/>
                        <a:t>프록시를</a:t>
                      </a:r>
                      <a:r>
                        <a:rPr lang="ko-KR" altLang="en-US" dirty="0" smtClean="0"/>
                        <a:t> 이용해서 </a:t>
                      </a:r>
                      <a:r>
                        <a:rPr lang="ko-KR" altLang="en-US" dirty="0" err="1" smtClean="0"/>
                        <a:t>프록시생성한다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: false</a:t>
                      </a:r>
                      <a:endParaRPr lang="ko-KR" altLang="en-US" dirty="0"/>
                    </a:p>
                  </a:txBody>
                  <a:tcPr/>
                </a:tc>
              </a:tr>
              <a:tr h="804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Advice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적용순서</a:t>
                      </a:r>
                      <a:endParaRPr lang="en-US" altLang="ko-KR" baseline="0" dirty="0" smtClean="0"/>
                    </a:p>
                    <a:p>
                      <a:r>
                        <a:rPr lang="en-US" altLang="ko-KR" dirty="0" err="1" smtClean="0"/>
                        <a:t>Int</a:t>
                      </a:r>
                      <a:r>
                        <a:rPr lang="ko-KR" altLang="en-US" dirty="0" smtClean="0"/>
                        <a:t>값으로 설정하면 숫자가 낮을 수록</a:t>
                      </a:r>
                      <a:r>
                        <a:rPr lang="ko-KR" altLang="en-US" baseline="0" dirty="0" smtClean="0"/>
                        <a:t> 우선순위 높다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874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ACID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원자성</a:t>
            </a:r>
            <a:r>
              <a:rPr lang="en-US" altLang="ko-KR" dirty="0" smtClean="0"/>
              <a:t>(Atomicity)</a:t>
            </a:r>
          </a:p>
          <a:p>
            <a:pPr lvl="1"/>
            <a:r>
              <a:rPr lang="ko-KR" altLang="en-US" dirty="0" smtClean="0"/>
              <a:t>트랜잭션은 한 이상의 동작을 논리적으로 한 개의 작업단위로 묶는다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원자성은 트랜잭션 범위에 있는 모든 동작이 모두 실행되거나 또는 모두 실행 취소 됨을 보장 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일관성</a:t>
            </a:r>
            <a:r>
              <a:rPr lang="en-US" altLang="ko-KR" dirty="0" smtClean="0"/>
              <a:t>(Consistency)</a:t>
            </a:r>
          </a:p>
          <a:p>
            <a:pPr lvl="1"/>
            <a:r>
              <a:rPr lang="ko-KR" altLang="en-US" dirty="0" smtClean="0"/>
              <a:t>트랜잭션이 종료되면 시스템은 비즈니스에서 기대하는 상태가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서적 구매 트랜잭션이 성공적으로 실행되면 결재내역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잔고정보 비즈니스에 맞게 저장되고 변경된다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952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ACID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고립성</a:t>
            </a:r>
            <a:r>
              <a:rPr lang="en-US" altLang="ko-KR" dirty="0"/>
              <a:t>(Isolation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트랜잭션은 다른 트랜잭션과 독립적으로 실행되어야 하며 서로 다른 트랜잭션이 동일한 데이터에 동시에 접근 할 경우 알맞게 동시 접근을 제어 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동시접근 제어는 설정한 격리레벨에 따라 달라진다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ko-KR" altLang="en-US" dirty="0"/>
              <a:t>지속성</a:t>
            </a:r>
            <a:r>
              <a:rPr lang="en-US" altLang="ko-KR" dirty="0"/>
              <a:t>(Durability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트랜잭션이 완료되면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결과가 지속적으로 유지되어야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현재의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 변경되거나 없어지더라도 데이터는 유지된다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물리적인 저장소를 통해서 트랜잭션결과가 저장된다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025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Transaction API(JTA)</a:t>
            </a:r>
          </a:p>
          <a:p>
            <a:r>
              <a:rPr lang="en-US" altLang="ko-KR" dirty="0" smtClean="0"/>
              <a:t>Hibernate</a:t>
            </a:r>
          </a:p>
          <a:p>
            <a:r>
              <a:rPr lang="en-US" altLang="ko-KR" dirty="0" smtClean="0"/>
              <a:t>JDBC</a:t>
            </a:r>
          </a:p>
          <a:p>
            <a:r>
              <a:rPr lang="en-US" altLang="ko-KR" dirty="0" smtClean="0"/>
              <a:t>Java Persistence API(JPA)</a:t>
            </a:r>
          </a:p>
          <a:p>
            <a:r>
              <a:rPr lang="en-US" altLang="ko-KR" dirty="0" smtClean="0"/>
              <a:t>Java Data Objects(JDO)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여러가지</a:t>
            </a:r>
            <a:r>
              <a:rPr lang="ko-KR" altLang="en-US" dirty="0" smtClean="0"/>
              <a:t> 트랜잭션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간에 일관성 있는 프로그래밍 모델 지원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스프링의 트랜잭션 기술을 이용하면 단 </a:t>
            </a:r>
            <a:r>
              <a:rPr lang="ko-KR" altLang="en-US" dirty="0" err="1" smtClean="0"/>
              <a:t>몇줄의</a:t>
            </a:r>
            <a:r>
              <a:rPr lang="ko-KR" altLang="en-US" dirty="0" smtClean="0"/>
              <a:t> 코드만으로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프록시와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라는 기술을 통해 크게는 인터페이스단위에서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작게는 </a:t>
            </a:r>
            <a:r>
              <a:rPr lang="ko-KR" altLang="en-US" dirty="0" err="1" smtClean="0"/>
              <a:t>메소드까지</a:t>
            </a:r>
            <a:r>
              <a:rPr lang="ko-KR" altLang="en-US" dirty="0" smtClean="0"/>
              <a:t> 세분화 하여 트랜잭션을 컨트롤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기술로 </a:t>
            </a:r>
            <a:r>
              <a:rPr lang="en-US" altLang="ko-KR" dirty="0" smtClean="0"/>
              <a:t>@Transactional</a:t>
            </a:r>
            <a:r>
              <a:rPr lang="ko-KR" altLang="en-US" dirty="0" smtClean="0"/>
              <a:t>을 설정하는 것으로도 트랜잭션 설정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transaction </a:t>
            </a:r>
            <a:r>
              <a:rPr lang="ko-KR" altLang="en-US" dirty="0" smtClean="0"/>
              <a:t>관리지원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프로그래밍 처리방식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코드에서 트랜잭션의 범위를 정교하게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트랜잭션이 스프링의 종속적인 코드가 될 가능성 크다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선언적 트랜잭션 처리방식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작업과 트랜잭션 규칙을 분리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격리수준이나 타임아웃 같은 추가적인 속성을 선언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설정파일에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 정의해 두고 반영하는 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을 이용하는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transaction </a:t>
            </a:r>
            <a:r>
              <a:rPr lang="ko-KR" altLang="en-US" dirty="0" smtClean="0"/>
              <a:t>관리지원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ko-KR" altLang="en-US" dirty="0" smtClean="0"/>
              <a:t>트랜잭션을 이해하기 위해 알아야 할 용어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6480720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동작원리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001056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80724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1193</Words>
  <Application>Microsoft Office PowerPoint</Application>
  <PresentationFormat>화면 슬라이드 쇼(4:3)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Spring FrameWork Transaction</vt:lpstr>
      <vt:lpstr>Transaction</vt:lpstr>
      <vt:lpstr>Transaction ACID</vt:lpstr>
      <vt:lpstr>Transaction ACID</vt:lpstr>
      <vt:lpstr>Spring Transaction</vt:lpstr>
      <vt:lpstr>Spring Transaction</vt:lpstr>
      <vt:lpstr>Spring transaction 관리지원</vt:lpstr>
      <vt:lpstr>Spring transaction 관리지원</vt:lpstr>
      <vt:lpstr>Transaction 동작원리</vt:lpstr>
      <vt:lpstr>Spring PlaformTransactionManager 설정</vt:lpstr>
      <vt:lpstr>JDBC 트랜잭션</vt:lpstr>
      <vt:lpstr>Transaction 전파와 격리 레벨</vt:lpstr>
      <vt:lpstr>Transaction 전파와 격리 레벨</vt:lpstr>
      <vt:lpstr>Transaction 전파와 격리 레벨</vt:lpstr>
      <vt:lpstr>Transaction 전파와 격리 레벨</vt:lpstr>
      <vt:lpstr>Transaction 전파와 격리 레벨</vt:lpstr>
      <vt:lpstr>선언적 트랜잭션 처리</vt:lpstr>
      <vt:lpstr>Tx 네임스페이스를 이용한 트랜잭션 설정</vt:lpstr>
      <vt:lpstr>Tx 네임스페이스를 이용한 트랜잭션 설정</vt:lpstr>
      <vt:lpstr>Tx 네임스페이스를 이용한 트랜잭션 설정</vt:lpstr>
      <vt:lpstr>Tx 네임스페이스를 이용한 트랜잭션 설정</vt:lpstr>
      <vt:lpstr>Tx 네임스페이스를 이용한 트랜잭션 설정</vt:lpstr>
      <vt:lpstr>애노테이션 기반 트랜잭션 설정</vt:lpstr>
      <vt:lpstr>애노테이션 기반 트랜잭션 설정</vt:lpstr>
      <vt:lpstr>애노테이션 기반 트랜잭션 설정</vt:lpstr>
      <vt:lpstr>애노테이션 기반 트랜잭션 설정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KOSTA</cp:lastModifiedBy>
  <cp:revision>76</cp:revision>
  <dcterms:created xsi:type="dcterms:W3CDTF">2016-05-30T10:58:02Z</dcterms:created>
  <dcterms:modified xsi:type="dcterms:W3CDTF">2017-05-24T10:36:11Z</dcterms:modified>
</cp:coreProperties>
</file>