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1" r:id="rId5"/>
    <p:sldId id="259" r:id="rId6"/>
    <p:sldId id="268" r:id="rId7"/>
    <p:sldId id="260" r:id="rId8"/>
    <p:sldId id="261" r:id="rId9"/>
    <p:sldId id="262" r:id="rId10"/>
    <p:sldId id="263" r:id="rId11"/>
    <p:sldId id="264" r:id="rId12"/>
    <p:sldId id="265" r:id="rId13"/>
    <p:sldId id="266" r:id="rId14"/>
    <p:sldId id="267" r:id="rId15"/>
    <p:sldId id="269" r:id="rId16"/>
    <p:sldId id="27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272" r:id="rId35"/>
    <p:sldId id="273"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9" r:id="rId69"/>
    <p:sldId id="308" r:id="rId70"/>
    <p:sldId id="310" r:id="rId71"/>
    <p:sldId id="311" r:id="rId72"/>
    <p:sldId id="312" r:id="rId73"/>
    <p:sldId id="313" r:id="rId74"/>
    <p:sldId id="314" r:id="rId75"/>
    <p:sldId id="315" r:id="rId76"/>
    <p:sldId id="316" r:id="rId77"/>
    <p:sldId id="322" r:id="rId78"/>
    <p:sldId id="320" r:id="rId79"/>
    <p:sldId id="321" r:id="rId80"/>
    <p:sldId id="317" r:id="rId81"/>
    <p:sldId id="318" r:id="rId82"/>
    <p:sldId id="319" r:id="rId83"/>
    <p:sldId id="323" r:id="rId84"/>
    <p:sldId id="324" r:id="rId85"/>
    <p:sldId id="325" r:id="rId86"/>
    <p:sldId id="326" r:id="rId87"/>
    <p:sldId id="327" r:id="rId88"/>
    <p:sldId id="328" r:id="rId89"/>
    <p:sldId id="329" r:id="rId90"/>
    <p:sldId id="330" r:id="rId91"/>
    <p:sldId id="331" r:id="rId92"/>
    <p:sldId id="345" r:id="rId93"/>
    <p:sldId id="344" r:id="rId94"/>
    <p:sldId id="332" r:id="rId95"/>
    <p:sldId id="333" r:id="rId96"/>
    <p:sldId id="334" r:id="rId97"/>
    <p:sldId id="335" r:id="rId98"/>
    <p:sldId id="337" r:id="rId99"/>
    <p:sldId id="338" r:id="rId100"/>
    <p:sldId id="339" r:id="rId101"/>
    <p:sldId id="340" r:id="rId102"/>
    <p:sldId id="341" r:id="rId103"/>
    <p:sldId id="342" r:id="rId104"/>
    <p:sldId id="343" r:id="rId105"/>
    <p:sldId id="346" r:id="rId106"/>
    <p:sldId id="347" r:id="rId107"/>
    <p:sldId id="348" r:id="rId108"/>
    <p:sldId id="349" r:id="rId109"/>
    <p:sldId id="350"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8/29/2017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8/29/2017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8/29/2017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8/29/2017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8/29/2017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1"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r" rtl="1"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r" rtl="1"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r" rtl="1"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r" rtl="1"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r" rtl="1"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r" rtl="1"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r" rtl="1"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Amir </a:t>
            </a:r>
            <a:r>
              <a:rPr lang="en-US" dirty="0" err="1" smtClean="0"/>
              <a:t>Akhlaghi</a:t>
            </a:r>
            <a:endParaRPr lang="fa-IR" dirty="0"/>
          </a:p>
        </p:txBody>
      </p:sp>
      <p:sp>
        <p:nvSpPr>
          <p:cNvPr id="2" name="Title 1"/>
          <p:cNvSpPr>
            <a:spLocks noGrp="1"/>
          </p:cNvSpPr>
          <p:nvPr>
            <p:ph type="ctrTitle"/>
          </p:nvPr>
        </p:nvSpPr>
        <p:spPr/>
        <p:txBody>
          <a:bodyPr/>
          <a:lstStyle/>
          <a:p>
            <a:r>
              <a:rPr lang="en-US" dirty="0" smtClean="0"/>
              <a:t>Risk Management</a:t>
            </a:r>
            <a:endParaRPr lang="fa-IR" dirty="0"/>
          </a:p>
        </p:txBody>
      </p:sp>
    </p:spTree>
    <p:extLst>
      <p:ext uri="{BB962C8B-B14F-4D97-AF65-F5344CB8AC3E}">
        <p14:creationId xmlns:p14="http://schemas.microsoft.com/office/powerpoint/2010/main" val="50213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1752" y="228600"/>
            <a:ext cx="8534400" cy="758952"/>
          </a:xfrm>
          <a:prstGeom prst="rect">
            <a:avLst/>
          </a:prstGeom>
        </p:spPr>
        <p:txBody>
          <a:bodyPr vert="horz" anchor="b">
            <a:normAutofit/>
          </a:bodyPr>
          <a:lstStyle>
            <a:lvl1pPr algn="ctr" rtl="1" eaLnBrk="1" latinLnBrk="0" hangingPunct="1">
              <a:spcBef>
                <a:spcPct val="0"/>
              </a:spcBef>
              <a:buNone/>
              <a:defRPr kumimoji="0" sz="3300" kern="1200">
                <a:solidFill>
                  <a:schemeClr val="accent3">
                    <a:shade val="75000"/>
                  </a:schemeClr>
                </a:solidFill>
                <a:latin typeface="+mj-lt"/>
                <a:ea typeface="+mj-ea"/>
                <a:cs typeface="+mj-cs"/>
              </a:defRPr>
            </a:lvl1pPr>
          </a:lstStyle>
          <a:p>
            <a:r>
              <a:rPr lang="en-US" dirty="0" smtClean="0"/>
              <a:t>Ishikawa diagram</a:t>
            </a:r>
            <a:endParaRPr lang="en-US" dirty="0"/>
          </a:p>
        </p:txBody>
      </p:sp>
      <p:sp>
        <p:nvSpPr>
          <p:cNvPr id="5" name="Text Box 2"/>
          <p:cNvSpPr txBox="1">
            <a:spLocks noChangeArrowheads="1"/>
          </p:cNvSpPr>
          <p:nvPr/>
        </p:nvSpPr>
        <p:spPr bwMode="auto">
          <a:xfrm>
            <a:off x="257175" y="1600200"/>
            <a:ext cx="4425950" cy="237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4840" rIns="0" bIns="0"/>
          <a:ls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a:spcAft>
                <a:spcPts val="1413"/>
              </a:spcAft>
              <a:buClrTx/>
              <a:buFontTx/>
              <a:buNone/>
            </a:pPr>
            <a:r>
              <a:rPr lang="et-EE" sz="2000" dirty="0">
                <a:solidFill>
                  <a:schemeClr val="tx1"/>
                </a:solidFill>
                <a:cs typeface="Times New Roman" pitchFamily="16" charset="0"/>
              </a:rPr>
              <a:t>There are a few standard choices for different sectors (fishbone suggested categories):</a:t>
            </a:r>
          </a:p>
        </p:txBody>
      </p:sp>
      <p:sp>
        <p:nvSpPr>
          <p:cNvPr id="6" name="Text Box 3"/>
          <p:cNvSpPr txBox="1">
            <a:spLocks noChangeArrowheads="1"/>
          </p:cNvSpPr>
          <p:nvPr/>
        </p:nvSpPr>
        <p:spPr bwMode="auto">
          <a:xfrm>
            <a:off x="4648200" y="1658937"/>
            <a:ext cx="4425950" cy="237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a:spcAft>
                <a:spcPts val="1413"/>
              </a:spcAft>
              <a:buClrTx/>
              <a:buFontTx/>
              <a:buNone/>
            </a:pPr>
            <a:r>
              <a:rPr lang="et-EE" sz="2000" b="1" dirty="0">
                <a:solidFill>
                  <a:schemeClr val="tx1"/>
                </a:solidFill>
                <a:ea typeface="Times-Bold" pitchFamily="32" charset="0"/>
                <a:cs typeface="Times-Bold" pitchFamily="32" charset="0"/>
              </a:rPr>
              <a:t>Service Industries (4S)</a:t>
            </a:r>
          </a:p>
          <a:p>
            <a:pPr>
              <a:spcAft>
                <a:spcPts val="1413"/>
              </a:spcAft>
              <a:buClrTx/>
              <a:buFontTx/>
              <a:buNone/>
            </a:pPr>
            <a:r>
              <a:rPr lang="et-EE" sz="2000" dirty="0">
                <a:solidFill>
                  <a:schemeClr val="tx1"/>
                </a:solidFill>
                <a:cs typeface="Times New Roman" pitchFamily="16" charset="0"/>
              </a:rPr>
              <a:t>· Surroundings · Suppliers</a:t>
            </a:r>
          </a:p>
          <a:p>
            <a:pPr>
              <a:spcAft>
                <a:spcPts val="1413"/>
              </a:spcAft>
              <a:buClrTx/>
              <a:buFontTx/>
              <a:buNone/>
            </a:pPr>
            <a:r>
              <a:rPr lang="et-EE" sz="2000" dirty="0">
                <a:solidFill>
                  <a:schemeClr val="tx1"/>
                </a:solidFill>
                <a:cs typeface="Times New Roman" pitchFamily="16" charset="0"/>
              </a:rPr>
              <a:t>· System · Skills</a:t>
            </a:r>
          </a:p>
          <a:p>
            <a:pPr>
              <a:spcAft>
                <a:spcPts val="1413"/>
              </a:spcAft>
              <a:buClrTx/>
              <a:buFontTx/>
              <a:buNone/>
            </a:pPr>
            <a:r>
              <a:rPr lang="et-EE" sz="2000" dirty="0">
                <a:solidFill>
                  <a:schemeClr val="tx1"/>
                </a:solidFill>
                <a:cs typeface="Times New Roman" pitchFamily="16" charset="0"/>
              </a:rPr>
              <a:t>(+ Safety)</a:t>
            </a:r>
          </a:p>
        </p:txBody>
      </p:sp>
      <p:sp>
        <p:nvSpPr>
          <p:cNvPr id="7" name="Text Box 4"/>
          <p:cNvSpPr txBox="1">
            <a:spLocks noChangeArrowheads="1"/>
          </p:cNvSpPr>
          <p:nvPr/>
        </p:nvSpPr>
        <p:spPr bwMode="auto">
          <a:xfrm>
            <a:off x="4787900" y="3958301"/>
            <a:ext cx="4425950" cy="242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a:spcAft>
                <a:spcPts val="1413"/>
              </a:spcAft>
              <a:buClrTx/>
              <a:buFontTx/>
              <a:buNone/>
            </a:pPr>
            <a:r>
              <a:rPr lang="et-EE" sz="2000" b="1">
                <a:solidFill>
                  <a:schemeClr val="tx1"/>
                </a:solidFill>
                <a:ea typeface="Times-Bold" pitchFamily="32" charset="0"/>
                <a:cs typeface="Times-Bold" pitchFamily="32" charset="0"/>
              </a:rPr>
              <a:t>Administration/ Marketing (8P)</a:t>
            </a:r>
          </a:p>
          <a:p>
            <a:pPr>
              <a:spcAft>
                <a:spcPts val="1413"/>
              </a:spcAft>
              <a:buClrTx/>
              <a:buFontTx/>
              <a:buNone/>
            </a:pPr>
            <a:r>
              <a:rPr lang="et-EE" sz="2000">
                <a:solidFill>
                  <a:schemeClr val="tx1"/>
                </a:solidFill>
                <a:cs typeface="Times New Roman" pitchFamily="16" charset="0"/>
              </a:rPr>
              <a:t>· Product (or service) · Price</a:t>
            </a:r>
          </a:p>
          <a:p>
            <a:pPr>
              <a:spcAft>
                <a:spcPts val="1413"/>
              </a:spcAft>
              <a:buClrTx/>
              <a:buFontTx/>
              <a:buNone/>
            </a:pPr>
            <a:r>
              <a:rPr lang="et-EE" sz="2000">
                <a:solidFill>
                  <a:schemeClr val="tx1"/>
                </a:solidFill>
                <a:cs typeface="Times New Roman" pitchFamily="16" charset="0"/>
              </a:rPr>
              <a:t>· People · Place · Promotion</a:t>
            </a:r>
          </a:p>
          <a:p>
            <a:pPr>
              <a:spcAft>
                <a:spcPts val="1413"/>
              </a:spcAft>
              <a:buClrTx/>
              <a:buFontTx/>
              <a:buNone/>
            </a:pPr>
            <a:r>
              <a:rPr lang="et-EE" sz="2000">
                <a:solidFill>
                  <a:schemeClr val="tx1"/>
                </a:solidFill>
                <a:cs typeface="Times New Roman" pitchFamily="16" charset="0"/>
              </a:rPr>
              <a:t>· Procedures · Processes </a:t>
            </a:r>
          </a:p>
          <a:p>
            <a:pPr>
              <a:spcAft>
                <a:spcPts val="1413"/>
              </a:spcAft>
              <a:buClrTx/>
              <a:buFontTx/>
              <a:buNone/>
            </a:pPr>
            <a:r>
              <a:rPr lang="et-EE" sz="2000">
                <a:solidFill>
                  <a:schemeClr val="tx1"/>
                </a:solidFill>
                <a:cs typeface="Times New Roman" pitchFamily="16" charset="0"/>
              </a:rPr>
              <a:t>· Policies</a:t>
            </a:r>
          </a:p>
        </p:txBody>
      </p:sp>
      <p:sp>
        <p:nvSpPr>
          <p:cNvPr id="8" name="Text Box 5"/>
          <p:cNvSpPr txBox="1">
            <a:spLocks noChangeArrowheads="1"/>
          </p:cNvSpPr>
          <p:nvPr/>
        </p:nvSpPr>
        <p:spPr bwMode="auto">
          <a:xfrm>
            <a:off x="381000" y="3958301"/>
            <a:ext cx="4425950" cy="242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a:spcAft>
                <a:spcPts val="1413"/>
              </a:spcAft>
              <a:buClrTx/>
              <a:buFontTx/>
              <a:buNone/>
            </a:pPr>
            <a:r>
              <a:rPr lang="et-EE" sz="2000" b="1" dirty="0">
                <a:solidFill>
                  <a:schemeClr val="tx1"/>
                </a:solidFill>
                <a:ea typeface="Times-Bold" pitchFamily="32" charset="0"/>
                <a:cs typeface="Times-Bold" pitchFamily="32" charset="0"/>
              </a:rPr>
              <a:t>Manufacturing Industries (6M)</a:t>
            </a:r>
          </a:p>
          <a:p>
            <a:pPr>
              <a:spcAft>
                <a:spcPts val="1413"/>
              </a:spcAft>
              <a:buClrTx/>
              <a:buFontTx/>
              <a:buNone/>
            </a:pPr>
            <a:r>
              <a:rPr lang="et-EE" sz="2000" dirty="0">
                <a:solidFill>
                  <a:schemeClr val="tx1"/>
                </a:solidFill>
                <a:cs typeface="Times New Roman" pitchFamily="16" charset="0"/>
              </a:rPr>
              <a:t>· Machines · Methods</a:t>
            </a:r>
          </a:p>
          <a:p>
            <a:pPr>
              <a:spcAft>
                <a:spcPts val="1413"/>
              </a:spcAft>
              <a:buClrTx/>
              <a:buFontTx/>
              <a:buNone/>
            </a:pPr>
            <a:r>
              <a:rPr lang="et-EE" sz="2000" dirty="0">
                <a:solidFill>
                  <a:schemeClr val="tx1"/>
                </a:solidFill>
                <a:cs typeface="Times New Roman" pitchFamily="16" charset="0"/>
              </a:rPr>
              <a:t>· Materials · Measurements</a:t>
            </a:r>
          </a:p>
          <a:p>
            <a:pPr>
              <a:spcAft>
                <a:spcPts val="1413"/>
              </a:spcAft>
              <a:buClrTx/>
              <a:buFontTx/>
              <a:buNone/>
            </a:pPr>
            <a:r>
              <a:rPr lang="et-EE" sz="2000" dirty="0">
                <a:solidFill>
                  <a:schemeClr val="tx1"/>
                </a:solidFill>
                <a:cs typeface="Times New Roman" pitchFamily="16" charset="0"/>
              </a:rPr>
              <a:t>· Mother Nature (Environment) </a:t>
            </a:r>
          </a:p>
          <a:p>
            <a:pPr>
              <a:spcAft>
                <a:spcPts val="1413"/>
              </a:spcAft>
              <a:buClrTx/>
              <a:buFontTx/>
              <a:buNone/>
            </a:pPr>
            <a:r>
              <a:rPr lang="et-EE" sz="2000" dirty="0">
                <a:solidFill>
                  <a:schemeClr val="tx1"/>
                </a:solidFill>
                <a:cs typeface="Times New Roman" pitchFamily="16" charset="0"/>
              </a:rPr>
              <a:t>· Manpower (People)</a:t>
            </a:r>
          </a:p>
        </p:txBody>
      </p:sp>
    </p:spTree>
    <p:extLst>
      <p:ext uri="{BB962C8B-B14F-4D97-AF65-F5344CB8AC3E}">
        <p14:creationId xmlns:p14="http://schemas.microsoft.com/office/powerpoint/2010/main" val="3714927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Chart</a:t>
            </a:r>
            <a:endParaRPr lang="en-US" dirty="0"/>
          </a:p>
        </p:txBody>
      </p:sp>
      <p:sp>
        <p:nvSpPr>
          <p:cNvPr id="4" name="Rectangle 3"/>
          <p:cNvSpPr txBox="1">
            <a:spLocks noChangeArrowheads="1"/>
          </p:cNvSpPr>
          <p:nvPr/>
        </p:nvSpPr>
        <p:spPr>
          <a:xfrm>
            <a:off x="179388" y="1573213"/>
            <a:ext cx="4464050" cy="4827587"/>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tr-TR" dirty="0" smtClean="0"/>
              <a:t>This technique helps to identify the top 20% of causes that needs to be addressed to resolve the 80% of the problems. </a:t>
            </a:r>
          </a:p>
          <a:p>
            <a:pPr>
              <a:buFont typeface="Wingdings" pitchFamily="2" charset="2"/>
              <a:buNone/>
            </a:pPr>
            <a:endParaRPr lang="tr-TR" i="1" dirty="0"/>
          </a:p>
        </p:txBody>
      </p:sp>
      <p:pic>
        <p:nvPicPr>
          <p:cNvPr id="5" name="Picture 8" descr="pareto%2B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557338"/>
            <a:ext cx="4103687" cy="316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627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a:t>
            </a:r>
            <a:endParaRPr lang="en-US" dirty="0"/>
          </a:p>
        </p:txBody>
      </p:sp>
      <p:sp>
        <p:nvSpPr>
          <p:cNvPr id="3" name="Content Placeholder 2"/>
          <p:cNvSpPr>
            <a:spLocks noGrp="1"/>
          </p:cNvSpPr>
          <p:nvPr>
            <p:ph sz="quarter" idx="1"/>
          </p:nvPr>
        </p:nvSpPr>
        <p:spPr/>
        <p:txBody>
          <a:bodyPr>
            <a:normAutofit/>
          </a:bodyPr>
          <a:lstStyle/>
          <a:p>
            <a:pPr lvl="1" algn="l" rtl="0">
              <a:buFontTx/>
              <a:buChar char="•"/>
              <a:tabLst>
                <a:tab pos="631825" algn="l"/>
              </a:tabLst>
            </a:pPr>
            <a:r>
              <a:rPr lang="en-GB" sz="2800" dirty="0">
                <a:solidFill>
                  <a:srgbClr val="000000"/>
                </a:solidFill>
                <a:latin typeface="Arial" charset="0"/>
              </a:rPr>
              <a:t> 80% of sales are generated by 20% of customers.</a:t>
            </a:r>
          </a:p>
          <a:p>
            <a:pPr lvl="1" algn="l" rtl="0">
              <a:buFontTx/>
              <a:buChar char="•"/>
              <a:tabLst>
                <a:tab pos="631825" algn="l"/>
              </a:tabLst>
            </a:pPr>
            <a:r>
              <a:rPr lang="en-GB" sz="2800" dirty="0">
                <a:solidFill>
                  <a:srgbClr val="000000"/>
                </a:solidFill>
                <a:latin typeface="Arial" charset="0"/>
              </a:rPr>
              <a:t>  80% of Quality costs are caused by 20% of the problems.</a:t>
            </a:r>
          </a:p>
          <a:p>
            <a:pPr lvl="1" algn="l" rtl="0">
              <a:buFontTx/>
              <a:buChar char="•"/>
              <a:tabLst>
                <a:tab pos="631825" algn="l"/>
              </a:tabLst>
            </a:pPr>
            <a:r>
              <a:rPr lang="en-GB" sz="2800" dirty="0">
                <a:solidFill>
                  <a:srgbClr val="000000"/>
                </a:solidFill>
                <a:latin typeface="Arial" charset="0"/>
              </a:rPr>
              <a:t>  </a:t>
            </a:r>
            <a:r>
              <a:rPr lang="en-GB" sz="2800" dirty="0" smtClean="0">
                <a:solidFill>
                  <a:srgbClr val="000000"/>
                </a:solidFill>
                <a:latin typeface="Arial" charset="0"/>
              </a:rPr>
              <a:t>80% of problem in production line are generated by 20% of causes.</a:t>
            </a:r>
            <a:endParaRPr lang="en-US" sz="2800" dirty="0"/>
          </a:p>
        </p:txBody>
      </p:sp>
    </p:spTree>
    <p:extLst>
      <p:ext uri="{BB962C8B-B14F-4D97-AF65-F5344CB8AC3E}">
        <p14:creationId xmlns:p14="http://schemas.microsoft.com/office/powerpoint/2010/main" val="19368299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tr-TR" dirty="0"/>
              <a:t>HOW TO USE IT ?</a:t>
            </a:r>
          </a:p>
        </p:txBody>
      </p:sp>
      <p:sp>
        <p:nvSpPr>
          <p:cNvPr id="2" name="Content Placeholder 1"/>
          <p:cNvSpPr>
            <a:spLocks noGrp="1"/>
          </p:cNvSpPr>
          <p:nvPr>
            <p:ph sz="quarter" idx="1"/>
          </p:nvPr>
        </p:nvSpPr>
        <p:spPr/>
        <p:txBody>
          <a:bodyPr/>
          <a:lstStyle/>
          <a:p>
            <a:endParaRPr lang="en-US"/>
          </a:p>
        </p:txBody>
      </p:sp>
      <p:pic>
        <p:nvPicPr>
          <p:cNvPr id="5122" name="Picture 2" descr="C:\Documents and Settings\quality-user9.ABR\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54632"/>
            <a:ext cx="5867400" cy="474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4812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it?</a:t>
            </a:r>
            <a:endParaRPr lang="en-US" dirty="0"/>
          </a:p>
        </p:txBody>
      </p:sp>
      <p:sp>
        <p:nvSpPr>
          <p:cNvPr id="3" name="Content Placeholder 2"/>
          <p:cNvSpPr>
            <a:spLocks noGrp="1"/>
          </p:cNvSpPr>
          <p:nvPr>
            <p:ph sz="quarter" idx="1"/>
          </p:nvPr>
        </p:nvSpPr>
        <p:spPr/>
        <p:txBody>
          <a:bodyPr>
            <a:normAutofit fontScale="70000" lnSpcReduction="20000"/>
          </a:bodyPr>
          <a:lstStyle/>
          <a:p>
            <a:pPr algn="l" rtl="0">
              <a:tabLst>
                <a:tab pos="227013" algn="l"/>
              </a:tabLst>
            </a:pPr>
            <a:r>
              <a:rPr lang="en-GB" sz="2800" dirty="0">
                <a:solidFill>
                  <a:srgbClr val="000000"/>
                </a:solidFill>
                <a:latin typeface="Arial" charset="0"/>
              </a:rPr>
              <a:t>1. Gather facts about the problem, using Check Sheets or Brainstorming, 	depending on the availability of information.</a:t>
            </a:r>
          </a:p>
          <a:p>
            <a:pPr algn="l" rtl="0">
              <a:tabLst>
                <a:tab pos="227013" algn="l"/>
              </a:tabLst>
            </a:pPr>
            <a:endParaRPr lang="en-GB" sz="2800" dirty="0">
              <a:solidFill>
                <a:srgbClr val="000000"/>
              </a:solidFill>
              <a:latin typeface="Arial" charset="0"/>
            </a:endParaRPr>
          </a:p>
          <a:p>
            <a:pPr algn="l" rtl="0">
              <a:tabLst>
                <a:tab pos="227013" algn="l"/>
              </a:tabLst>
            </a:pPr>
            <a:r>
              <a:rPr lang="en-GB" sz="2800" dirty="0">
                <a:solidFill>
                  <a:srgbClr val="000000"/>
                </a:solidFill>
                <a:latin typeface="Arial" charset="0"/>
              </a:rPr>
              <a:t>2. 	Rank the contributions to the problem in order of frequency.</a:t>
            </a:r>
          </a:p>
          <a:p>
            <a:pPr algn="l" rtl="0">
              <a:tabLst>
                <a:tab pos="227013" algn="l"/>
              </a:tabLst>
            </a:pPr>
            <a:endParaRPr lang="en-GB" sz="2800" dirty="0">
              <a:solidFill>
                <a:srgbClr val="000000"/>
              </a:solidFill>
              <a:latin typeface="Arial" charset="0"/>
            </a:endParaRPr>
          </a:p>
          <a:p>
            <a:pPr algn="l" rtl="0">
              <a:tabLst>
                <a:tab pos="227013" algn="l"/>
              </a:tabLst>
            </a:pPr>
            <a:r>
              <a:rPr lang="en-GB" sz="2800" dirty="0">
                <a:solidFill>
                  <a:srgbClr val="000000"/>
                </a:solidFill>
                <a:latin typeface="Arial" charset="0"/>
              </a:rPr>
              <a:t>3. 	Draw the value (errors, facts, </a:t>
            </a:r>
            <a:r>
              <a:rPr lang="en-GB" sz="2800" dirty="0" err="1">
                <a:solidFill>
                  <a:srgbClr val="000000"/>
                </a:solidFill>
                <a:latin typeface="Arial" charset="0"/>
              </a:rPr>
              <a:t>etc</a:t>
            </a:r>
            <a:r>
              <a:rPr lang="en-GB" sz="2800" dirty="0">
                <a:solidFill>
                  <a:srgbClr val="000000"/>
                </a:solidFill>
                <a:latin typeface="Arial" charset="0"/>
              </a:rPr>
              <a:t>) as a bar chart.</a:t>
            </a:r>
          </a:p>
          <a:p>
            <a:pPr algn="l" rtl="0">
              <a:tabLst>
                <a:tab pos="227013" algn="l"/>
              </a:tabLst>
            </a:pPr>
            <a:endParaRPr lang="en-GB" sz="2800" dirty="0">
              <a:solidFill>
                <a:srgbClr val="000000"/>
              </a:solidFill>
              <a:latin typeface="Arial" charset="0"/>
            </a:endParaRPr>
          </a:p>
          <a:p>
            <a:pPr algn="l" rtl="0">
              <a:tabLst>
                <a:tab pos="227013" algn="l"/>
              </a:tabLst>
            </a:pPr>
            <a:r>
              <a:rPr lang="en-GB" sz="2800" dirty="0">
                <a:solidFill>
                  <a:srgbClr val="000000"/>
                </a:solidFill>
                <a:latin typeface="Arial" charset="0"/>
              </a:rPr>
              <a:t>4. 	It can also be helpful to add a line showing the cumulative percentage 	of errors as each category is added. This helps to identify the 		categories contributing to 80% of the problem. </a:t>
            </a:r>
          </a:p>
          <a:p>
            <a:pPr algn="l" rtl="0">
              <a:tabLst>
                <a:tab pos="227013" algn="l"/>
              </a:tabLst>
            </a:pPr>
            <a:endParaRPr lang="en-GB" sz="2800" dirty="0">
              <a:solidFill>
                <a:srgbClr val="000000"/>
              </a:solidFill>
              <a:latin typeface="Arial" charset="0"/>
            </a:endParaRPr>
          </a:p>
          <a:p>
            <a:pPr algn="l" rtl="0">
              <a:tabLst>
                <a:tab pos="227013" algn="l"/>
              </a:tabLst>
            </a:pPr>
            <a:r>
              <a:rPr lang="en-GB" sz="2800" dirty="0">
                <a:solidFill>
                  <a:srgbClr val="000000"/>
                </a:solidFill>
                <a:latin typeface="Arial" charset="0"/>
              </a:rPr>
              <a:t>5. 	Review the chart – if an 80/20 combination is not obvious, you may 	need to redefine your classifications and go back to Stage 1 or 2.</a:t>
            </a:r>
            <a:r>
              <a:rPr lang="en-GB" sz="2800" dirty="0">
                <a:latin typeface="Arial" charset="0"/>
              </a:rPr>
              <a:t> </a:t>
            </a:r>
          </a:p>
          <a:p>
            <a:pPr marL="0" indent="0" algn="l" rtl="0">
              <a:buNone/>
            </a:pPr>
            <a:endParaRPr lang="en-US" dirty="0"/>
          </a:p>
        </p:txBody>
      </p:sp>
    </p:spTree>
    <p:extLst>
      <p:ext uri="{BB962C8B-B14F-4D97-AF65-F5344CB8AC3E}">
        <p14:creationId xmlns:p14="http://schemas.microsoft.com/office/powerpoint/2010/main" val="23518132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chart</a:t>
            </a:r>
            <a:endParaRPr lang="en-US" dirty="0"/>
          </a:p>
        </p:txBody>
      </p:sp>
      <p:pic>
        <p:nvPicPr>
          <p:cNvPr id="4098" name="Picture 2" descr="C:\Documents and Settings\quality-user9.ABR\Desktop\pareto_chart_customer-complain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478401" cy="440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4372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286000"/>
            <a:ext cx="8503920" cy="3813048"/>
          </a:xfrm>
        </p:spPr>
        <p:txBody>
          <a:bodyPr>
            <a:normAutofit/>
          </a:bodyPr>
          <a:lstStyle/>
          <a:p>
            <a:pPr marL="0" indent="0" algn="ctr">
              <a:buNone/>
            </a:pPr>
            <a:r>
              <a:rPr lang="en-US" sz="8800" dirty="0">
                <a:latin typeface="Book Antiqua" pitchFamily="18" charset="0"/>
              </a:rPr>
              <a:t>Risk communication</a:t>
            </a:r>
            <a:endParaRPr lang="fa-IR" sz="8800" dirty="0"/>
          </a:p>
        </p:txBody>
      </p:sp>
    </p:spTree>
    <p:extLst>
      <p:ext uri="{BB962C8B-B14F-4D97-AF65-F5344CB8AC3E}">
        <p14:creationId xmlns:p14="http://schemas.microsoft.com/office/powerpoint/2010/main" val="14585246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 Antiqua" pitchFamily="18" charset="0"/>
              </a:rPr>
              <a:t>Risk communication</a:t>
            </a:r>
            <a:endParaRPr lang="fa-IR" dirty="0"/>
          </a:p>
        </p:txBody>
      </p:sp>
      <p:sp>
        <p:nvSpPr>
          <p:cNvPr id="3" name="Content Placeholder 2"/>
          <p:cNvSpPr>
            <a:spLocks noGrp="1"/>
          </p:cNvSpPr>
          <p:nvPr>
            <p:ph sz="quarter" idx="1"/>
          </p:nvPr>
        </p:nvSpPr>
        <p:spPr/>
        <p:txBody>
          <a:bodyPr/>
          <a:lstStyle/>
          <a:p>
            <a:pPr algn="l" rtl="0"/>
            <a:r>
              <a:rPr lang="en-US" sz="2800" dirty="0">
                <a:latin typeface="Book Antiqua" pitchFamily="18" charset="0"/>
              </a:rPr>
              <a:t>Risk communication is the exchange or sharing of information about risk and risk management between the decision maker and other stakeholders. The information can relate to the existence, nature, form, probability, severity, acceptability, treatment, detectability or other aspects of risks to quality.</a:t>
            </a:r>
          </a:p>
          <a:p>
            <a:pPr algn="l" rtl="0"/>
            <a:r>
              <a:rPr lang="en-US" sz="2800" dirty="0">
                <a:latin typeface="Book Antiqua" pitchFamily="18" charset="0"/>
              </a:rPr>
              <a:t>The communication among stakeholders concerning quality risk management decisions can be made through existing channels.</a:t>
            </a:r>
          </a:p>
          <a:p>
            <a:pPr algn="l" rtl="0"/>
            <a:endParaRPr lang="fa-IR" dirty="0"/>
          </a:p>
        </p:txBody>
      </p:sp>
    </p:spTree>
    <p:extLst>
      <p:ext uri="{BB962C8B-B14F-4D97-AF65-F5344CB8AC3E}">
        <p14:creationId xmlns:p14="http://schemas.microsoft.com/office/powerpoint/2010/main" val="928079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r>
              <a:rPr lang="en-US" sz="8800" b="1" dirty="0">
                <a:latin typeface="Book Antiqua" pitchFamily="18" charset="0"/>
              </a:rPr>
              <a:t>Risk monitoring and review</a:t>
            </a:r>
            <a:endParaRPr lang="fa-IR" sz="8800" dirty="0"/>
          </a:p>
        </p:txBody>
      </p:sp>
    </p:spTree>
    <p:extLst>
      <p:ext uri="{BB962C8B-B14F-4D97-AF65-F5344CB8AC3E}">
        <p14:creationId xmlns:p14="http://schemas.microsoft.com/office/powerpoint/2010/main" val="20314875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Monitoring and review</a:t>
            </a:r>
            <a:endParaRPr lang="fa-IR" dirty="0"/>
          </a:p>
        </p:txBody>
      </p:sp>
      <p:sp>
        <p:nvSpPr>
          <p:cNvPr id="3" name="Content Placeholder 2"/>
          <p:cNvSpPr>
            <a:spLocks noGrp="1"/>
          </p:cNvSpPr>
          <p:nvPr>
            <p:ph sz="quarter" idx="1"/>
          </p:nvPr>
        </p:nvSpPr>
        <p:spPr/>
        <p:txBody>
          <a:bodyPr/>
          <a:lstStyle/>
          <a:p>
            <a:pPr algn="l" rtl="0"/>
            <a:r>
              <a:rPr lang="en-US" dirty="0">
                <a:latin typeface="Book Antiqua" pitchFamily="18" charset="0"/>
              </a:rPr>
              <a:t>All risk management processes are dynamic/iterative.  Quality risk management when applied should benefit from new knowledge with each decision cycle and used to enhance future decisions allowing for continuous improvement</a:t>
            </a:r>
            <a:r>
              <a:rPr lang="en-US" dirty="0"/>
              <a:t>.  </a:t>
            </a:r>
          </a:p>
          <a:p>
            <a:pPr marL="0" indent="0" algn="l" rtl="0">
              <a:buNone/>
            </a:pPr>
            <a:endParaRPr lang="fa-IR" dirty="0"/>
          </a:p>
        </p:txBody>
      </p:sp>
    </p:spTree>
    <p:extLst>
      <p:ext uri="{BB962C8B-B14F-4D97-AF65-F5344CB8AC3E}">
        <p14:creationId xmlns:p14="http://schemas.microsoft.com/office/powerpoint/2010/main" val="41276866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133600"/>
            <a:ext cx="8503920" cy="3965448"/>
          </a:xfrm>
        </p:spPr>
        <p:txBody>
          <a:bodyPr>
            <a:normAutofit/>
          </a:bodyPr>
          <a:lstStyle/>
          <a:p>
            <a:pPr marL="0" indent="0" algn="ctr">
              <a:buNone/>
            </a:pPr>
            <a:r>
              <a:rPr lang="en-US" sz="9600" dirty="0" smtClean="0"/>
              <a:t>Thanks for attention</a:t>
            </a:r>
            <a:endParaRPr lang="fa-IR" sz="9600" dirty="0"/>
          </a:p>
        </p:txBody>
      </p:sp>
    </p:spTree>
    <p:extLst>
      <p:ext uri="{BB962C8B-B14F-4D97-AF65-F5344CB8AC3E}">
        <p14:creationId xmlns:p14="http://schemas.microsoft.com/office/powerpoint/2010/main" val="24099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Ishikawa </a:t>
            </a:r>
            <a:r>
              <a:rPr lang="en-US" dirty="0" smtClean="0"/>
              <a:t>diagram</a:t>
            </a:r>
            <a:endParaRPr lang="fa-IR" dirty="0"/>
          </a:p>
        </p:txBody>
      </p:sp>
      <p:sp>
        <p:nvSpPr>
          <p:cNvPr id="3" name="Content Placeholder 2"/>
          <p:cNvSpPr>
            <a:spLocks noGrp="1"/>
          </p:cNvSpPr>
          <p:nvPr>
            <p:ph sz="quarter" idx="1"/>
          </p:nvPr>
        </p:nvSpPr>
        <p:spPr/>
        <p:txBody>
          <a:bodyPr/>
          <a:lstStyle/>
          <a:p>
            <a:pPr indent="-339725" algn="l" rtl="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t-EE" sz="2800" i="1" dirty="0">
                <a:solidFill>
                  <a:srgbClr val="009900"/>
                </a:solidFill>
                <a:ea typeface="Times-Italic" pitchFamily="32" charset="0"/>
                <a:cs typeface="Times-Italic" pitchFamily="32" charset="0"/>
              </a:rPr>
              <a:t>Method</a:t>
            </a:r>
            <a:r>
              <a:rPr lang="et-EE" sz="2800" i="1" dirty="0">
                <a:ea typeface="Times-Italic" pitchFamily="32" charset="0"/>
                <a:cs typeface="Times-Italic" pitchFamily="32" charset="0"/>
              </a:rPr>
              <a:t> </a:t>
            </a:r>
            <a:r>
              <a:rPr lang="et-EE" sz="2800" dirty="0">
                <a:cs typeface="Times New Roman" pitchFamily="16" charset="0"/>
              </a:rPr>
              <a:t>– ways of doing things or the procedures followed to accomplish a task. A </a:t>
            </a:r>
            <a:r>
              <a:rPr lang="et-EE" sz="2800" dirty="0">
                <a:ea typeface="Times-Italic" pitchFamily="32" charset="0"/>
                <a:cs typeface="Times-Italic" pitchFamily="32" charset="0"/>
              </a:rPr>
              <a:t>typical cause under the method category is not following instructions or the instructions are wrong.</a:t>
            </a:r>
          </a:p>
          <a:p>
            <a:pPr indent="-339725" algn="l" rtl="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t-EE" sz="2800" i="1" dirty="0">
                <a:solidFill>
                  <a:srgbClr val="009900"/>
                </a:solidFill>
                <a:ea typeface="Times-Italic" pitchFamily="32" charset="0"/>
                <a:cs typeface="Times-Italic" pitchFamily="32" charset="0"/>
              </a:rPr>
              <a:t>Man</a:t>
            </a:r>
            <a:r>
              <a:rPr lang="et-EE" sz="2800" i="1" dirty="0">
                <a:ea typeface="Times-Italic" pitchFamily="32" charset="0"/>
                <a:cs typeface="Times-Italic" pitchFamily="32" charset="0"/>
              </a:rPr>
              <a:t> </a:t>
            </a:r>
            <a:r>
              <a:rPr lang="et-EE" sz="2800" dirty="0">
                <a:cs typeface="Times New Roman" pitchFamily="16" charset="0"/>
              </a:rPr>
              <a:t>– people are responsible for the problem. The problem may have been caused by people who </a:t>
            </a:r>
            <a:r>
              <a:rPr lang="et-EE" sz="2800" dirty="0">
                <a:ea typeface="Times-Italic" pitchFamily="32" charset="0"/>
                <a:cs typeface="Times-Italic" pitchFamily="32" charset="0"/>
              </a:rPr>
              <a:t>are inexperienced. </a:t>
            </a:r>
          </a:p>
          <a:p>
            <a:pPr indent="-339725" algn="l" rtl="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t-EE" sz="2800" i="1" dirty="0">
                <a:solidFill>
                  <a:srgbClr val="009900"/>
                </a:solidFill>
                <a:ea typeface="Times-Italic" pitchFamily="32" charset="0"/>
                <a:cs typeface="Times-Italic" pitchFamily="32" charset="0"/>
              </a:rPr>
              <a:t>Management</a:t>
            </a:r>
            <a:r>
              <a:rPr lang="et-EE" sz="2800" i="1" dirty="0">
                <a:ea typeface="Times-Italic" pitchFamily="32" charset="0"/>
                <a:cs typeface="Times-Italic" pitchFamily="32" charset="0"/>
              </a:rPr>
              <a:t> </a:t>
            </a:r>
            <a:r>
              <a:rPr lang="et-EE" sz="2800" dirty="0">
                <a:cs typeface="Times New Roman" pitchFamily="16" charset="0"/>
              </a:rPr>
              <a:t>– project management. Poor management decisions</a:t>
            </a:r>
            <a:r>
              <a:rPr lang="et-EE" sz="2800" dirty="0">
                <a:ea typeface="Times-Italic" pitchFamily="32" charset="0"/>
                <a:cs typeface="Times-Italic" pitchFamily="32" charset="0"/>
              </a:rPr>
              <a:t> may cause technical problems.</a:t>
            </a:r>
          </a:p>
          <a:p>
            <a:pPr algn="l" rtl="0"/>
            <a:endParaRPr lang="fa-IR" dirty="0"/>
          </a:p>
        </p:txBody>
      </p:sp>
    </p:spTree>
    <p:extLst>
      <p:ext uri="{BB962C8B-B14F-4D97-AF65-F5344CB8AC3E}">
        <p14:creationId xmlns:p14="http://schemas.microsoft.com/office/powerpoint/2010/main" val="244721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Ishikawa </a:t>
            </a:r>
            <a:r>
              <a:rPr lang="en-US" dirty="0" smtClean="0"/>
              <a:t>diagram</a:t>
            </a:r>
            <a:endParaRPr lang="fa-IR" dirty="0"/>
          </a:p>
        </p:txBody>
      </p:sp>
      <p:sp>
        <p:nvSpPr>
          <p:cNvPr id="3" name="Content Placeholder 2"/>
          <p:cNvSpPr>
            <a:spLocks noGrp="1"/>
          </p:cNvSpPr>
          <p:nvPr>
            <p:ph sz="quarter" idx="1"/>
          </p:nvPr>
        </p:nvSpPr>
        <p:spPr/>
        <p:txBody>
          <a:bodyPr>
            <a:normAutofit lnSpcReduction="10000"/>
          </a:bodyPr>
          <a:lstStyle/>
          <a:p>
            <a:pPr indent="-339725" algn="l" rtl="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t-EE" sz="2800" i="1" dirty="0">
                <a:solidFill>
                  <a:srgbClr val="009900"/>
                </a:solidFill>
                <a:ea typeface="Times-Italic" pitchFamily="32" charset="0"/>
                <a:cs typeface="Times-Italic" pitchFamily="32" charset="0"/>
              </a:rPr>
              <a:t>Measurement</a:t>
            </a:r>
            <a:r>
              <a:rPr lang="et-EE" sz="2800" i="1" dirty="0">
                <a:ea typeface="Times-Italic" pitchFamily="32" charset="0"/>
                <a:cs typeface="Times-Italic" pitchFamily="32" charset="0"/>
              </a:rPr>
              <a:t> </a:t>
            </a:r>
            <a:r>
              <a:rPr lang="et-EE" sz="2800" dirty="0">
                <a:cs typeface="Times New Roman" pitchFamily="16" charset="0"/>
              </a:rPr>
              <a:t>– Problems may occur </a:t>
            </a:r>
            <a:r>
              <a:rPr lang="et-EE" sz="2800" dirty="0">
                <a:ea typeface="Times-Italic" pitchFamily="32" charset="0"/>
                <a:cs typeface="Times-Italic" pitchFamily="32" charset="0"/>
              </a:rPr>
              <a:t>if measurements are wrong or the measurement technique used is not relevant.</a:t>
            </a:r>
          </a:p>
          <a:p>
            <a:pPr indent="-339725" algn="l" rtl="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t-EE" sz="2800" i="1" dirty="0">
                <a:solidFill>
                  <a:srgbClr val="009900"/>
                </a:solidFill>
                <a:ea typeface="Times-Italic" pitchFamily="32" charset="0"/>
                <a:cs typeface="Times-Italic" pitchFamily="32" charset="0"/>
              </a:rPr>
              <a:t>Material</a:t>
            </a:r>
            <a:r>
              <a:rPr lang="et-EE" sz="2800" i="1" dirty="0">
                <a:ea typeface="Times-Italic" pitchFamily="32" charset="0"/>
                <a:cs typeface="Times-Italic" pitchFamily="32" charset="0"/>
              </a:rPr>
              <a:t> </a:t>
            </a:r>
            <a:r>
              <a:rPr lang="et-EE" sz="2800" dirty="0">
                <a:cs typeface="Times New Roman" pitchFamily="16" charset="0"/>
              </a:rPr>
              <a:t>– material basically refers to a physical thing. Software can't always handle errors caused </a:t>
            </a:r>
            <a:r>
              <a:rPr lang="et-EE" sz="2800" dirty="0">
                <a:ea typeface="Times-Italic" pitchFamily="32" charset="0"/>
                <a:cs typeface="Times-Italic" pitchFamily="32" charset="0"/>
              </a:rPr>
              <a:t>by bad material, for instance a bad backup tape, so while material may be the least likely cause, it is a possible cause.</a:t>
            </a:r>
          </a:p>
          <a:p>
            <a:pPr indent="-339725" algn="l" rtl="0">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t-EE" sz="2800" i="1" dirty="0">
                <a:solidFill>
                  <a:srgbClr val="009900"/>
                </a:solidFill>
                <a:ea typeface="Times-Italic" pitchFamily="32" charset="0"/>
                <a:cs typeface="Times-Italic" pitchFamily="32" charset="0"/>
              </a:rPr>
              <a:t>Machine</a:t>
            </a:r>
            <a:r>
              <a:rPr lang="et-EE" sz="2800" i="1" dirty="0">
                <a:ea typeface="Times-Italic" pitchFamily="32" charset="0"/>
                <a:cs typeface="Times-Italic" pitchFamily="32" charset="0"/>
              </a:rPr>
              <a:t> </a:t>
            </a:r>
            <a:r>
              <a:rPr lang="et-EE" sz="2800" dirty="0">
                <a:cs typeface="Times New Roman" pitchFamily="16" charset="0"/>
              </a:rPr>
              <a:t>– a machine in software usually refers to the hardware, and there are a lot of possibilities </a:t>
            </a:r>
            <a:r>
              <a:rPr lang="et-EE" sz="2800" dirty="0">
                <a:ea typeface="Times-Italic" pitchFamily="32" charset="0"/>
                <a:cs typeface="Times-Italic" pitchFamily="32" charset="0"/>
              </a:rPr>
              <a:t>that a problem can be due to the machine. </a:t>
            </a:r>
          </a:p>
          <a:p>
            <a:pPr algn="l" rtl="0"/>
            <a:endParaRPr lang="fa-IR" dirty="0"/>
          </a:p>
        </p:txBody>
      </p:sp>
    </p:spTree>
    <p:extLst>
      <p:ext uri="{BB962C8B-B14F-4D97-AF65-F5344CB8AC3E}">
        <p14:creationId xmlns:p14="http://schemas.microsoft.com/office/powerpoint/2010/main" val="214892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of diagram</a:t>
            </a:r>
            <a:endParaRPr lang="fa-IR" dirty="0"/>
          </a:p>
        </p:txBody>
      </p:sp>
      <p:pic>
        <p:nvPicPr>
          <p:cNvPr id="4" name="Content Placeholder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39200" cy="53339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8790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667000"/>
            <a:ext cx="8503920" cy="3432048"/>
          </a:xfrm>
        </p:spPr>
        <p:txBody>
          <a:bodyPr/>
          <a:lstStyle/>
          <a:p>
            <a:pPr marL="0" indent="0" algn="ctr">
              <a:buNone/>
            </a:pPr>
            <a:r>
              <a:rPr lang="en-US" sz="8800" dirty="0" smtClean="0"/>
              <a:t>Brainstorming</a:t>
            </a:r>
            <a:endParaRPr lang="fa-IR" sz="8800" dirty="0"/>
          </a:p>
        </p:txBody>
      </p:sp>
    </p:spTree>
    <p:extLst>
      <p:ext uri="{BB962C8B-B14F-4D97-AF65-F5344CB8AC3E}">
        <p14:creationId xmlns:p14="http://schemas.microsoft.com/office/powerpoint/2010/main" val="388089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Brainstorming</a:t>
            </a:r>
            <a:endParaRPr lang="fa-IR" sz="2800" dirty="0"/>
          </a:p>
        </p:txBody>
      </p:sp>
      <p:sp>
        <p:nvSpPr>
          <p:cNvPr id="4" name="Text Box 6"/>
          <p:cNvSpPr txBox="1">
            <a:spLocks noChangeArrowheads="1"/>
          </p:cNvSpPr>
          <p:nvPr/>
        </p:nvSpPr>
        <p:spPr bwMode="auto">
          <a:xfrm>
            <a:off x="381000" y="1706562"/>
            <a:ext cx="2438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sz="2000" b="1" dirty="0">
                <a:latin typeface="Century Gothic" pitchFamily="34" charset="0"/>
              </a:rPr>
              <a:t>What is it?</a:t>
            </a:r>
          </a:p>
          <a:p>
            <a:pPr algn="l">
              <a:spcBef>
                <a:spcPct val="0"/>
              </a:spcBef>
            </a:pPr>
            <a:endParaRPr lang="en-US" sz="2000" b="1" dirty="0">
              <a:latin typeface="Century Gothic" pitchFamily="34" charset="0"/>
            </a:endParaRPr>
          </a:p>
        </p:txBody>
      </p:sp>
      <p:sp>
        <p:nvSpPr>
          <p:cNvPr id="5" name="Rectangle 7"/>
          <p:cNvSpPr>
            <a:spLocks noChangeArrowheads="1"/>
          </p:cNvSpPr>
          <p:nvPr/>
        </p:nvSpPr>
        <p:spPr bwMode="auto">
          <a:xfrm>
            <a:off x="533400" y="3686175"/>
            <a:ext cx="26901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sz="2000" b="1" dirty="0">
                <a:latin typeface="Century Gothic" pitchFamily="34" charset="0"/>
              </a:rPr>
              <a:t>Why do we need it?</a:t>
            </a:r>
          </a:p>
        </p:txBody>
      </p:sp>
      <p:sp>
        <p:nvSpPr>
          <p:cNvPr id="6" name="Text Box 9"/>
          <p:cNvSpPr txBox="1">
            <a:spLocks noChangeArrowheads="1"/>
          </p:cNvSpPr>
          <p:nvPr/>
        </p:nvSpPr>
        <p:spPr bwMode="auto">
          <a:xfrm>
            <a:off x="685800" y="2163762"/>
            <a:ext cx="65532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Blip>
                <a:blip r:embed="rId2"/>
              </a:buBlip>
            </a:pPr>
            <a:r>
              <a:rPr lang="en-US" sz="2000" b="1" dirty="0">
                <a:latin typeface="Century Gothic" pitchFamily="34" charset="0"/>
              </a:rPr>
              <a:t> A </a:t>
            </a:r>
            <a:r>
              <a:rPr lang="en-US" sz="2000" b="1" dirty="0">
                <a:effectLst>
                  <a:outerShdw blurRad="38100" dist="38100" dir="2700000" algn="tl">
                    <a:srgbClr val="C0C0C0"/>
                  </a:outerShdw>
                </a:effectLst>
                <a:latin typeface="Century Gothic" pitchFamily="34" charset="0"/>
              </a:rPr>
              <a:t>gathering</a:t>
            </a:r>
            <a:r>
              <a:rPr lang="en-US" sz="2000" b="1" dirty="0">
                <a:latin typeface="Century Gothic" pitchFamily="34" charset="0"/>
              </a:rPr>
              <a:t> of ideas from your brain onto paper.</a:t>
            </a:r>
          </a:p>
          <a:p>
            <a:pPr algn="l">
              <a:buFontTx/>
              <a:buBlip>
                <a:blip r:embed="rId2"/>
              </a:buBlip>
            </a:pPr>
            <a:r>
              <a:rPr lang="en-US" sz="2000" b="1" dirty="0">
                <a:latin typeface="Century Gothic" pitchFamily="34" charset="0"/>
              </a:rPr>
              <a:t> The </a:t>
            </a:r>
            <a:r>
              <a:rPr lang="en-US" sz="2000" b="1" dirty="0">
                <a:effectLst>
                  <a:outerShdw blurRad="38100" dist="38100" dir="2700000" algn="tl">
                    <a:srgbClr val="C0C0C0"/>
                  </a:outerShdw>
                </a:effectLst>
                <a:latin typeface="Century Gothic" pitchFamily="34" charset="0"/>
              </a:rPr>
              <a:t>variety </a:t>
            </a:r>
            <a:r>
              <a:rPr lang="en-US" sz="2000" b="1" dirty="0">
                <a:latin typeface="Century Gothic" pitchFamily="34" charset="0"/>
              </a:rPr>
              <a:t>of ideas and the use of your </a:t>
            </a:r>
            <a:r>
              <a:rPr lang="en-US" sz="2000" b="1" dirty="0">
                <a:effectLst>
                  <a:outerShdw blurRad="38100" dist="38100" dir="2700000" algn="tl">
                    <a:srgbClr val="C0C0C0"/>
                  </a:outerShdw>
                </a:effectLst>
                <a:latin typeface="Century Gothic" pitchFamily="34" charset="0"/>
              </a:rPr>
              <a:t>imagination</a:t>
            </a:r>
            <a:r>
              <a:rPr lang="en-US" sz="2000" b="1" dirty="0">
                <a:latin typeface="Century Gothic" pitchFamily="34" charset="0"/>
              </a:rPr>
              <a:t> assist you in producing a lot of material with which to work.</a:t>
            </a:r>
          </a:p>
        </p:txBody>
      </p:sp>
      <p:sp>
        <p:nvSpPr>
          <p:cNvPr id="7" name="Text Box 10"/>
          <p:cNvSpPr txBox="1">
            <a:spLocks noChangeArrowheads="1"/>
          </p:cNvSpPr>
          <p:nvPr/>
        </p:nvSpPr>
        <p:spPr bwMode="auto">
          <a:xfrm>
            <a:off x="685800" y="4297362"/>
            <a:ext cx="6553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Blip>
                <a:blip r:embed="rId2"/>
              </a:buBlip>
            </a:pPr>
            <a:r>
              <a:rPr lang="en-US" sz="2000" b="1" dirty="0">
                <a:latin typeface="Century Gothic" pitchFamily="34" charset="0"/>
              </a:rPr>
              <a:t> It’s the best way to collect your thoughts.</a:t>
            </a:r>
          </a:p>
          <a:p>
            <a:pPr algn="l">
              <a:buFontTx/>
              <a:buBlip>
                <a:blip r:embed="rId2"/>
              </a:buBlip>
            </a:pPr>
            <a:r>
              <a:rPr lang="en-US" sz="2000" b="1" dirty="0">
                <a:latin typeface="Century Gothic" pitchFamily="34" charset="0"/>
              </a:rPr>
              <a:t> It’s helpful for organization.</a:t>
            </a:r>
          </a:p>
          <a:p>
            <a:pPr algn="l">
              <a:buFontTx/>
              <a:buBlip>
                <a:blip r:embed="rId2"/>
              </a:buBlip>
            </a:pPr>
            <a:r>
              <a:rPr lang="en-US" sz="2000" b="1" dirty="0">
                <a:latin typeface="Century Gothic" pitchFamily="34" charset="0"/>
              </a:rPr>
              <a:t> It ensures only quality ideas are used in the essay.</a:t>
            </a:r>
          </a:p>
        </p:txBody>
      </p:sp>
    </p:spTree>
    <p:extLst>
      <p:ext uri="{BB962C8B-B14F-4D97-AF65-F5344CB8AC3E}">
        <p14:creationId xmlns:p14="http://schemas.microsoft.com/office/powerpoint/2010/main" val="221570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
                                        </p:tgtEl>
                                        <p:attrNameLst>
                                          <p:attrName>style.visibility</p:attrName>
                                        </p:attrNameLst>
                                      </p:cBhvr>
                                      <p:to>
                                        <p:strVal val="visible"/>
                                      </p:to>
                                    </p:set>
                                    <p:anim calcmode="discrete" valueType="clr">
                                      <p:cBhvr override="childStyle">
                                        <p:cTn id="14"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
                                        </p:tgtEl>
                                        <p:attrNameLst>
                                          <p:attrName>fillcolor</p:attrName>
                                        </p:attrNameLst>
                                      </p:cBhvr>
                                      <p:tavLst>
                                        <p:tav tm="0">
                                          <p:val>
                                            <p:clrVal>
                                              <a:schemeClr val="accent2"/>
                                            </p:clrVal>
                                          </p:val>
                                        </p:tav>
                                        <p:tav tm="50000">
                                          <p:val>
                                            <p:clrVal>
                                              <a:schemeClr val="hlink"/>
                                            </p:clrVal>
                                          </p:val>
                                        </p:tav>
                                      </p:tavLst>
                                    </p:anim>
                                    <p:set>
                                      <p:cBhvr>
                                        <p:cTn id="16" dur="80"/>
                                        <p:tgtEl>
                                          <p:spTgt spid="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
                                        </p:tgtEl>
                                        <p:attrNameLst>
                                          <p:attrName>style.visibility</p:attrName>
                                        </p:attrNameLst>
                                      </p:cBhvr>
                                      <p:to>
                                        <p:strVal val="visible"/>
                                      </p:to>
                                    </p:set>
                                    <p:anim calcmode="discrete" valueType="clr">
                                      <p:cBhvr override="childStyle">
                                        <p:cTn id="21"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gtEl>
                                        <p:attrNameLst>
                                          <p:attrName>fillcolor</p:attrName>
                                        </p:attrNameLst>
                                      </p:cBhvr>
                                      <p:tavLst>
                                        <p:tav tm="0">
                                          <p:val>
                                            <p:clrVal>
                                              <a:schemeClr val="accent2"/>
                                            </p:clrVal>
                                          </p:val>
                                        </p:tav>
                                        <p:tav tm="50000">
                                          <p:val>
                                            <p:clrVal>
                                              <a:schemeClr val="hlink"/>
                                            </p:clrVal>
                                          </p:val>
                                        </p:tav>
                                      </p:tavLst>
                                    </p:anim>
                                    <p:set>
                                      <p:cBhvr>
                                        <p:cTn id="23" dur="80"/>
                                        <p:tgtEl>
                                          <p:spTgt spid="5"/>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
                                        </p:tgtEl>
                                        <p:attrNameLst>
                                          <p:attrName>style.visibility</p:attrName>
                                        </p:attrNameLst>
                                      </p:cBhvr>
                                      <p:to>
                                        <p:strVal val="visible"/>
                                      </p:to>
                                    </p:set>
                                    <p:anim calcmode="discrete" valueType="clr">
                                      <p:cBhvr override="childStyle">
                                        <p:cTn id="28"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
                                        </p:tgtEl>
                                        <p:attrNameLst>
                                          <p:attrName>fillcolor</p:attrName>
                                        </p:attrNameLst>
                                      </p:cBhvr>
                                      <p:tavLst>
                                        <p:tav tm="0">
                                          <p:val>
                                            <p:clrVal>
                                              <a:schemeClr val="accent2"/>
                                            </p:clrVal>
                                          </p:val>
                                        </p:tav>
                                        <p:tav tm="50000">
                                          <p:val>
                                            <p:clrVal>
                                              <a:schemeClr val="hlink"/>
                                            </p:clrVal>
                                          </p:val>
                                        </p:tav>
                                      </p:tavLst>
                                    </p:anim>
                                    <p:set>
                                      <p:cBhvr>
                                        <p:cTn id="30"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a:t>
            </a:r>
            <a:endParaRPr lang="fa-IR" dirty="0"/>
          </a:p>
        </p:txBody>
      </p:sp>
      <p:sp>
        <p:nvSpPr>
          <p:cNvPr id="3" name="Content Placeholder 2"/>
          <p:cNvSpPr>
            <a:spLocks noGrp="1"/>
          </p:cNvSpPr>
          <p:nvPr>
            <p:ph sz="quarter" idx="1"/>
          </p:nvPr>
        </p:nvSpPr>
        <p:spPr/>
        <p:txBody>
          <a:bodyPr/>
          <a:lstStyle/>
          <a:p>
            <a:pPr algn="l" rtl="0"/>
            <a:r>
              <a:rPr lang="en-US" dirty="0" smtClean="0"/>
              <a:t>Free Writing</a:t>
            </a:r>
          </a:p>
          <a:p>
            <a:pPr algn="l" rtl="0"/>
            <a:r>
              <a:rPr lang="en-US" dirty="0" smtClean="0"/>
              <a:t>Making a Cube</a:t>
            </a:r>
          </a:p>
          <a:p>
            <a:pPr algn="l" rtl="0"/>
            <a:r>
              <a:rPr lang="en-US" dirty="0" smtClean="0"/>
              <a:t>Clustering</a:t>
            </a:r>
          </a:p>
          <a:p>
            <a:pPr algn="l" rtl="0"/>
            <a:r>
              <a:rPr lang="en-US" sz="2800" dirty="0">
                <a:latin typeface="Palatino Linotype" pitchFamily="18" charset="0"/>
              </a:rPr>
              <a:t>Listing or </a:t>
            </a:r>
            <a:r>
              <a:rPr lang="en-US" sz="2800" dirty="0" smtClean="0">
                <a:latin typeface="Palatino Linotype" pitchFamily="18" charset="0"/>
              </a:rPr>
              <a:t>Bulleting</a:t>
            </a:r>
          </a:p>
          <a:p>
            <a:pPr algn="l" rtl="0"/>
            <a:r>
              <a:rPr lang="en-US" sz="2800" dirty="0" smtClean="0">
                <a:latin typeface="Palatino Linotype" pitchFamily="18" charset="0"/>
              </a:rPr>
              <a:t>Venn Diagram</a:t>
            </a:r>
          </a:p>
          <a:p>
            <a:pPr algn="l" rtl="0"/>
            <a:r>
              <a:rPr lang="en-US" sz="2800" dirty="0" smtClean="0">
                <a:latin typeface="Palatino Linotype" pitchFamily="18" charset="0"/>
              </a:rPr>
              <a:t>Tree Diagram</a:t>
            </a:r>
          </a:p>
          <a:p>
            <a:pPr algn="l" rtl="0"/>
            <a:r>
              <a:rPr lang="en-US" sz="2800" dirty="0">
                <a:latin typeface="Palatino Linotype" pitchFamily="18" charset="0"/>
              </a:rPr>
              <a:t>Act like a Journalist</a:t>
            </a:r>
          </a:p>
          <a:p>
            <a:pPr algn="l" rtl="0"/>
            <a:r>
              <a:rPr lang="en-US" sz="2800" dirty="0" smtClean="0">
                <a:latin typeface="Palatino Linotype" pitchFamily="18" charset="0"/>
              </a:rPr>
              <a:t>T-Diagram</a:t>
            </a:r>
          </a:p>
          <a:p>
            <a:pPr algn="l" rtl="0"/>
            <a:r>
              <a:rPr lang="en-US" sz="2800" dirty="0" smtClean="0">
                <a:latin typeface="Palatino Linotype" pitchFamily="18" charset="0"/>
              </a:rPr>
              <a:t>Spoke diagram</a:t>
            </a:r>
            <a:endParaRPr lang="en-US" sz="2800" dirty="0">
              <a:latin typeface="Palatino Linotype" pitchFamily="18" charset="0"/>
            </a:endParaRPr>
          </a:p>
          <a:p>
            <a:pPr algn="l" rtl="0"/>
            <a:endParaRPr lang="en-US" dirty="0" smtClean="0"/>
          </a:p>
          <a:p>
            <a:pPr algn="l" rtl="0"/>
            <a:endParaRPr lang="fa-IR" dirty="0"/>
          </a:p>
        </p:txBody>
      </p:sp>
    </p:spTree>
    <p:extLst>
      <p:ext uri="{BB962C8B-B14F-4D97-AF65-F5344CB8AC3E}">
        <p14:creationId xmlns:p14="http://schemas.microsoft.com/office/powerpoint/2010/main" val="252639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752600" y="762000"/>
            <a:ext cx="678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13315"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One</a:t>
            </a:r>
          </a:p>
        </p:txBody>
      </p:sp>
      <p:sp>
        <p:nvSpPr>
          <p:cNvPr id="13316" name="Text Box 4"/>
          <p:cNvSpPr txBox="1">
            <a:spLocks noChangeArrowheads="1"/>
          </p:cNvSpPr>
          <p:nvPr/>
        </p:nvSpPr>
        <p:spPr bwMode="auto">
          <a:xfrm>
            <a:off x="1143000" y="25146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Freewriting</a:t>
            </a:r>
          </a:p>
        </p:txBody>
      </p:sp>
      <p:sp>
        <p:nvSpPr>
          <p:cNvPr id="13317" name="Text Box 5"/>
          <p:cNvSpPr txBox="1">
            <a:spLocks noChangeArrowheads="1"/>
          </p:cNvSpPr>
          <p:nvPr/>
        </p:nvSpPr>
        <p:spPr bwMode="auto">
          <a:xfrm>
            <a:off x="1143000" y="3429000"/>
            <a:ext cx="716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latin typeface="Century Gothic" pitchFamily="34" charset="0"/>
              </a:rPr>
              <a:t>Options:</a:t>
            </a:r>
          </a:p>
          <a:p>
            <a:pPr algn="l"/>
            <a:r>
              <a:rPr lang="en-US" sz="2000">
                <a:latin typeface="Century Gothic" pitchFamily="34" charset="0"/>
              </a:rPr>
              <a:t>Write for a specific time period</a:t>
            </a:r>
          </a:p>
          <a:p>
            <a:pPr algn="l"/>
            <a:r>
              <a:rPr lang="en-US" sz="2000">
                <a:latin typeface="Century Gothic" pitchFamily="34" charset="0"/>
              </a:rPr>
              <a:t>Write for a specific amount of paper  </a:t>
            </a:r>
          </a:p>
        </p:txBody>
      </p:sp>
      <p:pic>
        <p:nvPicPr>
          <p:cNvPr id="13320" name="Picture 8" descr="MCj0432602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8956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9" descr="MCj043386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26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481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fade">
                                      <p:cBhvr>
                                        <p:cTn id="7" dur="1000"/>
                                        <p:tgtEl>
                                          <p:spTgt spid="13317"/>
                                        </p:tgtEl>
                                      </p:cBhvr>
                                    </p:animEffect>
                                    <p:anim calcmode="lin" valueType="num">
                                      <p:cBhvr>
                                        <p:cTn id="8" dur="1000" fill="hold"/>
                                        <p:tgtEl>
                                          <p:spTgt spid="13317"/>
                                        </p:tgtEl>
                                        <p:attrNameLst>
                                          <p:attrName>ppt_x</p:attrName>
                                        </p:attrNameLst>
                                      </p:cBhvr>
                                      <p:tavLst>
                                        <p:tav tm="0">
                                          <p:val>
                                            <p:strVal val="#ppt_x"/>
                                          </p:val>
                                        </p:tav>
                                        <p:tav tm="100000">
                                          <p:val>
                                            <p:strVal val="#ppt_x"/>
                                          </p:val>
                                        </p:tav>
                                      </p:tavLst>
                                    </p:anim>
                                    <p:anim calcmode="lin" valueType="num">
                                      <p:cBhvr>
                                        <p:cTn id="9" dur="1000" fill="hold"/>
                                        <p:tgtEl>
                                          <p:spTgt spid="1331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nodeType="afterEffect">
                                  <p:stCondLst>
                                    <p:cond delay="0"/>
                                  </p:stCondLst>
                                  <p:childTnLst>
                                    <p:set>
                                      <p:cBhvr>
                                        <p:cTn id="12" dur="1" fill="hold">
                                          <p:stCondLst>
                                            <p:cond delay="0"/>
                                          </p:stCondLst>
                                        </p:cTn>
                                        <p:tgtEl>
                                          <p:spTgt spid="13320"/>
                                        </p:tgtEl>
                                        <p:attrNameLst>
                                          <p:attrName>style.visibility</p:attrName>
                                        </p:attrNameLst>
                                      </p:cBhvr>
                                      <p:to>
                                        <p:strVal val="visible"/>
                                      </p:to>
                                    </p:set>
                                    <p:animEffect transition="in" filter="fade">
                                      <p:cBhvr>
                                        <p:cTn id="13" dur="1000"/>
                                        <p:tgtEl>
                                          <p:spTgt spid="13320"/>
                                        </p:tgtEl>
                                      </p:cBhvr>
                                    </p:animEffect>
                                    <p:anim calcmode="lin" valueType="num">
                                      <p:cBhvr>
                                        <p:cTn id="14" dur="1000" fill="hold"/>
                                        <p:tgtEl>
                                          <p:spTgt spid="13320"/>
                                        </p:tgtEl>
                                        <p:attrNameLst>
                                          <p:attrName>ppt_x</p:attrName>
                                        </p:attrNameLst>
                                      </p:cBhvr>
                                      <p:tavLst>
                                        <p:tav tm="0">
                                          <p:val>
                                            <p:strVal val="#ppt_x"/>
                                          </p:val>
                                        </p:tav>
                                        <p:tav tm="100000">
                                          <p:val>
                                            <p:strVal val="#ppt_x"/>
                                          </p:val>
                                        </p:tav>
                                      </p:tavLst>
                                    </p:anim>
                                    <p:anim calcmode="lin" valueType="num">
                                      <p:cBhvr>
                                        <p:cTn id="15" dur="1000" fill="hold"/>
                                        <p:tgtEl>
                                          <p:spTgt spid="13320"/>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37" presetClass="entr" presetSubtype="0" fill="hold" nodeType="afterEffect">
                                  <p:stCondLst>
                                    <p:cond delay="0"/>
                                  </p:stCondLst>
                                  <p:childTnLst>
                                    <p:set>
                                      <p:cBhvr>
                                        <p:cTn id="18" dur="1" fill="hold">
                                          <p:stCondLst>
                                            <p:cond delay="0"/>
                                          </p:stCondLst>
                                        </p:cTn>
                                        <p:tgtEl>
                                          <p:spTgt spid="13321"/>
                                        </p:tgtEl>
                                        <p:attrNameLst>
                                          <p:attrName>style.visibility</p:attrName>
                                        </p:attrNameLst>
                                      </p:cBhvr>
                                      <p:to>
                                        <p:strVal val="visible"/>
                                      </p:to>
                                    </p:set>
                                    <p:animEffect transition="in" filter="fade">
                                      <p:cBhvr>
                                        <p:cTn id="19" dur="1000"/>
                                        <p:tgtEl>
                                          <p:spTgt spid="13321"/>
                                        </p:tgtEl>
                                      </p:cBhvr>
                                    </p:animEffect>
                                    <p:anim calcmode="lin" valueType="num">
                                      <p:cBhvr>
                                        <p:cTn id="20" dur="1000" fill="hold"/>
                                        <p:tgtEl>
                                          <p:spTgt spid="13321"/>
                                        </p:tgtEl>
                                        <p:attrNameLst>
                                          <p:attrName>ppt_x</p:attrName>
                                        </p:attrNameLst>
                                      </p:cBhvr>
                                      <p:tavLst>
                                        <p:tav tm="0">
                                          <p:val>
                                            <p:strVal val="#ppt_x"/>
                                          </p:val>
                                        </p:tav>
                                        <p:tav tm="100000">
                                          <p:val>
                                            <p:strVal val="#ppt_x"/>
                                          </p:val>
                                        </p:tav>
                                      </p:tavLst>
                                    </p:anim>
                                    <p:anim calcmode="lin" valueType="num">
                                      <p:cBhvr>
                                        <p:cTn id="21" dur="900" decel="100000" fill="hold"/>
                                        <p:tgtEl>
                                          <p:spTgt spid="1332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3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One</a:t>
            </a:r>
          </a:p>
        </p:txBody>
      </p:sp>
      <p:sp>
        <p:nvSpPr>
          <p:cNvPr id="15364" name="Text Box 4"/>
          <p:cNvSpPr txBox="1">
            <a:spLocks noChangeArrowheads="1"/>
          </p:cNvSpPr>
          <p:nvPr/>
        </p:nvSpPr>
        <p:spPr bwMode="auto">
          <a:xfrm>
            <a:off x="1143000" y="25146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Freewriting</a:t>
            </a:r>
          </a:p>
        </p:txBody>
      </p:sp>
      <p:sp>
        <p:nvSpPr>
          <p:cNvPr id="15365" name="Text Box 5"/>
          <p:cNvSpPr txBox="1">
            <a:spLocks noChangeArrowheads="1"/>
          </p:cNvSpPr>
          <p:nvPr/>
        </p:nvSpPr>
        <p:spPr bwMode="auto">
          <a:xfrm>
            <a:off x="1143000" y="3276600"/>
            <a:ext cx="716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latin typeface="Century Gothic" pitchFamily="34" charset="0"/>
              </a:rPr>
              <a:t>When is it helpful?</a:t>
            </a:r>
          </a:p>
          <a:p>
            <a:pPr algn="l"/>
            <a:r>
              <a:rPr lang="en-US" sz="2000">
                <a:latin typeface="Century Gothic" pitchFamily="34" charset="0"/>
              </a:rPr>
              <a:t>When you have NO ideas about a topic</a:t>
            </a:r>
          </a:p>
          <a:p>
            <a:pPr algn="l"/>
            <a:r>
              <a:rPr lang="en-US" sz="2000">
                <a:latin typeface="Century Gothic" pitchFamily="34" charset="0"/>
              </a:rPr>
              <a:t>When you have TOO MANY ideas about a topic</a:t>
            </a:r>
          </a:p>
        </p:txBody>
      </p:sp>
      <p:grpSp>
        <p:nvGrpSpPr>
          <p:cNvPr id="15375" name="Group 15"/>
          <p:cNvGrpSpPr>
            <a:grpSpLocks/>
          </p:cNvGrpSpPr>
          <p:nvPr/>
        </p:nvGrpSpPr>
        <p:grpSpPr bwMode="auto">
          <a:xfrm>
            <a:off x="6324600" y="4724400"/>
            <a:ext cx="1758950" cy="1773238"/>
            <a:chOff x="3888" y="3072"/>
            <a:chExt cx="1108" cy="1117"/>
          </a:xfrm>
        </p:grpSpPr>
        <p:pic>
          <p:nvPicPr>
            <p:cNvPr id="15370" name="Picture 10" descr="MCBS01705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8" y="3072"/>
              <a:ext cx="1108" cy="1117"/>
            </a:xfrm>
            <a:prstGeom prst="rect">
              <a:avLst/>
            </a:prstGeom>
            <a:noFill/>
            <a:extLst>
              <a:ext uri="{909E8E84-426E-40DD-AFC4-6F175D3DCCD1}">
                <a14:hiddenFill xmlns:a14="http://schemas.microsoft.com/office/drawing/2010/main">
                  <a:solidFill>
                    <a:srgbClr val="FFFFFF"/>
                  </a:solidFill>
                </a14:hiddenFill>
              </a:ext>
            </a:extLst>
          </p:spPr>
        </p:pic>
        <p:sp>
          <p:nvSpPr>
            <p:cNvPr id="15371" name="Text Box 11"/>
            <p:cNvSpPr txBox="1">
              <a:spLocks noChangeArrowheads="1"/>
            </p:cNvSpPr>
            <p:nvPr/>
          </p:nvSpPr>
          <p:spPr bwMode="auto">
            <a:xfrm>
              <a:off x="4320" y="3216"/>
              <a:ext cx="67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t>Maybe I could say this or maybe I could say that… hmmm</a:t>
              </a:r>
            </a:p>
          </p:txBody>
        </p:sp>
      </p:grpSp>
      <p:grpSp>
        <p:nvGrpSpPr>
          <p:cNvPr id="15373" name="Group 13"/>
          <p:cNvGrpSpPr>
            <a:grpSpLocks/>
          </p:cNvGrpSpPr>
          <p:nvPr/>
        </p:nvGrpSpPr>
        <p:grpSpPr bwMode="auto">
          <a:xfrm>
            <a:off x="6324600" y="2286000"/>
            <a:ext cx="1758950" cy="1773238"/>
            <a:chOff x="3984" y="1440"/>
            <a:chExt cx="1108" cy="1117"/>
          </a:xfrm>
        </p:grpSpPr>
        <p:pic>
          <p:nvPicPr>
            <p:cNvPr id="15369" name="Picture 9" descr="MCBS01705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4" y="1440"/>
              <a:ext cx="1108" cy="1117"/>
            </a:xfrm>
            <a:prstGeom prst="rect">
              <a:avLst/>
            </a:prstGeom>
            <a:noFill/>
            <a:extLst>
              <a:ext uri="{909E8E84-426E-40DD-AFC4-6F175D3DCCD1}">
                <a14:hiddenFill xmlns:a14="http://schemas.microsoft.com/office/drawing/2010/main">
                  <a:solidFill>
                    <a:srgbClr val="FFFFFF"/>
                  </a:solidFill>
                </a14:hiddenFill>
              </a:ext>
            </a:extLst>
          </p:spPr>
        </p:pic>
        <p:sp>
          <p:nvSpPr>
            <p:cNvPr id="15372" name="Text Box 12"/>
            <p:cNvSpPr txBox="1">
              <a:spLocks noChangeArrowheads="1"/>
            </p:cNvSpPr>
            <p:nvPr/>
          </p:nvSpPr>
          <p:spPr bwMode="auto">
            <a:xfrm>
              <a:off x="4560" y="1584"/>
              <a:ext cx="3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a:t>
              </a:r>
            </a:p>
          </p:txBody>
        </p:sp>
      </p:grpSp>
      <p:sp>
        <p:nvSpPr>
          <p:cNvPr id="15376" name="Text Box 16"/>
          <p:cNvSpPr txBox="1">
            <a:spLocks noChangeArrowheads="1"/>
          </p:cNvSpPr>
          <p:nvPr/>
        </p:nvSpPr>
        <p:spPr bwMode="auto">
          <a:xfrm>
            <a:off x="1600200" y="685800"/>
            <a:ext cx="708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Tree>
    <p:extLst>
      <p:ext uri="{BB962C8B-B14F-4D97-AF65-F5344CB8AC3E}">
        <p14:creationId xmlns:p14="http://schemas.microsoft.com/office/powerpoint/2010/main" val="1442587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6" presetClass="entr" presetSubtype="0" fill="hold" nodeType="afterEffect">
                                  <p:stCondLst>
                                    <p:cond delay="0"/>
                                  </p:stCondLst>
                                  <p:childTnLst>
                                    <p:set>
                                      <p:cBhvr>
                                        <p:cTn id="12" dur="1" fill="hold">
                                          <p:stCondLst>
                                            <p:cond delay="0"/>
                                          </p:stCondLst>
                                        </p:cTn>
                                        <p:tgtEl>
                                          <p:spTgt spid="15373"/>
                                        </p:tgtEl>
                                        <p:attrNameLst>
                                          <p:attrName>style.visibility</p:attrName>
                                        </p:attrNameLst>
                                      </p:cBhvr>
                                      <p:to>
                                        <p:strVal val="visible"/>
                                      </p:to>
                                    </p:set>
                                    <p:animEffect transition="in" filter="wipe(down)">
                                      <p:cBhvr>
                                        <p:cTn id="13" dur="580">
                                          <p:stCondLst>
                                            <p:cond delay="0"/>
                                          </p:stCondLst>
                                        </p:cTn>
                                        <p:tgtEl>
                                          <p:spTgt spid="15373"/>
                                        </p:tgtEl>
                                      </p:cBhvr>
                                    </p:animEffect>
                                    <p:anim calcmode="lin" valueType="num">
                                      <p:cBhvr>
                                        <p:cTn id="14" dur="1822" tmFilter="0,0; 0.14,0.36; 0.43,0.73; 0.71,0.91; 1.0,1.0">
                                          <p:stCondLst>
                                            <p:cond delay="0"/>
                                          </p:stCondLst>
                                        </p:cTn>
                                        <p:tgtEl>
                                          <p:spTgt spid="1537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537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537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537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5373"/>
                                        </p:tgtEl>
                                        <p:attrNameLst>
                                          <p:attrName>ppt_y</p:attrName>
                                        </p:attrNameLst>
                                      </p:cBhvr>
                                      <p:tavLst>
                                        <p:tav tm="0" fmla="#ppt_y-sin(pi*$)/81">
                                          <p:val>
                                            <p:fltVal val="0"/>
                                          </p:val>
                                        </p:tav>
                                        <p:tav tm="100000">
                                          <p:val>
                                            <p:fltVal val="1"/>
                                          </p:val>
                                        </p:tav>
                                      </p:tavLst>
                                    </p:anim>
                                    <p:animScale>
                                      <p:cBhvr>
                                        <p:cTn id="19" dur="26">
                                          <p:stCondLst>
                                            <p:cond delay="650"/>
                                          </p:stCondLst>
                                        </p:cTn>
                                        <p:tgtEl>
                                          <p:spTgt spid="15373"/>
                                        </p:tgtEl>
                                      </p:cBhvr>
                                      <p:to x="100000" y="60000"/>
                                    </p:animScale>
                                    <p:animScale>
                                      <p:cBhvr>
                                        <p:cTn id="20" dur="166" decel="50000">
                                          <p:stCondLst>
                                            <p:cond delay="676"/>
                                          </p:stCondLst>
                                        </p:cTn>
                                        <p:tgtEl>
                                          <p:spTgt spid="15373"/>
                                        </p:tgtEl>
                                      </p:cBhvr>
                                      <p:to x="100000" y="100000"/>
                                    </p:animScale>
                                    <p:animScale>
                                      <p:cBhvr>
                                        <p:cTn id="21" dur="26">
                                          <p:stCondLst>
                                            <p:cond delay="1312"/>
                                          </p:stCondLst>
                                        </p:cTn>
                                        <p:tgtEl>
                                          <p:spTgt spid="15373"/>
                                        </p:tgtEl>
                                      </p:cBhvr>
                                      <p:to x="100000" y="80000"/>
                                    </p:animScale>
                                    <p:animScale>
                                      <p:cBhvr>
                                        <p:cTn id="22" dur="166" decel="50000">
                                          <p:stCondLst>
                                            <p:cond delay="1338"/>
                                          </p:stCondLst>
                                        </p:cTn>
                                        <p:tgtEl>
                                          <p:spTgt spid="15373"/>
                                        </p:tgtEl>
                                      </p:cBhvr>
                                      <p:to x="100000" y="100000"/>
                                    </p:animScale>
                                    <p:animScale>
                                      <p:cBhvr>
                                        <p:cTn id="23" dur="26">
                                          <p:stCondLst>
                                            <p:cond delay="1642"/>
                                          </p:stCondLst>
                                        </p:cTn>
                                        <p:tgtEl>
                                          <p:spTgt spid="15373"/>
                                        </p:tgtEl>
                                      </p:cBhvr>
                                      <p:to x="100000" y="90000"/>
                                    </p:animScale>
                                    <p:animScale>
                                      <p:cBhvr>
                                        <p:cTn id="24" dur="166" decel="50000">
                                          <p:stCondLst>
                                            <p:cond delay="1668"/>
                                          </p:stCondLst>
                                        </p:cTn>
                                        <p:tgtEl>
                                          <p:spTgt spid="15373"/>
                                        </p:tgtEl>
                                      </p:cBhvr>
                                      <p:to x="100000" y="100000"/>
                                    </p:animScale>
                                    <p:animScale>
                                      <p:cBhvr>
                                        <p:cTn id="25" dur="26">
                                          <p:stCondLst>
                                            <p:cond delay="1808"/>
                                          </p:stCondLst>
                                        </p:cTn>
                                        <p:tgtEl>
                                          <p:spTgt spid="15373"/>
                                        </p:tgtEl>
                                      </p:cBhvr>
                                      <p:to x="100000" y="95000"/>
                                    </p:animScale>
                                    <p:animScale>
                                      <p:cBhvr>
                                        <p:cTn id="26" dur="166" decel="50000">
                                          <p:stCondLst>
                                            <p:cond delay="1834"/>
                                          </p:stCondLst>
                                        </p:cTn>
                                        <p:tgtEl>
                                          <p:spTgt spid="15373"/>
                                        </p:tgtEl>
                                      </p:cBhvr>
                                      <p:to x="100000" y="100000"/>
                                    </p:animScale>
                                  </p:childTnLst>
                                </p:cTn>
                              </p:par>
                            </p:childTnLst>
                          </p:cTn>
                        </p:par>
                        <p:par>
                          <p:cTn id="27" fill="hold" nodeType="afterGroup">
                            <p:stCondLst>
                              <p:cond delay="3000"/>
                            </p:stCondLst>
                            <p:childTnLst>
                              <p:par>
                                <p:cTn id="28" presetID="52" presetClass="entr" presetSubtype="0" fill="hold" nodeType="afterEffect">
                                  <p:stCondLst>
                                    <p:cond delay="0"/>
                                  </p:stCondLst>
                                  <p:childTnLst>
                                    <p:set>
                                      <p:cBhvr>
                                        <p:cTn id="29" dur="1" fill="hold">
                                          <p:stCondLst>
                                            <p:cond delay="0"/>
                                          </p:stCondLst>
                                        </p:cTn>
                                        <p:tgtEl>
                                          <p:spTgt spid="15375"/>
                                        </p:tgtEl>
                                        <p:attrNameLst>
                                          <p:attrName>style.visibility</p:attrName>
                                        </p:attrNameLst>
                                      </p:cBhvr>
                                      <p:to>
                                        <p:strVal val="visible"/>
                                      </p:to>
                                    </p:set>
                                    <p:animScale>
                                      <p:cBhvr>
                                        <p:cTn id="30" dur="1000" decel="50000" fill="hold">
                                          <p:stCondLst>
                                            <p:cond delay="0"/>
                                          </p:stCondLst>
                                        </p:cTn>
                                        <p:tgtEl>
                                          <p:spTgt spid="1537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15375"/>
                                        </p:tgtEl>
                                        <p:attrNameLst>
                                          <p:attrName>ppt_x</p:attrName>
                                          <p:attrName>ppt_y</p:attrName>
                                        </p:attrNameLst>
                                      </p:cBhvr>
                                    </p:animMotion>
                                    <p:animEffect transition="in" filter="fade">
                                      <p:cBhvr>
                                        <p:cTn id="32" dur="1000"/>
                                        <p:tgtEl>
                                          <p:spTgt spid="1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Two</a:t>
            </a:r>
          </a:p>
        </p:txBody>
      </p:sp>
      <p:sp>
        <p:nvSpPr>
          <p:cNvPr id="16388" name="Text Box 4"/>
          <p:cNvSpPr txBox="1">
            <a:spLocks noChangeArrowheads="1"/>
          </p:cNvSpPr>
          <p:nvPr/>
        </p:nvSpPr>
        <p:spPr bwMode="auto">
          <a:xfrm>
            <a:off x="1143000" y="25146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Making a Cube</a:t>
            </a:r>
          </a:p>
        </p:txBody>
      </p:sp>
      <p:sp>
        <p:nvSpPr>
          <p:cNvPr id="16389" name="Text Box 5"/>
          <p:cNvSpPr txBox="1">
            <a:spLocks noChangeArrowheads="1"/>
          </p:cNvSpPr>
          <p:nvPr/>
        </p:nvSpPr>
        <p:spPr bwMode="auto">
          <a:xfrm>
            <a:off x="1143000" y="3429000"/>
            <a:ext cx="7162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dirty="0">
                <a:latin typeface="Century Gothic" pitchFamily="34" charset="0"/>
              </a:rPr>
              <a:t>What is it?  			</a:t>
            </a:r>
          </a:p>
          <a:p>
            <a:pPr algn="l"/>
            <a:r>
              <a:rPr lang="en-US" sz="2000" dirty="0">
                <a:latin typeface="Century Gothic" pitchFamily="34" charset="0"/>
              </a:rPr>
              <a:t>Imagine a cube. It has six sides. On each side, you have a different task regarding the topic.</a:t>
            </a:r>
          </a:p>
        </p:txBody>
      </p:sp>
      <p:pic>
        <p:nvPicPr>
          <p:cNvPr id="16392" name="Picture 8" descr="MCED00215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4648200"/>
            <a:ext cx="1728788" cy="1752600"/>
          </a:xfrm>
          <a:prstGeom prst="rect">
            <a:avLst/>
          </a:prstGeom>
          <a:noFill/>
          <a:extLst>
            <a:ext uri="{909E8E84-426E-40DD-AFC4-6F175D3DCCD1}">
              <a14:hiddenFill xmlns:a14="http://schemas.microsoft.com/office/drawing/2010/main">
                <a:solidFill>
                  <a:srgbClr val="FFFFFF"/>
                </a:solidFill>
              </a14:hiddenFill>
            </a:ext>
          </a:extLst>
        </p:spPr>
      </p:pic>
      <p:sp>
        <p:nvSpPr>
          <p:cNvPr id="16394" name="Text Box 10"/>
          <p:cNvSpPr txBox="1">
            <a:spLocks noChangeArrowheads="1"/>
          </p:cNvSpPr>
          <p:nvPr/>
        </p:nvSpPr>
        <p:spPr bwMode="auto">
          <a:xfrm>
            <a:off x="152400" y="685800"/>
            <a:ext cx="678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rgbClr val="3333FF"/>
                </a:solidFill>
                <a:latin typeface="Sylfaen" pitchFamily="18" charset="0"/>
              </a:rPr>
              <a:t>Brainstorming Technique</a:t>
            </a:r>
          </a:p>
        </p:txBody>
      </p:sp>
    </p:spTree>
    <p:extLst>
      <p:ext uri="{BB962C8B-B14F-4D97-AF65-F5344CB8AC3E}">
        <p14:creationId xmlns:p14="http://schemas.microsoft.com/office/powerpoint/2010/main" val="4256876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path" presetSubtype="0" accel="50000" decel="50000" fill="hold" grpId="0" nodeType="withEffect">
                                  <p:stCondLst>
                                    <p:cond delay="0"/>
                                  </p:stCondLst>
                                  <p:childTnLst>
                                    <p:animMotion origin="layout" path="M -0.04583 -0.00671 L -0.0316 0.12506 L -0.01788 -0.00671 L -0.00365 0.12506 L 0.01076 -0.00671 L 0.02431 0.12506 L 0.03854 -0.00671 L 0.05226 0.12506 L 0.06667 -0.00671 L 0.0809 0.12506 L 0.09462 -0.00671 L 0.10885 0.12506 L 0.1224 -0.00671 L 0.13681 0.12506 L 0.15104 -0.00671 L 0.16476 0.12506 L 0.17917 -0.00671 " pathEditMode="relative" rAng="0" ptsTypes="FFFFFFFFFFFFFFFFF">
                                      <p:cBhvr>
                                        <p:cTn id="6" dur="2000" fill="hold"/>
                                        <p:tgtEl>
                                          <p:spTgt spid="16394"/>
                                        </p:tgtEl>
                                        <p:attrNameLst>
                                          <p:attrName>ppt_x</p:attrName>
                                          <p:attrName>ppt_y</p:attrName>
                                        </p:attrNameLst>
                                      </p:cBhvr>
                                      <p:rCtr x="11250" y="6588"/>
                                    </p:animMotion>
                                  </p:childTnLst>
                                </p:cTn>
                              </p:par>
                            </p:childTnLst>
                          </p:cTn>
                        </p:par>
                        <p:par>
                          <p:cTn id="7" fill="hold" nodeType="afterGroup">
                            <p:stCondLst>
                              <p:cond delay="2000"/>
                            </p:stCondLst>
                            <p:childTnLst>
                              <p:par>
                                <p:cTn id="8" presetID="43" presetClass="entr" presetSubtype="0" fill="hold" grpId="0" nodeType="afterEffect">
                                  <p:stCondLst>
                                    <p:cond delay="0"/>
                                  </p:stCondLst>
                                  <p:childTnLst>
                                    <p:set>
                                      <p:cBhvr>
                                        <p:cTn id="9" dur="1" fill="hold">
                                          <p:stCondLst>
                                            <p:cond delay="0"/>
                                          </p:stCondLst>
                                        </p:cTn>
                                        <p:tgtEl>
                                          <p:spTgt spid="16387"/>
                                        </p:tgtEl>
                                        <p:attrNameLst>
                                          <p:attrName>style.visibility</p:attrName>
                                        </p:attrNameLst>
                                      </p:cBhvr>
                                      <p:to>
                                        <p:strVal val="visible"/>
                                      </p:to>
                                    </p:set>
                                    <p:animEffect transition="in" filter="fade">
                                      <p:cBhvr>
                                        <p:cTn id="10" dur="100"/>
                                        <p:tgtEl>
                                          <p:spTgt spid="16387"/>
                                        </p:tgtEl>
                                      </p:cBhvr>
                                    </p:animEffect>
                                    <p:anim calcmode="lin" valueType="num">
                                      <p:cBhvr>
                                        <p:cTn id="11" dur="400" fill="hold"/>
                                        <p:tgtEl>
                                          <p:spTgt spid="16387"/>
                                        </p:tgtEl>
                                        <p:attrNameLst>
                                          <p:attrName>ppt_x</p:attrName>
                                        </p:attrNameLst>
                                      </p:cBhvr>
                                      <p:tavLst>
                                        <p:tav tm="0">
                                          <p:val>
                                            <p:strVal val="#ppt_x"/>
                                          </p:val>
                                        </p:tav>
                                        <p:tav tm="100000">
                                          <p:val>
                                            <p:strVal val="#ppt_x"/>
                                          </p:val>
                                        </p:tav>
                                      </p:tavLst>
                                    </p:anim>
                                    <p:anim calcmode="lin" valueType="num">
                                      <p:cBhvr>
                                        <p:cTn id="12" dur="400" fill="hold"/>
                                        <p:tgtEl>
                                          <p:spTgt spid="16387"/>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1638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1638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 fill="hold" nodeType="afterGroup">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16388"/>
                                        </p:tgtEl>
                                        <p:attrNameLst>
                                          <p:attrName>style.visibility</p:attrName>
                                        </p:attrNameLst>
                                      </p:cBhvr>
                                      <p:to>
                                        <p:strVal val="visible"/>
                                      </p:to>
                                    </p:set>
                                    <p:anim calcmode="lin" valueType="num">
                                      <p:cBhvr additive="base">
                                        <p:cTn id="18" dur="2000" fill="hold"/>
                                        <p:tgtEl>
                                          <p:spTgt spid="16388"/>
                                        </p:tgtEl>
                                        <p:attrNameLst>
                                          <p:attrName>ppt_x</p:attrName>
                                        </p:attrNameLst>
                                      </p:cBhvr>
                                      <p:tavLst>
                                        <p:tav tm="0">
                                          <p:val>
                                            <p:strVal val="#ppt_x"/>
                                          </p:val>
                                        </p:tav>
                                        <p:tav tm="100000">
                                          <p:val>
                                            <p:strVal val="#ppt_x"/>
                                          </p:val>
                                        </p:tav>
                                      </p:tavLst>
                                    </p:anim>
                                    <p:anim calcmode="lin" valueType="num">
                                      <p:cBhvr additive="base">
                                        <p:cTn id="19" dur="20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3" presetClass="entr" presetSubtype="0" fill="hold" grpId="0" nodeType="clickEffect">
                                  <p:stCondLst>
                                    <p:cond delay="0"/>
                                  </p:stCondLst>
                                  <p:childTnLst>
                                    <p:set>
                                      <p:cBhvr>
                                        <p:cTn id="23" dur="1" fill="hold">
                                          <p:stCondLst>
                                            <p:cond delay="0"/>
                                          </p:stCondLst>
                                        </p:cTn>
                                        <p:tgtEl>
                                          <p:spTgt spid="16389"/>
                                        </p:tgtEl>
                                        <p:attrNameLst>
                                          <p:attrName>style.visibility</p:attrName>
                                        </p:attrNameLst>
                                      </p:cBhvr>
                                      <p:to>
                                        <p:strVal val="visible"/>
                                      </p:to>
                                    </p:set>
                                    <p:animEffect transition="in" filter="fade">
                                      <p:cBhvr>
                                        <p:cTn id="24" dur="200"/>
                                        <p:tgtEl>
                                          <p:spTgt spid="16389"/>
                                        </p:tgtEl>
                                      </p:cBhvr>
                                    </p:animEffect>
                                    <p:anim calcmode="lin" valueType="num">
                                      <p:cBhvr>
                                        <p:cTn id="25" dur="800" fill="hold"/>
                                        <p:tgtEl>
                                          <p:spTgt spid="16389"/>
                                        </p:tgtEl>
                                        <p:attrNameLst>
                                          <p:attrName>ppt_x</p:attrName>
                                        </p:attrNameLst>
                                      </p:cBhvr>
                                      <p:tavLst>
                                        <p:tav tm="0">
                                          <p:val>
                                            <p:strVal val="#ppt_x"/>
                                          </p:val>
                                        </p:tav>
                                        <p:tav tm="100000">
                                          <p:val>
                                            <p:strVal val="#ppt_x"/>
                                          </p:val>
                                        </p:tav>
                                      </p:tavLst>
                                    </p:anim>
                                    <p:anim calcmode="lin" valueType="num">
                                      <p:cBhvr>
                                        <p:cTn id="26" dur="800" fill="hold"/>
                                        <p:tgtEl>
                                          <p:spTgt spid="16389"/>
                                        </p:tgtEl>
                                        <p:attrNameLst>
                                          <p:attrName>ppt_y</p:attrName>
                                        </p:attrNameLst>
                                      </p:cBhvr>
                                      <p:tavLst>
                                        <p:tav tm="0">
                                          <p:val>
                                            <p:strVal val="#ppt_y+0.31"/>
                                          </p:val>
                                        </p:tav>
                                        <p:tav tm="100000">
                                          <p:val>
                                            <p:strVal val="#ppt_y+0.31"/>
                                          </p:val>
                                        </p:tav>
                                      </p:tavLst>
                                    </p:anim>
                                    <p:anim calcmode="lin" valueType="num">
                                      <p:cBhvr>
                                        <p:cTn id="27" dur="1200" decel="50000" fill="hold">
                                          <p:stCondLst>
                                            <p:cond delay="800"/>
                                          </p:stCondLst>
                                        </p:cTn>
                                        <p:tgtEl>
                                          <p:spTgt spid="1638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8" dur="1200" decel="50000" fill="hold">
                                          <p:stCondLst>
                                            <p:cond delay="800"/>
                                          </p:stCondLst>
                                        </p:cTn>
                                        <p:tgtEl>
                                          <p:spTgt spid="1638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9" fill="hold" nodeType="afterGroup">
                            <p:stCondLst>
                              <p:cond delay="2000"/>
                            </p:stCondLst>
                            <p:childTnLst>
                              <p:par>
                                <p:cTn id="30" presetID="19" presetClass="entr" presetSubtype="10" fill="hold" nodeType="afterEffect">
                                  <p:stCondLst>
                                    <p:cond delay="0"/>
                                  </p:stCondLst>
                                  <p:childTnLst>
                                    <p:set>
                                      <p:cBhvr>
                                        <p:cTn id="31" dur="1" fill="hold">
                                          <p:stCondLst>
                                            <p:cond delay="0"/>
                                          </p:stCondLst>
                                        </p:cTn>
                                        <p:tgtEl>
                                          <p:spTgt spid="16392"/>
                                        </p:tgtEl>
                                        <p:attrNameLst>
                                          <p:attrName>style.visibility</p:attrName>
                                        </p:attrNameLst>
                                      </p:cBhvr>
                                      <p:to>
                                        <p:strVal val="visible"/>
                                      </p:to>
                                    </p:set>
                                    <p:anim calcmode="lin" valueType="num">
                                      <p:cBhvr>
                                        <p:cTn id="32" dur="5000" fill="hold"/>
                                        <p:tgtEl>
                                          <p:spTgt spid="16392"/>
                                        </p:tgtEl>
                                        <p:attrNameLst>
                                          <p:attrName>ppt_w</p:attrName>
                                        </p:attrNameLst>
                                      </p:cBhvr>
                                      <p:tavLst>
                                        <p:tav tm="0" fmla="#ppt_w*sin(2.5*pi*$)">
                                          <p:val>
                                            <p:fltVal val="0"/>
                                          </p:val>
                                        </p:tav>
                                        <p:tav tm="100000">
                                          <p:val>
                                            <p:fltVal val="1"/>
                                          </p:val>
                                        </p:tav>
                                      </p:tavLst>
                                    </p:anim>
                                    <p:anim calcmode="lin" valueType="num">
                                      <p:cBhvr>
                                        <p:cTn id="33" dur="5000" fill="hold"/>
                                        <p:tgtEl>
                                          <p:spTgt spid="163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p:bldP spid="16389" grpId="0"/>
      <p:bldP spid="163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fa-IR" dirty="0"/>
          </a:p>
        </p:txBody>
      </p:sp>
      <p:sp>
        <p:nvSpPr>
          <p:cNvPr id="3" name="Content Placeholder 2"/>
          <p:cNvSpPr>
            <a:spLocks noGrp="1"/>
          </p:cNvSpPr>
          <p:nvPr>
            <p:ph sz="quarter" idx="1"/>
          </p:nvPr>
        </p:nvSpPr>
        <p:spPr/>
        <p:txBody>
          <a:bodyPr/>
          <a:lstStyle/>
          <a:p>
            <a:pPr algn="l" rtl="0"/>
            <a:r>
              <a:rPr lang="en-US" dirty="0" smtClean="0"/>
              <a:t>Risk</a:t>
            </a:r>
            <a:endParaRPr lang="fa-IR" dirty="0" smtClean="0"/>
          </a:p>
          <a:p>
            <a:pPr algn="l" rtl="0"/>
            <a:r>
              <a:rPr lang="en-US" dirty="0" smtClean="0"/>
              <a:t>Risk Management</a:t>
            </a:r>
            <a:endParaRPr lang="fa-IR" dirty="0" smtClean="0"/>
          </a:p>
          <a:p>
            <a:pPr algn="l" rtl="0"/>
            <a:r>
              <a:rPr lang="en-US" dirty="0" smtClean="0"/>
              <a:t>Corrective Action</a:t>
            </a:r>
            <a:endParaRPr lang="fa-IR" dirty="0" smtClean="0"/>
          </a:p>
          <a:p>
            <a:pPr algn="l" rtl="0"/>
            <a:r>
              <a:rPr lang="en-US" dirty="0" smtClean="0"/>
              <a:t>Correction</a:t>
            </a:r>
            <a:endParaRPr lang="fa-IR" dirty="0" smtClean="0"/>
          </a:p>
          <a:p>
            <a:pPr algn="l" rtl="0"/>
            <a:r>
              <a:rPr lang="en-US" dirty="0" smtClean="0"/>
              <a:t>Preventive Action</a:t>
            </a:r>
          </a:p>
          <a:p>
            <a:pPr algn="l" rtl="0"/>
            <a:r>
              <a:rPr lang="en-US" dirty="0" smtClean="0"/>
              <a:t>Stockholders</a:t>
            </a:r>
          </a:p>
          <a:p>
            <a:pPr marL="0" indent="0" algn="l" rtl="0">
              <a:buNone/>
            </a:pPr>
            <a:endParaRPr lang="fa-IR" dirty="0" smtClean="0"/>
          </a:p>
          <a:p>
            <a:endParaRPr lang="fa-IR" dirty="0"/>
          </a:p>
        </p:txBody>
      </p:sp>
    </p:spTree>
    <p:extLst>
      <p:ext uri="{BB962C8B-B14F-4D97-AF65-F5344CB8AC3E}">
        <p14:creationId xmlns:p14="http://schemas.microsoft.com/office/powerpoint/2010/main" val="1356505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76400" y="685800"/>
            <a:ext cx="640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17411"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Two</a:t>
            </a:r>
          </a:p>
        </p:txBody>
      </p:sp>
      <p:sp>
        <p:nvSpPr>
          <p:cNvPr id="17412" name="Text Box 4"/>
          <p:cNvSpPr txBox="1">
            <a:spLocks noChangeArrowheads="1"/>
          </p:cNvSpPr>
          <p:nvPr/>
        </p:nvSpPr>
        <p:spPr bwMode="auto">
          <a:xfrm>
            <a:off x="1143000" y="2514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Making a Cube</a:t>
            </a:r>
          </a:p>
        </p:txBody>
      </p:sp>
      <p:sp>
        <p:nvSpPr>
          <p:cNvPr id="17415" name="Rectangle 7"/>
          <p:cNvSpPr>
            <a:spLocks noChangeArrowheads="1"/>
          </p:cNvSpPr>
          <p:nvPr/>
        </p:nvSpPr>
        <p:spPr bwMode="auto">
          <a:xfrm>
            <a:off x="5638800" y="3505200"/>
            <a:ext cx="1828800" cy="1371600"/>
          </a:xfrm>
          <a:prstGeom prst="rect">
            <a:avLst/>
          </a:prstGeom>
          <a:solidFill>
            <a:srgbClr val="0000FF">
              <a:alpha val="7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2400">
                <a:solidFill>
                  <a:schemeClr val="bg1"/>
                </a:solidFill>
              </a:rPr>
              <a:t>Describe</a:t>
            </a:r>
          </a:p>
        </p:txBody>
      </p:sp>
      <p:sp>
        <p:nvSpPr>
          <p:cNvPr id="17416" name="Text Box 8"/>
          <p:cNvSpPr txBox="1">
            <a:spLocks noChangeArrowheads="1"/>
          </p:cNvSpPr>
          <p:nvPr/>
        </p:nvSpPr>
        <p:spPr bwMode="auto">
          <a:xfrm>
            <a:off x="1143000" y="3276600"/>
            <a:ext cx="419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Side One: Describe the topic.</a:t>
            </a:r>
          </a:p>
        </p:txBody>
      </p:sp>
      <p:sp>
        <p:nvSpPr>
          <p:cNvPr id="17417" name="Rectangle 9"/>
          <p:cNvSpPr>
            <a:spLocks noChangeArrowheads="1"/>
          </p:cNvSpPr>
          <p:nvPr/>
        </p:nvSpPr>
        <p:spPr bwMode="auto">
          <a:xfrm>
            <a:off x="1143000" y="3657600"/>
            <a:ext cx="319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Side Two: Compare the topic.</a:t>
            </a:r>
          </a:p>
        </p:txBody>
      </p:sp>
      <p:sp>
        <p:nvSpPr>
          <p:cNvPr id="17418" name="Rectangle 10"/>
          <p:cNvSpPr>
            <a:spLocks noChangeArrowheads="1"/>
          </p:cNvSpPr>
          <p:nvPr/>
        </p:nvSpPr>
        <p:spPr bwMode="auto">
          <a:xfrm>
            <a:off x="1143000" y="4038600"/>
            <a:ext cx="340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t>Side Three: Associate the topic.</a:t>
            </a:r>
          </a:p>
        </p:txBody>
      </p:sp>
      <p:sp>
        <p:nvSpPr>
          <p:cNvPr id="17419" name="Rectangle 11"/>
          <p:cNvSpPr>
            <a:spLocks noChangeArrowheads="1"/>
          </p:cNvSpPr>
          <p:nvPr/>
        </p:nvSpPr>
        <p:spPr bwMode="auto">
          <a:xfrm>
            <a:off x="1143000" y="4419600"/>
            <a:ext cx="310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Side Four: Analyze the topic.</a:t>
            </a:r>
          </a:p>
        </p:txBody>
      </p:sp>
      <p:sp>
        <p:nvSpPr>
          <p:cNvPr id="17420" name="Rectangle 12"/>
          <p:cNvSpPr>
            <a:spLocks noChangeArrowheads="1"/>
          </p:cNvSpPr>
          <p:nvPr/>
        </p:nvSpPr>
        <p:spPr bwMode="auto">
          <a:xfrm>
            <a:off x="1143000" y="4800600"/>
            <a:ext cx="282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Side Five: Apply the topic.</a:t>
            </a:r>
          </a:p>
        </p:txBody>
      </p:sp>
      <p:sp>
        <p:nvSpPr>
          <p:cNvPr id="17421" name="Rectangle 13"/>
          <p:cNvSpPr>
            <a:spLocks noChangeArrowheads="1"/>
          </p:cNvSpPr>
          <p:nvPr/>
        </p:nvSpPr>
        <p:spPr bwMode="auto">
          <a:xfrm>
            <a:off x="1143000" y="5181600"/>
            <a:ext cx="414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t>Side Six: Argue for or against the topic.</a:t>
            </a:r>
          </a:p>
        </p:txBody>
      </p:sp>
      <p:sp>
        <p:nvSpPr>
          <p:cNvPr id="17422" name="Rectangle 14"/>
          <p:cNvSpPr>
            <a:spLocks noChangeArrowheads="1"/>
          </p:cNvSpPr>
          <p:nvPr/>
        </p:nvSpPr>
        <p:spPr bwMode="auto">
          <a:xfrm>
            <a:off x="5638800" y="3505200"/>
            <a:ext cx="1828800" cy="1371600"/>
          </a:xfrm>
          <a:prstGeom prst="rect">
            <a:avLst/>
          </a:prstGeom>
          <a:solidFill>
            <a:srgbClr val="0000FF">
              <a:alpha val="7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2400">
                <a:solidFill>
                  <a:schemeClr val="bg1"/>
                </a:solidFill>
              </a:rPr>
              <a:t>Compare</a:t>
            </a:r>
          </a:p>
        </p:txBody>
      </p:sp>
      <p:sp>
        <p:nvSpPr>
          <p:cNvPr id="17423" name="Rectangle 15"/>
          <p:cNvSpPr>
            <a:spLocks noChangeArrowheads="1"/>
          </p:cNvSpPr>
          <p:nvPr/>
        </p:nvSpPr>
        <p:spPr bwMode="auto">
          <a:xfrm>
            <a:off x="5638800" y="3505200"/>
            <a:ext cx="1828800" cy="1371600"/>
          </a:xfrm>
          <a:prstGeom prst="rect">
            <a:avLst/>
          </a:prstGeom>
          <a:solidFill>
            <a:srgbClr val="0000FF">
              <a:alpha val="7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2400">
                <a:solidFill>
                  <a:schemeClr val="bg1"/>
                </a:solidFill>
              </a:rPr>
              <a:t>Associate</a:t>
            </a:r>
          </a:p>
        </p:txBody>
      </p:sp>
      <p:sp>
        <p:nvSpPr>
          <p:cNvPr id="17424" name="Rectangle 16"/>
          <p:cNvSpPr>
            <a:spLocks noChangeArrowheads="1"/>
          </p:cNvSpPr>
          <p:nvPr/>
        </p:nvSpPr>
        <p:spPr bwMode="auto">
          <a:xfrm>
            <a:off x="5638800" y="3505200"/>
            <a:ext cx="1828800" cy="1371600"/>
          </a:xfrm>
          <a:prstGeom prst="rect">
            <a:avLst/>
          </a:prstGeom>
          <a:solidFill>
            <a:srgbClr val="0000FF">
              <a:alpha val="7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2400">
                <a:solidFill>
                  <a:schemeClr val="bg1"/>
                </a:solidFill>
              </a:rPr>
              <a:t>Analyze</a:t>
            </a:r>
          </a:p>
        </p:txBody>
      </p:sp>
      <p:sp>
        <p:nvSpPr>
          <p:cNvPr id="17425" name="Rectangle 17"/>
          <p:cNvSpPr>
            <a:spLocks noChangeArrowheads="1"/>
          </p:cNvSpPr>
          <p:nvPr/>
        </p:nvSpPr>
        <p:spPr bwMode="auto">
          <a:xfrm>
            <a:off x="5638800" y="3505200"/>
            <a:ext cx="1828800" cy="1371600"/>
          </a:xfrm>
          <a:prstGeom prst="rect">
            <a:avLst/>
          </a:prstGeom>
          <a:solidFill>
            <a:srgbClr val="0000FF">
              <a:alpha val="7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2400">
                <a:solidFill>
                  <a:schemeClr val="bg1"/>
                </a:solidFill>
              </a:rPr>
              <a:t>Apply</a:t>
            </a:r>
          </a:p>
        </p:txBody>
      </p:sp>
      <p:sp>
        <p:nvSpPr>
          <p:cNvPr id="17426" name="Rectangle 18"/>
          <p:cNvSpPr>
            <a:spLocks noChangeArrowheads="1"/>
          </p:cNvSpPr>
          <p:nvPr/>
        </p:nvSpPr>
        <p:spPr bwMode="auto">
          <a:xfrm>
            <a:off x="5638800" y="3505200"/>
            <a:ext cx="1828800" cy="1371600"/>
          </a:xfrm>
          <a:prstGeom prst="rect">
            <a:avLst/>
          </a:prstGeom>
          <a:solidFill>
            <a:srgbClr val="0000FF">
              <a:alpha val="7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sz="2400">
                <a:solidFill>
                  <a:schemeClr val="bg1"/>
                </a:solidFill>
              </a:rPr>
              <a:t>Argue</a:t>
            </a:r>
          </a:p>
        </p:txBody>
      </p:sp>
    </p:spTree>
    <p:extLst>
      <p:ext uri="{BB962C8B-B14F-4D97-AF65-F5344CB8AC3E}">
        <p14:creationId xmlns:p14="http://schemas.microsoft.com/office/powerpoint/2010/main" val="2945177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fade">
                                      <p:cBhvr>
                                        <p:cTn id="7" dur="1000"/>
                                        <p:tgtEl>
                                          <p:spTgt spid="17416"/>
                                        </p:tgtEl>
                                      </p:cBhvr>
                                    </p:animEffect>
                                    <p:anim calcmode="lin" valueType="num">
                                      <p:cBhvr>
                                        <p:cTn id="8" dur="1000" fill="hold"/>
                                        <p:tgtEl>
                                          <p:spTgt spid="17416"/>
                                        </p:tgtEl>
                                        <p:attrNameLst>
                                          <p:attrName>ppt_x</p:attrName>
                                        </p:attrNameLst>
                                      </p:cBhvr>
                                      <p:tavLst>
                                        <p:tav tm="0">
                                          <p:val>
                                            <p:strVal val="#ppt_x"/>
                                          </p:val>
                                        </p:tav>
                                        <p:tav tm="100000">
                                          <p:val>
                                            <p:strVal val="#ppt_x"/>
                                          </p:val>
                                        </p:tav>
                                      </p:tavLst>
                                    </p:anim>
                                    <p:anim calcmode="lin" valueType="num">
                                      <p:cBhvr>
                                        <p:cTn id="9" dur="900" decel="100000" fill="hold"/>
                                        <p:tgtEl>
                                          <p:spTgt spid="174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416"/>
                                        </p:tgtEl>
                                        <p:attrNameLst>
                                          <p:attrName>ppt_y</p:attrName>
                                        </p:attrNameLst>
                                      </p:cBhvr>
                                      <p:tavLst>
                                        <p:tav tm="0">
                                          <p:val>
                                            <p:strVal val="#ppt_y-.03"/>
                                          </p:val>
                                        </p:tav>
                                        <p:tav tm="100000">
                                          <p:val>
                                            <p:strVal val="#ppt_y"/>
                                          </p:val>
                                        </p:tav>
                                      </p:tavLst>
                                    </p:anim>
                                  </p:childTnLst>
                                </p:cTn>
                              </p:par>
                              <p:par>
                                <p:cTn id="11" presetID="26" presetClass="entr" presetSubtype="0" fill="hold" grpId="0" nodeType="withEffect">
                                  <p:stCondLst>
                                    <p:cond delay="0"/>
                                  </p:stCondLst>
                                  <p:childTnLst>
                                    <p:set>
                                      <p:cBhvr>
                                        <p:cTn id="12" dur="1" fill="hold">
                                          <p:stCondLst>
                                            <p:cond delay="0"/>
                                          </p:stCondLst>
                                        </p:cTn>
                                        <p:tgtEl>
                                          <p:spTgt spid="17415"/>
                                        </p:tgtEl>
                                        <p:attrNameLst>
                                          <p:attrName>style.visibility</p:attrName>
                                        </p:attrNameLst>
                                      </p:cBhvr>
                                      <p:to>
                                        <p:strVal val="visible"/>
                                      </p:to>
                                    </p:set>
                                    <p:animEffect transition="in" filter="wipe(down)">
                                      <p:cBhvr>
                                        <p:cTn id="13" dur="580">
                                          <p:stCondLst>
                                            <p:cond delay="0"/>
                                          </p:stCondLst>
                                        </p:cTn>
                                        <p:tgtEl>
                                          <p:spTgt spid="17415"/>
                                        </p:tgtEl>
                                      </p:cBhvr>
                                    </p:animEffect>
                                    <p:anim calcmode="lin" valueType="num">
                                      <p:cBhvr>
                                        <p:cTn id="14" dur="1822" tmFilter="0,0; 0.14,0.36; 0.43,0.73; 0.71,0.91; 1.0,1.0">
                                          <p:stCondLst>
                                            <p:cond delay="0"/>
                                          </p:stCondLst>
                                        </p:cTn>
                                        <p:tgtEl>
                                          <p:spTgt spid="1741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741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741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741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7415"/>
                                        </p:tgtEl>
                                        <p:attrNameLst>
                                          <p:attrName>ppt_y</p:attrName>
                                        </p:attrNameLst>
                                      </p:cBhvr>
                                      <p:tavLst>
                                        <p:tav tm="0" fmla="#ppt_y-sin(pi*$)/81">
                                          <p:val>
                                            <p:fltVal val="0"/>
                                          </p:val>
                                        </p:tav>
                                        <p:tav tm="100000">
                                          <p:val>
                                            <p:fltVal val="1"/>
                                          </p:val>
                                        </p:tav>
                                      </p:tavLst>
                                    </p:anim>
                                    <p:animScale>
                                      <p:cBhvr>
                                        <p:cTn id="19" dur="26">
                                          <p:stCondLst>
                                            <p:cond delay="650"/>
                                          </p:stCondLst>
                                        </p:cTn>
                                        <p:tgtEl>
                                          <p:spTgt spid="17415"/>
                                        </p:tgtEl>
                                      </p:cBhvr>
                                      <p:to x="100000" y="60000"/>
                                    </p:animScale>
                                    <p:animScale>
                                      <p:cBhvr>
                                        <p:cTn id="20" dur="166" decel="50000">
                                          <p:stCondLst>
                                            <p:cond delay="676"/>
                                          </p:stCondLst>
                                        </p:cTn>
                                        <p:tgtEl>
                                          <p:spTgt spid="17415"/>
                                        </p:tgtEl>
                                      </p:cBhvr>
                                      <p:to x="100000" y="100000"/>
                                    </p:animScale>
                                    <p:animScale>
                                      <p:cBhvr>
                                        <p:cTn id="21" dur="26">
                                          <p:stCondLst>
                                            <p:cond delay="1312"/>
                                          </p:stCondLst>
                                        </p:cTn>
                                        <p:tgtEl>
                                          <p:spTgt spid="17415"/>
                                        </p:tgtEl>
                                      </p:cBhvr>
                                      <p:to x="100000" y="80000"/>
                                    </p:animScale>
                                    <p:animScale>
                                      <p:cBhvr>
                                        <p:cTn id="22" dur="166" decel="50000">
                                          <p:stCondLst>
                                            <p:cond delay="1338"/>
                                          </p:stCondLst>
                                        </p:cTn>
                                        <p:tgtEl>
                                          <p:spTgt spid="17415"/>
                                        </p:tgtEl>
                                      </p:cBhvr>
                                      <p:to x="100000" y="100000"/>
                                    </p:animScale>
                                    <p:animScale>
                                      <p:cBhvr>
                                        <p:cTn id="23" dur="26">
                                          <p:stCondLst>
                                            <p:cond delay="1642"/>
                                          </p:stCondLst>
                                        </p:cTn>
                                        <p:tgtEl>
                                          <p:spTgt spid="17415"/>
                                        </p:tgtEl>
                                      </p:cBhvr>
                                      <p:to x="100000" y="90000"/>
                                    </p:animScale>
                                    <p:animScale>
                                      <p:cBhvr>
                                        <p:cTn id="24" dur="166" decel="50000">
                                          <p:stCondLst>
                                            <p:cond delay="1668"/>
                                          </p:stCondLst>
                                        </p:cTn>
                                        <p:tgtEl>
                                          <p:spTgt spid="17415"/>
                                        </p:tgtEl>
                                      </p:cBhvr>
                                      <p:to x="100000" y="100000"/>
                                    </p:animScale>
                                    <p:animScale>
                                      <p:cBhvr>
                                        <p:cTn id="25" dur="26">
                                          <p:stCondLst>
                                            <p:cond delay="1808"/>
                                          </p:stCondLst>
                                        </p:cTn>
                                        <p:tgtEl>
                                          <p:spTgt spid="17415"/>
                                        </p:tgtEl>
                                      </p:cBhvr>
                                      <p:to x="100000" y="95000"/>
                                    </p:animScale>
                                    <p:animScale>
                                      <p:cBhvr>
                                        <p:cTn id="26" dur="166" decel="50000">
                                          <p:stCondLst>
                                            <p:cond delay="1834"/>
                                          </p:stCondLst>
                                        </p:cTn>
                                        <p:tgtEl>
                                          <p:spTgt spid="17415"/>
                                        </p:tgtEl>
                                      </p:cBhvr>
                                      <p:to x="100000" y="100000"/>
                                    </p:animScale>
                                  </p:childTnLst>
                                  <p:subTnLst>
                                    <p:set>
                                      <p:cBhvr override="childStyle">
                                        <p:cTn dur="1" fill="hold" display="0" masterRel="nextClick" afterEffect="1"/>
                                        <p:tgtEl>
                                          <p:spTgt spid="1741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7417"/>
                                        </p:tgtEl>
                                        <p:attrNameLst>
                                          <p:attrName>style.visibility</p:attrName>
                                        </p:attrNameLst>
                                      </p:cBhvr>
                                      <p:to>
                                        <p:strVal val="visible"/>
                                      </p:to>
                                    </p:set>
                                    <p:animEffect transition="in" filter="fade">
                                      <p:cBhvr>
                                        <p:cTn id="31" dur="1000"/>
                                        <p:tgtEl>
                                          <p:spTgt spid="17417"/>
                                        </p:tgtEl>
                                      </p:cBhvr>
                                    </p:animEffect>
                                    <p:anim calcmode="lin" valueType="num">
                                      <p:cBhvr>
                                        <p:cTn id="32" dur="1000" fill="hold"/>
                                        <p:tgtEl>
                                          <p:spTgt spid="17417"/>
                                        </p:tgtEl>
                                        <p:attrNameLst>
                                          <p:attrName>ppt_x</p:attrName>
                                        </p:attrNameLst>
                                      </p:cBhvr>
                                      <p:tavLst>
                                        <p:tav tm="0">
                                          <p:val>
                                            <p:strVal val="#ppt_x"/>
                                          </p:val>
                                        </p:tav>
                                        <p:tav tm="100000">
                                          <p:val>
                                            <p:strVal val="#ppt_x"/>
                                          </p:val>
                                        </p:tav>
                                      </p:tavLst>
                                    </p:anim>
                                    <p:anim calcmode="lin" valueType="num">
                                      <p:cBhvr>
                                        <p:cTn id="33" dur="900" decel="100000" fill="hold"/>
                                        <p:tgtEl>
                                          <p:spTgt spid="17417"/>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7417"/>
                                        </p:tgtEl>
                                        <p:attrNameLst>
                                          <p:attrName>ppt_y</p:attrName>
                                        </p:attrNameLst>
                                      </p:cBhvr>
                                      <p:tavLst>
                                        <p:tav tm="0">
                                          <p:val>
                                            <p:strVal val="#ppt_y-.03"/>
                                          </p:val>
                                        </p:tav>
                                        <p:tav tm="100000">
                                          <p:val>
                                            <p:strVal val="#ppt_y"/>
                                          </p:val>
                                        </p:tav>
                                      </p:tavLst>
                                    </p:anim>
                                  </p:childTnLst>
                                </p:cTn>
                              </p:par>
                              <p:par>
                                <p:cTn id="35" presetID="51" presetClass="entr" presetSubtype="0" fill="hold" grpId="0" nodeType="withEffect">
                                  <p:stCondLst>
                                    <p:cond delay="0"/>
                                  </p:stCondLst>
                                  <p:childTnLst>
                                    <p:set>
                                      <p:cBhvr>
                                        <p:cTn id="36" dur="1" fill="hold">
                                          <p:stCondLst>
                                            <p:cond delay="0"/>
                                          </p:stCondLst>
                                        </p:cTn>
                                        <p:tgtEl>
                                          <p:spTgt spid="17422"/>
                                        </p:tgtEl>
                                        <p:attrNameLst>
                                          <p:attrName>style.visibility</p:attrName>
                                        </p:attrNameLst>
                                      </p:cBhvr>
                                      <p:to>
                                        <p:strVal val="visible"/>
                                      </p:to>
                                    </p:set>
                                    <p:animEffect transition="in" filter="fade">
                                      <p:cBhvr>
                                        <p:cTn id="37" dur="770" decel="100000"/>
                                        <p:tgtEl>
                                          <p:spTgt spid="17422"/>
                                        </p:tgtEl>
                                      </p:cBhvr>
                                    </p:animEffect>
                                    <p:animScale>
                                      <p:cBhvr>
                                        <p:cTn id="38" dur="770" decel="100000"/>
                                        <p:tgtEl>
                                          <p:spTgt spid="17422"/>
                                        </p:tgtEl>
                                      </p:cBhvr>
                                      <p:from x="10000" y="10000"/>
                                      <p:to x="200000" y="450000"/>
                                    </p:animScale>
                                    <p:animScale>
                                      <p:cBhvr>
                                        <p:cTn id="39" dur="1230" accel="100000" fill="hold">
                                          <p:stCondLst>
                                            <p:cond delay="770"/>
                                          </p:stCondLst>
                                        </p:cTn>
                                        <p:tgtEl>
                                          <p:spTgt spid="17422"/>
                                        </p:tgtEl>
                                      </p:cBhvr>
                                      <p:from x="200000" y="450000"/>
                                      <p:to x="100000" y="100000"/>
                                    </p:animScale>
                                    <p:set>
                                      <p:cBhvr>
                                        <p:cTn id="40" dur="770" fill="hold"/>
                                        <p:tgtEl>
                                          <p:spTgt spid="17422"/>
                                        </p:tgtEl>
                                        <p:attrNameLst>
                                          <p:attrName>ppt_x</p:attrName>
                                        </p:attrNameLst>
                                      </p:cBhvr>
                                      <p:to>
                                        <p:strVal val="(0.5)"/>
                                      </p:to>
                                    </p:set>
                                    <p:anim from="(0.5)" to="(#ppt_x)" calcmode="lin" valueType="num">
                                      <p:cBhvr>
                                        <p:cTn id="41" dur="1230" accel="100000" fill="hold">
                                          <p:stCondLst>
                                            <p:cond delay="770"/>
                                          </p:stCondLst>
                                        </p:cTn>
                                        <p:tgtEl>
                                          <p:spTgt spid="17422"/>
                                        </p:tgtEl>
                                        <p:attrNameLst>
                                          <p:attrName>ppt_x</p:attrName>
                                        </p:attrNameLst>
                                      </p:cBhvr>
                                    </p:anim>
                                    <p:set>
                                      <p:cBhvr>
                                        <p:cTn id="42" dur="770" fill="hold"/>
                                        <p:tgtEl>
                                          <p:spTgt spid="17422"/>
                                        </p:tgtEl>
                                        <p:attrNameLst>
                                          <p:attrName>ppt_y</p:attrName>
                                        </p:attrNameLst>
                                      </p:cBhvr>
                                      <p:to>
                                        <p:strVal val="(#ppt_y+0.4)"/>
                                      </p:to>
                                    </p:set>
                                    <p:anim from="(#ppt_y+0.4)" to="(#ppt_y)" calcmode="lin" valueType="num">
                                      <p:cBhvr>
                                        <p:cTn id="43" dur="1230" accel="100000" fill="hold">
                                          <p:stCondLst>
                                            <p:cond delay="770"/>
                                          </p:stCondLst>
                                        </p:cTn>
                                        <p:tgtEl>
                                          <p:spTgt spid="17422"/>
                                        </p:tgtEl>
                                        <p:attrNameLst>
                                          <p:attrName>ppt_y</p:attrName>
                                        </p:attrNameLst>
                                      </p:cBhvr>
                                    </p:anim>
                                  </p:childTnLst>
                                  <p:subTnLst>
                                    <p:set>
                                      <p:cBhvr override="childStyle">
                                        <p:cTn dur="1" fill="hold" display="0" masterRel="nextClick" afterEffect="1"/>
                                        <p:tgtEl>
                                          <p:spTgt spid="1742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37" presetClass="entr" presetSubtype="0" fill="hold" grpId="0" nodeType="clickEffect">
                                  <p:stCondLst>
                                    <p:cond delay="0"/>
                                  </p:stCondLst>
                                  <p:childTnLst>
                                    <p:set>
                                      <p:cBhvr>
                                        <p:cTn id="47" dur="1" fill="hold">
                                          <p:stCondLst>
                                            <p:cond delay="0"/>
                                          </p:stCondLst>
                                        </p:cTn>
                                        <p:tgtEl>
                                          <p:spTgt spid="17418"/>
                                        </p:tgtEl>
                                        <p:attrNameLst>
                                          <p:attrName>style.visibility</p:attrName>
                                        </p:attrNameLst>
                                      </p:cBhvr>
                                      <p:to>
                                        <p:strVal val="visible"/>
                                      </p:to>
                                    </p:set>
                                    <p:animEffect transition="in" filter="fade">
                                      <p:cBhvr>
                                        <p:cTn id="48" dur="1000"/>
                                        <p:tgtEl>
                                          <p:spTgt spid="17418"/>
                                        </p:tgtEl>
                                      </p:cBhvr>
                                    </p:animEffect>
                                    <p:anim calcmode="lin" valueType="num">
                                      <p:cBhvr>
                                        <p:cTn id="49" dur="1000" fill="hold"/>
                                        <p:tgtEl>
                                          <p:spTgt spid="17418"/>
                                        </p:tgtEl>
                                        <p:attrNameLst>
                                          <p:attrName>ppt_x</p:attrName>
                                        </p:attrNameLst>
                                      </p:cBhvr>
                                      <p:tavLst>
                                        <p:tav tm="0">
                                          <p:val>
                                            <p:strVal val="#ppt_x"/>
                                          </p:val>
                                        </p:tav>
                                        <p:tav tm="100000">
                                          <p:val>
                                            <p:strVal val="#ppt_x"/>
                                          </p:val>
                                        </p:tav>
                                      </p:tavLst>
                                    </p:anim>
                                    <p:anim calcmode="lin" valueType="num">
                                      <p:cBhvr>
                                        <p:cTn id="50" dur="900" decel="100000" fill="hold"/>
                                        <p:tgtEl>
                                          <p:spTgt spid="17418"/>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7418"/>
                                        </p:tgtEl>
                                        <p:attrNameLst>
                                          <p:attrName>ppt_y</p:attrName>
                                        </p:attrNameLst>
                                      </p:cBhvr>
                                      <p:tavLst>
                                        <p:tav tm="0">
                                          <p:val>
                                            <p:strVal val="#ppt_y-.03"/>
                                          </p:val>
                                        </p:tav>
                                        <p:tav tm="100000">
                                          <p:val>
                                            <p:strVal val="#ppt_y"/>
                                          </p:val>
                                        </p:tav>
                                      </p:tavLst>
                                    </p:anim>
                                  </p:childTnLst>
                                </p:cTn>
                              </p:par>
                            </p:childTnLst>
                          </p:cTn>
                        </p:par>
                        <p:par>
                          <p:cTn id="52" fill="hold" nodeType="afterGroup">
                            <p:stCondLst>
                              <p:cond delay="1000"/>
                            </p:stCondLst>
                            <p:childTnLst>
                              <p:par>
                                <p:cTn id="53" presetID="15" presetClass="entr" presetSubtype="0" fill="hold" grpId="0" nodeType="afterEffect">
                                  <p:stCondLst>
                                    <p:cond delay="0"/>
                                  </p:stCondLst>
                                  <p:childTnLst>
                                    <p:set>
                                      <p:cBhvr>
                                        <p:cTn id="54" dur="1" fill="hold">
                                          <p:stCondLst>
                                            <p:cond delay="0"/>
                                          </p:stCondLst>
                                        </p:cTn>
                                        <p:tgtEl>
                                          <p:spTgt spid="17423"/>
                                        </p:tgtEl>
                                        <p:attrNameLst>
                                          <p:attrName>style.visibility</p:attrName>
                                        </p:attrNameLst>
                                      </p:cBhvr>
                                      <p:to>
                                        <p:strVal val="visible"/>
                                      </p:to>
                                    </p:set>
                                    <p:anim calcmode="lin" valueType="num">
                                      <p:cBhvr>
                                        <p:cTn id="55" dur="1000" fill="hold"/>
                                        <p:tgtEl>
                                          <p:spTgt spid="17423"/>
                                        </p:tgtEl>
                                        <p:attrNameLst>
                                          <p:attrName>ppt_w</p:attrName>
                                        </p:attrNameLst>
                                      </p:cBhvr>
                                      <p:tavLst>
                                        <p:tav tm="0">
                                          <p:val>
                                            <p:fltVal val="0"/>
                                          </p:val>
                                        </p:tav>
                                        <p:tav tm="100000">
                                          <p:val>
                                            <p:strVal val="#ppt_w"/>
                                          </p:val>
                                        </p:tav>
                                      </p:tavLst>
                                    </p:anim>
                                    <p:anim calcmode="lin" valueType="num">
                                      <p:cBhvr>
                                        <p:cTn id="56" dur="1000" fill="hold"/>
                                        <p:tgtEl>
                                          <p:spTgt spid="17423"/>
                                        </p:tgtEl>
                                        <p:attrNameLst>
                                          <p:attrName>ppt_h</p:attrName>
                                        </p:attrNameLst>
                                      </p:cBhvr>
                                      <p:tavLst>
                                        <p:tav tm="0">
                                          <p:val>
                                            <p:fltVal val="0"/>
                                          </p:val>
                                        </p:tav>
                                        <p:tav tm="100000">
                                          <p:val>
                                            <p:strVal val="#ppt_h"/>
                                          </p:val>
                                        </p:tav>
                                      </p:tavLst>
                                    </p:anim>
                                    <p:anim calcmode="lin" valueType="num">
                                      <p:cBhvr>
                                        <p:cTn id="57" dur="1000" fill="hold"/>
                                        <p:tgtEl>
                                          <p:spTgt spid="1742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17423"/>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7423"/>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17419"/>
                                        </p:tgtEl>
                                        <p:attrNameLst>
                                          <p:attrName>style.visibility</p:attrName>
                                        </p:attrNameLst>
                                      </p:cBhvr>
                                      <p:to>
                                        <p:strVal val="visible"/>
                                      </p:to>
                                    </p:set>
                                    <p:animEffect transition="in" filter="fade">
                                      <p:cBhvr>
                                        <p:cTn id="63" dur="1000"/>
                                        <p:tgtEl>
                                          <p:spTgt spid="17419"/>
                                        </p:tgtEl>
                                      </p:cBhvr>
                                    </p:animEffect>
                                    <p:anim calcmode="lin" valueType="num">
                                      <p:cBhvr>
                                        <p:cTn id="64" dur="1000" fill="hold"/>
                                        <p:tgtEl>
                                          <p:spTgt spid="17419"/>
                                        </p:tgtEl>
                                        <p:attrNameLst>
                                          <p:attrName>ppt_x</p:attrName>
                                        </p:attrNameLst>
                                      </p:cBhvr>
                                      <p:tavLst>
                                        <p:tav tm="0">
                                          <p:val>
                                            <p:strVal val="#ppt_x"/>
                                          </p:val>
                                        </p:tav>
                                        <p:tav tm="100000">
                                          <p:val>
                                            <p:strVal val="#ppt_x"/>
                                          </p:val>
                                        </p:tav>
                                      </p:tavLst>
                                    </p:anim>
                                    <p:anim calcmode="lin" valueType="num">
                                      <p:cBhvr>
                                        <p:cTn id="65" dur="900" decel="100000" fill="hold"/>
                                        <p:tgtEl>
                                          <p:spTgt spid="17419"/>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7419"/>
                                        </p:tgtEl>
                                        <p:attrNameLst>
                                          <p:attrName>ppt_y</p:attrName>
                                        </p:attrNameLst>
                                      </p:cBhvr>
                                      <p:tavLst>
                                        <p:tav tm="0">
                                          <p:val>
                                            <p:strVal val="#ppt_y-.03"/>
                                          </p:val>
                                        </p:tav>
                                        <p:tav tm="100000">
                                          <p:val>
                                            <p:strVal val="#ppt_y"/>
                                          </p:val>
                                        </p:tav>
                                      </p:tavLst>
                                    </p:anim>
                                  </p:childTnLst>
                                </p:cTn>
                              </p:par>
                            </p:childTnLst>
                          </p:cTn>
                        </p:par>
                        <p:par>
                          <p:cTn id="67" fill="hold" nodeType="afterGroup">
                            <p:stCondLst>
                              <p:cond delay="1000"/>
                            </p:stCondLst>
                            <p:childTnLst>
                              <p:par>
                                <p:cTn id="68" presetID="48" presetClass="entr" presetSubtype="0" accel="50000" fill="hold" grpId="0" nodeType="afterEffect">
                                  <p:stCondLst>
                                    <p:cond delay="0"/>
                                  </p:stCondLst>
                                  <p:childTnLst>
                                    <p:set>
                                      <p:cBhvr>
                                        <p:cTn id="69" dur="1" fill="hold">
                                          <p:stCondLst>
                                            <p:cond delay="0"/>
                                          </p:stCondLst>
                                        </p:cTn>
                                        <p:tgtEl>
                                          <p:spTgt spid="17424"/>
                                        </p:tgtEl>
                                        <p:attrNameLst>
                                          <p:attrName>style.visibility</p:attrName>
                                        </p:attrNameLst>
                                      </p:cBhvr>
                                      <p:to>
                                        <p:strVal val="visible"/>
                                      </p:to>
                                    </p:set>
                                    <p:anim calcmode="lin" valueType="num">
                                      <p:cBhvr>
                                        <p:cTn id="70" dur="1000" fill="hold"/>
                                        <p:tgtEl>
                                          <p:spTgt spid="1742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1" dur="1000" fill="hold"/>
                                        <p:tgtEl>
                                          <p:spTgt spid="17424"/>
                                        </p:tgtEl>
                                        <p:attrNameLst>
                                          <p:attrName>ppt_x</p:attrName>
                                        </p:attrNameLst>
                                      </p:cBhvr>
                                      <p:tavLst>
                                        <p:tav tm="0">
                                          <p:val>
                                            <p:fltVal val="-1"/>
                                          </p:val>
                                        </p:tav>
                                        <p:tav tm="50000">
                                          <p:val>
                                            <p:fltVal val="0.95"/>
                                          </p:val>
                                        </p:tav>
                                        <p:tav tm="100000">
                                          <p:val>
                                            <p:strVal val="#ppt_x"/>
                                          </p:val>
                                        </p:tav>
                                      </p:tavLst>
                                    </p:anim>
                                    <p:anim calcmode="lin" valueType="num">
                                      <p:cBhvr>
                                        <p:cTn id="72" dur="1000" fill="hold"/>
                                        <p:tgtEl>
                                          <p:spTgt spid="17424"/>
                                        </p:tgtEl>
                                        <p:attrNameLst>
                                          <p:attrName>ppt_y</p:attrName>
                                        </p:attrNameLst>
                                      </p:cBhvr>
                                      <p:tavLst>
                                        <p:tav tm="0">
                                          <p:val>
                                            <p:strVal val="#ppt_y"/>
                                          </p:val>
                                        </p:tav>
                                        <p:tav tm="100000">
                                          <p:val>
                                            <p:strVal val="#ppt_y"/>
                                          </p:val>
                                        </p:tav>
                                      </p:tavLst>
                                    </p:anim>
                                    <p:animEffect transition="in" filter="fade">
                                      <p:cBhvr>
                                        <p:cTn id="73" dur="1000"/>
                                        <p:tgtEl>
                                          <p:spTgt spid="17424"/>
                                        </p:tgtEl>
                                      </p:cBhvr>
                                    </p:animEffect>
                                  </p:childTnLst>
                                  <p:subTnLst>
                                    <p:set>
                                      <p:cBhvr override="childStyle">
                                        <p:cTn dur="1" fill="hold" display="0" masterRel="nextClick" afterEffect="1"/>
                                        <p:tgtEl>
                                          <p:spTgt spid="17424"/>
                                        </p:tgtEl>
                                        <p:attrNameLst>
                                          <p:attrName>style.visibility</p:attrName>
                                        </p:attrNameLst>
                                      </p:cBhvr>
                                      <p:to>
                                        <p:strVal val="hidden"/>
                                      </p:to>
                                    </p:set>
                                  </p:subTnLst>
                                </p:cTn>
                              </p:par>
                            </p:childTnLst>
                          </p:cTn>
                        </p:par>
                      </p:childTnLst>
                    </p:cTn>
                  </p:par>
                  <p:par>
                    <p:cTn id="74" fill="hold" nodeType="clickPar">
                      <p:stCondLst>
                        <p:cond delay="indefinite"/>
                      </p:stCondLst>
                      <p:childTnLst>
                        <p:par>
                          <p:cTn id="75" fill="hold" nodeType="withGroup">
                            <p:stCondLst>
                              <p:cond delay="0"/>
                            </p:stCondLst>
                            <p:childTnLst>
                              <p:par>
                                <p:cTn id="76" presetID="37" presetClass="entr" presetSubtype="0" fill="hold" grpId="0" nodeType="clickEffect">
                                  <p:stCondLst>
                                    <p:cond delay="0"/>
                                  </p:stCondLst>
                                  <p:childTnLst>
                                    <p:set>
                                      <p:cBhvr>
                                        <p:cTn id="77" dur="1" fill="hold">
                                          <p:stCondLst>
                                            <p:cond delay="0"/>
                                          </p:stCondLst>
                                        </p:cTn>
                                        <p:tgtEl>
                                          <p:spTgt spid="17420"/>
                                        </p:tgtEl>
                                        <p:attrNameLst>
                                          <p:attrName>style.visibility</p:attrName>
                                        </p:attrNameLst>
                                      </p:cBhvr>
                                      <p:to>
                                        <p:strVal val="visible"/>
                                      </p:to>
                                    </p:set>
                                    <p:animEffect transition="in" filter="fade">
                                      <p:cBhvr>
                                        <p:cTn id="78" dur="1000"/>
                                        <p:tgtEl>
                                          <p:spTgt spid="17420"/>
                                        </p:tgtEl>
                                      </p:cBhvr>
                                    </p:animEffect>
                                    <p:anim calcmode="lin" valueType="num">
                                      <p:cBhvr>
                                        <p:cTn id="79" dur="1000" fill="hold"/>
                                        <p:tgtEl>
                                          <p:spTgt spid="17420"/>
                                        </p:tgtEl>
                                        <p:attrNameLst>
                                          <p:attrName>ppt_x</p:attrName>
                                        </p:attrNameLst>
                                      </p:cBhvr>
                                      <p:tavLst>
                                        <p:tav tm="0">
                                          <p:val>
                                            <p:strVal val="#ppt_x"/>
                                          </p:val>
                                        </p:tav>
                                        <p:tav tm="100000">
                                          <p:val>
                                            <p:strVal val="#ppt_x"/>
                                          </p:val>
                                        </p:tav>
                                      </p:tavLst>
                                    </p:anim>
                                    <p:anim calcmode="lin" valueType="num">
                                      <p:cBhvr>
                                        <p:cTn id="80" dur="900" decel="100000" fill="hold"/>
                                        <p:tgtEl>
                                          <p:spTgt spid="17420"/>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17420"/>
                                        </p:tgtEl>
                                        <p:attrNameLst>
                                          <p:attrName>ppt_y</p:attrName>
                                        </p:attrNameLst>
                                      </p:cBhvr>
                                      <p:tavLst>
                                        <p:tav tm="0">
                                          <p:val>
                                            <p:strVal val="#ppt_y-.03"/>
                                          </p:val>
                                        </p:tav>
                                        <p:tav tm="100000">
                                          <p:val>
                                            <p:strVal val="#ppt_y"/>
                                          </p:val>
                                        </p:tav>
                                      </p:tavLst>
                                    </p:anim>
                                  </p:childTnLst>
                                </p:cTn>
                              </p:par>
                            </p:childTnLst>
                          </p:cTn>
                        </p:par>
                        <p:par>
                          <p:cTn id="82" fill="hold" nodeType="afterGroup">
                            <p:stCondLst>
                              <p:cond delay="1000"/>
                            </p:stCondLst>
                            <p:childTnLst>
                              <p:par>
                                <p:cTn id="83" presetID="31" presetClass="entr" presetSubtype="0" fill="hold" grpId="0" nodeType="afterEffect">
                                  <p:stCondLst>
                                    <p:cond delay="0"/>
                                  </p:stCondLst>
                                  <p:iterate type="lt">
                                    <p:tmPct val="5000"/>
                                  </p:iterate>
                                  <p:childTnLst>
                                    <p:set>
                                      <p:cBhvr>
                                        <p:cTn id="84" dur="1" fill="hold">
                                          <p:stCondLst>
                                            <p:cond delay="0"/>
                                          </p:stCondLst>
                                        </p:cTn>
                                        <p:tgtEl>
                                          <p:spTgt spid="17425"/>
                                        </p:tgtEl>
                                        <p:attrNameLst>
                                          <p:attrName>style.visibility</p:attrName>
                                        </p:attrNameLst>
                                      </p:cBhvr>
                                      <p:to>
                                        <p:strVal val="visible"/>
                                      </p:to>
                                    </p:set>
                                    <p:anim calcmode="lin" valueType="num">
                                      <p:cBhvr>
                                        <p:cTn id="85" dur="1000" fill="hold"/>
                                        <p:tgtEl>
                                          <p:spTgt spid="17425"/>
                                        </p:tgtEl>
                                        <p:attrNameLst>
                                          <p:attrName>ppt_w</p:attrName>
                                        </p:attrNameLst>
                                      </p:cBhvr>
                                      <p:tavLst>
                                        <p:tav tm="0">
                                          <p:val>
                                            <p:fltVal val="0"/>
                                          </p:val>
                                        </p:tav>
                                        <p:tav tm="100000">
                                          <p:val>
                                            <p:strVal val="#ppt_w"/>
                                          </p:val>
                                        </p:tav>
                                      </p:tavLst>
                                    </p:anim>
                                    <p:anim calcmode="lin" valueType="num">
                                      <p:cBhvr>
                                        <p:cTn id="86" dur="1000" fill="hold"/>
                                        <p:tgtEl>
                                          <p:spTgt spid="17425"/>
                                        </p:tgtEl>
                                        <p:attrNameLst>
                                          <p:attrName>ppt_h</p:attrName>
                                        </p:attrNameLst>
                                      </p:cBhvr>
                                      <p:tavLst>
                                        <p:tav tm="0">
                                          <p:val>
                                            <p:fltVal val="0"/>
                                          </p:val>
                                        </p:tav>
                                        <p:tav tm="100000">
                                          <p:val>
                                            <p:strVal val="#ppt_h"/>
                                          </p:val>
                                        </p:tav>
                                      </p:tavLst>
                                    </p:anim>
                                    <p:anim calcmode="lin" valueType="num">
                                      <p:cBhvr>
                                        <p:cTn id="87" dur="1000" fill="hold"/>
                                        <p:tgtEl>
                                          <p:spTgt spid="17425"/>
                                        </p:tgtEl>
                                        <p:attrNameLst>
                                          <p:attrName>style.rotation</p:attrName>
                                        </p:attrNameLst>
                                      </p:cBhvr>
                                      <p:tavLst>
                                        <p:tav tm="0">
                                          <p:val>
                                            <p:fltVal val="90"/>
                                          </p:val>
                                        </p:tav>
                                        <p:tav tm="100000">
                                          <p:val>
                                            <p:fltVal val="0"/>
                                          </p:val>
                                        </p:tav>
                                      </p:tavLst>
                                    </p:anim>
                                    <p:animEffect transition="in" filter="fade">
                                      <p:cBhvr>
                                        <p:cTn id="88" dur="1000"/>
                                        <p:tgtEl>
                                          <p:spTgt spid="17425"/>
                                        </p:tgtEl>
                                      </p:cBhvr>
                                    </p:animEffect>
                                  </p:childTnLst>
                                  <p:subTnLst>
                                    <p:set>
                                      <p:cBhvr override="childStyle">
                                        <p:cTn dur="1" fill="hold" display="0" masterRel="nextClick" afterEffect="1"/>
                                        <p:tgtEl>
                                          <p:spTgt spid="17425"/>
                                        </p:tgtEl>
                                        <p:attrNameLst>
                                          <p:attrName>style.visibility</p:attrName>
                                        </p:attrNameLst>
                                      </p:cBhvr>
                                      <p:to>
                                        <p:strVal val="hidden"/>
                                      </p:to>
                                    </p:set>
                                  </p:subTnLst>
                                </p:cTn>
                              </p:par>
                            </p:childTnLst>
                          </p:cTn>
                        </p:par>
                      </p:childTnLst>
                    </p:cTn>
                  </p:par>
                  <p:par>
                    <p:cTn id="89" fill="hold" nodeType="clickPar">
                      <p:stCondLst>
                        <p:cond delay="indefinite"/>
                      </p:stCondLst>
                      <p:childTnLst>
                        <p:par>
                          <p:cTn id="90" fill="hold" nodeType="withGroup">
                            <p:stCondLst>
                              <p:cond delay="0"/>
                            </p:stCondLst>
                            <p:childTnLst>
                              <p:par>
                                <p:cTn id="91" presetID="37" presetClass="entr" presetSubtype="0" fill="hold" grpId="0" nodeType="clickEffect">
                                  <p:stCondLst>
                                    <p:cond delay="0"/>
                                  </p:stCondLst>
                                  <p:childTnLst>
                                    <p:set>
                                      <p:cBhvr>
                                        <p:cTn id="92" dur="1" fill="hold">
                                          <p:stCondLst>
                                            <p:cond delay="0"/>
                                          </p:stCondLst>
                                        </p:cTn>
                                        <p:tgtEl>
                                          <p:spTgt spid="17421"/>
                                        </p:tgtEl>
                                        <p:attrNameLst>
                                          <p:attrName>style.visibility</p:attrName>
                                        </p:attrNameLst>
                                      </p:cBhvr>
                                      <p:to>
                                        <p:strVal val="visible"/>
                                      </p:to>
                                    </p:set>
                                    <p:animEffect transition="in" filter="fade">
                                      <p:cBhvr>
                                        <p:cTn id="93" dur="1000"/>
                                        <p:tgtEl>
                                          <p:spTgt spid="17421"/>
                                        </p:tgtEl>
                                      </p:cBhvr>
                                    </p:animEffect>
                                    <p:anim calcmode="lin" valueType="num">
                                      <p:cBhvr>
                                        <p:cTn id="94" dur="1000" fill="hold"/>
                                        <p:tgtEl>
                                          <p:spTgt spid="17421"/>
                                        </p:tgtEl>
                                        <p:attrNameLst>
                                          <p:attrName>ppt_x</p:attrName>
                                        </p:attrNameLst>
                                      </p:cBhvr>
                                      <p:tavLst>
                                        <p:tav tm="0">
                                          <p:val>
                                            <p:strVal val="#ppt_x"/>
                                          </p:val>
                                        </p:tav>
                                        <p:tav tm="100000">
                                          <p:val>
                                            <p:strVal val="#ppt_x"/>
                                          </p:val>
                                        </p:tav>
                                      </p:tavLst>
                                    </p:anim>
                                    <p:anim calcmode="lin" valueType="num">
                                      <p:cBhvr>
                                        <p:cTn id="95" dur="900" decel="100000" fill="hold"/>
                                        <p:tgtEl>
                                          <p:spTgt spid="17421"/>
                                        </p:tgtEl>
                                        <p:attrNameLst>
                                          <p:attrName>ppt_y</p:attrName>
                                        </p:attrNameLst>
                                      </p:cBhvr>
                                      <p:tavLst>
                                        <p:tav tm="0">
                                          <p:val>
                                            <p:strVal val="#ppt_y+1"/>
                                          </p:val>
                                        </p:tav>
                                        <p:tav tm="100000">
                                          <p:val>
                                            <p:strVal val="#ppt_y-.03"/>
                                          </p:val>
                                        </p:tav>
                                      </p:tavLst>
                                    </p:anim>
                                    <p:anim calcmode="lin" valueType="num">
                                      <p:cBhvr>
                                        <p:cTn id="96" dur="100" accel="100000" fill="hold">
                                          <p:stCondLst>
                                            <p:cond delay="900"/>
                                          </p:stCondLst>
                                        </p:cTn>
                                        <p:tgtEl>
                                          <p:spTgt spid="17421"/>
                                        </p:tgtEl>
                                        <p:attrNameLst>
                                          <p:attrName>ppt_y</p:attrName>
                                        </p:attrNameLst>
                                      </p:cBhvr>
                                      <p:tavLst>
                                        <p:tav tm="0">
                                          <p:val>
                                            <p:strVal val="#ppt_y-.03"/>
                                          </p:val>
                                        </p:tav>
                                        <p:tav tm="100000">
                                          <p:val>
                                            <p:strVal val="#ppt_y"/>
                                          </p:val>
                                        </p:tav>
                                      </p:tavLst>
                                    </p:anim>
                                  </p:childTnLst>
                                </p:cTn>
                              </p:par>
                            </p:childTnLst>
                          </p:cTn>
                        </p:par>
                        <p:par>
                          <p:cTn id="97" fill="hold" nodeType="afterGroup">
                            <p:stCondLst>
                              <p:cond delay="1000"/>
                            </p:stCondLst>
                            <p:childTnLst>
                              <p:par>
                                <p:cTn id="98" presetID="43" presetClass="entr" presetSubtype="0" fill="hold" grpId="0" nodeType="afterEffect">
                                  <p:stCondLst>
                                    <p:cond delay="0"/>
                                  </p:stCondLst>
                                  <p:childTnLst>
                                    <p:set>
                                      <p:cBhvr>
                                        <p:cTn id="99" dur="1" fill="hold">
                                          <p:stCondLst>
                                            <p:cond delay="0"/>
                                          </p:stCondLst>
                                        </p:cTn>
                                        <p:tgtEl>
                                          <p:spTgt spid="17426"/>
                                        </p:tgtEl>
                                        <p:attrNameLst>
                                          <p:attrName>style.visibility</p:attrName>
                                        </p:attrNameLst>
                                      </p:cBhvr>
                                      <p:to>
                                        <p:strVal val="visible"/>
                                      </p:to>
                                    </p:set>
                                    <p:animEffect transition="in" filter="fade">
                                      <p:cBhvr>
                                        <p:cTn id="100" dur="100"/>
                                        <p:tgtEl>
                                          <p:spTgt spid="17426"/>
                                        </p:tgtEl>
                                      </p:cBhvr>
                                    </p:animEffect>
                                    <p:anim calcmode="lin" valueType="num">
                                      <p:cBhvr>
                                        <p:cTn id="101" dur="400" fill="hold"/>
                                        <p:tgtEl>
                                          <p:spTgt spid="17426"/>
                                        </p:tgtEl>
                                        <p:attrNameLst>
                                          <p:attrName>ppt_x</p:attrName>
                                        </p:attrNameLst>
                                      </p:cBhvr>
                                      <p:tavLst>
                                        <p:tav tm="0">
                                          <p:val>
                                            <p:strVal val="#ppt_x"/>
                                          </p:val>
                                        </p:tav>
                                        <p:tav tm="100000">
                                          <p:val>
                                            <p:strVal val="#ppt_x"/>
                                          </p:val>
                                        </p:tav>
                                      </p:tavLst>
                                    </p:anim>
                                    <p:anim calcmode="lin" valueType="num">
                                      <p:cBhvr>
                                        <p:cTn id="102" dur="400" fill="hold"/>
                                        <p:tgtEl>
                                          <p:spTgt spid="17426"/>
                                        </p:tgtEl>
                                        <p:attrNameLst>
                                          <p:attrName>ppt_y</p:attrName>
                                        </p:attrNameLst>
                                      </p:cBhvr>
                                      <p:tavLst>
                                        <p:tav tm="0">
                                          <p:val>
                                            <p:strVal val="#ppt_y+0.31"/>
                                          </p:val>
                                        </p:tav>
                                        <p:tav tm="100000">
                                          <p:val>
                                            <p:strVal val="#ppt_y+0.31"/>
                                          </p:val>
                                        </p:tav>
                                      </p:tavLst>
                                    </p:anim>
                                    <p:anim calcmode="lin" valueType="num">
                                      <p:cBhvr>
                                        <p:cTn id="103" dur="600" decel="50000" fill="hold">
                                          <p:stCondLst>
                                            <p:cond delay="400"/>
                                          </p:stCondLst>
                                        </p:cTn>
                                        <p:tgtEl>
                                          <p:spTgt spid="174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4" dur="600" decel="50000" fill="hold">
                                          <p:stCondLst>
                                            <p:cond delay="400"/>
                                          </p:stCondLst>
                                        </p:cTn>
                                        <p:tgtEl>
                                          <p:spTgt spid="174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p:bldP spid="17416" grpId="0"/>
      <p:bldP spid="17417" grpId="0"/>
      <p:bldP spid="17418" grpId="0"/>
      <p:bldP spid="17419" grpId="0"/>
      <p:bldP spid="17420" grpId="0"/>
      <p:bldP spid="17421" grpId="0"/>
      <p:bldP spid="17422" grpId="0" animBg="1"/>
      <p:bldP spid="17423" grpId="0" animBg="1"/>
      <p:bldP spid="17424" grpId="0" animBg="1"/>
      <p:bldP spid="17425" grpId="0" animBg="1"/>
      <p:bldP spid="174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685800"/>
            <a:ext cx="586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18435"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Three</a:t>
            </a:r>
          </a:p>
        </p:txBody>
      </p:sp>
      <p:sp>
        <p:nvSpPr>
          <p:cNvPr id="18436" name="Text Box 4"/>
          <p:cNvSpPr txBox="1">
            <a:spLocks noChangeArrowheads="1"/>
          </p:cNvSpPr>
          <p:nvPr/>
        </p:nvSpPr>
        <p:spPr bwMode="auto">
          <a:xfrm>
            <a:off x="1143000" y="25146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Clustering</a:t>
            </a:r>
          </a:p>
        </p:txBody>
      </p:sp>
      <p:sp>
        <p:nvSpPr>
          <p:cNvPr id="18450" name="Text Box 18"/>
          <p:cNvSpPr txBox="1">
            <a:spLocks noChangeArrowheads="1"/>
          </p:cNvSpPr>
          <p:nvPr/>
        </p:nvSpPr>
        <p:spPr bwMode="auto">
          <a:xfrm>
            <a:off x="1219200" y="3352800"/>
            <a:ext cx="6019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What is it?</a:t>
            </a:r>
          </a:p>
          <a:p>
            <a:pPr algn="l"/>
            <a:r>
              <a:rPr lang="en-US" sz="1800">
                <a:latin typeface="Century Gothic" pitchFamily="34" charset="0"/>
              </a:rPr>
              <a:t>When you write down words or concepts associated with the topic – any ideas that come into your mind</a:t>
            </a:r>
          </a:p>
        </p:txBody>
      </p:sp>
    </p:spTree>
    <p:extLst>
      <p:ext uri="{BB962C8B-B14F-4D97-AF65-F5344CB8AC3E}">
        <p14:creationId xmlns:p14="http://schemas.microsoft.com/office/powerpoint/2010/main" val="1000662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path" presetSubtype="0" accel="50000" decel="50000" fill="hold" grpId="0" nodeType="withEffect">
                                  <p:stCondLst>
                                    <p:cond delay="0"/>
                                  </p:stCondLst>
                                  <p:childTnLst>
                                    <p:animMotion origin="layout" path="M -0.0875 -0.00671 L -0.07066 0.12506 L -0.05469 -0.00671 L -0.0375 0.12506 L -0.02049 -0.00671 L -0.00469 0.12506 L 0.0125 -0.00671 L 0.02847 0.12506 L 0.04583 -0.00671 L 0.06267 0.12506 L 0.07865 -0.00671 L 0.09583 0.12506 L 0.11163 -0.00671 L 0.12865 0.12506 L 0.14583 -0.00671 L 0.16181 0.12506 L 0.17917 -0.00671 " pathEditMode="relative" rAng="0" ptsTypes="FFFFFFFFFFFFFFFFF">
                                      <p:cBhvr>
                                        <p:cTn id="6" dur="2000" fill="hold"/>
                                        <p:tgtEl>
                                          <p:spTgt spid="18434"/>
                                        </p:tgtEl>
                                        <p:attrNameLst>
                                          <p:attrName>ppt_x</p:attrName>
                                          <p:attrName>ppt_y</p:attrName>
                                        </p:attrNameLst>
                                      </p:cBhvr>
                                      <p:rCtr x="13333" y="6588"/>
                                    </p:animMotion>
                                  </p:childTnLst>
                                </p:cTn>
                              </p:par>
                            </p:childTnLst>
                          </p:cTn>
                        </p:par>
                        <p:par>
                          <p:cTn id="7" fill="hold" nodeType="afterGroup">
                            <p:stCondLst>
                              <p:cond delay="2000"/>
                            </p:stCondLst>
                            <p:childTnLst>
                              <p:par>
                                <p:cTn id="8" presetID="43" presetClass="entr" presetSubtype="0" fill="hold" grpId="0" nodeType="afterEffect">
                                  <p:stCondLst>
                                    <p:cond delay="0"/>
                                  </p:stCondLst>
                                  <p:childTnLst>
                                    <p:set>
                                      <p:cBhvr>
                                        <p:cTn id="9" dur="1" fill="hold">
                                          <p:stCondLst>
                                            <p:cond delay="0"/>
                                          </p:stCondLst>
                                        </p:cTn>
                                        <p:tgtEl>
                                          <p:spTgt spid="18435"/>
                                        </p:tgtEl>
                                        <p:attrNameLst>
                                          <p:attrName>style.visibility</p:attrName>
                                        </p:attrNameLst>
                                      </p:cBhvr>
                                      <p:to>
                                        <p:strVal val="visible"/>
                                      </p:to>
                                    </p:set>
                                    <p:animEffect transition="in" filter="fade">
                                      <p:cBhvr>
                                        <p:cTn id="10" dur="100"/>
                                        <p:tgtEl>
                                          <p:spTgt spid="18435"/>
                                        </p:tgtEl>
                                      </p:cBhvr>
                                    </p:animEffect>
                                    <p:anim calcmode="lin" valueType="num">
                                      <p:cBhvr>
                                        <p:cTn id="11" dur="400" fill="hold"/>
                                        <p:tgtEl>
                                          <p:spTgt spid="18435"/>
                                        </p:tgtEl>
                                        <p:attrNameLst>
                                          <p:attrName>ppt_x</p:attrName>
                                        </p:attrNameLst>
                                      </p:cBhvr>
                                      <p:tavLst>
                                        <p:tav tm="0">
                                          <p:val>
                                            <p:strVal val="#ppt_x"/>
                                          </p:val>
                                        </p:tav>
                                        <p:tav tm="100000">
                                          <p:val>
                                            <p:strVal val="#ppt_x"/>
                                          </p:val>
                                        </p:tav>
                                      </p:tavLst>
                                    </p:anim>
                                    <p:anim calcmode="lin" valueType="num">
                                      <p:cBhvr>
                                        <p:cTn id="12" dur="400" fill="hold"/>
                                        <p:tgtEl>
                                          <p:spTgt spid="18435"/>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1843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1843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 fill="hold" nodeType="afterGroup">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18436"/>
                                        </p:tgtEl>
                                        <p:attrNameLst>
                                          <p:attrName>style.visibility</p:attrName>
                                        </p:attrNameLst>
                                      </p:cBhvr>
                                      <p:to>
                                        <p:strVal val="visible"/>
                                      </p:to>
                                    </p:set>
                                    <p:anim calcmode="lin" valueType="num">
                                      <p:cBhvr additive="base">
                                        <p:cTn id="18" dur="2000" fill="hold"/>
                                        <p:tgtEl>
                                          <p:spTgt spid="18436"/>
                                        </p:tgtEl>
                                        <p:attrNameLst>
                                          <p:attrName>ppt_x</p:attrName>
                                        </p:attrNameLst>
                                      </p:cBhvr>
                                      <p:tavLst>
                                        <p:tav tm="0">
                                          <p:val>
                                            <p:strVal val="#ppt_x"/>
                                          </p:val>
                                        </p:tav>
                                        <p:tav tm="100000">
                                          <p:val>
                                            <p:strVal val="#ppt_x"/>
                                          </p:val>
                                        </p:tav>
                                      </p:tavLst>
                                    </p:anim>
                                    <p:anim calcmode="lin" valueType="num">
                                      <p:cBhvr additive="base">
                                        <p:cTn id="19" dur="20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0" presetClass="entr" presetSubtype="0" fill="hold" grpId="0" nodeType="clickEffect">
                                  <p:stCondLst>
                                    <p:cond delay="0"/>
                                  </p:stCondLst>
                                  <p:childTnLst>
                                    <p:set>
                                      <p:cBhvr>
                                        <p:cTn id="23" dur="1" fill="hold">
                                          <p:stCondLst>
                                            <p:cond delay="0"/>
                                          </p:stCondLst>
                                        </p:cTn>
                                        <p:tgtEl>
                                          <p:spTgt spid="18450"/>
                                        </p:tgtEl>
                                        <p:attrNameLst>
                                          <p:attrName>style.visibility</p:attrName>
                                        </p:attrNameLst>
                                      </p:cBhvr>
                                      <p:to>
                                        <p:strVal val="visible"/>
                                      </p:to>
                                    </p:set>
                                    <p:animEffect transition="in" filter="fade">
                                      <p:cBhvr>
                                        <p:cTn id="24" dur="800" decel="100000"/>
                                        <p:tgtEl>
                                          <p:spTgt spid="18450"/>
                                        </p:tgtEl>
                                      </p:cBhvr>
                                    </p:animEffect>
                                    <p:anim calcmode="lin" valueType="num">
                                      <p:cBhvr>
                                        <p:cTn id="25" dur="800" decel="100000" fill="hold"/>
                                        <p:tgtEl>
                                          <p:spTgt spid="18450"/>
                                        </p:tgtEl>
                                        <p:attrNameLst>
                                          <p:attrName>style.rotation</p:attrName>
                                        </p:attrNameLst>
                                      </p:cBhvr>
                                      <p:tavLst>
                                        <p:tav tm="0">
                                          <p:val>
                                            <p:fltVal val="-90"/>
                                          </p:val>
                                        </p:tav>
                                        <p:tav tm="100000">
                                          <p:val>
                                            <p:fltVal val="0"/>
                                          </p:val>
                                        </p:tav>
                                      </p:tavLst>
                                    </p:anim>
                                    <p:anim calcmode="lin" valueType="num">
                                      <p:cBhvr>
                                        <p:cTn id="26" dur="800" decel="100000" fill="hold"/>
                                        <p:tgtEl>
                                          <p:spTgt spid="18450"/>
                                        </p:tgtEl>
                                        <p:attrNameLst>
                                          <p:attrName>ppt_x</p:attrName>
                                        </p:attrNameLst>
                                      </p:cBhvr>
                                      <p:tavLst>
                                        <p:tav tm="0">
                                          <p:val>
                                            <p:strVal val="#ppt_x+0.4"/>
                                          </p:val>
                                        </p:tav>
                                        <p:tav tm="100000">
                                          <p:val>
                                            <p:strVal val="#ppt_x-0.05"/>
                                          </p:val>
                                        </p:tav>
                                      </p:tavLst>
                                    </p:anim>
                                    <p:anim calcmode="lin" valueType="num">
                                      <p:cBhvr>
                                        <p:cTn id="27" dur="800" decel="100000" fill="hold"/>
                                        <p:tgtEl>
                                          <p:spTgt spid="18450"/>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8450"/>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845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36" grpId="0"/>
      <p:bldP spid="184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752600" y="762000"/>
            <a:ext cx="640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19459"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Three</a:t>
            </a:r>
          </a:p>
        </p:txBody>
      </p:sp>
      <p:sp>
        <p:nvSpPr>
          <p:cNvPr id="19460" name="Text Box 4"/>
          <p:cNvSpPr txBox="1">
            <a:spLocks noChangeArrowheads="1"/>
          </p:cNvSpPr>
          <p:nvPr/>
        </p:nvSpPr>
        <p:spPr bwMode="auto">
          <a:xfrm>
            <a:off x="1143000" y="25146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Clustering</a:t>
            </a:r>
          </a:p>
        </p:txBody>
      </p:sp>
      <p:sp>
        <p:nvSpPr>
          <p:cNvPr id="19461" name="Text Box 5"/>
          <p:cNvSpPr txBox="1">
            <a:spLocks noChangeArrowheads="1"/>
          </p:cNvSpPr>
          <p:nvPr/>
        </p:nvSpPr>
        <p:spPr bwMode="auto">
          <a:xfrm>
            <a:off x="1219200" y="3352800"/>
            <a:ext cx="601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Draw a bubble.</a:t>
            </a:r>
          </a:p>
          <a:p>
            <a:pPr algn="l"/>
            <a:r>
              <a:rPr lang="en-US" sz="1200">
                <a:latin typeface="Century Gothic" pitchFamily="34" charset="0"/>
              </a:rPr>
              <a:t>And write the topic above it.</a:t>
            </a:r>
          </a:p>
        </p:txBody>
      </p:sp>
      <p:sp>
        <p:nvSpPr>
          <p:cNvPr id="19462" name="Text Box 6"/>
          <p:cNvSpPr txBox="1">
            <a:spLocks noChangeArrowheads="1"/>
          </p:cNvSpPr>
          <p:nvPr/>
        </p:nvSpPr>
        <p:spPr bwMode="auto">
          <a:xfrm>
            <a:off x="1219200" y="4114800"/>
            <a:ext cx="388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Brainstorm!</a:t>
            </a:r>
          </a:p>
        </p:txBody>
      </p:sp>
      <p:sp>
        <p:nvSpPr>
          <p:cNvPr id="19463" name="Text Box 7"/>
          <p:cNvSpPr txBox="1">
            <a:spLocks noChangeArrowheads="1"/>
          </p:cNvSpPr>
          <p:nvPr/>
        </p:nvSpPr>
        <p:spPr bwMode="auto">
          <a:xfrm>
            <a:off x="3581400" y="5486400"/>
            <a:ext cx="533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Now look for words that connect with each other. Circle the words and connect them with lines.</a:t>
            </a:r>
          </a:p>
        </p:txBody>
      </p:sp>
      <p:grpSp>
        <p:nvGrpSpPr>
          <p:cNvPr id="19468" name="Group 12"/>
          <p:cNvGrpSpPr>
            <a:grpSpLocks/>
          </p:cNvGrpSpPr>
          <p:nvPr/>
        </p:nvGrpSpPr>
        <p:grpSpPr bwMode="auto">
          <a:xfrm>
            <a:off x="3505200" y="1905000"/>
            <a:ext cx="5181600" cy="3352800"/>
            <a:chOff x="2208" y="1200"/>
            <a:chExt cx="3264" cy="2112"/>
          </a:xfrm>
        </p:grpSpPr>
        <p:sp>
          <p:nvSpPr>
            <p:cNvPr id="19464" name="Oval 8"/>
            <p:cNvSpPr>
              <a:spLocks noChangeArrowheads="1"/>
            </p:cNvSpPr>
            <p:nvPr/>
          </p:nvSpPr>
          <p:spPr bwMode="auto">
            <a:xfrm>
              <a:off x="2208" y="1392"/>
              <a:ext cx="3264" cy="19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Text Box 10"/>
            <p:cNvSpPr txBox="1">
              <a:spLocks noChangeArrowheads="1"/>
            </p:cNvSpPr>
            <p:nvPr/>
          </p:nvSpPr>
          <p:spPr bwMode="auto">
            <a:xfrm>
              <a:off x="2304" y="1200"/>
              <a:ext cx="2928" cy="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Global Warming</a:t>
              </a:r>
            </a:p>
            <a:p>
              <a:r>
                <a:rPr lang="en-US" sz="1400">
                  <a:latin typeface="Baby Kruffy" pitchFamily="2" charset="0"/>
                </a:rPr>
                <a:t>rainforests disappearing</a:t>
              </a:r>
              <a:r>
                <a:rPr lang="en-US" sz="1800">
                  <a:latin typeface="Arial Unicode MS" pitchFamily="34" charset="-128"/>
                </a:rPr>
                <a:t>     </a:t>
              </a:r>
            </a:p>
            <a:p>
              <a:r>
                <a:rPr lang="en-US" sz="1800">
                  <a:latin typeface="Eurostile" pitchFamily="34" charset="0"/>
                </a:rPr>
                <a:t>extinction</a:t>
              </a:r>
              <a:r>
                <a:rPr lang="en-US" sz="1800"/>
                <a:t>      </a:t>
              </a:r>
              <a:r>
                <a:rPr lang="en-US" sz="1800" baseline="30000"/>
                <a:t>emissions </a:t>
              </a:r>
              <a:r>
                <a:rPr lang="en-US" sz="1800"/>
                <a:t>	</a:t>
              </a:r>
              <a:r>
                <a:rPr lang="en-US" sz="1800">
                  <a:latin typeface="Staccato222 BT" pitchFamily="66" charset="0"/>
                </a:rPr>
                <a:t>dangerous</a:t>
              </a:r>
            </a:p>
            <a:p>
              <a:r>
                <a:rPr lang="en-US" sz="1800" baseline="-25000"/>
                <a:t>dying animals</a:t>
              </a:r>
              <a:r>
                <a:rPr lang="en-US" sz="1800"/>
                <a:t>      </a:t>
              </a:r>
              <a:r>
                <a:rPr lang="en-US" sz="1800">
                  <a:latin typeface="Bremen Bd BT" pitchFamily="82" charset="0"/>
                </a:rPr>
                <a:t>toxic</a:t>
              </a:r>
              <a:r>
                <a:rPr lang="en-US" sz="1800"/>
                <a:t>	 </a:t>
              </a:r>
              <a:r>
                <a:rPr lang="en-US" sz="1800">
                  <a:latin typeface="Croobie" pitchFamily="2" charset="0"/>
                </a:rPr>
                <a:t>world wide</a:t>
              </a:r>
            </a:p>
            <a:p>
              <a:r>
                <a:rPr lang="en-US" sz="1800"/>
                <a:t>	</a:t>
              </a:r>
              <a:r>
                <a:rPr lang="en-US" sz="1800">
                  <a:latin typeface="Arial Black" pitchFamily="34" charset="0"/>
                </a:rPr>
                <a:t>Cars/SUVs    </a:t>
              </a:r>
              <a:r>
                <a:rPr lang="en-US" sz="1800"/>
                <a:t> factories</a:t>
              </a:r>
            </a:p>
            <a:p>
              <a:r>
                <a:rPr lang="en-US" sz="1200" i="1"/>
                <a:t>landscape changes</a:t>
              </a:r>
              <a:r>
                <a:rPr lang="en-US" sz="1800"/>
                <a:t>         </a:t>
              </a:r>
              <a:r>
                <a:rPr lang="en-US" sz="1800">
                  <a:latin typeface="Alba" pitchFamily="2" charset="0"/>
                </a:rPr>
                <a:t>no icebergs</a:t>
              </a:r>
            </a:p>
            <a:p>
              <a:r>
                <a:rPr lang="en-US" sz="1800"/>
                <a:t>expensive to fix? </a:t>
              </a:r>
              <a:r>
                <a:rPr lang="en-US" sz="1800">
                  <a:latin typeface="Frosty" pitchFamily="2" charset="0"/>
                </a:rPr>
                <a:t>hurricanes</a:t>
              </a:r>
              <a:r>
                <a:rPr lang="en-US" sz="1800"/>
                <a:t> </a:t>
              </a:r>
            </a:p>
            <a:p>
              <a:r>
                <a:rPr lang="en-US" sz="1800">
                  <a:latin typeface="BernhardFashion BT" pitchFamily="82" charset="0"/>
                </a:rPr>
                <a:t>Reversible?</a:t>
              </a:r>
            </a:p>
          </p:txBody>
        </p:sp>
      </p:grpSp>
      <p:grpSp>
        <p:nvGrpSpPr>
          <p:cNvPr id="19491" name="Group 35"/>
          <p:cNvGrpSpPr>
            <a:grpSpLocks/>
          </p:cNvGrpSpPr>
          <p:nvPr/>
        </p:nvGrpSpPr>
        <p:grpSpPr bwMode="auto">
          <a:xfrm>
            <a:off x="3886200" y="2362200"/>
            <a:ext cx="3810000" cy="2057400"/>
            <a:chOff x="2448" y="1488"/>
            <a:chExt cx="2400" cy="1296"/>
          </a:xfrm>
        </p:grpSpPr>
        <p:sp>
          <p:nvSpPr>
            <p:cNvPr id="19480" name="Oval 24"/>
            <p:cNvSpPr>
              <a:spLocks noChangeArrowheads="1"/>
            </p:cNvSpPr>
            <p:nvPr/>
          </p:nvSpPr>
          <p:spPr bwMode="auto">
            <a:xfrm>
              <a:off x="3984" y="2448"/>
              <a:ext cx="864" cy="3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Oval 25"/>
            <p:cNvSpPr>
              <a:spLocks noChangeArrowheads="1"/>
            </p:cNvSpPr>
            <p:nvPr/>
          </p:nvSpPr>
          <p:spPr bwMode="auto">
            <a:xfrm>
              <a:off x="3024" y="1488"/>
              <a:ext cx="1536" cy="24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Oval 26"/>
            <p:cNvSpPr>
              <a:spLocks noChangeArrowheads="1"/>
            </p:cNvSpPr>
            <p:nvPr/>
          </p:nvSpPr>
          <p:spPr bwMode="auto">
            <a:xfrm>
              <a:off x="2640" y="2544"/>
              <a:ext cx="1104"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Oval 27"/>
            <p:cNvSpPr>
              <a:spLocks noChangeArrowheads="1"/>
            </p:cNvSpPr>
            <p:nvPr/>
          </p:nvSpPr>
          <p:spPr bwMode="auto">
            <a:xfrm>
              <a:off x="2448" y="2016"/>
              <a:ext cx="816" cy="24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28"/>
            <p:cNvSpPr>
              <a:spLocks noChangeShapeType="1"/>
            </p:cNvSpPr>
            <p:nvPr/>
          </p:nvSpPr>
          <p:spPr bwMode="auto">
            <a:xfrm flipH="1">
              <a:off x="3120" y="1728"/>
              <a:ext cx="57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Line 30"/>
            <p:cNvSpPr>
              <a:spLocks noChangeShapeType="1"/>
            </p:cNvSpPr>
            <p:nvPr/>
          </p:nvSpPr>
          <p:spPr bwMode="auto">
            <a:xfrm flipH="1" flipV="1">
              <a:off x="2736" y="2256"/>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31"/>
            <p:cNvSpPr>
              <a:spLocks noChangeShapeType="1"/>
            </p:cNvSpPr>
            <p:nvPr/>
          </p:nvSpPr>
          <p:spPr bwMode="auto">
            <a:xfrm>
              <a:off x="3696" y="2592"/>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32"/>
            <p:cNvSpPr>
              <a:spLocks noChangeShapeType="1"/>
            </p:cNvSpPr>
            <p:nvPr/>
          </p:nvSpPr>
          <p:spPr bwMode="auto">
            <a:xfrm flipH="1" flipV="1">
              <a:off x="4224" y="1680"/>
              <a:ext cx="48"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796324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fade">
                                      <p:cBhvr>
                                        <p:cTn id="7" dur="100"/>
                                        <p:tgtEl>
                                          <p:spTgt spid="19461"/>
                                        </p:tgtEl>
                                      </p:cBhvr>
                                    </p:animEffect>
                                    <p:anim calcmode="lin" valueType="num">
                                      <p:cBhvr>
                                        <p:cTn id="8" dur="400" fill="hold"/>
                                        <p:tgtEl>
                                          <p:spTgt spid="19461"/>
                                        </p:tgtEl>
                                        <p:attrNameLst>
                                          <p:attrName>ppt_x</p:attrName>
                                        </p:attrNameLst>
                                      </p:cBhvr>
                                      <p:tavLst>
                                        <p:tav tm="0">
                                          <p:val>
                                            <p:strVal val="#ppt_x"/>
                                          </p:val>
                                        </p:tav>
                                        <p:tav tm="100000">
                                          <p:val>
                                            <p:strVal val="#ppt_x"/>
                                          </p:val>
                                        </p:tav>
                                      </p:tavLst>
                                    </p:anim>
                                    <p:anim calcmode="lin" valueType="num">
                                      <p:cBhvr>
                                        <p:cTn id="9" dur="400" fill="hold"/>
                                        <p:tgtEl>
                                          <p:spTgt spid="19461"/>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946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946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nodeType="afterGroup">
                            <p:stCondLst>
                              <p:cond delay="1000"/>
                            </p:stCondLst>
                            <p:childTnLst>
                              <p:par>
                                <p:cTn id="13" presetID="48" presetClass="entr" presetSubtype="0" accel="50000" fill="hold" grpId="0" nodeType="afterEffect">
                                  <p:stCondLst>
                                    <p:cond delay="0"/>
                                  </p:stCondLst>
                                  <p:childTnLst>
                                    <p:set>
                                      <p:cBhvr>
                                        <p:cTn id="14" dur="1" fill="hold">
                                          <p:stCondLst>
                                            <p:cond delay="0"/>
                                          </p:stCondLst>
                                        </p:cTn>
                                        <p:tgtEl>
                                          <p:spTgt spid="19462"/>
                                        </p:tgtEl>
                                        <p:attrNameLst>
                                          <p:attrName>style.visibility</p:attrName>
                                        </p:attrNameLst>
                                      </p:cBhvr>
                                      <p:to>
                                        <p:strVal val="visible"/>
                                      </p:to>
                                    </p:set>
                                    <p:anim calcmode="lin" valueType="num">
                                      <p:cBhvr>
                                        <p:cTn id="15" dur="2000" fill="hold"/>
                                        <p:tgtEl>
                                          <p:spTgt spid="1946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2000" fill="hold"/>
                                        <p:tgtEl>
                                          <p:spTgt spid="19462"/>
                                        </p:tgtEl>
                                        <p:attrNameLst>
                                          <p:attrName>ppt_x</p:attrName>
                                        </p:attrNameLst>
                                      </p:cBhvr>
                                      <p:tavLst>
                                        <p:tav tm="0">
                                          <p:val>
                                            <p:fltVal val="-1"/>
                                          </p:val>
                                        </p:tav>
                                        <p:tav tm="50000">
                                          <p:val>
                                            <p:fltVal val="0.95"/>
                                          </p:val>
                                        </p:tav>
                                        <p:tav tm="100000">
                                          <p:val>
                                            <p:strVal val="#ppt_x"/>
                                          </p:val>
                                        </p:tav>
                                      </p:tavLst>
                                    </p:anim>
                                    <p:anim calcmode="lin" valueType="num">
                                      <p:cBhvr>
                                        <p:cTn id="17" dur="2000" fill="hold"/>
                                        <p:tgtEl>
                                          <p:spTgt spid="19462"/>
                                        </p:tgtEl>
                                        <p:attrNameLst>
                                          <p:attrName>ppt_y</p:attrName>
                                        </p:attrNameLst>
                                      </p:cBhvr>
                                      <p:tavLst>
                                        <p:tav tm="0">
                                          <p:val>
                                            <p:strVal val="#ppt_y"/>
                                          </p:val>
                                        </p:tav>
                                        <p:tav tm="100000">
                                          <p:val>
                                            <p:strVal val="#ppt_y"/>
                                          </p:val>
                                        </p:tav>
                                      </p:tavLst>
                                    </p:anim>
                                    <p:animEffect transition="in" filter="fade">
                                      <p:cBhvr>
                                        <p:cTn id="18" dur="2000"/>
                                        <p:tgtEl>
                                          <p:spTgt spid="194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1" presetClass="entr" presetSubtype="0" fill="hold" nodeType="clickEffect">
                                  <p:stCondLst>
                                    <p:cond delay="0"/>
                                  </p:stCondLst>
                                  <p:childTnLst>
                                    <p:set>
                                      <p:cBhvr>
                                        <p:cTn id="22" dur="1" fill="hold">
                                          <p:stCondLst>
                                            <p:cond delay="0"/>
                                          </p:stCondLst>
                                        </p:cTn>
                                        <p:tgtEl>
                                          <p:spTgt spid="19468"/>
                                        </p:tgtEl>
                                        <p:attrNameLst>
                                          <p:attrName>style.visibility</p:attrName>
                                        </p:attrNameLst>
                                      </p:cBhvr>
                                      <p:to>
                                        <p:strVal val="visible"/>
                                      </p:to>
                                    </p:set>
                                    <p:animEffect transition="in" filter="fade">
                                      <p:cBhvr>
                                        <p:cTn id="23" dur="770" decel="100000"/>
                                        <p:tgtEl>
                                          <p:spTgt spid="19468"/>
                                        </p:tgtEl>
                                      </p:cBhvr>
                                    </p:animEffect>
                                    <p:animScale>
                                      <p:cBhvr>
                                        <p:cTn id="24" dur="770" decel="100000"/>
                                        <p:tgtEl>
                                          <p:spTgt spid="19468"/>
                                        </p:tgtEl>
                                      </p:cBhvr>
                                      <p:from x="10000" y="10000"/>
                                      <p:to x="200000" y="450000"/>
                                    </p:animScale>
                                    <p:animScale>
                                      <p:cBhvr>
                                        <p:cTn id="25" dur="1230" accel="100000" fill="hold">
                                          <p:stCondLst>
                                            <p:cond delay="770"/>
                                          </p:stCondLst>
                                        </p:cTn>
                                        <p:tgtEl>
                                          <p:spTgt spid="19468"/>
                                        </p:tgtEl>
                                      </p:cBhvr>
                                      <p:from x="200000" y="450000"/>
                                      <p:to x="100000" y="100000"/>
                                    </p:animScale>
                                    <p:set>
                                      <p:cBhvr>
                                        <p:cTn id="26" dur="770" fill="hold"/>
                                        <p:tgtEl>
                                          <p:spTgt spid="19468"/>
                                        </p:tgtEl>
                                        <p:attrNameLst>
                                          <p:attrName>ppt_x</p:attrName>
                                        </p:attrNameLst>
                                      </p:cBhvr>
                                      <p:to>
                                        <p:strVal val="(0.5)"/>
                                      </p:to>
                                    </p:set>
                                    <p:anim from="(0.5)" to="(#ppt_x)" calcmode="lin" valueType="num">
                                      <p:cBhvr>
                                        <p:cTn id="27" dur="1230" accel="100000" fill="hold">
                                          <p:stCondLst>
                                            <p:cond delay="770"/>
                                          </p:stCondLst>
                                        </p:cTn>
                                        <p:tgtEl>
                                          <p:spTgt spid="19468"/>
                                        </p:tgtEl>
                                        <p:attrNameLst>
                                          <p:attrName>ppt_x</p:attrName>
                                        </p:attrNameLst>
                                      </p:cBhvr>
                                    </p:anim>
                                    <p:set>
                                      <p:cBhvr>
                                        <p:cTn id="28" dur="770" fill="hold"/>
                                        <p:tgtEl>
                                          <p:spTgt spid="19468"/>
                                        </p:tgtEl>
                                        <p:attrNameLst>
                                          <p:attrName>ppt_y</p:attrName>
                                        </p:attrNameLst>
                                      </p:cBhvr>
                                      <p:to>
                                        <p:strVal val="(#ppt_y+0.4)"/>
                                      </p:to>
                                    </p:set>
                                    <p:anim from="(#ppt_y+0.4)" to="(#ppt_y)" calcmode="lin" valueType="num">
                                      <p:cBhvr>
                                        <p:cTn id="29" dur="1230" accel="100000" fill="hold">
                                          <p:stCondLst>
                                            <p:cond delay="770"/>
                                          </p:stCondLst>
                                        </p:cTn>
                                        <p:tgtEl>
                                          <p:spTgt spid="19468"/>
                                        </p:tgtEl>
                                        <p:attrNameLst>
                                          <p:attrName>ppt_y</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5" presetClass="entr" presetSubtype="0" fill="hold" grpId="0" nodeType="clickEffect">
                                  <p:stCondLst>
                                    <p:cond delay="0"/>
                                  </p:stCondLst>
                                  <p:childTnLst>
                                    <p:set>
                                      <p:cBhvr>
                                        <p:cTn id="33" dur="1" fill="hold">
                                          <p:stCondLst>
                                            <p:cond delay="0"/>
                                          </p:stCondLst>
                                        </p:cTn>
                                        <p:tgtEl>
                                          <p:spTgt spid="19463"/>
                                        </p:tgtEl>
                                        <p:attrNameLst>
                                          <p:attrName>style.visibility</p:attrName>
                                        </p:attrNameLst>
                                      </p:cBhvr>
                                      <p:to>
                                        <p:strVal val="visible"/>
                                      </p:to>
                                    </p:set>
                                    <p:anim calcmode="lin" valueType="num">
                                      <p:cBhvr>
                                        <p:cTn id="34" dur="3000" fill="hold"/>
                                        <p:tgtEl>
                                          <p:spTgt spid="19463"/>
                                        </p:tgtEl>
                                        <p:attrNameLst>
                                          <p:attrName>ppt_w</p:attrName>
                                        </p:attrNameLst>
                                      </p:cBhvr>
                                      <p:tavLst>
                                        <p:tav tm="0">
                                          <p:val>
                                            <p:fltVal val="0"/>
                                          </p:val>
                                        </p:tav>
                                        <p:tav tm="100000">
                                          <p:val>
                                            <p:strVal val="#ppt_w"/>
                                          </p:val>
                                        </p:tav>
                                      </p:tavLst>
                                    </p:anim>
                                    <p:anim calcmode="lin" valueType="num">
                                      <p:cBhvr>
                                        <p:cTn id="35" dur="3000" fill="hold"/>
                                        <p:tgtEl>
                                          <p:spTgt spid="19463"/>
                                        </p:tgtEl>
                                        <p:attrNameLst>
                                          <p:attrName>ppt_h</p:attrName>
                                        </p:attrNameLst>
                                      </p:cBhvr>
                                      <p:tavLst>
                                        <p:tav tm="0">
                                          <p:val>
                                            <p:fltVal val="0"/>
                                          </p:val>
                                        </p:tav>
                                        <p:tav tm="100000">
                                          <p:val>
                                            <p:strVal val="#ppt_h"/>
                                          </p:val>
                                        </p:tav>
                                      </p:tavLst>
                                    </p:anim>
                                    <p:anim calcmode="lin" valueType="num">
                                      <p:cBhvr>
                                        <p:cTn id="36" dur="3000" fill="hold"/>
                                        <p:tgtEl>
                                          <p:spTgt spid="19463"/>
                                        </p:tgtEl>
                                        <p:attrNameLst>
                                          <p:attrName>ppt_x</p:attrName>
                                        </p:attrNameLst>
                                      </p:cBhvr>
                                      <p:tavLst>
                                        <p:tav tm="0" fmla="#ppt_x+(cos(-2*pi*(1-$))*-#ppt_x-sin(-2*pi*(1-$))*(1-#ppt_y))*(1-$)">
                                          <p:val>
                                            <p:fltVal val="0"/>
                                          </p:val>
                                        </p:tav>
                                        <p:tav tm="100000">
                                          <p:val>
                                            <p:fltVal val="1"/>
                                          </p:val>
                                        </p:tav>
                                      </p:tavLst>
                                    </p:anim>
                                    <p:anim calcmode="lin" valueType="num">
                                      <p:cBhvr>
                                        <p:cTn id="37" dur="3000" fill="hold"/>
                                        <p:tgtEl>
                                          <p:spTgt spid="19463"/>
                                        </p:tgtEl>
                                        <p:attrNameLst>
                                          <p:attrName>ppt_y</p:attrName>
                                        </p:attrNameLst>
                                      </p:cBhvr>
                                      <p:tavLst>
                                        <p:tav tm="0" fmla="#ppt_y+(sin(-2*pi*(1-$))*-#ppt_x+cos(-2*pi*(1-$))*(1-#ppt_y))*(1-$)">
                                          <p:val>
                                            <p:fltVal val="0"/>
                                          </p:val>
                                        </p:tav>
                                        <p:tav tm="100000">
                                          <p:val>
                                            <p:fltVal val="1"/>
                                          </p:val>
                                        </p:tav>
                                      </p:tavLst>
                                    </p:anim>
                                  </p:childTnLst>
                                </p:cTn>
                              </p:par>
                            </p:childTnLst>
                          </p:cTn>
                        </p:par>
                        <p:par>
                          <p:cTn id="38" fill="hold" nodeType="afterGroup">
                            <p:stCondLst>
                              <p:cond delay="3000"/>
                            </p:stCondLst>
                            <p:childTnLst>
                              <p:par>
                                <p:cTn id="39" presetID="15" presetClass="entr" presetSubtype="0" fill="hold" nodeType="afterEffect">
                                  <p:stCondLst>
                                    <p:cond delay="0"/>
                                  </p:stCondLst>
                                  <p:childTnLst>
                                    <p:set>
                                      <p:cBhvr>
                                        <p:cTn id="40" dur="1" fill="hold">
                                          <p:stCondLst>
                                            <p:cond delay="0"/>
                                          </p:stCondLst>
                                        </p:cTn>
                                        <p:tgtEl>
                                          <p:spTgt spid="19491"/>
                                        </p:tgtEl>
                                        <p:attrNameLst>
                                          <p:attrName>style.visibility</p:attrName>
                                        </p:attrNameLst>
                                      </p:cBhvr>
                                      <p:to>
                                        <p:strVal val="visible"/>
                                      </p:to>
                                    </p:set>
                                    <p:anim calcmode="lin" valueType="num">
                                      <p:cBhvr>
                                        <p:cTn id="41" dur="5000" fill="hold"/>
                                        <p:tgtEl>
                                          <p:spTgt spid="19491"/>
                                        </p:tgtEl>
                                        <p:attrNameLst>
                                          <p:attrName>ppt_w</p:attrName>
                                        </p:attrNameLst>
                                      </p:cBhvr>
                                      <p:tavLst>
                                        <p:tav tm="0">
                                          <p:val>
                                            <p:fltVal val="0"/>
                                          </p:val>
                                        </p:tav>
                                        <p:tav tm="100000">
                                          <p:val>
                                            <p:strVal val="#ppt_w"/>
                                          </p:val>
                                        </p:tav>
                                      </p:tavLst>
                                    </p:anim>
                                    <p:anim calcmode="lin" valueType="num">
                                      <p:cBhvr>
                                        <p:cTn id="42" dur="5000" fill="hold"/>
                                        <p:tgtEl>
                                          <p:spTgt spid="19491"/>
                                        </p:tgtEl>
                                        <p:attrNameLst>
                                          <p:attrName>ppt_h</p:attrName>
                                        </p:attrNameLst>
                                      </p:cBhvr>
                                      <p:tavLst>
                                        <p:tav tm="0">
                                          <p:val>
                                            <p:fltVal val="0"/>
                                          </p:val>
                                        </p:tav>
                                        <p:tav tm="100000">
                                          <p:val>
                                            <p:strVal val="#ppt_h"/>
                                          </p:val>
                                        </p:tav>
                                      </p:tavLst>
                                    </p:anim>
                                    <p:anim calcmode="lin" valueType="num">
                                      <p:cBhvr>
                                        <p:cTn id="43" dur="5000" fill="hold"/>
                                        <p:tgtEl>
                                          <p:spTgt spid="19491"/>
                                        </p:tgtEl>
                                        <p:attrNameLst>
                                          <p:attrName>ppt_x</p:attrName>
                                        </p:attrNameLst>
                                      </p:cBhvr>
                                      <p:tavLst>
                                        <p:tav tm="0" fmla="#ppt_x+(cos(-2*pi*(1-$))*-#ppt_x-sin(-2*pi*(1-$))*(1-#ppt_y))*(1-$)">
                                          <p:val>
                                            <p:fltVal val="0"/>
                                          </p:val>
                                        </p:tav>
                                        <p:tav tm="100000">
                                          <p:val>
                                            <p:fltVal val="1"/>
                                          </p:val>
                                        </p:tav>
                                      </p:tavLst>
                                    </p:anim>
                                    <p:anim calcmode="lin" valueType="num">
                                      <p:cBhvr>
                                        <p:cTn id="44" dur="5000" fill="hold"/>
                                        <p:tgtEl>
                                          <p:spTgt spid="1949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371600" y="685800"/>
            <a:ext cx="708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0483"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Four</a:t>
            </a:r>
          </a:p>
        </p:txBody>
      </p:sp>
      <p:sp>
        <p:nvSpPr>
          <p:cNvPr id="20484"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Listing or Bulleting</a:t>
            </a:r>
          </a:p>
        </p:txBody>
      </p:sp>
      <p:sp>
        <p:nvSpPr>
          <p:cNvPr id="20485" name="Text Box 5"/>
          <p:cNvSpPr txBox="1">
            <a:spLocks noChangeArrowheads="1"/>
          </p:cNvSpPr>
          <p:nvPr/>
        </p:nvSpPr>
        <p:spPr bwMode="auto">
          <a:xfrm>
            <a:off x="1219200" y="3124200"/>
            <a:ext cx="6400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What is it?</a:t>
            </a:r>
          </a:p>
          <a:p>
            <a:pPr algn="l"/>
            <a:r>
              <a:rPr lang="en-US" sz="1800">
                <a:latin typeface="Century Gothic" pitchFamily="34" charset="0"/>
              </a:rPr>
              <a:t>Create a list of terms/ideas/concepts about the topic. Create multiple lists depending on the purpose.</a:t>
            </a:r>
          </a:p>
        </p:txBody>
      </p:sp>
      <p:sp>
        <p:nvSpPr>
          <p:cNvPr id="20486" name="Text Box 6"/>
          <p:cNvSpPr txBox="1">
            <a:spLocks noChangeArrowheads="1"/>
          </p:cNvSpPr>
          <p:nvPr/>
        </p:nvSpPr>
        <p:spPr bwMode="auto">
          <a:xfrm>
            <a:off x="1371600" y="4267200"/>
            <a:ext cx="62484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itchFamily="2" charset="2"/>
              <a:buNone/>
            </a:pPr>
            <a:r>
              <a:rPr lang="en-US" sz="1800"/>
              <a:t>Global Warming</a:t>
            </a:r>
          </a:p>
          <a:p>
            <a:pPr algn="l">
              <a:buFont typeface="Wingdings" pitchFamily="2" charset="2"/>
              <a:buChar char="Ø"/>
            </a:pPr>
            <a:r>
              <a:rPr lang="en-US" sz="1800"/>
              <a:t>Toxic fumes</a:t>
            </a:r>
          </a:p>
          <a:p>
            <a:pPr algn="l">
              <a:buFont typeface="Wingdings" pitchFamily="2" charset="2"/>
              <a:buChar char="Ø"/>
            </a:pPr>
            <a:r>
              <a:rPr lang="en-US" sz="1800"/>
              <a:t>SUVs/Cars</a:t>
            </a:r>
          </a:p>
          <a:p>
            <a:pPr algn="l">
              <a:buFont typeface="Wingdings" pitchFamily="2" charset="2"/>
              <a:buChar char="Ø"/>
            </a:pPr>
            <a:r>
              <a:rPr lang="en-US" sz="1800"/>
              <a:t>Extinction</a:t>
            </a:r>
          </a:p>
          <a:p>
            <a:pPr algn="l">
              <a:buFont typeface="Wingdings" pitchFamily="2" charset="2"/>
              <a:buChar char="Ø"/>
            </a:pPr>
            <a:r>
              <a:rPr lang="en-US" sz="1800"/>
              <a:t>Belief/Disbelief</a:t>
            </a:r>
          </a:p>
          <a:p>
            <a:pPr algn="l">
              <a:buFont typeface="Wingdings" pitchFamily="2" charset="2"/>
              <a:buChar char="Ø"/>
            </a:pPr>
            <a:r>
              <a:rPr lang="en-US" sz="1800"/>
              <a:t>Kyoto Agreement</a:t>
            </a:r>
          </a:p>
        </p:txBody>
      </p:sp>
      <p:grpSp>
        <p:nvGrpSpPr>
          <p:cNvPr id="20490" name="Group 10"/>
          <p:cNvGrpSpPr>
            <a:grpSpLocks/>
          </p:cNvGrpSpPr>
          <p:nvPr/>
        </p:nvGrpSpPr>
        <p:grpSpPr bwMode="auto">
          <a:xfrm>
            <a:off x="1524000" y="4495800"/>
            <a:ext cx="2971800" cy="1828800"/>
            <a:chOff x="960" y="2832"/>
            <a:chExt cx="1872" cy="1152"/>
          </a:xfrm>
        </p:grpSpPr>
        <p:sp>
          <p:nvSpPr>
            <p:cNvPr id="20487" name="Oval 7"/>
            <p:cNvSpPr>
              <a:spLocks noChangeArrowheads="1"/>
            </p:cNvSpPr>
            <p:nvPr/>
          </p:nvSpPr>
          <p:spPr bwMode="auto">
            <a:xfrm>
              <a:off x="960" y="3696"/>
              <a:ext cx="1104" cy="28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p:cNvSpPr>
              <a:spLocks noChangeShapeType="1"/>
            </p:cNvSpPr>
            <p:nvPr/>
          </p:nvSpPr>
          <p:spPr bwMode="auto">
            <a:xfrm flipV="1">
              <a:off x="1920" y="2832"/>
              <a:ext cx="912"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489" name="Text Box 9"/>
          <p:cNvSpPr txBox="1">
            <a:spLocks noChangeArrowheads="1"/>
          </p:cNvSpPr>
          <p:nvPr/>
        </p:nvSpPr>
        <p:spPr bwMode="auto">
          <a:xfrm>
            <a:off x="4114800" y="4267200"/>
            <a:ext cx="23622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Belief/Disbelief</a:t>
            </a:r>
          </a:p>
          <a:p>
            <a:pPr algn="l">
              <a:buFont typeface="Wingdings" pitchFamily="2" charset="2"/>
              <a:buChar char="Ø"/>
            </a:pPr>
            <a:r>
              <a:rPr lang="en-US" sz="1800"/>
              <a:t>Scientists disagree</a:t>
            </a:r>
          </a:p>
          <a:p>
            <a:pPr algn="l">
              <a:buFont typeface="Wingdings" pitchFamily="2" charset="2"/>
              <a:buChar char="Ø"/>
            </a:pPr>
            <a:r>
              <a:rPr lang="en-US" sz="1800"/>
              <a:t>Average American</a:t>
            </a:r>
          </a:p>
          <a:p>
            <a:pPr algn="l">
              <a:buFont typeface="Wingdings" pitchFamily="2" charset="2"/>
              <a:buChar char="Ø"/>
            </a:pPr>
            <a:r>
              <a:rPr lang="en-US" sz="1800"/>
              <a:t>China/USA</a:t>
            </a:r>
          </a:p>
          <a:p>
            <a:pPr algn="l">
              <a:buFont typeface="Wingdings" pitchFamily="2" charset="2"/>
              <a:buChar char="Ø"/>
            </a:pPr>
            <a:r>
              <a:rPr lang="en-US" sz="1800"/>
              <a:t>Normal occurrence or abnormal event?</a:t>
            </a:r>
          </a:p>
          <a:p>
            <a:endParaRPr lang="en-US" sz="1800"/>
          </a:p>
        </p:txBody>
      </p:sp>
    </p:spTree>
    <p:extLst>
      <p:ext uri="{BB962C8B-B14F-4D97-AF65-F5344CB8AC3E}">
        <p14:creationId xmlns:p14="http://schemas.microsoft.com/office/powerpoint/2010/main" val="2814227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path" presetSubtype="0" accel="50000" decel="50000" fill="hold" grpId="0" nodeType="withEffect">
                                  <p:stCondLst>
                                    <p:cond delay="0"/>
                                  </p:stCondLst>
                                  <p:childTnLst>
                                    <p:animMotion origin="layout" path="M -0.20417 0.00439 L -0.18993 0.13615 L -0.17622 0.00439 L -0.16198 0.13615 L -0.14757 0.00439 L -0.13403 0.13615 L -0.11979 0.00439 L -0.10608 0.13615 L -0.09167 0.00439 L -0.07743 0.13615 L -0.06372 0.00439 L -0.04948 0.13615 L -0.03594 0.00439 L -0.02153 0.13615 L -0.00729 0.00439 L 0.00642 0.13615 L 0.02083 0.00439 " pathEditMode="relative" rAng="0" ptsTypes="FFFFFFFFFFFFFFFFF">
                                      <p:cBhvr>
                                        <p:cTn id="6" dur="2000" fill="hold"/>
                                        <p:tgtEl>
                                          <p:spTgt spid="20482"/>
                                        </p:tgtEl>
                                        <p:attrNameLst>
                                          <p:attrName>ppt_x</p:attrName>
                                          <p:attrName>ppt_y</p:attrName>
                                        </p:attrNameLst>
                                      </p:cBhvr>
                                      <p:rCtr x="11250" y="6588"/>
                                    </p:animMotion>
                                  </p:childTnLst>
                                </p:cTn>
                              </p:par>
                            </p:childTnLst>
                          </p:cTn>
                        </p:par>
                        <p:par>
                          <p:cTn id="7" fill="hold" nodeType="afterGroup">
                            <p:stCondLst>
                              <p:cond delay="2000"/>
                            </p:stCondLst>
                            <p:childTnLst>
                              <p:par>
                                <p:cTn id="8" presetID="43" presetClass="entr" presetSubtype="0" fill="hold" grpId="0" nodeType="afterEffect">
                                  <p:stCondLst>
                                    <p:cond delay="0"/>
                                  </p:stCondLst>
                                  <p:childTnLst>
                                    <p:set>
                                      <p:cBhvr>
                                        <p:cTn id="9" dur="1" fill="hold">
                                          <p:stCondLst>
                                            <p:cond delay="0"/>
                                          </p:stCondLst>
                                        </p:cTn>
                                        <p:tgtEl>
                                          <p:spTgt spid="20483"/>
                                        </p:tgtEl>
                                        <p:attrNameLst>
                                          <p:attrName>style.visibility</p:attrName>
                                        </p:attrNameLst>
                                      </p:cBhvr>
                                      <p:to>
                                        <p:strVal val="visible"/>
                                      </p:to>
                                    </p:set>
                                    <p:animEffect transition="in" filter="fade">
                                      <p:cBhvr>
                                        <p:cTn id="10" dur="100"/>
                                        <p:tgtEl>
                                          <p:spTgt spid="20483"/>
                                        </p:tgtEl>
                                      </p:cBhvr>
                                    </p:animEffect>
                                    <p:anim calcmode="lin" valueType="num">
                                      <p:cBhvr>
                                        <p:cTn id="11" dur="400" fill="hold"/>
                                        <p:tgtEl>
                                          <p:spTgt spid="20483"/>
                                        </p:tgtEl>
                                        <p:attrNameLst>
                                          <p:attrName>ppt_x</p:attrName>
                                        </p:attrNameLst>
                                      </p:cBhvr>
                                      <p:tavLst>
                                        <p:tav tm="0">
                                          <p:val>
                                            <p:strVal val="#ppt_x"/>
                                          </p:val>
                                        </p:tav>
                                        <p:tav tm="100000">
                                          <p:val>
                                            <p:strVal val="#ppt_x"/>
                                          </p:val>
                                        </p:tav>
                                      </p:tavLst>
                                    </p:anim>
                                    <p:anim calcmode="lin" valueType="num">
                                      <p:cBhvr>
                                        <p:cTn id="12" dur="400" fill="hold"/>
                                        <p:tgtEl>
                                          <p:spTgt spid="20483"/>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2048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2048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 fill="hold" nodeType="afterGroup">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20484"/>
                                        </p:tgtEl>
                                        <p:attrNameLst>
                                          <p:attrName>style.visibility</p:attrName>
                                        </p:attrNameLst>
                                      </p:cBhvr>
                                      <p:to>
                                        <p:strVal val="visible"/>
                                      </p:to>
                                    </p:set>
                                    <p:anim calcmode="lin" valueType="num">
                                      <p:cBhvr additive="base">
                                        <p:cTn id="18" dur="2000" fill="hold"/>
                                        <p:tgtEl>
                                          <p:spTgt spid="20484"/>
                                        </p:tgtEl>
                                        <p:attrNameLst>
                                          <p:attrName>ppt_x</p:attrName>
                                        </p:attrNameLst>
                                      </p:cBhvr>
                                      <p:tavLst>
                                        <p:tav tm="0">
                                          <p:val>
                                            <p:strVal val="#ppt_x"/>
                                          </p:val>
                                        </p:tav>
                                        <p:tav tm="100000">
                                          <p:val>
                                            <p:strVal val="#ppt_x"/>
                                          </p:val>
                                        </p:tav>
                                      </p:tavLst>
                                    </p:anim>
                                    <p:anim calcmode="lin" valueType="num">
                                      <p:cBhvr additive="base">
                                        <p:cTn id="19" dur="20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8" presetClass="entr" presetSubtype="0" accel="50000" fill="hold" grpId="0" nodeType="clickEffect">
                                  <p:stCondLst>
                                    <p:cond delay="0"/>
                                  </p:stCondLst>
                                  <p:childTnLst>
                                    <p:set>
                                      <p:cBhvr>
                                        <p:cTn id="23" dur="1" fill="hold">
                                          <p:stCondLst>
                                            <p:cond delay="0"/>
                                          </p:stCondLst>
                                        </p:cTn>
                                        <p:tgtEl>
                                          <p:spTgt spid="20485"/>
                                        </p:tgtEl>
                                        <p:attrNameLst>
                                          <p:attrName>style.visibility</p:attrName>
                                        </p:attrNameLst>
                                      </p:cBhvr>
                                      <p:to>
                                        <p:strVal val="visible"/>
                                      </p:to>
                                    </p:set>
                                    <p:anim calcmode="lin" valueType="num">
                                      <p:cBhvr>
                                        <p:cTn id="24" dur="1000" fill="hold"/>
                                        <p:tgtEl>
                                          <p:spTgt spid="2048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20485"/>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20485"/>
                                        </p:tgtEl>
                                        <p:attrNameLst>
                                          <p:attrName>ppt_y</p:attrName>
                                        </p:attrNameLst>
                                      </p:cBhvr>
                                      <p:tavLst>
                                        <p:tav tm="0">
                                          <p:val>
                                            <p:strVal val="#ppt_y"/>
                                          </p:val>
                                        </p:tav>
                                        <p:tav tm="100000">
                                          <p:val>
                                            <p:strVal val="#ppt_y"/>
                                          </p:val>
                                        </p:tav>
                                      </p:tavLst>
                                    </p:anim>
                                    <p:animEffect transition="in" filter="fade">
                                      <p:cBhvr>
                                        <p:cTn id="27" dur="1000"/>
                                        <p:tgtEl>
                                          <p:spTgt spid="204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20486"/>
                                        </p:tgtEl>
                                        <p:attrNameLst>
                                          <p:attrName>style.visibility</p:attrName>
                                        </p:attrNameLst>
                                      </p:cBhvr>
                                      <p:to>
                                        <p:strVal val="visible"/>
                                      </p:to>
                                    </p:set>
                                    <p:animEffect transition="in" filter="fade">
                                      <p:cBhvr>
                                        <p:cTn id="32" dur="1000"/>
                                        <p:tgtEl>
                                          <p:spTgt spid="20486"/>
                                        </p:tgtEl>
                                      </p:cBhvr>
                                    </p:animEffect>
                                    <p:anim calcmode="lin" valueType="num">
                                      <p:cBhvr>
                                        <p:cTn id="33" dur="1000" fill="hold"/>
                                        <p:tgtEl>
                                          <p:spTgt spid="20486"/>
                                        </p:tgtEl>
                                        <p:attrNameLst>
                                          <p:attrName>ppt_x</p:attrName>
                                        </p:attrNameLst>
                                      </p:cBhvr>
                                      <p:tavLst>
                                        <p:tav tm="0">
                                          <p:val>
                                            <p:strVal val="#ppt_x"/>
                                          </p:val>
                                        </p:tav>
                                        <p:tav tm="100000">
                                          <p:val>
                                            <p:strVal val="#ppt_x"/>
                                          </p:val>
                                        </p:tav>
                                      </p:tavLst>
                                    </p:anim>
                                    <p:anim calcmode="lin" valueType="num">
                                      <p:cBhvr>
                                        <p:cTn id="34" dur="900" decel="100000" fill="hold"/>
                                        <p:tgtEl>
                                          <p:spTgt spid="20486"/>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0486"/>
                                        </p:tgtEl>
                                        <p:attrNameLst>
                                          <p:attrName>ppt_y</p:attrName>
                                        </p:attrNameLst>
                                      </p:cBhvr>
                                      <p:tavLst>
                                        <p:tav tm="0">
                                          <p:val>
                                            <p:strVal val="#ppt_y-.03"/>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1" presetClass="entr" presetSubtype="0" fill="hold" nodeType="clickEffect">
                                  <p:stCondLst>
                                    <p:cond delay="0"/>
                                  </p:stCondLst>
                                  <p:iterate type="lt">
                                    <p:tmPct val="5000"/>
                                  </p:iterate>
                                  <p:childTnLst>
                                    <p:set>
                                      <p:cBhvr>
                                        <p:cTn id="39" dur="1" fill="hold">
                                          <p:stCondLst>
                                            <p:cond delay="0"/>
                                          </p:stCondLst>
                                        </p:cTn>
                                        <p:tgtEl>
                                          <p:spTgt spid="20490"/>
                                        </p:tgtEl>
                                        <p:attrNameLst>
                                          <p:attrName>style.visibility</p:attrName>
                                        </p:attrNameLst>
                                      </p:cBhvr>
                                      <p:to>
                                        <p:strVal val="visible"/>
                                      </p:to>
                                    </p:set>
                                    <p:anim calcmode="lin" valueType="num">
                                      <p:cBhvr>
                                        <p:cTn id="40" dur="1000" fill="hold"/>
                                        <p:tgtEl>
                                          <p:spTgt spid="20490"/>
                                        </p:tgtEl>
                                        <p:attrNameLst>
                                          <p:attrName>ppt_w</p:attrName>
                                        </p:attrNameLst>
                                      </p:cBhvr>
                                      <p:tavLst>
                                        <p:tav tm="0">
                                          <p:val>
                                            <p:fltVal val="0"/>
                                          </p:val>
                                        </p:tav>
                                        <p:tav tm="100000">
                                          <p:val>
                                            <p:strVal val="#ppt_w"/>
                                          </p:val>
                                        </p:tav>
                                      </p:tavLst>
                                    </p:anim>
                                    <p:anim calcmode="lin" valueType="num">
                                      <p:cBhvr>
                                        <p:cTn id="41" dur="1000" fill="hold"/>
                                        <p:tgtEl>
                                          <p:spTgt spid="20490"/>
                                        </p:tgtEl>
                                        <p:attrNameLst>
                                          <p:attrName>ppt_h</p:attrName>
                                        </p:attrNameLst>
                                      </p:cBhvr>
                                      <p:tavLst>
                                        <p:tav tm="0">
                                          <p:val>
                                            <p:fltVal val="0"/>
                                          </p:val>
                                        </p:tav>
                                        <p:tav tm="100000">
                                          <p:val>
                                            <p:strVal val="#ppt_h"/>
                                          </p:val>
                                        </p:tav>
                                      </p:tavLst>
                                    </p:anim>
                                    <p:anim calcmode="lin" valueType="num">
                                      <p:cBhvr>
                                        <p:cTn id="42" dur="1000" fill="hold"/>
                                        <p:tgtEl>
                                          <p:spTgt spid="20490"/>
                                        </p:tgtEl>
                                        <p:attrNameLst>
                                          <p:attrName>style.rotation</p:attrName>
                                        </p:attrNameLst>
                                      </p:cBhvr>
                                      <p:tavLst>
                                        <p:tav tm="0">
                                          <p:val>
                                            <p:fltVal val="90"/>
                                          </p:val>
                                        </p:tav>
                                        <p:tav tm="100000">
                                          <p:val>
                                            <p:fltVal val="0"/>
                                          </p:val>
                                        </p:tav>
                                      </p:tavLst>
                                    </p:anim>
                                    <p:animEffect transition="in" filter="fade">
                                      <p:cBhvr>
                                        <p:cTn id="43" dur="1000"/>
                                        <p:tgtEl>
                                          <p:spTgt spid="20490"/>
                                        </p:tgtEl>
                                      </p:cBhvr>
                                    </p:animEffect>
                                  </p:childTnLst>
                                </p:cTn>
                              </p:par>
                            </p:childTnLst>
                          </p:cTn>
                        </p:par>
                        <p:par>
                          <p:cTn id="44" fill="hold" nodeType="afterGroup">
                            <p:stCondLst>
                              <p:cond delay="1000"/>
                            </p:stCondLst>
                            <p:childTnLst>
                              <p:par>
                                <p:cTn id="45" presetID="34" presetClass="entr" presetSubtype="0" fill="hold" grpId="0" nodeType="afterEffect">
                                  <p:stCondLst>
                                    <p:cond delay="0"/>
                                  </p:stCondLst>
                                  <p:childTnLst>
                                    <p:set>
                                      <p:cBhvr>
                                        <p:cTn id="46" dur="1" fill="hold">
                                          <p:stCondLst>
                                            <p:cond delay="0"/>
                                          </p:stCondLst>
                                        </p:cTn>
                                        <p:tgtEl>
                                          <p:spTgt spid="20489"/>
                                        </p:tgtEl>
                                        <p:attrNameLst>
                                          <p:attrName>style.visibility</p:attrName>
                                        </p:attrNameLst>
                                      </p:cBhvr>
                                      <p:to>
                                        <p:strVal val="visible"/>
                                      </p:to>
                                    </p:set>
                                    <p:anim from="(-#ppt_w/2)" to="(#ppt_x)" calcmode="lin" valueType="num">
                                      <p:cBhvr>
                                        <p:cTn id="47" dur="600" fill="hold">
                                          <p:stCondLst>
                                            <p:cond delay="0"/>
                                          </p:stCondLst>
                                        </p:cTn>
                                        <p:tgtEl>
                                          <p:spTgt spid="20489"/>
                                        </p:tgtEl>
                                        <p:attrNameLst>
                                          <p:attrName>ppt_x</p:attrName>
                                        </p:attrNameLst>
                                      </p:cBhvr>
                                    </p:anim>
                                    <p:anim from="0" to="-1.0" calcmode="lin" valueType="num">
                                      <p:cBhvr>
                                        <p:cTn id="48" dur="200" decel="50000" autoRev="1" fill="hold">
                                          <p:stCondLst>
                                            <p:cond delay="600"/>
                                          </p:stCondLst>
                                        </p:cTn>
                                        <p:tgtEl>
                                          <p:spTgt spid="20489"/>
                                        </p:tgtEl>
                                        <p:attrNameLst>
                                          <p:attrName>xshear</p:attrName>
                                        </p:attrNameLst>
                                      </p:cBhvr>
                                    </p:anim>
                                    <p:animScale>
                                      <p:cBhvr>
                                        <p:cTn id="49" dur="200" decel="100000" autoRev="1" fill="hold">
                                          <p:stCondLst>
                                            <p:cond delay="600"/>
                                          </p:stCondLst>
                                        </p:cTn>
                                        <p:tgtEl>
                                          <p:spTgt spid="20489"/>
                                        </p:tgtEl>
                                      </p:cBhvr>
                                      <p:from x="100000" y="100000"/>
                                      <p:to x="80000" y="100000"/>
                                    </p:animScale>
                                    <p:anim by="(#ppt_h/3+#ppt_w*0.1)" calcmode="lin" valueType="num">
                                      <p:cBhvr additive="sum">
                                        <p:cTn id="50" dur="200" decel="100000" autoRev="1" fill="hold">
                                          <p:stCondLst>
                                            <p:cond delay="600"/>
                                          </p:stCondLst>
                                        </p:cTn>
                                        <p:tgtEl>
                                          <p:spTgt spid="2048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4" grpId="0"/>
      <p:bldP spid="20485" grpId="0"/>
      <p:bldP spid="20486" grpId="0"/>
      <p:bldP spid="204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685800"/>
            <a:ext cx="617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1507"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Five</a:t>
            </a:r>
          </a:p>
        </p:txBody>
      </p:sp>
      <p:sp>
        <p:nvSpPr>
          <p:cNvPr id="21508"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Venn Diagram</a:t>
            </a:r>
          </a:p>
        </p:txBody>
      </p:sp>
      <p:sp>
        <p:nvSpPr>
          <p:cNvPr id="21509" name="Text Box 5"/>
          <p:cNvSpPr txBox="1">
            <a:spLocks noChangeArrowheads="1"/>
          </p:cNvSpPr>
          <p:nvPr/>
        </p:nvSpPr>
        <p:spPr bwMode="auto">
          <a:xfrm>
            <a:off x="1219200" y="3124200"/>
            <a:ext cx="64008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What is it?</a:t>
            </a:r>
          </a:p>
          <a:p>
            <a:pPr algn="l"/>
            <a:r>
              <a:rPr lang="en-US" sz="1800">
                <a:latin typeface="Century Gothic" pitchFamily="34" charset="0"/>
              </a:rPr>
              <a:t>Draw two circles that connect, like this:</a:t>
            </a:r>
          </a:p>
          <a:p>
            <a:pPr algn="l"/>
            <a:r>
              <a:rPr lang="en-US" sz="1800">
                <a:latin typeface="Century Gothic" pitchFamily="34" charset="0"/>
              </a:rPr>
              <a:t>List two topics above the circles.</a:t>
            </a:r>
          </a:p>
          <a:p>
            <a:pPr algn="l"/>
            <a:r>
              <a:rPr lang="en-US" sz="1800">
                <a:latin typeface="Century Gothic" pitchFamily="34" charset="0"/>
              </a:rPr>
              <a:t>Brainstorm about the topics – what do they have in common and what is unique about each one.</a:t>
            </a:r>
          </a:p>
        </p:txBody>
      </p:sp>
      <p:grpSp>
        <p:nvGrpSpPr>
          <p:cNvPr id="21522" name="Group 18"/>
          <p:cNvGrpSpPr>
            <a:grpSpLocks/>
          </p:cNvGrpSpPr>
          <p:nvPr/>
        </p:nvGrpSpPr>
        <p:grpSpPr bwMode="auto">
          <a:xfrm>
            <a:off x="5759450" y="2209800"/>
            <a:ext cx="2698750" cy="1752600"/>
            <a:chOff x="3628" y="1392"/>
            <a:chExt cx="1700" cy="1104"/>
          </a:xfrm>
        </p:grpSpPr>
        <p:sp>
          <p:nvSpPr>
            <p:cNvPr id="21515" name="Oval 11"/>
            <p:cNvSpPr>
              <a:spLocks noChangeArrowheads="1"/>
            </p:cNvSpPr>
            <p:nvPr/>
          </p:nvSpPr>
          <p:spPr bwMode="auto">
            <a:xfrm>
              <a:off x="3648" y="1584"/>
              <a:ext cx="1152" cy="9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Oval 12"/>
            <p:cNvSpPr>
              <a:spLocks noChangeArrowheads="1"/>
            </p:cNvSpPr>
            <p:nvPr/>
          </p:nvSpPr>
          <p:spPr bwMode="auto">
            <a:xfrm>
              <a:off x="4128" y="1584"/>
              <a:ext cx="1200" cy="9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WordArt 13"/>
            <p:cNvSpPr>
              <a:spLocks noChangeArrowheads="1" noChangeShapeType="1" noTextEdit="1"/>
            </p:cNvSpPr>
            <p:nvPr/>
          </p:nvSpPr>
          <p:spPr bwMode="auto">
            <a:xfrm rot="-908911">
              <a:off x="3628" y="1427"/>
              <a:ext cx="590" cy="24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1115136"/>
                </a:avLst>
              </a:prstTxWarp>
            </a:bodyPr>
            <a:lstStyle/>
            <a:p>
              <a:r>
                <a:rPr lang="en-US" sz="800" kern="10">
                  <a:ln w="9525">
                    <a:solidFill>
                      <a:srgbClr val="000000"/>
                    </a:solidFill>
                    <a:round/>
                    <a:headEnd/>
                    <a:tailEnd/>
                  </a:ln>
                  <a:solidFill>
                    <a:srgbClr val="000000"/>
                  </a:solidFill>
                  <a:latin typeface="Arial Black"/>
                </a:rPr>
                <a:t>Paris, France</a:t>
              </a:r>
            </a:p>
          </p:txBody>
        </p:sp>
        <p:sp>
          <p:nvSpPr>
            <p:cNvPr id="21518" name="WordArt 14"/>
            <p:cNvSpPr>
              <a:spLocks noChangeArrowheads="1" noChangeShapeType="1" noTextEdit="1"/>
            </p:cNvSpPr>
            <p:nvPr/>
          </p:nvSpPr>
          <p:spPr bwMode="auto">
            <a:xfrm rot="1096577">
              <a:off x="4656" y="1392"/>
              <a:ext cx="590" cy="24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1115136"/>
                </a:avLst>
              </a:prstTxWarp>
            </a:bodyPr>
            <a:lstStyle/>
            <a:p>
              <a:r>
                <a:rPr lang="en-US" sz="800" kern="10">
                  <a:ln w="9525">
                    <a:solidFill>
                      <a:srgbClr val="000000"/>
                    </a:solidFill>
                    <a:round/>
                    <a:headEnd/>
                    <a:tailEnd/>
                  </a:ln>
                  <a:solidFill>
                    <a:srgbClr val="000000"/>
                  </a:solidFill>
                  <a:latin typeface="Arial Black"/>
                </a:rPr>
                <a:t>Paris, Texas</a:t>
              </a:r>
            </a:p>
          </p:txBody>
        </p:sp>
        <p:sp>
          <p:nvSpPr>
            <p:cNvPr id="21519" name="Text Box 15"/>
            <p:cNvSpPr txBox="1">
              <a:spLocks noChangeArrowheads="1"/>
            </p:cNvSpPr>
            <p:nvPr/>
          </p:nvSpPr>
          <p:spPr bwMode="auto">
            <a:xfrm>
              <a:off x="4272" y="1824"/>
              <a:ext cx="38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Cities</a:t>
              </a:r>
            </a:p>
            <a:p>
              <a:r>
                <a:rPr lang="en-US" sz="1000"/>
                <a:t>Eiffel Tower</a:t>
              </a:r>
            </a:p>
          </p:txBody>
        </p:sp>
        <p:sp>
          <p:nvSpPr>
            <p:cNvPr id="21520" name="Text Box 16"/>
            <p:cNvSpPr txBox="1">
              <a:spLocks noChangeArrowheads="1"/>
            </p:cNvSpPr>
            <p:nvPr/>
          </p:nvSpPr>
          <p:spPr bwMode="auto">
            <a:xfrm>
              <a:off x="3696" y="1824"/>
              <a:ext cx="480" cy="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t>Capital</a:t>
              </a:r>
            </a:p>
            <a:p>
              <a:r>
                <a:rPr lang="en-US" sz="800"/>
                <a:t>Became Paris in 400 A.D.</a:t>
              </a:r>
            </a:p>
            <a:p>
              <a:r>
                <a:rPr lang="en-US" sz="800"/>
                <a:t>francophone</a:t>
              </a:r>
            </a:p>
          </p:txBody>
        </p:sp>
        <p:sp>
          <p:nvSpPr>
            <p:cNvPr id="21521" name="Text Box 17"/>
            <p:cNvSpPr txBox="1">
              <a:spLocks noChangeArrowheads="1"/>
            </p:cNvSpPr>
            <p:nvPr/>
          </p:nvSpPr>
          <p:spPr bwMode="auto">
            <a:xfrm>
              <a:off x="4752" y="1824"/>
              <a:ext cx="480"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t>County seat</a:t>
              </a:r>
            </a:p>
            <a:p>
              <a:r>
                <a:rPr lang="en-US" sz="800"/>
                <a:t>Anglophone</a:t>
              </a:r>
            </a:p>
            <a:p>
              <a:r>
                <a:rPr lang="en-US" sz="800"/>
                <a:t>Founded in 1839</a:t>
              </a:r>
            </a:p>
          </p:txBody>
        </p:sp>
      </p:grpSp>
    </p:spTree>
    <p:extLst>
      <p:ext uri="{BB962C8B-B14F-4D97-AF65-F5344CB8AC3E}">
        <p14:creationId xmlns:p14="http://schemas.microsoft.com/office/powerpoint/2010/main" val="2763087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path" presetSubtype="0" accel="50000" decel="50000" fill="hold" grpId="0" nodeType="withEffect">
                                  <p:stCondLst>
                                    <p:cond delay="0"/>
                                  </p:stCondLst>
                                  <p:childTnLst>
                                    <p:animMotion origin="layout" path="M -0.05417 -0.00671 L -0.03993 0.12506 L -0.02622 -0.00671 L -0.01198 0.12506 L 0.00243 -0.00671 L 0.01597 0.12506 L 0.03021 -0.00671 L 0.04392 0.12506 L 0.05833 -0.00671 L 0.07257 0.12506 L 0.08628 -0.00671 L 0.10052 0.12506 L 0.11406 -0.00671 L 0.12847 0.12506 L 0.14271 -0.00671 L 0.15642 0.12506 L 0.17083 -0.00671 " pathEditMode="relative" rAng="0" ptsTypes="FFFFFFFFFFFFFFFFF">
                                      <p:cBhvr>
                                        <p:cTn id="6" dur="2000" fill="hold"/>
                                        <p:tgtEl>
                                          <p:spTgt spid="21506"/>
                                        </p:tgtEl>
                                        <p:attrNameLst>
                                          <p:attrName>ppt_x</p:attrName>
                                          <p:attrName>ppt_y</p:attrName>
                                        </p:attrNameLst>
                                      </p:cBhvr>
                                      <p:rCtr x="11250" y="6588"/>
                                    </p:animMotion>
                                  </p:childTnLst>
                                </p:cTn>
                              </p:par>
                            </p:childTnLst>
                          </p:cTn>
                        </p:par>
                        <p:par>
                          <p:cTn id="7" fill="hold" nodeType="afterGroup">
                            <p:stCondLst>
                              <p:cond delay="2000"/>
                            </p:stCondLst>
                            <p:childTnLst>
                              <p:par>
                                <p:cTn id="8" presetID="43" presetClass="entr" presetSubtype="0" fill="hold" grpId="0" nodeType="afterEffect">
                                  <p:stCondLst>
                                    <p:cond delay="0"/>
                                  </p:stCondLst>
                                  <p:childTnLst>
                                    <p:set>
                                      <p:cBhvr>
                                        <p:cTn id="9" dur="1" fill="hold">
                                          <p:stCondLst>
                                            <p:cond delay="0"/>
                                          </p:stCondLst>
                                        </p:cTn>
                                        <p:tgtEl>
                                          <p:spTgt spid="21507"/>
                                        </p:tgtEl>
                                        <p:attrNameLst>
                                          <p:attrName>style.visibility</p:attrName>
                                        </p:attrNameLst>
                                      </p:cBhvr>
                                      <p:to>
                                        <p:strVal val="visible"/>
                                      </p:to>
                                    </p:set>
                                    <p:animEffect transition="in" filter="fade">
                                      <p:cBhvr>
                                        <p:cTn id="10" dur="100"/>
                                        <p:tgtEl>
                                          <p:spTgt spid="21507"/>
                                        </p:tgtEl>
                                      </p:cBhvr>
                                    </p:animEffect>
                                    <p:anim calcmode="lin" valueType="num">
                                      <p:cBhvr>
                                        <p:cTn id="11" dur="400" fill="hold"/>
                                        <p:tgtEl>
                                          <p:spTgt spid="21507"/>
                                        </p:tgtEl>
                                        <p:attrNameLst>
                                          <p:attrName>ppt_x</p:attrName>
                                        </p:attrNameLst>
                                      </p:cBhvr>
                                      <p:tavLst>
                                        <p:tav tm="0">
                                          <p:val>
                                            <p:strVal val="#ppt_x"/>
                                          </p:val>
                                        </p:tav>
                                        <p:tav tm="100000">
                                          <p:val>
                                            <p:strVal val="#ppt_x"/>
                                          </p:val>
                                        </p:tav>
                                      </p:tavLst>
                                    </p:anim>
                                    <p:anim calcmode="lin" valueType="num">
                                      <p:cBhvr>
                                        <p:cTn id="12" dur="400" fill="hold"/>
                                        <p:tgtEl>
                                          <p:spTgt spid="21507"/>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2150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2150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 fill="hold" nodeType="afterGroup">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2000" fill="hold"/>
                                        <p:tgtEl>
                                          <p:spTgt spid="21508"/>
                                        </p:tgtEl>
                                        <p:attrNameLst>
                                          <p:attrName>ppt_x</p:attrName>
                                        </p:attrNameLst>
                                      </p:cBhvr>
                                      <p:tavLst>
                                        <p:tav tm="0">
                                          <p:val>
                                            <p:strVal val="#ppt_x"/>
                                          </p:val>
                                        </p:tav>
                                        <p:tav tm="100000">
                                          <p:val>
                                            <p:strVal val="#ppt_x"/>
                                          </p:val>
                                        </p:tav>
                                      </p:tavLst>
                                    </p:anim>
                                    <p:anim calcmode="lin" valueType="num">
                                      <p:cBhvr additive="base">
                                        <p:cTn id="19" dur="20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21509"/>
                                        </p:tgtEl>
                                        <p:attrNameLst>
                                          <p:attrName>style.visibility</p:attrName>
                                        </p:attrNameLst>
                                      </p:cBhvr>
                                      <p:to>
                                        <p:strVal val="visible"/>
                                      </p:to>
                                    </p:set>
                                    <p:anim calcmode="lin" valueType="num">
                                      <p:cBhvr>
                                        <p:cTn id="24" dur="1000" fill="hold"/>
                                        <p:tgtEl>
                                          <p:spTgt spid="21509"/>
                                        </p:tgtEl>
                                        <p:attrNameLst>
                                          <p:attrName>ppt_w</p:attrName>
                                        </p:attrNameLst>
                                      </p:cBhvr>
                                      <p:tavLst>
                                        <p:tav tm="0">
                                          <p:val>
                                            <p:fltVal val="0"/>
                                          </p:val>
                                        </p:tav>
                                        <p:tav tm="100000">
                                          <p:val>
                                            <p:strVal val="#ppt_w"/>
                                          </p:val>
                                        </p:tav>
                                      </p:tavLst>
                                    </p:anim>
                                    <p:anim calcmode="lin" valueType="num">
                                      <p:cBhvr>
                                        <p:cTn id="25" dur="1000" fill="hold"/>
                                        <p:tgtEl>
                                          <p:spTgt spid="21509"/>
                                        </p:tgtEl>
                                        <p:attrNameLst>
                                          <p:attrName>ppt_h</p:attrName>
                                        </p:attrNameLst>
                                      </p:cBhvr>
                                      <p:tavLst>
                                        <p:tav tm="0">
                                          <p:val>
                                            <p:fltVal val="0"/>
                                          </p:val>
                                        </p:tav>
                                        <p:tav tm="100000">
                                          <p:val>
                                            <p:strVal val="#ppt_h"/>
                                          </p:val>
                                        </p:tav>
                                      </p:tavLst>
                                    </p:anim>
                                    <p:anim calcmode="lin" valueType="num">
                                      <p:cBhvr>
                                        <p:cTn id="26" dur="1000" fill="hold"/>
                                        <p:tgtEl>
                                          <p:spTgt spid="21509"/>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1509"/>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1000"/>
                            </p:stCondLst>
                            <p:childTnLst>
                              <p:par>
                                <p:cTn id="29" presetID="30" presetClass="entr" presetSubtype="0" fill="hold" nodeType="afterEffect">
                                  <p:stCondLst>
                                    <p:cond delay="0"/>
                                  </p:stCondLst>
                                  <p:childTnLst>
                                    <p:set>
                                      <p:cBhvr>
                                        <p:cTn id="30" dur="1" fill="hold">
                                          <p:stCondLst>
                                            <p:cond delay="0"/>
                                          </p:stCondLst>
                                        </p:cTn>
                                        <p:tgtEl>
                                          <p:spTgt spid="21522"/>
                                        </p:tgtEl>
                                        <p:attrNameLst>
                                          <p:attrName>style.visibility</p:attrName>
                                        </p:attrNameLst>
                                      </p:cBhvr>
                                      <p:to>
                                        <p:strVal val="visible"/>
                                      </p:to>
                                    </p:set>
                                    <p:animEffect transition="in" filter="fade">
                                      <p:cBhvr>
                                        <p:cTn id="31" dur="800" decel="100000"/>
                                        <p:tgtEl>
                                          <p:spTgt spid="21522"/>
                                        </p:tgtEl>
                                      </p:cBhvr>
                                    </p:animEffect>
                                    <p:anim calcmode="lin" valueType="num">
                                      <p:cBhvr>
                                        <p:cTn id="32" dur="800" decel="100000" fill="hold"/>
                                        <p:tgtEl>
                                          <p:spTgt spid="21522"/>
                                        </p:tgtEl>
                                        <p:attrNameLst>
                                          <p:attrName>style.rotation</p:attrName>
                                        </p:attrNameLst>
                                      </p:cBhvr>
                                      <p:tavLst>
                                        <p:tav tm="0">
                                          <p:val>
                                            <p:fltVal val="-90"/>
                                          </p:val>
                                        </p:tav>
                                        <p:tav tm="100000">
                                          <p:val>
                                            <p:fltVal val="0"/>
                                          </p:val>
                                        </p:tav>
                                      </p:tavLst>
                                    </p:anim>
                                    <p:anim calcmode="lin" valueType="num">
                                      <p:cBhvr>
                                        <p:cTn id="33" dur="800" decel="100000" fill="hold"/>
                                        <p:tgtEl>
                                          <p:spTgt spid="21522"/>
                                        </p:tgtEl>
                                        <p:attrNameLst>
                                          <p:attrName>ppt_x</p:attrName>
                                        </p:attrNameLst>
                                      </p:cBhvr>
                                      <p:tavLst>
                                        <p:tav tm="0">
                                          <p:val>
                                            <p:strVal val="#ppt_x+0.4"/>
                                          </p:val>
                                        </p:tav>
                                        <p:tav tm="100000">
                                          <p:val>
                                            <p:strVal val="#ppt_x-0.05"/>
                                          </p:val>
                                        </p:tav>
                                      </p:tavLst>
                                    </p:anim>
                                    <p:anim calcmode="lin" valueType="num">
                                      <p:cBhvr>
                                        <p:cTn id="34" dur="800" decel="100000" fill="hold"/>
                                        <p:tgtEl>
                                          <p:spTgt spid="21522"/>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21522"/>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215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p:bldP spid="21508" grpId="0"/>
      <p:bldP spid="215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828800" y="685800"/>
            <a:ext cx="563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6627"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Five</a:t>
            </a:r>
          </a:p>
        </p:txBody>
      </p:sp>
      <p:sp>
        <p:nvSpPr>
          <p:cNvPr id="26628"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Venn Diagram</a:t>
            </a:r>
          </a:p>
        </p:txBody>
      </p:sp>
      <p:sp>
        <p:nvSpPr>
          <p:cNvPr id="26629" name="Text Box 5"/>
          <p:cNvSpPr txBox="1">
            <a:spLocks noChangeArrowheads="1"/>
          </p:cNvSpPr>
          <p:nvPr/>
        </p:nvSpPr>
        <p:spPr bwMode="auto">
          <a:xfrm>
            <a:off x="1219200" y="3124200"/>
            <a:ext cx="6400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When is it used?</a:t>
            </a:r>
          </a:p>
          <a:p>
            <a:pPr algn="l"/>
            <a:r>
              <a:rPr lang="en-US" sz="1800">
                <a:latin typeface="Century Gothic" pitchFamily="34" charset="0"/>
              </a:rPr>
              <a:t>When you are writing a comparison or contrast essay.</a:t>
            </a:r>
          </a:p>
        </p:txBody>
      </p:sp>
      <p:grpSp>
        <p:nvGrpSpPr>
          <p:cNvPr id="26630" name="Group 6"/>
          <p:cNvGrpSpPr>
            <a:grpSpLocks/>
          </p:cNvGrpSpPr>
          <p:nvPr/>
        </p:nvGrpSpPr>
        <p:grpSpPr bwMode="auto">
          <a:xfrm>
            <a:off x="2590800" y="4191000"/>
            <a:ext cx="3917950" cy="1905000"/>
            <a:chOff x="3628" y="1392"/>
            <a:chExt cx="1700" cy="1104"/>
          </a:xfrm>
        </p:grpSpPr>
        <p:sp>
          <p:nvSpPr>
            <p:cNvPr id="26631" name="Oval 7"/>
            <p:cNvSpPr>
              <a:spLocks noChangeArrowheads="1"/>
            </p:cNvSpPr>
            <p:nvPr/>
          </p:nvSpPr>
          <p:spPr bwMode="auto">
            <a:xfrm>
              <a:off x="3648" y="1584"/>
              <a:ext cx="1152" cy="9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Oval 8"/>
            <p:cNvSpPr>
              <a:spLocks noChangeArrowheads="1"/>
            </p:cNvSpPr>
            <p:nvPr/>
          </p:nvSpPr>
          <p:spPr bwMode="auto">
            <a:xfrm>
              <a:off x="4128" y="1584"/>
              <a:ext cx="1200" cy="9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WordArt 9"/>
            <p:cNvSpPr>
              <a:spLocks noChangeArrowheads="1" noChangeShapeType="1" noTextEdit="1"/>
            </p:cNvSpPr>
            <p:nvPr/>
          </p:nvSpPr>
          <p:spPr bwMode="auto">
            <a:xfrm rot="-908911">
              <a:off x="3628" y="1427"/>
              <a:ext cx="590" cy="24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1115136"/>
                </a:avLst>
              </a:prstTxWarp>
            </a:bodyPr>
            <a:lstStyle/>
            <a:p>
              <a:r>
                <a:rPr lang="en-US" sz="800" kern="10">
                  <a:ln w="9525">
                    <a:solidFill>
                      <a:srgbClr val="000000"/>
                    </a:solidFill>
                    <a:round/>
                    <a:headEnd/>
                    <a:tailEnd/>
                  </a:ln>
                  <a:solidFill>
                    <a:srgbClr val="000000"/>
                  </a:solidFill>
                  <a:latin typeface="Arial Black"/>
                </a:rPr>
                <a:t>Paris, France</a:t>
              </a:r>
            </a:p>
          </p:txBody>
        </p:sp>
        <p:sp>
          <p:nvSpPr>
            <p:cNvPr id="26634" name="WordArt 10"/>
            <p:cNvSpPr>
              <a:spLocks noChangeArrowheads="1" noChangeShapeType="1" noTextEdit="1"/>
            </p:cNvSpPr>
            <p:nvPr/>
          </p:nvSpPr>
          <p:spPr bwMode="auto">
            <a:xfrm rot="1096577">
              <a:off x="4656" y="1392"/>
              <a:ext cx="590" cy="24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1115136"/>
                </a:avLst>
              </a:prstTxWarp>
            </a:bodyPr>
            <a:lstStyle/>
            <a:p>
              <a:r>
                <a:rPr lang="en-US" sz="800" kern="10">
                  <a:ln w="9525">
                    <a:solidFill>
                      <a:srgbClr val="000000"/>
                    </a:solidFill>
                    <a:round/>
                    <a:headEnd/>
                    <a:tailEnd/>
                  </a:ln>
                  <a:solidFill>
                    <a:srgbClr val="000000"/>
                  </a:solidFill>
                  <a:latin typeface="Arial Black"/>
                </a:rPr>
                <a:t>Paris, Texas</a:t>
              </a:r>
            </a:p>
          </p:txBody>
        </p:sp>
        <p:sp>
          <p:nvSpPr>
            <p:cNvPr id="26635" name="Text Box 11"/>
            <p:cNvSpPr txBox="1">
              <a:spLocks noChangeArrowheads="1"/>
            </p:cNvSpPr>
            <p:nvPr/>
          </p:nvSpPr>
          <p:spPr bwMode="auto">
            <a:xfrm>
              <a:off x="4272" y="1824"/>
              <a:ext cx="38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Cities</a:t>
              </a:r>
            </a:p>
            <a:p>
              <a:r>
                <a:rPr lang="en-US" sz="1000"/>
                <a:t>Eiffel Tower</a:t>
              </a:r>
            </a:p>
          </p:txBody>
        </p:sp>
        <p:sp>
          <p:nvSpPr>
            <p:cNvPr id="26636" name="Text Box 12"/>
            <p:cNvSpPr txBox="1">
              <a:spLocks noChangeArrowheads="1"/>
            </p:cNvSpPr>
            <p:nvPr/>
          </p:nvSpPr>
          <p:spPr bwMode="auto">
            <a:xfrm>
              <a:off x="3696" y="1824"/>
              <a:ext cx="480"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t>Capital</a:t>
              </a:r>
            </a:p>
            <a:p>
              <a:r>
                <a:rPr lang="en-US" sz="800"/>
                <a:t>Became Paris in 400 A.D.</a:t>
              </a:r>
            </a:p>
            <a:p>
              <a:r>
                <a:rPr lang="en-US" sz="800"/>
                <a:t>francophone</a:t>
              </a:r>
            </a:p>
          </p:txBody>
        </p:sp>
        <p:sp>
          <p:nvSpPr>
            <p:cNvPr id="26637" name="Text Box 13"/>
            <p:cNvSpPr txBox="1">
              <a:spLocks noChangeArrowheads="1"/>
            </p:cNvSpPr>
            <p:nvPr/>
          </p:nvSpPr>
          <p:spPr bwMode="auto">
            <a:xfrm>
              <a:off x="4752" y="1824"/>
              <a:ext cx="480"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t>County seat</a:t>
              </a:r>
            </a:p>
            <a:p>
              <a:r>
                <a:rPr lang="en-US" sz="800"/>
                <a:t>anglophone</a:t>
              </a:r>
            </a:p>
            <a:p>
              <a:r>
                <a:rPr lang="en-US" sz="800"/>
                <a:t>Founded in 1839</a:t>
              </a:r>
            </a:p>
          </p:txBody>
        </p:sp>
      </p:grpSp>
      <p:pic>
        <p:nvPicPr>
          <p:cNvPr id="26638" name="Picture 14" descr="MPj0401510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4038600"/>
            <a:ext cx="1573213" cy="2359025"/>
          </a:xfrm>
          <a:prstGeom prst="rect">
            <a:avLst/>
          </a:prstGeom>
          <a:noFill/>
          <a:extLst>
            <a:ext uri="{909E8E84-426E-40DD-AFC4-6F175D3DCCD1}">
              <a14:hiddenFill xmlns:a14="http://schemas.microsoft.com/office/drawing/2010/main">
                <a:solidFill>
                  <a:srgbClr val="FFFFFF"/>
                </a:solidFill>
              </a14:hiddenFill>
            </a:ext>
          </a:extLst>
        </p:spPr>
      </p:pic>
      <p:pic>
        <p:nvPicPr>
          <p:cNvPr id="26642" name="Picture 18" descr="to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038600"/>
            <a:ext cx="17716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360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 calcmode="lin" valueType="num">
                                      <p:cBhvr>
                                        <p:cTn id="7" dur="1000" fill="hold"/>
                                        <p:tgtEl>
                                          <p:spTgt spid="2662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6629"/>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6629"/>
                                        </p:tgtEl>
                                        <p:attrNameLst>
                                          <p:attrName>ppt_y</p:attrName>
                                        </p:attrNameLst>
                                      </p:cBhvr>
                                      <p:tavLst>
                                        <p:tav tm="0">
                                          <p:val>
                                            <p:strVal val="#ppt_y"/>
                                          </p:val>
                                        </p:tav>
                                        <p:tav tm="100000">
                                          <p:val>
                                            <p:strVal val="#ppt_y"/>
                                          </p:val>
                                        </p:tav>
                                      </p:tavLst>
                                    </p:anim>
                                    <p:animEffect transition="in" filter="fade">
                                      <p:cBhvr>
                                        <p:cTn id="10" dur="1000"/>
                                        <p:tgtEl>
                                          <p:spTgt spid="26629"/>
                                        </p:tgtEl>
                                      </p:cBhvr>
                                    </p:animEffect>
                                  </p:childTnLst>
                                </p:cTn>
                              </p:par>
                              <p:par>
                                <p:cTn id="11" presetID="34" presetClass="entr" presetSubtype="0" fill="hold" nodeType="withEffect">
                                  <p:stCondLst>
                                    <p:cond delay="0"/>
                                  </p:stCondLst>
                                  <p:childTnLst>
                                    <p:set>
                                      <p:cBhvr>
                                        <p:cTn id="12" dur="1" fill="hold">
                                          <p:stCondLst>
                                            <p:cond delay="0"/>
                                          </p:stCondLst>
                                        </p:cTn>
                                        <p:tgtEl>
                                          <p:spTgt spid="26630"/>
                                        </p:tgtEl>
                                        <p:attrNameLst>
                                          <p:attrName>style.visibility</p:attrName>
                                        </p:attrNameLst>
                                      </p:cBhvr>
                                      <p:to>
                                        <p:strVal val="visible"/>
                                      </p:to>
                                    </p:set>
                                    <p:anim from="(-#ppt_w/2)" to="(#ppt_x)" calcmode="lin" valueType="num">
                                      <p:cBhvr>
                                        <p:cTn id="13" dur="600" fill="hold">
                                          <p:stCondLst>
                                            <p:cond delay="0"/>
                                          </p:stCondLst>
                                        </p:cTn>
                                        <p:tgtEl>
                                          <p:spTgt spid="26630"/>
                                        </p:tgtEl>
                                        <p:attrNameLst>
                                          <p:attrName>ppt_x</p:attrName>
                                        </p:attrNameLst>
                                      </p:cBhvr>
                                    </p:anim>
                                    <p:anim from="0" to="-1.0" calcmode="lin" valueType="num">
                                      <p:cBhvr>
                                        <p:cTn id="14" dur="200" decel="50000" autoRev="1" fill="hold">
                                          <p:stCondLst>
                                            <p:cond delay="600"/>
                                          </p:stCondLst>
                                        </p:cTn>
                                        <p:tgtEl>
                                          <p:spTgt spid="26630"/>
                                        </p:tgtEl>
                                        <p:attrNameLst>
                                          <p:attrName>xshear</p:attrName>
                                        </p:attrNameLst>
                                      </p:cBhvr>
                                    </p:anim>
                                    <p:animScale>
                                      <p:cBhvr>
                                        <p:cTn id="15" dur="200" decel="100000" autoRev="1" fill="hold">
                                          <p:stCondLst>
                                            <p:cond delay="600"/>
                                          </p:stCondLst>
                                        </p:cTn>
                                        <p:tgtEl>
                                          <p:spTgt spid="26630"/>
                                        </p:tgtEl>
                                      </p:cBhvr>
                                      <p:from x="100000" y="100000"/>
                                      <p:to x="80000" y="100000"/>
                                    </p:animScale>
                                    <p:anim by="(#ppt_h/3+#ppt_w*0.1)" calcmode="lin" valueType="num">
                                      <p:cBhvr additive="sum">
                                        <p:cTn id="16" dur="200" decel="100000" autoRev="1" fill="hold">
                                          <p:stCondLst>
                                            <p:cond delay="600"/>
                                          </p:stCondLst>
                                        </p:cTn>
                                        <p:tgtEl>
                                          <p:spTgt spid="26630"/>
                                        </p:tgtEl>
                                        <p:attrNameLst>
                                          <p:attrName>ppt_x</p:attrName>
                                        </p:attrNameLst>
                                      </p:cBhvr>
                                    </p:anim>
                                  </p:childTnLst>
                                </p:cTn>
                              </p:par>
                              <p:par>
                                <p:cTn id="17" presetID="19" presetClass="entr" presetSubtype="10" fill="hold" nodeType="withEffect">
                                  <p:stCondLst>
                                    <p:cond delay="0"/>
                                  </p:stCondLst>
                                  <p:childTnLst>
                                    <p:set>
                                      <p:cBhvr>
                                        <p:cTn id="18" dur="1" fill="hold">
                                          <p:stCondLst>
                                            <p:cond delay="0"/>
                                          </p:stCondLst>
                                        </p:cTn>
                                        <p:tgtEl>
                                          <p:spTgt spid="26638"/>
                                        </p:tgtEl>
                                        <p:attrNameLst>
                                          <p:attrName>style.visibility</p:attrName>
                                        </p:attrNameLst>
                                      </p:cBhvr>
                                      <p:to>
                                        <p:strVal val="visible"/>
                                      </p:to>
                                    </p:set>
                                    <p:anim calcmode="lin" valueType="num">
                                      <p:cBhvr>
                                        <p:cTn id="19" dur="5000" fill="hold"/>
                                        <p:tgtEl>
                                          <p:spTgt spid="26638"/>
                                        </p:tgtEl>
                                        <p:attrNameLst>
                                          <p:attrName>ppt_w</p:attrName>
                                        </p:attrNameLst>
                                      </p:cBhvr>
                                      <p:tavLst>
                                        <p:tav tm="0" fmla="#ppt_w*sin(2.5*pi*$)">
                                          <p:val>
                                            <p:fltVal val="0"/>
                                          </p:val>
                                        </p:tav>
                                        <p:tav tm="100000">
                                          <p:val>
                                            <p:fltVal val="1"/>
                                          </p:val>
                                        </p:tav>
                                      </p:tavLst>
                                    </p:anim>
                                    <p:anim calcmode="lin" valueType="num">
                                      <p:cBhvr>
                                        <p:cTn id="20" dur="5000" fill="hold"/>
                                        <p:tgtEl>
                                          <p:spTgt spid="26638"/>
                                        </p:tgtEl>
                                        <p:attrNameLst>
                                          <p:attrName>ppt_h</p:attrName>
                                        </p:attrNameLst>
                                      </p:cBhvr>
                                      <p:tavLst>
                                        <p:tav tm="0">
                                          <p:val>
                                            <p:strVal val="#ppt_h"/>
                                          </p:val>
                                        </p:tav>
                                        <p:tav tm="100000">
                                          <p:val>
                                            <p:strVal val="#ppt_h"/>
                                          </p:val>
                                        </p:tav>
                                      </p:tavLst>
                                    </p:anim>
                                  </p:childTnLst>
                                </p:cTn>
                              </p:par>
                              <p:par>
                                <p:cTn id="21" presetID="19" presetClass="entr" presetSubtype="10" fill="hold" nodeType="withEffect">
                                  <p:stCondLst>
                                    <p:cond delay="0"/>
                                  </p:stCondLst>
                                  <p:childTnLst>
                                    <p:set>
                                      <p:cBhvr>
                                        <p:cTn id="22" dur="1" fill="hold">
                                          <p:stCondLst>
                                            <p:cond delay="0"/>
                                          </p:stCondLst>
                                        </p:cTn>
                                        <p:tgtEl>
                                          <p:spTgt spid="26642"/>
                                        </p:tgtEl>
                                        <p:attrNameLst>
                                          <p:attrName>style.visibility</p:attrName>
                                        </p:attrNameLst>
                                      </p:cBhvr>
                                      <p:to>
                                        <p:strVal val="visible"/>
                                      </p:to>
                                    </p:set>
                                    <p:anim calcmode="lin" valueType="num">
                                      <p:cBhvr>
                                        <p:cTn id="23" dur="5000" fill="hold"/>
                                        <p:tgtEl>
                                          <p:spTgt spid="26642"/>
                                        </p:tgtEl>
                                        <p:attrNameLst>
                                          <p:attrName>ppt_w</p:attrName>
                                        </p:attrNameLst>
                                      </p:cBhvr>
                                      <p:tavLst>
                                        <p:tav tm="0" fmla="#ppt_w*sin(2.5*pi*$)">
                                          <p:val>
                                            <p:fltVal val="0"/>
                                          </p:val>
                                        </p:tav>
                                        <p:tav tm="100000">
                                          <p:val>
                                            <p:fltVal val="1"/>
                                          </p:val>
                                        </p:tav>
                                      </p:tavLst>
                                    </p:anim>
                                    <p:anim calcmode="lin" valueType="num">
                                      <p:cBhvr>
                                        <p:cTn id="24" dur="5000" fill="hold"/>
                                        <p:tgtEl>
                                          <p:spTgt spid="266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685800"/>
            <a:ext cx="624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2531"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Six</a:t>
            </a:r>
          </a:p>
        </p:txBody>
      </p:sp>
      <p:sp>
        <p:nvSpPr>
          <p:cNvPr id="22532"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Tree Diagram</a:t>
            </a:r>
          </a:p>
        </p:txBody>
      </p:sp>
      <p:sp>
        <p:nvSpPr>
          <p:cNvPr id="22533" name="Text Box 5"/>
          <p:cNvSpPr txBox="1">
            <a:spLocks noChangeArrowheads="1"/>
          </p:cNvSpPr>
          <p:nvPr/>
        </p:nvSpPr>
        <p:spPr bwMode="auto">
          <a:xfrm>
            <a:off x="1219200" y="3124200"/>
            <a:ext cx="6400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What is it?</a:t>
            </a:r>
          </a:p>
          <a:p>
            <a:pPr algn="l"/>
            <a:r>
              <a:rPr lang="en-US" sz="1800">
                <a:latin typeface="Century Gothic" pitchFamily="34" charset="0"/>
              </a:rPr>
              <a:t>This diagram has a central idea to which you add branches that focus on details.</a:t>
            </a:r>
          </a:p>
        </p:txBody>
      </p:sp>
      <p:grpSp>
        <p:nvGrpSpPr>
          <p:cNvPr id="22542" name="Group 14"/>
          <p:cNvGrpSpPr>
            <a:grpSpLocks/>
          </p:cNvGrpSpPr>
          <p:nvPr/>
        </p:nvGrpSpPr>
        <p:grpSpPr bwMode="auto">
          <a:xfrm>
            <a:off x="1600200" y="4419600"/>
            <a:ext cx="4800600" cy="762000"/>
            <a:chOff x="768" y="3120"/>
            <a:chExt cx="3024" cy="480"/>
          </a:xfrm>
        </p:grpSpPr>
        <p:sp>
          <p:nvSpPr>
            <p:cNvPr id="22539" name="Line 11"/>
            <p:cNvSpPr>
              <a:spLocks noChangeShapeType="1"/>
            </p:cNvSpPr>
            <p:nvPr/>
          </p:nvSpPr>
          <p:spPr bwMode="auto">
            <a:xfrm flipH="1">
              <a:off x="768" y="3120"/>
              <a:ext cx="14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Line 12"/>
            <p:cNvSpPr>
              <a:spLocks noChangeShapeType="1"/>
            </p:cNvSpPr>
            <p:nvPr/>
          </p:nvSpPr>
          <p:spPr bwMode="auto">
            <a:xfrm>
              <a:off x="2256" y="31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Line 13"/>
            <p:cNvSpPr>
              <a:spLocks noChangeShapeType="1"/>
            </p:cNvSpPr>
            <p:nvPr/>
          </p:nvSpPr>
          <p:spPr bwMode="auto">
            <a:xfrm>
              <a:off x="2256" y="3120"/>
              <a:ext cx="153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47" name="Group 19"/>
          <p:cNvGrpSpPr>
            <a:grpSpLocks/>
          </p:cNvGrpSpPr>
          <p:nvPr/>
        </p:nvGrpSpPr>
        <p:grpSpPr bwMode="auto">
          <a:xfrm>
            <a:off x="838200" y="5257800"/>
            <a:ext cx="1219200" cy="533400"/>
            <a:chOff x="528" y="3216"/>
            <a:chExt cx="768" cy="336"/>
          </a:xfrm>
        </p:grpSpPr>
        <p:grpSp>
          <p:nvGrpSpPr>
            <p:cNvPr id="22546" name="Group 18"/>
            <p:cNvGrpSpPr>
              <a:grpSpLocks/>
            </p:cNvGrpSpPr>
            <p:nvPr/>
          </p:nvGrpSpPr>
          <p:grpSpPr bwMode="auto">
            <a:xfrm>
              <a:off x="528" y="3216"/>
              <a:ext cx="384" cy="336"/>
              <a:chOff x="528" y="3216"/>
              <a:chExt cx="384" cy="336"/>
            </a:xfrm>
          </p:grpSpPr>
          <p:sp>
            <p:nvSpPr>
              <p:cNvPr id="22543" name="Line 15"/>
              <p:cNvSpPr>
                <a:spLocks noChangeShapeType="1"/>
              </p:cNvSpPr>
              <p:nvPr/>
            </p:nvSpPr>
            <p:spPr bwMode="auto">
              <a:xfrm flipH="1">
                <a:off x="528" y="321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Line 16"/>
              <p:cNvSpPr>
                <a:spLocks noChangeShapeType="1"/>
              </p:cNvSpPr>
              <p:nvPr/>
            </p:nvSpPr>
            <p:spPr bwMode="auto">
              <a:xfrm>
                <a:off x="912" y="32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45" name="Line 17"/>
            <p:cNvSpPr>
              <a:spLocks noChangeShapeType="1"/>
            </p:cNvSpPr>
            <p:nvPr/>
          </p:nvSpPr>
          <p:spPr bwMode="auto">
            <a:xfrm>
              <a:off x="912" y="3216"/>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48" name="Group 20"/>
          <p:cNvGrpSpPr>
            <a:grpSpLocks/>
          </p:cNvGrpSpPr>
          <p:nvPr/>
        </p:nvGrpSpPr>
        <p:grpSpPr bwMode="auto">
          <a:xfrm>
            <a:off x="5867400" y="5257800"/>
            <a:ext cx="1219200" cy="533400"/>
            <a:chOff x="528" y="3216"/>
            <a:chExt cx="768" cy="336"/>
          </a:xfrm>
        </p:grpSpPr>
        <p:grpSp>
          <p:nvGrpSpPr>
            <p:cNvPr id="22549" name="Group 21"/>
            <p:cNvGrpSpPr>
              <a:grpSpLocks/>
            </p:cNvGrpSpPr>
            <p:nvPr/>
          </p:nvGrpSpPr>
          <p:grpSpPr bwMode="auto">
            <a:xfrm>
              <a:off x="528" y="3216"/>
              <a:ext cx="384" cy="336"/>
              <a:chOff x="528" y="3216"/>
              <a:chExt cx="384" cy="336"/>
            </a:xfrm>
          </p:grpSpPr>
          <p:sp>
            <p:nvSpPr>
              <p:cNvPr id="22550" name="Line 22"/>
              <p:cNvSpPr>
                <a:spLocks noChangeShapeType="1"/>
              </p:cNvSpPr>
              <p:nvPr/>
            </p:nvSpPr>
            <p:spPr bwMode="auto">
              <a:xfrm flipH="1">
                <a:off x="528" y="321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Line 23"/>
              <p:cNvSpPr>
                <a:spLocks noChangeShapeType="1"/>
              </p:cNvSpPr>
              <p:nvPr/>
            </p:nvSpPr>
            <p:spPr bwMode="auto">
              <a:xfrm>
                <a:off x="912" y="32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52" name="Line 24"/>
            <p:cNvSpPr>
              <a:spLocks noChangeShapeType="1"/>
            </p:cNvSpPr>
            <p:nvPr/>
          </p:nvSpPr>
          <p:spPr bwMode="auto">
            <a:xfrm>
              <a:off x="912" y="3216"/>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53" name="Group 25"/>
          <p:cNvGrpSpPr>
            <a:grpSpLocks/>
          </p:cNvGrpSpPr>
          <p:nvPr/>
        </p:nvGrpSpPr>
        <p:grpSpPr bwMode="auto">
          <a:xfrm>
            <a:off x="3352800" y="5410200"/>
            <a:ext cx="1219200" cy="533400"/>
            <a:chOff x="528" y="3216"/>
            <a:chExt cx="768" cy="336"/>
          </a:xfrm>
        </p:grpSpPr>
        <p:grpSp>
          <p:nvGrpSpPr>
            <p:cNvPr id="22554" name="Group 26"/>
            <p:cNvGrpSpPr>
              <a:grpSpLocks/>
            </p:cNvGrpSpPr>
            <p:nvPr/>
          </p:nvGrpSpPr>
          <p:grpSpPr bwMode="auto">
            <a:xfrm>
              <a:off x="528" y="3216"/>
              <a:ext cx="384" cy="336"/>
              <a:chOff x="528" y="3216"/>
              <a:chExt cx="384" cy="336"/>
            </a:xfrm>
          </p:grpSpPr>
          <p:sp>
            <p:nvSpPr>
              <p:cNvPr id="22555" name="Line 27"/>
              <p:cNvSpPr>
                <a:spLocks noChangeShapeType="1"/>
              </p:cNvSpPr>
              <p:nvPr/>
            </p:nvSpPr>
            <p:spPr bwMode="auto">
              <a:xfrm flipH="1">
                <a:off x="528" y="321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912" y="32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57" name="Line 29"/>
            <p:cNvSpPr>
              <a:spLocks noChangeShapeType="1"/>
            </p:cNvSpPr>
            <p:nvPr/>
          </p:nvSpPr>
          <p:spPr bwMode="auto">
            <a:xfrm>
              <a:off x="912" y="3216"/>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47856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path" presetSubtype="0" accel="50000" decel="50000" fill="hold" grpId="0" nodeType="withEffect">
                                  <p:stCondLst>
                                    <p:cond delay="0"/>
                                  </p:stCondLst>
                                  <p:childTnLst>
                                    <p:animMotion origin="layout" path="M 3.33333E-6 -0.00439 L 0.01423 0.12746 L 0.02795 -0.00439 L 0.04218 0.12746 L 0.05659 -0.00439 L 0.07014 0.12746 L 0.08437 -0.00439 L 0.09809 0.12746 L 0.1125 -0.00439 L 0.12673 0.12746 L 0.14045 -0.00439 L 0.15468 0.12746 L 0.16823 -0.00439 L 0.18264 0.12746 L 0.19687 -0.00439 L 0.21059 0.12746 L 0.225 -0.00439 " pathEditMode="relative" rAng="0" ptsTypes="FFFFFFFFFFFFFFFFF">
                                      <p:cBhvr>
                                        <p:cTn id="6" dur="2000" fill="hold"/>
                                        <p:tgtEl>
                                          <p:spTgt spid="22530"/>
                                        </p:tgtEl>
                                        <p:attrNameLst>
                                          <p:attrName>ppt_x</p:attrName>
                                          <p:attrName>ppt_y</p:attrName>
                                        </p:attrNameLst>
                                      </p:cBhvr>
                                      <p:rCtr x="11250" y="6593"/>
                                    </p:animMotion>
                                  </p:childTnLst>
                                </p:cTn>
                              </p:par>
                            </p:childTnLst>
                          </p:cTn>
                        </p:par>
                        <p:par>
                          <p:cTn id="7" fill="hold" nodeType="afterGroup">
                            <p:stCondLst>
                              <p:cond delay="2000"/>
                            </p:stCondLst>
                            <p:childTnLst>
                              <p:par>
                                <p:cTn id="8" presetID="43" presetClass="entr" presetSubtype="0" fill="hold" grpId="0" nodeType="afterEffect">
                                  <p:stCondLst>
                                    <p:cond delay="0"/>
                                  </p:stCondLst>
                                  <p:childTnLst>
                                    <p:set>
                                      <p:cBhvr>
                                        <p:cTn id="9" dur="1" fill="hold">
                                          <p:stCondLst>
                                            <p:cond delay="0"/>
                                          </p:stCondLst>
                                        </p:cTn>
                                        <p:tgtEl>
                                          <p:spTgt spid="22531"/>
                                        </p:tgtEl>
                                        <p:attrNameLst>
                                          <p:attrName>style.visibility</p:attrName>
                                        </p:attrNameLst>
                                      </p:cBhvr>
                                      <p:to>
                                        <p:strVal val="visible"/>
                                      </p:to>
                                    </p:set>
                                    <p:animEffect transition="in" filter="fade">
                                      <p:cBhvr>
                                        <p:cTn id="10" dur="100"/>
                                        <p:tgtEl>
                                          <p:spTgt spid="22531"/>
                                        </p:tgtEl>
                                      </p:cBhvr>
                                    </p:animEffect>
                                    <p:anim calcmode="lin" valueType="num">
                                      <p:cBhvr>
                                        <p:cTn id="11" dur="400" fill="hold"/>
                                        <p:tgtEl>
                                          <p:spTgt spid="22531"/>
                                        </p:tgtEl>
                                        <p:attrNameLst>
                                          <p:attrName>ppt_x</p:attrName>
                                        </p:attrNameLst>
                                      </p:cBhvr>
                                      <p:tavLst>
                                        <p:tav tm="0">
                                          <p:val>
                                            <p:strVal val="#ppt_x"/>
                                          </p:val>
                                        </p:tav>
                                        <p:tav tm="100000">
                                          <p:val>
                                            <p:strVal val="#ppt_x"/>
                                          </p:val>
                                        </p:tav>
                                      </p:tavLst>
                                    </p:anim>
                                    <p:anim calcmode="lin" valueType="num">
                                      <p:cBhvr>
                                        <p:cTn id="12" dur="400" fill="hold"/>
                                        <p:tgtEl>
                                          <p:spTgt spid="22531"/>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2253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2253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 fill="hold" nodeType="afterGroup">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22532"/>
                                        </p:tgtEl>
                                        <p:attrNameLst>
                                          <p:attrName>style.visibility</p:attrName>
                                        </p:attrNameLst>
                                      </p:cBhvr>
                                      <p:to>
                                        <p:strVal val="visible"/>
                                      </p:to>
                                    </p:set>
                                    <p:anim calcmode="lin" valueType="num">
                                      <p:cBhvr additive="base">
                                        <p:cTn id="18" dur="2000" fill="hold"/>
                                        <p:tgtEl>
                                          <p:spTgt spid="22532"/>
                                        </p:tgtEl>
                                        <p:attrNameLst>
                                          <p:attrName>ppt_x</p:attrName>
                                        </p:attrNameLst>
                                      </p:cBhvr>
                                      <p:tavLst>
                                        <p:tav tm="0">
                                          <p:val>
                                            <p:strVal val="#ppt_x"/>
                                          </p:val>
                                        </p:tav>
                                        <p:tav tm="100000">
                                          <p:val>
                                            <p:strVal val="#ppt_x"/>
                                          </p:val>
                                        </p:tav>
                                      </p:tavLst>
                                    </p:anim>
                                    <p:anim calcmode="lin" valueType="num">
                                      <p:cBhvr additive="base">
                                        <p:cTn id="19" dur="20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8" presetClass="entr" presetSubtype="0" accel="50000" fill="hold" grpId="0" nodeType="clickEffect">
                                  <p:stCondLst>
                                    <p:cond delay="0"/>
                                  </p:stCondLst>
                                  <p:childTnLst>
                                    <p:set>
                                      <p:cBhvr>
                                        <p:cTn id="23" dur="1" fill="hold">
                                          <p:stCondLst>
                                            <p:cond delay="0"/>
                                          </p:stCondLst>
                                        </p:cTn>
                                        <p:tgtEl>
                                          <p:spTgt spid="22533"/>
                                        </p:tgtEl>
                                        <p:attrNameLst>
                                          <p:attrName>style.visibility</p:attrName>
                                        </p:attrNameLst>
                                      </p:cBhvr>
                                      <p:to>
                                        <p:strVal val="visible"/>
                                      </p:to>
                                    </p:set>
                                    <p:anim calcmode="lin" valueType="num">
                                      <p:cBhvr>
                                        <p:cTn id="24" dur="1000" fill="hold"/>
                                        <p:tgtEl>
                                          <p:spTgt spid="2253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22533"/>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22533"/>
                                        </p:tgtEl>
                                        <p:attrNameLst>
                                          <p:attrName>ppt_y</p:attrName>
                                        </p:attrNameLst>
                                      </p:cBhvr>
                                      <p:tavLst>
                                        <p:tav tm="0">
                                          <p:val>
                                            <p:strVal val="#ppt_y"/>
                                          </p:val>
                                        </p:tav>
                                        <p:tav tm="100000">
                                          <p:val>
                                            <p:strVal val="#ppt_y"/>
                                          </p:val>
                                        </p:tav>
                                      </p:tavLst>
                                    </p:anim>
                                    <p:animEffect transition="in" filter="fade">
                                      <p:cBhvr>
                                        <p:cTn id="27" dur="1000"/>
                                        <p:tgtEl>
                                          <p:spTgt spid="22533"/>
                                        </p:tgtEl>
                                      </p:cBhvr>
                                    </p:animEffect>
                                  </p:childTnLst>
                                </p:cTn>
                              </p:par>
                            </p:childTnLst>
                          </p:cTn>
                        </p:par>
                        <p:par>
                          <p:cTn id="28" fill="hold" nodeType="afterGroup">
                            <p:stCondLst>
                              <p:cond delay="1000"/>
                            </p:stCondLst>
                            <p:childTnLst>
                              <p:par>
                                <p:cTn id="29" presetID="20" presetClass="entr" presetSubtype="0" fill="hold" nodeType="afterEffect">
                                  <p:stCondLst>
                                    <p:cond delay="0"/>
                                  </p:stCondLst>
                                  <p:childTnLst>
                                    <p:set>
                                      <p:cBhvr>
                                        <p:cTn id="30" dur="1" fill="hold">
                                          <p:stCondLst>
                                            <p:cond delay="0"/>
                                          </p:stCondLst>
                                        </p:cTn>
                                        <p:tgtEl>
                                          <p:spTgt spid="22542"/>
                                        </p:tgtEl>
                                        <p:attrNameLst>
                                          <p:attrName>style.visibility</p:attrName>
                                        </p:attrNameLst>
                                      </p:cBhvr>
                                      <p:to>
                                        <p:strVal val="visible"/>
                                      </p:to>
                                    </p:set>
                                    <p:animEffect transition="in" filter="wedge">
                                      <p:cBhvr>
                                        <p:cTn id="31" dur="2000"/>
                                        <p:tgtEl>
                                          <p:spTgt spid="22542"/>
                                        </p:tgtEl>
                                      </p:cBhvr>
                                    </p:animEffect>
                                  </p:childTnLst>
                                </p:cTn>
                              </p:par>
                            </p:childTnLst>
                          </p:cTn>
                        </p:par>
                        <p:par>
                          <p:cTn id="32" fill="hold" nodeType="afterGroup">
                            <p:stCondLst>
                              <p:cond delay="3000"/>
                            </p:stCondLst>
                            <p:childTnLst>
                              <p:par>
                                <p:cTn id="33" presetID="20" presetClass="entr" presetSubtype="0" fill="hold" nodeType="afterEffect">
                                  <p:stCondLst>
                                    <p:cond delay="0"/>
                                  </p:stCondLst>
                                  <p:childTnLst>
                                    <p:set>
                                      <p:cBhvr>
                                        <p:cTn id="34" dur="1" fill="hold">
                                          <p:stCondLst>
                                            <p:cond delay="0"/>
                                          </p:stCondLst>
                                        </p:cTn>
                                        <p:tgtEl>
                                          <p:spTgt spid="22547"/>
                                        </p:tgtEl>
                                        <p:attrNameLst>
                                          <p:attrName>style.visibility</p:attrName>
                                        </p:attrNameLst>
                                      </p:cBhvr>
                                      <p:to>
                                        <p:strVal val="visible"/>
                                      </p:to>
                                    </p:set>
                                    <p:animEffect transition="in" filter="wedge">
                                      <p:cBhvr>
                                        <p:cTn id="35" dur="2000"/>
                                        <p:tgtEl>
                                          <p:spTgt spid="22547"/>
                                        </p:tgtEl>
                                      </p:cBhvr>
                                    </p:animEffect>
                                  </p:childTnLst>
                                </p:cTn>
                              </p:par>
                              <p:par>
                                <p:cTn id="36" presetID="20" presetClass="entr" presetSubtype="0" fill="hold" nodeType="withEffect">
                                  <p:stCondLst>
                                    <p:cond delay="0"/>
                                  </p:stCondLst>
                                  <p:childTnLst>
                                    <p:set>
                                      <p:cBhvr>
                                        <p:cTn id="37" dur="1" fill="hold">
                                          <p:stCondLst>
                                            <p:cond delay="0"/>
                                          </p:stCondLst>
                                        </p:cTn>
                                        <p:tgtEl>
                                          <p:spTgt spid="22553"/>
                                        </p:tgtEl>
                                        <p:attrNameLst>
                                          <p:attrName>style.visibility</p:attrName>
                                        </p:attrNameLst>
                                      </p:cBhvr>
                                      <p:to>
                                        <p:strVal val="visible"/>
                                      </p:to>
                                    </p:set>
                                    <p:animEffect transition="in" filter="wedge">
                                      <p:cBhvr>
                                        <p:cTn id="38" dur="2000"/>
                                        <p:tgtEl>
                                          <p:spTgt spid="22553"/>
                                        </p:tgtEl>
                                      </p:cBhvr>
                                    </p:animEffect>
                                  </p:childTnLst>
                                </p:cTn>
                              </p:par>
                              <p:par>
                                <p:cTn id="39" presetID="20" presetClass="entr" presetSubtype="0" fill="hold" nodeType="withEffect">
                                  <p:stCondLst>
                                    <p:cond delay="0"/>
                                  </p:stCondLst>
                                  <p:childTnLst>
                                    <p:set>
                                      <p:cBhvr>
                                        <p:cTn id="40" dur="1" fill="hold">
                                          <p:stCondLst>
                                            <p:cond delay="0"/>
                                          </p:stCondLst>
                                        </p:cTn>
                                        <p:tgtEl>
                                          <p:spTgt spid="22548"/>
                                        </p:tgtEl>
                                        <p:attrNameLst>
                                          <p:attrName>style.visibility</p:attrName>
                                        </p:attrNameLst>
                                      </p:cBhvr>
                                      <p:to>
                                        <p:strVal val="visible"/>
                                      </p:to>
                                    </p:set>
                                    <p:animEffect transition="in" filter="wedge">
                                      <p:cBhvr>
                                        <p:cTn id="41" dur="2000"/>
                                        <p:tgtEl>
                                          <p:spTgt spid="2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2" grpId="0"/>
      <p:bldP spid="225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Six</a:t>
            </a:r>
          </a:p>
        </p:txBody>
      </p:sp>
      <p:sp>
        <p:nvSpPr>
          <p:cNvPr id="27652"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Tree Diagram</a:t>
            </a:r>
          </a:p>
        </p:txBody>
      </p:sp>
      <p:sp>
        <p:nvSpPr>
          <p:cNvPr id="27653" name="Text Box 5"/>
          <p:cNvSpPr txBox="1">
            <a:spLocks noChangeArrowheads="1"/>
          </p:cNvSpPr>
          <p:nvPr/>
        </p:nvSpPr>
        <p:spPr bwMode="auto">
          <a:xfrm>
            <a:off x="1219200" y="3124200"/>
            <a:ext cx="6400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When do you use it?</a:t>
            </a:r>
          </a:p>
          <a:p>
            <a:pPr algn="l"/>
            <a:r>
              <a:rPr lang="en-US" sz="1800">
                <a:latin typeface="Century Gothic" pitchFamily="34" charset="0"/>
              </a:rPr>
              <a:t>This type of diagram is helpful in classification essays.</a:t>
            </a:r>
          </a:p>
        </p:txBody>
      </p:sp>
      <p:grpSp>
        <p:nvGrpSpPr>
          <p:cNvPr id="27659" name="Group 11"/>
          <p:cNvGrpSpPr>
            <a:grpSpLocks/>
          </p:cNvGrpSpPr>
          <p:nvPr/>
        </p:nvGrpSpPr>
        <p:grpSpPr bwMode="auto">
          <a:xfrm>
            <a:off x="1600200" y="4419600"/>
            <a:ext cx="4800600" cy="762000"/>
            <a:chOff x="768" y="3120"/>
            <a:chExt cx="3024" cy="480"/>
          </a:xfrm>
        </p:grpSpPr>
        <p:sp>
          <p:nvSpPr>
            <p:cNvPr id="27660" name="Line 12"/>
            <p:cNvSpPr>
              <a:spLocks noChangeShapeType="1"/>
            </p:cNvSpPr>
            <p:nvPr/>
          </p:nvSpPr>
          <p:spPr bwMode="auto">
            <a:xfrm flipH="1">
              <a:off x="768" y="3120"/>
              <a:ext cx="14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Line 13"/>
            <p:cNvSpPr>
              <a:spLocks noChangeShapeType="1"/>
            </p:cNvSpPr>
            <p:nvPr/>
          </p:nvSpPr>
          <p:spPr bwMode="auto">
            <a:xfrm>
              <a:off x="2256" y="31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 name="Line 14"/>
            <p:cNvSpPr>
              <a:spLocks noChangeShapeType="1"/>
            </p:cNvSpPr>
            <p:nvPr/>
          </p:nvSpPr>
          <p:spPr bwMode="auto">
            <a:xfrm>
              <a:off x="2256" y="3120"/>
              <a:ext cx="153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63" name="Group 15"/>
          <p:cNvGrpSpPr>
            <a:grpSpLocks/>
          </p:cNvGrpSpPr>
          <p:nvPr/>
        </p:nvGrpSpPr>
        <p:grpSpPr bwMode="auto">
          <a:xfrm>
            <a:off x="838200" y="5257800"/>
            <a:ext cx="1219200" cy="533400"/>
            <a:chOff x="528" y="3216"/>
            <a:chExt cx="768" cy="336"/>
          </a:xfrm>
        </p:grpSpPr>
        <p:grpSp>
          <p:nvGrpSpPr>
            <p:cNvPr id="27664" name="Group 16"/>
            <p:cNvGrpSpPr>
              <a:grpSpLocks/>
            </p:cNvGrpSpPr>
            <p:nvPr/>
          </p:nvGrpSpPr>
          <p:grpSpPr bwMode="auto">
            <a:xfrm>
              <a:off x="528" y="3216"/>
              <a:ext cx="384" cy="336"/>
              <a:chOff x="528" y="3216"/>
              <a:chExt cx="384" cy="336"/>
            </a:xfrm>
          </p:grpSpPr>
          <p:sp>
            <p:nvSpPr>
              <p:cNvPr id="27665" name="Line 17"/>
              <p:cNvSpPr>
                <a:spLocks noChangeShapeType="1"/>
              </p:cNvSpPr>
              <p:nvPr/>
            </p:nvSpPr>
            <p:spPr bwMode="auto">
              <a:xfrm flipH="1">
                <a:off x="528" y="321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Line 18"/>
              <p:cNvSpPr>
                <a:spLocks noChangeShapeType="1"/>
              </p:cNvSpPr>
              <p:nvPr/>
            </p:nvSpPr>
            <p:spPr bwMode="auto">
              <a:xfrm>
                <a:off x="912" y="32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7" name="Line 19"/>
            <p:cNvSpPr>
              <a:spLocks noChangeShapeType="1"/>
            </p:cNvSpPr>
            <p:nvPr/>
          </p:nvSpPr>
          <p:spPr bwMode="auto">
            <a:xfrm>
              <a:off x="912" y="3216"/>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68" name="Group 20"/>
          <p:cNvGrpSpPr>
            <a:grpSpLocks/>
          </p:cNvGrpSpPr>
          <p:nvPr/>
        </p:nvGrpSpPr>
        <p:grpSpPr bwMode="auto">
          <a:xfrm>
            <a:off x="3352800" y="5486400"/>
            <a:ext cx="1219200" cy="533400"/>
            <a:chOff x="528" y="3216"/>
            <a:chExt cx="768" cy="336"/>
          </a:xfrm>
        </p:grpSpPr>
        <p:grpSp>
          <p:nvGrpSpPr>
            <p:cNvPr id="27669" name="Group 21"/>
            <p:cNvGrpSpPr>
              <a:grpSpLocks/>
            </p:cNvGrpSpPr>
            <p:nvPr/>
          </p:nvGrpSpPr>
          <p:grpSpPr bwMode="auto">
            <a:xfrm>
              <a:off x="528" y="3216"/>
              <a:ext cx="384" cy="336"/>
              <a:chOff x="528" y="3216"/>
              <a:chExt cx="384" cy="336"/>
            </a:xfrm>
          </p:grpSpPr>
          <p:sp>
            <p:nvSpPr>
              <p:cNvPr id="27670" name="Line 22"/>
              <p:cNvSpPr>
                <a:spLocks noChangeShapeType="1"/>
              </p:cNvSpPr>
              <p:nvPr/>
            </p:nvSpPr>
            <p:spPr bwMode="auto">
              <a:xfrm flipH="1">
                <a:off x="528" y="321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p:cNvSpPr>
                <a:spLocks noChangeShapeType="1"/>
              </p:cNvSpPr>
              <p:nvPr/>
            </p:nvSpPr>
            <p:spPr bwMode="auto">
              <a:xfrm>
                <a:off x="912" y="32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72" name="Line 24"/>
            <p:cNvSpPr>
              <a:spLocks noChangeShapeType="1"/>
            </p:cNvSpPr>
            <p:nvPr/>
          </p:nvSpPr>
          <p:spPr bwMode="auto">
            <a:xfrm>
              <a:off x="912" y="3216"/>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73" name="Group 25"/>
          <p:cNvGrpSpPr>
            <a:grpSpLocks/>
          </p:cNvGrpSpPr>
          <p:nvPr/>
        </p:nvGrpSpPr>
        <p:grpSpPr bwMode="auto">
          <a:xfrm>
            <a:off x="5791200" y="5257800"/>
            <a:ext cx="1219200" cy="533400"/>
            <a:chOff x="528" y="3216"/>
            <a:chExt cx="768" cy="336"/>
          </a:xfrm>
        </p:grpSpPr>
        <p:grpSp>
          <p:nvGrpSpPr>
            <p:cNvPr id="27674" name="Group 26"/>
            <p:cNvGrpSpPr>
              <a:grpSpLocks/>
            </p:cNvGrpSpPr>
            <p:nvPr/>
          </p:nvGrpSpPr>
          <p:grpSpPr bwMode="auto">
            <a:xfrm>
              <a:off x="528" y="3216"/>
              <a:ext cx="384" cy="336"/>
              <a:chOff x="528" y="3216"/>
              <a:chExt cx="384" cy="336"/>
            </a:xfrm>
          </p:grpSpPr>
          <p:sp>
            <p:nvSpPr>
              <p:cNvPr id="27675" name="Line 27"/>
              <p:cNvSpPr>
                <a:spLocks noChangeShapeType="1"/>
              </p:cNvSpPr>
              <p:nvPr/>
            </p:nvSpPr>
            <p:spPr bwMode="auto">
              <a:xfrm flipH="1">
                <a:off x="528" y="3216"/>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6" name="Line 28"/>
              <p:cNvSpPr>
                <a:spLocks noChangeShapeType="1"/>
              </p:cNvSpPr>
              <p:nvPr/>
            </p:nvSpPr>
            <p:spPr bwMode="auto">
              <a:xfrm>
                <a:off x="912" y="321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77" name="Line 29"/>
            <p:cNvSpPr>
              <a:spLocks noChangeShapeType="1"/>
            </p:cNvSpPr>
            <p:nvPr/>
          </p:nvSpPr>
          <p:spPr bwMode="auto">
            <a:xfrm>
              <a:off x="912" y="3216"/>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78" name="Text Box 30"/>
          <p:cNvSpPr txBox="1">
            <a:spLocks noChangeArrowheads="1"/>
          </p:cNvSpPr>
          <p:nvPr/>
        </p:nvSpPr>
        <p:spPr bwMode="auto">
          <a:xfrm>
            <a:off x="2895600" y="40386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Media</a:t>
            </a:r>
          </a:p>
        </p:txBody>
      </p:sp>
      <p:sp>
        <p:nvSpPr>
          <p:cNvPr id="27680" name="Text Box 32"/>
          <p:cNvSpPr txBox="1">
            <a:spLocks noChangeArrowheads="1"/>
          </p:cNvSpPr>
          <p:nvPr/>
        </p:nvSpPr>
        <p:spPr bwMode="auto">
          <a:xfrm>
            <a:off x="838200" y="487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Print</a:t>
            </a:r>
          </a:p>
        </p:txBody>
      </p:sp>
      <p:sp>
        <p:nvSpPr>
          <p:cNvPr id="27681" name="Text Box 33"/>
          <p:cNvSpPr txBox="1">
            <a:spLocks noChangeArrowheads="1"/>
          </p:cNvSpPr>
          <p:nvPr/>
        </p:nvSpPr>
        <p:spPr bwMode="auto">
          <a:xfrm>
            <a:off x="5715000" y="4800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Visual</a:t>
            </a:r>
          </a:p>
        </p:txBody>
      </p:sp>
      <p:sp>
        <p:nvSpPr>
          <p:cNvPr id="27682" name="Text Box 34"/>
          <p:cNvSpPr txBox="1">
            <a:spLocks noChangeArrowheads="1"/>
          </p:cNvSpPr>
          <p:nvPr/>
        </p:nvSpPr>
        <p:spPr bwMode="auto">
          <a:xfrm>
            <a:off x="3352800" y="5105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Audio</a:t>
            </a:r>
          </a:p>
        </p:txBody>
      </p:sp>
      <p:sp>
        <p:nvSpPr>
          <p:cNvPr id="27683" name="Text Box 35"/>
          <p:cNvSpPr txBox="1">
            <a:spLocks noChangeArrowheads="1"/>
          </p:cNvSpPr>
          <p:nvPr/>
        </p:nvSpPr>
        <p:spPr bwMode="auto">
          <a:xfrm>
            <a:off x="0" y="5791200"/>
            <a:ext cx="2819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t>Newspaper	magazine	booklet</a:t>
            </a:r>
          </a:p>
        </p:txBody>
      </p:sp>
      <p:sp>
        <p:nvSpPr>
          <p:cNvPr id="27684" name="Text Box 36"/>
          <p:cNvSpPr txBox="1">
            <a:spLocks noChangeArrowheads="1"/>
          </p:cNvSpPr>
          <p:nvPr/>
        </p:nvSpPr>
        <p:spPr bwMode="auto">
          <a:xfrm>
            <a:off x="5105400" y="5867400"/>
            <a:ext cx="2819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t>television	webpage	movie</a:t>
            </a:r>
          </a:p>
        </p:txBody>
      </p:sp>
      <p:sp>
        <p:nvSpPr>
          <p:cNvPr id="27685" name="Text Box 37"/>
          <p:cNvSpPr txBox="1">
            <a:spLocks noChangeArrowheads="1"/>
          </p:cNvSpPr>
          <p:nvPr/>
        </p:nvSpPr>
        <p:spPr bwMode="auto">
          <a:xfrm>
            <a:off x="2667000" y="6019800"/>
            <a:ext cx="28194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t>cd	mp3	cassette</a:t>
            </a:r>
          </a:p>
        </p:txBody>
      </p:sp>
      <p:sp>
        <p:nvSpPr>
          <p:cNvPr id="27687" name="Text Box 39"/>
          <p:cNvSpPr txBox="1">
            <a:spLocks noChangeArrowheads="1"/>
          </p:cNvSpPr>
          <p:nvPr/>
        </p:nvSpPr>
        <p:spPr bwMode="auto">
          <a:xfrm>
            <a:off x="1447800" y="685800"/>
            <a:ext cx="678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rgbClr val="3333FF"/>
                </a:solidFill>
                <a:latin typeface="Sylfaen" pitchFamily="18" charset="0"/>
              </a:rPr>
              <a:t>Brainstorming Technique</a:t>
            </a:r>
          </a:p>
        </p:txBody>
      </p:sp>
    </p:spTree>
    <p:extLst>
      <p:ext uri="{BB962C8B-B14F-4D97-AF65-F5344CB8AC3E}">
        <p14:creationId xmlns:p14="http://schemas.microsoft.com/office/powerpoint/2010/main" val="2237632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p:cTn id="7" dur="1000" fill="hold"/>
                                        <p:tgtEl>
                                          <p:spTgt spid="2765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7653"/>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7653"/>
                                        </p:tgtEl>
                                        <p:attrNameLst>
                                          <p:attrName>ppt_y</p:attrName>
                                        </p:attrNameLst>
                                      </p:cBhvr>
                                      <p:tavLst>
                                        <p:tav tm="0">
                                          <p:val>
                                            <p:strVal val="#ppt_y"/>
                                          </p:val>
                                        </p:tav>
                                        <p:tav tm="100000">
                                          <p:val>
                                            <p:strVal val="#ppt_y"/>
                                          </p:val>
                                        </p:tav>
                                      </p:tavLst>
                                    </p:anim>
                                    <p:animEffect transition="in" filter="fade">
                                      <p:cBhvr>
                                        <p:cTn id="10" dur="1000"/>
                                        <p:tgtEl>
                                          <p:spTgt spid="27653"/>
                                        </p:tgtEl>
                                      </p:cBhvr>
                                    </p:animEffect>
                                  </p:childTnLst>
                                </p:cTn>
                              </p:par>
                            </p:childTnLst>
                          </p:cTn>
                        </p:par>
                        <p:par>
                          <p:cTn id="11" fill="hold" nodeType="afterGroup">
                            <p:stCondLst>
                              <p:cond delay="1000"/>
                            </p:stCondLst>
                            <p:childTnLst>
                              <p:par>
                                <p:cTn id="12" presetID="13" presetClass="entr" presetSubtype="16" fill="hold" grpId="0" nodeType="afterEffect">
                                  <p:stCondLst>
                                    <p:cond delay="0"/>
                                  </p:stCondLst>
                                  <p:childTnLst>
                                    <p:set>
                                      <p:cBhvr>
                                        <p:cTn id="13" dur="1" fill="hold">
                                          <p:stCondLst>
                                            <p:cond delay="0"/>
                                          </p:stCondLst>
                                        </p:cTn>
                                        <p:tgtEl>
                                          <p:spTgt spid="27678"/>
                                        </p:tgtEl>
                                        <p:attrNameLst>
                                          <p:attrName>style.visibility</p:attrName>
                                        </p:attrNameLst>
                                      </p:cBhvr>
                                      <p:to>
                                        <p:strVal val="visible"/>
                                      </p:to>
                                    </p:set>
                                    <p:animEffect transition="in" filter="plus(in)">
                                      <p:cBhvr>
                                        <p:cTn id="14" dur="2000"/>
                                        <p:tgtEl>
                                          <p:spTgt spid="27678"/>
                                        </p:tgtEl>
                                      </p:cBhvr>
                                    </p:animEffect>
                                  </p:childTnLst>
                                </p:cTn>
                              </p:par>
                            </p:childTnLst>
                          </p:cTn>
                        </p:par>
                        <p:par>
                          <p:cTn id="15" fill="hold" nodeType="afterGroup">
                            <p:stCondLst>
                              <p:cond delay="3000"/>
                            </p:stCondLst>
                            <p:childTnLst>
                              <p:par>
                                <p:cTn id="16" presetID="20" presetClass="entr" presetSubtype="0" fill="hold" nodeType="afterEffect">
                                  <p:stCondLst>
                                    <p:cond delay="0"/>
                                  </p:stCondLst>
                                  <p:childTnLst>
                                    <p:set>
                                      <p:cBhvr>
                                        <p:cTn id="17" dur="1" fill="hold">
                                          <p:stCondLst>
                                            <p:cond delay="0"/>
                                          </p:stCondLst>
                                        </p:cTn>
                                        <p:tgtEl>
                                          <p:spTgt spid="27659"/>
                                        </p:tgtEl>
                                        <p:attrNameLst>
                                          <p:attrName>style.visibility</p:attrName>
                                        </p:attrNameLst>
                                      </p:cBhvr>
                                      <p:to>
                                        <p:strVal val="visible"/>
                                      </p:to>
                                    </p:set>
                                    <p:animEffect transition="in" filter="wedge">
                                      <p:cBhvr>
                                        <p:cTn id="18" dur="2000"/>
                                        <p:tgtEl>
                                          <p:spTgt spid="27659"/>
                                        </p:tgtEl>
                                      </p:cBhvr>
                                    </p:animEffect>
                                  </p:childTnLst>
                                </p:cTn>
                              </p:par>
                            </p:childTnLst>
                          </p:cTn>
                        </p:par>
                        <p:par>
                          <p:cTn id="19" fill="hold" nodeType="afterGroup">
                            <p:stCondLst>
                              <p:cond delay="5000"/>
                            </p:stCondLst>
                            <p:childTnLst>
                              <p:par>
                                <p:cTn id="20" presetID="9" presetClass="entr" presetSubtype="0" fill="hold" grpId="0" nodeType="afterEffect">
                                  <p:stCondLst>
                                    <p:cond delay="0"/>
                                  </p:stCondLst>
                                  <p:childTnLst>
                                    <p:set>
                                      <p:cBhvr>
                                        <p:cTn id="21" dur="1" fill="hold">
                                          <p:stCondLst>
                                            <p:cond delay="0"/>
                                          </p:stCondLst>
                                        </p:cTn>
                                        <p:tgtEl>
                                          <p:spTgt spid="27680"/>
                                        </p:tgtEl>
                                        <p:attrNameLst>
                                          <p:attrName>style.visibility</p:attrName>
                                        </p:attrNameLst>
                                      </p:cBhvr>
                                      <p:to>
                                        <p:strVal val="visible"/>
                                      </p:to>
                                    </p:set>
                                    <p:animEffect transition="in" filter="dissolve">
                                      <p:cBhvr>
                                        <p:cTn id="22" dur="500"/>
                                        <p:tgtEl>
                                          <p:spTgt spid="2768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7682"/>
                                        </p:tgtEl>
                                        <p:attrNameLst>
                                          <p:attrName>style.visibility</p:attrName>
                                        </p:attrNameLst>
                                      </p:cBhvr>
                                      <p:to>
                                        <p:strVal val="visible"/>
                                      </p:to>
                                    </p:set>
                                    <p:animEffect transition="in" filter="dissolve">
                                      <p:cBhvr>
                                        <p:cTn id="25" dur="500"/>
                                        <p:tgtEl>
                                          <p:spTgt spid="2768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7681"/>
                                        </p:tgtEl>
                                        <p:attrNameLst>
                                          <p:attrName>style.visibility</p:attrName>
                                        </p:attrNameLst>
                                      </p:cBhvr>
                                      <p:to>
                                        <p:strVal val="visible"/>
                                      </p:to>
                                    </p:set>
                                    <p:animEffect transition="in" filter="dissolve">
                                      <p:cBhvr>
                                        <p:cTn id="28" dur="500"/>
                                        <p:tgtEl>
                                          <p:spTgt spid="27681"/>
                                        </p:tgtEl>
                                      </p:cBhvr>
                                    </p:animEffect>
                                  </p:childTnLst>
                                </p:cTn>
                              </p:par>
                            </p:childTnLst>
                          </p:cTn>
                        </p:par>
                        <p:par>
                          <p:cTn id="29" fill="hold" nodeType="afterGroup">
                            <p:stCondLst>
                              <p:cond delay="5500"/>
                            </p:stCondLst>
                            <p:childTnLst>
                              <p:par>
                                <p:cTn id="30" presetID="20" presetClass="entr" presetSubtype="0" fill="hold" nodeType="afterEffect">
                                  <p:stCondLst>
                                    <p:cond delay="0"/>
                                  </p:stCondLst>
                                  <p:childTnLst>
                                    <p:set>
                                      <p:cBhvr>
                                        <p:cTn id="31" dur="1" fill="hold">
                                          <p:stCondLst>
                                            <p:cond delay="0"/>
                                          </p:stCondLst>
                                        </p:cTn>
                                        <p:tgtEl>
                                          <p:spTgt spid="27663"/>
                                        </p:tgtEl>
                                        <p:attrNameLst>
                                          <p:attrName>style.visibility</p:attrName>
                                        </p:attrNameLst>
                                      </p:cBhvr>
                                      <p:to>
                                        <p:strVal val="visible"/>
                                      </p:to>
                                    </p:set>
                                    <p:animEffect transition="in" filter="wedge">
                                      <p:cBhvr>
                                        <p:cTn id="32" dur="2000"/>
                                        <p:tgtEl>
                                          <p:spTgt spid="27663"/>
                                        </p:tgtEl>
                                      </p:cBhvr>
                                    </p:animEffect>
                                  </p:childTnLst>
                                </p:cTn>
                              </p:par>
                              <p:par>
                                <p:cTn id="33" presetID="20" presetClass="entr" presetSubtype="0" fill="hold" nodeType="withEffect">
                                  <p:stCondLst>
                                    <p:cond delay="0"/>
                                  </p:stCondLst>
                                  <p:childTnLst>
                                    <p:set>
                                      <p:cBhvr>
                                        <p:cTn id="34" dur="1" fill="hold">
                                          <p:stCondLst>
                                            <p:cond delay="0"/>
                                          </p:stCondLst>
                                        </p:cTn>
                                        <p:tgtEl>
                                          <p:spTgt spid="27668"/>
                                        </p:tgtEl>
                                        <p:attrNameLst>
                                          <p:attrName>style.visibility</p:attrName>
                                        </p:attrNameLst>
                                      </p:cBhvr>
                                      <p:to>
                                        <p:strVal val="visible"/>
                                      </p:to>
                                    </p:set>
                                    <p:animEffect transition="in" filter="wedge">
                                      <p:cBhvr>
                                        <p:cTn id="35" dur="2000"/>
                                        <p:tgtEl>
                                          <p:spTgt spid="27668"/>
                                        </p:tgtEl>
                                      </p:cBhvr>
                                    </p:animEffect>
                                  </p:childTnLst>
                                </p:cTn>
                              </p:par>
                              <p:par>
                                <p:cTn id="36" presetID="20" presetClass="entr" presetSubtype="0" fill="hold" nodeType="withEffect">
                                  <p:stCondLst>
                                    <p:cond delay="0"/>
                                  </p:stCondLst>
                                  <p:childTnLst>
                                    <p:set>
                                      <p:cBhvr>
                                        <p:cTn id="37" dur="1" fill="hold">
                                          <p:stCondLst>
                                            <p:cond delay="0"/>
                                          </p:stCondLst>
                                        </p:cTn>
                                        <p:tgtEl>
                                          <p:spTgt spid="27673"/>
                                        </p:tgtEl>
                                        <p:attrNameLst>
                                          <p:attrName>style.visibility</p:attrName>
                                        </p:attrNameLst>
                                      </p:cBhvr>
                                      <p:to>
                                        <p:strVal val="visible"/>
                                      </p:to>
                                    </p:set>
                                    <p:animEffect transition="in" filter="wedge">
                                      <p:cBhvr>
                                        <p:cTn id="38" dur="2000"/>
                                        <p:tgtEl>
                                          <p:spTgt spid="27673"/>
                                        </p:tgtEl>
                                      </p:cBhvr>
                                    </p:animEffect>
                                  </p:childTnLst>
                                </p:cTn>
                              </p:par>
                            </p:childTnLst>
                          </p:cTn>
                        </p:par>
                        <p:par>
                          <p:cTn id="39" fill="hold" nodeType="afterGroup">
                            <p:stCondLst>
                              <p:cond delay="7500"/>
                            </p:stCondLst>
                            <p:childTnLst>
                              <p:par>
                                <p:cTn id="40" presetID="3" presetClass="entr" presetSubtype="10" fill="hold" grpId="0" nodeType="afterEffect">
                                  <p:stCondLst>
                                    <p:cond delay="0"/>
                                  </p:stCondLst>
                                  <p:childTnLst>
                                    <p:set>
                                      <p:cBhvr>
                                        <p:cTn id="41" dur="1" fill="hold">
                                          <p:stCondLst>
                                            <p:cond delay="0"/>
                                          </p:stCondLst>
                                        </p:cTn>
                                        <p:tgtEl>
                                          <p:spTgt spid="27683"/>
                                        </p:tgtEl>
                                        <p:attrNameLst>
                                          <p:attrName>style.visibility</p:attrName>
                                        </p:attrNameLst>
                                      </p:cBhvr>
                                      <p:to>
                                        <p:strVal val="visible"/>
                                      </p:to>
                                    </p:set>
                                    <p:animEffect transition="in" filter="blinds(horizontal)">
                                      <p:cBhvr>
                                        <p:cTn id="42" dur="500"/>
                                        <p:tgtEl>
                                          <p:spTgt spid="2768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7685"/>
                                        </p:tgtEl>
                                        <p:attrNameLst>
                                          <p:attrName>style.visibility</p:attrName>
                                        </p:attrNameLst>
                                      </p:cBhvr>
                                      <p:to>
                                        <p:strVal val="visible"/>
                                      </p:to>
                                    </p:set>
                                    <p:animEffect transition="in" filter="blinds(horizontal)">
                                      <p:cBhvr>
                                        <p:cTn id="45" dur="500"/>
                                        <p:tgtEl>
                                          <p:spTgt spid="2768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7684"/>
                                        </p:tgtEl>
                                        <p:attrNameLst>
                                          <p:attrName>style.visibility</p:attrName>
                                        </p:attrNameLst>
                                      </p:cBhvr>
                                      <p:to>
                                        <p:strVal val="visible"/>
                                      </p:to>
                                    </p:set>
                                    <p:animEffect transition="in" filter="blinds(horizontal)">
                                      <p:cBhvr>
                                        <p:cTn id="48" dur="500"/>
                                        <p:tgtEl>
                                          <p:spTgt spid="27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78" grpId="0"/>
      <p:bldP spid="27680" grpId="0"/>
      <p:bldP spid="27681" grpId="0"/>
      <p:bldP spid="27682" grpId="0"/>
      <p:bldP spid="27683" grpId="0"/>
      <p:bldP spid="27684" grpId="0"/>
      <p:bldP spid="2768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52400" y="685800"/>
            <a:ext cx="586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3555"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Seven</a:t>
            </a:r>
          </a:p>
        </p:txBody>
      </p:sp>
      <p:sp>
        <p:nvSpPr>
          <p:cNvPr id="23556"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Act like a Journalist</a:t>
            </a:r>
          </a:p>
        </p:txBody>
      </p:sp>
      <p:sp>
        <p:nvSpPr>
          <p:cNvPr id="23557" name="Text Box 5"/>
          <p:cNvSpPr txBox="1">
            <a:spLocks noChangeArrowheads="1"/>
          </p:cNvSpPr>
          <p:nvPr/>
        </p:nvSpPr>
        <p:spPr bwMode="auto">
          <a:xfrm>
            <a:off x="1219200" y="3124200"/>
            <a:ext cx="6400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What is it?</a:t>
            </a:r>
          </a:p>
          <a:p>
            <a:pPr algn="l"/>
            <a:r>
              <a:rPr lang="en-US" sz="1800">
                <a:latin typeface="Century Gothic" pitchFamily="34" charset="0"/>
              </a:rPr>
              <a:t>Using the question words in English to explore the topic.</a:t>
            </a:r>
          </a:p>
        </p:txBody>
      </p:sp>
      <p:sp>
        <p:nvSpPr>
          <p:cNvPr id="23563" name="Text Box 11"/>
          <p:cNvSpPr txBox="1">
            <a:spLocks noChangeArrowheads="1"/>
          </p:cNvSpPr>
          <p:nvPr/>
        </p:nvSpPr>
        <p:spPr bwMode="auto">
          <a:xfrm>
            <a:off x="838200" y="42672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Who? </a:t>
            </a:r>
          </a:p>
        </p:txBody>
      </p:sp>
      <p:sp>
        <p:nvSpPr>
          <p:cNvPr id="23564" name="Text Box 12"/>
          <p:cNvSpPr txBox="1">
            <a:spLocks noChangeArrowheads="1"/>
          </p:cNvSpPr>
          <p:nvPr/>
        </p:nvSpPr>
        <p:spPr bwMode="auto">
          <a:xfrm>
            <a:off x="1371600" y="54102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What? </a:t>
            </a:r>
          </a:p>
        </p:txBody>
      </p:sp>
      <p:sp>
        <p:nvSpPr>
          <p:cNvPr id="23565" name="Text Box 13"/>
          <p:cNvSpPr txBox="1">
            <a:spLocks noChangeArrowheads="1"/>
          </p:cNvSpPr>
          <p:nvPr/>
        </p:nvSpPr>
        <p:spPr bwMode="auto">
          <a:xfrm>
            <a:off x="5334000" y="487680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When? </a:t>
            </a:r>
          </a:p>
        </p:txBody>
      </p:sp>
      <p:sp>
        <p:nvSpPr>
          <p:cNvPr id="23566" name="Text Box 14"/>
          <p:cNvSpPr txBox="1">
            <a:spLocks noChangeArrowheads="1"/>
          </p:cNvSpPr>
          <p:nvPr/>
        </p:nvSpPr>
        <p:spPr bwMode="auto">
          <a:xfrm>
            <a:off x="228600" y="49530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Where? </a:t>
            </a:r>
          </a:p>
        </p:txBody>
      </p:sp>
      <p:sp>
        <p:nvSpPr>
          <p:cNvPr id="23567" name="Text Box 15"/>
          <p:cNvSpPr txBox="1">
            <a:spLocks noChangeArrowheads="1"/>
          </p:cNvSpPr>
          <p:nvPr/>
        </p:nvSpPr>
        <p:spPr bwMode="auto">
          <a:xfrm>
            <a:off x="5181600" y="43434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Why? </a:t>
            </a:r>
          </a:p>
        </p:txBody>
      </p:sp>
      <p:sp>
        <p:nvSpPr>
          <p:cNvPr id="23568" name="Text Box 16"/>
          <p:cNvSpPr txBox="1">
            <a:spLocks noChangeArrowheads="1"/>
          </p:cNvSpPr>
          <p:nvPr/>
        </p:nvSpPr>
        <p:spPr bwMode="auto">
          <a:xfrm>
            <a:off x="4724400" y="56388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How? </a:t>
            </a:r>
          </a:p>
        </p:txBody>
      </p:sp>
      <p:pic>
        <p:nvPicPr>
          <p:cNvPr id="23570" name="Picture 18" descr="MCDD00864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4114800"/>
            <a:ext cx="2049463"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18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path" presetSubtype="0" accel="50000" decel="50000" fill="hold" grpId="0" nodeType="withEffect">
                                  <p:stCondLst>
                                    <p:cond delay="0"/>
                                  </p:stCondLst>
                                  <p:childTnLst>
                                    <p:animMotion origin="layout" path="M 3.33333E-6 -0.00439 L 0.01423 0.12746 L 0.02795 -0.00439 L 0.04218 0.12746 L 0.05659 -0.00439 L 0.07014 0.12746 L 0.08437 -0.00439 L 0.09809 0.12746 L 0.1125 -0.00439 L 0.12673 0.12746 L 0.14045 -0.00439 L 0.15468 0.12746 L 0.16823 -0.00439 L 0.18264 0.12746 L 0.19687 -0.00439 L 0.21059 0.12746 L 0.225 -0.00439 " pathEditMode="relative" rAng="0" ptsTypes="FFFFFFFFFFFFFFFFF">
                                      <p:cBhvr>
                                        <p:cTn id="6" dur="2000" fill="hold"/>
                                        <p:tgtEl>
                                          <p:spTgt spid="23554"/>
                                        </p:tgtEl>
                                        <p:attrNameLst>
                                          <p:attrName>ppt_x</p:attrName>
                                          <p:attrName>ppt_y</p:attrName>
                                        </p:attrNameLst>
                                      </p:cBhvr>
                                      <p:rCtr x="11250" y="6593"/>
                                    </p:animMotion>
                                  </p:childTnLst>
                                </p:cTn>
                              </p:par>
                            </p:childTnLst>
                          </p:cTn>
                        </p:par>
                        <p:par>
                          <p:cTn id="7" fill="hold" nodeType="afterGroup">
                            <p:stCondLst>
                              <p:cond delay="2000"/>
                            </p:stCondLst>
                            <p:childTnLst>
                              <p:par>
                                <p:cTn id="8" presetID="43" presetClass="entr" presetSubtype="0" fill="hold" grpId="0" nodeType="afterEffect">
                                  <p:stCondLst>
                                    <p:cond delay="0"/>
                                  </p:stCondLst>
                                  <p:childTnLst>
                                    <p:set>
                                      <p:cBhvr>
                                        <p:cTn id="9" dur="1" fill="hold">
                                          <p:stCondLst>
                                            <p:cond delay="0"/>
                                          </p:stCondLst>
                                        </p:cTn>
                                        <p:tgtEl>
                                          <p:spTgt spid="23555"/>
                                        </p:tgtEl>
                                        <p:attrNameLst>
                                          <p:attrName>style.visibility</p:attrName>
                                        </p:attrNameLst>
                                      </p:cBhvr>
                                      <p:to>
                                        <p:strVal val="visible"/>
                                      </p:to>
                                    </p:set>
                                    <p:animEffect transition="in" filter="fade">
                                      <p:cBhvr>
                                        <p:cTn id="10" dur="100"/>
                                        <p:tgtEl>
                                          <p:spTgt spid="23555"/>
                                        </p:tgtEl>
                                      </p:cBhvr>
                                    </p:animEffect>
                                    <p:anim calcmode="lin" valueType="num">
                                      <p:cBhvr>
                                        <p:cTn id="11" dur="400" fill="hold"/>
                                        <p:tgtEl>
                                          <p:spTgt spid="23555"/>
                                        </p:tgtEl>
                                        <p:attrNameLst>
                                          <p:attrName>ppt_x</p:attrName>
                                        </p:attrNameLst>
                                      </p:cBhvr>
                                      <p:tavLst>
                                        <p:tav tm="0">
                                          <p:val>
                                            <p:strVal val="#ppt_x"/>
                                          </p:val>
                                        </p:tav>
                                        <p:tav tm="100000">
                                          <p:val>
                                            <p:strVal val="#ppt_x"/>
                                          </p:val>
                                        </p:tav>
                                      </p:tavLst>
                                    </p:anim>
                                    <p:anim calcmode="lin" valueType="num">
                                      <p:cBhvr>
                                        <p:cTn id="12" dur="400" fill="hold"/>
                                        <p:tgtEl>
                                          <p:spTgt spid="23555"/>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2355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2355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 fill="hold" nodeType="afterGroup">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23556"/>
                                        </p:tgtEl>
                                        <p:attrNameLst>
                                          <p:attrName>style.visibility</p:attrName>
                                        </p:attrNameLst>
                                      </p:cBhvr>
                                      <p:to>
                                        <p:strVal val="visible"/>
                                      </p:to>
                                    </p:set>
                                    <p:anim calcmode="lin" valueType="num">
                                      <p:cBhvr additive="base">
                                        <p:cTn id="18" dur="2000" fill="hold"/>
                                        <p:tgtEl>
                                          <p:spTgt spid="23556"/>
                                        </p:tgtEl>
                                        <p:attrNameLst>
                                          <p:attrName>ppt_x</p:attrName>
                                        </p:attrNameLst>
                                      </p:cBhvr>
                                      <p:tavLst>
                                        <p:tav tm="0">
                                          <p:val>
                                            <p:strVal val="#ppt_x"/>
                                          </p:val>
                                        </p:tav>
                                        <p:tav tm="100000">
                                          <p:val>
                                            <p:strVal val="#ppt_x"/>
                                          </p:val>
                                        </p:tav>
                                      </p:tavLst>
                                    </p:anim>
                                    <p:anim calcmode="lin" valueType="num">
                                      <p:cBhvr additive="base">
                                        <p:cTn id="19" dur="20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8" presetClass="entr" presetSubtype="0" accel="50000" fill="hold" grpId="0" nodeType="clickEffect">
                                  <p:stCondLst>
                                    <p:cond delay="0"/>
                                  </p:stCondLst>
                                  <p:childTnLst>
                                    <p:set>
                                      <p:cBhvr>
                                        <p:cTn id="23" dur="1" fill="hold">
                                          <p:stCondLst>
                                            <p:cond delay="0"/>
                                          </p:stCondLst>
                                        </p:cTn>
                                        <p:tgtEl>
                                          <p:spTgt spid="23557"/>
                                        </p:tgtEl>
                                        <p:attrNameLst>
                                          <p:attrName>style.visibility</p:attrName>
                                        </p:attrNameLst>
                                      </p:cBhvr>
                                      <p:to>
                                        <p:strVal val="visible"/>
                                      </p:to>
                                    </p:set>
                                    <p:anim calcmode="lin" valueType="num">
                                      <p:cBhvr>
                                        <p:cTn id="24" dur="1000" fill="hold"/>
                                        <p:tgtEl>
                                          <p:spTgt spid="2355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23557"/>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23557"/>
                                        </p:tgtEl>
                                        <p:attrNameLst>
                                          <p:attrName>ppt_y</p:attrName>
                                        </p:attrNameLst>
                                      </p:cBhvr>
                                      <p:tavLst>
                                        <p:tav tm="0">
                                          <p:val>
                                            <p:strVal val="#ppt_y"/>
                                          </p:val>
                                        </p:tav>
                                        <p:tav tm="100000">
                                          <p:val>
                                            <p:strVal val="#ppt_y"/>
                                          </p:val>
                                        </p:tav>
                                      </p:tavLst>
                                    </p:anim>
                                    <p:animEffect transition="in" filter="fade">
                                      <p:cBhvr>
                                        <p:cTn id="27" dur="1000"/>
                                        <p:tgtEl>
                                          <p:spTgt spid="23557"/>
                                        </p:tgtEl>
                                      </p:cBhvr>
                                    </p:animEffect>
                                  </p:childTnLst>
                                </p:cTn>
                              </p:par>
                            </p:childTnLst>
                          </p:cTn>
                        </p:par>
                        <p:par>
                          <p:cTn id="28" fill="hold" nodeType="afterGroup">
                            <p:stCondLst>
                              <p:cond delay="1000"/>
                            </p:stCondLst>
                            <p:childTnLst>
                              <p:par>
                                <p:cTn id="29" presetID="35" presetClass="entr" presetSubtype="0" fill="hold" nodeType="afterEffect">
                                  <p:stCondLst>
                                    <p:cond delay="0"/>
                                  </p:stCondLst>
                                  <p:childTnLst>
                                    <p:set>
                                      <p:cBhvr>
                                        <p:cTn id="30" dur="1" fill="hold">
                                          <p:stCondLst>
                                            <p:cond delay="0"/>
                                          </p:stCondLst>
                                        </p:cTn>
                                        <p:tgtEl>
                                          <p:spTgt spid="23570"/>
                                        </p:tgtEl>
                                        <p:attrNameLst>
                                          <p:attrName>style.visibility</p:attrName>
                                        </p:attrNameLst>
                                      </p:cBhvr>
                                      <p:to>
                                        <p:strVal val="visible"/>
                                      </p:to>
                                    </p:set>
                                    <p:animEffect transition="in" filter="fade">
                                      <p:cBhvr>
                                        <p:cTn id="31" dur="2000"/>
                                        <p:tgtEl>
                                          <p:spTgt spid="23570"/>
                                        </p:tgtEl>
                                      </p:cBhvr>
                                    </p:animEffect>
                                    <p:anim calcmode="lin" valueType="num">
                                      <p:cBhvr>
                                        <p:cTn id="32" dur="2000" fill="hold"/>
                                        <p:tgtEl>
                                          <p:spTgt spid="23570"/>
                                        </p:tgtEl>
                                        <p:attrNameLst>
                                          <p:attrName>style.rotation</p:attrName>
                                        </p:attrNameLst>
                                      </p:cBhvr>
                                      <p:tavLst>
                                        <p:tav tm="0">
                                          <p:val>
                                            <p:fltVal val="720"/>
                                          </p:val>
                                        </p:tav>
                                        <p:tav tm="100000">
                                          <p:val>
                                            <p:fltVal val="0"/>
                                          </p:val>
                                        </p:tav>
                                      </p:tavLst>
                                    </p:anim>
                                    <p:anim calcmode="lin" valueType="num">
                                      <p:cBhvr>
                                        <p:cTn id="33" dur="2000" fill="hold"/>
                                        <p:tgtEl>
                                          <p:spTgt spid="23570"/>
                                        </p:tgtEl>
                                        <p:attrNameLst>
                                          <p:attrName>ppt_h</p:attrName>
                                        </p:attrNameLst>
                                      </p:cBhvr>
                                      <p:tavLst>
                                        <p:tav tm="0">
                                          <p:val>
                                            <p:fltVal val="0"/>
                                          </p:val>
                                        </p:tav>
                                        <p:tav tm="100000">
                                          <p:val>
                                            <p:strVal val="#ppt_h"/>
                                          </p:val>
                                        </p:tav>
                                      </p:tavLst>
                                    </p:anim>
                                    <p:anim calcmode="lin" valueType="num">
                                      <p:cBhvr>
                                        <p:cTn id="34" dur="2000" fill="hold"/>
                                        <p:tgtEl>
                                          <p:spTgt spid="23570"/>
                                        </p:tgtEl>
                                        <p:attrNameLst>
                                          <p:attrName>ppt_w</p:attrName>
                                        </p:attrNameLst>
                                      </p:cBhvr>
                                      <p:tavLst>
                                        <p:tav tm="0">
                                          <p:val>
                                            <p:fltVal val="0"/>
                                          </p:val>
                                        </p:tav>
                                        <p:tav tm="100000">
                                          <p:val>
                                            <p:strVal val="#ppt_w"/>
                                          </p:val>
                                        </p:tav>
                                      </p:tavLst>
                                    </p:anim>
                                  </p:childTnLst>
                                </p:cTn>
                              </p:par>
                            </p:childTnLst>
                          </p:cTn>
                        </p:par>
                        <p:par>
                          <p:cTn id="35" fill="hold" nodeType="afterGroup">
                            <p:stCondLst>
                              <p:cond delay="3000"/>
                            </p:stCondLst>
                            <p:childTnLst>
                              <p:par>
                                <p:cTn id="36" presetID="26" presetClass="entr" presetSubtype="0" fill="hold" grpId="0" nodeType="afterEffect">
                                  <p:stCondLst>
                                    <p:cond delay="0"/>
                                  </p:stCondLst>
                                  <p:childTnLst>
                                    <p:set>
                                      <p:cBhvr>
                                        <p:cTn id="37" dur="1" fill="hold">
                                          <p:stCondLst>
                                            <p:cond delay="0"/>
                                          </p:stCondLst>
                                        </p:cTn>
                                        <p:tgtEl>
                                          <p:spTgt spid="23563"/>
                                        </p:tgtEl>
                                        <p:attrNameLst>
                                          <p:attrName>style.visibility</p:attrName>
                                        </p:attrNameLst>
                                      </p:cBhvr>
                                      <p:to>
                                        <p:strVal val="visible"/>
                                      </p:to>
                                    </p:set>
                                    <p:animEffect transition="in" filter="wipe(down)">
                                      <p:cBhvr>
                                        <p:cTn id="38" dur="580">
                                          <p:stCondLst>
                                            <p:cond delay="0"/>
                                          </p:stCondLst>
                                        </p:cTn>
                                        <p:tgtEl>
                                          <p:spTgt spid="23563"/>
                                        </p:tgtEl>
                                      </p:cBhvr>
                                    </p:animEffect>
                                    <p:anim calcmode="lin" valueType="num">
                                      <p:cBhvr>
                                        <p:cTn id="39" dur="1822" tmFilter="0,0; 0.14,0.36; 0.43,0.73; 0.71,0.91; 1.0,1.0">
                                          <p:stCondLst>
                                            <p:cond delay="0"/>
                                          </p:stCondLst>
                                        </p:cTn>
                                        <p:tgtEl>
                                          <p:spTgt spid="23563"/>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23563"/>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23563"/>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23563"/>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23563"/>
                                        </p:tgtEl>
                                        <p:attrNameLst>
                                          <p:attrName>ppt_y</p:attrName>
                                        </p:attrNameLst>
                                      </p:cBhvr>
                                      <p:tavLst>
                                        <p:tav tm="0" fmla="#ppt_y-sin(pi*$)/81">
                                          <p:val>
                                            <p:fltVal val="0"/>
                                          </p:val>
                                        </p:tav>
                                        <p:tav tm="100000">
                                          <p:val>
                                            <p:fltVal val="1"/>
                                          </p:val>
                                        </p:tav>
                                      </p:tavLst>
                                    </p:anim>
                                    <p:animScale>
                                      <p:cBhvr>
                                        <p:cTn id="44" dur="26">
                                          <p:stCondLst>
                                            <p:cond delay="650"/>
                                          </p:stCondLst>
                                        </p:cTn>
                                        <p:tgtEl>
                                          <p:spTgt spid="23563"/>
                                        </p:tgtEl>
                                      </p:cBhvr>
                                      <p:to x="100000" y="60000"/>
                                    </p:animScale>
                                    <p:animScale>
                                      <p:cBhvr>
                                        <p:cTn id="45" dur="166" decel="50000">
                                          <p:stCondLst>
                                            <p:cond delay="676"/>
                                          </p:stCondLst>
                                        </p:cTn>
                                        <p:tgtEl>
                                          <p:spTgt spid="23563"/>
                                        </p:tgtEl>
                                      </p:cBhvr>
                                      <p:to x="100000" y="100000"/>
                                    </p:animScale>
                                    <p:animScale>
                                      <p:cBhvr>
                                        <p:cTn id="46" dur="26">
                                          <p:stCondLst>
                                            <p:cond delay="1312"/>
                                          </p:stCondLst>
                                        </p:cTn>
                                        <p:tgtEl>
                                          <p:spTgt spid="23563"/>
                                        </p:tgtEl>
                                      </p:cBhvr>
                                      <p:to x="100000" y="80000"/>
                                    </p:animScale>
                                    <p:animScale>
                                      <p:cBhvr>
                                        <p:cTn id="47" dur="166" decel="50000">
                                          <p:stCondLst>
                                            <p:cond delay="1338"/>
                                          </p:stCondLst>
                                        </p:cTn>
                                        <p:tgtEl>
                                          <p:spTgt spid="23563"/>
                                        </p:tgtEl>
                                      </p:cBhvr>
                                      <p:to x="100000" y="100000"/>
                                    </p:animScale>
                                    <p:animScale>
                                      <p:cBhvr>
                                        <p:cTn id="48" dur="26">
                                          <p:stCondLst>
                                            <p:cond delay="1642"/>
                                          </p:stCondLst>
                                        </p:cTn>
                                        <p:tgtEl>
                                          <p:spTgt spid="23563"/>
                                        </p:tgtEl>
                                      </p:cBhvr>
                                      <p:to x="100000" y="90000"/>
                                    </p:animScale>
                                    <p:animScale>
                                      <p:cBhvr>
                                        <p:cTn id="49" dur="166" decel="50000">
                                          <p:stCondLst>
                                            <p:cond delay="1668"/>
                                          </p:stCondLst>
                                        </p:cTn>
                                        <p:tgtEl>
                                          <p:spTgt spid="23563"/>
                                        </p:tgtEl>
                                      </p:cBhvr>
                                      <p:to x="100000" y="100000"/>
                                    </p:animScale>
                                    <p:animScale>
                                      <p:cBhvr>
                                        <p:cTn id="50" dur="26">
                                          <p:stCondLst>
                                            <p:cond delay="1808"/>
                                          </p:stCondLst>
                                        </p:cTn>
                                        <p:tgtEl>
                                          <p:spTgt spid="23563"/>
                                        </p:tgtEl>
                                      </p:cBhvr>
                                      <p:to x="100000" y="95000"/>
                                    </p:animScale>
                                    <p:animScale>
                                      <p:cBhvr>
                                        <p:cTn id="51" dur="166" decel="50000">
                                          <p:stCondLst>
                                            <p:cond delay="1834"/>
                                          </p:stCondLst>
                                        </p:cTn>
                                        <p:tgtEl>
                                          <p:spTgt spid="23563"/>
                                        </p:tgtEl>
                                      </p:cBhvr>
                                      <p:to x="100000" y="100000"/>
                                    </p:animScale>
                                  </p:childTnLst>
                                </p:cTn>
                              </p:par>
                            </p:childTnLst>
                          </p:cTn>
                        </p:par>
                        <p:par>
                          <p:cTn id="52" fill="hold" nodeType="afterGroup">
                            <p:stCondLst>
                              <p:cond delay="5000"/>
                            </p:stCondLst>
                            <p:childTnLst>
                              <p:par>
                                <p:cTn id="53" presetID="26" presetClass="entr" presetSubtype="0" fill="hold" grpId="0" nodeType="afterEffect">
                                  <p:stCondLst>
                                    <p:cond delay="0"/>
                                  </p:stCondLst>
                                  <p:childTnLst>
                                    <p:set>
                                      <p:cBhvr>
                                        <p:cTn id="54" dur="1" fill="hold">
                                          <p:stCondLst>
                                            <p:cond delay="0"/>
                                          </p:stCondLst>
                                        </p:cTn>
                                        <p:tgtEl>
                                          <p:spTgt spid="23566"/>
                                        </p:tgtEl>
                                        <p:attrNameLst>
                                          <p:attrName>style.visibility</p:attrName>
                                        </p:attrNameLst>
                                      </p:cBhvr>
                                      <p:to>
                                        <p:strVal val="visible"/>
                                      </p:to>
                                    </p:set>
                                    <p:animEffect transition="in" filter="wipe(down)">
                                      <p:cBhvr>
                                        <p:cTn id="55" dur="580">
                                          <p:stCondLst>
                                            <p:cond delay="0"/>
                                          </p:stCondLst>
                                        </p:cTn>
                                        <p:tgtEl>
                                          <p:spTgt spid="23566"/>
                                        </p:tgtEl>
                                      </p:cBhvr>
                                    </p:animEffect>
                                    <p:anim calcmode="lin" valueType="num">
                                      <p:cBhvr>
                                        <p:cTn id="56" dur="1822" tmFilter="0,0; 0.14,0.36; 0.43,0.73; 0.71,0.91; 1.0,1.0">
                                          <p:stCondLst>
                                            <p:cond delay="0"/>
                                          </p:stCondLst>
                                        </p:cTn>
                                        <p:tgtEl>
                                          <p:spTgt spid="2356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356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356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356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3566"/>
                                        </p:tgtEl>
                                        <p:attrNameLst>
                                          <p:attrName>ppt_y</p:attrName>
                                        </p:attrNameLst>
                                      </p:cBhvr>
                                      <p:tavLst>
                                        <p:tav tm="0" fmla="#ppt_y-sin(pi*$)/81">
                                          <p:val>
                                            <p:fltVal val="0"/>
                                          </p:val>
                                        </p:tav>
                                        <p:tav tm="100000">
                                          <p:val>
                                            <p:fltVal val="1"/>
                                          </p:val>
                                        </p:tav>
                                      </p:tavLst>
                                    </p:anim>
                                    <p:animScale>
                                      <p:cBhvr>
                                        <p:cTn id="61" dur="26">
                                          <p:stCondLst>
                                            <p:cond delay="650"/>
                                          </p:stCondLst>
                                        </p:cTn>
                                        <p:tgtEl>
                                          <p:spTgt spid="23566"/>
                                        </p:tgtEl>
                                      </p:cBhvr>
                                      <p:to x="100000" y="60000"/>
                                    </p:animScale>
                                    <p:animScale>
                                      <p:cBhvr>
                                        <p:cTn id="62" dur="166" decel="50000">
                                          <p:stCondLst>
                                            <p:cond delay="676"/>
                                          </p:stCondLst>
                                        </p:cTn>
                                        <p:tgtEl>
                                          <p:spTgt spid="23566"/>
                                        </p:tgtEl>
                                      </p:cBhvr>
                                      <p:to x="100000" y="100000"/>
                                    </p:animScale>
                                    <p:animScale>
                                      <p:cBhvr>
                                        <p:cTn id="63" dur="26">
                                          <p:stCondLst>
                                            <p:cond delay="1312"/>
                                          </p:stCondLst>
                                        </p:cTn>
                                        <p:tgtEl>
                                          <p:spTgt spid="23566"/>
                                        </p:tgtEl>
                                      </p:cBhvr>
                                      <p:to x="100000" y="80000"/>
                                    </p:animScale>
                                    <p:animScale>
                                      <p:cBhvr>
                                        <p:cTn id="64" dur="166" decel="50000">
                                          <p:stCondLst>
                                            <p:cond delay="1338"/>
                                          </p:stCondLst>
                                        </p:cTn>
                                        <p:tgtEl>
                                          <p:spTgt spid="23566"/>
                                        </p:tgtEl>
                                      </p:cBhvr>
                                      <p:to x="100000" y="100000"/>
                                    </p:animScale>
                                    <p:animScale>
                                      <p:cBhvr>
                                        <p:cTn id="65" dur="26">
                                          <p:stCondLst>
                                            <p:cond delay="1642"/>
                                          </p:stCondLst>
                                        </p:cTn>
                                        <p:tgtEl>
                                          <p:spTgt spid="23566"/>
                                        </p:tgtEl>
                                      </p:cBhvr>
                                      <p:to x="100000" y="90000"/>
                                    </p:animScale>
                                    <p:animScale>
                                      <p:cBhvr>
                                        <p:cTn id="66" dur="166" decel="50000">
                                          <p:stCondLst>
                                            <p:cond delay="1668"/>
                                          </p:stCondLst>
                                        </p:cTn>
                                        <p:tgtEl>
                                          <p:spTgt spid="23566"/>
                                        </p:tgtEl>
                                      </p:cBhvr>
                                      <p:to x="100000" y="100000"/>
                                    </p:animScale>
                                    <p:animScale>
                                      <p:cBhvr>
                                        <p:cTn id="67" dur="26">
                                          <p:stCondLst>
                                            <p:cond delay="1808"/>
                                          </p:stCondLst>
                                        </p:cTn>
                                        <p:tgtEl>
                                          <p:spTgt spid="23566"/>
                                        </p:tgtEl>
                                      </p:cBhvr>
                                      <p:to x="100000" y="95000"/>
                                    </p:animScale>
                                    <p:animScale>
                                      <p:cBhvr>
                                        <p:cTn id="68" dur="166" decel="50000">
                                          <p:stCondLst>
                                            <p:cond delay="1834"/>
                                          </p:stCondLst>
                                        </p:cTn>
                                        <p:tgtEl>
                                          <p:spTgt spid="23566"/>
                                        </p:tgtEl>
                                      </p:cBhvr>
                                      <p:to x="100000" y="100000"/>
                                    </p:animScale>
                                  </p:childTnLst>
                                </p:cTn>
                              </p:par>
                            </p:childTnLst>
                          </p:cTn>
                        </p:par>
                        <p:par>
                          <p:cTn id="69" fill="hold" nodeType="afterGroup">
                            <p:stCondLst>
                              <p:cond delay="7000"/>
                            </p:stCondLst>
                            <p:childTnLst>
                              <p:par>
                                <p:cTn id="70" presetID="26" presetClass="entr" presetSubtype="0" fill="hold" grpId="0" nodeType="afterEffect">
                                  <p:stCondLst>
                                    <p:cond delay="0"/>
                                  </p:stCondLst>
                                  <p:childTnLst>
                                    <p:set>
                                      <p:cBhvr>
                                        <p:cTn id="71" dur="1" fill="hold">
                                          <p:stCondLst>
                                            <p:cond delay="0"/>
                                          </p:stCondLst>
                                        </p:cTn>
                                        <p:tgtEl>
                                          <p:spTgt spid="23564"/>
                                        </p:tgtEl>
                                        <p:attrNameLst>
                                          <p:attrName>style.visibility</p:attrName>
                                        </p:attrNameLst>
                                      </p:cBhvr>
                                      <p:to>
                                        <p:strVal val="visible"/>
                                      </p:to>
                                    </p:set>
                                    <p:animEffect transition="in" filter="wipe(down)">
                                      <p:cBhvr>
                                        <p:cTn id="72" dur="580">
                                          <p:stCondLst>
                                            <p:cond delay="0"/>
                                          </p:stCondLst>
                                        </p:cTn>
                                        <p:tgtEl>
                                          <p:spTgt spid="23564"/>
                                        </p:tgtEl>
                                      </p:cBhvr>
                                    </p:animEffect>
                                    <p:anim calcmode="lin" valueType="num">
                                      <p:cBhvr>
                                        <p:cTn id="73" dur="1822" tmFilter="0,0; 0.14,0.36; 0.43,0.73; 0.71,0.91; 1.0,1.0">
                                          <p:stCondLst>
                                            <p:cond delay="0"/>
                                          </p:stCondLst>
                                        </p:cTn>
                                        <p:tgtEl>
                                          <p:spTgt spid="23564"/>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3564"/>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3564"/>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3564"/>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3564"/>
                                        </p:tgtEl>
                                        <p:attrNameLst>
                                          <p:attrName>ppt_y</p:attrName>
                                        </p:attrNameLst>
                                      </p:cBhvr>
                                      <p:tavLst>
                                        <p:tav tm="0" fmla="#ppt_y-sin(pi*$)/81">
                                          <p:val>
                                            <p:fltVal val="0"/>
                                          </p:val>
                                        </p:tav>
                                        <p:tav tm="100000">
                                          <p:val>
                                            <p:fltVal val="1"/>
                                          </p:val>
                                        </p:tav>
                                      </p:tavLst>
                                    </p:anim>
                                    <p:animScale>
                                      <p:cBhvr>
                                        <p:cTn id="78" dur="26">
                                          <p:stCondLst>
                                            <p:cond delay="650"/>
                                          </p:stCondLst>
                                        </p:cTn>
                                        <p:tgtEl>
                                          <p:spTgt spid="23564"/>
                                        </p:tgtEl>
                                      </p:cBhvr>
                                      <p:to x="100000" y="60000"/>
                                    </p:animScale>
                                    <p:animScale>
                                      <p:cBhvr>
                                        <p:cTn id="79" dur="166" decel="50000">
                                          <p:stCondLst>
                                            <p:cond delay="676"/>
                                          </p:stCondLst>
                                        </p:cTn>
                                        <p:tgtEl>
                                          <p:spTgt spid="23564"/>
                                        </p:tgtEl>
                                      </p:cBhvr>
                                      <p:to x="100000" y="100000"/>
                                    </p:animScale>
                                    <p:animScale>
                                      <p:cBhvr>
                                        <p:cTn id="80" dur="26">
                                          <p:stCondLst>
                                            <p:cond delay="1312"/>
                                          </p:stCondLst>
                                        </p:cTn>
                                        <p:tgtEl>
                                          <p:spTgt spid="23564"/>
                                        </p:tgtEl>
                                      </p:cBhvr>
                                      <p:to x="100000" y="80000"/>
                                    </p:animScale>
                                    <p:animScale>
                                      <p:cBhvr>
                                        <p:cTn id="81" dur="166" decel="50000">
                                          <p:stCondLst>
                                            <p:cond delay="1338"/>
                                          </p:stCondLst>
                                        </p:cTn>
                                        <p:tgtEl>
                                          <p:spTgt spid="23564"/>
                                        </p:tgtEl>
                                      </p:cBhvr>
                                      <p:to x="100000" y="100000"/>
                                    </p:animScale>
                                    <p:animScale>
                                      <p:cBhvr>
                                        <p:cTn id="82" dur="26">
                                          <p:stCondLst>
                                            <p:cond delay="1642"/>
                                          </p:stCondLst>
                                        </p:cTn>
                                        <p:tgtEl>
                                          <p:spTgt spid="23564"/>
                                        </p:tgtEl>
                                      </p:cBhvr>
                                      <p:to x="100000" y="90000"/>
                                    </p:animScale>
                                    <p:animScale>
                                      <p:cBhvr>
                                        <p:cTn id="83" dur="166" decel="50000">
                                          <p:stCondLst>
                                            <p:cond delay="1668"/>
                                          </p:stCondLst>
                                        </p:cTn>
                                        <p:tgtEl>
                                          <p:spTgt spid="23564"/>
                                        </p:tgtEl>
                                      </p:cBhvr>
                                      <p:to x="100000" y="100000"/>
                                    </p:animScale>
                                    <p:animScale>
                                      <p:cBhvr>
                                        <p:cTn id="84" dur="26">
                                          <p:stCondLst>
                                            <p:cond delay="1808"/>
                                          </p:stCondLst>
                                        </p:cTn>
                                        <p:tgtEl>
                                          <p:spTgt spid="23564"/>
                                        </p:tgtEl>
                                      </p:cBhvr>
                                      <p:to x="100000" y="95000"/>
                                    </p:animScale>
                                    <p:animScale>
                                      <p:cBhvr>
                                        <p:cTn id="85" dur="166" decel="50000">
                                          <p:stCondLst>
                                            <p:cond delay="1834"/>
                                          </p:stCondLst>
                                        </p:cTn>
                                        <p:tgtEl>
                                          <p:spTgt spid="23564"/>
                                        </p:tgtEl>
                                      </p:cBhvr>
                                      <p:to x="100000" y="100000"/>
                                    </p:animScale>
                                  </p:childTnLst>
                                </p:cTn>
                              </p:par>
                            </p:childTnLst>
                          </p:cTn>
                        </p:par>
                        <p:par>
                          <p:cTn id="86" fill="hold" nodeType="afterGroup">
                            <p:stCondLst>
                              <p:cond delay="9000"/>
                            </p:stCondLst>
                            <p:childTnLst>
                              <p:par>
                                <p:cTn id="87" presetID="26" presetClass="entr" presetSubtype="0" fill="hold" grpId="0" nodeType="afterEffect">
                                  <p:stCondLst>
                                    <p:cond delay="0"/>
                                  </p:stCondLst>
                                  <p:childTnLst>
                                    <p:set>
                                      <p:cBhvr>
                                        <p:cTn id="88" dur="1" fill="hold">
                                          <p:stCondLst>
                                            <p:cond delay="0"/>
                                          </p:stCondLst>
                                        </p:cTn>
                                        <p:tgtEl>
                                          <p:spTgt spid="23567"/>
                                        </p:tgtEl>
                                        <p:attrNameLst>
                                          <p:attrName>style.visibility</p:attrName>
                                        </p:attrNameLst>
                                      </p:cBhvr>
                                      <p:to>
                                        <p:strVal val="visible"/>
                                      </p:to>
                                    </p:set>
                                    <p:animEffect transition="in" filter="wipe(down)">
                                      <p:cBhvr>
                                        <p:cTn id="89" dur="580">
                                          <p:stCondLst>
                                            <p:cond delay="0"/>
                                          </p:stCondLst>
                                        </p:cTn>
                                        <p:tgtEl>
                                          <p:spTgt spid="23567"/>
                                        </p:tgtEl>
                                      </p:cBhvr>
                                    </p:animEffect>
                                    <p:anim calcmode="lin" valueType="num">
                                      <p:cBhvr>
                                        <p:cTn id="90" dur="1822" tmFilter="0,0; 0.14,0.36; 0.43,0.73; 0.71,0.91; 1.0,1.0">
                                          <p:stCondLst>
                                            <p:cond delay="0"/>
                                          </p:stCondLst>
                                        </p:cTn>
                                        <p:tgtEl>
                                          <p:spTgt spid="23567"/>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23567"/>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23567"/>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23567"/>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23567"/>
                                        </p:tgtEl>
                                        <p:attrNameLst>
                                          <p:attrName>ppt_y</p:attrName>
                                        </p:attrNameLst>
                                      </p:cBhvr>
                                      <p:tavLst>
                                        <p:tav tm="0" fmla="#ppt_y-sin(pi*$)/81">
                                          <p:val>
                                            <p:fltVal val="0"/>
                                          </p:val>
                                        </p:tav>
                                        <p:tav tm="100000">
                                          <p:val>
                                            <p:fltVal val="1"/>
                                          </p:val>
                                        </p:tav>
                                      </p:tavLst>
                                    </p:anim>
                                    <p:animScale>
                                      <p:cBhvr>
                                        <p:cTn id="95" dur="26">
                                          <p:stCondLst>
                                            <p:cond delay="650"/>
                                          </p:stCondLst>
                                        </p:cTn>
                                        <p:tgtEl>
                                          <p:spTgt spid="23567"/>
                                        </p:tgtEl>
                                      </p:cBhvr>
                                      <p:to x="100000" y="60000"/>
                                    </p:animScale>
                                    <p:animScale>
                                      <p:cBhvr>
                                        <p:cTn id="96" dur="166" decel="50000">
                                          <p:stCondLst>
                                            <p:cond delay="676"/>
                                          </p:stCondLst>
                                        </p:cTn>
                                        <p:tgtEl>
                                          <p:spTgt spid="23567"/>
                                        </p:tgtEl>
                                      </p:cBhvr>
                                      <p:to x="100000" y="100000"/>
                                    </p:animScale>
                                    <p:animScale>
                                      <p:cBhvr>
                                        <p:cTn id="97" dur="26">
                                          <p:stCondLst>
                                            <p:cond delay="1312"/>
                                          </p:stCondLst>
                                        </p:cTn>
                                        <p:tgtEl>
                                          <p:spTgt spid="23567"/>
                                        </p:tgtEl>
                                      </p:cBhvr>
                                      <p:to x="100000" y="80000"/>
                                    </p:animScale>
                                    <p:animScale>
                                      <p:cBhvr>
                                        <p:cTn id="98" dur="166" decel="50000">
                                          <p:stCondLst>
                                            <p:cond delay="1338"/>
                                          </p:stCondLst>
                                        </p:cTn>
                                        <p:tgtEl>
                                          <p:spTgt spid="23567"/>
                                        </p:tgtEl>
                                      </p:cBhvr>
                                      <p:to x="100000" y="100000"/>
                                    </p:animScale>
                                    <p:animScale>
                                      <p:cBhvr>
                                        <p:cTn id="99" dur="26">
                                          <p:stCondLst>
                                            <p:cond delay="1642"/>
                                          </p:stCondLst>
                                        </p:cTn>
                                        <p:tgtEl>
                                          <p:spTgt spid="23567"/>
                                        </p:tgtEl>
                                      </p:cBhvr>
                                      <p:to x="100000" y="90000"/>
                                    </p:animScale>
                                    <p:animScale>
                                      <p:cBhvr>
                                        <p:cTn id="100" dur="166" decel="50000">
                                          <p:stCondLst>
                                            <p:cond delay="1668"/>
                                          </p:stCondLst>
                                        </p:cTn>
                                        <p:tgtEl>
                                          <p:spTgt spid="23567"/>
                                        </p:tgtEl>
                                      </p:cBhvr>
                                      <p:to x="100000" y="100000"/>
                                    </p:animScale>
                                    <p:animScale>
                                      <p:cBhvr>
                                        <p:cTn id="101" dur="26">
                                          <p:stCondLst>
                                            <p:cond delay="1808"/>
                                          </p:stCondLst>
                                        </p:cTn>
                                        <p:tgtEl>
                                          <p:spTgt spid="23567"/>
                                        </p:tgtEl>
                                      </p:cBhvr>
                                      <p:to x="100000" y="95000"/>
                                    </p:animScale>
                                    <p:animScale>
                                      <p:cBhvr>
                                        <p:cTn id="102" dur="166" decel="50000">
                                          <p:stCondLst>
                                            <p:cond delay="1834"/>
                                          </p:stCondLst>
                                        </p:cTn>
                                        <p:tgtEl>
                                          <p:spTgt spid="23567"/>
                                        </p:tgtEl>
                                      </p:cBhvr>
                                      <p:to x="100000" y="100000"/>
                                    </p:animScale>
                                  </p:childTnLst>
                                </p:cTn>
                              </p:par>
                            </p:childTnLst>
                          </p:cTn>
                        </p:par>
                        <p:par>
                          <p:cTn id="103" fill="hold" nodeType="afterGroup">
                            <p:stCondLst>
                              <p:cond delay="11000"/>
                            </p:stCondLst>
                            <p:childTnLst>
                              <p:par>
                                <p:cTn id="104" presetID="26" presetClass="entr" presetSubtype="0" fill="hold" grpId="0" nodeType="afterEffect">
                                  <p:stCondLst>
                                    <p:cond delay="0"/>
                                  </p:stCondLst>
                                  <p:childTnLst>
                                    <p:set>
                                      <p:cBhvr>
                                        <p:cTn id="105" dur="1" fill="hold">
                                          <p:stCondLst>
                                            <p:cond delay="0"/>
                                          </p:stCondLst>
                                        </p:cTn>
                                        <p:tgtEl>
                                          <p:spTgt spid="23565"/>
                                        </p:tgtEl>
                                        <p:attrNameLst>
                                          <p:attrName>style.visibility</p:attrName>
                                        </p:attrNameLst>
                                      </p:cBhvr>
                                      <p:to>
                                        <p:strVal val="visible"/>
                                      </p:to>
                                    </p:set>
                                    <p:animEffect transition="in" filter="wipe(down)">
                                      <p:cBhvr>
                                        <p:cTn id="106" dur="580">
                                          <p:stCondLst>
                                            <p:cond delay="0"/>
                                          </p:stCondLst>
                                        </p:cTn>
                                        <p:tgtEl>
                                          <p:spTgt spid="23565"/>
                                        </p:tgtEl>
                                      </p:cBhvr>
                                    </p:animEffect>
                                    <p:anim calcmode="lin" valueType="num">
                                      <p:cBhvr>
                                        <p:cTn id="107" dur="1822" tmFilter="0,0; 0.14,0.36; 0.43,0.73; 0.71,0.91; 1.0,1.0">
                                          <p:stCondLst>
                                            <p:cond delay="0"/>
                                          </p:stCondLst>
                                        </p:cTn>
                                        <p:tgtEl>
                                          <p:spTgt spid="23565"/>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23565"/>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23565"/>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23565"/>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23565"/>
                                        </p:tgtEl>
                                        <p:attrNameLst>
                                          <p:attrName>ppt_y</p:attrName>
                                        </p:attrNameLst>
                                      </p:cBhvr>
                                      <p:tavLst>
                                        <p:tav tm="0" fmla="#ppt_y-sin(pi*$)/81">
                                          <p:val>
                                            <p:fltVal val="0"/>
                                          </p:val>
                                        </p:tav>
                                        <p:tav tm="100000">
                                          <p:val>
                                            <p:fltVal val="1"/>
                                          </p:val>
                                        </p:tav>
                                      </p:tavLst>
                                    </p:anim>
                                    <p:animScale>
                                      <p:cBhvr>
                                        <p:cTn id="112" dur="26">
                                          <p:stCondLst>
                                            <p:cond delay="650"/>
                                          </p:stCondLst>
                                        </p:cTn>
                                        <p:tgtEl>
                                          <p:spTgt spid="23565"/>
                                        </p:tgtEl>
                                      </p:cBhvr>
                                      <p:to x="100000" y="60000"/>
                                    </p:animScale>
                                    <p:animScale>
                                      <p:cBhvr>
                                        <p:cTn id="113" dur="166" decel="50000">
                                          <p:stCondLst>
                                            <p:cond delay="676"/>
                                          </p:stCondLst>
                                        </p:cTn>
                                        <p:tgtEl>
                                          <p:spTgt spid="23565"/>
                                        </p:tgtEl>
                                      </p:cBhvr>
                                      <p:to x="100000" y="100000"/>
                                    </p:animScale>
                                    <p:animScale>
                                      <p:cBhvr>
                                        <p:cTn id="114" dur="26">
                                          <p:stCondLst>
                                            <p:cond delay="1312"/>
                                          </p:stCondLst>
                                        </p:cTn>
                                        <p:tgtEl>
                                          <p:spTgt spid="23565"/>
                                        </p:tgtEl>
                                      </p:cBhvr>
                                      <p:to x="100000" y="80000"/>
                                    </p:animScale>
                                    <p:animScale>
                                      <p:cBhvr>
                                        <p:cTn id="115" dur="166" decel="50000">
                                          <p:stCondLst>
                                            <p:cond delay="1338"/>
                                          </p:stCondLst>
                                        </p:cTn>
                                        <p:tgtEl>
                                          <p:spTgt spid="23565"/>
                                        </p:tgtEl>
                                      </p:cBhvr>
                                      <p:to x="100000" y="100000"/>
                                    </p:animScale>
                                    <p:animScale>
                                      <p:cBhvr>
                                        <p:cTn id="116" dur="26">
                                          <p:stCondLst>
                                            <p:cond delay="1642"/>
                                          </p:stCondLst>
                                        </p:cTn>
                                        <p:tgtEl>
                                          <p:spTgt spid="23565"/>
                                        </p:tgtEl>
                                      </p:cBhvr>
                                      <p:to x="100000" y="90000"/>
                                    </p:animScale>
                                    <p:animScale>
                                      <p:cBhvr>
                                        <p:cTn id="117" dur="166" decel="50000">
                                          <p:stCondLst>
                                            <p:cond delay="1668"/>
                                          </p:stCondLst>
                                        </p:cTn>
                                        <p:tgtEl>
                                          <p:spTgt spid="23565"/>
                                        </p:tgtEl>
                                      </p:cBhvr>
                                      <p:to x="100000" y="100000"/>
                                    </p:animScale>
                                    <p:animScale>
                                      <p:cBhvr>
                                        <p:cTn id="118" dur="26">
                                          <p:stCondLst>
                                            <p:cond delay="1808"/>
                                          </p:stCondLst>
                                        </p:cTn>
                                        <p:tgtEl>
                                          <p:spTgt spid="23565"/>
                                        </p:tgtEl>
                                      </p:cBhvr>
                                      <p:to x="100000" y="95000"/>
                                    </p:animScale>
                                    <p:animScale>
                                      <p:cBhvr>
                                        <p:cTn id="119" dur="166" decel="50000">
                                          <p:stCondLst>
                                            <p:cond delay="1834"/>
                                          </p:stCondLst>
                                        </p:cTn>
                                        <p:tgtEl>
                                          <p:spTgt spid="23565"/>
                                        </p:tgtEl>
                                      </p:cBhvr>
                                      <p:to x="100000" y="100000"/>
                                    </p:animScale>
                                  </p:childTnLst>
                                </p:cTn>
                              </p:par>
                            </p:childTnLst>
                          </p:cTn>
                        </p:par>
                        <p:par>
                          <p:cTn id="120" fill="hold" nodeType="afterGroup">
                            <p:stCondLst>
                              <p:cond delay="13000"/>
                            </p:stCondLst>
                            <p:childTnLst>
                              <p:par>
                                <p:cTn id="121" presetID="26" presetClass="entr" presetSubtype="0" fill="hold" grpId="0" nodeType="afterEffect">
                                  <p:stCondLst>
                                    <p:cond delay="0"/>
                                  </p:stCondLst>
                                  <p:childTnLst>
                                    <p:set>
                                      <p:cBhvr>
                                        <p:cTn id="122" dur="1" fill="hold">
                                          <p:stCondLst>
                                            <p:cond delay="0"/>
                                          </p:stCondLst>
                                        </p:cTn>
                                        <p:tgtEl>
                                          <p:spTgt spid="23568"/>
                                        </p:tgtEl>
                                        <p:attrNameLst>
                                          <p:attrName>style.visibility</p:attrName>
                                        </p:attrNameLst>
                                      </p:cBhvr>
                                      <p:to>
                                        <p:strVal val="visible"/>
                                      </p:to>
                                    </p:set>
                                    <p:animEffect transition="in" filter="wipe(down)">
                                      <p:cBhvr>
                                        <p:cTn id="123" dur="580">
                                          <p:stCondLst>
                                            <p:cond delay="0"/>
                                          </p:stCondLst>
                                        </p:cTn>
                                        <p:tgtEl>
                                          <p:spTgt spid="23568"/>
                                        </p:tgtEl>
                                      </p:cBhvr>
                                    </p:animEffect>
                                    <p:anim calcmode="lin" valueType="num">
                                      <p:cBhvr>
                                        <p:cTn id="124" dur="1822" tmFilter="0,0; 0.14,0.36; 0.43,0.73; 0.71,0.91; 1.0,1.0">
                                          <p:stCondLst>
                                            <p:cond delay="0"/>
                                          </p:stCondLst>
                                        </p:cTn>
                                        <p:tgtEl>
                                          <p:spTgt spid="23568"/>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23568"/>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23568"/>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23568"/>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23568"/>
                                        </p:tgtEl>
                                        <p:attrNameLst>
                                          <p:attrName>ppt_y</p:attrName>
                                        </p:attrNameLst>
                                      </p:cBhvr>
                                      <p:tavLst>
                                        <p:tav tm="0" fmla="#ppt_y-sin(pi*$)/81">
                                          <p:val>
                                            <p:fltVal val="0"/>
                                          </p:val>
                                        </p:tav>
                                        <p:tav tm="100000">
                                          <p:val>
                                            <p:fltVal val="1"/>
                                          </p:val>
                                        </p:tav>
                                      </p:tavLst>
                                    </p:anim>
                                    <p:animScale>
                                      <p:cBhvr>
                                        <p:cTn id="129" dur="26">
                                          <p:stCondLst>
                                            <p:cond delay="650"/>
                                          </p:stCondLst>
                                        </p:cTn>
                                        <p:tgtEl>
                                          <p:spTgt spid="23568"/>
                                        </p:tgtEl>
                                      </p:cBhvr>
                                      <p:to x="100000" y="60000"/>
                                    </p:animScale>
                                    <p:animScale>
                                      <p:cBhvr>
                                        <p:cTn id="130" dur="166" decel="50000">
                                          <p:stCondLst>
                                            <p:cond delay="676"/>
                                          </p:stCondLst>
                                        </p:cTn>
                                        <p:tgtEl>
                                          <p:spTgt spid="23568"/>
                                        </p:tgtEl>
                                      </p:cBhvr>
                                      <p:to x="100000" y="100000"/>
                                    </p:animScale>
                                    <p:animScale>
                                      <p:cBhvr>
                                        <p:cTn id="131" dur="26">
                                          <p:stCondLst>
                                            <p:cond delay="1312"/>
                                          </p:stCondLst>
                                        </p:cTn>
                                        <p:tgtEl>
                                          <p:spTgt spid="23568"/>
                                        </p:tgtEl>
                                      </p:cBhvr>
                                      <p:to x="100000" y="80000"/>
                                    </p:animScale>
                                    <p:animScale>
                                      <p:cBhvr>
                                        <p:cTn id="132" dur="166" decel="50000">
                                          <p:stCondLst>
                                            <p:cond delay="1338"/>
                                          </p:stCondLst>
                                        </p:cTn>
                                        <p:tgtEl>
                                          <p:spTgt spid="23568"/>
                                        </p:tgtEl>
                                      </p:cBhvr>
                                      <p:to x="100000" y="100000"/>
                                    </p:animScale>
                                    <p:animScale>
                                      <p:cBhvr>
                                        <p:cTn id="133" dur="26">
                                          <p:stCondLst>
                                            <p:cond delay="1642"/>
                                          </p:stCondLst>
                                        </p:cTn>
                                        <p:tgtEl>
                                          <p:spTgt spid="23568"/>
                                        </p:tgtEl>
                                      </p:cBhvr>
                                      <p:to x="100000" y="90000"/>
                                    </p:animScale>
                                    <p:animScale>
                                      <p:cBhvr>
                                        <p:cTn id="134" dur="166" decel="50000">
                                          <p:stCondLst>
                                            <p:cond delay="1668"/>
                                          </p:stCondLst>
                                        </p:cTn>
                                        <p:tgtEl>
                                          <p:spTgt spid="23568"/>
                                        </p:tgtEl>
                                      </p:cBhvr>
                                      <p:to x="100000" y="100000"/>
                                    </p:animScale>
                                    <p:animScale>
                                      <p:cBhvr>
                                        <p:cTn id="135" dur="26">
                                          <p:stCondLst>
                                            <p:cond delay="1808"/>
                                          </p:stCondLst>
                                        </p:cTn>
                                        <p:tgtEl>
                                          <p:spTgt spid="23568"/>
                                        </p:tgtEl>
                                      </p:cBhvr>
                                      <p:to x="100000" y="95000"/>
                                    </p:animScale>
                                    <p:animScale>
                                      <p:cBhvr>
                                        <p:cTn id="136" dur="166" decel="50000">
                                          <p:stCondLst>
                                            <p:cond delay="1834"/>
                                          </p:stCondLst>
                                        </p:cTn>
                                        <p:tgtEl>
                                          <p:spTgt spid="235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p:bldP spid="23556" grpId="0"/>
      <p:bldP spid="23557" grpId="0"/>
      <p:bldP spid="23563" grpId="0"/>
      <p:bldP spid="23564" grpId="0"/>
      <p:bldP spid="23565" grpId="0"/>
      <p:bldP spid="23566" grpId="0"/>
      <p:bldP spid="23567" grpId="0"/>
      <p:bldP spid="235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828800" y="762000"/>
            <a:ext cx="579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8675"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Seven</a:t>
            </a:r>
          </a:p>
        </p:txBody>
      </p:sp>
      <p:sp>
        <p:nvSpPr>
          <p:cNvPr id="28676"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Act like a Journalist</a:t>
            </a:r>
          </a:p>
        </p:txBody>
      </p:sp>
      <p:sp>
        <p:nvSpPr>
          <p:cNvPr id="28677" name="Text Box 5"/>
          <p:cNvSpPr txBox="1">
            <a:spLocks noChangeArrowheads="1"/>
          </p:cNvSpPr>
          <p:nvPr/>
        </p:nvSpPr>
        <p:spPr bwMode="auto">
          <a:xfrm>
            <a:off x="1219200" y="3124200"/>
            <a:ext cx="6400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When is it useful?</a:t>
            </a:r>
          </a:p>
          <a:p>
            <a:pPr algn="l"/>
            <a:r>
              <a:rPr lang="en-US" sz="1800">
                <a:latin typeface="Century Gothic" pitchFamily="34" charset="0"/>
              </a:rPr>
              <a:t>Use this technique when you want to write a narrative.</a:t>
            </a:r>
          </a:p>
        </p:txBody>
      </p:sp>
      <p:grpSp>
        <p:nvGrpSpPr>
          <p:cNvPr id="28687" name="Group 15"/>
          <p:cNvGrpSpPr>
            <a:grpSpLocks/>
          </p:cNvGrpSpPr>
          <p:nvPr/>
        </p:nvGrpSpPr>
        <p:grpSpPr bwMode="auto">
          <a:xfrm>
            <a:off x="228600" y="4038600"/>
            <a:ext cx="8534400" cy="2114550"/>
            <a:chOff x="144" y="2544"/>
            <a:chExt cx="5376" cy="1332"/>
          </a:xfrm>
        </p:grpSpPr>
        <p:sp>
          <p:nvSpPr>
            <p:cNvPr id="28678" name="Text Box 6"/>
            <p:cNvSpPr txBox="1">
              <a:spLocks noChangeArrowheads="1"/>
            </p:cNvSpPr>
            <p:nvPr/>
          </p:nvSpPr>
          <p:spPr bwMode="auto">
            <a:xfrm>
              <a:off x="528" y="2688"/>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Who? </a:t>
              </a:r>
            </a:p>
          </p:txBody>
        </p:sp>
        <p:sp>
          <p:nvSpPr>
            <p:cNvPr id="28680" name="Text Box 8"/>
            <p:cNvSpPr txBox="1">
              <a:spLocks noChangeArrowheads="1"/>
            </p:cNvSpPr>
            <p:nvPr/>
          </p:nvSpPr>
          <p:spPr bwMode="auto">
            <a:xfrm>
              <a:off x="3504" y="3072"/>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When? </a:t>
              </a:r>
            </a:p>
          </p:txBody>
        </p:sp>
        <p:sp>
          <p:nvSpPr>
            <p:cNvPr id="28679" name="Text Box 7"/>
            <p:cNvSpPr txBox="1">
              <a:spLocks noChangeArrowheads="1"/>
            </p:cNvSpPr>
            <p:nvPr/>
          </p:nvSpPr>
          <p:spPr bwMode="auto">
            <a:xfrm>
              <a:off x="864" y="3408"/>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What? </a:t>
              </a:r>
            </a:p>
          </p:txBody>
        </p:sp>
        <p:sp>
          <p:nvSpPr>
            <p:cNvPr id="28681" name="Text Box 9"/>
            <p:cNvSpPr txBox="1">
              <a:spLocks noChangeArrowheads="1"/>
            </p:cNvSpPr>
            <p:nvPr/>
          </p:nvSpPr>
          <p:spPr bwMode="auto">
            <a:xfrm>
              <a:off x="144" y="3120"/>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Where? </a:t>
              </a:r>
            </a:p>
          </p:txBody>
        </p:sp>
        <p:sp>
          <p:nvSpPr>
            <p:cNvPr id="28682" name="Text Box 10"/>
            <p:cNvSpPr txBox="1">
              <a:spLocks noChangeArrowheads="1"/>
            </p:cNvSpPr>
            <p:nvPr/>
          </p:nvSpPr>
          <p:spPr bwMode="auto">
            <a:xfrm>
              <a:off x="3216" y="2544"/>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Why? </a:t>
              </a:r>
            </a:p>
          </p:txBody>
        </p:sp>
        <p:sp>
          <p:nvSpPr>
            <p:cNvPr id="28683" name="Text Box 11"/>
            <p:cNvSpPr txBox="1">
              <a:spLocks noChangeArrowheads="1"/>
            </p:cNvSpPr>
            <p:nvPr/>
          </p:nvSpPr>
          <p:spPr bwMode="auto">
            <a:xfrm>
              <a:off x="2976" y="3552"/>
              <a:ext cx="19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How? </a:t>
              </a:r>
            </a:p>
          </p:txBody>
        </p:sp>
        <p:pic>
          <p:nvPicPr>
            <p:cNvPr id="28684" name="Picture 12" descr="MCDD00864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6" y="2544"/>
              <a:ext cx="1291" cy="13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4525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2000" fill="hold"/>
                                        <p:tgtEl>
                                          <p:spTgt spid="28676"/>
                                        </p:tgtEl>
                                        <p:attrNameLst>
                                          <p:attrName>ppt_x</p:attrName>
                                        </p:attrNameLst>
                                      </p:cBhvr>
                                      <p:tavLst>
                                        <p:tav tm="0">
                                          <p:val>
                                            <p:strVal val="#ppt_x"/>
                                          </p:val>
                                        </p:tav>
                                        <p:tav tm="100000">
                                          <p:val>
                                            <p:strVal val="#ppt_x"/>
                                          </p:val>
                                        </p:tav>
                                      </p:tavLst>
                                    </p:anim>
                                    <p:anim calcmode="lin" valueType="num">
                                      <p:cBhvr additive="base">
                                        <p:cTn id="8" dur="20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dissolve">
                                      <p:cBhvr>
                                        <p:cTn id="13" dur="500"/>
                                        <p:tgtEl>
                                          <p:spTgt spid="28677"/>
                                        </p:tgtEl>
                                      </p:cBhvr>
                                    </p:animEffect>
                                  </p:childTnLst>
                                </p:cTn>
                              </p:par>
                              <p:par>
                                <p:cTn id="14" presetID="35" presetClass="entr" presetSubtype="0" fill="hold" nodeType="withEffect">
                                  <p:stCondLst>
                                    <p:cond delay="0"/>
                                  </p:stCondLst>
                                  <p:childTnLst>
                                    <p:set>
                                      <p:cBhvr>
                                        <p:cTn id="15" dur="1" fill="hold">
                                          <p:stCondLst>
                                            <p:cond delay="0"/>
                                          </p:stCondLst>
                                        </p:cTn>
                                        <p:tgtEl>
                                          <p:spTgt spid="28687"/>
                                        </p:tgtEl>
                                        <p:attrNameLst>
                                          <p:attrName>style.visibility</p:attrName>
                                        </p:attrNameLst>
                                      </p:cBhvr>
                                      <p:to>
                                        <p:strVal val="visible"/>
                                      </p:to>
                                    </p:set>
                                    <p:animEffect transition="in" filter="fade">
                                      <p:cBhvr>
                                        <p:cTn id="16" dur="2000"/>
                                        <p:tgtEl>
                                          <p:spTgt spid="28687"/>
                                        </p:tgtEl>
                                      </p:cBhvr>
                                    </p:animEffect>
                                    <p:anim calcmode="lin" valueType="num">
                                      <p:cBhvr>
                                        <p:cTn id="17" dur="2000" fill="hold"/>
                                        <p:tgtEl>
                                          <p:spTgt spid="28687"/>
                                        </p:tgtEl>
                                        <p:attrNameLst>
                                          <p:attrName>style.rotation</p:attrName>
                                        </p:attrNameLst>
                                      </p:cBhvr>
                                      <p:tavLst>
                                        <p:tav tm="0">
                                          <p:val>
                                            <p:fltVal val="720"/>
                                          </p:val>
                                        </p:tav>
                                        <p:tav tm="100000">
                                          <p:val>
                                            <p:fltVal val="0"/>
                                          </p:val>
                                        </p:tav>
                                      </p:tavLst>
                                    </p:anim>
                                    <p:anim calcmode="lin" valueType="num">
                                      <p:cBhvr>
                                        <p:cTn id="18" dur="2000" fill="hold"/>
                                        <p:tgtEl>
                                          <p:spTgt spid="28687"/>
                                        </p:tgtEl>
                                        <p:attrNameLst>
                                          <p:attrName>ppt_h</p:attrName>
                                        </p:attrNameLst>
                                      </p:cBhvr>
                                      <p:tavLst>
                                        <p:tav tm="0">
                                          <p:val>
                                            <p:fltVal val="0"/>
                                          </p:val>
                                        </p:tav>
                                        <p:tav tm="100000">
                                          <p:val>
                                            <p:strVal val="#ppt_h"/>
                                          </p:val>
                                        </p:tav>
                                      </p:tavLst>
                                    </p:anim>
                                    <p:anim calcmode="lin" valueType="num">
                                      <p:cBhvr>
                                        <p:cTn id="19" dur="2000" fill="hold"/>
                                        <p:tgtEl>
                                          <p:spTgt spid="2868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fa-IR" dirty="0"/>
          </a:p>
        </p:txBody>
      </p:sp>
      <p:grpSp>
        <p:nvGrpSpPr>
          <p:cNvPr id="4" name="Group 8"/>
          <p:cNvGrpSpPr>
            <a:grpSpLocks noChangeAspect="1"/>
          </p:cNvGrpSpPr>
          <p:nvPr/>
        </p:nvGrpSpPr>
        <p:grpSpPr bwMode="auto">
          <a:xfrm>
            <a:off x="2381250" y="1376361"/>
            <a:ext cx="4889500" cy="5341938"/>
            <a:chOff x="2113" y="663"/>
            <a:chExt cx="3080" cy="3365"/>
          </a:xfrm>
        </p:grpSpPr>
        <p:sp>
          <p:nvSpPr>
            <p:cNvPr id="5" name="AutoShape 9"/>
            <p:cNvSpPr>
              <a:spLocks noChangeAspect="1" noChangeArrowheads="1" noTextEdit="1"/>
            </p:cNvSpPr>
            <p:nvPr/>
          </p:nvSpPr>
          <p:spPr bwMode="auto">
            <a:xfrm>
              <a:off x="2113" y="663"/>
              <a:ext cx="3080" cy="3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6" name="Rectangle 10"/>
            <p:cNvSpPr>
              <a:spLocks noChangeArrowheads="1"/>
            </p:cNvSpPr>
            <p:nvPr/>
          </p:nvSpPr>
          <p:spPr bwMode="auto">
            <a:xfrm>
              <a:off x="2616" y="3529"/>
              <a:ext cx="1708" cy="48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7" name="Rectangle 11"/>
            <p:cNvSpPr>
              <a:spLocks noChangeArrowheads="1"/>
            </p:cNvSpPr>
            <p:nvPr/>
          </p:nvSpPr>
          <p:spPr bwMode="auto">
            <a:xfrm>
              <a:off x="2616" y="3529"/>
              <a:ext cx="1708" cy="484"/>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8" name="Rectangle 12"/>
            <p:cNvSpPr>
              <a:spLocks noChangeArrowheads="1"/>
            </p:cNvSpPr>
            <p:nvPr/>
          </p:nvSpPr>
          <p:spPr bwMode="auto">
            <a:xfrm>
              <a:off x="2634" y="3546"/>
              <a:ext cx="51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Risk Review</a:t>
              </a:r>
              <a:endParaRPr lang="en-GB"/>
            </a:p>
          </p:txBody>
        </p:sp>
        <p:sp>
          <p:nvSpPr>
            <p:cNvPr id="9" name="Rectangle 13"/>
            <p:cNvSpPr>
              <a:spLocks noChangeArrowheads="1"/>
            </p:cNvSpPr>
            <p:nvPr/>
          </p:nvSpPr>
          <p:spPr bwMode="auto">
            <a:xfrm>
              <a:off x="2128" y="1043"/>
              <a:ext cx="244" cy="297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10" name="Rectangle 14"/>
            <p:cNvSpPr>
              <a:spLocks noChangeArrowheads="1"/>
            </p:cNvSpPr>
            <p:nvPr/>
          </p:nvSpPr>
          <p:spPr bwMode="auto">
            <a:xfrm>
              <a:off x="2128" y="1043"/>
              <a:ext cx="244" cy="297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1" name="Rectangle 15"/>
            <p:cNvSpPr>
              <a:spLocks noChangeArrowheads="1"/>
            </p:cNvSpPr>
            <p:nvPr/>
          </p:nvSpPr>
          <p:spPr bwMode="auto">
            <a:xfrm rot="16200000">
              <a:off x="2217" y="2867"/>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a:t>
              </a:r>
              <a:endParaRPr lang="en-GB"/>
            </a:p>
          </p:txBody>
        </p:sp>
        <p:sp>
          <p:nvSpPr>
            <p:cNvPr id="12" name="Rectangle 16"/>
            <p:cNvSpPr>
              <a:spLocks noChangeArrowheads="1"/>
            </p:cNvSpPr>
            <p:nvPr/>
          </p:nvSpPr>
          <p:spPr bwMode="auto">
            <a:xfrm rot="16200000">
              <a:off x="2237" y="282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i</a:t>
              </a:r>
              <a:endParaRPr lang="en-GB"/>
            </a:p>
          </p:txBody>
        </p:sp>
        <p:sp>
          <p:nvSpPr>
            <p:cNvPr id="13" name="Rectangle 17"/>
            <p:cNvSpPr>
              <a:spLocks noChangeArrowheads="1"/>
            </p:cNvSpPr>
            <p:nvPr/>
          </p:nvSpPr>
          <p:spPr bwMode="auto">
            <a:xfrm rot="16200000">
              <a:off x="2224" y="279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s</a:t>
              </a:r>
              <a:endParaRPr lang="en-GB"/>
            </a:p>
          </p:txBody>
        </p:sp>
        <p:sp>
          <p:nvSpPr>
            <p:cNvPr id="14" name="Rectangle 18"/>
            <p:cNvSpPr>
              <a:spLocks noChangeArrowheads="1"/>
            </p:cNvSpPr>
            <p:nvPr/>
          </p:nvSpPr>
          <p:spPr bwMode="auto">
            <a:xfrm rot="16200000">
              <a:off x="2224" y="274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k</a:t>
              </a:r>
              <a:endParaRPr lang="en-GB"/>
            </a:p>
          </p:txBody>
        </p:sp>
        <p:sp>
          <p:nvSpPr>
            <p:cNvPr id="15" name="Rectangle 19"/>
            <p:cNvSpPr>
              <a:spLocks noChangeArrowheads="1"/>
            </p:cNvSpPr>
            <p:nvPr/>
          </p:nvSpPr>
          <p:spPr bwMode="auto">
            <a:xfrm rot="16200000">
              <a:off x="2237" y="2707"/>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 </a:t>
              </a:r>
              <a:endParaRPr lang="en-GB"/>
            </a:p>
          </p:txBody>
        </p:sp>
        <p:sp>
          <p:nvSpPr>
            <p:cNvPr id="16" name="Rectangle 20"/>
            <p:cNvSpPr>
              <a:spLocks noChangeArrowheads="1"/>
            </p:cNvSpPr>
            <p:nvPr/>
          </p:nvSpPr>
          <p:spPr bwMode="auto">
            <a:xfrm rot="16200000">
              <a:off x="2217" y="2661"/>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C</a:t>
              </a:r>
              <a:endParaRPr lang="en-GB"/>
            </a:p>
          </p:txBody>
        </p:sp>
        <p:sp>
          <p:nvSpPr>
            <p:cNvPr id="17" name="Rectangle 21"/>
            <p:cNvSpPr>
              <a:spLocks noChangeArrowheads="1"/>
            </p:cNvSpPr>
            <p:nvPr/>
          </p:nvSpPr>
          <p:spPr bwMode="auto">
            <a:xfrm rot="16200000">
              <a:off x="2222" y="2608"/>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o</a:t>
              </a:r>
              <a:endParaRPr lang="en-GB"/>
            </a:p>
          </p:txBody>
        </p:sp>
        <p:sp>
          <p:nvSpPr>
            <p:cNvPr id="18" name="Rectangle 22"/>
            <p:cNvSpPr>
              <a:spLocks noChangeArrowheads="1"/>
            </p:cNvSpPr>
            <p:nvPr/>
          </p:nvSpPr>
          <p:spPr bwMode="auto">
            <a:xfrm rot="16200000">
              <a:off x="2210" y="2546"/>
              <a:ext cx="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m</a:t>
              </a:r>
              <a:endParaRPr lang="en-GB"/>
            </a:p>
          </p:txBody>
        </p:sp>
        <p:sp>
          <p:nvSpPr>
            <p:cNvPr id="19" name="Rectangle 23"/>
            <p:cNvSpPr>
              <a:spLocks noChangeArrowheads="1"/>
            </p:cNvSpPr>
            <p:nvPr/>
          </p:nvSpPr>
          <p:spPr bwMode="auto">
            <a:xfrm rot="16200000">
              <a:off x="2211" y="2468"/>
              <a:ext cx="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m</a:t>
              </a:r>
              <a:endParaRPr lang="en-GB"/>
            </a:p>
          </p:txBody>
        </p:sp>
        <p:sp>
          <p:nvSpPr>
            <p:cNvPr id="20" name="Rectangle 24"/>
            <p:cNvSpPr>
              <a:spLocks noChangeArrowheads="1"/>
            </p:cNvSpPr>
            <p:nvPr/>
          </p:nvSpPr>
          <p:spPr bwMode="auto">
            <a:xfrm rot="16200000">
              <a:off x="2223" y="2402"/>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u</a:t>
              </a:r>
              <a:endParaRPr lang="en-GB"/>
            </a:p>
          </p:txBody>
        </p:sp>
        <p:sp>
          <p:nvSpPr>
            <p:cNvPr id="21" name="Rectangle 25"/>
            <p:cNvSpPr>
              <a:spLocks noChangeArrowheads="1"/>
            </p:cNvSpPr>
            <p:nvPr/>
          </p:nvSpPr>
          <p:spPr bwMode="auto">
            <a:xfrm rot="16200000">
              <a:off x="2223" y="2351"/>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n</a:t>
              </a:r>
              <a:endParaRPr lang="en-GB"/>
            </a:p>
          </p:txBody>
        </p:sp>
        <p:sp>
          <p:nvSpPr>
            <p:cNvPr id="22" name="Rectangle 26"/>
            <p:cNvSpPr>
              <a:spLocks noChangeArrowheads="1"/>
            </p:cNvSpPr>
            <p:nvPr/>
          </p:nvSpPr>
          <p:spPr bwMode="auto">
            <a:xfrm rot="16200000">
              <a:off x="2238" y="2308"/>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i</a:t>
              </a:r>
              <a:endParaRPr lang="en-GB"/>
            </a:p>
          </p:txBody>
        </p:sp>
        <p:sp>
          <p:nvSpPr>
            <p:cNvPr id="23" name="Rectangle 27"/>
            <p:cNvSpPr>
              <a:spLocks noChangeArrowheads="1"/>
            </p:cNvSpPr>
            <p:nvPr/>
          </p:nvSpPr>
          <p:spPr bwMode="auto">
            <a:xfrm rot="16200000">
              <a:off x="2225" y="227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c</a:t>
              </a:r>
              <a:endParaRPr lang="en-GB"/>
            </a:p>
          </p:txBody>
        </p:sp>
        <p:sp>
          <p:nvSpPr>
            <p:cNvPr id="24" name="Rectangle 28"/>
            <p:cNvSpPr>
              <a:spLocks noChangeArrowheads="1"/>
            </p:cNvSpPr>
            <p:nvPr/>
          </p:nvSpPr>
          <p:spPr bwMode="auto">
            <a:xfrm rot="16200000">
              <a:off x="2225" y="222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a</a:t>
              </a:r>
              <a:endParaRPr lang="en-GB"/>
            </a:p>
          </p:txBody>
        </p:sp>
        <p:sp>
          <p:nvSpPr>
            <p:cNvPr id="25" name="Rectangle 29"/>
            <p:cNvSpPr>
              <a:spLocks noChangeArrowheads="1"/>
            </p:cNvSpPr>
            <p:nvPr/>
          </p:nvSpPr>
          <p:spPr bwMode="auto">
            <a:xfrm rot="16200000">
              <a:off x="2235" y="2190"/>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t</a:t>
              </a:r>
              <a:endParaRPr lang="en-GB"/>
            </a:p>
          </p:txBody>
        </p:sp>
        <p:sp>
          <p:nvSpPr>
            <p:cNvPr id="26" name="Rectangle 30"/>
            <p:cNvSpPr>
              <a:spLocks noChangeArrowheads="1"/>
            </p:cNvSpPr>
            <p:nvPr/>
          </p:nvSpPr>
          <p:spPr bwMode="auto">
            <a:xfrm rot="16200000">
              <a:off x="2238" y="2160"/>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i</a:t>
              </a:r>
              <a:endParaRPr lang="en-GB"/>
            </a:p>
          </p:txBody>
        </p:sp>
        <p:sp>
          <p:nvSpPr>
            <p:cNvPr id="27" name="Rectangle 31"/>
            <p:cNvSpPr>
              <a:spLocks noChangeArrowheads="1"/>
            </p:cNvSpPr>
            <p:nvPr/>
          </p:nvSpPr>
          <p:spPr bwMode="auto">
            <a:xfrm rot="16200000">
              <a:off x="2223" y="2125"/>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o</a:t>
              </a:r>
              <a:endParaRPr lang="en-GB"/>
            </a:p>
          </p:txBody>
        </p:sp>
        <p:sp>
          <p:nvSpPr>
            <p:cNvPr id="28" name="Rectangle 32"/>
            <p:cNvSpPr>
              <a:spLocks noChangeArrowheads="1"/>
            </p:cNvSpPr>
            <p:nvPr/>
          </p:nvSpPr>
          <p:spPr bwMode="auto">
            <a:xfrm rot="16200000">
              <a:off x="2223" y="2074"/>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n</a:t>
              </a:r>
              <a:endParaRPr lang="en-GB"/>
            </a:p>
          </p:txBody>
        </p:sp>
        <p:sp>
          <p:nvSpPr>
            <p:cNvPr id="29" name="Rectangle 33"/>
            <p:cNvSpPr>
              <a:spLocks noChangeArrowheads="1"/>
            </p:cNvSpPr>
            <p:nvPr/>
          </p:nvSpPr>
          <p:spPr bwMode="auto">
            <a:xfrm>
              <a:off x="2616" y="1043"/>
              <a:ext cx="1708" cy="109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30" name="Rectangle 34"/>
            <p:cNvSpPr>
              <a:spLocks noChangeArrowheads="1"/>
            </p:cNvSpPr>
            <p:nvPr/>
          </p:nvSpPr>
          <p:spPr bwMode="auto">
            <a:xfrm>
              <a:off x="2616" y="1043"/>
              <a:ext cx="1708" cy="1096"/>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1" name="Rectangle 35"/>
            <p:cNvSpPr>
              <a:spLocks noChangeArrowheads="1"/>
            </p:cNvSpPr>
            <p:nvPr/>
          </p:nvSpPr>
          <p:spPr bwMode="auto">
            <a:xfrm>
              <a:off x="2634" y="1062"/>
              <a:ext cx="7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Risk Assessment</a:t>
              </a:r>
              <a:endParaRPr lang="en-GB"/>
            </a:p>
          </p:txBody>
        </p:sp>
        <p:sp>
          <p:nvSpPr>
            <p:cNvPr id="32" name="Rectangle 36"/>
            <p:cNvSpPr>
              <a:spLocks noChangeArrowheads="1"/>
            </p:cNvSpPr>
            <p:nvPr/>
          </p:nvSpPr>
          <p:spPr bwMode="auto">
            <a:xfrm>
              <a:off x="2860" y="1847"/>
              <a:ext cx="1220"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33" name="Rectangle 37"/>
            <p:cNvSpPr>
              <a:spLocks noChangeArrowheads="1"/>
            </p:cNvSpPr>
            <p:nvPr/>
          </p:nvSpPr>
          <p:spPr bwMode="auto">
            <a:xfrm>
              <a:off x="2860" y="1847"/>
              <a:ext cx="1220" cy="194"/>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4" name="Rectangle 38"/>
            <p:cNvSpPr>
              <a:spLocks noChangeArrowheads="1"/>
            </p:cNvSpPr>
            <p:nvPr/>
          </p:nvSpPr>
          <p:spPr bwMode="auto">
            <a:xfrm>
              <a:off x="3149" y="1892"/>
              <a:ext cx="65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Risk Evaluation</a:t>
              </a:r>
              <a:endParaRPr lang="en-GB"/>
            </a:p>
          </p:txBody>
        </p:sp>
        <p:sp>
          <p:nvSpPr>
            <p:cNvPr id="35" name="Line 39"/>
            <p:cNvSpPr>
              <a:spLocks noChangeShapeType="1"/>
            </p:cNvSpPr>
            <p:nvPr/>
          </p:nvSpPr>
          <p:spPr bwMode="auto">
            <a:xfrm>
              <a:off x="3470" y="1408"/>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6" name="Freeform 40"/>
            <p:cNvSpPr>
              <a:spLocks/>
            </p:cNvSpPr>
            <p:nvPr/>
          </p:nvSpPr>
          <p:spPr bwMode="auto">
            <a:xfrm>
              <a:off x="3442" y="1475"/>
              <a:ext cx="56" cy="55"/>
            </a:xfrm>
            <a:custGeom>
              <a:avLst/>
              <a:gdLst>
                <a:gd name="T0" fmla="*/ 69 w 138"/>
                <a:gd name="T1" fmla="*/ 138 h 138"/>
                <a:gd name="T2" fmla="*/ 138 w 138"/>
                <a:gd name="T3" fmla="*/ 0 h 138"/>
                <a:gd name="T4" fmla="*/ 0 w 138"/>
                <a:gd name="T5" fmla="*/ 0 h 138"/>
                <a:gd name="T6" fmla="*/ 0 w 138"/>
                <a:gd name="T7" fmla="*/ 0 h 138"/>
                <a:gd name="T8" fmla="*/ 69 w 138"/>
                <a:gd name="T9" fmla="*/ 138 h 138"/>
              </a:gdLst>
              <a:ahLst/>
              <a:cxnLst>
                <a:cxn ang="0">
                  <a:pos x="T0" y="T1"/>
                </a:cxn>
                <a:cxn ang="0">
                  <a:pos x="T2" y="T3"/>
                </a:cxn>
                <a:cxn ang="0">
                  <a:pos x="T4" y="T5"/>
                </a:cxn>
                <a:cxn ang="0">
                  <a:pos x="T6" y="T7"/>
                </a:cxn>
                <a:cxn ang="0">
                  <a:pos x="T8" y="T9"/>
                </a:cxn>
              </a:cxnLst>
              <a:rect l="0" t="0" r="r" b="b"/>
              <a:pathLst>
                <a:path w="138" h="138">
                  <a:moveTo>
                    <a:pt x="69" y="138"/>
                  </a:moveTo>
                  <a:lnTo>
                    <a:pt x="138" y="0"/>
                  </a:lnTo>
                  <a:cubicBezTo>
                    <a:pt x="95" y="21"/>
                    <a:pt x="43" y="21"/>
                    <a:pt x="0" y="0"/>
                  </a:cubicBezTo>
                  <a:lnTo>
                    <a:pt x="0" y="0"/>
                  </a:lnTo>
                  <a:lnTo>
                    <a:pt x="69" y="138"/>
                  </a:lnTo>
                  <a:close/>
                </a:path>
              </a:pathLst>
            </a:custGeom>
            <a:solidFill>
              <a:srgbClr val="000000"/>
            </a:solidFill>
            <a:ln w="0">
              <a:solidFill>
                <a:srgbClr val="000000"/>
              </a:solidFill>
              <a:prstDash val="solid"/>
              <a:round/>
              <a:headEnd/>
              <a:tailEnd/>
            </a:ln>
          </p:spPr>
          <p:txBody>
            <a:bodyPr/>
            <a:lstStyle/>
            <a:p>
              <a:endParaRPr lang="fa-IR"/>
            </a:p>
          </p:txBody>
        </p:sp>
        <p:sp>
          <p:nvSpPr>
            <p:cNvPr id="37" name="Freeform 41"/>
            <p:cNvSpPr>
              <a:spLocks/>
            </p:cNvSpPr>
            <p:nvPr/>
          </p:nvSpPr>
          <p:spPr bwMode="auto">
            <a:xfrm>
              <a:off x="4324" y="1591"/>
              <a:ext cx="366" cy="937"/>
            </a:xfrm>
            <a:custGeom>
              <a:avLst/>
              <a:gdLst>
                <a:gd name="T0" fmla="*/ 0 w 366"/>
                <a:gd name="T1" fmla="*/ 937 h 937"/>
                <a:gd name="T2" fmla="*/ 366 w 366"/>
                <a:gd name="T3" fmla="*/ 937 h 937"/>
                <a:gd name="T4" fmla="*/ 366 w 366"/>
                <a:gd name="T5" fmla="*/ 0 h 937"/>
                <a:gd name="T6" fmla="*/ 43 w 366"/>
                <a:gd name="T7" fmla="*/ 0 h 937"/>
              </a:gdLst>
              <a:ahLst/>
              <a:cxnLst>
                <a:cxn ang="0">
                  <a:pos x="T0" y="T1"/>
                </a:cxn>
                <a:cxn ang="0">
                  <a:pos x="T2" y="T3"/>
                </a:cxn>
                <a:cxn ang="0">
                  <a:pos x="T4" y="T5"/>
                </a:cxn>
                <a:cxn ang="0">
                  <a:pos x="T6" y="T7"/>
                </a:cxn>
              </a:cxnLst>
              <a:rect l="0" t="0" r="r" b="b"/>
              <a:pathLst>
                <a:path w="366" h="937">
                  <a:moveTo>
                    <a:pt x="0" y="937"/>
                  </a:moveTo>
                  <a:lnTo>
                    <a:pt x="366" y="937"/>
                  </a:lnTo>
                  <a:lnTo>
                    <a:pt x="366" y="0"/>
                  </a:lnTo>
                  <a:lnTo>
                    <a:pt x="43"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8" name="Freeform 42"/>
            <p:cNvSpPr>
              <a:spLocks/>
            </p:cNvSpPr>
            <p:nvPr/>
          </p:nvSpPr>
          <p:spPr bwMode="auto">
            <a:xfrm>
              <a:off x="4324" y="1563"/>
              <a:ext cx="56" cy="56"/>
            </a:xfrm>
            <a:custGeom>
              <a:avLst/>
              <a:gdLst>
                <a:gd name="T0" fmla="*/ 0 w 138"/>
                <a:gd name="T1" fmla="*/ 69 h 138"/>
                <a:gd name="T2" fmla="*/ 138 w 138"/>
                <a:gd name="T3" fmla="*/ 0 h 138"/>
                <a:gd name="T4" fmla="*/ 138 w 138"/>
                <a:gd name="T5" fmla="*/ 138 h 138"/>
                <a:gd name="T6" fmla="*/ 138 w 138"/>
                <a:gd name="T7" fmla="*/ 138 h 138"/>
                <a:gd name="T8" fmla="*/ 0 w 138"/>
                <a:gd name="T9" fmla="*/ 69 h 138"/>
              </a:gdLst>
              <a:ahLst/>
              <a:cxnLst>
                <a:cxn ang="0">
                  <a:pos x="T0" y="T1"/>
                </a:cxn>
                <a:cxn ang="0">
                  <a:pos x="T2" y="T3"/>
                </a:cxn>
                <a:cxn ang="0">
                  <a:pos x="T4" y="T5"/>
                </a:cxn>
                <a:cxn ang="0">
                  <a:pos x="T6" y="T7"/>
                </a:cxn>
                <a:cxn ang="0">
                  <a:pos x="T8" y="T9"/>
                </a:cxn>
              </a:cxnLst>
              <a:rect l="0" t="0" r="r" b="b"/>
              <a:pathLst>
                <a:path w="138" h="138">
                  <a:moveTo>
                    <a:pt x="0" y="69"/>
                  </a:moveTo>
                  <a:lnTo>
                    <a:pt x="138" y="0"/>
                  </a:lnTo>
                  <a:cubicBezTo>
                    <a:pt x="117" y="44"/>
                    <a:pt x="117" y="95"/>
                    <a:pt x="138" y="138"/>
                  </a:cubicBezTo>
                  <a:lnTo>
                    <a:pt x="138" y="138"/>
                  </a:lnTo>
                  <a:lnTo>
                    <a:pt x="0" y="69"/>
                  </a:lnTo>
                  <a:close/>
                </a:path>
              </a:pathLst>
            </a:custGeom>
            <a:solidFill>
              <a:srgbClr val="000000"/>
            </a:solidFill>
            <a:ln w="0">
              <a:solidFill>
                <a:srgbClr val="000000"/>
              </a:solidFill>
              <a:prstDash val="solid"/>
              <a:round/>
              <a:headEnd/>
              <a:tailEnd/>
            </a:ln>
          </p:spPr>
          <p:txBody>
            <a:bodyPr/>
            <a:lstStyle/>
            <a:p>
              <a:endParaRPr lang="fa-IR"/>
            </a:p>
          </p:txBody>
        </p:sp>
        <p:sp>
          <p:nvSpPr>
            <p:cNvPr id="39" name="Rectangle 43"/>
            <p:cNvSpPr>
              <a:spLocks noChangeArrowheads="1"/>
            </p:cNvSpPr>
            <p:nvPr/>
          </p:nvSpPr>
          <p:spPr bwMode="auto">
            <a:xfrm>
              <a:off x="4461" y="2005"/>
              <a:ext cx="458"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40" name="Rectangle 44"/>
            <p:cNvSpPr>
              <a:spLocks noChangeArrowheads="1"/>
            </p:cNvSpPr>
            <p:nvPr/>
          </p:nvSpPr>
          <p:spPr bwMode="auto">
            <a:xfrm>
              <a:off x="4468" y="2015"/>
              <a:ext cx="46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900" b="1">
                  <a:solidFill>
                    <a:srgbClr val="000000"/>
                  </a:solidFill>
                </a:rPr>
                <a:t>unacceptable</a:t>
              </a:r>
              <a:endParaRPr lang="en-GB"/>
            </a:p>
          </p:txBody>
        </p:sp>
        <p:sp>
          <p:nvSpPr>
            <p:cNvPr id="41" name="Rectangle 45"/>
            <p:cNvSpPr>
              <a:spLocks noChangeArrowheads="1"/>
            </p:cNvSpPr>
            <p:nvPr/>
          </p:nvSpPr>
          <p:spPr bwMode="auto">
            <a:xfrm>
              <a:off x="2616" y="2260"/>
              <a:ext cx="1708" cy="78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42" name="Rectangle 46"/>
            <p:cNvSpPr>
              <a:spLocks noChangeArrowheads="1"/>
            </p:cNvSpPr>
            <p:nvPr/>
          </p:nvSpPr>
          <p:spPr bwMode="auto">
            <a:xfrm>
              <a:off x="2616" y="2260"/>
              <a:ext cx="1708" cy="78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 name="Rectangle 47"/>
            <p:cNvSpPr>
              <a:spLocks noChangeArrowheads="1"/>
            </p:cNvSpPr>
            <p:nvPr/>
          </p:nvSpPr>
          <p:spPr bwMode="auto">
            <a:xfrm>
              <a:off x="2634" y="2278"/>
              <a:ext cx="52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Risk Control</a:t>
              </a:r>
              <a:endParaRPr lang="en-GB"/>
            </a:p>
          </p:txBody>
        </p:sp>
        <p:sp>
          <p:nvSpPr>
            <p:cNvPr id="44" name="Line 48"/>
            <p:cNvSpPr>
              <a:spLocks noChangeShapeType="1"/>
            </p:cNvSpPr>
            <p:nvPr/>
          </p:nvSpPr>
          <p:spPr bwMode="auto">
            <a:xfrm>
              <a:off x="3470" y="2041"/>
              <a:ext cx="1" cy="34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45" name="Freeform 49"/>
            <p:cNvSpPr>
              <a:spLocks/>
            </p:cNvSpPr>
            <p:nvPr/>
          </p:nvSpPr>
          <p:spPr bwMode="auto">
            <a:xfrm>
              <a:off x="3442" y="2375"/>
              <a:ext cx="56" cy="56"/>
            </a:xfrm>
            <a:custGeom>
              <a:avLst/>
              <a:gdLst>
                <a:gd name="T0" fmla="*/ 69 w 138"/>
                <a:gd name="T1" fmla="*/ 139 h 139"/>
                <a:gd name="T2" fmla="*/ 138 w 138"/>
                <a:gd name="T3" fmla="*/ 0 h 139"/>
                <a:gd name="T4" fmla="*/ 0 w 138"/>
                <a:gd name="T5" fmla="*/ 0 h 139"/>
                <a:gd name="T6" fmla="*/ 0 w 138"/>
                <a:gd name="T7" fmla="*/ 0 h 139"/>
                <a:gd name="T8" fmla="*/ 69 w 138"/>
                <a:gd name="T9" fmla="*/ 139 h 139"/>
              </a:gdLst>
              <a:ahLst/>
              <a:cxnLst>
                <a:cxn ang="0">
                  <a:pos x="T0" y="T1"/>
                </a:cxn>
                <a:cxn ang="0">
                  <a:pos x="T2" y="T3"/>
                </a:cxn>
                <a:cxn ang="0">
                  <a:pos x="T4" y="T5"/>
                </a:cxn>
                <a:cxn ang="0">
                  <a:pos x="T6" y="T7"/>
                </a:cxn>
                <a:cxn ang="0">
                  <a:pos x="T8" y="T9"/>
                </a:cxn>
              </a:cxnLst>
              <a:rect l="0" t="0" r="r" b="b"/>
              <a:pathLst>
                <a:path w="138" h="139">
                  <a:moveTo>
                    <a:pt x="69" y="139"/>
                  </a:moveTo>
                  <a:lnTo>
                    <a:pt x="138" y="0"/>
                  </a:lnTo>
                  <a:cubicBezTo>
                    <a:pt x="95" y="22"/>
                    <a:pt x="43" y="22"/>
                    <a:pt x="0" y="0"/>
                  </a:cubicBezTo>
                  <a:lnTo>
                    <a:pt x="0" y="0"/>
                  </a:lnTo>
                  <a:lnTo>
                    <a:pt x="69" y="139"/>
                  </a:lnTo>
                  <a:close/>
                </a:path>
              </a:pathLst>
            </a:custGeom>
            <a:solidFill>
              <a:srgbClr val="000000"/>
            </a:solidFill>
            <a:ln w="0">
              <a:solidFill>
                <a:srgbClr val="000000"/>
              </a:solidFill>
              <a:prstDash val="solid"/>
              <a:round/>
              <a:headEnd/>
              <a:tailEnd/>
            </a:ln>
          </p:spPr>
          <p:txBody>
            <a:bodyPr/>
            <a:lstStyle/>
            <a:p>
              <a:endParaRPr lang="fa-IR"/>
            </a:p>
          </p:txBody>
        </p:sp>
        <p:sp>
          <p:nvSpPr>
            <p:cNvPr id="46" name="Rectangle 50"/>
            <p:cNvSpPr>
              <a:spLocks noChangeArrowheads="1"/>
            </p:cNvSpPr>
            <p:nvPr/>
          </p:nvSpPr>
          <p:spPr bwMode="auto">
            <a:xfrm>
              <a:off x="2860" y="1530"/>
              <a:ext cx="122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47" name="Rectangle 51"/>
            <p:cNvSpPr>
              <a:spLocks noChangeArrowheads="1"/>
            </p:cNvSpPr>
            <p:nvPr/>
          </p:nvSpPr>
          <p:spPr bwMode="auto">
            <a:xfrm>
              <a:off x="2860" y="1530"/>
              <a:ext cx="1220" cy="195"/>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8" name="Rectangle 52"/>
            <p:cNvSpPr>
              <a:spLocks noChangeArrowheads="1"/>
            </p:cNvSpPr>
            <p:nvPr/>
          </p:nvSpPr>
          <p:spPr bwMode="auto">
            <a:xfrm>
              <a:off x="3187" y="1577"/>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Risk Analysis</a:t>
              </a:r>
              <a:endParaRPr lang="en-GB"/>
            </a:p>
          </p:txBody>
        </p:sp>
        <p:sp>
          <p:nvSpPr>
            <p:cNvPr id="49" name="Line 53"/>
            <p:cNvSpPr>
              <a:spLocks noChangeShapeType="1"/>
            </p:cNvSpPr>
            <p:nvPr/>
          </p:nvSpPr>
          <p:spPr bwMode="auto">
            <a:xfrm>
              <a:off x="3470" y="1725"/>
              <a:ext cx="1" cy="7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0" name="Freeform 54"/>
            <p:cNvSpPr>
              <a:spLocks/>
            </p:cNvSpPr>
            <p:nvPr/>
          </p:nvSpPr>
          <p:spPr bwMode="auto">
            <a:xfrm>
              <a:off x="3442" y="1791"/>
              <a:ext cx="56" cy="56"/>
            </a:xfrm>
            <a:custGeom>
              <a:avLst/>
              <a:gdLst>
                <a:gd name="T0" fmla="*/ 69 w 138"/>
                <a:gd name="T1" fmla="*/ 139 h 139"/>
                <a:gd name="T2" fmla="*/ 138 w 138"/>
                <a:gd name="T3" fmla="*/ 0 h 139"/>
                <a:gd name="T4" fmla="*/ 0 w 138"/>
                <a:gd name="T5" fmla="*/ 0 h 139"/>
                <a:gd name="T6" fmla="*/ 0 w 138"/>
                <a:gd name="T7" fmla="*/ 0 h 139"/>
                <a:gd name="T8" fmla="*/ 69 w 138"/>
                <a:gd name="T9" fmla="*/ 139 h 139"/>
              </a:gdLst>
              <a:ahLst/>
              <a:cxnLst>
                <a:cxn ang="0">
                  <a:pos x="T0" y="T1"/>
                </a:cxn>
                <a:cxn ang="0">
                  <a:pos x="T2" y="T3"/>
                </a:cxn>
                <a:cxn ang="0">
                  <a:pos x="T4" y="T5"/>
                </a:cxn>
                <a:cxn ang="0">
                  <a:pos x="T6" y="T7"/>
                </a:cxn>
                <a:cxn ang="0">
                  <a:pos x="T8" y="T9"/>
                </a:cxn>
              </a:cxnLst>
              <a:rect l="0" t="0" r="r" b="b"/>
              <a:pathLst>
                <a:path w="138" h="139">
                  <a:moveTo>
                    <a:pt x="69" y="139"/>
                  </a:moveTo>
                  <a:lnTo>
                    <a:pt x="138" y="0"/>
                  </a:lnTo>
                  <a:cubicBezTo>
                    <a:pt x="95" y="22"/>
                    <a:pt x="43" y="22"/>
                    <a:pt x="0" y="0"/>
                  </a:cubicBezTo>
                  <a:lnTo>
                    <a:pt x="0" y="0"/>
                  </a:lnTo>
                  <a:lnTo>
                    <a:pt x="69" y="139"/>
                  </a:lnTo>
                  <a:close/>
                </a:path>
              </a:pathLst>
            </a:custGeom>
            <a:solidFill>
              <a:srgbClr val="000000"/>
            </a:solidFill>
            <a:ln w="0">
              <a:solidFill>
                <a:srgbClr val="000000"/>
              </a:solidFill>
              <a:prstDash val="solid"/>
              <a:round/>
              <a:headEnd/>
              <a:tailEnd/>
            </a:ln>
          </p:spPr>
          <p:txBody>
            <a:bodyPr/>
            <a:lstStyle/>
            <a:p>
              <a:endParaRPr lang="fa-IR"/>
            </a:p>
          </p:txBody>
        </p:sp>
        <p:sp>
          <p:nvSpPr>
            <p:cNvPr id="51" name="Rectangle 55"/>
            <p:cNvSpPr>
              <a:spLocks noChangeArrowheads="1"/>
            </p:cNvSpPr>
            <p:nvPr/>
          </p:nvSpPr>
          <p:spPr bwMode="auto">
            <a:xfrm>
              <a:off x="2860" y="2431"/>
              <a:ext cx="1220"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52" name="Rectangle 56"/>
            <p:cNvSpPr>
              <a:spLocks noChangeArrowheads="1"/>
            </p:cNvSpPr>
            <p:nvPr/>
          </p:nvSpPr>
          <p:spPr bwMode="auto">
            <a:xfrm>
              <a:off x="2860" y="2431"/>
              <a:ext cx="1220" cy="195"/>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3" name="Rectangle 57"/>
            <p:cNvSpPr>
              <a:spLocks noChangeArrowheads="1"/>
            </p:cNvSpPr>
            <p:nvPr/>
          </p:nvSpPr>
          <p:spPr bwMode="auto">
            <a:xfrm>
              <a:off x="3155" y="2478"/>
              <a:ext cx="6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Risk Reduction</a:t>
              </a:r>
              <a:endParaRPr lang="en-GB"/>
            </a:p>
          </p:txBody>
        </p:sp>
        <p:sp>
          <p:nvSpPr>
            <p:cNvPr id="54" name="Line 58"/>
            <p:cNvSpPr>
              <a:spLocks noChangeShapeType="1"/>
            </p:cNvSpPr>
            <p:nvPr/>
          </p:nvSpPr>
          <p:spPr bwMode="auto">
            <a:xfrm>
              <a:off x="3470" y="2942"/>
              <a:ext cx="1" cy="17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 name="Freeform 59"/>
            <p:cNvSpPr>
              <a:spLocks/>
            </p:cNvSpPr>
            <p:nvPr/>
          </p:nvSpPr>
          <p:spPr bwMode="auto">
            <a:xfrm>
              <a:off x="3442" y="3105"/>
              <a:ext cx="56" cy="56"/>
            </a:xfrm>
            <a:custGeom>
              <a:avLst/>
              <a:gdLst>
                <a:gd name="T0" fmla="*/ 69 w 138"/>
                <a:gd name="T1" fmla="*/ 139 h 139"/>
                <a:gd name="T2" fmla="*/ 138 w 138"/>
                <a:gd name="T3" fmla="*/ 0 h 139"/>
                <a:gd name="T4" fmla="*/ 0 w 138"/>
                <a:gd name="T5" fmla="*/ 0 h 139"/>
                <a:gd name="T6" fmla="*/ 0 w 138"/>
                <a:gd name="T7" fmla="*/ 0 h 139"/>
                <a:gd name="T8" fmla="*/ 69 w 138"/>
                <a:gd name="T9" fmla="*/ 139 h 139"/>
              </a:gdLst>
              <a:ahLst/>
              <a:cxnLst>
                <a:cxn ang="0">
                  <a:pos x="T0" y="T1"/>
                </a:cxn>
                <a:cxn ang="0">
                  <a:pos x="T2" y="T3"/>
                </a:cxn>
                <a:cxn ang="0">
                  <a:pos x="T4" y="T5"/>
                </a:cxn>
                <a:cxn ang="0">
                  <a:pos x="T6" y="T7"/>
                </a:cxn>
                <a:cxn ang="0">
                  <a:pos x="T8" y="T9"/>
                </a:cxn>
              </a:cxnLst>
              <a:rect l="0" t="0" r="r" b="b"/>
              <a:pathLst>
                <a:path w="138" h="139">
                  <a:moveTo>
                    <a:pt x="69" y="139"/>
                  </a:moveTo>
                  <a:lnTo>
                    <a:pt x="138" y="0"/>
                  </a:lnTo>
                  <a:cubicBezTo>
                    <a:pt x="95" y="22"/>
                    <a:pt x="43" y="22"/>
                    <a:pt x="0" y="0"/>
                  </a:cubicBezTo>
                  <a:lnTo>
                    <a:pt x="0" y="0"/>
                  </a:lnTo>
                  <a:lnTo>
                    <a:pt x="69" y="139"/>
                  </a:lnTo>
                  <a:close/>
                </a:path>
              </a:pathLst>
            </a:custGeom>
            <a:solidFill>
              <a:srgbClr val="000000"/>
            </a:solidFill>
            <a:ln w="0">
              <a:solidFill>
                <a:srgbClr val="000000"/>
              </a:solidFill>
              <a:prstDash val="solid"/>
              <a:round/>
              <a:headEnd/>
              <a:tailEnd/>
            </a:ln>
          </p:spPr>
          <p:txBody>
            <a:bodyPr/>
            <a:lstStyle/>
            <a:p>
              <a:endParaRPr lang="fa-IR"/>
            </a:p>
          </p:txBody>
        </p:sp>
        <p:sp>
          <p:nvSpPr>
            <p:cNvPr id="56" name="Line 60"/>
            <p:cNvSpPr>
              <a:spLocks noChangeShapeType="1"/>
            </p:cNvSpPr>
            <p:nvPr/>
          </p:nvSpPr>
          <p:spPr bwMode="auto">
            <a:xfrm>
              <a:off x="3470" y="2626"/>
              <a:ext cx="1" cy="7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7" name="Freeform 61"/>
            <p:cNvSpPr>
              <a:spLocks/>
            </p:cNvSpPr>
            <p:nvPr/>
          </p:nvSpPr>
          <p:spPr bwMode="auto">
            <a:xfrm>
              <a:off x="3442" y="2692"/>
              <a:ext cx="56" cy="56"/>
            </a:xfrm>
            <a:custGeom>
              <a:avLst/>
              <a:gdLst>
                <a:gd name="T0" fmla="*/ 69 w 138"/>
                <a:gd name="T1" fmla="*/ 139 h 139"/>
                <a:gd name="T2" fmla="*/ 138 w 138"/>
                <a:gd name="T3" fmla="*/ 0 h 139"/>
                <a:gd name="T4" fmla="*/ 0 w 138"/>
                <a:gd name="T5" fmla="*/ 0 h 139"/>
                <a:gd name="T6" fmla="*/ 0 w 138"/>
                <a:gd name="T7" fmla="*/ 0 h 139"/>
                <a:gd name="T8" fmla="*/ 69 w 138"/>
                <a:gd name="T9" fmla="*/ 139 h 139"/>
              </a:gdLst>
              <a:ahLst/>
              <a:cxnLst>
                <a:cxn ang="0">
                  <a:pos x="T0" y="T1"/>
                </a:cxn>
                <a:cxn ang="0">
                  <a:pos x="T2" y="T3"/>
                </a:cxn>
                <a:cxn ang="0">
                  <a:pos x="T4" y="T5"/>
                </a:cxn>
                <a:cxn ang="0">
                  <a:pos x="T6" y="T7"/>
                </a:cxn>
                <a:cxn ang="0">
                  <a:pos x="T8" y="T9"/>
                </a:cxn>
              </a:cxnLst>
              <a:rect l="0" t="0" r="r" b="b"/>
              <a:pathLst>
                <a:path w="138" h="139">
                  <a:moveTo>
                    <a:pt x="69" y="139"/>
                  </a:moveTo>
                  <a:lnTo>
                    <a:pt x="138" y="0"/>
                  </a:lnTo>
                  <a:cubicBezTo>
                    <a:pt x="95" y="22"/>
                    <a:pt x="43" y="22"/>
                    <a:pt x="0" y="0"/>
                  </a:cubicBezTo>
                  <a:lnTo>
                    <a:pt x="0" y="0"/>
                  </a:lnTo>
                  <a:lnTo>
                    <a:pt x="69" y="139"/>
                  </a:lnTo>
                  <a:close/>
                </a:path>
              </a:pathLst>
            </a:custGeom>
            <a:solidFill>
              <a:srgbClr val="000000"/>
            </a:solidFill>
            <a:ln w="0">
              <a:solidFill>
                <a:srgbClr val="000000"/>
              </a:solidFill>
              <a:prstDash val="solid"/>
              <a:round/>
              <a:headEnd/>
              <a:tailEnd/>
            </a:ln>
          </p:spPr>
          <p:txBody>
            <a:bodyPr/>
            <a:lstStyle/>
            <a:p>
              <a:endParaRPr lang="fa-IR"/>
            </a:p>
          </p:txBody>
        </p:sp>
        <p:sp>
          <p:nvSpPr>
            <p:cNvPr id="58" name="Rectangle 62"/>
            <p:cNvSpPr>
              <a:spLocks noChangeArrowheads="1"/>
            </p:cNvSpPr>
            <p:nvPr/>
          </p:nvSpPr>
          <p:spPr bwMode="auto">
            <a:xfrm>
              <a:off x="2860" y="1214"/>
              <a:ext cx="1220"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59" name="Rectangle 63"/>
            <p:cNvSpPr>
              <a:spLocks noChangeArrowheads="1"/>
            </p:cNvSpPr>
            <p:nvPr/>
          </p:nvSpPr>
          <p:spPr bwMode="auto">
            <a:xfrm>
              <a:off x="2860" y="1214"/>
              <a:ext cx="1220" cy="194"/>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0" name="Rectangle 64"/>
            <p:cNvSpPr>
              <a:spLocks noChangeArrowheads="1"/>
            </p:cNvSpPr>
            <p:nvPr/>
          </p:nvSpPr>
          <p:spPr bwMode="auto">
            <a:xfrm>
              <a:off x="3097" y="1262"/>
              <a:ext cx="7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Risk Identification</a:t>
              </a:r>
              <a:endParaRPr lang="en-GB"/>
            </a:p>
          </p:txBody>
        </p:sp>
        <p:sp>
          <p:nvSpPr>
            <p:cNvPr id="61" name="Line 65"/>
            <p:cNvSpPr>
              <a:spLocks noChangeShapeType="1"/>
            </p:cNvSpPr>
            <p:nvPr/>
          </p:nvSpPr>
          <p:spPr bwMode="auto">
            <a:xfrm>
              <a:off x="3470" y="922"/>
              <a:ext cx="1" cy="24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2" name="Freeform 66"/>
            <p:cNvSpPr>
              <a:spLocks/>
            </p:cNvSpPr>
            <p:nvPr/>
          </p:nvSpPr>
          <p:spPr bwMode="auto">
            <a:xfrm>
              <a:off x="3442" y="1158"/>
              <a:ext cx="56" cy="56"/>
            </a:xfrm>
            <a:custGeom>
              <a:avLst/>
              <a:gdLst>
                <a:gd name="T0" fmla="*/ 69 w 138"/>
                <a:gd name="T1" fmla="*/ 138 h 138"/>
                <a:gd name="T2" fmla="*/ 138 w 138"/>
                <a:gd name="T3" fmla="*/ 0 h 138"/>
                <a:gd name="T4" fmla="*/ 0 w 138"/>
                <a:gd name="T5" fmla="*/ 0 h 138"/>
                <a:gd name="T6" fmla="*/ 0 w 138"/>
                <a:gd name="T7" fmla="*/ 0 h 138"/>
                <a:gd name="T8" fmla="*/ 69 w 138"/>
                <a:gd name="T9" fmla="*/ 138 h 138"/>
              </a:gdLst>
              <a:ahLst/>
              <a:cxnLst>
                <a:cxn ang="0">
                  <a:pos x="T0" y="T1"/>
                </a:cxn>
                <a:cxn ang="0">
                  <a:pos x="T2" y="T3"/>
                </a:cxn>
                <a:cxn ang="0">
                  <a:pos x="T4" y="T5"/>
                </a:cxn>
                <a:cxn ang="0">
                  <a:pos x="T6" y="T7"/>
                </a:cxn>
                <a:cxn ang="0">
                  <a:pos x="T8" y="T9"/>
                </a:cxn>
              </a:cxnLst>
              <a:rect l="0" t="0" r="r" b="b"/>
              <a:pathLst>
                <a:path w="138" h="138">
                  <a:moveTo>
                    <a:pt x="69" y="138"/>
                  </a:moveTo>
                  <a:lnTo>
                    <a:pt x="138" y="0"/>
                  </a:lnTo>
                  <a:cubicBezTo>
                    <a:pt x="95" y="21"/>
                    <a:pt x="43" y="21"/>
                    <a:pt x="0" y="0"/>
                  </a:cubicBezTo>
                  <a:lnTo>
                    <a:pt x="0" y="0"/>
                  </a:lnTo>
                  <a:lnTo>
                    <a:pt x="69" y="138"/>
                  </a:lnTo>
                  <a:close/>
                </a:path>
              </a:pathLst>
            </a:custGeom>
            <a:solidFill>
              <a:srgbClr val="000000"/>
            </a:solidFill>
            <a:ln w="0">
              <a:solidFill>
                <a:srgbClr val="000000"/>
              </a:solidFill>
              <a:prstDash val="solid"/>
              <a:round/>
              <a:headEnd/>
              <a:tailEnd/>
            </a:ln>
          </p:spPr>
          <p:txBody>
            <a:bodyPr/>
            <a:lstStyle/>
            <a:p>
              <a:endParaRPr lang="fa-IR"/>
            </a:p>
          </p:txBody>
        </p:sp>
        <p:sp>
          <p:nvSpPr>
            <p:cNvPr id="63" name="Rectangle 67"/>
            <p:cNvSpPr>
              <a:spLocks noChangeArrowheads="1"/>
            </p:cNvSpPr>
            <p:nvPr/>
          </p:nvSpPr>
          <p:spPr bwMode="auto">
            <a:xfrm>
              <a:off x="2860" y="3697"/>
              <a:ext cx="1220" cy="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64" name="Rectangle 68"/>
            <p:cNvSpPr>
              <a:spLocks noChangeArrowheads="1"/>
            </p:cNvSpPr>
            <p:nvPr/>
          </p:nvSpPr>
          <p:spPr bwMode="auto">
            <a:xfrm>
              <a:off x="2860" y="3697"/>
              <a:ext cx="1220" cy="19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5" name="Rectangle 69"/>
            <p:cNvSpPr>
              <a:spLocks noChangeArrowheads="1"/>
            </p:cNvSpPr>
            <p:nvPr/>
          </p:nvSpPr>
          <p:spPr bwMode="auto">
            <a:xfrm>
              <a:off x="3168" y="3746"/>
              <a:ext cx="61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Review Events</a:t>
              </a:r>
              <a:endParaRPr lang="en-GB"/>
            </a:p>
          </p:txBody>
        </p:sp>
        <p:sp>
          <p:nvSpPr>
            <p:cNvPr id="66" name="Rectangle 70"/>
            <p:cNvSpPr>
              <a:spLocks noChangeArrowheads="1"/>
            </p:cNvSpPr>
            <p:nvPr/>
          </p:nvSpPr>
          <p:spPr bwMode="auto">
            <a:xfrm>
              <a:off x="2860" y="2748"/>
              <a:ext cx="1220"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67" name="Rectangle 71"/>
            <p:cNvSpPr>
              <a:spLocks noChangeArrowheads="1"/>
            </p:cNvSpPr>
            <p:nvPr/>
          </p:nvSpPr>
          <p:spPr bwMode="auto">
            <a:xfrm>
              <a:off x="2860" y="2748"/>
              <a:ext cx="1220" cy="194"/>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8" name="Rectangle 72"/>
            <p:cNvSpPr>
              <a:spLocks noChangeArrowheads="1"/>
            </p:cNvSpPr>
            <p:nvPr/>
          </p:nvSpPr>
          <p:spPr bwMode="auto">
            <a:xfrm>
              <a:off x="3123" y="2793"/>
              <a:ext cx="70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Risk Acceptance</a:t>
              </a:r>
              <a:endParaRPr lang="en-GB"/>
            </a:p>
          </p:txBody>
        </p:sp>
        <p:sp>
          <p:nvSpPr>
            <p:cNvPr id="69" name="Freeform 73"/>
            <p:cNvSpPr>
              <a:spLocks/>
            </p:cNvSpPr>
            <p:nvPr/>
          </p:nvSpPr>
          <p:spPr bwMode="auto">
            <a:xfrm>
              <a:off x="4080" y="2845"/>
              <a:ext cx="610" cy="950"/>
            </a:xfrm>
            <a:custGeom>
              <a:avLst/>
              <a:gdLst>
                <a:gd name="T0" fmla="*/ 0 w 610"/>
                <a:gd name="T1" fmla="*/ 950 h 950"/>
                <a:gd name="T2" fmla="*/ 610 w 610"/>
                <a:gd name="T3" fmla="*/ 950 h 950"/>
                <a:gd name="T4" fmla="*/ 610 w 610"/>
                <a:gd name="T5" fmla="*/ 0 h 950"/>
                <a:gd name="T6" fmla="*/ 293 w 610"/>
                <a:gd name="T7" fmla="*/ 0 h 950"/>
              </a:gdLst>
              <a:ahLst/>
              <a:cxnLst>
                <a:cxn ang="0">
                  <a:pos x="T0" y="T1"/>
                </a:cxn>
                <a:cxn ang="0">
                  <a:pos x="T2" y="T3"/>
                </a:cxn>
                <a:cxn ang="0">
                  <a:pos x="T4" y="T5"/>
                </a:cxn>
                <a:cxn ang="0">
                  <a:pos x="T6" y="T7"/>
                </a:cxn>
              </a:cxnLst>
              <a:rect l="0" t="0" r="r" b="b"/>
              <a:pathLst>
                <a:path w="610" h="950">
                  <a:moveTo>
                    <a:pt x="0" y="950"/>
                  </a:moveTo>
                  <a:lnTo>
                    <a:pt x="610" y="950"/>
                  </a:lnTo>
                  <a:lnTo>
                    <a:pt x="610" y="0"/>
                  </a:lnTo>
                  <a:lnTo>
                    <a:pt x="293"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0" name="Freeform 74"/>
            <p:cNvSpPr>
              <a:spLocks/>
            </p:cNvSpPr>
            <p:nvPr/>
          </p:nvSpPr>
          <p:spPr bwMode="auto">
            <a:xfrm>
              <a:off x="4331" y="2817"/>
              <a:ext cx="55" cy="56"/>
            </a:xfrm>
            <a:custGeom>
              <a:avLst/>
              <a:gdLst>
                <a:gd name="T0" fmla="*/ 0 w 138"/>
                <a:gd name="T1" fmla="*/ 70 h 139"/>
                <a:gd name="T2" fmla="*/ 138 w 138"/>
                <a:gd name="T3" fmla="*/ 0 h 139"/>
                <a:gd name="T4" fmla="*/ 138 w 138"/>
                <a:gd name="T5" fmla="*/ 139 h 139"/>
                <a:gd name="T6" fmla="*/ 138 w 138"/>
                <a:gd name="T7" fmla="*/ 139 h 139"/>
                <a:gd name="T8" fmla="*/ 0 w 138"/>
                <a:gd name="T9" fmla="*/ 70 h 139"/>
              </a:gdLst>
              <a:ahLst/>
              <a:cxnLst>
                <a:cxn ang="0">
                  <a:pos x="T0" y="T1"/>
                </a:cxn>
                <a:cxn ang="0">
                  <a:pos x="T2" y="T3"/>
                </a:cxn>
                <a:cxn ang="0">
                  <a:pos x="T4" y="T5"/>
                </a:cxn>
                <a:cxn ang="0">
                  <a:pos x="T6" y="T7"/>
                </a:cxn>
                <a:cxn ang="0">
                  <a:pos x="T8" y="T9"/>
                </a:cxn>
              </a:cxnLst>
              <a:rect l="0" t="0" r="r" b="b"/>
              <a:pathLst>
                <a:path w="138" h="139">
                  <a:moveTo>
                    <a:pt x="0" y="70"/>
                  </a:moveTo>
                  <a:lnTo>
                    <a:pt x="138" y="0"/>
                  </a:lnTo>
                  <a:cubicBezTo>
                    <a:pt x="117" y="44"/>
                    <a:pt x="117" y="95"/>
                    <a:pt x="138" y="139"/>
                  </a:cubicBezTo>
                  <a:lnTo>
                    <a:pt x="138" y="139"/>
                  </a:lnTo>
                  <a:lnTo>
                    <a:pt x="0" y="70"/>
                  </a:lnTo>
                  <a:close/>
                </a:path>
              </a:pathLst>
            </a:custGeom>
            <a:solidFill>
              <a:srgbClr val="000000"/>
            </a:solidFill>
            <a:ln w="0">
              <a:solidFill>
                <a:srgbClr val="000000"/>
              </a:solidFill>
              <a:prstDash val="solid"/>
              <a:round/>
              <a:headEnd/>
              <a:tailEnd/>
            </a:ln>
          </p:spPr>
          <p:txBody>
            <a:bodyPr/>
            <a:lstStyle/>
            <a:p>
              <a:endParaRPr lang="fa-IR"/>
            </a:p>
          </p:txBody>
        </p:sp>
        <p:sp>
          <p:nvSpPr>
            <p:cNvPr id="71" name="Freeform 75"/>
            <p:cNvSpPr>
              <a:spLocks/>
            </p:cNvSpPr>
            <p:nvPr/>
          </p:nvSpPr>
          <p:spPr bwMode="auto">
            <a:xfrm>
              <a:off x="2616" y="678"/>
              <a:ext cx="1708" cy="244"/>
            </a:xfrm>
            <a:custGeom>
              <a:avLst/>
              <a:gdLst>
                <a:gd name="T0" fmla="*/ 303 w 4248"/>
                <a:gd name="T1" fmla="*/ 606 h 606"/>
                <a:gd name="T2" fmla="*/ 3944 w 4248"/>
                <a:gd name="T3" fmla="*/ 606 h 606"/>
                <a:gd name="T4" fmla="*/ 4248 w 4248"/>
                <a:gd name="T5" fmla="*/ 303 h 606"/>
                <a:gd name="T6" fmla="*/ 3944 w 4248"/>
                <a:gd name="T7" fmla="*/ 0 h 606"/>
                <a:gd name="T8" fmla="*/ 3944 w 4248"/>
                <a:gd name="T9" fmla="*/ 0 h 606"/>
                <a:gd name="T10" fmla="*/ 3944 w 4248"/>
                <a:gd name="T11" fmla="*/ 0 h 606"/>
                <a:gd name="T12" fmla="*/ 303 w 4248"/>
                <a:gd name="T13" fmla="*/ 0 h 606"/>
                <a:gd name="T14" fmla="*/ 0 w 4248"/>
                <a:gd name="T15" fmla="*/ 303 h 606"/>
                <a:gd name="T16" fmla="*/ 303 w 4248"/>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8" h="606">
                  <a:moveTo>
                    <a:pt x="303" y="606"/>
                  </a:moveTo>
                  <a:lnTo>
                    <a:pt x="3944" y="606"/>
                  </a:lnTo>
                  <a:cubicBezTo>
                    <a:pt x="4112" y="606"/>
                    <a:pt x="4248" y="470"/>
                    <a:pt x="4248" y="303"/>
                  </a:cubicBezTo>
                  <a:cubicBezTo>
                    <a:pt x="4248" y="136"/>
                    <a:pt x="4112" y="0"/>
                    <a:pt x="3944" y="0"/>
                  </a:cubicBezTo>
                  <a:cubicBezTo>
                    <a:pt x="3944" y="0"/>
                    <a:pt x="3944" y="0"/>
                    <a:pt x="3944" y="0"/>
                  </a:cubicBezTo>
                  <a:lnTo>
                    <a:pt x="3944" y="0"/>
                  </a:lnTo>
                  <a:lnTo>
                    <a:pt x="303" y="0"/>
                  </a:lnTo>
                  <a:cubicBezTo>
                    <a:pt x="136" y="0"/>
                    <a:pt x="0" y="136"/>
                    <a:pt x="0" y="303"/>
                  </a:cubicBezTo>
                  <a:cubicBezTo>
                    <a:pt x="0" y="470"/>
                    <a:pt x="136" y="606"/>
                    <a:pt x="303" y="606"/>
                  </a:cubicBezTo>
                  <a:close/>
                </a:path>
              </a:pathLst>
            </a:custGeom>
            <a:solidFill>
              <a:srgbClr val="FF0000"/>
            </a:solidFill>
            <a:ln w="0">
              <a:solidFill>
                <a:srgbClr val="000000"/>
              </a:solidFill>
              <a:prstDash val="solid"/>
              <a:round/>
              <a:headEnd/>
              <a:tailEnd/>
            </a:ln>
          </p:spPr>
          <p:txBody>
            <a:bodyPr/>
            <a:lstStyle/>
            <a:p>
              <a:endParaRPr lang="fa-IR"/>
            </a:p>
          </p:txBody>
        </p:sp>
        <p:sp>
          <p:nvSpPr>
            <p:cNvPr id="72" name="Freeform 76"/>
            <p:cNvSpPr>
              <a:spLocks/>
            </p:cNvSpPr>
            <p:nvPr/>
          </p:nvSpPr>
          <p:spPr bwMode="auto">
            <a:xfrm>
              <a:off x="2616" y="678"/>
              <a:ext cx="1708" cy="244"/>
            </a:xfrm>
            <a:custGeom>
              <a:avLst/>
              <a:gdLst>
                <a:gd name="T0" fmla="*/ 303 w 4248"/>
                <a:gd name="T1" fmla="*/ 606 h 606"/>
                <a:gd name="T2" fmla="*/ 3944 w 4248"/>
                <a:gd name="T3" fmla="*/ 606 h 606"/>
                <a:gd name="T4" fmla="*/ 4248 w 4248"/>
                <a:gd name="T5" fmla="*/ 303 h 606"/>
                <a:gd name="T6" fmla="*/ 3944 w 4248"/>
                <a:gd name="T7" fmla="*/ 0 h 606"/>
                <a:gd name="T8" fmla="*/ 3944 w 4248"/>
                <a:gd name="T9" fmla="*/ 0 h 606"/>
                <a:gd name="T10" fmla="*/ 3944 w 4248"/>
                <a:gd name="T11" fmla="*/ 0 h 606"/>
                <a:gd name="T12" fmla="*/ 303 w 4248"/>
                <a:gd name="T13" fmla="*/ 0 h 606"/>
                <a:gd name="T14" fmla="*/ 0 w 4248"/>
                <a:gd name="T15" fmla="*/ 303 h 606"/>
                <a:gd name="T16" fmla="*/ 303 w 4248"/>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8" h="606">
                  <a:moveTo>
                    <a:pt x="303" y="606"/>
                  </a:moveTo>
                  <a:lnTo>
                    <a:pt x="3944" y="606"/>
                  </a:lnTo>
                  <a:cubicBezTo>
                    <a:pt x="4112" y="606"/>
                    <a:pt x="4248" y="470"/>
                    <a:pt x="4248" y="303"/>
                  </a:cubicBezTo>
                  <a:cubicBezTo>
                    <a:pt x="4248" y="136"/>
                    <a:pt x="4112" y="0"/>
                    <a:pt x="3944" y="0"/>
                  </a:cubicBezTo>
                  <a:cubicBezTo>
                    <a:pt x="3944" y="0"/>
                    <a:pt x="3944" y="0"/>
                    <a:pt x="3944" y="0"/>
                  </a:cubicBezTo>
                  <a:lnTo>
                    <a:pt x="3944" y="0"/>
                  </a:lnTo>
                  <a:lnTo>
                    <a:pt x="303" y="0"/>
                  </a:lnTo>
                  <a:cubicBezTo>
                    <a:pt x="136" y="0"/>
                    <a:pt x="0" y="136"/>
                    <a:pt x="0" y="303"/>
                  </a:cubicBezTo>
                  <a:cubicBezTo>
                    <a:pt x="0" y="470"/>
                    <a:pt x="136" y="606"/>
                    <a:pt x="303" y="606"/>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3" name="Rectangle 77"/>
            <p:cNvSpPr>
              <a:spLocks noChangeArrowheads="1"/>
            </p:cNvSpPr>
            <p:nvPr/>
          </p:nvSpPr>
          <p:spPr bwMode="auto">
            <a:xfrm>
              <a:off x="3329" y="695"/>
              <a:ext cx="28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FFFFFF"/>
                  </a:solidFill>
                </a:rPr>
                <a:t>Initiate</a:t>
              </a:r>
              <a:endParaRPr lang="en-GB"/>
            </a:p>
          </p:txBody>
        </p:sp>
        <p:sp>
          <p:nvSpPr>
            <p:cNvPr id="74" name="Rectangle 78"/>
            <p:cNvSpPr>
              <a:spLocks noChangeArrowheads="1"/>
            </p:cNvSpPr>
            <p:nvPr/>
          </p:nvSpPr>
          <p:spPr bwMode="auto">
            <a:xfrm>
              <a:off x="2769" y="798"/>
              <a:ext cx="14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FFFFFF"/>
                  </a:solidFill>
                </a:rPr>
                <a:t>Quality Risk Management Process</a:t>
              </a:r>
              <a:endParaRPr lang="en-GB"/>
            </a:p>
          </p:txBody>
        </p:sp>
        <p:sp>
          <p:nvSpPr>
            <p:cNvPr id="75" name="Freeform 79"/>
            <p:cNvSpPr>
              <a:spLocks/>
            </p:cNvSpPr>
            <p:nvPr/>
          </p:nvSpPr>
          <p:spPr bwMode="auto">
            <a:xfrm>
              <a:off x="2616" y="3161"/>
              <a:ext cx="1708" cy="244"/>
            </a:xfrm>
            <a:custGeom>
              <a:avLst/>
              <a:gdLst>
                <a:gd name="T0" fmla="*/ 303 w 4248"/>
                <a:gd name="T1" fmla="*/ 605 h 605"/>
                <a:gd name="T2" fmla="*/ 3944 w 4248"/>
                <a:gd name="T3" fmla="*/ 605 h 605"/>
                <a:gd name="T4" fmla="*/ 4248 w 4248"/>
                <a:gd name="T5" fmla="*/ 302 h 605"/>
                <a:gd name="T6" fmla="*/ 3944 w 4248"/>
                <a:gd name="T7" fmla="*/ 0 h 605"/>
                <a:gd name="T8" fmla="*/ 3944 w 4248"/>
                <a:gd name="T9" fmla="*/ 0 h 605"/>
                <a:gd name="T10" fmla="*/ 3944 w 4248"/>
                <a:gd name="T11" fmla="*/ 0 h 605"/>
                <a:gd name="T12" fmla="*/ 303 w 4248"/>
                <a:gd name="T13" fmla="*/ 0 h 605"/>
                <a:gd name="T14" fmla="*/ 0 w 4248"/>
                <a:gd name="T15" fmla="*/ 302 h 605"/>
                <a:gd name="T16" fmla="*/ 303 w 4248"/>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8" h="605">
                  <a:moveTo>
                    <a:pt x="303" y="605"/>
                  </a:moveTo>
                  <a:lnTo>
                    <a:pt x="3944" y="605"/>
                  </a:lnTo>
                  <a:cubicBezTo>
                    <a:pt x="4112" y="605"/>
                    <a:pt x="4248" y="469"/>
                    <a:pt x="4248" y="302"/>
                  </a:cubicBezTo>
                  <a:cubicBezTo>
                    <a:pt x="4248" y="135"/>
                    <a:pt x="4112" y="0"/>
                    <a:pt x="3944" y="0"/>
                  </a:cubicBezTo>
                  <a:cubicBezTo>
                    <a:pt x="3944" y="0"/>
                    <a:pt x="3944" y="0"/>
                    <a:pt x="3944" y="0"/>
                  </a:cubicBezTo>
                  <a:lnTo>
                    <a:pt x="3944" y="0"/>
                  </a:lnTo>
                  <a:lnTo>
                    <a:pt x="303" y="0"/>
                  </a:lnTo>
                  <a:cubicBezTo>
                    <a:pt x="136" y="0"/>
                    <a:pt x="0" y="135"/>
                    <a:pt x="0" y="302"/>
                  </a:cubicBezTo>
                  <a:cubicBezTo>
                    <a:pt x="0" y="469"/>
                    <a:pt x="136" y="605"/>
                    <a:pt x="303" y="605"/>
                  </a:cubicBezTo>
                  <a:close/>
                </a:path>
              </a:pathLst>
            </a:custGeom>
            <a:solidFill>
              <a:srgbClr val="00FF00"/>
            </a:solidFill>
            <a:ln w="0">
              <a:solidFill>
                <a:srgbClr val="000000"/>
              </a:solidFill>
              <a:prstDash val="solid"/>
              <a:round/>
              <a:headEnd/>
              <a:tailEnd/>
            </a:ln>
          </p:spPr>
          <p:txBody>
            <a:bodyPr/>
            <a:lstStyle/>
            <a:p>
              <a:endParaRPr lang="fa-IR"/>
            </a:p>
          </p:txBody>
        </p:sp>
        <p:sp>
          <p:nvSpPr>
            <p:cNvPr id="76" name="Freeform 80"/>
            <p:cNvSpPr>
              <a:spLocks/>
            </p:cNvSpPr>
            <p:nvPr/>
          </p:nvSpPr>
          <p:spPr bwMode="auto">
            <a:xfrm>
              <a:off x="2616" y="3161"/>
              <a:ext cx="1708" cy="244"/>
            </a:xfrm>
            <a:custGeom>
              <a:avLst/>
              <a:gdLst>
                <a:gd name="T0" fmla="*/ 303 w 4248"/>
                <a:gd name="T1" fmla="*/ 605 h 605"/>
                <a:gd name="T2" fmla="*/ 3944 w 4248"/>
                <a:gd name="T3" fmla="*/ 605 h 605"/>
                <a:gd name="T4" fmla="*/ 4248 w 4248"/>
                <a:gd name="T5" fmla="*/ 302 h 605"/>
                <a:gd name="T6" fmla="*/ 3944 w 4248"/>
                <a:gd name="T7" fmla="*/ 0 h 605"/>
                <a:gd name="T8" fmla="*/ 3944 w 4248"/>
                <a:gd name="T9" fmla="*/ 0 h 605"/>
                <a:gd name="T10" fmla="*/ 3944 w 4248"/>
                <a:gd name="T11" fmla="*/ 0 h 605"/>
                <a:gd name="T12" fmla="*/ 303 w 4248"/>
                <a:gd name="T13" fmla="*/ 0 h 605"/>
                <a:gd name="T14" fmla="*/ 0 w 4248"/>
                <a:gd name="T15" fmla="*/ 302 h 605"/>
                <a:gd name="T16" fmla="*/ 303 w 4248"/>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8" h="605">
                  <a:moveTo>
                    <a:pt x="303" y="605"/>
                  </a:moveTo>
                  <a:lnTo>
                    <a:pt x="3944" y="605"/>
                  </a:lnTo>
                  <a:cubicBezTo>
                    <a:pt x="4112" y="605"/>
                    <a:pt x="4248" y="469"/>
                    <a:pt x="4248" y="302"/>
                  </a:cubicBezTo>
                  <a:cubicBezTo>
                    <a:pt x="4248" y="135"/>
                    <a:pt x="4112" y="0"/>
                    <a:pt x="3944" y="0"/>
                  </a:cubicBezTo>
                  <a:cubicBezTo>
                    <a:pt x="3944" y="0"/>
                    <a:pt x="3944" y="0"/>
                    <a:pt x="3944" y="0"/>
                  </a:cubicBezTo>
                  <a:lnTo>
                    <a:pt x="3944" y="0"/>
                  </a:lnTo>
                  <a:lnTo>
                    <a:pt x="303" y="0"/>
                  </a:lnTo>
                  <a:cubicBezTo>
                    <a:pt x="136" y="0"/>
                    <a:pt x="0" y="135"/>
                    <a:pt x="0" y="302"/>
                  </a:cubicBezTo>
                  <a:cubicBezTo>
                    <a:pt x="0" y="469"/>
                    <a:pt x="136" y="605"/>
                    <a:pt x="303" y="605"/>
                  </a:cubicBezTo>
                  <a:close/>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7" name="Rectangle 81"/>
            <p:cNvSpPr>
              <a:spLocks noChangeArrowheads="1"/>
            </p:cNvSpPr>
            <p:nvPr/>
          </p:nvSpPr>
          <p:spPr bwMode="auto">
            <a:xfrm>
              <a:off x="3033" y="3179"/>
              <a:ext cx="8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FFFFFF"/>
                  </a:solidFill>
                </a:rPr>
                <a:t>Output / Result of the</a:t>
              </a:r>
              <a:endParaRPr lang="en-GB"/>
            </a:p>
          </p:txBody>
        </p:sp>
        <p:sp>
          <p:nvSpPr>
            <p:cNvPr id="78" name="Rectangle 82"/>
            <p:cNvSpPr>
              <a:spLocks noChangeArrowheads="1"/>
            </p:cNvSpPr>
            <p:nvPr/>
          </p:nvSpPr>
          <p:spPr bwMode="auto">
            <a:xfrm>
              <a:off x="2769" y="3282"/>
              <a:ext cx="14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FFFFFF"/>
                  </a:solidFill>
                </a:rPr>
                <a:t>Quality Risk Management Process</a:t>
              </a:r>
              <a:endParaRPr lang="en-GB"/>
            </a:p>
          </p:txBody>
        </p:sp>
        <p:sp>
          <p:nvSpPr>
            <p:cNvPr id="79" name="Freeform 83"/>
            <p:cNvSpPr>
              <a:spLocks noEditPoints="1"/>
            </p:cNvSpPr>
            <p:nvPr/>
          </p:nvSpPr>
          <p:spPr bwMode="auto">
            <a:xfrm>
              <a:off x="2459" y="1586"/>
              <a:ext cx="114" cy="12"/>
            </a:xfrm>
            <a:custGeom>
              <a:avLst/>
              <a:gdLst>
                <a:gd name="T0" fmla="*/ 270 w 282"/>
                <a:gd name="T1" fmla="*/ 25 h 28"/>
                <a:gd name="T2" fmla="*/ 270 w 282"/>
                <a:gd name="T3" fmla="*/ 25 h 28"/>
                <a:gd name="T4" fmla="*/ 257 w 282"/>
                <a:gd name="T5" fmla="*/ 13 h 28"/>
                <a:gd name="T6" fmla="*/ 269 w 282"/>
                <a:gd name="T7" fmla="*/ 0 h 28"/>
                <a:gd name="T8" fmla="*/ 269 w 282"/>
                <a:gd name="T9" fmla="*/ 0 h 28"/>
                <a:gd name="T10" fmla="*/ 282 w 282"/>
                <a:gd name="T11" fmla="*/ 12 h 28"/>
                <a:gd name="T12" fmla="*/ 270 w 282"/>
                <a:gd name="T13" fmla="*/ 25 h 28"/>
                <a:gd name="T14" fmla="*/ 141 w 282"/>
                <a:gd name="T15" fmla="*/ 27 h 28"/>
                <a:gd name="T16" fmla="*/ 141 w 282"/>
                <a:gd name="T17" fmla="*/ 27 h 28"/>
                <a:gd name="T18" fmla="*/ 128 w 282"/>
                <a:gd name="T19" fmla="*/ 14 h 28"/>
                <a:gd name="T20" fmla="*/ 141 w 282"/>
                <a:gd name="T21" fmla="*/ 1 h 28"/>
                <a:gd name="T22" fmla="*/ 141 w 282"/>
                <a:gd name="T23" fmla="*/ 1 h 28"/>
                <a:gd name="T24" fmla="*/ 154 w 282"/>
                <a:gd name="T25" fmla="*/ 14 h 28"/>
                <a:gd name="T26" fmla="*/ 141 w 282"/>
                <a:gd name="T27" fmla="*/ 27 h 28"/>
                <a:gd name="T28" fmla="*/ 13 w 282"/>
                <a:gd name="T29" fmla="*/ 28 h 28"/>
                <a:gd name="T30" fmla="*/ 13 w 282"/>
                <a:gd name="T31" fmla="*/ 28 h 28"/>
                <a:gd name="T32" fmla="*/ 0 w 282"/>
                <a:gd name="T33" fmla="*/ 15 h 28"/>
                <a:gd name="T34" fmla="*/ 12 w 282"/>
                <a:gd name="T35" fmla="*/ 2 h 28"/>
                <a:gd name="T36" fmla="*/ 12 w 282"/>
                <a:gd name="T37" fmla="*/ 2 h 28"/>
                <a:gd name="T38" fmla="*/ 25 w 282"/>
                <a:gd name="T39" fmla="*/ 15 h 28"/>
                <a:gd name="T40" fmla="*/ 13 w 282"/>
                <a:gd name="T4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2" h="28">
                  <a:moveTo>
                    <a:pt x="270" y="25"/>
                  </a:moveTo>
                  <a:lnTo>
                    <a:pt x="270" y="25"/>
                  </a:lnTo>
                  <a:cubicBezTo>
                    <a:pt x="262" y="25"/>
                    <a:pt x="257" y="20"/>
                    <a:pt x="257" y="13"/>
                  </a:cubicBezTo>
                  <a:cubicBezTo>
                    <a:pt x="257" y="5"/>
                    <a:pt x="262" y="0"/>
                    <a:pt x="269" y="0"/>
                  </a:cubicBezTo>
                  <a:lnTo>
                    <a:pt x="269" y="0"/>
                  </a:lnTo>
                  <a:cubicBezTo>
                    <a:pt x="276" y="0"/>
                    <a:pt x="282" y="5"/>
                    <a:pt x="282" y="12"/>
                  </a:cubicBezTo>
                  <a:cubicBezTo>
                    <a:pt x="282" y="19"/>
                    <a:pt x="277" y="25"/>
                    <a:pt x="270" y="25"/>
                  </a:cubicBezTo>
                  <a:close/>
                  <a:moveTo>
                    <a:pt x="141" y="27"/>
                  </a:moveTo>
                  <a:lnTo>
                    <a:pt x="141" y="27"/>
                  </a:lnTo>
                  <a:cubicBezTo>
                    <a:pt x="134" y="27"/>
                    <a:pt x="128" y="21"/>
                    <a:pt x="128" y="14"/>
                  </a:cubicBezTo>
                  <a:cubicBezTo>
                    <a:pt x="128" y="7"/>
                    <a:pt x="134" y="1"/>
                    <a:pt x="141" y="1"/>
                  </a:cubicBezTo>
                  <a:lnTo>
                    <a:pt x="141" y="1"/>
                  </a:lnTo>
                  <a:cubicBezTo>
                    <a:pt x="148" y="1"/>
                    <a:pt x="154" y="7"/>
                    <a:pt x="154" y="14"/>
                  </a:cubicBezTo>
                  <a:cubicBezTo>
                    <a:pt x="154" y="21"/>
                    <a:pt x="148" y="27"/>
                    <a:pt x="141" y="27"/>
                  </a:cubicBezTo>
                  <a:close/>
                  <a:moveTo>
                    <a:pt x="13" y="28"/>
                  </a:moveTo>
                  <a:lnTo>
                    <a:pt x="13" y="28"/>
                  </a:lnTo>
                  <a:cubicBezTo>
                    <a:pt x="6" y="28"/>
                    <a:pt x="0" y="22"/>
                    <a:pt x="0" y="15"/>
                  </a:cubicBezTo>
                  <a:cubicBezTo>
                    <a:pt x="0" y="8"/>
                    <a:pt x="5" y="2"/>
                    <a:pt x="12" y="2"/>
                  </a:cubicBezTo>
                  <a:lnTo>
                    <a:pt x="12" y="2"/>
                  </a:lnTo>
                  <a:cubicBezTo>
                    <a:pt x="20" y="2"/>
                    <a:pt x="25" y="8"/>
                    <a:pt x="25" y="15"/>
                  </a:cubicBezTo>
                  <a:cubicBezTo>
                    <a:pt x="25" y="22"/>
                    <a:pt x="20" y="28"/>
                    <a:pt x="13" y="28"/>
                  </a:cubicBezTo>
                  <a:close/>
                </a:path>
              </a:pathLst>
            </a:custGeom>
            <a:solidFill>
              <a:srgbClr val="000000"/>
            </a:solidFill>
            <a:ln w="9525" cap="flat">
              <a:solidFill>
                <a:srgbClr val="000000"/>
              </a:solidFill>
              <a:prstDash val="solid"/>
              <a:bevel/>
              <a:headEnd/>
              <a:tailEnd/>
            </a:ln>
          </p:spPr>
          <p:txBody>
            <a:bodyPr/>
            <a:lstStyle/>
            <a:p>
              <a:endParaRPr lang="fa-IR"/>
            </a:p>
          </p:txBody>
        </p:sp>
        <p:sp>
          <p:nvSpPr>
            <p:cNvPr id="80" name="Freeform 84"/>
            <p:cNvSpPr>
              <a:spLocks/>
            </p:cNvSpPr>
            <p:nvPr/>
          </p:nvSpPr>
          <p:spPr bwMode="auto">
            <a:xfrm>
              <a:off x="2552" y="1559"/>
              <a:ext cx="64" cy="64"/>
            </a:xfrm>
            <a:custGeom>
              <a:avLst/>
              <a:gdLst>
                <a:gd name="T0" fmla="*/ 160 w 160"/>
                <a:gd name="T1" fmla="*/ 78 h 159"/>
                <a:gd name="T2" fmla="*/ 0 w 160"/>
                <a:gd name="T3" fmla="*/ 0 h 159"/>
                <a:gd name="T4" fmla="*/ 2 w 160"/>
                <a:gd name="T5" fmla="*/ 159 h 159"/>
                <a:gd name="T6" fmla="*/ 2 w 160"/>
                <a:gd name="T7" fmla="*/ 159 h 159"/>
                <a:gd name="T8" fmla="*/ 160 w 160"/>
                <a:gd name="T9" fmla="*/ 78 h 159"/>
              </a:gdLst>
              <a:ahLst/>
              <a:cxnLst>
                <a:cxn ang="0">
                  <a:pos x="T0" y="T1"/>
                </a:cxn>
                <a:cxn ang="0">
                  <a:pos x="T2" y="T3"/>
                </a:cxn>
                <a:cxn ang="0">
                  <a:pos x="T4" y="T5"/>
                </a:cxn>
                <a:cxn ang="0">
                  <a:pos x="T6" y="T7"/>
                </a:cxn>
                <a:cxn ang="0">
                  <a:pos x="T8" y="T9"/>
                </a:cxn>
              </a:cxnLst>
              <a:rect l="0" t="0" r="r" b="b"/>
              <a:pathLst>
                <a:path w="160" h="159">
                  <a:moveTo>
                    <a:pt x="160" y="78"/>
                  </a:moveTo>
                  <a:lnTo>
                    <a:pt x="0" y="0"/>
                  </a:lnTo>
                  <a:cubicBezTo>
                    <a:pt x="26" y="50"/>
                    <a:pt x="26" y="109"/>
                    <a:pt x="2" y="159"/>
                  </a:cubicBezTo>
                  <a:lnTo>
                    <a:pt x="2" y="159"/>
                  </a:lnTo>
                  <a:lnTo>
                    <a:pt x="160" y="78"/>
                  </a:lnTo>
                  <a:close/>
                </a:path>
              </a:pathLst>
            </a:custGeom>
            <a:solidFill>
              <a:srgbClr val="000000"/>
            </a:solidFill>
            <a:ln w="0">
              <a:solidFill>
                <a:srgbClr val="000000"/>
              </a:solidFill>
              <a:prstDash val="solid"/>
              <a:round/>
              <a:headEnd/>
              <a:tailEnd/>
            </a:ln>
          </p:spPr>
          <p:txBody>
            <a:bodyPr/>
            <a:lstStyle/>
            <a:p>
              <a:endParaRPr lang="fa-IR"/>
            </a:p>
          </p:txBody>
        </p:sp>
        <p:sp>
          <p:nvSpPr>
            <p:cNvPr id="81" name="Freeform 85"/>
            <p:cNvSpPr>
              <a:spLocks/>
            </p:cNvSpPr>
            <p:nvPr/>
          </p:nvSpPr>
          <p:spPr bwMode="auto">
            <a:xfrm>
              <a:off x="2372" y="1561"/>
              <a:ext cx="64" cy="64"/>
            </a:xfrm>
            <a:custGeom>
              <a:avLst/>
              <a:gdLst>
                <a:gd name="T0" fmla="*/ 0 w 160"/>
                <a:gd name="T1" fmla="*/ 81 h 159"/>
                <a:gd name="T2" fmla="*/ 160 w 160"/>
                <a:gd name="T3" fmla="*/ 159 h 159"/>
                <a:gd name="T4" fmla="*/ 159 w 160"/>
                <a:gd name="T5" fmla="*/ 0 h 159"/>
                <a:gd name="T6" fmla="*/ 159 w 160"/>
                <a:gd name="T7" fmla="*/ 0 h 159"/>
                <a:gd name="T8" fmla="*/ 0 w 160"/>
                <a:gd name="T9" fmla="*/ 81 h 159"/>
              </a:gdLst>
              <a:ahLst/>
              <a:cxnLst>
                <a:cxn ang="0">
                  <a:pos x="T0" y="T1"/>
                </a:cxn>
                <a:cxn ang="0">
                  <a:pos x="T2" y="T3"/>
                </a:cxn>
                <a:cxn ang="0">
                  <a:pos x="T4" y="T5"/>
                </a:cxn>
                <a:cxn ang="0">
                  <a:pos x="T6" y="T7"/>
                </a:cxn>
                <a:cxn ang="0">
                  <a:pos x="T8" y="T9"/>
                </a:cxn>
              </a:cxnLst>
              <a:rect l="0" t="0" r="r" b="b"/>
              <a:pathLst>
                <a:path w="160" h="159">
                  <a:moveTo>
                    <a:pt x="0" y="81"/>
                  </a:moveTo>
                  <a:lnTo>
                    <a:pt x="160" y="159"/>
                  </a:lnTo>
                  <a:cubicBezTo>
                    <a:pt x="135" y="109"/>
                    <a:pt x="134" y="51"/>
                    <a:pt x="159" y="0"/>
                  </a:cubicBezTo>
                  <a:lnTo>
                    <a:pt x="159" y="0"/>
                  </a:lnTo>
                  <a:lnTo>
                    <a:pt x="0" y="81"/>
                  </a:lnTo>
                  <a:close/>
                </a:path>
              </a:pathLst>
            </a:custGeom>
            <a:solidFill>
              <a:srgbClr val="000000"/>
            </a:solidFill>
            <a:ln w="0">
              <a:solidFill>
                <a:srgbClr val="000000"/>
              </a:solidFill>
              <a:prstDash val="solid"/>
              <a:round/>
              <a:headEnd/>
              <a:tailEnd/>
            </a:ln>
          </p:spPr>
          <p:txBody>
            <a:bodyPr/>
            <a:lstStyle/>
            <a:p>
              <a:endParaRPr lang="fa-IR"/>
            </a:p>
          </p:txBody>
        </p:sp>
        <p:sp>
          <p:nvSpPr>
            <p:cNvPr id="82" name="Freeform 86"/>
            <p:cNvSpPr>
              <a:spLocks noEditPoints="1"/>
            </p:cNvSpPr>
            <p:nvPr/>
          </p:nvSpPr>
          <p:spPr bwMode="auto">
            <a:xfrm>
              <a:off x="2459" y="2645"/>
              <a:ext cx="114" cy="10"/>
            </a:xfrm>
            <a:custGeom>
              <a:avLst/>
              <a:gdLst>
                <a:gd name="T0" fmla="*/ 269 w 282"/>
                <a:gd name="T1" fmla="*/ 25 h 25"/>
                <a:gd name="T2" fmla="*/ 269 w 282"/>
                <a:gd name="T3" fmla="*/ 25 h 25"/>
                <a:gd name="T4" fmla="*/ 257 w 282"/>
                <a:gd name="T5" fmla="*/ 12 h 25"/>
                <a:gd name="T6" fmla="*/ 269 w 282"/>
                <a:gd name="T7" fmla="*/ 0 h 25"/>
                <a:gd name="T8" fmla="*/ 269 w 282"/>
                <a:gd name="T9" fmla="*/ 0 h 25"/>
                <a:gd name="T10" fmla="*/ 282 w 282"/>
                <a:gd name="T11" fmla="*/ 12 h 25"/>
                <a:gd name="T12" fmla="*/ 269 w 282"/>
                <a:gd name="T13" fmla="*/ 25 h 25"/>
                <a:gd name="T14" fmla="*/ 141 w 282"/>
                <a:gd name="T15" fmla="*/ 25 h 25"/>
                <a:gd name="T16" fmla="*/ 141 w 282"/>
                <a:gd name="T17" fmla="*/ 25 h 25"/>
                <a:gd name="T18" fmla="*/ 128 w 282"/>
                <a:gd name="T19" fmla="*/ 12 h 25"/>
                <a:gd name="T20" fmla="*/ 141 w 282"/>
                <a:gd name="T21" fmla="*/ 0 h 25"/>
                <a:gd name="T22" fmla="*/ 141 w 282"/>
                <a:gd name="T23" fmla="*/ 0 h 25"/>
                <a:gd name="T24" fmla="*/ 154 w 282"/>
                <a:gd name="T25" fmla="*/ 12 h 25"/>
                <a:gd name="T26" fmla="*/ 141 w 282"/>
                <a:gd name="T27" fmla="*/ 25 h 25"/>
                <a:gd name="T28" fmla="*/ 13 w 282"/>
                <a:gd name="T29" fmla="*/ 25 h 25"/>
                <a:gd name="T30" fmla="*/ 13 w 282"/>
                <a:gd name="T31" fmla="*/ 25 h 25"/>
                <a:gd name="T32" fmla="*/ 0 w 282"/>
                <a:gd name="T33" fmla="*/ 12 h 25"/>
                <a:gd name="T34" fmla="*/ 13 w 282"/>
                <a:gd name="T35" fmla="*/ 0 h 25"/>
                <a:gd name="T36" fmla="*/ 13 w 282"/>
                <a:gd name="T37" fmla="*/ 0 h 25"/>
                <a:gd name="T38" fmla="*/ 25 w 282"/>
                <a:gd name="T39" fmla="*/ 12 h 25"/>
                <a:gd name="T40" fmla="*/ 13 w 282"/>
                <a:gd name="T4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2" h="25">
                  <a:moveTo>
                    <a:pt x="269" y="25"/>
                  </a:moveTo>
                  <a:lnTo>
                    <a:pt x="269" y="25"/>
                  </a:lnTo>
                  <a:cubicBezTo>
                    <a:pt x="262" y="25"/>
                    <a:pt x="257" y="19"/>
                    <a:pt x="257" y="12"/>
                  </a:cubicBezTo>
                  <a:cubicBezTo>
                    <a:pt x="257" y="5"/>
                    <a:pt x="262" y="0"/>
                    <a:pt x="269" y="0"/>
                  </a:cubicBezTo>
                  <a:lnTo>
                    <a:pt x="269" y="0"/>
                  </a:lnTo>
                  <a:cubicBezTo>
                    <a:pt x="277" y="0"/>
                    <a:pt x="282" y="5"/>
                    <a:pt x="282" y="12"/>
                  </a:cubicBezTo>
                  <a:cubicBezTo>
                    <a:pt x="282" y="19"/>
                    <a:pt x="277" y="25"/>
                    <a:pt x="269" y="25"/>
                  </a:cubicBezTo>
                  <a:close/>
                  <a:moveTo>
                    <a:pt x="141" y="25"/>
                  </a:moveTo>
                  <a:lnTo>
                    <a:pt x="141" y="25"/>
                  </a:lnTo>
                  <a:cubicBezTo>
                    <a:pt x="134" y="25"/>
                    <a:pt x="128" y="19"/>
                    <a:pt x="128" y="12"/>
                  </a:cubicBezTo>
                  <a:cubicBezTo>
                    <a:pt x="128" y="5"/>
                    <a:pt x="134" y="0"/>
                    <a:pt x="141" y="0"/>
                  </a:cubicBezTo>
                  <a:lnTo>
                    <a:pt x="141" y="0"/>
                  </a:lnTo>
                  <a:cubicBezTo>
                    <a:pt x="148" y="0"/>
                    <a:pt x="154" y="5"/>
                    <a:pt x="154" y="12"/>
                  </a:cubicBezTo>
                  <a:cubicBezTo>
                    <a:pt x="154" y="19"/>
                    <a:pt x="148" y="25"/>
                    <a:pt x="141" y="25"/>
                  </a:cubicBezTo>
                  <a:close/>
                  <a:moveTo>
                    <a:pt x="13" y="25"/>
                  </a:moveTo>
                  <a:lnTo>
                    <a:pt x="13" y="25"/>
                  </a:lnTo>
                  <a:cubicBezTo>
                    <a:pt x="5" y="25"/>
                    <a:pt x="0" y="19"/>
                    <a:pt x="0" y="12"/>
                  </a:cubicBezTo>
                  <a:cubicBezTo>
                    <a:pt x="0" y="5"/>
                    <a:pt x="5" y="0"/>
                    <a:pt x="13" y="0"/>
                  </a:cubicBezTo>
                  <a:lnTo>
                    <a:pt x="13" y="0"/>
                  </a:lnTo>
                  <a:cubicBezTo>
                    <a:pt x="20" y="0"/>
                    <a:pt x="25" y="5"/>
                    <a:pt x="25" y="12"/>
                  </a:cubicBezTo>
                  <a:cubicBezTo>
                    <a:pt x="25" y="19"/>
                    <a:pt x="20" y="25"/>
                    <a:pt x="13" y="25"/>
                  </a:cubicBezTo>
                  <a:close/>
                </a:path>
              </a:pathLst>
            </a:custGeom>
            <a:solidFill>
              <a:srgbClr val="000000"/>
            </a:solidFill>
            <a:ln w="9525" cap="flat">
              <a:solidFill>
                <a:srgbClr val="000000"/>
              </a:solidFill>
              <a:prstDash val="solid"/>
              <a:bevel/>
              <a:headEnd/>
              <a:tailEnd/>
            </a:ln>
          </p:spPr>
          <p:txBody>
            <a:bodyPr/>
            <a:lstStyle/>
            <a:p>
              <a:endParaRPr lang="fa-IR"/>
            </a:p>
          </p:txBody>
        </p:sp>
        <p:sp>
          <p:nvSpPr>
            <p:cNvPr id="83" name="Freeform 87"/>
            <p:cNvSpPr>
              <a:spLocks/>
            </p:cNvSpPr>
            <p:nvPr/>
          </p:nvSpPr>
          <p:spPr bwMode="auto">
            <a:xfrm>
              <a:off x="2552" y="2618"/>
              <a:ext cx="64" cy="64"/>
            </a:xfrm>
            <a:custGeom>
              <a:avLst/>
              <a:gdLst>
                <a:gd name="T0" fmla="*/ 159 w 159"/>
                <a:gd name="T1" fmla="*/ 79 h 159"/>
                <a:gd name="T2" fmla="*/ 0 w 159"/>
                <a:gd name="T3" fmla="*/ 0 h 159"/>
                <a:gd name="T4" fmla="*/ 0 w 159"/>
                <a:gd name="T5" fmla="*/ 159 h 159"/>
                <a:gd name="T6" fmla="*/ 0 w 159"/>
                <a:gd name="T7" fmla="*/ 159 h 159"/>
                <a:gd name="T8" fmla="*/ 159 w 159"/>
                <a:gd name="T9" fmla="*/ 79 h 159"/>
              </a:gdLst>
              <a:ahLst/>
              <a:cxnLst>
                <a:cxn ang="0">
                  <a:pos x="T0" y="T1"/>
                </a:cxn>
                <a:cxn ang="0">
                  <a:pos x="T2" y="T3"/>
                </a:cxn>
                <a:cxn ang="0">
                  <a:pos x="T4" y="T5"/>
                </a:cxn>
                <a:cxn ang="0">
                  <a:pos x="T6" y="T7"/>
                </a:cxn>
                <a:cxn ang="0">
                  <a:pos x="T8" y="T9"/>
                </a:cxn>
              </a:cxnLst>
              <a:rect l="0" t="0" r="r" b="b"/>
              <a:pathLst>
                <a:path w="159" h="159">
                  <a:moveTo>
                    <a:pt x="159" y="79"/>
                  </a:moveTo>
                  <a:lnTo>
                    <a:pt x="0" y="0"/>
                  </a:lnTo>
                  <a:cubicBezTo>
                    <a:pt x="25" y="50"/>
                    <a:pt x="25" y="109"/>
                    <a:pt x="0" y="159"/>
                  </a:cubicBezTo>
                  <a:lnTo>
                    <a:pt x="0" y="159"/>
                  </a:lnTo>
                  <a:lnTo>
                    <a:pt x="159" y="79"/>
                  </a:lnTo>
                  <a:close/>
                </a:path>
              </a:pathLst>
            </a:custGeom>
            <a:solidFill>
              <a:srgbClr val="000000"/>
            </a:solidFill>
            <a:ln w="0">
              <a:solidFill>
                <a:srgbClr val="000000"/>
              </a:solidFill>
              <a:prstDash val="solid"/>
              <a:round/>
              <a:headEnd/>
              <a:tailEnd/>
            </a:ln>
          </p:spPr>
          <p:txBody>
            <a:bodyPr/>
            <a:lstStyle/>
            <a:p>
              <a:endParaRPr lang="fa-IR"/>
            </a:p>
          </p:txBody>
        </p:sp>
        <p:sp>
          <p:nvSpPr>
            <p:cNvPr id="84" name="Freeform 88"/>
            <p:cNvSpPr>
              <a:spLocks/>
            </p:cNvSpPr>
            <p:nvPr/>
          </p:nvSpPr>
          <p:spPr bwMode="auto">
            <a:xfrm>
              <a:off x="2372" y="2618"/>
              <a:ext cx="64" cy="64"/>
            </a:xfrm>
            <a:custGeom>
              <a:avLst/>
              <a:gdLst>
                <a:gd name="T0" fmla="*/ 0 w 159"/>
                <a:gd name="T1" fmla="*/ 79 h 159"/>
                <a:gd name="T2" fmla="*/ 159 w 159"/>
                <a:gd name="T3" fmla="*/ 159 h 159"/>
                <a:gd name="T4" fmla="*/ 159 w 159"/>
                <a:gd name="T5" fmla="*/ 0 h 159"/>
                <a:gd name="T6" fmla="*/ 159 w 159"/>
                <a:gd name="T7" fmla="*/ 0 h 159"/>
                <a:gd name="T8" fmla="*/ 0 w 159"/>
                <a:gd name="T9" fmla="*/ 79 h 159"/>
              </a:gdLst>
              <a:ahLst/>
              <a:cxnLst>
                <a:cxn ang="0">
                  <a:pos x="T0" y="T1"/>
                </a:cxn>
                <a:cxn ang="0">
                  <a:pos x="T2" y="T3"/>
                </a:cxn>
                <a:cxn ang="0">
                  <a:pos x="T4" y="T5"/>
                </a:cxn>
                <a:cxn ang="0">
                  <a:pos x="T6" y="T7"/>
                </a:cxn>
                <a:cxn ang="0">
                  <a:pos x="T8" y="T9"/>
                </a:cxn>
              </a:cxnLst>
              <a:rect l="0" t="0" r="r" b="b"/>
              <a:pathLst>
                <a:path w="159" h="159">
                  <a:moveTo>
                    <a:pt x="0" y="79"/>
                  </a:moveTo>
                  <a:lnTo>
                    <a:pt x="159" y="159"/>
                  </a:lnTo>
                  <a:cubicBezTo>
                    <a:pt x="134" y="109"/>
                    <a:pt x="134" y="50"/>
                    <a:pt x="159" y="0"/>
                  </a:cubicBezTo>
                  <a:lnTo>
                    <a:pt x="159" y="0"/>
                  </a:lnTo>
                  <a:lnTo>
                    <a:pt x="0" y="79"/>
                  </a:lnTo>
                  <a:close/>
                </a:path>
              </a:pathLst>
            </a:custGeom>
            <a:solidFill>
              <a:srgbClr val="000000"/>
            </a:solidFill>
            <a:ln w="0">
              <a:solidFill>
                <a:srgbClr val="000000"/>
              </a:solidFill>
              <a:prstDash val="solid"/>
              <a:round/>
              <a:headEnd/>
              <a:tailEnd/>
            </a:ln>
          </p:spPr>
          <p:txBody>
            <a:bodyPr/>
            <a:lstStyle/>
            <a:p>
              <a:endParaRPr lang="fa-IR"/>
            </a:p>
          </p:txBody>
        </p:sp>
        <p:sp>
          <p:nvSpPr>
            <p:cNvPr id="85" name="Freeform 89"/>
            <p:cNvSpPr>
              <a:spLocks noEditPoints="1"/>
            </p:cNvSpPr>
            <p:nvPr/>
          </p:nvSpPr>
          <p:spPr bwMode="auto">
            <a:xfrm>
              <a:off x="2459" y="3765"/>
              <a:ext cx="114" cy="11"/>
            </a:xfrm>
            <a:custGeom>
              <a:avLst/>
              <a:gdLst>
                <a:gd name="T0" fmla="*/ 269 w 282"/>
                <a:gd name="T1" fmla="*/ 27 h 27"/>
                <a:gd name="T2" fmla="*/ 269 w 282"/>
                <a:gd name="T3" fmla="*/ 27 h 27"/>
                <a:gd name="T4" fmla="*/ 257 w 282"/>
                <a:gd name="T5" fmla="*/ 14 h 27"/>
                <a:gd name="T6" fmla="*/ 270 w 282"/>
                <a:gd name="T7" fmla="*/ 1 h 27"/>
                <a:gd name="T8" fmla="*/ 270 w 282"/>
                <a:gd name="T9" fmla="*/ 1 h 27"/>
                <a:gd name="T10" fmla="*/ 282 w 282"/>
                <a:gd name="T11" fmla="*/ 15 h 27"/>
                <a:gd name="T12" fmla="*/ 269 w 282"/>
                <a:gd name="T13" fmla="*/ 27 h 27"/>
                <a:gd name="T14" fmla="*/ 141 w 282"/>
                <a:gd name="T15" fmla="*/ 26 h 27"/>
                <a:gd name="T16" fmla="*/ 141 w 282"/>
                <a:gd name="T17" fmla="*/ 26 h 27"/>
                <a:gd name="T18" fmla="*/ 128 w 282"/>
                <a:gd name="T19" fmla="*/ 13 h 27"/>
                <a:gd name="T20" fmla="*/ 141 w 282"/>
                <a:gd name="T21" fmla="*/ 1 h 27"/>
                <a:gd name="T22" fmla="*/ 141 w 282"/>
                <a:gd name="T23" fmla="*/ 1 h 27"/>
                <a:gd name="T24" fmla="*/ 154 w 282"/>
                <a:gd name="T25" fmla="*/ 14 h 27"/>
                <a:gd name="T26" fmla="*/ 141 w 282"/>
                <a:gd name="T27" fmla="*/ 26 h 27"/>
                <a:gd name="T28" fmla="*/ 12 w 282"/>
                <a:gd name="T29" fmla="*/ 26 h 27"/>
                <a:gd name="T30" fmla="*/ 12 w 282"/>
                <a:gd name="T31" fmla="*/ 26 h 27"/>
                <a:gd name="T32" fmla="*/ 0 w 282"/>
                <a:gd name="T33" fmla="*/ 13 h 27"/>
                <a:gd name="T34" fmla="*/ 13 w 282"/>
                <a:gd name="T35" fmla="*/ 0 h 27"/>
                <a:gd name="T36" fmla="*/ 13 w 282"/>
                <a:gd name="T37" fmla="*/ 0 h 27"/>
                <a:gd name="T38" fmla="*/ 25 w 282"/>
                <a:gd name="T39" fmla="*/ 13 h 27"/>
                <a:gd name="T40" fmla="*/ 12 w 282"/>
                <a:gd name="T41"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2" h="27">
                  <a:moveTo>
                    <a:pt x="269" y="27"/>
                  </a:moveTo>
                  <a:lnTo>
                    <a:pt x="269" y="27"/>
                  </a:lnTo>
                  <a:cubicBezTo>
                    <a:pt x="262" y="27"/>
                    <a:pt x="256" y="21"/>
                    <a:pt x="257" y="14"/>
                  </a:cubicBezTo>
                  <a:cubicBezTo>
                    <a:pt x="257" y="7"/>
                    <a:pt x="263" y="1"/>
                    <a:pt x="270" y="1"/>
                  </a:cubicBezTo>
                  <a:lnTo>
                    <a:pt x="270" y="1"/>
                  </a:lnTo>
                  <a:cubicBezTo>
                    <a:pt x="277" y="2"/>
                    <a:pt x="282" y="7"/>
                    <a:pt x="282" y="15"/>
                  </a:cubicBezTo>
                  <a:cubicBezTo>
                    <a:pt x="282" y="22"/>
                    <a:pt x="276" y="27"/>
                    <a:pt x="269" y="27"/>
                  </a:cubicBezTo>
                  <a:close/>
                  <a:moveTo>
                    <a:pt x="141" y="26"/>
                  </a:moveTo>
                  <a:lnTo>
                    <a:pt x="141" y="26"/>
                  </a:lnTo>
                  <a:cubicBezTo>
                    <a:pt x="134" y="26"/>
                    <a:pt x="128" y="21"/>
                    <a:pt x="128" y="13"/>
                  </a:cubicBezTo>
                  <a:cubicBezTo>
                    <a:pt x="128" y="6"/>
                    <a:pt x="134" y="1"/>
                    <a:pt x="141" y="1"/>
                  </a:cubicBezTo>
                  <a:lnTo>
                    <a:pt x="141" y="1"/>
                  </a:lnTo>
                  <a:cubicBezTo>
                    <a:pt x="148" y="1"/>
                    <a:pt x="154" y="7"/>
                    <a:pt x="154" y="14"/>
                  </a:cubicBezTo>
                  <a:cubicBezTo>
                    <a:pt x="154" y="21"/>
                    <a:pt x="148" y="27"/>
                    <a:pt x="141" y="26"/>
                  </a:cubicBezTo>
                  <a:close/>
                  <a:moveTo>
                    <a:pt x="12" y="26"/>
                  </a:moveTo>
                  <a:lnTo>
                    <a:pt x="12" y="26"/>
                  </a:lnTo>
                  <a:cubicBezTo>
                    <a:pt x="5" y="26"/>
                    <a:pt x="0" y="20"/>
                    <a:pt x="0" y="13"/>
                  </a:cubicBezTo>
                  <a:cubicBezTo>
                    <a:pt x="0" y="6"/>
                    <a:pt x="6" y="0"/>
                    <a:pt x="13" y="0"/>
                  </a:cubicBezTo>
                  <a:lnTo>
                    <a:pt x="13" y="0"/>
                  </a:lnTo>
                  <a:cubicBezTo>
                    <a:pt x="20" y="0"/>
                    <a:pt x="26" y="6"/>
                    <a:pt x="25" y="13"/>
                  </a:cubicBezTo>
                  <a:cubicBezTo>
                    <a:pt x="25" y="20"/>
                    <a:pt x="19" y="26"/>
                    <a:pt x="12" y="26"/>
                  </a:cubicBezTo>
                  <a:close/>
                </a:path>
              </a:pathLst>
            </a:custGeom>
            <a:solidFill>
              <a:srgbClr val="000000"/>
            </a:solidFill>
            <a:ln w="9525" cap="flat">
              <a:solidFill>
                <a:srgbClr val="000000"/>
              </a:solidFill>
              <a:prstDash val="solid"/>
              <a:bevel/>
              <a:headEnd/>
              <a:tailEnd/>
            </a:ln>
          </p:spPr>
          <p:txBody>
            <a:bodyPr/>
            <a:lstStyle/>
            <a:p>
              <a:endParaRPr lang="fa-IR"/>
            </a:p>
          </p:txBody>
        </p:sp>
        <p:sp>
          <p:nvSpPr>
            <p:cNvPr id="86" name="Freeform 90"/>
            <p:cNvSpPr>
              <a:spLocks/>
            </p:cNvSpPr>
            <p:nvPr/>
          </p:nvSpPr>
          <p:spPr bwMode="auto">
            <a:xfrm>
              <a:off x="2552" y="3739"/>
              <a:ext cx="64" cy="64"/>
            </a:xfrm>
            <a:custGeom>
              <a:avLst/>
              <a:gdLst>
                <a:gd name="T0" fmla="*/ 160 w 160"/>
                <a:gd name="T1" fmla="*/ 80 h 159"/>
                <a:gd name="T2" fmla="*/ 0 w 160"/>
                <a:gd name="T3" fmla="*/ 159 h 159"/>
                <a:gd name="T4" fmla="*/ 1 w 160"/>
                <a:gd name="T5" fmla="*/ 0 h 159"/>
                <a:gd name="T6" fmla="*/ 1 w 160"/>
                <a:gd name="T7" fmla="*/ 0 h 159"/>
                <a:gd name="T8" fmla="*/ 160 w 160"/>
                <a:gd name="T9" fmla="*/ 80 h 159"/>
              </a:gdLst>
              <a:ahLst/>
              <a:cxnLst>
                <a:cxn ang="0">
                  <a:pos x="T0" y="T1"/>
                </a:cxn>
                <a:cxn ang="0">
                  <a:pos x="T2" y="T3"/>
                </a:cxn>
                <a:cxn ang="0">
                  <a:pos x="T4" y="T5"/>
                </a:cxn>
                <a:cxn ang="0">
                  <a:pos x="T6" y="T7"/>
                </a:cxn>
                <a:cxn ang="0">
                  <a:pos x="T8" y="T9"/>
                </a:cxn>
              </a:cxnLst>
              <a:rect l="0" t="0" r="r" b="b"/>
              <a:pathLst>
                <a:path w="160" h="159">
                  <a:moveTo>
                    <a:pt x="160" y="80"/>
                  </a:moveTo>
                  <a:lnTo>
                    <a:pt x="0" y="159"/>
                  </a:lnTo>
                  <a:cubicBezTo>
                    <a:pt x="26" y="109"/>
                    <a:pt x="26" y="50"/>
                    <a:pt x="1" y="0"/>
                  </a:cubicBezTo>
                  <a:lnTo>
                    <a:pt x="1" y="0"/>
                  </a:lnTo>
                  <a:lnTo>
                    <a:pt x="160" y="80"/>
                  </a:lnTo>
                  <a:close/>
                </a:path>
              </a:pathLst>
            </a:custGeom>
            <a:solidFill>
              <a:srgbClr val="000000"/>
            </a:solidFill>
            <a:ln w="0">
              <a:solidFill>
                <a:srgbClr val="000000"/>
              </a:solidFill>
              <a:prstDash val="solid"/>
              <a:round/>
              <a:headEnd/>
              <a:tailEnd/>
            </a:ln>
          </p:spPr>
          <p:txBody>
            <a:bodyPr/>
            <a:lstStyle/>
            <a:p>
              <a:endParaRPr lang="fa-IR"/>
            </a:p>
          </p:txBody>
        </p:sp>
        <p:sp>
          <p:nvSpPr>
            <p:cNvPr id="87" name="Freeform 91"/>
            <p:cNvSpPr>
              <a:spLocks/>
            </p:cNvSpPr>
            <p:nvPr/>
          </p:nvSpPr>
          <p:spPr bwMode="auto">
            <a:xfrm>
              <a:off x="2372" y="3738"/>
              <a:ext cx="64" cy="64"/>
            </a:xfrm>
            <a:custGeom>
              <a:avLst/>
              <a:gdLst>
                <a:gd name="T0" fmla="*/ 0 w 160"/>
                <a:gd name="T1" fmla="*/ 79 h 159"/>
                <a:gd name="T2" fmla="*/ 160 w 160"/>
                <a:gd name="T3" fmla="*/ 0 h 159"/>
                <a:gd name="T4" fmla="*/ 159 w 160"/>
                <a:gd name="T5" fmla="*/ 159 h 159"/>
                <a:gd name="T6" fmla="*/ 159 w 160"/>
                <a:gd name="T7" fmla="*/ 159 h 159"/>
                <a:gd name="T8" fmla="*/ 0 w 160"/>
                <a:gd name="T9" fmla="*/ 79 h 159"/>
              </a:gdLst>
              <a:ahLst/>
              <a:cxnLst>
                <a:cxn ang="0">
                  <a:pos x="T0" y="T1"/>
                </a:cxn>
                <a:cxn ang="0">
                  <a:pos x="T2" y="T3"/>
                </a:cxn>
                <a:cxn ang="0">
                  <a:pos x="T4" y="T5"/>
                </a:cxn>
                <a:cxn ang="0">
                  <a:pos x="T6" y="T7"/>
                </a:cxn>
                <a:cxn ang="0">
                  <a:pos x="T8" y="T9"/>
                </a:cxn>
              </a:cxnLst>
              <a:rect l="0" t="0" r="r" b="b"/>
              <a:pathLst>
                <a:path w="160" h="159">
                  <a:moveTo>
                    <a:pt x="0" y="79"/>
                  </a:moveTo>
                  <a:lnTo>
                    <a:pt x="160" y="0"/>
                  </a:lnTo>
                  <a:cubicBezTo>
                    <a:pt x="135" y="50"/>
                    <a:pt x="134" y="109"/>
                    <a:pt x="159" y="159"/>
                  </a:cubicBezTo>
                  <a:lnTo>
                    <a:pt x="159" y="159"/>
                  </a:lnTo>
                  <a:lnTo>
                    <a:pt x="0" y="79"/>
                  </a:lnTo>
                  <a:close/>
                </a:path>
              </a:pathLst>
            </a:custGeom>
            <a:solidFill>
              <a:srgbClr val="000000"/>
            </a:solidFill>
            <a:ln w="0">
              <a:solidFill>
                <a:srgbClr val="000000"/>
              </a:solidFill>
              <a:prstDash val="solid"/>
              <a:round/>
              <a:headEnd/>
              <a:tailEnd/>
            </a:ln>
          </p:spPr>
          <p:txBody>
            <a:bodyPr/>
            <a:lstStyle/>
            <a:p>
              <a:endParaRPr lang="fa-IR"/>
            </a:p>
          </p:txBody>
        </p:sp>
        <p:sp>
          <p:nvSpPr>
            <p:cNvPr id="88" name="Rectangle 92"/>
            <p:cNvSpPr>
              <a:spLocks noChangeArrowheads="1"/>
            </p:cNvSpPr>
            <p:nvPr/>
          </p:nvSpPr>
          <p:spPr bwMode="auto">
            <a:xfrm>
              <a:off x="4934" y="1043"/>
              <a:ext cx="244" cy="297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a-IR"/>
            </a:p>
          </p:txBody>
        </p:sp>
        <p:sp>
          <p:nvSpPr>
            <p:cNvPr id="89" name="Rectangle 93"/>
            <p:cNvSpPr>
              <a:spLocks noChangeArrowheads="1"/>
            </p:cNvSpPr>
            <p:nvPr/>
          </p:nvSpPr>
          <p:spPr bwMode="auto">
            <a:xfrm>
              <a:off x="4934" y="1043"/>
              <a:ext cx="244" cy="297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90" name="Rectangle 94"/>
            <p:cNvSpPr>
              <a:spLocks noChangeArrowheads="1"/>
            </p:cNvSpPr>
            <p:nvPr/>
          </p:nvSpPr>
          <p:spPr bwMode="auto">
            <a:xfrm rot="5400000">
              <a:off x="5026" y="2027"/>
              <a:ext cx="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R</a:t>
              </a:r>
              <a:endParaRPr lang="en-GB"/>
            </a:p>
          </p:txBody>
        </p:sp>
        <p:sp>
          <p:nvSpPr>
            <p:cNvPr id="91" name="Rectangle 95"/>
            <p:cNvSpPr>
              <a:spLocks noChangeArrowheads="1"/>
            </p:cNvSpPr>
            <p:nvPr/>
          </p:nvSpPr>
          <p:spPr bwMode="auto">
            <a:xfrm rot="5400000">
              <a:off x="5046" y="2071"/>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i</a:t>
              </a:r>
              <a:endParaRPr lang="en-GB"/>
            </a:p>
          </p:txBody>
        </p:sp>
        <p:sp>
          <p:nvSpPr>
            <p:cNvPr id="92" name="Rectangle 96"/>
            <p:cNvSpPr>
              <a:spLocks noChangeArrowheads="1"/>
            </p:cNvSpPr>
            <p:nvPr/>
          </p:nvSpPr>
          <p:spPr bwMode="auto">
            <a:xfrm rot="5400000">
              <a:off x="5033" y="211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s</a:t>
              </a:r>
              <a:endParaRPr lang="en-GB"/>
            </a:p>
          </p:txBody>
        </p:sp>
        <p:sp>
          <p:nvSpPr>
            <p:cNvPr id="93" name="Rectangle 97"/>
            <p:cNvSpPr>
              <a:spLocks noChangeArrowheads="1"/>
            </p:cNvSpPr>
            <p:nvPr/>
          </p:nvSpPr>
          <p:spPr bwMode="auto">
            <a:xfrm rot="5400000">
              <a:off x="5033" y="215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k</a:t>
              </a:r>
              <a:endParaRPr lang="en-GB"/>
            </a:p>
          </p:txBody>
        </p:sp>
        <p:sp>
          <p:nvSpPr>
            <p:cNvPr id="94" name="Rectangle 98"/>
            <p:cNvSpPr>
              <a:spLocks noChangeArrowheads="1"/>
            </p:cNvSpPr>
            <p:nvPr/>
          </p:nvSpPr>
          <p:spPr bwMode="auto">
            <a:xfrm rot="5400000">
              <a:off x="5046" y="2187"/>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 </a:t>
              </a:r>
              <a:endParaRPr lang="en-GB"/>
            </a:p>
          </p:txBody>
        </p:sp>
        <p:sp>
          <p:nvSpPr>
            <p:cNvPr id="95" name="Rectangle 99"/>
            <p:cNvSpPr>
              <a:spLocks noChangeArrowheads="1"/>
            </p:cNvSpPr>
            <p:nvPr/>
          </p:nvSpPr>
          <p:spPr bwMode="auto">
            <a:xfrm rot="5400000">
              <a:off x="5021" y="2236"/>
              <a:ext cx="7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M</a:t>
              </a:r>
              <a:endParaRPr lang="en-GB"/>
            </a:p>
          </p:txBody>
        </p:sp>
        <p:sp>
          <p:nvSpPr>
            <p:cNvPr id="96" name="Rectangle 100"/>
            <p:cNvSpPr>
              <a:spLocks noChangeArrowheads="1"/>
            </p:cNvSpPr>
            <p:nvPr/>
          </p:nvSpPr>
          <p:spPr bwMode="auto">
            <a:xfrm rot="5400000">
              <a:off x="5033" y="229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a</a:t>
              </a:r>
              <a:endParaRPr lang="en-GB"/>
            </a:p>
          </p:txBody>
        </p:sp>
        <p:sp>
          <p:nvSpPr>
            <p:cNvPr id="97" name="Rectangle 101"/>
            <p:cNvSpPr>
              <a:spLocks noChangeArrowheads="1"/>
            </p:cNvSpPr>
            <p:nvPr/>
          </p:nvSpPr>
          <p:spPr bwMode="auto">
            <a:xfrm rot="5400000">
              <a:off x="5031" y="2350"/>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n</a:t>
              </a:r>
              <a:endParaRPr lang="en-GB"/>
            </a:p>
          </p:txBody>
        </p:sp>
        <p:sp>
          <p:nvSpPr>
            <p:cNvPr id="98" name="Rectangle 102"/>
            <p:cNvSpPr>
              <a:spLocks noChangeArrowheads="1"/>
            </p:cNvSpPr>
            <p:nvPr/>
          </p:nvSpPr>
          <p:spPr bwMode="auto">
            <a:xfrm rot="5400000">
              <a:off x="5033" y="239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a</a:t>
              </a:r>
              <a:endParaRPr lang="en-GB"/>
            </a:p>
          </p:txBody>
        </p:sp>
        <p:sp>
          <p:nvSpPr>
            <p:cNvPr id="99" name="Rectangle 103"/>
            <p:cNvSpPr>
              <a:spLocks noChangeArrowheads="1"/>
            </p:cNvSpPr>
            <p:nvPr/>
          </p:nvSpPr>
          <p:spPr bwMode="auto">
            <a:xfrm rot="5400000">
              <a:off x="5031" y="2446"/>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g</a:t>
              </a:r>
              <a:endParaRPr lang="en-GB"/>
            </a:p>
          </p:txBody>
        </p:sp>
        <p:sp>
          <p:nvSpPr>
            <p:cNvPr id="100" name="Rectangle 104"/>
            <p:cNvSpPr>
              <a:spLocks noChangeArrowheads="1"/>
            </p:cNvSpPr>
            <p:nvPr/>
          </p:nvSpPr>
          <p:spPr bwMode="auto">
            <a:xfrm rot="5400000">
              <a:off x="5033" y="249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e</a:t>
              </a:r>
              <a:endParaRPr lang="en-GB"/>
            </a:p>
          </p:txBody>
        </p:sp>
        <p:sp>
          <p:nvSpPr>
            <p:cNvPr id="101" name="Rectangle 105"/>
            <p:cNvSpPr>
              <a:spLocks noChangeArrowheads="1"/>
            </p:cNvSpPr>
            <p:nvPr/>
          </p:nvSpPr>
          <p:spPr bwMode="auto">
            <a:xfrm rot="5400000">
              <a:off x="5019" y="2560"/>
              <a:ext cx="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m</a:t>
              </a:r>
              <a:endParaRPr lang="en-GB"/>
            </a:p>
          </p:txBody>
        </p:sp>
        <p:sp>
          <p:nvSpPr>
            <p:cNvPr id="102" name="Rectangle 106"/>
            <p:cNvSpPr>
              <a:spLocks noChangeArrowheads="1"/>
            </p:cNvSpPr>
            <p:nvPr/>
          </p:nvSpPr>
          <p:spPr bwMode="auto">
            <a:xfrm rot="5400000">
              <a:off x="5033" y="2624"/>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e</a:t>
              </a:r>
              <a:endParaRPr lang="en-GB"/>
            </a:p>
          </p:txBody>
        </p:sp>
        <p:sp>
          <p:nvSpPr>
            <p:cNvPr id="103" name="Rectangle 107"/>
            <p:cNvSpPr>
              <a:spLocks noChangeArrowheads="1"/>
            </p:cNvSpPr>
            <p:nvPr/>
          </p:nvSpPr>
          <p:spPr bwMode="auto">
            <a:xfrm rot="5400000">
              <a:off x="5031" y="2671"/>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n</a:t>
              </a:r>
              <a:endParaRPr lang="en-GB"/>
            </a:p>
          </p:txBody>
        </p:sp>
        <p:sp>
          <p:nvSpPr>
            <p:cNvPr id="104" name="Rectangle 108"/>
            <p:cNvSpPr>
              <a:spLocks noChangeArrowheads="1"/>
            </p:cNvSpPr>
            <p:nvPr/>
          </p:nvSpPr>
          <p:spPr bwMode="auto">
            <a:xfrm rot="5400000">
              <a:off x="5043" y="2711"/>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t</a:t>
              </a:r>
              <a:endParaRPr lang="en-GB"/>
            </a:p>
          </p:txBody>
        </p:sp>
        <p:sp>
          <p:nvSpPr>
            <p:cNvPr id="105" name="Rectangle 109"/>
            <p:cNvSpPr>
              <a:spLocks noChangeArrowheads="1"/>
            </p:cNvSpPr>
            <p:nvPr/>
          </p:nvSpPr>
          <p:spPr bwMode="auto">
            <a:xfrm rot="5400000">
              <a:off x="5046" y="2740"/>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 </a:t>
              </a:r>
              <a:endParaRPr lang="en-GB"/>
            </a:p>
          </p:txBody>
        </p:sp>
        <p:sp>
          <p:nvSpPr>
            <p:cNvPr id="106" name="Rectangle 110"/>
            <p:cNvSpPr>
              <a:spLocks noChangeArrowheads="1"/>
            </p:cNvSpPr>
            <p:nvPr/>
          </p:nvSpPr>
          <p:spPr bwMode="auto">
            <a:xfrm rot="5400000">
              <a:off x="5043" y="2762"/>
              <a:ext cx="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t</a:t>
              </a:r>
              <a:endParaRPr lang="en-GB"/>
            </a:p>
          </p:txBody>
        </p:sp>
        <p:sp>
          <p:nvSpPr>
            <p:cNvPr id="107" name="Rectangle 111"/>
            <p:cNvSpPr>
              <a:spLocks noChangeArrowheads="1"/>
            </p:cNvSpPr>
            <p:nvPr/>
          </p:nvSpPr>
          <p:spPr bwMode="auto">
            <a:xfrm rot="5400000">
              <a:off x="5031" y="2807"/>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o</a:t>
              </a:r>
              <a:endParaRPr lang="en-GB"/>
            </a:p>
          </p:txBody>
        </p:sp>
        <p:sp>
          <p:nvSpPr>
            <p:cNvPr id="108" name="Rectangle 112"/>
            <p:cNvSpPr>
              <a:spLocks noChangeArrowheads="1"/>
            </p:cNvSpPr>
            <p:nvPr/>
          </p:nvSpPr>
          <p:spPr bwMode="auto">
            <a:xfrm rot="5400000">
              <a:off x="5031" y="2858"/>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o</a:t>
              </a:r>
              <a:endParaRPr lang="en-GB"/>
            </a:p>
          </p:txBody>
        </p:sp>
        <p:sp>
          <p:nvSpPr>
            <p:cNvPr id="109" name="Rectangle 113"/>
            <p:cNvSpPr>
              <a:spLocks noChangeArrowheads="1"/>
            </p:cNvSpPr>
            <p:nvPr/>
          </p:nvSpPr>
          <p:spPr bwMode="auto">
            <a:xfrm rot="5400000">
              <a:off x="5046" y="2895"/>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l</a:t>
              </a:r>
              <a:endParaRPr lang="en-GB"/>
            </a:p>
          </p:txBody>
        </p:sp>
        <p:sp>
          <p:nvSpPr>
            <p:cNvPr id="110" name="Rectangle 114"/>
            <p:cNvSpPr>
              <a:spLocks noChangeArrowheads="1"/>
            </p:cNvSpPr>
            <p:nvPr/>
          </p:nvSpPr>
          <p:spPr bwMode="auto">
            <a:xfrm rot="5400000">
              <a:off x="5033" y="293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100" b="1">
                  <a:solidFill>
                    <a:srgbClr val="000000"/>
                  </a:solidFill>
                </a:rPr>
                <a:t>s</a:t>
              </a:r>
              <a:endParaRPr lang="en-GB"/>
            </a:p>
          </p:txBody>
        </p:sp>
        <p:sp>
          <p:nvSpPr>
            <p:cNvPr id="111" name="Line 115"/>
            <p:cNvSpPr>
              <a:spLocks noChangeShapeType="1"/>
            </p:cNvSpPr>
            <p:nvPr/>
          </p:nvSpPr>
          <p:spPr bwMode="auto">
            <a:xfrm flipH="1">
              <a:off x="2421" y="3283"/>
              <a:ext cx="146" cy="1"/>
            </a:xfrm>
            <a:prstGeom prst="line">
              <a:avLst/>
            </a:prstGeom>
            <a:noFill/>
            <a:ln w="158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12" name="Freeform 116"/>
            <p:cNvSpPr>
              <a:spLocks/>
            </p:cNvSpPr>
            <p:nvPr/>
          </p:nvSpPr>
          <p:spPr bwMode="auto">
            <a:xfrm>
              <a:off x="2552" y="3251"/>
              <a:ext cx="64" cy="64"/>
            </a:xfrm>
            <a:custGeom>
              <a:avLst/>
              <a:gdLst>
                <a:gd name="T0" fmla="*/ 159 w 159"/>
                <a:gd name="T1" fmla="*/ 79 h 159"/>
                <a:gd name="T2" fmla="*/ 0 w 159"/>
                <a:gd name="T3" fmla="*/ 0 h 159"/>
                <a:gd name="T4" fmla="*/ 0 w 159"/>
                <a:gd name="T5" fmla="*/ 159 h 159"/>
                <a:gd name="T6" fmla="*/ 0 w 159"/>
                <a:gd name="T7" fmla="*/ 159 h 159"/>
                <a:gd name="T8" fmla="*/ 159 w 159"/>
                <a:gd name="T9" fmla="*/ 79 h 159"/>
              </a:gdLst>
              <a:ahLst/>
              <a:cxnLst>
                <a:cxn ang="0">
                  <a:pos x="T0" y="T1"/>
                </a:cxn>
                <a:cxn ang="0">
                  <a:pos x="T2" y="T3"/>
                </a:cxn>
                <a:cxn ang="0">
                  <a:pos x="T4" y="T5"/>
                </a:cxn>
                <a:cxn ang="0">
                  <a:pos x="T6" y="T7"/>
                </a:cxn>
                <a:cxn ang="0">
                  <a:pos x="T8" y="T9"/>
                </a:cxn>
              </a:cxnLst>
              <a:rect l="0" t="0" r="r" b="b"/>
              <a:pathLst>
                <a:path w="159" h="159">
                  <a:moveTo>
                    <a:pt x="159" y="79"/>
                  </a:moveTo>
                  <a:lnTo>
                    <a:pt x="0" y="0"/>
                  </a:lnTo>
                  <a:cubicBezTo>
                    <a:pt x="25" y="50"/>
                    <a:pt x="25" y="109"/>
                    <a:pt x="0" y="159"/>
                  </a:cubicBezTo>
                  <a:lnTo>
                    <a:pt x="0" y="159"/>
                  </a:lnTo>
                  <a:lnTo>
                    <a:pt x="159" y="79"/>
                  </a:lnTo>
                  <a:close/>
                </a:path>
              </a:pathLst>
            </a:custGeom>
            <a:solidFill>
              <a:srgbClr val="000000"/>
            </a:solidFill>
            <a:ln w="0">
              <a:solidFill>
                <a:srgbClr val="000000"/>
              </a:solidFill>
              <a:prstDash val="solid"/>
              <a:round/>
              <a:headEnd/>
              <a:tailEnd/>
            </a:ln>
          </p:spPr>
          <p:txBody>
            <a:bodyPr/>
            <a:lstStyle/>
            <a:p>
              <a:endParaRPr lang="fa-IR"/>
            </a:p>
          </p:txBody>
        </p:sp>
        <p:sp>
          <p:nvSpPr>
            <p:cNvPr id="113" name="Freeform 117"/>
            <p:cNvSpPr>
              <a:spLocks/>
            </p:cNvSpPr>
            <p:nvPr/>
          </p:nvSpPr>
          <p:spPr bwMode="auto">
            <a:xfrm>
              <a:off x="2372" y="3251"/>
              <a:ext cx="64" cy="64"/>
            </a:xfrm>
            <a:custGeom>
              <a:avLst/>
              <a:gdLst>
                <a:gd name="T0" fmla="*/ 0 w 159"/>
                <a:gd name="T1" fmla="*/ 79 h 159"/>
                <a:gd name="T2" fmla="*/ 159 w 159"/>
                <a:gd name="T3" fmla="*/ 159 h 159"/>
                <a:gd name="T4" fmla="*/ 159 w 159"/>
                <a:gd name="T5" fmla="*/ 0 h 159"/>
                <a:gd name="T6" fmla="*/ 159 w 159"/>
                <a:gd name="T7" fmla="*/ 0 h 159"/>
                <a:gd name="T8" fmla="*/ 0 w 159"/>
                <a:gd name="T9" fmla="*/ 79 h 159"/>
              </a:gdLst>
              <a:ahLst/>
              <a:cxnLst>
                <a:cxn ang="0">
                  <a:pos x="T0" y="T1"/>
                </a:cxn>
                <a:cxn ang="0">
                  <a:pos x="T2" y="T3"/>
                </a:cxn>
                <a:cxn ang="0">
                  <a:pos x="T4" y="T5"/>
                </a:cxn>
                <a:cxn ang="0">
                  <a:pos x="T6" y="T7"/>
                </a:cxn>
                <a:cxn ang="0">
                  <a:pos x="T8" y="T9"/>
                </a:cxn>
              </a:cxnLst>
              <a:rect l="0" t="0" r="r" b="b"/>
              <a:pathLst>
                <a:path w="159" h="159">
                  <a:moveTo>
                    <a:pt x="0" y="79"/>
                  </a:moveTo>
                  <a:lnTo>
                    <a:pt x="159" y="159"/>
                  </a:lnTo>
                  <a:cubicBezTo>
                    <a:pt x="134" y="109"/>
                    <a:pt x="134" y="50"/>
                    <a:pt x="159" y="0"/>
                  </a:cubicBezTo>
                  <a:lnTo>
                    <a:pt x="159" y="0"/>
                  </a:lnTo>
                  <a:lnTo>
                    <a:pt x="0" y="79"/>
                  </a:lnTo>
                  <a:close/>
                </a:path>
              </a:pathLst>
            </a:custGeom>
            <a:solidFill>
              <a:srgbClr val="000000"/>
            </a:solidFill>
            <a:ln w="0">
              <a:solidFill>
                <a:srgbClr val="000000"/>
              </a:solidFill>
              <a:prstDash val="solid"/>
              <a:round/>
              <a:headEnd/>
              <a:tailEnd/>
            </a:ln>
          </p:spPr>
          <p:txBody>
            <a:bodyPr/>
            <a:lstStyle/>
            <a:p>
              <a:endParaRPr lang="fa-IR"/>
            </a:p>
          </p:txBody>
        </p:sp>
        <p:sp>
          <p:nvSpPr>
            <p:cNvPr id="114" name="Line 118"/>
            <p:cNvSpPr>
              <a:spLocks noChangeShapeType="1"/>
            </p:cNvSpPr>
            <p:nvPr/>
          </p:nvSpPr>
          <p:spPr bwMode="auto">
            <a:xfrm>
              <a:off x="3470" y="3405"/>
              <a:ext cx="1" cy="25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15" name="Freeform 119"/>
            <p:cNvSpPr>
              <a:spLocks/>
            </p:cNvSpPr>
            <p:nvPr/>
          </p:nvSpPr>
          <p:spPr bwMode="auto">
            <a:xfrm>
              <a:off x="3442" y="3641"/>
              <a:ext cx="56" cy="56"/>
            </a:xfrm>
            <a:custGeom>
              <a:avLst/>
              <a:gdLst>
                <a:gd name="T0" fmla="*/ 69 w 138"/>
                <a:gd name="T1" fmla="*/ 138 h 138"/>
                <a:gd name="T2" fmla="*/ 138 w 138"/>
                <a:gd name="T3" fmla="*/ 0 h 138"/>
                <a:gd name="T4" fmla="*/ 0 w 138"/>
                <a:gd name="T5" fmla="*/ 0 h 138"/>
                <a:gd name="T6" fmla="*/ 0 w 138"/>
                <a:gd name="T7" fmla="*/ 0 h 138"/>
                <a:gd name="T8" fmla="*/ 69 w 138"/>
                <a:gd name="T9" fmla="*/ 138 h 138"/>
              </a:gdLst>
              <a:ahLst/>
              <a:cxnLst>
                <a:cxn ang="0">
                  <a:pos x="T0" y="T1"/>
                </a:cxn>
                <a:cxn ang="0">
                  <a:pos x="T2" y="T3"/>
                </a:cxn>
                <a:cxn ang="0">
                  <a:pos x="T4" y="T5"/>
                </a:cxn>
                <a:cxn ang="0">
                  <a:pos x="T6" y="T7"/>
                </a:cxn>
                <a:cxn ang="0">
                  <a:pos x="T8" y="T9"/>
                </a:cxn>
              </a:cxnLst>
              <a:rect l="0" t="0" r="r" b="b"/>
              <a:pathLst>
                <a:path w="138" h="138">
                  <a:moveTo>
                    <a:pt x="69" y="138"/>
                  </a:moveTo>
                  <a:lnTo>
                    <a:pt x="138" y="0"/>
                  </a:lnTo>
                  <a:cubicBezTo>
                    <a:pt x="95" y="22"/>
                    <a:pt x="43" y="22"/>
                    <a:pt x="0" y="0"/>
                  </a:cubicBezTo>
                  <a:lnTo>
                    <a:pt x="0" y="0"/>
                  </a:lnTo>
                  <a:lnTo>
                    <a:pt x="69" y="138"/>
                  </a:lnTo>
                  <a:close/>
                </a:path>
              </a:pathLst>
            </a:custGeom>
            <a:solidFill>
              <a:srgbClr val="000000"/>
            </a:solidFill>
            <a:ln w="0">
              <a:solidFill>
                <a:srgbClr val="000000"/>
              </a:solidFill>
              <a:prstDash val="solid"/>
              <a:round/>
              <a:headEnd/>
              <a:tailEnd/>
            </a:ln>
          </p:spPr>
          <p:txBody>
            <a:bodyPr/>
            <a:lstStyle/>
            <a:p>
              <a:endParaRPr lang="fa-IR"/>
            </a:p>
          </p:txBody>
        </p:sp>
      </p:grpSp>
    </p:spTree>
    <p:extLst>
      <p:ext uri="{BB962C8B-B14F-4D97-AF65-F5344CB8AC3E}">
        <p14:creationId xmlns:p14="http://schemas.microsoft.com/office/powerpoint/2010/main" val="2545505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52400" y="685800"/>
            <a:ext cx="579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4579"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Eight</a:t>
            </a:r>
          </a:p>
        </p:txBody>
      </p:sp>
      <p:sp>
        <p:nvSpPr>
          <p:cNvPr id="24580"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T-Diagram</a:t>
            </a:r>
          </a:p>
        </p:txBody>
      </p:sp>
      <p:sp>
        <p:nvSpPr>
          <p:cNvPr id="24581" name="Text Box 5"/>
          <p:cNvSpPr txBox="1">
            <a:spLocks noChangeArrowheads="1"/>
          </p:cNvSpPr>
          <p:nvPr/>
        </p:nvSpPr>
        <p:spPr bwMode="auto">
          <a:xfrm>
            <a:off x="1219200" y="3124200"/>
            <a:ext cx="6400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What is it?</a:t>
            </a:r>
          </a:p>
          <a:p>
            <a:pPr algn="l"/>
            <a:r>
              <a:rPr lang="en-US" sz="1800">
                <a:latin typeface="Century Gothic" pitchFamily="34" charset="0"/>
              </a:rPr>
              <a:t>Using a T shape, list a category that you want to compare or contrast about a specific topic or topics. Do this for a variety of categories.</a:t>
            </a:r>
          </a:p>
        </p:txBody>
      </p:sp>
      <p:sp>
        <p:nvSpPr>
          <p:cNvPr id="24592" name="Text Box 16"/>
          <p:cNvSpPr txBox="1">
            <a:spLocks noChangeArrowheads="1"/>
          </p:cNvSpPr>
          <p:nvPr/>
        </p:nvSpPr>
        <p:spPr bwMode="auto">
          <a:xfrm>
            <a:off x="2819400" y="5257800"/>
            <a:ext cx="129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p>
        </p:txBody>
      </p:sp>
      <p:sp>
        <p:nvSpPr>
          <p:cNvPr id="24594" name="Text Box 18"/>
          <p:cNvSpPr txBox="1">
            <a:spLocks noChangeArrowheads="1"/>
          </p:cNvSpPr>
          <p:nvPr/>
        </p:nvSpPr>
        <p:spPr bwMode="auto">
          <a:xfrm>
            <a:off x="2743200" y="5257800"/>
            <a:ext cx="129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p>
        </p:txBody>
      </p:sp>
      <p:grpSp>
        <p:nvGrpSpPr>
          <p:cNvPr id="24596" name="Group 20"/>
          <p:cNvGrpSpPr>
            <a:grpSpLocks/>
          </p:cNvGrpSpPr>
          <p:nvPr/>
        </p:nvGrpSpPr>
        <p:grpSpPr bwMode="auto">
          <a:xfrm>
            <a:off x="1828800" y="4495800"/>
            <a:ext cx="4572000" cy="1447800"/>
            <a:chOff x="1152" y="2832"/>
            <a:chExt cx="2880" cy="912"/>
          </a:xfrm>
        </p:grpSpPr>
        <p:sp>
          <p:nvSpPr>
            <p:cNvPr id="24587" name="Line 11"/>
            <p:cNvSpPr>
              <a:spLocks noChangeShapeType="1"/>
            </p:cNvSpPr>
            <p:nvPr/>
          </p:nvSpPr>
          <p:spPr bwMode="auto">
            <a:xfrm>
              <a:off x="1680" y="3216"/>
              <a:ext cx="2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a:off x="2640" y="32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Text Box 13"/>
            <p:cNvSpPr txBox="1">
              <a:spLocks noChangeArrowheads="1"/>
            </p:cNvSpPr>
            <p:nvPr/>
          </p:nvSpPr>
          <p:spPr bwMode="auto">
            <a:xfrm>
              <a:off x="1152" y="2832"/>
              <a:ext cx="28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Frosty" pitchFamily="2" charset="0"/>
                </a:rPr>
                <a:t>Paris, France and Paris Texas</a:t>
              </a:r>
            </a:p>
          </p:txBody>
        </p:sp>
        <p:sp>
          <p:nvSpPr>
            <p:cNvPr id="24590" name="Text Box 14"/>
            <p:cNvSpPr txBox="1">
              <a:spLocks noChangeArrowheads="1"/>
            </p:cNvSpPr>
            <p:nvPr/>
          </p:nvSpPr>
          <p:spPr bwMode="auto">
            <a:xfrm>
              <a:off x="2064" y="3024"/>
              <a:ext cx="11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location</a:t>
              </a:r>
            </a:p>
          </p:txBody>
        </p:sp>
        <p:sp>
          <p:nvSpPr>
            <p:cNvPr id="24591" name="Text Box 15"/>
            <p:cNvSpPr txBox="1">
              <a:spLocks noChangeArrowheads="1"/>
            </p:cNvSpPr>
            <p:nvPr/>
          </p:nvSpPr>
          <p:spPr bwMode="auto">
            <a:xfrm>
              <a:off x="1728" y="3264"/>
              <a:ext cx="81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Europe</a:t>
              </a:r>
            </a:p>
            <a:p>
              <a:r>
                <a:rPr lang="en-US" sz="1000"/>
                <a:t>Northern France</a:t>
              </a:r>
            </a:p>
          </p:txBody>
        </p:sp>
        <p:sp>
          <p:nvSpPr>
            <p:cNvPr id="24593" name="Text Box 17"/>
            <p:cNvSpPr txBox="1">
              <a:spLocks noChangeArrowheads="1"/>
            </p:cNvSpPr>
            <p:nvPr/>
          </p:nvSpPr>
          <p:spPr bwMode="auto">
            <a:xfrm>
              <a:off x="2688" y="3264"/>
              <a:ext cx="81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p>
          </p:txBody>
        </p:sp>
        <p:sp>
          <p:nvSpPr>
            <p:cNvPr id="24595" name="Text Box 19"/>
            <p:cNvSpPr txBox="1">
              <a:spLocks noChangeArrowheads="1"/>
            </p:cNvSpPr>
            <p:nvPr/>
          </p:nvSpPr>
          <p:spPr bwMode="auto">
            <a:xfrm>
              <a:off x="2736" y="3264"/>
              <a:ext cx="81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North America</a:t>
              </a:r>
            </a:p>
            <a:p>
              <a:r>
                <a:rPr lang="en-US" sz="1000"/>
                <a:t>Northern Texas</a:t>
              </a:r>
            </a:p>
          </p:txBody>
        </p:sp>
      </p:grpSp>
    </p:spTree>
    <p:extLst>
      <p:ext uri="{BB962C8B-B14F-4D97-AF65-F5344CB8AC3E}">
        <p14:creationId xmlns:p14="http://schemas.microsoft.com/office/powerpoint/2010/main" val="3133607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path" presetSubtype="0" accel="50000" decel="50000" fill="hold" grpId="0" nodeType="withEffect">
                                  <p:stCondLst>
                                    <p:cond delay="0"/>
                                  </p:stCondLst>
                                  <p:childTnLst>
                                    <p:animMotion origin="layout" path="M 3.33333E-6 -0.00439 L 0.01423 0.12746 L 0.02795 -0.00439 L 0.04218 0.12746 L 0.05659 -0.00439 L 0.07014 0.12746 L 0.08437 -0.00439 L 0.09809 0.12746 L 0.1125 -0.00439 L 0.12673 0.12746 L 0.14045 -0.00439 L 0.15468 0.12746 L 0.16823 -0.00439 L 0.18264 0.12746 L 0.19687 -0.00439 L 0.21059 0.12746 L 0.225 -0.00439 " pathEditMode="relative" rAng="0" ptsTypes="FFFFFFFFFFFFFFFFF">
                                      <p:cBhvr>
                                        <p:cTn id="6" dur="2000" fill="hold"/>
                                        <p:tgtEl>
                                          <p:spTgt spid="24578"/>
                                        </p:tgtEl>
                                        <p:attrNameLst>
                                          <p:attrName>ppt_x</p:attrName>
                                          <p:attrName>ppt_y</p:attrName>
                                        </p:attrNameLst>
                                      </p:cBhvr>
                                      <p:rCtr x="11250" y="6593"/>
                                    </p:animMotion>
                                  </p:childTnLst>
                                </p:cTn>
                              </p:par>
                            </p:childTnLst>
                          </p:cTn>
                        </p:par>
                        <p:par>
                          <p:cTn id="7" fill="hold" nodeType="afterGroup">
                            <p:stCondLst>
                              <p:cond delay="2000"/>
                            </p:stCondLst>
                            <p:childTnLst>
                              <p:par>
                                <p:cTn id="8" presetID="43" presetClass="entr" presetSubtype="0" fill="hold" grpId="0" nodeType="afterEffect">
                                  <p:stCondLst>
                                    <p:cond delay="0"/>
                                  </p:stCondLst>
                                  <p:childTnLst>
                                    <p:set>
                                      <p:cBhvr>
                                        <p:cTn id="9" dur="1" fill="hold">
                                          <p:stCondLst>
                                            <p:cond delay="0"/>
                                          </p:stCondLst>
                                        </p:cTn>
                                        <p:tgtEl>
                                          <p:spTgt spid="24579"/>
                                        </p:tgtEl>
                                        <p:attrNameLst>
                                          <p:attrName>style.visibility</p:attrName>
                                        </p:attrNameLst>
                                      </p:cBhvr>
                                      <p:to>
                                        <p:strVal val="visible"/>
                                      </p:to>
                                    </p:set>
                                    <p:animEffect transition="in" filter="fade">
                                      <p:cBhvr>
                                        <p:cTn id="10" dur="100"/>
                                        <p:tgtEl>
                                          <p:spTgt spid="24579"/>
                                        </p:tgtEl>
                                      </p:cBhvr>
                                    </p:animEffect>
                                    <p:anim calcmode="lin" valueType="num">
                                      <p:cBhvr>
                                        <p:cTn id="11" dur="400" fill="hold"/>
                                        <p:tgtEl>
                                          <p:spTgt spid="24579"/>
                                        </p:tgtEl>
                                        <p:attrNameLst>
                                          <p:attrName>ppt_x</p:attrName>
                                        </p:attrNameLst>
                                      </p:cBhvr>
                                      <p:tavLst>
                                        <p:tav tm="0">
                                          <p:val>
                                            <p:strVal val="#ppt_x"/>
                                          </p:val>
                                        </p:tav>
                                        <p:tav tm="100000">
                                          <p:val>
                                            <p:strVal val="#ppt_x"/>
                                          </p:val>
                                        </p:tav>
                                      </p:tavLst>
                                    </p:anim>
                                    <p:anim calcmode="lin" valueType="num">
                                      <p:cBhvr>
                                        <p:cTn id="12" dur="400" fill="hold"/>
                                        <p:tgtEl>
                                          <p:spTgt spid="24579"/>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245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245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 fill="hold" nodeType="afterGroup">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24580"/>
                                        </p:tgtEl>
                                        <p:attrNameLst>
                                          <p:attrName>style.visibility</p:attrName>
                                        </p:attrNameLst>
                                      </p:cBhvr>
                                      <p:to>
                                        <p:strVal val="visible"/>
                                      </p:to>
                                    </p:set>
                                    <p:anim calcmode="lin" valueType="num">
                                      <p:cBhvr additive="base">
                                        <p:cTn id="18" dur="2000" fill="hold"/>
                                        <p:tgtEl>
                                          <p:spTgt spid="24580"/>
                                        </p:tgtEl>
                                        <p:attrNameLst>
                                          <p:attrName>ppt_x</p:attrName>
                                        </p:attrNameLst>
                                      </p:cBhvr>
                                      <p:tavLst>
                                        <p:tav tm="0">
                                          <p:val>
                                            <p:strVal val="#ppt_x"/>
                                          </p:val>
                                        </p:tav>
                                        <p:tav tm="100000">
                                          <p:val>
                                            <p:strVal val="#ppt_x"/>
                                          </p:val>
                                        </p:tav>
                                      </p:tavLst>
                                    </p:anim>
                                    <p:anim calcmode="lin" valueType="num">
                                      <p:cBhvr additive="base">
                                        <p:cTn id="19" dur="20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8" presetClass="entr" presetSubtype="0" accel="50000" fill="hold" grpId="0" nodeType="clickEffect">
                                  <p:stCondLst>
                                    <p:cond delay="0"/>
                                  </p:stCondLst>
                                  <p:childTnLst>
                                    <p:set>
                                      <p:cBhvr>
                                        <p:cTn id="23" dur="1" fill="hold">
                                          <p:stCondLst>
                                            <p:cond delay="0"/>
                                          </p:stCondLst>
                                        </p:cTn>
                                        <p:tgtEl>
                                          <p:spTgt spid="24581"/>
                                        </p:tgtEl>
                                        <p:attrNameLst>
                                          <p:attrName>style.visibility</p:attrName>
                                        </p:attrNameLst>
                                      </p:cBhvr>
                                      <p:to>
                                        <p:strVal val="visible"/>
                                      </p:to>
                                    </p:set>
                                    <p:anim calcmode="lin" valueType="num">
                                      <p:cBhvr>
                                        <p:cTn id="24" dur="1000" fill="hold"/>
                                        <p:tgtEl>
                                          <p:spTgt spid="2458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24581"/>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24581"/>
                                        </p:tgtEl>
                                        <p:attrNameLst>
                                          <p:attrName>ppt_y</p:attrName>
                                        </p:attrNameLst>
                                      </p:cBhvr>
                                      <p:tavLst>
                                        <p:tav tm="0">
                                          <p:val>
                                            <p:strVal val="#ppt_y"/>
                                          </p:val>
                                        </p:tav>
                                        <p:tav tm="100000">
                                          <p:val>
                                            <p:strVal val="#ppt_y"/>
                                          </p:val>
                                        </p:tav>
                                      </p:tavLst>
                                    </p:anim>
                                    <p:animEffect transition="in" filter="fade">
                                      <p:cBhvr>
                                        <p:cTn id="27" dur="1000"/>
                                        <p:tgtEl>
                                          <p:spTgt spid="24581"/>
                                        </p:tgtEl>
                                      </p:cBhvr>
                                    </p:animEffect>
                                  </p:childTnLst>
                                </p:cTn>
                              </p:par>
                            </p:childTnLst>
                          </p:cTn>
                        </p:par>
                        <p:par>
                          <p:cTn id="28" fill="hold" nodeType="afterGroup">
                            <p:stCondLst>
                              <p:cond delay="1000"/>
                            </p:stCondLst>
                            <p:childTnLst>
                              <p:par>
                                <p:cTn id="29" presetID="39" presetClass="entr" presetSubtype="0" accel="100000" fill="hold" nodeType="afterEffect">
                                  <p:stCondLst>
                                    <p:cond delay="0"/>
                                  </p:stCondLst>
                                  <p:childTnLst>
                                    <p:set>
                                      <p:cBhvr>
                                        <p:cTn id="30" dur="1" fill="hold">
                                          <p:stCondLst>
                                            <p:cond delay="0"/>
                                          </p:stCondLst>
                                        </p:cTn>
                                        <p:tgtEl>
                                          <p:spTgt spid="24596"/>
                                        </p:tgtEl>
                                        <p:attrNameLst>
                                          <p:attrName>style.visibility</p:attrName>
                                        </p:attrNameLst>
                                      </p:cBhvr>
                                      <p:to>
                                        <p:strVal val="visible"/>
                                      </p:to>
                                    </p:set>
                                    <p:anim calcmode="lin" valueType="num">
                                      <p:cBhvr>
                                        <p:cTn id="31" dur="2000" fill="hold"/>
                                        <p:tgtEl>
                                          <p:spTgt spid="24596"/>
                                        </p:tgtEl>
                                        <p:attrNameLst>
                                          <p:attrName>ppt_h</p:attrName>
                                        </p:attrNameLst>
                                      </p:cBhvr>
                                      <p:tavLst>
                                        <p:tav tm="0">
                                          <p:val>
                                            <p:strVal val="#ppt_h/20"/>
                                          </p:val>
                                        </p:tav>
                                        <p:tav tm="50000">
                                          <p:val>
                                            <p:strVal val="#ppt_h/20"/>
                                          </p:val>
                                        </p:tav>
                                        <p:tav tm="100000">
                                          <p:val>
                                            <p:strVal val="#ppt_h"/>
                                          </p:val>
                                        </p:tav>
                                      </p:tavLst>
                                    </p:anim>
                                    <p:anim calcmode="lin" valueType="num">
                                      <p:cBhvr>
                                        <p:cTn id="32" dur="2000" fill="hold"/>
                                        <p:tgtEl>
                                          <p:spTgt spid="24596"/>
                                        </p:tgtEl>
                                        <p:attrNameLst>
                                          <p:attrName>ppt_w</p:attrName>
                                        </p:attrNameLst>
                                      </p:cBhvr>
                                      <p:tavLst>
                                        <p:tav tm="0">
                                          <p:val>
                                            <p:strVal val="#ppt_w+.3"/>
                                          </p:val>
                                        </p:tav>
                                        <p:tav tm="50000">
                                          <p:val>
                                            <p:strVal val="#ppt_w+.3"/>
                                          </p:val>
                                        </p:tav>
                                        <p:tav tm="100000">
                                          <p:val>
                                            <p:strVal val="#ppt_w"/>
                                          </p:val>
                                        </p:tav>
                                      </p:tavLst>
                                    </p:anim>
                                    <p:anim calcmode="lin" valueType="num">
                                      <p:cBhvr>
                                        <p:cTn id="33" dur="2000" fill="hold"/>
                                        <p:tgtEl>
                                          <p:spTgt spid="24596"/>
                                        </p:tgtEl>
                                        <p:attrNameLst>
                                          <p:attrName>ppt_x</p:attrName>
                                        </p:attrNameLst>
                                      </p:cBhvr>
                                      <p:tavLst>
                                        <p:tav tm="0">
                                          <p:val>
                                            <p:strVal val="#ppt_x-.3"/>
                                          </p:val>
                                        </p:tav>
                                        <p:tav tm="50000">
                                          <p:val>
                                            <p:strVal val="#ppt_x"/>
                                          </p:val>
                                        </p:tav>
                                        <p:tav tm="100000">
                                          <p:val>
                                            <p:strVal val="#ppt_x"/>
                                          </p:val>
                                        </p:tav>
                                      </p:tavLst>
                                    </p:anim>
                                    <p:anim calcmode="lin" valueType="num">
                                      <p:cBhvr>
                                        <p:cTn id="34" dur="2000" fill="hold"/>
                                        <p:tgtEl>
                                          <p:spTgt spid="245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P spid="2458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600200" y="685800"/>
            <a:ext cx="601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9699"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Eight</a:t>
            </a:r>
          </a:p>
        </p:txBody>
      </p:sp>
      <p:sp>
        <p:nvSpPr>
          <p:cNvPr id="29700"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T-Diagram</a:t>
            </a:r>
          </a:p>
        </p:txBody>
      </p:sp>
      <p:sp>
        <p:nvSpPr>
          <p:cNvPr id="29701" name="Text Box 5"/>
          <p:cNvSpPr txBox="1">
            <a:spLocks noChangeArrowheads="1"/>
          </p:cNvSpPr>
          <p:nvPr/>
        </p:nvSpPr>
        <p:spPr bwMode="auto">
          <a:xfrm>
            <a:off x="1219200" y="3124200"/>
            <a:ext cx="6400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When is it useful?</a:t>
            </a:r>
          </a:p>
          <a:p>
            <a:pPr algn="l"/>
            <a:r>
              <a:rPr lang="en-US" sz="1800">
                <a:latin typeface="Century Gothic" pitchFamily="34" charset="0"/>
              </a:rPr>
              <a:t>This technique helps when you are writing a contrast or comparison essay.</a:t>
            </a:r>
          </a:p>
        </p:txBody>
      </p:sp>
      <p:sp>
        <p:nvSpPr>
          <p:cNvPr id="29702" name="Text Box 6"/>
          <p:cNvSpPr txBox="1">
            <a:spLocks noChangeArrowheads="1"/>
          </p:cNvSpPr>
          <p:nvPr/>
        </p:nvSpPr>
        <p:spPr bwMode="auto">
          <a:xfrm>
            <a:off x="2819400" y="5257800"/>
            <a:ext cx="129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p>
        </p:txBody>
      </p:sp>
      <p:sp>
        <p:nvSpPr>
          <p:cNvPr id="29703" name="Text Box 7"/>
          <p:cNvSpPr txBox="1">
            <a:spLocks noChangeArrowheads="1"/>
          </p:cNvSpPr>
          <p:nvPr/>
        </p:nvSpPr>
        <p:spPr bwMode="auto">
          <a:xfrm>
            <a:off x="2743200" y="5257800"/>
            <a:ext cx="129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p>
        </p:txBody>
      </p:sp>
      <p:grpSp>
        <p:nvGrpSpPr>
          <p:cNvPr id="29704" name="Group 8"/>
          <p:cNvGrpSpPr>
            <a:grpSpLocks/>
          </p:cNvGrpSpPr>
          <p:nvPr/>
        </p:nvGrpSpPr>
        <p:grpSpPr bwMode="auto">
          <a:xfrm>
            <a:off x="1828800" y="4495800"/>
            <a:ext cx="4572000" cy="1447800"/>
            <a:chOff x="1152" y="2832"/>
            <a:chExt cx="2880" cy="912"/>
          </a:xfrm>
        </p:grpSpPr>
        <p:sp>
          <p:nvSpPr>
            <p:cNvPr id="29705" name="Line 9"/>
            <p:cNvSpPr>
              <a:spLocks noChangeShapeType="1"/>
            </p:cNvSpPr>
            <p:nvPr/>
          </p:nvSpPr>
          <p:spPr bwMode="auto">
            <a:xfrm>
              <a:off x="1680" y="3216"/>
              <a:ext cx="2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10"/>
            <p:cNvSpPr>
              <a:spLocks noChangeShapeType="1"/>
            </p:cNvSpPr>
            <p:nvPr/>
          </p:nvSpPr>
          <p:spPr bwMode="auto">
            <a:xfrm>
              <a:off x="2640" y="32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Text Box 11"/>
            <p:cNvSpPr txBox="1">
              <a:spLocks noChangeArrowheads="1"/>
            </p:cNvSpPr>
            <p:nvPr/>
          </p:nvSpPr>
          <p:spPr bwMode="auto">
            <a:xfrm>
              <a:off x="1152" y="2832"/>
              <a:ext cx="28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Frosty" pitchFamily="2" charset="0"/>
                </a:rPr>
                <a:t>Paris, France and Paris Texas</a:t>
              </a:r>
            </a:p>
          </p:txBody>
        </p:sp>
        <p:sp>
          <p:nvSpPr>
            <p:cNvPr id="29708" name="Text Box 12"/>
            <p:cNvSpPr txBox="1">
              <a:spLocks noChangeArrowheads="1"/>
            </p:cNvSpPr>
            <p:nvPr/>
          </p:nvSpPr>
          <p:spPr bwMode="auto">
            <a:xfrm>
              <a:off x="2064" y="3024"/>
              <a:ext cx="11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location</a:t>
              </a:r>
            </a:p>
          </p:txBody>
        </p:sp>
        <p:sp>
          <p:nvSpPr>
            <p:cNvPr id="29709" name="Text Box 13"/>
            <p:cNvSpPr txBox="1">
              <a:spLocks noChangeArrowheads="1"/>
            </p:cNvSpPr>
            <p:nvPr/>
          </p:nvSpPr>
          <p:spPr bwMode="auto">
            <a:xfrm>
              <a:off x="1728" y="3264"/>
              <a:ext cx="81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Europe</a:t>
              </a:r>
            </a:p>
            <a:p>
              <a:r>
                <a:rPr lang="en-US" sz="1000"/>
                <a:t>Northern France</a:t>
              </a:r>
            </a:p>
          </p:txBody>
        </p:sp>
        <p:sp>
          <p:nvSpPr>
            <p:cNvPr id="29710" name="Text Box 14"/>
            <p:cNvSpPr txBox="1">
              <a:spLocks noChangeArrowheads="1"/>
            </p:cNvSpPr>
            <p:nvPr/>
          </p:nvSpPr>
          <p:spPr bwMode="auto">
            <a:xfrm>
              <a:off x="2688" y="3264"/>
              <a:ext cx="81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p>
          </p:txBody>
        </p:sp>
        <p:sp>
          <p:nvSpPr>
            <p:cNvPr id="29711" name="Text Box 15"/>
            <p:cNvSpPr txBox="1">
              <a:spLocks noChangeArrowheads="1"/>
            </p:cNvSpPr>
            <p:nvPr/>
          </p:nvSpPr>
          <p:spPr bwMode="auto">
            <a:xfrm>
              <a:off x="2736" y="3264"/>
              <a:ext cx="81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a:t>North America</a:t>
              </a:r>
            </a:p>
            <a:p>
              <a:r>
                <a:rPr lang="en-US" sz="1000"/>
                <a:t>Northern Texas</a:t>
              </a:r>
            </a:p>
          </p:txBody>
        </p:sp>
      </p:grpSp>
    </p:spTree>
    <p:extLst>
      <p:ext uri="{BB962C8B-B14F-4D97-AF65-F5344CB8AC3E}">
        <p14:creationId xmlns:p14="http://schemas.microsoft.com/office/powerpoint/2010/main" val="1556459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p:cTn id="7" dur="1000" fill="hold"/>
                                        <p:tgtEl>
                                          <p:spTgt spid="2970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9701"/>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9701"/>
                                        </p:tgtEl>
                                        <p:attrNameLst>
                                          <p:attrName>ppt_y</p:attrName>
                                        </p:attrNameLst>
                                      </p:cBhvr>
                                      <p:tavLst>
                                        <p:tav tm="0">
                                          <p:val>
                                            <p:strVal val="#ppt_y"/>
                                          </p:val>
                                        </p:tav>
                                        <p:tav tm="100000">
                                          <p:val>
                                            <p:strVal val="#ppt_y"/>
                                          </p:val>
                                        </p:tav>
                                      </p:tavLst>
                                    </p:anim>
                                    <p:animEffect transition="in" filter="fade">
                                      <p:cBhvr>
                                        <p:cTn id="10" dur="1000"/>
                                        <p:tgtEl>
                                          <p:spTgt spid="29701"/>
                                        </p:tgtEl>
                                      </p:cBhvr>
                                    </p:animEffect>
                                  </p:childTnLst>
                                </p:cTn>
                              </p:par>
                            </p:childTnLst>
                          </p:cTn>
                        </p:par>
                        <p:par>
                          <p:cTn id="11" fill="hold" nodeType="afterGroup">
                            <p:stCondLst>
                              <p:cond delay="1000"/>
                            </p:stCondLst>
                            <p:childTnLst>
                              <p:par>
                                <p:cTn id="12" presetID="35" presetClass="entr" presetSubtype="0" fill="hold" nodeType="afterEffect">
                                  <p:stCondLst>
                                    <p:cond delay="0"/>
                                  </p:stCondLst>
                                  <p:childTnLst>
                                    <p:set>
                                      <p:cBhvr>
                                        <p:cTn id="13" dur="1" fill="hold">
                                          <p:stCondLst>
                                            <p:cond delay="0"/>
                                          </p:stCondLst>
                                        </p:cTn>
                                        <p:tgtEl>
                                          <p:spTgt spid="29704"/>
                                        </p:tgtEl>
                                        <p:attrNameLst>
                                          <p:attrName>style.visibility</p:attrName>
                                        </p:attrNameLst>
                                      </p:cBhvr>
                                      <p:to>
                                        <p:strVal val="visible"/>
                                      </p:to>
                                    </p:set>
                                    <p:animEffect transition="in" filter="fade">
                                      <p:cBhvr>
                                        <p:cTn id="14" dur="2000"/>
                                        <p:tgtEl>
                                          <p:spTgt spid="29704"/>
                                        </p:tgtEl>
                                      </p:cBhvr>
                                    </p:animEffect>
                                    <p:anim calcmode="lin" valueType="num">
                                      <p:cBhvr>
                                        <p:cTn id="15" dur="2000" fill="hold"/>
                                        <p:tgtEl>
                                          <p:spTgt spid="29704"/>
                                        </p:tgtEl>
                                        <p:attrNameLst>
                                          <p:attrName>style.rotation</p:attrName>
                                        </p:attrNameLst>
                                      </p:cBhvr>
                                      <p:tavLst>
                                        <p:tav tm="0">
                                          <p:val>
                                            <p:fltVal val="720"/>
                                          </p:val>
                                        </p:tav>
                                        <p:tav tm="100000">
                                          <p:val>
                                            <p:fltVal val="0"/>
                                          </p:val>
                                        </p:tav>
                                      </p:tavLst>
                                    </p:anim>
                                    <p:anim calcmode="lin" valueType="num">
                                      <p:cBhvr>
                                        <p:cTn id="16" dur="2000" fill="hold"/>
                                        <p:tgtEl>
                                          <p:spTgt spid="29704"/>
                                        </p:tgtEl>
                                        <p:attrNameLst>
                                          <p:attrName>ppt_h</p:attrName>
                                        </p:attrNameLst>
                                      </p:cBhvr>
                                      <p:tavLst>
                                        <p:tav tm="0">
                                          <p:val>
                                            <p:fltVal val="0"/>
                                          </p:val>
                                        </p:tav>
                                        <p:tav tm="100000">
                                          <p:val>
                                            <p:strVal val="#ppt_h"/>
                                          </p:val>
                                        </p:tav>
                                      </p:tavLst>
                                    </p:anim>
                                    <p:anim calcmode="lin" valueType="num">
                                      <p:cBhvr>
                                        <p:cTn id="17" dur="2000" fill="hold"/>
                                        <p:tgtEl>
                                          <p:spTgt spid="2970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685800"/>
            <a:ext cx="579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25603"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Nine</a:t>
            </a:r>
          </a:p>
        </p:txBody>
      </p:sp>
      <p:sp>
        <p:nvSpPr>
          <p:cNvPr id="25604"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Spoke Diagram</a:t>
            </a:r>
          </a:p>
        </p:txBody>
      </p:sp>
      <p:sp>
        <p:nvSpPr>
          <p:cNvPr id="25605" name="Text Box 5"/>
          <p:cNvSpPr txBox="1">
            <a:spLocks noChangeArrowheads="1"/>
          </p:cNvSpPr>
          <p:nvPr/>
        </p:nvSpPr>
        <p:spPr bwMode="auto">
          <a:xfrm>
            <a:off x="1219200" y="3124200"/>
            <a:ext cx="6400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What is it?</a:t>
            </a:r>
          </a:p>
          <a:p>
            <a:pPr algn="l"/>
            <a:r>
              <a:rPr lang="en-US" sz="1800">
                <a:latin typeface="Century Gothic" pitchFamily="34" charset="0"/>
              </a:rPr>
              <a:t>Write the topic in a circle. Then think of about causes and effects.  Write these around the circle like spokes on a wheel.</a:t>
            </a:r>
          </a:p>
        </p:txBody>
      </p:sp>
      <p:grpSp>
        <p:nvGrpSpPr>
          <p:cNvPr id="25613" name="Group 13"/>
          <p:cNvGrpSpPr>
            <a:grpSpLocks/>
          </p:cNvGrpSpPr>
          <p:nvPr/>
        </p:nvGrpSpPr>
        <p:grpSpPr bwMode="auto">
          <a:xfrm>
            <a:off x="3276600" y="5029200"/>
            <a:ext cx="2057400" cy="609600"/>
            <a:chOff x="2064" y="3024"/>
            <a:chExt cx="1296" cy="384"/>
          </a:xfrm>
        </p:grpSpPr>
        <p:sp>
          <p:nvSpPr>
            <p:cNvPr id="25611" name="Oval 11"/>
            <p:cNvSpPr>
              <a:spLocks noChangeArrowheads="1"/>
            </p:cNvSpPr>
            <p:nvPr/>
          </p:nvSpPr>
          <p:spPr bwMode="auto">
            <a:xfrm>
              <a:off x="2064" y="3024"/>
              <a:ext cx="1296" cy="384"/>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Text Box 12"/>
            <p:cNvSpPr txBox="1">
              <a:spLocks noChangeArrowheads="1"/>
            </p:cNvSpPr>
            <p:nvPr/>
          </p:nvSpPr>
          <p:spPr bwMode="auto">
            <a:xfrm>
              <a:off x="2160" y="3120"/>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Global Warming</a:t>
              </a:r>
            </a:p>
          </p:txBody>
        </p:sp>
      </p:grpSp>
      <p:sp>
        <p:nvSpPr>
          <p:cNvPr id="25614" name="Text Box 14"/>
          <p:cNvSpPr txBox="1">
            <a:spLocks noChangeArrowheads="1"/>
          </p:cNvSpPr>
          <p:nvPr/>
        </p:nvSpPr>
        <p:spPr bwMode="auto">
          <a:xfrm>
            <a:off x="3048000" y="4114800"/>
            <a:ext cx="49530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p>
          <a:p>
            <a:r>
              <a:rPr lang="en-US" sz="1000"/>
              <a:t>too many people </a:t>
            </a:r>
          </a:p>
          <a:p>
            <a:r>
              <a:rPr lang="en-US" sz="1400"/>
              <a:t>cars/suvs </a:t>
            </a:r>
            <a:r>
              <a:rPr lang="en-US" sz="1800"/>
              <a:t>		 </a:t>
            </a:r>
            <a:r>
              <a:rPr lang="en-US" sz="1200"/>
              <a:t>not recycling  					chopping down trees</a:t>
            </a:r>
            <a:endParaRPr lang="en-US" sz="1800"/>
          </a:p>
        </p:txBody>
      </p:sp>
      <p:grpSp>
        <p:nvGrpSpPr>
          <p:cNvPr id="25623" name="Group 23"/>
          <p:cNvGrpSpPr>
            <a:grpSpLocks/>
          </p:cNvGrpSpPr>
          <p:nvPr/>
        </p:nvGrpSpPr>
        <p:grpSpPr bwMode="auto">
          <a:xfrm>
            <a:off x="2819400" y="4343400"/>
            <a:ext cx="5029200" cy="914400"/>
            <a:chOff x="1776" y="2736"/>
            <a:chExt cx="3168" cy="576"/>
          </a:xfrm>
        </p:grpSpPr>
        <p:sp>
          <p:nvSpPr>
            <p:cNvPr id="25615" name="Oval 15"/>
            <p:cNvSpPr>
              <a:spLocks noChangeArrowheads="1"/>
            </p:cNvSpPr>
            <p:nvPr/>
          </p:nvSpPr>
          <p:spPr bwMode="auto">
            <a:xfrm>
              <a:off x="1776" y="2976"/>
              <a:ext cx="864"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Oval 16"/>
            <p:cNvSpPr>
              <a:spLocks noChangeArrowheads="1"/>
            </p:cNvSpPr>
            <p:nvPr/>
          </p:nvSpPr>
          <p:spPr bwMode="auto">
            <a:xfrm>
              <a:off x="3024" y="2736"/>
              <a:ext cx="864"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Oval 17"/>
            <p:cNvSpPr>
              <a:spLocks noChangeArrowheads="1"/>
            </p:cNvSpPr>
            <p:nvPr/>
          </p:nvSpPr>
          <p:spPr bwMode="auto">
            <a:xfrm>
              <a:off x="2976" y="2976"/>
              <a:ext cx="864"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8" name="Oval 18"/>
            <p:cNvSpPr>
              <a:spLocks noChangeArrowheads="1"/>
            </p:cNvSpPr>
            <p:nvPr/>
          </p:nvSpPr>
          <p:spPr bwMode="auto">
            <a:xfrm>
              <a:off x="3744" y="3120"/>
              <a:ext cx="1200"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19"/>
            <p:cNvSpPr>
              <a:spLocks noChangeShapeType="1"/>
            </p:cNvSpPr>
            <p:nvPr/>
          </p:nvSpPr>
          <p:spPr bwMode="auto">
            <a:xfrm>
              <a:off x="2640" y="307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20"/>
            <p:cNvSpPr>
              <a:spLocks noChangeShapeType="1"/>
            </p:cNvSpPr>
            <p:nvPr/>
          </p:nvSpPr>
          <p:spPr bwMode="auto">
            <a:xfrm flipH="1">
              <a:off x="2880" y="283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21"/>
            <p:cNvSpPr>
              <a:spLocks noChangeShapeType="1"/>
            </p:cNvSpPr>
            <p:nvPr/>
          </p:nvSpPr>
          <p:spPr bwMode="auto">
            <a:xfrm flipH="1">
              <a:off x="3216" y="3168"/>
              <a:ext cx="19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22"/>
            <p:cNvSpPr>
              <a:spLocks noChangeShapeType="1"/>
            </p:cNvSpPr>
            <p:nvPr/>
          </p:nvSpPr>
          <p:spPr bwMode="auto">
            <a:xfrm flipH="1">
              <a:off x="3312" y="3312"/>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32" name="Group 32"/>
          <p:cNvGrpSpPr>
            <a:grpSpLocks/>
          </p:cNvGrpSpPr>
          <p:nvPr/>
        </p:nvGrpSpPr>
        <p:grpSpPr bwMode="auto">
          <a:xfrm>
            <a:off x="1524000" y="5486400"/>
            <a:ext cx="4876800" cy="1371600"/>
            <a:chOff x="960" y="3456"/>
            <a:chExt cx="3072" cy="864"/>
          </a:xfrm>
        </p:grpSpPr>
        <p:sp>
          <p:nvSpPr>
            <p:cNvPr id="25625" name="Text Box 25"/>
            <p:cNvSpPr txBox="1">
              <a:spLocks noChangeArrowheads="1"/>
            </p:cNvSpPr>
            <p:nvPr/>
          </p:nvSpPr>
          <p:spPr bwMode="auto">
            <a:xfrm>
              <a:off x="1152" y="3552"/>
              <a:ext cx="268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400"/>
                <a:t>Crazy weather</a:t>
              </a:r>
              <a:r>
                <a:rPr lang="en-US" sz="1800"/>
                <a:t> </a:t>
              </a:r>
            </a:p>
            <a:p>
              <a:r>
                <a:rPr lang="en-US" sz="1400"/>
                <a:t>loss of polar ice caps</a:t>
              </a:r>
              <a:r>
                <a:rPr lang="en-US" sz="1800"/>
                <a:t> </a:t>
              </a:r>
            </a:p>
            <a:p>
              <a:pPr algn="r"/>
              <a:r>
                <a:rPr lang="en-US" sz="1800"/>
                <a:t>dying animals</a:t>
              </a:r>
            </a:p>
          </p:txBody>
        </p:sp>
        <p:sp>
          <p:nvSpPr>
            <p:cNvPr id="25626" name="Oval 26"/>
            <p:cNvSpPr>
              <a:spLocks noChangeArrowheads="1"/>
            </p:cNvSpPr>
            <p:nvPr/>
          </p:nvSpPr>
          <p:spPr bwMode="auto">
            <a:xfrm>
              <a:off x="960" y="3552"/>
              <a:ext cx="1440"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Oval 27"/>
            <p:cNvSpPr>
              <a:spLocks noChangeArrowheads="1"/>
            </p:cNvSpPr>
            <p:nvPr/>
          </p:nvSpPr>
          <p:spPr bwMode="auto">
            <a:xfrm>
              <a:off x="1728" y="3840"/>
              <a:ext cx="1632"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Oval 28"/>
            <p:cNvSpPr>
              <a:spLocks noChangeArrowheads="1"/>
            </p:cNvSpPr>
            <p:nvPr/>
          </p:nvSpPr>
          <p:spPr bwMode="auto">
            <a:xfrm>
              <a:off x="2592" y="4128"/>
              <a:ext cx="1440"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Line 29"/>
            <p:cNvSpPr>
              <a:spLocks noChangeShapeType="1"/>
            </p:cNvSpPr>
            <p:nvPr/>
          </p:nvSpPr>
          <p:spPr bwMode="auto">
            <a:xfrm flipV="1">
              <a:off x="1536" y="3456"/>
              <a:ext cx="62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0" name="Line 30"/>
            <p:cNvSpPr>
              <a:spLocks noChangeShapeType="1"/>
            </p:cNvSpPr>
            <p:nvPr/>
          </p:nvSpPr>
          <p:spPr bwMode="auto">
            <a:xfrm flipV="1">
              <a:off x="2832" y="35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1" name="Line 31"/>
            <p:cNvSpPr>
              <a:spLocks noChangeShapeType="1"/>
            </p:cNvSpPr>
            <p:nvPr/>
          </p:nvSpPr>
          <p:spPr bwMode="auto">
            <a:xfrm flipH="1" flipV="1">
              <a:off x="3120" y="3504"/>
              <a:ext cx="76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18737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8" presetClass="path" presetSubtype="0" accel="50000" decel="50000" fill="hold" grpId="0" nodeType="withEffect">
                                  <p:stCondLst>
                                    <p:cond delay="0"/>
                                  </p:stCondLst>
                                  <p:childTnLst>
                                    <p:animMotion origin="layout" path="M 3.33333E-6 -0.00439 L 0.01423 0.12746 L 0.02795 -0.00439 L 0.04218 0.12746 L 0.05659 -0.00439 L 0.07014 0.12746 L 0.08437 -0.00439 L 0.09809 0.12746 L 0.1125 -0.00439 L 0.12673 0.12746 L 0.14045 -0.00439 L 0.15468 0.12746 L 0.16823 -0.00439 L 0.18264 0.12746 L 0.19687 -0.00439 L 0.21059 0.12746 L 0.225 -0.00439 " pathEditMode="relative" rAng="0" ptsTypes="FFFFFFFFFFFFFFFFF">
                                      <p:cBhvr>
                                        <p:cTn id="6" dur="2000" fill="hold"/>
                                        <p:tgtEl>
                                          <p:spTgt spid="25602"/>
                                        </p:tgtEl>
                                        <p:attrNameLst>
                                          <p:attrName>ppt_x</p:attrName>
                                          <p:attrName>ppt_y</p:attrName>
                                        </p:attrNameLst>
                                      </p:cBhvr>
                                      <p:rCtr x="11250" y="6593"/>
                                    </p:animMotion>
                                  </p:childTnLst>
                                </p:cTn>
                              </p:par>
                            </p:childTnLst>
                          </p:cTn>
                        </p:par>
                        <p:par>
                          <p:cTn id="7" fill="hold" nodeType="afterGroup">
                            <p:stCondLst>
                              <p:cond delay="2000"/>
                            </p:stCondLst>
                            <p:childTnLst>
                              <p:par>
                                <p:cTn id="8" presetID="43" presetClass="entr" presetSubtype="0" fill="hold" grpId="0" nodeType="afterEffect">
                                  <p:stCondLst>
                                    <p:cond delay="0"/>
                                  </p:stCondLst>
                                  <p:childTnLst>
                                    <p:set>
                                      <p:cBhvr>
                                        <p:cTn id="9" dur="1" fill="hold">
                                          <p:stCondLst>
                                            <p:cond delay="0"/>
                                          </p:stCondLst>
                                        </p:cTn>
                                        <p:tgtEl>
                                          <p:spTgt spid="25603"/>
                                        </p:tgtEl>
                                        <p:attrNameLst>
                                          <p:attrName>style.visibility</p:attrName>
                                        </p:attrNameLst>
                                      </p:cBhvr>
                                      <p:to>
                                        <p:strVal val="visible"/>
                                      </p:to>
                                    </p:set>
                                    <p:animEffect transition="in" filter="fade">
                                      <p:cBhvr>
                                        <p:cTn id="10" dur="100"/>
                                        <p:tgtEl>
                                          <p:spTgt spid="25603"/>
                                        </p:tgtEl>
                                      </p:cBhvr>
                                    </p:animEffect>
                                    <p:anim calcmode="lin" valueType="num">
                                      <p:cBhvr>
                                        <p:cTn id="11" dur="400" fill="hold"/>
                                        <p:tgtEl>
                                          <p:spTgt spid="25603"/>
                                        </p:tgtEl>
                                        <p:attrNameLst>
                                          <p:attrName>ppt_x</p:attrName>
                                        </p:attrNameLst>
                                      </p:cBhvr>
                                      <p:tavLst>
                                        <p:tav tm="0">
                                          <p:val>
                                            <p:strVal val="#ppt_x"/>
                                          </p:val>
                                        </p:tav>
                                        <p:tav tm="100000">
                                          <p:val>
                                            <p:strVal val="#ppt_x"/>
                                          </p:val>
                                        </p:tav>
                                      </p:tavLst>
                                    </p:anim>
                                    <p:anim calcmode="lin" valueType="num">
                                      <p:cBhvr>
                                        <p:cTn id="12" dur="400" fill="hold"/>
                                        <p:tgtEl>
                                          <p:spTgt spid="25603"/>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2560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2560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5" fill="hold" nodeType="afterGroup">
                            <p:stCondLst>
                              <p:cond delay="3000"/>
                            </p:stCondLst>
                            <p:childTnLst>
                              <p:par>
                                <p:cTn id="16" presetID="2" presetClass="entr" presetSubtype="4" fill="hold" grpId="0" nodeType="afterEffect">
                                  <p:stCondLst>
                                    <p:cond delay="0"/>
                                  </p:stCondLst>
                                  <p:childTnLst>
                                    <p:set>
                                      <p:cBhvr>
                                        <p:cTn id="17" dur="1" fill="hold">
                                          <p:stCondLst>
                                            <p:cond delay="0"/>
                                          </p:stCondLst>
                                        </p:cTn>
                                        <p:tgtEl>
                                          <p:spTgt spid="25604"/>
                                        </p:tgtEl>
                                        <p:attrNameLst>
                                          <p:attrName>style.visibility</p:attrName>
                                        </p:attrNameLst>
                                      </p:cBhvr>
                                      <p:to>
                                        <p:strVal val="visible"/>
                                      </p:to>
                                    </p:set>
                                    <p:anim calcmode="lin" valueType="num">
                                      <p:cBhvr additive="base">
                                        <p:cTn id="18" dur="2000" fill="hold"/>
                                        <p:tgtEl>
                                          <p:spTgt spid="25604"/>
                                        </p:tgtEl>
                                        <p:attrNameLst>
                                          <p:attrName>ppt_x</p:attrName>
                                        </p:attrNameLst>
                                      </p:cBhvr>
                                      <p:tavLst>
                                        <p:tav tm="0">
                                          <p:val>
                                            <p:strVal val="#ppt_x"/>
                                          </p:val>
                                        </p:tav>
                                        <p:tav tm="100000">
                                          <p:val>
                                            <p:strVal val="#ppt_x"/>
                                          </p:val>
                                        </p:tav>
                                      </p:tavLst>
                                    </p:anim>
                                    <p:anim calcmode="lin" valueType="num">
                                      <p:cBhvr additive="base">
                                        <p:cTn id="19" dur="20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8" presetClass="entr" presetSubtype="0" accel="50000" fill="hold" grpId="0" nodeType="clickEffect">
                                  <p:stCondLst>
                                    <p:cond delay="0"/>
                                  </p:stCondLst>
                                  <p:childTnLst>
                                    <p:set>
                                      <p:cBhvr>
                                        <p:cTn id="23" dur="1" fill="hold">
                                          <p:stCondLst>
                                            <p:cond delay="0"/>
                                          </p:stCondLst>
                                        </p:cTn>
                                        <p:tgtEl>
                                          <p:spTgt spid="25605"/>
                                        </p:tgtEl>
                                        <p:attrNameLst>
                                          <p:attrName>style.visibility</p:attrName>
                                        </p:attrNameLst>
                                      </p:cBhvr>
                                      <p:to>
                                        <p:strVal val="visible"/>
                                      </p:to>
                                    </p:set>
                                    <p:anim calcmode="lin" valueType="num">
                                      <p:cBhvr>
                                        <p:cTn id="24" dur="1000" fill="hold"/>
                                        <p:tgtEl>
                                          <p:spTgt spid="2560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25605"/>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25605"/>
                                        </p:tgtEl>
                                        <p:attrNameLst>
                                          <p:attrName>ppt_y</p:attrName>
                                        </p:attrNameLst>
                                      </p:cBhvr>
                                      <p:tavLst>
                                        <p:tav tm="0">
                                          <p:val>
                                            <p:strVal val="#ppt_y"/>
                                          </p:val>
                                        </p:tav>
                                        <p:tav tm="100000">
                                          <p:val>
                                            <p:strVal val="#ppt_y"/>
                                          </p:val>
                                        </p:tav>
                                      </p:tavLst>
                                    </p:anim>
                                    <p:animEffect transition="in" filter="fade">
                                      <p:cBhvr>
                                        <p:cTn id="27" dur="1000"/>
                                        <p:tgtEl>
                                          <p:spTgt spid="25605"/>
                                        </p:tgtEl>
                                      </p:cBhvr>
                                    </p:animEffect>
                                  </p:childTnLst>
                                </p:cTn>
                              </p:par>
                              <p:par>
                                <p:cTn id="28" presetID="13" presetClass="entr" presetSubtype="16" fill="hold" nodeType="withEffect">
                                  <p:stCondLst>
                                    <p:cond delay="0"/>
                                  </p:stCondLst>
                                  <p:childTnLst>
                                    <p:set>
                                      <p:cBhvr>
                                        <p:cTn id="29" dur="1" fill="hold">
                                          <p:stCondLst>
                                            <p:cond delay="0"/>
                                          </p:stCondLst>
                                        </p:cTn>
                                        <p:tgtEl>
                                          <p:spTgt spid="25613"/>
                                        </p:tgtEl>
                                        <p:attrNameLst>
                                          <p:attrName>style.visibility</p:attrName>
                                        </p:attrNameLst>
                                      </p:cBhvr>
                                      <p:to>
                                        <p:strVal val="visible"/>
                                      </p:to>
                                    </p:set>
                                    <p:animEffect transition="in" filter="plus(in)">
                                      <p:cBhvr>
                                        <p:cTn id="30" dur="2000"/>
                                        <p:tgtEl>
                                          <p:spTgt spid="25613"/>
                                        </p:tgtEl>
                                      </p:cBhvr>
                                    </p:animEffect>
                                  </p:childTnLst>
                                </p:cTn>
                              </p:par>
                              <p:par>
                                <p:cTn id="31" presetID="51" presetClass="entr" presetSubtype="0" fill="hold" grpId="0" nodeType="withEffect">
                                  <p:stCondLst>
                                    <p:cond delay="0"/>
                                  </p:stCondLst>
                                  <p:childTnLst>
                                    <p:set>
                                      <p:cBhvr>
                                        <p:cTn id="32" dur="1" fill="hold">
                                          <p:stCondLst>
                                            <p:cond delay="0"/>
                                          </p:stCondLst>
                                        </p:cTn>
                                        <p:tgtEl>
                                          <p:spTgt spid="25614"/>
                                        </p:tgtEl>
                                        <p:attrNameLst>
                                          <p:attrName>style.visibility</p:attrName>
                                        </p:attrNameLst>
                                      </p:cBhvr>
                                      <p:to>
                                        <p:strVal val="visible"/>
                                      </p:to>
                                    </p:set>
                                    <p:animEffect transition="in" filter="fade">
                                      <p:cBhvr>
                                        <p:cTn id="33" dur="385" decel="100000"/>
                                        <p:tgtEl>
                                          <p:spTgt spid="25614"/>
                                        </p:tgtEl>
                                      </p:cBhvr>
                                    </p:animEffect>
                                    <p:animScale>
                                      <p:cBhvr>
                                        <p:cTn id="34" dur="385" decel="100000"/>
                                        <p:tgtEl>
                                          <p:spTgt spid="25614"/>
                                        </p:tgtEl>
                                      </p:cBhvr>
                                      <p:from x="10000" y="10000"/>
                                      <p:to x="200000" y="450000"/>
                                    </p:animScale>
                                    <p:animScale>
                                      <p:cBhvr>
                                        <p:cTn id="35" dur="615" accel="100000" fill="hold">
                                          <p:stCondLst>
                                            <p:cond delay="385"/>
                                          </p:stCondLst>
                                        </p:cTn>
                                        <p:tgtEl>
                                          <p:spTgt spid="25614"/>
                                        </p:tgtEl>
                                      </p:cBhvr>
                                      <p:from x="200000" y="450000"/>
                                      <p:to x="100000" y="100000"/>
                                    </p:animScale>
                                    <p:set>
                                      <p:cBhvr>
                                        <p:cTn id="36" dur="385" fill="hold"/>
                                        <p:tgtEl>
                                          <p:spTgt spid="25614"/>
                                        </p:tgtEl>
                                        <p:attrNameLst>
                                          <p:attrName>ppt_x</p:attrName>
                                        </p:attrNameLst>
                                      </p:cBhvr>
                                      <p:to>
                                        <p:strVal val="(0.5)"/>
                                      </p:to>
                                    </p:set>
                                    <p:anim from="(0.5)" to="(#ppt_x)" calcmode="lin" valueType="num">
                                      <p:cBhvr>
                                        <p:cTn id="37" dur="615" accel="100000" fill="hold">
                                          <p:stCondLst>
                                            <p:cond delay="385"/>
                                          </p:stCondLst>
                                        </p:cTn>
                                        <p:tgtEl>
                                          <p:spTgt spid="25614"/>
                                        </p:tgtEl>
                                        <p:attrNameLst>
                                          <p:attrName>ppt_x</p:attrName>
                                        </p:attrNameLst>
                                      </p:cBhvr>
                                    </p:anim>
                                    <p:set>
                                      <p:cBhvr>
                                        <p:cTn id="38" dur="385" fill="hold"/>
                                        <p:tgtEl>
                                          <p:spTgt spid="25614"/>
                                        </p:tgtEl>
                                        <p:attrNameLst>
                                          <p:attrName>ppt_y</p:attrName>
                                        </p:attrNameLst>
                                      </p:cBhvr>
                                      <p:to>
                                        <p:strVal val="(#ppt_y+0.4)"/>
                                      </p:to>
                                    </p:set>
                                    <p:anim from="(#ppt_y+0.4)" to="(#ppt_y)" calcmode="lin" valueType="num">
                                      <p:cBhvr>
                                        <p:cTn id="39" dur="615" accel="100000" fill="hold">
                                          <p:stCondLst>
                                            <p:cond delay="385"/>
                                          </p:stCondLst>
                                        </p:cTn>
                                        <p:tgtEl>
                                          <p:spTgt spid="25614"/>
                                        </p:tgtEl>
                                        <p:attrNameLst>
                                          <p:attrName>ppt_y</p:attrName>
                                        </p:attrNameLst>
                                      </p:cBhvr>
                                    </p:anim>
                                  </p:childTnLst>
                                </p:cTn>
                              </p:par>
                              <p:par>
                                <p:cTn id="40" presetID="51" presetClass="entr" presetSubtype="0" fill="hold" nodeType="withEffect">
                                  <p:stCondLst>
                                    <p:cond delay="0"/>
                                  </p:stCondLst>
                                  <p:childTnLst>
                                    <p:set>
                                      <p:cBhvr>
                                        <p:cTn id="41" dur="1" fill="hold">
                                          <p:stCondLst>
                                            <p:cond delay="0"/>
                                          </p:stCondLst>
                                        </p:cTn>
                                        <p:tgtEl>
                                          <p:spTgt spid="25623"/>
                                        </p:tgtEl>
                                        <p:attrNameLst>
                                          <p:attrName>style.visibility</p:attrName>
                                        </p:attrNameLst>
                                      </p:cBhvr>
                                      <p:to>
                                        <p:strVal val="visible"/>
                                      </p:to>
                                    </p:set>
                                    <p:animEffect transition="in" filter="fade">
                                      <p:cBhvr>
                                        <p:cTn id="42" dur="385" decel="100000"/>
                                        <p:tgtEl>
                                          <p:spTgt spid="25623"/>
                                        </p:tgtEl>
                                      </p:cBhvr>
                                    </p:animEffect>
                                    <p:animScale>
                                      <p:cBhvr>
                                        <p:cTn id="43" dur="385" decel="100000"/>
                                        <p:tgtEl>
                                          <p:spTgt spid="25623"/>
                                        </p:tgtEl>
                                      </p:cBhvr>
                                      <p:from x="10000" y="10000"/>
                                      <p:to x="200000" y="450000"/>
                                    </p:animScale>
                                    <p:animScale>
                                      <p:cBhvr>
                                        <p:cTn id="44" dur="615" accel="100000" fill="hold">
                                          <p:stCondLst>
                                            <p:cond delay="385"/>
                                          </p:stCondLst>
                                        </p:cTn>
                                        <p:tgtEl>
                                          <p:spTgt spid="25623"/>
                                        </p:tgtEl>
                                      </p:cBhvr>
                                      <p:from x="200000" y="450000"/>
                                      <p:to x="100000" y="100000"/>
                                    </p:animScale>
                                    <p:set>
                                      <p:cBhvr>
                                        <p:cTn id="45" dur="385" fill="hold"/>
                                        <p:tgtEl>
                                          <p:spTgt spid="25623"/>
                                        </p:tgtEl>
                                        <p:attrNameLst>
                                          <p:attrName>ppt_x</p:attrName>
                                        </p:attrNameLst>
                                      </p:cBhvr>
                                      <p:to>
                                        <p:strVal val="(0.5)"/>
                                      </p:to>
                                    </p:set>
                                    <p:anim from="(0.5)" to="(#ppt_x)" calcmode="lin" valueType="num">
                                      <p:cBhvr>
                                        <p:cTn id="46" dur="615" accel="100000" fill="hold">
                                          <p:stCondLst>
                                            <p:cond delay="385"/>
                                          </p:stCondLst>
                                        </p:cTn>
                                        <p:tgtEl>
                                          <p:spTgt spid="25623"/>
                                        </p:tgtEl>
                                        <p:attrNameLst>
                                          <p:attrName>ppt_x</p:attrName>
                                        </p:attrNameLst>
                                      </p:cBhvr>
                                    </p:anim>
                                    <p:set>
                                      <p:cBhvr>
                                        <p:cTn id="47" dur="385" fill="hold"/>
                                        <p:tgtEl>
                                          <p:spTgt spid="25623"/>
                                        </p:tgtEl>
                                        <p:attrNameLst>
                                          <p:attrName>ppt_y</p:attrName>
                                        </p:attrNameLst>
                                      </p:cBhvr>
                                      <p:to>
                                        <p:strVal val="(#ppt_y+0.4)"/>
                                      </p:to>
                                    </p:set>
                                    <p:anim from="(#ppt_y+0.4)" to="(#ppt_y)" calcmode="lin" valueType="num">
                                      <p:cBhvr>
                                        <p:cTn id="48" dur="615" accel="100000" fill="hold">
                                          <p:stCondLst>
                                            <p:cond delay="385"/>
                                          </p:stCondLst>
                                        </p:cTn>
                                        <p:tgtEl>
                                          <p:spTgt spid="25623"/>
                                        </p:tgtEl>
                                        <p:attrNameLst>
                                          <p:attrName>ppt_y</p:attrName>
                                        </p:attrNameLst>
                                      </p:cBhvr>
                                    </p:anim>
                                  </p:childTnLst>
                                </p:cTn>
                              </p:par>
                            </p:childTnLst>
                          </p:cTn>
                        </p:par>
                        <p:par>
                          <p:cTn id="49" fill="hold" nodeType="afterGroup">
                            <p:stCondLst>
                              <p:cond delay="2000"/>
                            </p:stCondLst>
                            <p:childTnLst>
                              <p:par>
                                <p:cTn id="50" presetID="50" presetClass="entr" presetSubtype="0" decel="100000" fill="hold" nodeType="afterEffect">
                                  <p:stCondLst>
                                    <p:cond delay="0"/>
                                  </p:stCondLst>
                                  <p:childTnLst>
                                    <p:set>
                                      <p:cBhvr>
                                        <p:cTn id="51" dur="1" fill="hold">
                                          <p:stCondLst>
                                            <p:cond delay="0"/>
                                          </p:stCondLst>
                                        </p:cTn>
                                        <p:tgtEl>
                                          <p:spTgt spid="25632"/>
                                        </p:tgtEl>
                                        <p:attrNameLst>
                                          <p:attrName>style.visibility</p:attrName>
                                        </p:attrNameLst>
                                      </p:cBhvr>
                                      <p:to>
                                        <p:strVal val="visible"/>
                                      </p:to>
                                    </p:set>
                                    <p:anim calcmode="lin" valueType="num">
                                      <p:cBhvr>
                                        <p:cTn id="52" dur="1000" fill="hold"/>
                                        <p:tgtEl>
                                          <p:spTgt spid="25632"/>
                                        </p:tgtEl>
                                        <p:attrNameLst>
                                          <p:attrName>ppt_w</p:attrName>
                                        </p:attrNameLst>
                                      </p:cBhvr>
                                      <p:tavLst>
                                        <p:tav tm="0">
                                          <p:val>
                                            <p:strVal val="#ppt_w+.3"/>
                                          </p:val>
                                        </p:tav>
                                        <p:tav tm="100000">
                                          <p:val>
                                            <p:strVal val="#ppt_w"/>
                                          </p:val>
                                        </p:tav>
                                      </p:tavLst>
                                    </p:anim>
                                    <p:anim calcmode="lin" valueType="num">
                                      <p:cBhvr>
                                        <p:cTn id="53" dur="1000" fill="hold"/>
                                        <p:tgtEl>
                                          <p:spTgt spid="25632"/>
                                        </p:tgtEl>
                                        <p:attrNameLst>
                                          <p:attrName>ppt_h</p:attrName>
                                        </p:attrNameLst>
                                      </p:cBhvr>
                                      <p:tavLst>
                                        <p:tav tm="0">
                                          <p:val>
                                            <p:strVal val="#ppt_h"/>
                                          </p:val>
                                        </p:tav>
                                        <p:tav tm="100000">
                                          <p:val>
                                            <p:strVal val="#ppt_h"/>
                                          </p:val>
                                        </p:tav>
                                      </p:tavLst>
                                    </p:anim>
                                    <p:animEffect transition="in" filter="fade">
                                      <p:cBhvr>
                                        <p:cTn id="54" dur="1000"/>
                                        <p:tgtEl>
                                          <p:spTgt spid="25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25605" grpId="0"/>
      <p:bldP spid="256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676400" y="762000"/>
            <a:ext cx="586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b="1">
                <a:solidFill>
                  <a:srgbClr val="3333FF"/>
                </a:solidFill>
                <a:latin typeface="Sylfaen" pitchFamily="18" charset="0"/>
              </a:rPr>
              <a:t>Brainstorming Technique</a:t>
            </a:r>
            <a:endParaRPr lang="en-US">
              <a:solidFill>
                <a:srgbClr val="3333FF"/>
              </a:solidFill>
              <a:latin typeface="Sylfaen" pitchFamily="18" charset="0"/>
            </a:endParaRPr>
          </a:p>
        </p:txBody>
      </p:sp>
      <p:sp>
        <p:nvSpPr>
          <p:cNvPr id="30723" name="Text Box 3"/>
          <p:cNvSpPr txBox="1">
            <a:spLocks noChangeArrowheads="1"/>
          </p:cNvSpPr>
          <p:nvPr/>
        </p:nvSpPr>
        <p:spPr bwMode="auto">
          <a:xfrm>
            <a:off x="3352800" y="15240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rgbClr val="009900"/>
                </a:solidFill>
                <a:latin typeface="Century Gothic" pitchFamily="34" charset="0"/>
              </a:rPr>
              <a:t>Number Nine</a:t>
            </a:r>
          </a:p>
        </p:txBody>
      </p:sp>
      <p:sp>
        <p:nvSpPr>
          <p:cNvPr id="30724" name="Text Box 4"/>
          <p:cNvSpPr txBox="1">
            <a:spLocks noChangeArrowheads="1"/>
          </p:cNvSpPr>
          <p:nvPr/>
        </p:nvSpPr>
        <p:spPr bwMode="auto">
          <a:xfrm>
            <a:off x="1143000" y="2514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3200">
                <a:latin typeface="Palatino Linotype" pitchFamily="18" charset="0"/>
              </a:rPr>
              <a:t>Spoke Diagram</a:t>
            </a:r>
          </a:p>
        </p:txBody>
      </p:sp>
      <p:sp>
        <p:nvSpPr>
          <p:cNvPr id="30725" name="Text Box 5"/>
          <p:cNvSpPr txBox="1">
            <a:spLocks noChangeArrowheads="1"/>
          </p:cNvSpPr>
          <p:nvPr/>
        </p:nvSpPr>
        <p:spPr bwMode="auto">
          <a:xfrm>
            <a:off x="1219200" y="3124200"/>
            <a:ext cx="6400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latin typeface="Century Gothic" pitchFamily="34" charset="0"/>
              </a:rPr>
              <a:t>When is it useful?</a:t>
            </a:r>
          </a:p>
          <a:p>
            <a:pPr algn="l"/>
            <a:r>
              <a:rPr lang="en-US" sz="1800">
                <a:latin typeface="Century Gothic" pitchFamily="34" charset="0"/>
              </a:rPr>
              <a:t>Use this technique when you want to explore cause and effect.</a:t>
            </a:r>
          </a:p>
        </p:txBody>
      </p:sp>
      <p:grpSp>
        <p:nvGrpSpPr>
          <p:cNvPr id="30748" name="Group 28"/>
          <p:cNvGrpSpPr>
            <a:grpSpLocks/>
          </p:cNvGrpSpPr>
          <p:nvPr/>
        </p:nvGrpSpPr>
        <p:grpSpPr bwMode="auto">
          <a:xfrm>
            <a:off x="1524000" y="3962400"/>
            <a:ext cx="6477000" cy="2743200"/>
            <a:chOff x="960" y="2592"/>
            <a:chExt cx="4080" cy="1728"/>
          </a:xfrm>
        </p:grpSpPr>
        <p:sp>
          <p:nvSpPr>
            <p:cNvPr id="30729" name="Text Box 9"/>
            <p:cNvSpPr txBox="1">
              <a:spLocks noChangeArrowheads="1"/>
            </p:cNvSpPr>
            <p:nvPr/>
          </p:nvSpPr>
          <p:spPr bwMode="auto">
            <a:xfrm>
              <a:off x="1920" y="2592"/>
              <a:ext cx="3120" cy="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000"/>
            </a:p>
            <a:p>
              <a:r>
                <a:rPr lang="en-US" sz="1000"/>
                <a:t>too many people </a:t>
              </a:r>
            </a:p>
            <a:p>
              <a:r>
                <a:rPr lang="en-US" sz="1400"/>
                <a:t>cars/suvs </a:t>
              </a:r>
              <a:r>
                <a:rPr lang="en-US" sz="1800"/>
                <a:t>		 </a:t>
              </a:r>
              <a:r>
                <a:rPr lang="en-US" sz="1200"/>
                <a:t>not recycling  					chopping down trees</a:t>
              </a:r>
              <a:endParaRPr lang="en-US" sz="1800"/>
            </a:p>
          </p:txBody>
        </p:sp>
        <p:grpSp>
          <p:nvGrpSpPr>
            <p:cNvPr id="30747" name="Group 27"/>
            <p:cNvGrpSpPr>
              <a:grpSpLocks/>
            </p:cNvGrpSpPr>
            <p:nvPr/>
          </p:nvGrpSpPr>
          <p:grpSpPr bwMode="auto">
            <a:xfrm>
              <a:off x="960" y="2736"/>
              <a:ext cx="3984" cy="1584"/>
              <a:chOff x="960" y="2736"/>
              <a:chExt cx="3984" cy="1584"/>
            </a:xfrm>
          </p:grpSpPr>
          <p:grpSp>
            <p:nvGrpSpPr>
              <p:cNvPr id="30726" name="Group 6"/>
              <p:cNvGrpSpPr>
                <a:grpSpLocks/>
              </p:cNvGrpSpPr>
              <p:nvPr/>
            </p:nvGrpSpPr>
            <p:grpSpPr bwMode="auto">
              <a:xfrm>
                <a:off x="2064" y="3168"/>
                <a:ext cx="1296" cy="384"/>
                <a:chOff x="2064" y="3024"/>
                <a:chExt cx="1296" cy="384"/>
              </a:xfrm>
            </p:grpSpPr>
            <p:sp>
              <p:nvSpPr>
                <p:cNvPr id="30727" name="Oval 7"/>
                <p:cNvSpPr>
                  <a:spLocks noChangeArrowheads="1"/>
                </p:cNvSpPr>
                <p:nvPr/>
              </p:nvSpPr>
              <p:spPr bwMode="auto">
                <a:xfrm>
                  <a:off x="2064" y="3024"/>
                  <a:ext cx="1296" cy="384"/>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Text Box 8"/>
                <p:cNvSpPr txBox="1">
                  <a:spLocks noChangeArrowheads="1"/>
                </p:cNvSpPr>
                <p:nvPr/>
              </p:nvSpPr>
              <p:spPr bwMode="auto">
                <a:xfrm>
                  <a:off x="2160" y="3120"/>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Global Warming</a:t>
                  </a:r>
                </a:p>
              </p:txBody>
            </p:sp>
          </p:grpSp>
          <p:grpSp>
            <p:nvGrpSpPr>
              <p:cNvPr id="30730" name="Group 10"/>
              <p:cNvGrpSpPr>
                <a:grpSpLocks/>
              </p:cNvGrpSpPr>
              <p:nvPr/>
            </p:nvGrpSpPr>
            <p:grpSpPr bwMode="auto">
              <a:xfrm>
                <a:off x="1776" y="2736"/>
                <a:ext cx="3168" cy="576"/>
                <a:chOff x="1776" y="2736"/>
                <a:chExt cx="3168" cy="576"/>
              </a:xfrm>
            </p:grpSpPr>
            <p:sp>
              <p:nvSpPr>
                <p:cNvPr id="30731" name="Oval 11"/>
                <p:cNvSpPr>
                  <a:spLocks noChangeArrowheads="1"/>
                </p:cNvSpPr>
                <p:nvPr/>
              </p:nvSpPr>
              <p:spPr bwMode="auto">
                <a:xfrm>
                  <a:off x="1776" y="2976"/>
                  <a:ext cx="864"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Oval 12"/>
                <p:cNvSpPr>
                  <a:spLocks noChangeArrowheads="1"/>
                </p:cNvSpPr>
                <p:nvPr/>
              </p:nvSpPr>
              <p:spPr bwMode="auto">
                <a:xfrm>
                  <a:off x="3024" y="2736"/>
                  <a:ext cx="864"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Oval 13"/>
                <p:cNvSpPr>
                  <a:spLocks noChangeArrowheads="1"/>
                </p:cNvSpPr>
                <p:nvPr/>
              </p:nvSpPr>
              <p:spPr bwMode="auto">
                <a:xfrm>
                  <a:off x="2976" y="2976"/>
                  <a:ext cx="864"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Oval 14"/>
                <p:cNvSpPr>
                  <a:spLocks noChangeArrowheads="1"/>
                </p:cNvSpPr>
                <p:nvPr/>
              </p:nvSpPr>
              <p:spPr bwMode="auto">
                <a:xfrm>
                  <a:off x="3744" y="3120"/>
                  <a:ext cx="1200"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Line 15"/>
                <p:cNvSpPr>
                  <a:spLocks noChangeShapeType="1"/>
                </p:cNvSpPr>
                <p:nvPr/>
              </p:nvSpPr>
              <p:spPr bwMode="auto">
                <a:xfrm>
                  <a:off x="2640" y="307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Line 16"/>
                <p:cNvSpPr>
                  <a:spLocks noChangeShapeType="1"/>
                </p:cNvSpPr>
                <p:nvPr/>
              </p:nvSpPr>
              <p:spPr bwMode="auto">
                <a:xfrm flipH="1">
                  <a:off x="2880" y="283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Line 17"/>
                <p:cNvSpPr>
                  <a:spLocks noChangeShapeType="1"/>
                </p:cNvSpPr>
                <p:nvPr/>
              </p:nvSpPr>
              <p:spPr bwMode="auto">
                <a:xfrm flipH="1">
                  <a:off x="3216" y="3168"/>
                  <a:ext cx="19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Line 18"/>
                <p:cNvSpPr>
                  <a:spLocks noChangeShapeType="1"/>
                </p:cNvSpPr>
                <p:nvPr/>
              </p:nvSpPr>
              <p:spPr bwMode="auto">
                <a:xfrm flipH="1">
                  <a:off x="3312" y="3312"/>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39" name="Group 19"/>
              <p:cNvGrpSpPr>
                <a:grpSpLocks/>
              </p:cNvGrpSpPr>
              <p:nvPr/>
            </p:nvGrpSpPr>
            <p:grpSpPr bwMode="auto">
              <a:xfrm>
                <a:off x="960" y="3456"/>
                <a:ext cx="3072" cy="864"/>
                <a:chOff x="960" y="3456"/>
                <a:chExt cx="3072" cy="864"/>
              </a:xfrm>
            </p:grpSpPr>
            <p:sp>
              <p:nvSpPr>
                <p:cNvPr id="30740" name="Text Box 20"/>
                <p:cNvSpPr txBox="1">
                  <a:spLocks noChangeArrowheads="1"/>
                </p:cNvSpPr>
                <p:nvPr/>
              </p:nvSpPr>
              <p:spPr bwMode="auto">
                <a:xfrm>
                  <a:off x="1152" y="3552"/>
                  <a:ext cx="2688"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400"/>
                    <a:t>Crazy weather</a:t>
                  </a:r>
                  <a:r>
                    <a:rPr lang="en-US" sz="1800"/>
                    <a:t> </a:t>
                  </a:r>
                </a:p>
                <a:p>
                  <a:r>
                    <a:rPr lang="en-US" sz="1400"/>
                    <a:t>loss of polar ice caps</a:t>
                  </a:r>
                  <a:r>
                    <a:rPr lang="en-US" sz="1800"/>
                    <a:t> </a:t>
                  </a:r>
                </a:p>
                <a:p>
                  <a:pPr algn="r"/>
                  <a:r>
                    <a:rPr lang="en-US" sz="1800"/>
                    <a:t>dying animals</a:t>
                  </a:r>
                </a:p>
              </p:txBody>
            </p:sp>
            <p:sp>
              <p:nvSpPr>
                <p:cNvPr id="30741" name="Oval 21"/>
                <p:cNvSpPr>
                  <a:spLocks noChangeArrowheads="1"/>
                </p:cNvSpPr>
                <p:nvPr/>
              </p:nvSpPr>
              <p:spPr bwMode="auto">
                <a:xfrm>
                  <a:off x="960" y="3552"/>
                  <a:ext cx="1440"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Oval 22"/>
                <p:cNvSpPr>
                  <a:spLocks noChangeArrowheads="1"/>
                </p:cNvSpPr>
                <p:nvPr/>
              </p:nvSpPr>
              <p:spPr bwMode="auto">
                <a:xfrm>
                  <a:off x="1728" y="3840"/>
                  <a:ext cx="1632"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Oval 23"/>
                <p:cNvSpPr>
                  <a:spLocks noChangeArrowheads="1"/>
                </p:cNvSpPr>
                <p:nvPr/>
              </p:nvSpPr>
              <p:spPr bwMode="auto">
                <a:xfrm>
                  <a:off x="2592" y="4128"/>
                  <a:ext cx="1440" cy="19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4" name="Line 24"/>
                <p:cNvSpPr>
                  <a:spLocks noChangeShapeType="1"/>
                </p:cNvSpPr>
                <p:nvPr/>
              </p:nvSpPr>
              <p:spPr bwMode="auto">
                <a:xfrm flipV="1">
                  <a:off x="1536" y="3456"/>
                  <a:ext cx="62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Line 25"/>
                <p:cNvSpPr>
                  <a:spLocks noChangeShapeType="1"/>
                </p:cNvSpPr>
                <p:nvPr/>
              </p:nvSpPr>
              <p:spPr bwMode="auto">
                <a:xfrm flipV="1">
                  <a:off x="2832" y="35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Line 26"/>
                <p:cNvSpPr>
                  <a:spLocks noChangeShapeType="1"/>
                </p:cNvSpPr>
                <p:nvPr/>
              </p:nvSpPr>
              <p:spPr bwMode="auto">
                <a:xfrm flipH="1" flipV="1">
                  <a:off x="3120" y="3504"/>
                  <a:ext cx="76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3934216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p:cTn id="7" dur="1000" fill="hold"/>
                                        <p:tgtEl>
                                          <p:spTgt spid="3072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0725"/>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0725"/>
                                        </p:tgtEl>
                                        <p:attrNameLst>
                                          <p:attrName>ppt_y</p:attrName>
                                        </p:attrNameLst>
                                      </p:cBhvr>
                                      <p:tavLst>
                                        <p:tav tm="0">
                                          <p:val>
                                            <p:strVal val="#ppt_y"/>
                                          </p:val>
                                        </p:tav>
                                        <p:tav tm="100000">
                                          <p:val>
                                            <p:strVal val="#ppt_y"/>
                                          </p:val>
                                        </p:tav>
                                      </p:tavLst>
                                    </p:anim>
                                    <p:animEffect transition="in" filter="fade">
                                      <p:cBhvr>
                                        <p:cTn id="10" dur="1000"/>
                                        <p:tgtEl>
                                          <p:spTgt spid="307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0748"/>
                                        </p:tgtEl>
                                        <p:attrNameLst>
                                          <p:attrName>style.visibility</p:attrName>
                                        </p:attrNameLst>
                                      </p:cBhvr>
                                      <p:to>
                                        <p:strVal val="visible"/>
                                      </p:to>
                                    </p:set>
                                    <p:anim calcmode="lin" valueType="num">
                                      <p:cBhvr>
                                        <p:cTn id="15" dur="500" fill="hold"/>
                                        <p:tgtEl>
                                          <p:spTgt spid="30748"/>
                                        </p:tgtEl>
                                        <p:attrNameLst>
                                          <p:attrName>ppt_w</p:attrName>
                                        </p:attrNameLst>
                                      </p:cBhvr>
                                      <p:tavLst>
                                        <p:tav tm="0">
                                          <p:val>
                                            <p:fltVal val="0"/>
                                          </p:val>
                                        </p:tav>
                                        <p:tav tm="100000">
                                          <p:val>
                                            <p:strVal val="#ppt_w"/>
                                          </p:val>
                                        </p:tav>
                                      </p:tavLst>
                                    </p:anim>
                                    <p:anim calcmode="lin" valueType="num">
                                      <p:cBhvr>
                                        <p:cTn id="16" dur="500" fill="hold"/>
                                        <p:tgtEl>
                                          <p:spTgt spid="30748"/>
                                        </p:tgtEl>
                                        <p:attrNameLst>
                                          <p:attrName>ppt_h</p:attrName>
                                        </p:attrNameLst>
                                      </p:cBhvr>
                                      <p:tavLst>
                                        <p:tav tm="0">
                                          <p:val>
                                            <p:fltVal val="0"/>
                                          </p:val>
                                        </p:tav>
                                        <p:tav tm="100000">
                                          <p:val>
                                            <p:strVal val="#ppt_h"/>
                                          </p:val>
                                        </p:tav>
                                      </p:tavLst>
                                    </p:anim>
                                    <p:anim calcmode="lin" valueType="num">
                                      <p:cBhvr>
                                        <p:cTn id="17" dur="500" fill="hold"/>
                                        <p:tgtEl>
                                          <p:spTgt spid="30748"/>
                                        </p:tgtEl>
                                        <p:attrNameLst>
                                          <p:attrName>style.rotation</p:attrName>
                                        </p:attrNameLst>
                                      </p:cBhvr>
                                      <p:tavLst>
                                        <p:tav tm="0">
                                          <p:val>
                                            <p:fltVal val="360"/>
                                          </p:val>
                                        </p:tav>
                                        <p:tav tm="100000">
                                          <p:val>
                                            <p:fltVal val="0"/>
                                          </p:val>
                                        </p:tav>
                                      </p:tavLst>
                                    </p:anim>
                                    <p:animEffect transition="in" filter="fade">
                                      <p:cBhvr>
                                        <p:cTn id="18" dur="500"/>
                                        <p:tgtEl>
                                          <p:spTgt spid="3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667000"/>
            <a:ext cx="8503920" cy="3432048"/>
          </a:xfrm>
        </p:spPr>
        <p:txBody>
          <a:bodyPr>
            <a:normAutofit/>
          </a:bodyPr>
          <a:lstStyle/>
          <a:p>
            <a:pPr marL="0" indent="0" algn="ctr">
              <a:buNone/>
            </a:pPr>
            <a:r>
              <a:rPr lang="en-US" sz="9600" dirty="0" smtClean="0"/>
              <a:t>Risk Analysis</a:t>
            </a:r>
            <a:endParaRPr lang="fa-IR" sz="9600" dirty="0"/>
          </a:p>
        </p:txBody>
      </p:sp>
    </p:spTree>
    <p:extLst>
      <p:ext uri="{BB962C8B-B14F-4D97-AF65-F5344CB8AC3E}">
        <p14:creationId xmlns:p14="http://schemas.microsoft.com/office/powerpoint/2010/main" val="1198601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fa-IR" dirty="0"/>
          </a:p>
        </p:txBody>
      </p:sp>
      <p:sp>
        <p:nvSpPr>
          <p:cNvPr id="3" name="Content Placeholder 2"/>
          <p:cNvSpPr>
            <a:spLocks noGrp="1"/>
          </p:cNvSpPr>
          <p:nvPr>
            <p:ph sz="quarter" idx="1"/>
          </p:nvPr>
        </p:nvSpPr>
        <p:spPr/>
        <p:txBody>
          <a:bodyPr/>
          <a:lstStyle/>
          <a:p>
            <a:pPr algn="l" rtl="0"/>
            <a:r>
              <a:rPr lang="en-US" dirty="0"/>
              <a:t>Failure Mode Effects Analysis [FMEA]</a:t>
            </a:r>
          </a:p>
          <a:p>
            <a:pPr algn="l" rtl="0"/>
            <a:r>
              <a:rPr lang="en-US" dirty="0" smtClean="0"/>
              <a:t>Fault </a:t>
            </a:r>
            <a:r>
              <a:rPr lang="en-US" dirty="0"/>
              <a:t>Tree Analysis [FTA</a:t>
            </a:r>
            <a:r>
              <a:rPr lang="en-US" dirty="0" smtClean="0"/>
              <a:t>]</a:t>
            </a:r>
            <a:endParaRPr lang="en-US" dirty="0"/>
          </a:p>
          <a:p>
            <a:pPr algn="l" rtl="0"/>
            <a:r>
              <a:rPr lang="en-US" dirty="0"/>
              <a:t>Hazard Operability Analysis [HAZOP</a:t>
            </a:r>
            <a:r>
              <a:rPr lang="en-US" dirty="0" smtClean="0"/>
              <a:t>]</a:t>
            </a:r>
          </a:p>
          <a:p>
            <a:pPr algn="l" rtl="0"/>
            <a:r>
              <a:rPr lang="en-US" dirty="0" smtClean="0"/>
              <a:t>Bow-tie</a:t>
            </a:r>
            <a:endParaRPr lang="en-US" dirty="0"/>
          </a:p>
          <a:p>
            <a:pPr algn="l" rtl="0"/>
            <a:r>
              <a:rPr lang="en-US" dirty="0" smtClean="0"/>
              <a:t>…</a:t>
            </a:r>
            <a:endParaRPr lang="fa-IR" dirty="0"/>
          </a:p>
        </p:txBody>
      </p:sp>
    </p:spTree>
    <p:extLst>
      <p:ext uri="{BB962C8B-B14F-4D97-AF65-F5344CB8AC3E}">
        <p14:creationId xmlns:p14="http://schemas.microsoft.com/office/powerpoint/2010/main" val="297373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2667000"/>
            <a:ext cx="8503920" cy="3432048"/>
          </a:xfrm>
        </p:spPr>
        <p:txBody>
          <a:bodyPr>
            <a:normAutofit/>
          </a:bodyPr>
          <a:lstStyle/>
          <a:p>
            <a:pPr marL="0" indent="0" algn="ctr">
              <a:buNone/>
            </a:pPr>
            <a:r>
              <a:rPr lang="en-US" sz="8000" b="1" dirty="0" smtClean="0">
                <a:latin typeface="1 BatmanForeverAlternate" pitchFamily="2" charset="0"/>
              </a:rPr>
              <a:t>FTA</a:t>
            </a:r>
          </a:p>
          <a:p>
            <a:pPr marL="0" indent="0" algn="ctr">
              <a:buNone/>
            </a:pPr>
            <a:r>
              <a:rPr lang="en-US" sz="8000" dirty="0" smtClean="0">
                <a:latin typeface="1 BatmanForeverAlternate" pitchFamily="2" charset="0"/>
              </a:rPr>
              <a:t>Fault Tree Analysis</a:t>
            </a:r>
            <a:endParaRPr lang="en-US" sz="8000" dirty="0">
              <a:latin typeface="1 BatmanForeverAlternate" pitchFamily="2" charset="0"/>
            </a:endParaRPr>
          </a:p>
        </p:txBody>
      </p:sp>
    </p:spTree>
    <p:extLst>
      <p:ext uri="{BB962C8B-B14F-4D97-AF65-F5344CB8AC3E}">
        <p14:creationId xmlns:p14="http://schemas.microsoft.com/office/powerpoint/2010/main" val="736011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Fault Tree Analysis</a:t>
            </a:r>
            <a:r>
              <a:rPr lang="en-US" dirty="0"/>
              <a:t> </a:t>
            </a:r>
          </a:p>
        </p:txBody>
      </p:sp>
      <p:sp>
        <p:nvSpPr>
          <p:cNvPr id="3" name="Content Placeholder 2"/>
          <p:cNvSpPr>
            <a:spLocks noGrp="1"/>
          </p:cNvSpPr>
          <p:nvPr>
            <p:ph sz="quarter" idx="1"/>
          </p:nvPr>
        </p:nvSpPr>
        <p:spPr/>
        <p:txBody>
          <a:bodyPr/>
          <a:lstStyle/>
          <a:p>
            <a:pPr lvl="1" algn="l" rtl="0"/>
            <a:r>
              <a:rPr lang="en-US" dirty="0">
                <a:solidFill>
                  <a:schemeClr val="tx1"/>
                </a:solidFill>
              </a:rPr>
              <a:t> “</a:t>
            </a:r>
            <a:r>
              <a:rPr lang="en-US" sz="2800" dirty="0">
                <a:solidFill>
                  <a:schemeClr val="tx1"/>
                </a:solidFill>
              </a:rPr>
              <a:t>A method to decompose it and look for situation that might lead to </a:t>
            </a:r>
            <a:r>
              <a:rPr lang="en-US" sz="2800" b="1" dirty="0">
                <a:solidFill>
                  <a:schemeClr val="tx1"/>
                </a:solidFill>
              </a:rPr>
              <a:t>failure</a:t>
            </a:r>
            <a:r>
              <a:rPr lang="en-US" sz="2800" dirty="0">
                <a:solidFill>
                  <a:schemeClr val="tx1"/>
                </a:solidFill>
              </a:rPr>
              <a:t>” (Software Engineering)</a:t>
            </a:r>
          </a:p>
          <a:p>
            <a:pPr lvl="1" algn="l" rtl="0"/>
            <a:r>
              <a:rPr lang="en-US" sz="2800" dirty="0">
                <a:solidFill>
                  <a:schemeClr val="tx1"/>
                </a:solidFill>
              </a:rPr>
              <a:t>Displayed the logical path from effect to cause</a:t>
            </a:r>
          </a:p>
          <a:p>
            <a:pPr marL="0" indent="0" algn="l" rtl="0">
              <a:buNone/>
            </a:pPr>
            <a:endParaRPr lang="en-US" dirty="0"/>
          </a:p>
        </p:txBody>
      </p:sp>
    </p:spTree>
    <p:extLst>
      <p:ext uri="{BB962C8B-B14F-4D97-AF65-F5344CB8AC3E}">
        <p14:creationId xmlns:p14="http://schemas.microsoft.com/office/powerpoint/2010/main" val="1225468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sz="3600" b="1" dirty="0"/>
              <a:t>Why Fault Tree Analysis (FTA) is carried out</a:t>
            </a:r>
            <a:endParaRPr lang="en-US" dirty="0"/>
          </a:p>
        </p:txBody>
      </p:sp>
      <p:sp>
        <p:nvSpPr>
          <p:cNvPr id="3" name="Content Placeholder 2"/>
          <p:cNvSpPr>
            <a:spLocks noGrp="1"/>
          </p:cNvSpPr>
          <p:nvPr>
            <p:ph sz="quarter" idx="1"/>
          </p:nvPr>
        </p:nvSpPr>
        <p:spPr/>
        <p:txBody>
          <a:bodyPr>
            <a:normAutofit fontScale="92500"/>
          </a:bodyPr>
          <a:lstStyle/>
          <a:p>
            <a:pPr algn="l" rtl="0"/>
            <a:r>
              <a:rPr lang="en-US" sz="2800" dirty="0"/>
              <a:t>To gain an understanding of the system </a:t>
            </a:r>
          </a:p>
          <a:p>
            <a:pPr algn="l" rtl="0"/>
            <a:r>
              <a:rPr lang="en-US" sz="2800" dirty="0"/>
              <a:t>To document the failure relationships of the system</a:t>
            </a:r>
          </a:p>
          <a:p>
            <a:pPr algn="l" rtl="0"/>
            <a:r>
              <a:rPr lang="en-US" sz="2800" dirty="0"/>
              <a:t>To exhaustively identify the causes of a failure</a:t>
            </a:r>
          </a:p>
          <a:p>
            <a:pPr algn="l" rtl="0"/>
            <a:r>
              <a:rPr lang="en-US" sz="2800" dirty="0"/>
              <a:t>To assure compliance with requirements or a goal</a:t>
            </a:r>
          </a:p>
          <a:p>
            <a:pPr algn="l" rtl="0"/>
            <a:r>
              <a:rPr lang="en-US" sz="2800" dirty="0"/>
              <a:t>To identify any weaknesses in a system</a:t>
            </a:r>
          </a:p>
          <a:p>
            <a:pPr algn="l" rtl="0"/>
            <a:r>
              <a:rPr lang="en-US" sz="2800" dirty="0"/>
              <a:t>To prioritize contributors to failure</a:t>
            </a:r>
          </a:p>
          <a:p>
            <a:pPr algn="l" rtl="0"/>
            <a:r>
              <a:rPr lang="en-US" sz="2800" dirty="0"/>
              <a:t>To  identify effective upgrades to a system </a:t>
            </a:r>
          </a:p>
          <a:p>
            <a:pPr algn="l" rtl="0"/>
            <a:r>
              <a:rPr lang="en-US" sz="2800" dirty="0"/>
              <a:t>To optimize operations and processing</a:t>
            </a:r>
          </a:p>
          <a:p>
            <a:pPr algn="l" rtl="0"/>
            <a:r>
              <a:rPr lang="en-US" sz="2800" dirty="0"/>
              <a:t>To quantify the failure probability and contributors</a:t>
            </a:r>
          </a:p>
          <a:p>
            <a:pPr marL="0" indent="0" algn="l" rtl="0">
              <a:buNone/>
            </a:pPr>
            <a:endParaRPr lang="en-US" dirty="0"/>
          </a:p>
        </p:txBody>
      </p:sp>
    </p:spTree>
    <p:extLst>
      <p:ext uri="{BB962C8B-B14F-4D97-AF65-F5344CB8AC3E}">
        <p14:creationId xmlns:p14="http://schemas.microsoft.com/office/powerpoint/2010/main" val="1481556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797175" y="109538"/>
            <a:ext cx="1373188" cy="858837"/>
          </a:xfrm>
          <a:prstGeom prst="rect">
            <a:avLst/>
          </a:prstGeom>
          <a:solidFill>
            <a:schemeClr val="bg1"/>
          </a:solidFill>
          <a:ln w="19050">
            <a:solidFill>
              <a:srgbClr val="000000"/>
            </a:solidFill>
            <a:miter lim="800000"/>
            <a:headEnd/>
            <a:tailEnd/>
          </a:ln>
        </p:spPr>
        <p:txBody>
          <a:bodyPr/>
          <a:lstStyle/>
          <a:p>
            <a:endParaRPr lang="en-US"/>
          </a:p>
        </p:txBody>
      </p:sp>
      <p:sp>
        <p:nvSpPr>
          <p:cNvPr id="6" name="Rectangle 4"/>
          <p:cNvSpPr>
            <a:spLocks noChangeArrowheads="1"/>
          </p:cNvSpPr>
          <p:nvPr/>
        </p:nvSpPr>
        <p:spPr bwMode="auto">
          <a:xfrm>
            <a:off x="2895600" y="3048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700" b="1">
                <a:solidFill>
                  <a:srgbClr val="000000"/>
                </a:solidFill>
                <a:latin typeface="Arial" charset="0"/>
              </a:rPr>
              <a:t>Car Accident</a:t>
            </a:r>
            <a:endParaRPr lang="en-US" sz="2800" b="1"/>
          </a:p>
        </p:txBody>
      </p:sp>
      <p:sp>
        <p:nvSpPr>
          <p:cNvPr id="7" name="Freeform 5"/>
          <p:cNvSpPr>
            <a:spLocks/>
          </p:cNvSpPr>
          <p:nvPr/>
        </p:nvSpPr>
        <p:spPr bwMode="auto">
          <a:xfrm>
            <a:off x="4686300" y="4746625"/>
            <a:ext cx="1030288" cy="1027113"/>
          </a:xfrm>
          <a:custGeom>
            <a:avLst/>
            <a:gdLst>
              <a:gd name="T0" fmla="*/ 0 w 649"/>
              <a:gd name="T1" fmla="*/ 325 h 647"/>
              <a:gd name="T2" fmla="*/ 5 w 649"/>
              <a:gd name="T3" fmla="*/ 272 h 647"/>
              <a:gd name="T4" fmla="*/ 17 w 649"/>
              <a:gd name="T5" fmla="*/ 219 h 647"/>
              <a:gd name="T6" fmla="*/ 38 w 649"/>
              <a:gd name="T7" fmla="*/ 171 h 647"/>
              <a:gd name="T8" fmla="*/ 67 w 649"/>
              <a:gd name="T9" fmla="*/ 125 h 647"/>
              <a:gd name="T10" fmla="*/ 103 w 649"/>
              <a:gd name="T11" fmla="*/ 87 h 647"/>
              <a:gd name="T12" fmla="*/ 147 w 649"/>
              <a:gd name="T13" fmla="*/ 53 h 647"/>
              <a:gd name="T14" fmla="*/ 195 w 649"/>
              <a:gd name="T15" fmla="*/ 27 h 647"/>
              <a:gd name="T16" fmla="*/ 245 w 649"/>
              <a:gd name="T17" fmla="*/ 10 h 647"/>
              <a:gd name="T18" fmla="*/ 298 w 649"/>
              <a:gd name="T19" fmla="*/ 0 h 647"/>
              <a:gd name="T20" fmla="*/ 351 w 649"/>
              <a:gd name="T21" fmla="*/ 0 h 647"/>
              <a:gd name="T22" fmla="*/ 404 w 649"/>
              <a:gd name="T23" fmla="*/ 10 h 647"/>
              <a:gd name="T24" fmla="*/ 454 w 649"/>
              <a:gd name="T25" fmla="*/ 27 h 647"/>
              <a:gd name="T26" fmla="*/ 503 w 649"/>
              <a:gd name="T27" fmla="*/ 53 h 647"/>
              <a:gd name="T28" fmla="*/ 543 w 649"/>
              <a:gd name="T29" fmla="*/ 87 h 647"/>
              <a:gd name="T30" fmla="*/ 580 w 649"/>
              <a:gd name="T31" fmla="*/ 125 h 647"/>
              <a:gd name="T32" fmla="*/ 611 w 649"/>
              <a:gd name="T33" fmla="*/ 171 h 647"/>
              <a:gd name="T34" fmla="*/ 632 w 649"/>
              <a:gd name="T35" fmla="*/ 219 h 647"/>
              <a:gd name="T36" fmla="*/ 644 w 649"/>
              <a:gd name="T37" fmla="*/ 272 h 647"/>
              <a:gd name="T38" fmla="*/ 649 w 649"/>
              <a:gd name="T39" fmla="*/ 325 h 647"/>
              <a:gd name="T40" fmla="*/ 644 w 649"/>
              <a:gd name="T41" fmla="*/ 378 h 647"/>
              <a:gd name="T42" fmla="*/ 632 w 649"/>
              <a:gd name="T43" fmla="*/ 431 h 647"/>
              <a:gd name="T44" fmla="*/ 611 w 649"/>
              <a:gd name="T45" fmla="*/ 479 h 647"/>
              <a:gd name="T46" fmla="*/ 580 w 649"/>
              <a:gd name="T47" fmla="*/ 525 h 647"/>
              <a:gd name="T48" fmla="*/ 543 w 649"/>
              <a:gd name="T49" fmla="*/ 563 h 647"/>
              <a:gd name="T50" fmla="*/ 503 w 649"/>
              <a:gd name="T51" fmla="*/ 597 h 647"/>
              <a:gd name="T52" fmla="*/ 454 w 649"/>
              <a:gd name="T53" fmla="*/ 621 h 647"/>
              <a:gd name="T54" fmla="*/ 404 w 649"/>
              <a:gd name="T55" fmla="*/ 640 h 647"/>
              <a:gd name="T56" fmla="*/ 351 w 649"/>
              <a:gd name="T57" fmla="*/ 647 h 647"/>
              <a:gd name="T58" fmla="*/ 298 w 649"/>
              <a:gd name="T59" fmla="*/ 647 h 647"/>
              <a:gd name="T60" fmla="*/ 245 w 649"/>
              <a:gd name="T61" fmla="*/ 640 h 647"/>
              <a:gd name="T62" fmla="*/ 195 w 649"/>
              <a:gd name="T63" fmla="*/ 621 h 647"/>
              <a:gd name="T64" fmla="*/ 147 w 649"/>
              <a:gd name="T65" fmla="*/ 597 h 647"/>
              <a:gd name="T66" fmla="*/ 103 w 649"/>
              <a:gd name="T67" fmla="*/ 563 h 647"/>
              <a:gd name="T68" fmla="*/ 67 w 649"/>
              <a:gd name="T69" fmla="*/ 525 h 647"/>
              <a:gd name="T70" fmla="*/ 38 w 649"/>
              <a:gd name="T71" fmla="*/ 479 h 647"/>
              <a:gd name="T72" fmla="*/ 17 w 649"/>
              <a:gd name="T73" fmla="*/ 431 h 647"/>
              <a:gd name="T74" fmla="*/ 5 w 649"/>
              <a:gd name="T75" fmla="*/ 378 h 647"/>
              <a:gd name="T76" fmla="*/ 0 w 649"/>
              <a:gd name="T77" fmla="*/ 325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9" h="647">
                <a:moveTo>
                  <a:pt x="0" y="325"/>
                </a:moveTo>
                <a:lnTo>
                  <a:pt x="5" y="272"/>
                </a:lnTo>
                <a:lnTo>
                  <a:pt x="17" y="219"/>
                </a:lnTo>
                <a:lnTo>
                  <a:pt x="38" y="171"/>
                </a:lnTo>
                <a:lnTo>
                  <a:pt x="67" y="125"/>
                </a:lnTo>
                <a:lnTo>
                  <a:pt x="103" y="87"/>
                </a:lnTo>
                <a:lnTo>
                  <a:pt x="147" y="53"/>
                </a:lnTo>
                <a:lnTo>
                  <a:pt x="195" y="27"/>
                </a:lnTo>
                <a:lnTo>
                  <a:pt x="245" y="10"/>
                </a:lnTo>
                <a:lnTo>
                  <a:pt x="298" y="0"/>
                </a:lnTo>
                <a:lnTo>
                  <a:pt x="351" y="0"/>
                </a:lnTo>
                <a:lnTo>
                  <a:pt x="404" y="10"/>
                </a:lnTo>
                <a:lnTo>
                  <a:pt x="454" y="27"/>
                </a:lnTo>
                <a:lnTo>
                  <a:pt x="503" y="53"/>
                </a:lnTo>
                <a:lnTo>
                  <a:pt x="543" y="87"/>
                </a:lnTo>
                <a:lnTo>
                  <a:pt x="580" y="125"/>
                </a:lnTo>
                <a:lnTo>
                  <a:pt x="611" y="171"/>
                </a:lnTo>
                <a:lnTo>
                  <a:pt x="632" y="219"/>
                </a:lnTo>
                <a:lnTo>
                  <a:pt x="644" y="272"/>
                </a:lnTo>
                <a:lnTo>
                  <a:pt x="649" y="325"/>
                </a:lnTo>
                <a:lnTo>
                  <a:pt x="644" y="378"/>
                </a:lnTo>
                <a:lnTo>
                  <a:pt x="632" y="431"/>
                </a:lnTo>
                <a:lnTo>
                  <a:pt x="611" y="479"/>
                </a:lnTo>
                <a:lnTo>
                  <a:pt x="580" y="525"/>
                </a:lnTo>
                <a:lnTo>
                  <a:pt x="543" y="563"/>
                </a:lnTo>
                <a:lnTo>
                  <a:pt x="503" y="597"/>
                </a:lnTo>
                <a:lnTo>
                  <a:pt x="454" y="621"/>
                </a:lnTo>
                <a:lnTo>
                  <a:pt x="404" y="640"/>
                </a:lnTo>
                <a:lnTo>
                  <a:pt x="351" y="647"/>
                </a:lnTo>
                <a:lnTo>
                  <a:pt x="298" y="647"/>
                </a:lnTo>
                <a:lnTo>
                  <a:pt x="245" y="640"/>
                </a:lnTo>
                <a:lnTo>
                  <a:pt x="195" y="621"/>
                </a:lnTo>
                <a:lnTo>
                  <a:pt x="147" y="597"/>
                </a:lnTo>
                <a:lnTo>
                  <a:pt x="103" y="563"/>
                </a:lnTo>
                <a:lnTo>
                  <a:pt x="67" y="525"/>
                </a:lnTo>
                <a:lnTo>
                  <a:pt x="38" y="479"/>
                </a:lnTo>
                <a:lnTo>
                  <a:pt x="17" y="431"/>
                </a:lnTo>
                <a:lnTo>
                  <a:pt x="5" y="378"/>
                </a:lnTo>
                <a:lnTo>
                  <a:pt x="0" y="325"/>
                </a:lnTo>
                <a:close/>
              </a:path>
            </a:pathLst>
          </a:custGeom>
          <a:solidFill>
            <a:schemeClr val="bg1"/>
          </a:solidFill>
          <a:ln w="19050">
            <a:solidFill>
              <a:srgbClr val="000000"/>
            </a:solidFill>
            <a:prstDash val="solid"/>
            <a:round/>
            <a:headEnd/>
            <a:tailEnd/>
          </a:ln>
        </p:spPr>
        <p:txBody>
          <a:bodyPr/>
          <a:lstStyle/>
          <a:p>
            <a:endParaRPr lang="en-US"/>
          </a:p>
        </p:txBody>
      </p:sp>
      <p:sp>
        <p:nvSpPr>
          <p:cNvPr id="8" name="Rectangle 6"/>
          <p:cNvSpPr>
            <a:spLocks noChangeArrowheads="1"/>
          </p:cNvSpPr>
          <p:nvPr/>
        </p:nvSpPr>
        <p:spPr bwMode="auto">
          <a:xfrm>
            <a:off x="4754562" y="4926806"/>
            <a:ext cx="12525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700" b="1">
                <a:solidFill>
                  <a:srgbClr val="000000"/>
                </a:solidFill>
                <a:latin typeface="Arial" charset="0"/>
              </a:rPr>
              <a:t>Driver distracted</a:t>
            </a:r>
            <a:endParaRPr lang="en-US" sz="2800" b="1"/>
          </a:p>
        </p:txBody>
      </p:sp>
      <p:sp>
        <p:nvSpPr>
          <p:cNvPr id="9" name="Line 7"/>
          <p:cNvSpPr>
            <a:spLocks noChangeShapeType="1"/>
          </p:cNvSpPr>
          <p:nvPr/>
        </p:nvSpPr>
        <p:spPr bwMode="auto">
          <a:xfrm flipH="1">
            <a:off x="1422400" y="1827213"/>
            <a:ext cx="19732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1422400" y="1827213"/>
            <a:ext cx="1588"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a:off x="3567113" y="1827213"/>
            <a:ext cx="16351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Freeform 11"/>
          <p:cNvSpPr>
            <a:spLocks/>
          </p:cNvSpPr>
          <p:nvPr/>
        </p:nvSpPr>
        <p:spPr bwMode="auto">
          <a:xfrm>
            <a:off x="7434263" y="5778500"/>
            <a:ext cx="1031875" cy="1025525"/>
          </a:xfrm>
          <a:custGeom>
            <a:avLst/>
            <a:gdLst>
              <a:gd name="T0" fmla="*/ 0 w 650"/>
              <a:gd name="T1" fmla="*/ 324 h 646"/>
              <a:gd name="T2" fmla="*/ 5 w 650"/>
              <a:gd name="T3" fmla="*/ 271 h 646"/>
              <a:gd name="T4" fmla="*/ 17 w 650"/>
              <a:gd name="T5" fmla="*/ 218 h 646"/>
              <a:gd name="T6" fmla="*/ 39 w 650"/>
              <a:gd name="T7" fmla="*/ 170 h 646"/>
              <a:gd name="T8" fmla="*/ 68 w 650"/>
              <a:gd name="T9" fmla="*/ 125 h 646"/>
              <a:gd name="T10" fmla="*/ 104 w 650"/>
              <a:gd name="T11" fmla="*/ 86 h 646"/>
              <a:gd name="T12" fmla="*/ 147 w 650"/>
              <a:gd name="T13" fmla="*/ 52 h 646"/>
              <a:gd name="T14" fmla="*/ 195 w 650"/>
              <a:gd name="T15" fmla="*/ 26 h 646"/>
              <a:gd name="T16" fmla="*/ 246 w 650"/>
              <a:gd name="T17" fmla="*/ 9 h 646"/>
              <a:gd name="T18" fmla="*/ 298 w 650"/>
              <a:gd name="T19" fmla="*/ 0 h 646"/>
              <a:gd name="T20" fmla="*/ 351 w 650"/>
              <a:gd name="T21" fmla="*/ 0 h 646"/>
              <a:gd name="T22" fmla="*/ 404 w 650"/>
              <a:gd name="T23" fmla="*/ 9 h 646"/>
              <a:gd name="T24" fmla="*/ 455 w 650"/>
              <a:gd name="T25" fmla="*/ 26 h 646"/>
              <a:gd name="T26" fmla="*/ 503 w 650"/>
              <a:gd name="T27" fmla="*/ 52 h 646"/>
              <a:gd name="T28" fmla="*/ 544 w 650"/>
              <a:gd name="T29" fmla="*/ 86 h 646"/>
              <a:gd name="T30" fmla="*/ 580 w 650"/>
              <a:gd name="T31" fmla="*/ 125 h 646"/>
              <a:gd name="T32" fmla="*/ 611 w 650"/>
              <a:gd name="T33" fmla="*/ 170 h 646"/>
              <a:gd name="T34" fmla="*/ 633 w 650"/>
              <a:gd name="T35" fmla="*/ 218 h 646"/>
              <a:gd name="T36" fmla="*/ 645 w 650"/>
              <a:gd name="T37" fmla="*/ 271 h 646"/>
              <a:gd name="T38" fmla="*/ 650 w 650"/>
              <a:gd name="T39" fmla="*/ 324 h 646"/>
              <a:gd name="T40" fmla="*/ 645 w 650"/>
              <a:gd name="T41" fmla="*/ 377 h 646"/>
              <a:gd name="T42" fmla="*/ 633 w 650"/>
              <a:gd name="T43" fmla="*/ 430 h 646"/>
              <a:gd name="T44" fmla="*/ 611 w 650"/>
              <a:gd name="T45" fmla="*/ 478 h 646"/>
              <a:gd name="T46" fmla="*/ 580 w 650"/>
              <a:gd name="T47" fmla="*/ 524 h 646"/>
              <a:gd name="T48" fmla="*/ 544 w 650"/>
              <a:gd name="T49" fmla="*/ 562 h 646"/>
              <a:gd name="T50" fmla="*/ 503 w 650"/>
              <a:gd name="T51" fmla="*/ 596 h 646"/>
              <a:gd name="T52" fmla="*/ 455 w 650"/>
              <a:gd name="T53" fmla="*/ 620 h 646"/>
              <a:gd name="T54" fmla="*/ 404 w 650"/>
              <a:gd name="T55" fmla="*/ 639 h 646"/>
              <a:gd name="T56" fmla="*/ 351 w 650"/>
              <a:gd name="T57" fmla="*/ 646 h 646"/>
              <a:gd name="T58" fmla="*/ 298 w 650"/>
              <a:gd name="T59" fmla="*/ 646 h 646"/>
              <a:gd name="T60" fmla="*/ 246 w 650"/>
              <a:gd name="T61" fmla="*/ 639 h 646"/>
              <a:gd name="T62" fmla="*/ 195 w 650"/>
              <a:gd name="T63" fmla="*/ 620 h 646"/>
              <a:gd name="T64" fmla="*/ 147 w 650"/>
              <a:gd name="T65" fmla="*/ 596 h 646"/>
              <a:gd name="T66" fmla="*/ 104 w 650"/>
              <a:gd name="T67" fmla="*/ 562 h 646"/>
              <a:gd name="T68" fmla="*/ 68 w 650"/>
              <a:gd name="T69" fmla="*/ 524 h 646"/>
              <a:gd name="T70" fmla="*/ 39 w 650"/>
              <a:gd name="T71" fmla="*/ 478 h 646"/>
              <a:gd name="T72" fmla="*/ 17 w 650"/>
              <a:gd name="T73" fmla="*/ 430 h 646"/>
              <a:gd name="T74" fmla="*/ 5 w 650"/>
              <a:gd name="T75" fmla="*/ 377 h 646"/>
              <a:gd name="T76" fmla="*/ 0 w 650"/>
              <a:gd name="T77" fmla="*/ 3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0" h="646">
                <a:moveTo>
                  <a:pt x="0" y="324"/>
                </a:moveTo>
                <a:lnTo>
                  <a:pt x="5" y="271"/>
                </a:lnTo>
                <a:lnTo>
                  <a:pt x="17" y="218"/>
                </a:lnTo>
                <a:lnTo>
                  <a:pt x="39" y="170"/>
                </a:lnTo>
                <a:lnTo>
                  <a:pt x="68" y="125"/>
                </a:lnTo>
                <a:lnTo>
                  <a:pt x="104" y="86"/>
                </a:lnTo>
                <a:lnTo>
                  <a:pt x="147" y="52"/>
                </a:lnTo>
                <a:lnTo>
                  <a:pt x="195" y="26"/>
                </a:lnTo>
                <a:lnTo>
                  <a:pt x="246" y="9"/>
                </a:lnTo>
                <a:lnTo>
                  <a:pt x="298" y="0"/>
                </a:lnTo>
                <a:lnTo>
                  <a:pt x="351" y="0"/>
                </a:lnTo>
                <a:lnTo>
                  <a:pt x="404" y="9"/>
                </a:lnTo>
                <a:lnTo>
                  <a:pt x="455" y="26"/>
                </a:lnTo>
                <a:lnTo>
                  <a:pt x="503" y="52"/>
                </a:lnTo>
                <a:lnTo>
                  <a:pt x="544" y="86"/>
                </a:lnTo>
                <a:lnTo>
                  <a:pt x="580" y="125"/>
                </a:lnTo>
                <a:lnTo>
                  <a:pt x="611" y="170"/>
                </a:lnTo>
                <a:lnTo>
                  <a:pt x="633" y="218"/>
                </a:lnTo>
                <a:lnTo>
                  <a:pt x="645" y="271"/>
                </a:lnTo>
                <a:lnTo>
                  <a:pt x="650" y="324"/>
                </a:lnTo>
                <a:lnTo>
                  <a:pt x="645" y="377"/>
                </a:lnTo>
                <a:lnTo>
                  <a:pt x="633" y="430"/>
                </a:lnTo>
                <a:lnTo>
                  <a:pt x="611" y="478"/>
                </a:lnTo>
                <a:lnTo>
                  <a:pt x="580" y="524"/>
                </a:lnTo>
                <a:lnTo>
                  <a:pt x="544" y="562"/>
                </a:lnTo>
                <a:lnTo>
                  <a:pt x="503" y="596"/>
                </a:lnTo>
                <a:lnTo>
                  <a:pt x="455" y="620"/>
                </a:lnTo>
                <a:lnTo>
                  <a:pt x="404" y="639"/>
                </a:lnTo>
                <a:lnTo>
                  <a:pt x="351" y="646"/>
                </a:lnTo>
                <a:lnTo>
                  <a:pt x="298" y="646"/>
                </a:lnTo>
                <a:lnTo>
                  <a:pt x="246" y="639"/>
                </a:lnTo>
                <a:lnTo>
                  <a:pt x="195" y="620"/>
                </a:lnTo>
                <a:lnTo>
                  <a:pt x="147" y="596"/>
                </a:lnTo>
                <a:lnTo>
                  <a:pt x="104" y="562"/>
                </a:lnTo>
                <a:lnTo>
                  <a:pt x="68" y="524"/>
                </a:lnTo>
                <a:lnTo>
                  <a:pt x="39" y="478"/>
                </a:lnTo>
                <a:lnTo>
                  <a:pt x="17" y="430"/>
                </a:lnTo>
                <a:lnTo>
                  <a:pt x="5" y="377"/>
                </a:lnTo>
                <a:lnTo>
                  <a:pt x="0" y="324"/>
                </a:lnTo>
                <a:close/>
              </a:path>
            </a:pathLst>
          </a:custGeom>
          <a:solidFill>
            <a:schemeClr val="bg1"/>
          </a:solidFill>
          <a:ln w="19050">
            <a:solidFill>
              <a:srgbClr val="000000"/>
            </a:solidFill>
            <a:prstDash val="solid"/>
            <a:round/>
            <a:headEnd/>
            <a:tailEnd/>
          </a:ln>
        </p:spPr>
        <p:txBody>
          <a:bodyPr/>
          <a:lstStyle/>
          <a:p>
            <a:endParaRPr lang="en-US"/>
          </a:p>
        </p:txBody>
      </p:sp>
      <p:sp>
        <p:nvSpPr>
          <p:cNvPr id="13" name="Rectangle 12"/>
          <p:cNvSpPr>
            <a:spLocks noChangeArrowheads="1"/>
          </p:cNvSpPr>
          <p:nvPr/>
        </p:nvSpPr>
        <p:spPr bwMode="auto">
          <a:xfrm>
            <a:off x="7631113" y="6059488"/>
            <a:ext cx="7223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b="1">
                <a:solidFill>
                  <a:srgbClr val="000000"/>
                </a:solidFill>
                <a:latin typeface="Arial" charset="0"/>
              </a:rPr>
              <a:t>Brakes</a:t>
            </a:r>
            <a:endParaRPr lang="en-US" sz="2800" b="1"/>
          </a:p>
        </p:txBody>
      </p:sp>
      <p:sp>
        <p:nvSpPr>
          <p:cNvPr id="14" name="Rectangle 13"/>
          <p:cNvSpPr>
            <a:spLocks noChangeArrowheads="1"/>
          </p:cNvSpPr>
          <p:nvPr/>
        </p:nvSpPr>
        <p:spPr bwMode="auto">
          <a:xfrm>
            <a:off x="7613650" y="6288088"/>
            <a:ext cx="7572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b="1">
                <a:solidFill>
                  <a:srgbClr val="000000"/>
                </a:solidFill>
                <a:latin typeface="Arial" charset="0"/>
              </a:rPr>
              <a:t>applied</a:t>
            </a:r>
            <a:endParaRPr lang="en-US" sz="2800" b="1"/>
          </a:p>
        </p:txBody>
      </p:sp>
      <p:sp>
        <p:nvSpPr>
          <p:cNvPr id="15" name="Freeform 14"/>
          <p:cNvSpPr>
            <a:spLocks/>
          </p:cNvSpPr>
          <p:nvPr/>
        </p:nvSpPr>
        <p:spPr bwMode="auto">
          <a:xfrm>
            <a:off x="2968625" y="2857500"/>
            <a:ext cx="1030288" cy="1027113"/>
          </a:xfrm>
          <a:custGeom>
            <a:avLst/>
            <a:gdLst>
              <a:gd name="T0" fmla="*/ 0 w 649"/>
              <a:gd name="T1" fmla="*/ 325 h 647"/>
              <a:gd name="T2" fmla="*/ 5 w 649"/>
              <a:gd name="T3" fmla="*/ 272 h 647"/>
              <a:gd name="T4" fmla="*/ 17 w 649"/>
              <a:gd name="T5" fmla="*/ 219 h 647"/>
              <a:gd name="T6" fmla="*/ 38 w 649"/>
              <a:gd name="T7" fmla="*/ 171 h 647"/>
              <a:gd name="T8" fmla="*/ 67 w 649"/>
              <a:gd name="T9" fmla="*/ 125 h 647"/>
              <a:gd name="T10" fmla="*/ 103 w 649"/>
              <a:gd name="T11" fmla="*/ 87 h 647"/>
              <a:gd name="T12" fmla="*/ 147 w 649"/>
              <a:gd name="T13" fmla="*/ 53 h 647"/>
              <a:gd name="T14" fmla="*/ 195 w 649"/>
              <a:gd name="T15" fmla="*/ 27 h 647"/>
              <a:gd name="T16" fmla="*/ 245 w 649"/>
              <a:gd name="T17" fmla="*/ 10 h 647"/>
              <a:gd name="T18" fmla="*/ 298 w 649"/>
              <a:gd name="T19" fmla="*/ 0 h 647"/>
              <a:gd name="T20" fmla="*/ 351 w 649"/>
              <a:gd name="T21" fmla="*/ 0 h 647"/>
              <a:gd name="T22" fmla="*/ 404 w 649"/>
              <a:gd name="T23" fmla="*/ 10 h 647"/>
              <a:gd name="T24" fmla="*/ 454 w 649"/>
              <a:gd name="T25" fmla="*/ 27 h 647"/>
              <a:gd name="T26" fmla="*/ 502 w 649"/>
              <a:gd name="T27" fmla="*/ 53 h 647"/>
              <a:gd name="T28" fmla="*/ 543 w 649"/>
              <a:gd name="T29" fmla="*/ 87 h 647"/>
              <a:gd name="T30" fmla="*/ 579 w 649"/>
              <a:gd name="T31" fmla="*/ 125 h 647"/>
              <a:gd name="T32" fmla="*/ 611 w 649"/>
              <a:gd name="T33" fmla="*/ 171 h 647"/>
              <a:gd name="T34" fmla="*/ 632 w 649"/>
              <a:gd name="T35" fmla="*/ 219 h 647"/>
              <a:gd name="T36" fmla="*/ 644 w 649"/>
              <a:gd name="T37" fmla="*/ 272 h 647"/>
              <a:gd name="T38" fmla="*/ 649 w 649"/>
              <a:gd name="T39" fmla="*/ 325 h 647"/>
              <a:gd name="T40" fmla="*/ 644 w 649"/>
              <a:gd name="T41" fmla="*/ 378 h 647"/>
              <a:gd name="T42" fmla="*/ 632 w 649"/>
              <a:gd name="T43" fmla="*/ 431 h 647"/>
              <a:gd name="T44" fmla="*/ 611 w 649"/>
              <a:gd name="T45" fmla="*/ 479 h 647"/>
              <a:gd name="T46" fmla="*/ 579 w 649"/>
              <a:gd name="T47" fmla="*/ 524 h 647"/>
              <a:gd name="T48" fmla="*/ 543 w 649"/>
              <a:gd name="T49" fmla="*/ 563 h 647"/>
              <a:gd name="T50" fmla="*/ 502 w 649"/>
              <a:gd name="T51" fmla="*/ 597 h 647"/>
              <a:gd name="T52" fmla="*/ 454 w 649"/>
              <a:gd name="T53" fmla="*/ 621 h 647"/>
              <a:gd name="T54" fmla="*/ 404 w 649"/>
              <a:gd name="T55" fmla="*/ 640 h 647"/>
              <a:gd name="T56" fmla="*/ 351 w 649"/>
              <a:gd name="T57" fmla="*/ 647 h 647"/>
              <a:gd name="T58" fmla="*/ 298 w 649"/>
              <a:gd name="T59" fmla="*/ 647 h 647"/>
              <a:gd name="T60" fmla="*/ 245 w 649"/>
              <a:gd name="T61" fmla="*/ 640 h 647"/>
              <a:gd name="T62" fmla="*/ 195 w 649"/>
              <a:gd name="T63" fmla="*/ 621 h 647"/>
              <a:gd name="T64" fmla="*/ 147 w 649"/>
              <a:gd name="T65" fmla="*/ 597 h 647"/>
              <a:gd name="T66" fmla="*/ 103 w 649"/>
              <a:gd name="T67" fmla="*/ 563 h 647"/>
              <a:gd name="T68" fmla="*/ 67 w 649"/>
              <a:gd name="T69" fmla="*/ 524 h 647"/>
              <a:gd name="T70" fmla="*/ 38 w 649"/>
              <a:gd name="T71" fmla="*/ 479 h 647"/>
              <a:gd name="T72" fmla="*/ 17 w 649"/>
              <a:gd name="T73" fmla="*/ 431 h 647"/>
              <a:gd name="T74" fmla="*/ 5 w 649"/>
              <a:gd name="T75" fmla="*/ 378 h 647"/>
              <a:gd name="T76" fmla="*/ 0 w 649"/>
              <a:gd name="T77" fmla="*/ 325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9" h="647">
                <a:moveTo>
                  <a:pt x="0" y="325"/>
                </a:moveTo>
                <a:lnTo>
                  <a:pt x="5" y="272"/>
                </a:lnTo>
                <a:lnTo>
                  <a:pt x="17" y="219"/>
                </a:lnTo>
                <a:lnTo>
                  <a:pt x="38" y="171"/>
                </a:lnTo>
                <a:lnTo>
                  <a:pt x="67" y="125"/>
                </a:lnTo>
                <a:lnTo>
                  <a:pt x="103" y="87"/>
                </a:lnTo>
                <a:lnTo>
                  <a:pt x="147" y="53"/>
                </a:lnTo>
                <a:lnTo>
                  <a:pt x="195" y="27"/>
                </a:lnTo>
                <a:lnTo>
                  <a:pt x="245" y="10"/>
                </a:lnTo>
                <a:lnTo>
                  <a:pt x="298" y="0"/>
                </a:lnTo>
                <a:lnTo>
                  <a:pt x="351" y="0"/>
                </a:lnTo>
                <a:lnTo>
                  <a:pt x="404" y="10"/>
                </a:lnTo>
                <a:lnTo>
                  <a:pt x="454" y="27"/>
                </a:lnTo>
                <a:lnTo>
                  <a:pt x="502" y="53"/>
                </a:lnTo>
                <a:lnTo>
                  <a:pt x="543" y="87"/>
                </a:lnTo>
                <a:lnTo>
                  <a:pt x="579" y="125"/>
                </a:lnTo>
                <a:lnTo>
                  <a:pt x="611" y="171"/>
                </a:lnTo>
                <a:lnTo>
                  <a:pt x="632" y="219"/>
                </a:lnTo>
                <a:lnTo>
                  <a:pt x="644" y="272"/>
                </a:lnTo>
                <a:lnTo>
                  <a:pt x="649" y="325"/>
                </a:lnTo>
                <a:lnTo>
                  <a:pt x="644" y="378"/>
                </a:lnTo>
                <a:lnTo>
                  <a:pt x="632" y="431"/>
                </a:lnTo>
                <a:lnTo>
                  <a:pt x="611" y="479"/>
                </a:lnTo>
                <a:lnTo>
                  <a:pt x="579" y="524"/>
                </a:lnTo>
                <a:lnTo>
                  <a:pt x="543" y="563"/>
                </a:lnTo>
                <a:lnTo>
                  <a:pt x="502" y="597"/>
                </a:lnTo>
                <a:lnTo>
                  <a:pt x="454" y="621"/>
                </a:lnTo>
                <a:lnTo>
                  <a:pt x="404" y="640"/>
                </a:lnTo>
                <a:lnTo>
                  <a:pt x="351" y="647"/>
                </a:lnTo>
                <a:lnTo>
                  <a:pt x="298" y="647"/>
                </a:lnTo>
                <a:lnTo>
                  <a:pt x="245" y="640"/>
                </a:lnTo>
                <a:lnTo>
                  <a:pt x="195" y="621"/>
                </a:lnTo>
                <a:lnTo>
                  <a:pt x="147" y="597"/>
                </a:lnTo>
                <a:lnTo>
                  <a:pt x="103" y="563"/>
                </a:lnTo>
                <a:lnTo>
                  <a:pt x="67" y="524"/>
                </a:lnTo>
                <a:lnTo>
                  <a:pt x="38" y="479"/>
                </a:lnTo>
                <a:lnTo>
                  <a:pt x="17" y="431"/>
                </a:lnTo>
                <a:lnTo>
                  <a:pt x="5" y="378"/>
                </a:lnTo>
                <a:lnTo>
                  <a:pt x="0" y="325"/>
                </a:lnTo>
                <a:close/>
              </a:path>
            </a:pathLst>
          </a:custGeom>
          <a:solidFill>
            <a:schemeClr val="bg1"/>
          </a:solidFill>
          <a:ln w="19050">
            <a:solidFill>
              <a:srgbClr val="000000"/>
            </a:solidFill>
            <a:prstDash val="solid"/>
            <a:round/>
            <a:headEnd/>
            <a:tailEnd/>
          </a:ln>
        </p:spPr>
        <p:txBody>
          <a:bodyPr/>
          <a:lstStyle/>
          <a:p>
            <a:endParaRPr lang="en-US"/>
          </a:p>
        </p:txBody>
      </p:sp>
      <p:sp>
        <p:nvSpPr>
          <p:cNvPr id="16" name="Rectangle 15"/>
          <p:cNvSpPr>
            <a:spLocks noChangeArrowheads="1"/>
          </p:cNvSpPr>
          <p:nvPr/>
        </p:nvSpPr>
        <p:spPr bwMode="auto">
          <a:xfrm>
            <a:off x="3157538" y="3140075"/>
            <a:ext cx="7334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b="1">
                <a:solidFill>
                  <a:srgbClr val="000000"/>
                </a:solidFill>
                <a:latin typeface="Arial" charset="0"/>
              </a:rPr>
              <a:t>Deer in</a:t>
            </a:r>
            <a:endParaRPr lang="en-US" sz="2800" b="1"/>
          </a:p>
        </p:txBody>
      </p:sp>
      <p:sp>
        <p:nvSpPr>
          <p:cNvPr id="17" name="Rectangle 16"/>
          <p:cNvSpPr>
            <a:spLocks noChangeArrowheads="1"/>
          </p:cNvSpPr>
          <p:nvPr/>
        </p:nvSpPr>
        <p:spPr bwMode="auto">
          <a:xfrm>
            <a:off x="3254375" y="3368675"/>
            <a:ext cx="5397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b="1">
                <a:solidFill>
                  <a:srgbClr val="000000"/>
                </a:solidFill>
                <a:latin typeface="Arial" charset="0"/>
              </a:rPr>
              <a:t>Road</a:t>
            </a:r>
            <a:endParaRPr lang="en-US" sz="2800" b="1"/>
          </a:p>
        </p:txBody>
      </p:sp>
      <p:sp>
        <p:nvSpPr>
          <p:cNvPr id="18" name="Line 17"/>
          <p:cNvSpPr>
            <a:spLocks noChangeShapeType="1"/>
          </p:cNvSpPr>
          <p:nvPr/>
        </p:nvSpPr>
        <p:spPr bwMode="auto">
          <a:xfrm>
            <a:off x="3484563" y="2686050"/>
            <a:ext cx="1587"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flipH="1">
            <a:off x="3484563" y="2686050"/>
            <a:ext cx="15875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a:off x="6919913" y="2686050"/>
            <a:ext cx="1587"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20"/>
          <p:cNvSpPr>
            <a:spLocks noChangeArrowheads="1"/>
          </p:cNvSpPr>
          <p:nvPr/>
        </p:nvSpPr>
        <p:spPr bwMode="auto">
          <a:xfrm>
            <a:off x="6232525" y="2857500"/>
            <a:ext cx="1374775" cy="858838"/>
          </a:xfrm>
          <a:prstGeom prst="rect">
            <a:avLst/>
          </a:prstGeom>
          <a:solidFill>
            <a:schemeClr val="bg1"/>
          </a:solidFill>
          <a:ln w="19050">
            <a:solidFill>
              <a:srgbClr val="000000"/>
            </a:solidFill>
            <a:miter lim="800000"/>
            <a:headEnd/>
            <a:tailEnd/>
          </a:ln>
        </p:spPr>
        <p:txBody>
          <a:bodyPr/>
          <a:lstStyle/>
          <a:p>
            <a:endParaRPr lang="en-US"/>
          </a:p>
        </p:txBody>
      </p:sp>
      <p:sp>
        <p:nvSpPr>
          <p:cNvPr id="22" name="Rectangle 21"/>
          <p:cNvSpPr>
            <a:spLocks noChangeArrowheads="1"/>
          </p:cNvSpPr>
          <p:nvPr/>
        </p:nvSpPr>
        <p:spPr bwMode="auto">
          <a:xfrm>
            <a:off x="6402388" y="3052763"/>
            <a:ext cx="1117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b="1">
                <a:solidFill>
                  <a:srgbClr val="000000"/>
                </a:solidFill>
                <a:latin typeface="Arial" charset="0"/>
              </a:rPr>
              <a:t>Car fails to</a:t>
            </a:r>
            <a:endParaRPr lang="en-US" sz="2800" b="1"/>
          </a:p>
        </p:txBody>
      </p:sp>
      <p:sp>
        <p:nvSpPr>
          <p:cNvPr id="23" name="Rectangle 22"/>
          <p:cNvSpPr>
            <a:spLocks noChangeArrowheads="1"/>
          </p:cNvSpPr>
          <p:nvPr/>
        </p:nvSpPr>
        <p:spPr bwMode="auto">
          <a:xfrm>
            <a:off x="6731000" y="3281363"/>
            <a:ext cx="4556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b="1">
                <a:solidFill>
                  <a:srgbClr val="000000"/>
                </a:solidFill>
                <a:latin typeface="Arial" charset="0"/>
              </a:rPr>
              <a:t>stop</a:t>
            </a:r>
            <a:endParaRPr lang="en-US" sz="2800" b="1"/>
          </a:p>
        </p:txBody>
      </p:sp>
      <p:sp>
        <p:nvSpPr>
          <p:cNvPr id="24" name="Line 23"/>
          <p:cNvSpPr>
            <a:spLocks noChangeShapeType="1"/>
          </p:cNvSpPr>
          <p:nvPr/>
        </p:nvSpPr>
        <p:spPr bwMode="auto">
          <a:xfrm flipH="1">
            <a:off x="5202238" y="4575175"/>
            <a:ext cx="16097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7950200" y="5605463"/>
            <a:ext cx="1588" cy="1730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p:cNvSpPr>
            <a:spLocks noChangeShapeType="1"/>
          </p:cNvSpPr>
          <p:nvPr/>
        </p:nvSpPr>
        <p:spPr bwMode="auto">
          <a:xfrm>
            <a:off x="5202238" y="4575175"/>
            <a:ext cx="1587"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Freeform 26"/>
          <p:cNvSpPr>
            <a:spLocks/>
          </p:cNvSpPr>
          <p:nvPr/>
        </p:nvSpPr>
        <p:spPr bwMode="auto">
          <a:xfrm>
            <a:off x="3259138" y="1098550"/>
            <a:ext cx="228600" cy="361950"/>
          </a:xfrm>
          <a:custGeom>
            <a:avLst/>
            <a:gdLst>
              <a:gd name="T0" fmla="*/ 0 w 144"/>
              <a:gd name="T1" fmla="*/ 228 h 228"/>
              <a:gd name="T2" fmla="*/ 7 w 144"/>
              <a:gd name="T3" fmla="*/ 183 h 228"/>
              <a:gd name="T4" fmla="*/ 21 w 144"/>
              <a:gd name="T5" fmla="*/ 139 h 228"/>
              <a:gd name="T6" fmla="*/ 43 w 144"/>
              <a:gd name="T7" fmla="*/ 96 h 228"/>
              <a:gd name="T8" fmla="*/ 72 w 144"/>
              <a:gd name="T9" fmla="*/ 60 h 228"/>
              <a:gd name="T10" fmla="*/ 105 w 144"/>
              <a:gd name="T11" fmla="*/ 26 h 228"/>
              <a:gd name="T12" fmla="*/ 144 w 144"/>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44" h="228">
                <a:moveTo>
                  <a:pt x="0" y="228"/>
                </a:moveTo>
                <a:lnTo>
                  <a:pt x="7" y="183"/>
                </a:lnTo>
                <a:lnTo>
                  <a:pt x="21" y="139"/>
                </a:lnTo>
                <a:lnTo>
                  <a:pt x="43" y="96"/>
                </a:lnTo>
                <a:lnTo>
                  <a:pt x="72" y="60"/>
                </a:lnTo>
                <a:lnTo>
                  <a:pt x="105" y="26"/>
                </a:lnTo>
                <a:lnTo>
                  <a:pt x="14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7"/>
          <p:cNvSpPr>
            <a:spLocks/>
          </p:cNvSpPr>
          <p:nvPr/>
        </p:nvSpPr>
        <p:spPr bwMode="auto">
          <a:xfrm>
            <a:off x="3487738" y="1098550"/>
            <a:ext cx="228600" cy="361950"/>
          </a:xfrm>
          <a:custGeom>
            <a:avLst/>
            <a:gdLst>
              <a:gd name="T0" fmla="*/ 144 w 144"/>
              <a:gd name="T1" fmla="*/ 228 h 228"/>
              <a:gd name="T2" fmla="*/ 137 w 144"/>
              <a:gd name="T3" fmla="*/ 183 h 228"/>
              <a:gd name="T4" fmla="*/ 123 w 144"/>
              <a:gd name="T5" fmla="*/ 139 h 228"/>
              <a:gd name="T6" fmla="*/ 101 w 144"/>
              <a:gd name="T7" fmla="*/ 96 h 228"/>
              <a:gd name="T8" fmla="*/ 72 w 144"/>
              <a:gd name="T9" fmla="*/ 60 h 228"/>
              <a:gd name="T10" fmla="*/ 38 w 144"/>
              <a:gd name="T11" fmla="*/ 26 h 228"/>
              <a:gd name="T12" fmla="*/ 0 w 144"/>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44" h="228">
                <a:moveTo>
                  <a:pt x="144" y="228"/>
                </a:moveTo>
                <a:lnTo>
                  <a:pt x="137" y="183"/>
                </a:lnTo>
                <a:lnTo>
                  <a:pt x="123" y="139"/>
                </a:lnTo>
                <a:lnTo>
                  <a:pt x="101" y="96"/>
                </a:lnTo>
                <a:lnTo>
                  <a:pt x="72" y="60"/>
                </a:lnTo>
                <a:lnTo>
                  <a:pt x="38" y="2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Line 28"/>
          <p:cNvSpPr>
            <a:spLocks noChangeShapeType="1"/>
          </p:cNvSpPr>
          <p:nvPr/>
        </p:nvSpPr>
        <p:spPr bwMode="auto">
          <a:xfrm>
            <a:off x="3716338" y="1460500"/>
            <a:ext cx="1587" cy="1952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p:cNvSpPr>
            <a:spLocks noChangeShapeType="1"/>
          </p:cNvSpPr>
          <p:nvPr/>
        </p:nvSpPr>
        <p:spPr bwMode="auto">
          <a:xfrm>
            <a:off x="3259138" y="1460500"/>
            <a:ext cx="1587" cy="1952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Freeform 30"/>
          <p:cNvSpPr>
            <a:spLocks/>
          </p:cNvSpPr>
          <p:nvPr/>
        </p:nvSpPr>
        <p:spPr bwMode="auto">
          <a:xfrm>
            <a:off x="3270250" y="1614488"/>
            <a:ext cx="434975" cy="41275"/>
          </a:xfrm>
          <a:custGeom>
            <a:avLst/>
            <a:gdLst>
              <a:gd name="T0" fmla="*/ 0 w 274"/>
              <a:gd name="T1" fmla="*/ 26 h 26"/>
              <a:gd name="T2" fmla="*/ 53 w 274"/>
              <a:gd name="T3" fmla="*/ 9 h 26"/>
              <a:gd name="T4" fmla="*/ 108 w 274"/>
              <a:gd name="T5" fmla="*/ 0 h 26"/>
              <a:gd name="T6" fmla="*/ 166 w 274"/>
              <a:gd name="T7" fmla="*/ 0 h 26"/>
              <a:gd name="T8" fmla="*/ 221 w 274"/>
              <a:gd name="T9" fmla="*/ 9 h 26"/>
              <a:gd name="T10" fmla="*/ 274 w 274"/>
              <a:gd name="T11" fmla="*/ 26 h 26"/>
            </a:gdLst>
            <a:ahLst/>
            <a:cxnLst>
              <a:cxn ang="0">
                <a:pos x="T0" y="T1"/>
              </a:cxn>
              <a:cxn ang="0">
                <a:pos x="T2" y="T3"/>
              </a:cxn>
              <a:cxn ang="0">
                <a:pos x="T4" y="T5"/>
              </a:cxn>
              <a:cxn ang="0">
                <a:pos x="T6" y="T7"/>
              </a:cxn>
              <a:cxn ang="0">
                <a:pos x="T8" y="T9"/>
              </a:cxn>
              <a:cxn ang="0">
                <a:pos x="T10" y="T11"/>
              </a:cxn>
            </a:cxnLst>
            <a:rect l="0" t="0" r="r" b="b"/>
            <a:pathLst>
              <a:path w="274" h="26">
                <a:moveTo>
                  <a:pt x="0" y="26"/>
                </a:moveTo>
                <a:lnTo>
                  <a:pt x="53" y="9"/>
                </a:lnTo>
                <a:lnTo>
                  <a:pt x="108" y="0"/>
                </a:lnTo>
                <a:lnTo>
                  <a:pt x="166" y="0"/>
                </a:lnTo>
                <a:lnTo>
                  <a:pt x="221" y="9"/>
                </a:lnTo>
                <a:lnTo>
                  <a:pt x="274" y="2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Line 31"/>
          <p:cNvSpPr>
            <a:spLocks noChangeShapeType="1"/>
          </p:cNvSpPr>
          <p:nvPr/>
        </p:nvSpPr>
        <p:spPr bwMode="auto">
          <a:xfrm>
            <a:off x="3484563" y="968375"/>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2"/>
          <p:cNvSpPr>
            <a:spLocks noChangeShapeType="1"/>
          </p:cNvSpPr>
          <p:nvPr/>
        </p:nvSpPr>
        <p:spPr bwMode="auto">
          <a:xfrm flipV="1">
            <a:off x="3395663" y="1633538"/>
            <a:ext cx="1587" cy="193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p:cNvSpPr>
            <a:spLocks noChangeShapeType="1"/>
          </p:cNvSpPr>
          <p:nvPr/>
        </p:nvSpPr>
        <p:spPr bwMode="auto">
          <a:xfrm flipV="1">
            <a:off x="3567113" y="1633538"/>
            <a:ext cx="1587" cy="193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 name="Group 60"/>
          <p:cNvGrpSpPr>
            <a:grpSpLocks/>
          </p:cNvGrpSpPr>
          <p:nvPr/>
        </p:nvGrpSpPr>
        <p:grpSpPr bwMode="auto">
          <a:xfrm>
            <a:off x="4976813" y="1827213"/>
            <a:ext cx="450850" cy="858837"/>
            <a:chOff x="3135" y="1151"/>
            <a:chExt cx="284" cy="541"/>
          </a:xfrm>
        </p:grpSpPr>
        <p:sp>
          <p:nvSpPr>
            <p:cNvPr id="36" name="Line 10"/>
            <p:cNvSpPr>
              <a:spLocks noChangeShapeType="1"/>
            </p:cNvSpPr>
            <p:nvPr/>
          </p:nvSpPr>
          <p:spPr bwMode="auto">
            <a:xfrm>
              <a:off x="3277" y="1151"/>
              <a:ext cx="1" cy="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4"/>
            <p:cNvSpPr>
              <a:spLocks noChangeShapeType="1"/>
            </p:cNvSpPr>
            <p:nvPr/>
          </p:nvSpPr>
          <p:spPr bwMode="auto">
            <a:xfrm>
              <a:off x="3418" y="1394"/>
              <a:ext cx="1" cy="2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5"/>
            <p:cNvSpPr>
              <a:spLocks noChangeShapeType="1"/>
            </p:cNvSpPr>
            <p:nvPr/>
          </p:nvSpPr>
          <p:spPr bwMode="auto">
            <a:xfrm>
              <a:off x="3135" y="1394"/>
              <a:ext cx="1" cy="2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6"/>
            <p:cNvSpPr>
              <a:spLocks noChangeShapeType="1"/>
            </p:cNvSpPr>
            <p:nvPr/>
          </p:nvSpPr>
          <p:spPr bwMode="auto">
            <a:xfrm>
              <a:off x="3135" y="1596"/>
              <a:ext cx="28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Freeform 37"/>
            <p:cNvSpPr>
              <a:spLocks/>
            </p:cNvSpPr>
            <p:nvPr/>
          </p:nvSpPr>
          <p:spPr bwMode="auto">
            <a:xfrm>
              <a:off x="3135" y="1247"/>
              <a:ext cx="283" cy="147"/>
            </a:xfrm>
            <a:custGeom>
              <a:avLst/>
              <a:gdLst>
                <a:gd name="T0" fmla="*/ 0 w 283"/>
                <a:gd name="T1" fmla="*/ 147 h 147"/>
                <a:gd name="T2" fmla="*/ 2 w 283"/>
                <a:gd name="T3" fmla="*/ 111 h 147"/>
                <a:gd name="T4" fmla="*/ 14 w 283"/>
                <a:gd name="T5" fmla="*/ 80 h 147"/>
                <a:gd name="T6" fmla="*/ 33 w 283"/>
                <a:gd name="T7" fmla="*/ 48 h 147"/>
                <a:gd name="T8" fmla="*/ 57 w 283"/>
                <a:gd name="T9" fmla="*/ 24 h 147"/>
                <a:gd name="T10" fmla="*/ 89 w 283"/>
                <a:gd name="T11" fmla="*/ 8 h 147"/>
                <a:gd name="T12" fmla="*/ 122 w 283"/>
                <a:gd name="T13" fmla="*/ 0 h 147"/>
                <a:gd name="T14" fmla="*/ 158 w 283"/>
                <a:gd name="T15" fmla="*/ 0 h 147"/>
                <a:gd name="T16" fmla="*/ 192 w 283"/>
                <a:gd name="T17" fmla="*/ 8 h 147"/>
                <a:gd name="T18" fmla="*/ 223 w 283"/>
                <a:gd name="T19" fmla="*/ 24 h 147"/>
                <a:gd name="T20" fmla="*/ 250 w 283"/>
                <a:gd name="T21" fmla="*/ 48 h 147"/>
                <a:gd name="T22" fmla="*/ 269 w 283"/>
                <a:gd name="T23" fmla="*/ 80 h 147"/>
                <a:gd name="T24" fmla="*/ 281 w 283"/>
                <a:gd name="T25" fmla="*/ 111 h 147"/>
                <a:gd name="T26" fmla="*/ 283 w 283"/>
                <a:gd name="T2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147">
                  <a:moveTo>
                    <a:pt x="0" y="147"/>
                  </a:moveTo>
                  <a:lnTo>
                    <a:pt x="2" y="111"/>
                  </a:lnTo>
                  <a:lnTo>
                    <a:pt x="14" y="80"/>
                  </a:lnTo>
                  <a:lnTo>
                    <a:pt x="33" y="48"/>
                  </a:lnTo>
                  <a:lnTo>
                    <a:pt x="57" y="24"/>
                  </a:lnTo>
                  <a:lnTo>
                    <a:pt x="89" y="8"/>
                  </a:lnTo>
                  <a:lnTo>
                    <a:pt x="122" y="0"/>
                  </a:lnTo>
                  <a:lnTo>
                    <a:pt x="158" y="0"/>
                  </a:lnTo>
                  <a:lnTo>
                    <a:pt x="192" y="8"/>
                  </a:lnTo>
                  <a:lnTo>
                    <a:pt x="223" y="24"/>
                  </a:lnTo>
                  <a:lnTo>
                    <a:pt x="250" y="48"/>
                  </a:lnTo>
                  <a:lnTo>
                    <a:pt x="269" y="80"/>
                  </a:lnTo>
                  <a:lnTo>
                    <a:pt x="281" y="111"/>
                  </a:lnTo>
                  <a:lnTo>
                    <a:pt x="283" y="14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Line 38"/>
            <p:cNvSpPr>
              <a:spLocks noChangeShapeType="1"/>
            </p:cNvSpPr>
            <p:nvPr/>
          </p:nvSpPr>
          <p:spPr bwMode="auto">
            <a:xfrm>
              <a:off x="3277" y="1151"/>
              <a:ext cx="1" cy="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39"/>
            <p:cNvSpPr>
              <a:spLocks noChangeShapeType="1"/>
            </p:cNvSpPr>
            <p:nvPr/>
          </p:nvSpPr>
          <p:spPr bwMode="auto">
            <a:xfrm>
              <a:off x="3209" y="1596"/>
              <a:ext cx="1" cy="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0"/>
            <p:cNvSpPr>
              <a:spLocks noChangeShapeType="1"/>
            </p:cNvSpPr>
            <p:nvPr/>
          </p:nvSpPr>
          <p:spPr bwMode="auto">
            <a:xfrm>
              <a:off x="3344" y="1596"/>
              <a:ext cx="1" cy="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 name="Group 41"/>
          <p:cNvGrpSpPr>
            <a:grpSpLocks/>
          </p:cNvGrpSpPr>
          <p:nvPr/>
        </p:nvGrpSpPr>
        <p:grpSpPr bwMode="auto">
          <a:xfrm>
            <a:off x="609600" y="1998663"/>
            <a:ext cx="1600200" cy="1201737"/>
            <a:chOff x="463" y="1259"/>
            <a:chExt cx="866" cy="650"/>
          </a:xfrm>
        </p:grpSpPr>
        <p:sp>
          <p:nvSpPr>
            <p:cNvPr id="45" name="Line 42"/>
            <p:cNvSpPr>
              <a:spLocks noChangeShapeType="1"/>
            </p:cNvSpPr>
            <p:nvPr/>
          </p:nvSpPr>
          <p:spPr bwMode="auto">
            <a:xfrm flipH="1">
              <a:off x="463" y="1259"/>
              <a:ext cx="433" cy="3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3"/>
            <p:cNvSpPr>
              <a:spLocks noChangeShapeType="1"/>
            </p:cNvSpPr>
            <p:nvPr/>
          </p:nvSpPr>
          <p:spPr bwMode="auto">
            <a:xfrm flipH="1" flipV="1">
              <a:off x="896" y="1259"/>
              <a:ext cx="433" cy="3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4"/>
            <p:cNvSpPr>
              <a:spLocks noChangeShapeType="1"/>
            </p:cNvSpPr>
            <p:nvPr/>
          </p:nvSpPr>
          <p:spPr bwMode="auto">
            <a:xfrm flipH="1" flipV="1">
              <a:off x="463" y="1584"/>
              <a:ext cx="433" cy="3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5"/>
            <p:cNvSpPr>
              <a:spLocks noChangeShapeType="1"/>
            </p:cNvSpPr>
            <p:nvPr/>
          </p:nvSpPr>
          <p:spPr bwMode="auto">
            <a:xfrm flipH="1">
              <a:off x="896" y="1584"/>
              <a:ext cx="433" cy="3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Rectangle 46"/>
          <p:cNvSpPr>
            <a:spLocks noChangeArrowheads="1"/>
          </p:cNvSpPr>
          <p:nvPr/>
        </p:nvSpPr>
        <p:spPr bwMode="auto">
          <a:xfrm>
            <a:off x="914400" y="2362200"/>
            <a:ext cx="9985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700" b="1">
                <a:solidFill>
                  <a:srgbClr val="000000"/>
                </a:solidFill>
                <a:latin typeface="Arial" charset="0"/>
              </a:rPr>
              <a:t>Non-deer accidents</a:t>
            </a:r>
            <a:endParaRPr lang="en-US" sz="2800" b="1"/>
          </a:p>
        </p:txBody>
      </p:sp>
      <p:sp>
        <p:nvSpPr>
          <p:cNvPr id="50" name="Freeform 47"/>
          <p:cNvSpPr>
            <a:spLocks/>
          </p:cNvSpPr>
          <p:nvPr/>
        </p:nvSpPr>
        <p:spPr bwMode="auto">
          <a:xfrm>
            <a:off x="6678613" y="3846513"/>
            <a:ext cx="228600" cy="361950"/>
          </a:xfrm>
          <a:custGeom>
            <a:avLst/>
            <a:gdLst>
              <a:gd name="T0" fmla="*/ 0 w 144"/>
              <a:gd name="T1" fmla="*/ 228 h 228"/>
              <a:gd name="T2" fmla="*/ 7 w 144"/>
              <a:gd name="T3" fmla="*/ 183 h 228"/>
              <a:gd name="T4" fmla="*/ 22 w 144"/>
              <a:gd name="T5" fmla="*/ 139 h 228"/>
              <a:gd name="T6" fmla="*/ 43 w 144"/>
              <a:gd name="T7" fmla="*/ 96 h 228"/>
              <a:gd name="T8" fmla="*/ 72 w 144"/>
              <a:gd name="T9" fmla="*/ 60 h 228"/>
              <a:gd name="T10" fmla="*/ 106 w 144"/>
              <a:gd name="T11" fmla="*/ 26 h 228"/>
              <a:gd name="T12" fmla="*/ 144 w 144"/>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44" h="228">
                <a:moveTo>
                  <a:pt x="0" y="228"/>
                </a:moveTo>
                <a:lnTo>
                  <a:pt x="7" y="183"/>
                </a:lnTo>
                <a:lnTo>
                  <a:pt x="22" y="139"/>
                </a:lnTo>
                <a:lnTo>
                  <a:pt x="43" y="96"/>
                </a:lnTo>
                <a:lnTo>
                  <a:pt x="72" y="60"/>
                </a:lnTo>
                <a:lnTo>
                  <a:pt x="106" y="26"/>
                </a:lnTo>
                <a:lnTo>
                  <a:pt x="14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48"/>
          <p:cNvSpPr>
            <a:spLocks/>
          </p:cNvSpPr>
          <p:nvPr/>
        </p:nvSpPr>
        <p:spPr bwMode="auto">
          <a:xfrm>
            <a:off x="6907213" y="3846513"/>
            <a:ext cx="230187" cy="361950"/>
          </a:xfrm>
          <a:custGeom>
            <a:avLst/>
            <a:gdLst>
              <a:gd name="T0" fmla="*/ 145 w 145"/>
              <a:gd name="T1" fmla="*/ 228 h 228"/>
              <a:gd name="T2" fmla="*/ 138 w 145"/>
              <a:gd name="T3" fmla="*/ 183 h 228"/>
              <a:gd name="T4" fmla="*/ 123 w 145"/>
              <a:gd name="T5" fmla="*/ 139 h 228"/>
              <a:gd name="T6" fmla="*/ 101 w 145"/>
              <a:gd name="T7" fmla="*/ 96 h 228"/>
              <a:gd name="T8" fmla="*/ 73 w 145"/>
              <a:gd name="T9" fmla="*/ 60 h 228"/>
              <a:gd name="T10" fmla="*/ 39 w 145"/>
              <a:gd name="T11" fmla="*/ 26 h 228"/>
              <a:gd name="T12" fmla="*/ 0 w 145"/>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45" h="228">
                <a:moveTo>
                  <a:pt x="145" y="228"/>
                </a:moveTo>
                <a:lnTo>
                  <a:pt x="138" y="183"/>
                </a:lnTo>
                <a:lnTo>
                  <a:pt x="123" y="139"/>
                </a:lnTo>
                <a:lnTo>
                  <a:pt x="101" y="96"/>
                </a:lnTo>
                <a:lnTo>
                  <a:pt x="73" y="60"/>
                </a:lnTo>
                <a:lnTo>
                  <a:pt x="39" y="26"/>
                </a:lnTo>
                <a:lnTo>
                  <a:pt x="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Line 49"/>
          <p:cNvSpPr>
            <a:spLocks noChangeShapeType="1"/>
          </p:cNvSpPr>
          <p:nvPr/>
        </p:nvSpPr>
        <p:spPr bwMode="auto">
          <a:xfrm>
            <a:off x="7137400" y="4208463"/>
            <a:ext cx="1588" cy="1952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0"/>
          <p:cNvSpPr>
            <a:spLocks noChangeShapeType="1"/>
          </p:cNvSpPr>
          <p:nvPr/>
        </p:nvSpPr>
        <p:spPr bwMode="auto">
          <a:xfrm>
            <a:off x="6678613" y="4208463"/>
            <a:ext cx="1587" cy="1952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Freeform 51"/>
          <p:cNvSpPr>
            <a:spLocks/>
          </p:cNvSpPr>
          <p:nvPr/>
        </p:nvSpPr>
        <p:spPr bwMode="auto">
          <a:xfrm>
            <a:off x="6689725" y="4362450"/>
            <a:ext cx="436563" cy="41275"/>
          </a:xfrm>
          <a:custGeom>
            <a:avLst/>
            <a:gdLst>
              <a:gd name="T0" fmla="*/ 0 w 275"/>
              <a:gd name="T1" fmla="*/ 26 h 26"/>
              <a:gd name="T2" fmla="*/ 53 w 275"/>
              <a:gd name="T3" fmla="*/ 9 h 26"/>
              <a:gd name="T4" fmla="*/ 109 w 275"/>
              <a:gd name="T5" fmla="*/ 0 h 26"/>
              <a:gd name="T6" fmla="*/ 164 w 275"/>
              <a:gd name="T7" fmla="*/ 0 h 26"/>
              <a:gd name="T8" fmla="*/ 222 w 275"/>
              <a:gd name="T9" fmla="*/ 9 h 26"/>
              <a:gd name="T10" fmla="*/ 275 w 275"/>
              <a:gd name="T11" fmla="*/ 26 h 26"/>
            </a:gdLst>
            <a:ahLst/>
            <a:cxnLst>
              <a:cxn ang="0">
                <a:pos x="T0" y="T1"/>
              </a:cxn>
              <a:cxn ang="0">
                <a:pos x="T2" y="T3"/>
              </a:cxn>
              <a:cxn ang="0">
                <a:pos x="T4" y="T5"/>
              </a:cxn>
              <a:cxn ang="0">
                <a:pos x="T6" y="T7"/>
              </a:cxn>
              <a:cxn ang="0">
                <a:pos x="T8" y="T9"/>
              </a:cxn>
              <a:cxn ang="0">
                <a:pos x="T10" y="T11"/>
              </a:cxn>
            </a:cxnLst>
            <a:rect l="0" t="0" r="r" b="b"/>
            <a:pathLst>
              <a:path w="275" h="26">
                <a:moveTo>
                  <a:pt x="0" y="26"/>
                </a:moveTo>
                <a:lnTo>
                  <a:pt x="53" y="9"/>
                </a:lnTo>
                <a:lnTo>
                  <a:pt x="109" y="0"/>
                </a:lnTo>
                <a:lnTo>
                  <a:pt x="164" y="0"/>
                </a:lnTo>
                <a:lnTo>
                  <a:pt x="222" y="9"/>
                </a:lnTo>
                <a:lnTo>
                  <a:pt x="275" y="2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Line 52"/>
          <p:cNvSpPr>
            <a:spLocks noChangeShapeType="1"/>
          </p:cNvSpPr>
          <p:nvPr/>
        </p:nvSpPr>
        <p:spPr bwMode="auto">
          <a:xfrm>
            <a:off x="6904038" y="3716338"/>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3"/>
          <p:cNvSpPr>
            <a:spLocks noChangeShapeType="1"/>
          </p:cNvSpPr>
          <p:nvPr/>
        </p:nvSpPr>
        <p:spPr bwMode="auto">
          <a:xfrm flipV="1">
            <a:off x="6816725" y="4381500"/>
            <a:ext cx="1588" cy="193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54"/>
          <p:cNvSpPr>
            <a:spLocks noChangeShapeType="1"/>
          </p:cNvSpPr>
          <p:nvPr/>
        </p:nvSpPr>
        <p:spPr bwMode="auto">
          <a:xfrm flipV="1">
            <a:off x="6988175" y="4381500"/>
            <a:ext cx="1588" cy="193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55"/>
          <p:cNvSpPr>
            <a:spLocks noChangeShapeType="1"/>
          </p:cNvSpPr>
          <p:nvPr/>
        </p:nvSpPr>
        <p:spPr bwMode="auto">
          <a:xfrm>
            <a:off x="5308600" y="2686050"/>
            <a:ext cx="161131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Rectangle 56"/>
          <p:cNvSpPr>
            <a:spLocks noChangeArrowheads="1"/>
          </p:cNvSpPr>
          <p:nvPr/>
        </p:nvSpPr>
        <p:spPr bwMode="auto">
          <a:xfrm>
            <a:off x="7262813" y="4746625"/>
            <a:ext cx="1374775" cy="858838"/>
          </a:xfrm>
          <a:prstGeom prst="rect">
            <a:avLst/>
          </a:prstGeom>
          <a:solidFill>
            <a:schemeClr val="bg1"/>
          </a:solidFill>
          <a:ln w="19050">
            <a:solidFill>
              <a:srgbClr val="000000"/>
            </a:solidFill>
            <a:miter lim="800000"/>
            <a:headEnd/>
            <a:tailEnd/>
          </a:ln>
        </p:spPr>
        <p:txBody>
          <a:bodyPr/>
          <a:lstStyle/>
          <a:p>
            <a:endParaRPr lang="en-US"/>
          </a:p>
        </p:txBody>
      </p:sp>
      <p:sp>
        <p:nvSpPr>
          <p:cNvPr id="60" name="Rectangle 57"/>
          <p:cNvSpPr>
            <a:spLocks noChangeArrowheads="1"/>
          </p:cNvSpPr>
          <p:nvPr/>
        </p:nvSpPr>
        <p:spPr bwMode="auto">
          <a:xfrm>
            <a:off x="7338410" y="5065814"/>
            <a:ext cx="11557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b="1" dirty="0">
                <a:solidFill>
                  <a:srgbClr val="000000"/>
                </a:solidFill>
                <a:latin typeface="Arial" charset="0"/>
              </a:rPr>
              <a:t>Brakes Fail</a:t>
            </a:r>
            <a:endParaRPr lang="en-US" sz="2800" b="1" dirty="0"/>
          </a:p>
        </p:txBody>
      </p:sp>
      <p:sp>
        <p:nvSpPr>
          <p:cNvPr id="61" name="Line 58"/>
          <p:cNvSpPr>
            <a:spLocks noChangeShapeType="1"/>
          </p:cNvSpPr>
          <p:nvPr/>
        </p:nvSpPr>
        <p:spPr bwMode="auto">
          <a:xfrm flipH="1">
            <a:off x="7004050" y="4575175"/>
            <a:ext cx="9461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59"/>
          <p:cNvSpPr>
            <a:spLocks noChangeShapeType="1"/>
          </p:cNvSpPr>
          <p:nvPr/>
        </p:nvSpPr>
        <p:spPr bwMode="auto">
          <a:xfrm>
            <a:off x="7950200" y="4575175"/>
            <a:ext cx="1588"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5410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286000"/>
            <a:ext cx="8503920" cy="3813048"/>
          </a:xfrm>
        </p:spPr>
        <p:txBody>
          <a:bodyPr/>
          <a:lstStyle/>
          <a:p>
            <a:pPr marL="0" indent="0" algn="ctr">
              <a:buNone/>
            </a:pPr>
            <a:r>
              <a:rPr lang="en-US" sz="7200" dirty="0" smtClean="0"/>
              <a:t>Risk</a:t>
            </a:r>
            <a:r>
              <a:rPr lang="en-US" dirty="0" smtClean="0"/>
              <a:t> </a:t>
            </a:r>
          </a:p>
          <a:p>
            <a:pPr marL="0" indent="0" algn="ctr">
              <a:buNone/>
            </a:pPr>
            <a:r>
              <a:rPr lang="en-US" sz="8000" dirty="0" smtClean="0"/>
              <a:t>Identification</a:t>
            </a:r>
            <a:endParaRPr lang="fa-IR" sz="8000" dirty="0"/>
          </a:p>
        </p:txBody>
      </p:sp>
    </p:spTree>
    <p:extLst>
      <p:ext uri="{BB962C8B-B14F-4D97-AF65-F5344CB8AC3E}">
        <p14:creationId xmlns:p14="http://schemas.microsoft.com/office/powerpoint/2010/main" val="4271432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Event</a:t>
            </a:r>
            <a:endParaRPr lang="en-US" dirty="0"/>
          </a:p>
        </p:txBody>
      </p:sp>
      <p:sp>
        <p:nvSpPr>
          <p:cNvPr id="5" name="Rectangle 3"/>
          <p:cNvSpPr txBox="1">
            <a:spLocks noChangeArrowheads="1"/>
          </p:cNvSpPr>
          <p:nvPr/>
        </p:nvSpPr>
        <p:spPr>
          <a:xfrm>
            <a:off x="685800" y="1981200"/>
            <a:ext cx="7772400" cy="41148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mtClean="0"/>
              <a:t>Primary undesired event of interest</a:t>
            </a:r>
          </a:p>
          <a:p>
            <a:r>
              <a:rPr lang="en-US" smtClean="0"/>
              <a:t>Denoted by a rectangle</a:t>
            </a:r>
            <a:endParaRPr lang="en-US"/>
          </a:p>
        </p:txBody>
      </p:sp>
      <p:sp>
        <p:nvSpPr>
          <p:cNvPr id="6" name="Rectangle 4"/>
          <p:cNvSpPr>
            <a:spLocks noChangeArrowheads="1"/>
          </p:cNvSpPr>
          <p:nvPr/>
        </p:nvSpPr>
        <p:spPr bwMode="auto">
          <a:xfrm>
            <a:off x="3200400" y="4114800"/>
            <a:ext cx="2286000" cy="121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latin typeface="Arial" charset="0"/>
              </a:rPr>
              <a:t>      Car </a:t>
            </a:r>
            <a:r>
              <a:rPr lang="en-US" dirty="0">
                <a:latin typeface="Arial" charset="0"/>
              </a:rPr>
              <a:t>Accident</a:t>
            </a:r>
          </a:p>
        </p:txBody>
      </p:sp>
      <p:sp>
        <p:nvSpPr>
          <p:cNvPr id="7" name="Line 6"/>
          <p:cNvSpPr>
            <a:spLocks noChangeShapeType="1"/>
          </p:cNvSpPr>
          <p:nvPr/>
        </p:nvSpPr>
        <p:spPr bwMode="auto">
          <a:xfrm>
            <a:off x="4343400" y="5334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95402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Event</a:t>
            </a:r>
          </a:p>
        </p:txBody>
      </p:sp>
      <p:sp>
        <p:nvSpPr>
          <p:cNvPr id="4" name="Rectangle 3"/>
          <p:cNvSpPr txBox="1">
            <a:spLocks noChangeArrowheads="1"/>
          </p:cNvSpPr>
          <p:nvPr/>
        </p:nvSpPr>
        <p:spPr>
          <a:xfrm>
            <a:off x="685800" y="1981200"/>
            <a:ext cx="7772400" cy="41148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mtClean="0"/>
              <a:t>Fault event that is further developed</a:t>
            </a:r>
          </a:p>
          <a:p>
            <a:r>
              <a:rPr lang="en-US" smtClean="0"/>
              <a:t>Denoted by a rectangle</a:t>
            </a:r>
            <a:endParaRPr lang="en-US" dirty="0"/>
          </a:p>
        </p:txBody>
      </p:sp>
      <p:sp>
        <p:nvSpPr>
          <p:cNvPr id="5" name="Rectangle 4"/>
          <p:cNvSpPr>
            <a:spLocks noChangeArrowheads="1"/>
          </p:cNvSpPr>
          <p:nvPr/>
        </p:nvSpPr>
        <p:spPr bwMode="auto">
          <a:xfrm>
            <a:off x="3200400" y="4114800"/>
            <a:ext cx="2286000" cy="121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latin typeface="Arial" charset="0"/>
              </a:rPr>
              <a:t>      Brakes </a:t>
            </a:r>
            <a:r>
              <a:rPr lang="en-US" dirty="0">
                <a:latin typeface="Arial" charset="0"/>
              </a:rPr>
              <a:t>Fail</a:t>
            </a:r>
          </a:p>
        </p:txBody>
      </p:sp>
      <p:sp>
        <p:nvSpPr>
          <p:cNvPr id="6" name="Line 5"/>
          <p:cNvSpPr>
            <a:spLocks noChangeShapeType="1"/>
          </p:cNvSpPr>
          <p:nvPr/>
        </p:nvSpPr>
        <p:spPr bwMode="auto">
          <a:xfrm>
            <a:off x="4343400" y="5334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6"/>
          <p:cNvSpPr>
            <a:spLocks noChangeShapeType="1"/>
          </p:cNvSpPr>
          <p:nvPr/>
        </p:nvSpPr>
        <p:spPr bwMode="auto">
          <a:xfrm>
            <a:off x="4343400" y="3810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59510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Event</a:t>
            </a:r>
          </a:p>
        </p:txBody>
      </p:sp>
      <p:sp>
        <p:nvSpPr>
          <p:cNvPr id="4" name="Rectangle 3"/>
          <p:cNvSpPr txBox="1">
            <a:spLocks noChangeArrowheads="1"/>
          </p:cNvSpPr>
          <p:nvPr/>
        </p:nvSpPr>
        <p:spPr>
          <a:xfrm>
            <a:off x="685800" y="1981200"/>
            <a:ext cx="7772400" cy="41148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mtClean="0"/>
              <a:t>Event requiring no further development</a:t>
            </a:r>
          </a:p>
          <a:p>
            <a:r>
              <a:rPr lang="en-US" smtClean="0"/>
              <a:t>Denoted by a circle</a:t>
            </a:r>
            <a:endParaRPr lang="en-US" dirty="0"/>
          </a:p>
        </p:txBody>
      </p:sp>
      <p:sp>
        <p:nvSpPr>
          <p:cNvPr id="5" name="Oval 4"/>
          <p:cNvSpPr>
            <a:spLocks noChangeArrowheads="1"/>
          </p:cNvSpPr>
          <p:nvPr/>
        </p:nvSpPr>
        <p:spPr bwMode="auto">
          <a:xfrm>
            <a:off x="3733800" y="4267200"/>
            <a:ext cx="1524000" cy="1524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charset="0"/>
            </a:endParaRPr>
          </a:p>
        </p:txBody>
      </p:sp>
      <p:sp>
        <p:nvSpPr>
          <p:cNvPr id="6" name="Line 6"/>
          <p:cNvSpPr>
            <a:spLocks noChangeShapeType="1"/>
          </p:cNvSpPr>
          <p:nvPr/>
        </p:nvSpPr>
        <p:spPr bwMode="auto">
          <a:xfrm flipV="1">
            <a:off x="4495800" y="396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p:cNvSpPr txBox="1">
            <a:spLocks noChangeArrowheads="1"/>
          </p:cNvSpPr>
          <p:nvPr/>
        </p:nvSpPr>
        <p:spPr bwMode="auto">
          <a:xfrm>
            <a:off x="4038600" y="4648200"/>
            <a:ext cx="1635125"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Deer in Roadway</a:t>
            </a:r>
            <a:endParaRPr lang="en-US" dirty="0"/>
          </a:p>
        </p:txBody>
      </p:sp>
    </p:spTree>
    <p:extLst>
      <p:ext uri="{BB962C8B-B14F-4D97-AF65-F5344CB8AC3E}">
        <p14:creationId xmlns:p14="http://schemas.microsoft.com/office/powerpoint/2010/main" val="2669602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Undeveloped Event</a:t>
            </a:r>
          </a:p>
        </p:txBody>
      </p:sp>
      <p:sp>
        <p:nvSpPr>
          <p:cNvPr id="4" name="Rectangle 3"/>
          <p:cNvSpPr txBox="1">
            <a:spLocks noChangeArrowheads="1"/>
          </p:cNvSpPr>
          <p:nvPr/>
        </p:nvSpPr>
        <p:spPr>
          <a:xfrm>
            <a:off x="685800" y="1981200"/>
            <a:ext cx="7772400" cy="41148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mtClean="0"/>
              <a:t>Low consequence event</a:t>
            </a:r>
          </a:p>
          <a:p>
            <a:r>
              <a:rPr lang="en-US" smtClean="0"/>
              <a:t>Information not available</a:t>
            </a:r>
          </a:p>
          <a:p>
            <a:r>
              <a:rPr lang="en-US" smtClean="0"/>
              <a:t>Denoted by a diamond</a:t>
            </a:r>
            <a:endParaRPr lang="en-US"/>
          </a:p>
        </p:txBody>
      </p:sp>
      <p:grpSp>
        <p:nvGrpSpPr>
          <p:cNvPr id="5" name="Group 11"/>
          <p:cNvGrpSpPr>
            <a:grpSpLocks/>
          </p:cNvGrpSpPr>
          <p:nvPr/>
        </p:nvGrpSpPr>
        <p:grpSpPr bwMode="auto">
          <a:xfrm>
            <a:off x="3200400" y="4724400"/>
            <a:ext cx="1981200" cy="1447800"/>
            <a:chOff x="2112" y="2592"/>
            <a:chExt cx="1248" cy="912"/>
          </a:xfrm>
        </p:grpSpPr>
        <p:sp>
          <p:nvSpPr>
            <p:cNvPr id="6" name="Line 5"/>
            <p:cNvSpPr>
              <a:spLocks noChangeShapeType="1"/>
            </p:cNvSpPr>
            <p:nvPr/>
          </p:nvSpPr>
          <p:spPr bwMode="auto">
            <a:xfrm flipV="1">
              <a:off x="2112" y="2592"/>
              <a:ext cx="62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6"/>
            <p:cNvSpPr>
              <a:spLocks noChangeShapeType="1"/>
            </p:cNvSpPr>
            <p:nvPr/>
          </p:nvSpPr>
          <p:spPr bwMode="auto">
            <a:xfrm>
              <a:off x="2736" y="2592"/>
              <a:ext cx="62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p:cNvSpPr>
              <a:spLocks noChangeShapeType="1"/>
            </p:cNvSpPr>
            <p:nvPr/>
          </p:nvSpPr>
          <p:spPr bwMode="auto">
            <a:xfrm flipV="1">
              <a:off x="2736" y="3072"/>
              <a:ext cx="62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9"/>
            <p:cNvSpPr>
              <a:spLocks noChangeShapeType="1"/>
            </p:cNvSpPr>
            <p:nvPr/>
          </p:nvSpPr>
          <p:spPr bwMode="auto">
            <a:xfrm>
              <a:off x="2112" y="3072"/>
              <a:ext cx="62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Text Box 12"/>
          <p:cNvSpPr txBox="1">
            <a:spLocks noChangeArrowheads="1"/>
          </p:cNvSpPr>
          <p:nvPr/>
        </p:nvSpPr>
        <p:spPr bwMode="auto">
          <a:xfrm>
            <a:off x="3733800" y="4953000"/>
            <a:ext cx="1295400"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latin typeface="Arial" charset="0"/>
              </a:rPr>
              <a:t>All non-Deer Causes</a:t>
            </a:r>
          </a:p>
        </p:txBody>
      </p:sp>
      <p:sp>
        <p:nvSpPr>
          <p:cNvPr id="11" name="Line 13"/>
          <p:cNvSpPr>
            <a:spLocks noChangeShapeType="1"/>
          </p:cNvSpPr>
          <p:nvPr/>
        </p:nvSpPr>
        <p:spPr bwMode="auto">
          <a:xfrm flipV="1">
            <a:off x="4191000" y="4495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12759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Gate</a:t>
            </a:r>
          </a:p>
        </p:txBody>
      </p:sp>
      <p:sp>
        <p:nvSpPr>
          <p:cNvPr id="4" name="Rectangle 3"/>
          <p:cNvSpPr txBox="1">
            <a:spLocks noChangeArrowheads="1"/>
          </p:cNvSpPr>
          <p:nvPr/>
        </p:nvSpPr>
        <p:spPr>
          <a:xfrm>
            <a:off x="685800" y="1981200"/>
            <a:ext cx="7772400" cy="41148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dirty="0" smtClean="0"/>
              <a:t>Output event occurs only if one or more input event occurs</a:t>
            </a:r>
          </a:p>
          <a:p>
            <a:r>
              <a:rPr lang="en-US" dirty="0" smtClean="0"/>
              <a:t>Systems in series</a:t>
            </a:r>
          </a:p>
          <a:p>
            <a:r>
              <a:rPr lang="en-US" dirty="0" smtClean="0"/>
              <a:t>+ , </a:t>
            </a:r>
            <a:r>
              <a:rPr lang="en-US" dirty="0" smtClean="0">
                <a:sym typeface="Symbol" pitchFamily="18" charset="2"/>
              </a:rPr>
              <a:t> , union</a:t>
            </a:r>
            <a:endParaRPr lang="en-US" dirty="0"/>
          </a:p>
        </p:txBody>
      </p:sp>
      <p:grpSp>
        <p:nvGrpSpPr>
          <p:cNvPr id="5" name="Group 12"/>
          <p:cNvGrpSpPr>
            <a:grpSpLocks/>
          </p:cNvGrpSpPr>
          <p:nvPr/>
        </p:nvGrpSpPr>
        <p:grpSpPr bwMode="auto">
          <a:xfrm>
            <a:off x="3886200" y="4343400"/>
            <a:ext cx="1143000" cy="1981200"/>
            <a:chOff x="2053" y="610"/>
            <a:chExt cx="289" cy="541"/>
          </a:xfrm>
        </p:grpSpPr>
        <p:sp>
          <p:nvSpPr>
            <p:cNvPr id="6" name="Freeform 4"/>
            <p:cNvSpPr>
              <a:spLocks/>
            </p:cNvSpPr>
            <p:nvPr/>
          </p:nvSpPr>
          <p:spPr bwMode="auto">
            <a:xfrm>
              <a:off x="2053" y="692"/>
              <a:ext cx="144" cy="228"/>
            </a:xfrm>
            <a:custGeom>
              <a:avLst/>
              <a:gdLst>
                <a:gd name="T0" fmla="*/ 0 w 144"/>
                <a:gd name="T1" fmla="*/ 228 h 228"/>
                <a:gd name="T2" fmla="*/ 7 w 144"/>
                <a:gd name="T3" fmla="*/ 183 h 228"/>
                <a:gd name="T4" fmla="*/ 21 w 144"/>
                <a:gd name="T5" fmla="*/ 139 h 228"/>
                <a:gd name="T6" fmla="*/ 43 w 144"/>
                <a:gd name="T7" fmla="*/ 96 h 228"/>
                <a:gd name="T8" fmla="*/ 72 w 144"/>
                <a:gd name="T9" fmla="*/ 60 h 228"/>
                <a:gd name="T10" fmla="*/ 105 w 144"/>
                <a:gd name="T11" fmla="*/ 26 h 228"/>
                <a:gd name="T12" fmla="*/ 144 w 144"/>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44" h="228">
                  <a:moveTo>
                    <a:pt x="0" y="228"/>
                  </a:moveTo>
                  <a:lnTo>
                    <a:pt x="7" y="183"/>
                  </a:lnTo>
                  <a:lnTo>
                    <a:pt x="21" y="139"/>
                  </a:lnTo>
                  <a:lnTo>
                    <a:pt x="43" y="96"/>
                  </a:lnTo>
                  <a:lnTo>
                    <a:pt x="72" y="60"/>
                  </a:lnTo>
                  <a:lnTo>
                    <a:pt x="105" y="26"/>
                  </a:lnTo>
                  <a:lnTo>
                    <a:pt x="144"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Freeform 5"/>
            <p:cNvSpPr>
              <a:spLocks/>
            </p:cNvSpPr>
            <p:nvPr/>
          </p:nvSpPr>
          <p:spPr bwMode="auto">
            <a:xfrm>
              <a:off x="2197" y="692"/>
              <a:ext cx="144" cy="228"/>
            </a:xfrm>
            <a:custGeom>
              <a:avLst/>
              <a:gdLst>
                <a:gd name="T0" fmla="*/ 144 w 144"/>
                <a:gd name="T1" fmla="*/ 228 h 228"/>
                <a:gd name="T2" fmla="*/ 137 w 144"/>
                <a:gd name="T3" fmla="*/ 183 h 228"/>
                <a:gd name="T4" fmla="*/ 123 w 144"/>
                <a:gd name="T5" fmla="*/ 139 h 228"/>
                <a:gd name="T6" fmla="*/ 101 w 144"/>
                <a:gd name="T7" fmla="*/ 96 h 228"/>
                <a:gd name="T8" fmla="*/ 72 w 144"/>
                <a:gd name="T9" fmla="*/ 60 h 228"/>
                <a:gd name="T10" fmla="*/ 38 w 144"/>
                <a:gd name="T11" fmla="*/ 26 h 228"/>
                <a:gd name="T12" fmla="*/ 0 w 144"/>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44" h="228">
                  <a:moveTo>
                    <a:pt x="144" y="228"/>
                  </a:moveTo>
                  <a:lnTo>
                    <a:pt x="137" y="183"/>
                  </a:lnTo>
                  <a:lnTo>
                    <a:pt x="123" y="139"/>
                  </a:lnTo>
                  <a:lnTo>
                    <a:pt x="101" y="96"/>
                  </a:lnTo>
                  <a:lnTo>
                    <a:pt x="72" y="60"/>
                  </a:lnTo>
                  <a:lnTo>
                    <a:pt x="38" y="26"/>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6"/>
            <p:cNvSpPr>
              <a:spLocks noChangeShapeType="1"/>
            </p:cNvSpPr>
            <p:nvPr/>
          </p:nvSpPr>
          <p:spPr bwMode="auto">
            <a:xfrm>
              <a:off x="2341" y="920"/>
              <a:ext cx="1" cy="12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2053" y="920"/>
              <a:ext cx="1" cy="12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Freeform 8"/>
            <p:cNvSpPr>
              <a:spLocks/>
            </p:cNvSpPr>
            <p:nvPr/>
          </p:nvSpPr>
          <p:spPr bwMode="auto">
            <a:xfrm>
              <a:off x="2060" y="1017"/>
              <a:ext cx="274" cy="26"/>
            </a:xfrm>
            <a:custGeom>
              <a:avLst/>
              <a:gdLst>
                <a:gd name="T0" fmla="*/ 0 w 274"/>
                <a:gd name="T1" fmla="*/ 26 h 26"/>
                <a:gd name="T2" fmla="*/ 53 w 274"/>
                <a:gd name="T3" fmla="*/ 9 h 26"/>
                <a:gd name="T4" fmla="*/ 108 w 274"/>
                <a:gd name="T5" fmla="*/ 0 h 26"/>
                <a:gd name="T6" fmla="*/ 166 w 274"/>
                <a:gd name="T7" fmla="*/ 0 h 26"/>
                <a:gd name="T8" fmla="*/ 221 w 274"/>
                <a:gd name="T9" fmla="*/ 9 h 26"/>
                <a:gd name="T10" fmla="*/ 274 w 274"/>
                <a:gd name="T11" fmla="*/ 26 h 26"/>
              </a:gdLst>
              <a:ahLst/>
              <a:cxnLst>
                <a:cxn ang="0">
                  <a:pos x="T0" y="T1"/>
                </a:cxn>
                <a:cxn ang="0">
                  <a:pos x="T2" y="T3"/>
                </a:cxn>
                <a:cxn ang="0">
                  <a:pos x="T4" y="T5"/>
                </a:cxn>
                <a:cxn ang="0">
                  <a:pos x="T6" y="T7"/>
                </a:cxn>
                <a:cxn ang="0">
                  <a:pos x="T8" y="T9"/>
                </a:cxn>
                <a:cxn ang="0">
                  <a:pos x="T10" y="T11"/>
                </a:cxn>
              </a:cxnLst>
              <a:rect l="0" t="0" r="r" b="b"/>
              <a:pathLst>
                <a:path w="274" h="26">
                  <a:moveTo>
                    <a:pt x="0" y="26"/>
                  </a:moveTo>
                  <a:lnTo>
                    <a:pt x="53" y="9"/>
                  </a:lnTo>
                  <a:lnTo>
                    <a:pt x="108" y="0"/>
                  </a:lnTo>
                  <a:lnTo>
                    <a:pt x="166" y="0"/>
                  </a:lnTo>
                  <a:lnTo>
                    <a:pt x="221" y="9"/>
                  </a:lnTo>
                  <a:lnTo>
                    <a:pt x="274" y="26"/>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Line 9"/>
            <p:cNvSpPr>
              <a:spLocks noChangeShapeType="1"/>
            </p:cNvSpPr>
            <p:nvPr/>
          </p:nvSpPr>
          <p:spPr bwMode="auto">
            <a:xfrm>
              <a:off x="2195" y="610"/>
              <a:ext cx="1" cy="8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flipV="1">
              <a:off x="2139" y="1029"/>
              <a:ext cx="1" cy="1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1"/>
            <p:cNvSpPr>
              <a:spLocks noChangeShapeType="1"/>
            </p:cNvSpPr>
            <p:nvPr/>
          </p:nvSpPr>
          <p:spPr bwMode="auto">
            <a:xfrm flipV="1">
              <a:off x="2247" y="1029"/>
              <a:ext cx="1" cy="1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218683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Gate</a:t>
            </a:r>
          </a:p>
        </p:txBody>
      </p:sp>
      <p:sp>
        <p:nvSpPr>
          <p:cNvPr id="4" name="Rectangle 3"/>
          <p:cNvSpPr txBox="1">
            <a:spLocks noChangeArrowheads="1"/>
          </p:cNvSpPr>
          <p:nvPr/>
        </p:nvSpPr>
        <p:spPr>
          <a:xfrm>
            <a:off x="685800" y="1981200"/>
            <a:ext cx="7772400" cy="41148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smtClean="0"/>
              <a:t>Output event occurs only if all input events occur</a:t>
            </a:r>
          </a:p>
          <a:p>
            <a:r>
              <a:rPr lang="en-US" smtClean="0"/>
              <a:t>Systems in parallel</a:t>
            </a:r>
          </a:p>
          <a:p>
            <a:r>
              <a:rPr lang="en-US" smtClean="0">
                <a:sym typeface="Symbol" pitchFamily="18" charset="2"/>
              </a:rPr>
              <a:t> ,  , intersection</a:t>
            </a:r>
            <a:endParaRPr lang="en-US"/>
          </a:p>
        </p:txBody>
      </p:sp>
      <p:grpSp>
        <p:nvGrpSpPr>
          <p:cNvPr id="5" name="Group 4"/>
          <p:cNvGrpSpPr>
            <a:grpSpLocks/>
          </p:cNvGrpSpPr>
          <p:nvPr/>
        </p:nvGrpSpPr>
        <p:grpSpPr bwMode="auto">
          <a:xfrm>
            <a:off x="3581400" y="4191000"/>
            <a:ext cx="990600" cy="1905000"/>
            <a:chOff x="3135" y="1151"/>
            <a:chExt cx="284" cy="541"/>
          </a:xfrm>
        </p:grpSpPr>
        <p:sp>
          <p:nvSpPr>
            <p:cNvPr id="6" name="Line 5"/>
            <p:cNvSpPr>
              <a:spLocks noChangeShapeType="1"/>
            </p:cNvSpPr>
            <p:nvPr/>
          </p:nvSpPr>
          <p:spPr bwMode="auto">
            <a:xfrm>
              <a:off x="3277" y="1151"/>
              <a:ext cx="1" cy="8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6"/>
            <p:cNvSpPr>
              <a:spLocks noChangeShapeType="1"/>
            </p:cNvSpPr>
            <p:nvPr/>
          </p:nvSpPr>
          <p:spPr bwMode="auto">
            <a:xfrm>
              <a:off x="3418" y="1394"/>
              <a:ext cx="1" cy="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7"/>
            <p:cNvSpPr>
              <a:spLocks noChangeShapeType="1"/>
            </p:cNvSpPr>
            <p:nvPr/>
          </p:nvSpPr>
          <p:spPr bwMode="auto">
            <a:xfrm>
              <a:off x="3135" y="1394"/>
              <a:ext cx="1" cy="2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8"/>
            <p:cNvSpPr>
              <a:spLocks noChangeShapeType="1"/>
            </p:cNvSpPr>
            <p:nvPr/>
          </p:nvSpPr>
          <p:spPr bwMode="auto">
            <a:xfrm>
              <a:off x="3135" y="1596"/>
              <a:ext cx="28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Freeform 9"/>
            <p:cNvSpPr>
              <a:spLocks/>
            </p:cNvSpPr>
            <p:nvPr/>
          </p:nvSpPr>
          <p:spPr bwMode="auto">
            <a:xfrm>
              <a:off x="3135" y="1247"/>
              <a:ext cx="283" cy="147"/>
            </a:xfrm>
            <a:custGeom>
              <a:avLst/>
              <a:gdLst>
                <a:gd name="T0" fmla="*/ 0 w 283"/>
                <a:gd name="T1" fmla="*/ 147 h 147"/>
                <a:gd name="T2" fmla="*/ 2 w 283"/>
                <a:gd name="T3" fmla="*/ 111 h 147"/>
                <a:gd name="T4" fmla="*/ 14 w 283"/>
                <a:gd name="T5" fmla="*/ 80 h 147"/>
                <a:gd name="T6" fmla="*/ 33 w 283"/>
                <a:gd name="T7" fmla="*/ 48 h 147"/>
                <a:gd name="T8" fmla="*/ 57 w 283"/>
                <a:gd name="T9" fmla="*/ 24 h 147"/>
                <a:gd name="T10" fmla="*/ 89 w 283"/>
                <a:gd name="T11" fmla="*/ 8 h 147"/>
                <a:gd name="T12" fmla="*/ 122 w 283"/>
                <a:gd name="T13" fmla="*/ 0 h 147"/>
                <a:gd name="T14" fmla="*/ 158 w 283"/>
                <a:gd name="T15" fmla="*/ 0 h 147"/>
                <a:gd name="T16" fmla="*/ 192 w 283"/>
                <a:gd name="T17" fmla="*/ 8 h 147"/>
                <a:gd name="T18" fmla="*/ 223 w 283"/>
                <a:gd name="T19" fmla="*/ 24 h 147"/>
                <a:gd name="T20" fmla="*/ 250 w 283"/>
                <a:gd name="T21" fmla="*/ 48 h 147"/>
                <a:gd name="T22" fmla="*/ 269 w 283"/>
                <a:gd name="T23" fmla="*/ 80 h 147"/>
                <a:gd name="T24" fmla="*/ 281 w 283"/>
                <a:gd name="T25" fmla="*/ 111 h 147"/>
                <a:gd name="T26" fmla="*/ 283 w 283"/>
                <a:gd name="T2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147">
                  <a:moveTo>
                    <a:pt x="0" y="147"/>
                  </a:moveTo>
                  <a:lnTo>
                    <a:pt x="2" y="111"/>
                  </a:lnTo>
                  <a:lnTo>
                    <a:pt x="14" y="80"/>
                  </a:lnTo>
                  <a:lnTo>
                    <a:pt x="33" y="48"/>
                  </a:lnTo>
                  <a:lnTo>
                    <a:pt x="57" y="24"/>
                  </a:lnTo>
                  <a:lnTo>
                    <a:pt x="89" y="8"/>
                  </a:lnTo>
                  <a:lnTo>
                    <a:pt x="122" y="0"/>
                  </a:lnTo>
                  <a:lnTo>
                    <a:pt x="158" y="0"/>
                  </a:lnTo>
                  <a:lnTo>
                    <a:pt x="192" y="8"/>
                  </a:lnTo>
                  <a:lnTo>
                    <a:pt x="223" y="24"/>
                  </a:lnTo>
                  <a:lnTo>
                    <a:pt x="250" y="48"/>
                  </a:lnTo>
                  <a:lnTo>
                    <a:pt x="269" y="80"/>
                  </a:lnTo>
                  <a:lnTo>
                    <a:pt x="281" y="111"/>
                  </a:lnTo>
                  <a:lnTo>
                    <a:pt x="283" y="14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Line 10"/>
            <p:cNvSpPr>
              <a:spLocks noChangeShapeType="1"/>
            </p:cNvSpPr>
            <p:nvPr/>
          </p:nvSpPr>
          <p:spPr bwMode="auto">
            <a:xfrm>
              <a:off x="3277" y="1151"/>
              <a:ext cx="1" cy="8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3209" y="1596"/>
              <a:ext cx="1"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nvSpPr>
          <p:spPr bwMode="auto">
            <a:xfrm>
              <a:off x="3344" y="1596"/>
              <a:ext cx="1"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76911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1625" y="1838271"/>
            <a:ext cx="8504238" cy="3949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545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Possibilities</a:t>
            </a:r>
          </a:p>
        </p:txBody>
      </p:sp>
      <p:sp>
        <p:nvSpPr>
          <p:cNvPr id="4" name="Rectangle 3"/>
          <p:cNvSpPr>
            <a:spLocks noGrp="1" noChangeArrowheads="1"/>
          </p:cNvSpPr>
          <p:nvPr>
            <p:ph sz="quarter" idx="1"/>
          </p:nvPr>
        </p:nvSpPr>
        <p:spPr/>
        <p:txBody>
          <a:bodyPr/>
          <a:lstStyle/>
          <a:p>
            <a:pPr>
              <a:tabLst>
                <a:tab pos="908050" algn="l"/>
              </a:tabLst>
            </a:pPr>
            <a:r>
              <a:rPr lang="en-US" sz="2800" dirty="0"/>
              <a:t>If S = F + G</a:t>
            </a:r>
          </a:p>
          <a:p>
            <a:pPr>
              <a:buFontTx/>
              <a:buNone/>
              <a:tabLst>
                <a:tab pos="908050" algn="l"/>
              </a:tabLst>
            </a:pPr>
            <a:r>
              <a:rPr lang="en-US" sz="2800" dirty="0"/>
              <a:t>P(S) = P(F) + P(G) – P(FG)</a:t>
            </a:r>
          </a:p>
          <a:p>
            <a:pPr>
              <a:buFontTx/>
              <a:buNone/>
              <a:tabLst>
                <a:tab pos="908050" algn="l"/>
              </a:tabLst>
            </a:pPr>
            <a:r>
              <a:rPr lang="en-US" sz="2800" dirty="0"/>
              <a:t>		= P(F) + P(G) – P(F)P(G|F)</a:t>
            </a:r>
          </a:p>
          <a:p>
            <a:pPr>
              <a:buFontTx/>
              <a:buNone/>
              <a:tabLst>
                <a:tab pos="908050" algn="l"/>
              </a:tabLst>
            </a:pPr>
            <a:r>
              <a:rPr lang="en-US" sz="2800" dirty="0"/>
              <a:t>		= P(F) + P(G) – P(F)P(G) if independent</a:t>
            </a:r>
          </a:p>
          <a:p>
            <a:pPr>
              <a:buFontTx/>
              <a:buNone/>
              <a:tabLst>
                <a:tab pos="908050" algn="l"/>
              </a:tabLst>
            </a:pPr>
            <a:r>
              <a:rPr lang="en-US" sz="2800" dirty="0"/>
              <a:t>		= P(F) +P(G) if rare events</a:t>
            </a:r>
          </a:p>
          <a:p>
            <a:pPr>
              <a:tabLst>
                <a:tab pos="908050" algn="l"/>
              </a:tabLst>
            </a:pPr>
            <a:r>
              <a:rPr lang="en-US" sz="2800" dirty="0"/>
              <a:t>If S = F </a:t>
            </a:r>
            <a:r>
              <a:rPr lang="en-US" sz="2800" dirty="0">
                <a:sym typeface="Symbol" pitchFamily="18" charset="2"/>
              </a:rPr>
              <a:t></a:t>
            </a:r>
            <a:r>
              <a:rPr lang="en-US" sz="2800" dirty="0"/>
              <a:t> G</a:t>
            </a:r>
          </a:p>
          <a:p>
            <a:pPr>
              <a:buFontTx/>
              <a:buNone/>
              <a:tabLst>
                <a:tab pos="908050" algn="l"/>
              </a:tabLst>
            </a:pPr>
            <a:r>
              <a:rPr lang="en-US" sz="2800" dirty="0"/>
              <a:t>	P(S) = P(F)P(G) if independent</a:t>
            </a:r>
            <a:endParaRPr lang="en-US" sz="2000" dirty="0"/>
          </a:p>
        </p:txBody>
      </p:sp>
    </p:spTree>
    <p:extLst>
      <p:ext uri="{BB962C8B-B14F-4D97-AF65-F5344CB8AC3E}">
        <p14:creationId xmlns:p14="http://schemas.microsoft.com/office/powerpoint/2010/main" val="465228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Deer Accident Equations</a:t>
            </a:r>
          </a:p>
        </p:txBody>
      </p:sp>
      <p:sp>
        <p:nvSpPr>
          <p:cNvPr id="4" name="Rectangle 3"/>
          <p:cNvSpPr>
            <a:spLocks noGrp="1" noChangeArrowheads="1"/>
          </p:cNvSpPr>
          <p:nvPr>
            <p:ph sz="quarter" idx="1"/>
          </p:nvPr>
        </p:nvSpPr>
        <p:spPr/>
        <p:txBody>
          <a:bodyPr/>
          <a:lstStyle/>
          <a:p>
            <a:r>
              <a:rPr lang="en-US" dirty="0"/>
              <a:t>Car Accident (S) if </a:t>
            </a:r>
          </a:p>
          <a:p>
            <a:pPr lvl="1"/>
            <a:r>
              <a:rPr lang="en-US" dirty="0"/>
              <a:t>Deer in roadway (C) AND</a:t>
            </a:r>
          </a:p>
          <a:p>
            <a:pPr lvl="1"/>
            <a:r>
              <a:rPr lang="en-US" dirty="0"/>
              <a:t>Driver distracted (A) OR brakes fail (B)</a:t>
            </a:r>
          </a:p>
          <a:p>
            <a:r>
              <a:rPr lang="en-US" dirty="0"/>
              <a:t>S = </a:t>
            </a:r>
            <a:r>
              <a:rPr lang="en-US" dirty="0">
                <a:sym typeface="Symbol" pitchFamily="18" charset="2"/>
              </a:rPr>
              <a:t>(A  B)</a:t>
            </a:r>
            <a:r>
              <a:rPr lang="en-US" dirty="0"/>
              <a:t> </a:t>
            </a:r>
            <a:r>
              <a:rPr lang="en-US" dirty="0">
                <a:sym typeface="Symbol" pitchFamily="18" charset="2"/>
              </a:rPr>
              <a:t> </a:t>
            </a:r>
            <a:r>
              <a:rPr lang="en-US" dirty="0"/>
              <a:t>C</a:t>
            </a:r>
          </a:p>
          <a:p>
            <a:r>
              <a:rPr lang="en-US" dirty="0"/>
              <a:t>S = (A + B) </a:t>
            </a:r>
            <a:r>
              <a:rPr lang="en-US" dirty="0">
                <a:sym typeface="Symbol" pitchFamily="18" charset="2"/>
              </a:rPr>
              <a:t> C</a:t>
            </a:r>
          </a:p>
          <a:p>
            <a:r>
              <a:rPr lang="en-US" dirty="0">
                <a:sym typeface="Symbol" pitchFamily="18" charset="2"/>
              </a:rPr>
              <a:t>S = (A union B) intersect C</a:t>
            </a:r>
          </a:p>
          <a:p>
            <a:r>
              <a:rPr lang="en-US" dirty="0">
                <a:sym typeface="Symbol" pitchFamily="18" charset="2"/>
              </a:rPr>
              <a:t>S = (A intersect C) union (B intersect C)</a:t>
            </a:r>
          </a:p>
        </p:txBody>
      </p:sp>
    </p:spTree>
    <p:extLst>
      <p:ext uri="{BB962C8B-B14F-4D97-AF65-F5344CB8AC3E}">
        <p14:creationId xmlns:p14="http://schemas.microsoft.com/office/powerpoint/2010/main" val="180207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Probabilities</a:t>
            </a: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3193" y="1725114"/>
            <a:ext cx="7901101" cy="4176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15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a:t>
            </a:r>
            <a:endParaRPr lang="fa-IR" dirty="0"/>
          </a:p>
        </p:txBody>
      </p:sp>
      <p:sp>
        <p:nvSpPr>
          <p:cNvPr id="3" name="Content Placeholder 2"/>
          <p:cNvSpPr>
            <a:spLocks noGrp="1"/>
          </p:cNvSpPr>
          <p:nvPr>
            <p:ph sz="quarter" idx="1"/>
          </p:nvPr>
        </p:nvSpPr>
        <p:spPr/>
        <p:txBody>
          <a:bodyPr/>
          <a:lstStyle/>
          <a:p>
            <a:pPr algn="l" rtl="0"/>
            <a:r>
              <a:rPr lang="en-US" dirty="0" smtClean="0"/>
              <a:t>Fishbone Diagram(Ishikawa)</a:t>
            </a:r>
          </a:p>
          <a:p>
            <a:pPr algn="l" rtl="0"/>
            <a:r>
              <a:rPr lang="en-US" dirty="0" smtClean="0"/>
              <a:t>Brain Storming</a:t>
            </a:r>
          </a:p>
          <a:p>
            <a:pPr marL="0" indent="0" algn="l" rtl="0">
              <a:buNone/>
            </a:pPr>
            <a:endParaRPr lang="fa-IR" dirty="0"/>
          </a:p>
        </p:txBody>
      </p:sp>
    </p:spTree>
    <p:extLst>
      <p:ext uri="{BB962C8B-B14F-4D97-AF65-F5344CB8AC3E}">
        <p14:creationId xmlns:p14="http://schemas.microsoft.com/office/powerpoint/2010/main" val="25312691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Deer Accident Probability</a:t>
            </a:r>
          </a:p>
        </p:txBody>
      </p:sp>
      <p:sp>
        <p:nvSpPr>
          <p:cNvPr id="4" name="Rectangle 3"/>
          <p:cNvSpPr>
            <a:spLocks noGrp="1" noChangeArrowheads="1"/>
          </p:cNvSpPr>
          <p:nvPr>
            <p:ph sz="quarter" idx="1"/>
          </p:nvPr>
        </p:nvSpPr>
        <p:spPr/>
        <p:txBody>
          <a:bodyPr/>
          <a:lstStyle/>
          <a:p>
            <a:pPr>
              <a:buFontTx/>
              <a:buNone/>
            </a:pPr>
            <a:r>
              <a:rPr lang="en-US" dirty="0"/>
              <a:t>S = (A + B) </a:t>
            </a:r>
            <a:r>
              <a:rPr lang="en-US" dirty="0">
                <a:sym typeface="Symbol" pitchFamily="18" charset="2"/>
              </a:rPr>
              <a:t> C</a:t>
            </a:r>
          </a:p>
          <a:p>
            <a:pPr>
              <a:buFontTx/>
              <a:buNone/>
            </a:pPr>
            <a:r>
              <a:rPr lang="en-US" dirty="0">
                <a:sym typeface="Symbol" pitchFamily="18" charset="2"/>
              </a:rPr>
              <a:t>P(S) = [P(A) + P(B) – P(A)P(B|A)]  P(C)</a:t>
            </a:r>
          </a:p>
          <a:p>
            <a:pPr>
              <a:buFontTx/>
              <a:buNone/>
            </a:pPr>
            <a:r>
              <a:rPr lang="en-US" dirty="0">
                <a:sym typeface="Symbol" pitchFamily="18" charset="2"/>
              </a:rPr>
              <a:t>Note: A and B are dependent (why?)</a:t>
            </a:r>
          </a:p>
          <a:p>
            <a:pPr>
              <a:buFontTx/>
              <a:buNone/>
            </a:pPr>
            <a:r>
              <a:rPr lang="en-US" dirty="0">
                <a:sym typeface="Symbol" pitchFamily="18" charset="2"/>
              </a:rPr>
              <a:t>P(S) = [P(A) +P(B)]  P(C)</a:t>
            </a:r>
          </a:p>
          <a:p>
            <a:pPr>
              <a:buFontTx/>
              <a:buNone/>
            </a:pPr>
            <a:r>
              <a:rPr lang="en-US" dirty="0">
                <a:sym typeface="Symbol" pitchFamily="18" charset="2"/>
              </a:rPr>
              <a:t>P(S) = (0.001 + 0.0002  0.999)  0.0026</a:t>
            </a:r>
          </a:p>
          <a:p>
            <a:pPr>
              <a:buFontTx/>
              <a:buNone/>
            </a:pPr>
            <a:r>
              <a:rPr lang="en-US" dirty="0">
                <a:sym typeface="Symbol" pitchFamily="18" charset="2"/>
              </a:rPr>
              <a:t>P(S) = 3  10</a:t>
            </a:r>
            <a:r>
              <a:rPr lang="en-US" baseline="30000" dirty="0">
                <a:sym typeface="Symbol" pitchFamily="18" charset="2"/>
              </a:rPr>
              <a:t>-6</a:t>
            </a:r>
          </a:p>
        </p:txBody>
      </p:sp>
    </p:spTree>
    <p:extLst>
      <p:ext uri="{BB962C8B-B14F-4D97-AF65-F5344CB8AC3E}">
        <p14:creationId xmlns:p14="http://schemas.microsoft.com/office/powerpoint/2010/main" val="357300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Text Box 4"/>
          <p:cNvSpPr txBox="1">
            <a:spLocks noChangeArrowheads="1"/>
          </p:cNvSpPr>
          <p:nvPr/>
        </p:nvSpPr>
        <p:spPr bwMode="auto">
          <a:xfrm>
            <a:off x="228600" y="3913871"/>
            <a:ext cx="175260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Arial" charset="0"/>
              </a:rPr>
              <a:t>Improper tablets</a:t>
            </a:r>
            <a:endParaRPr lang="en-US" dirty="0">
              <a:latin typeface="Arial" charset="0"/>
            </a:endParaRPr>
          </a:p>
        </p:txBody>
      </p:sp>
      <p:grpSp>
        <p:nvGrpSpPr>
          <p:cNvPr id="5" name="Group 39"/>
          <p:cNvGrpSpPr>
            <a:grpSpLocks/>
          </p:cNvGrpSpPr>
          <p:nvPr/>
        </p:nvGrpSpPr>
        <p:grpSpPr bwMode="auto">
          <a:xfrm>
            <a:off x="2667000" y="1997076"/>
            <a:ext cx="2133600" cy="2752726"/>
            <a:chOff x="1680" y="1632"/>
            <a:chExt cx="1344" cy="1734"/>
          </a:xfrm>
        </p:grpSpPr>
        <p:sp>
          <p:nvSpPr>
            <p:cNvPr id="6" name="Text Box 17"/>
            <p:cNvSpPr txBox="1">
              <a:spLocks noChangeArrowheads="1"/>
            </p:cNvSpPr>
            <p:nvPr/>
          </p:nvSpPr>
          <p:spPr bwMode="auto">
            <a:xfrm>
              <a:off x="2016" y="1632"/>
              <a:ext cx="1008" cy="7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Arial" charset="0"/>
                </a:rPr>
                <a:t>Die and Punch Function is proper</a:t>
              </a:r>
              <a:endParaRPr lang="en-US" dirty="0">
                <a:latin typeface="Arial" charset="0"/>
              </a:endParaRPr>
            </a:p>
          </p:txBody>
        </p:sp>
        <p:sp>
          <p:nvSpPr>
            <p:cNvPr id="7" name="Text Box 18"/>
            <p:cNvSpPr txBox="1">
              <a:spLocks noChangeArrowheads="1"/>
            </p:cNvSpPr>
            <p:nvPr/>
          </p:nvSpPr>
          <p:spPr bwMode="auto">
            <a:xfrm>
              <a:off x="2016" y="2784"/>
              <a:ext cx="1008" cy="5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Arial" charset="0"/>
                </a:rPr>
                <a:t>Mal function die and punch </a:t>
              </a:r>
              <a:endParaRPr lang="en-US" dirty="0">
                <a:latin typeface="Arial" charset="0"/>
              </a:endParaRPr>
            </a:p>
          </p:txBody>
        </p:sp>
        <p:sp>
          <p:nvSpPr>
            <p:cNvPr id="8" name="Line 20"/>
            <p:cNvSpPr>
              <a:spLocks noChangeShapeType="1"/>
            </p:cNvSpPr>
            <p:nvPr/>
          </p:nvSpPr>
          <p:spPr bwMode="auto">
            <a:xfrm flipV="1">
              <a:off x="1680" y="1968"/>
              <a:ext cx="28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21"/>
            <p:cNvSpPr>
              <a:spLocks noChangeShapeType="1"/>
            </p:cNvSpPr>
            <p:nvPr/>
          </p:nvSpPr>
          <p:spPr bwMode="auto">
            <a:xfrm>
              <a:off x="1680" y="2400"/>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37"/>
          <p:cNvGrpSpPr>
            <a:grpSpLocks/>
          </p:cNvGrpSpPr>
          <p:nvPr/>
        </p:nvGrpSpPr>
        <p:grpSpPr bwMode="auto">
          <a:xfrm>
            <a:off x="1371600" y="2871788"/>
            <a:ext cx="1828800" cy="3249613"/>
            <a:chOff x="864" y="2183"/>
            <a:chExt cx="1152" cy="2047"/>
          </a:xfrm>
        </p:grpSpPr>
        <p:sp>
          <p:nvSpPr>
            <p:cNvPr id="11" name="Text Box 6"/>
            <p:cNvSpPr txBox="1">
              <a:spLocks noChangeArrowheads="1"/>
            </p:cNvSpPr>
            <p:nvPr/>
          </p:nvSpPr>
          <p:spPr bwMode="auto">
            <a:xfrm>
              <a:off x="864" y="2183"/>
              <a:ext cx="1056" cy="5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Arial" charset="0"/>
                </a:rPr>
                <a:t>Correctly changing of die and punch</a:t>
              </a:r>
              <a:endParaRPr lang="en-US" dirty="0">
                <a:latin typeface="Arial" charset="0"/>
              </a:endParaRPr>
            </a:p>
          </p:txBody>
        </p:sp>
        <p:sp>
          <p:nvSpPr>
            <p:cNvPr id="12" name="Text Box 16"/>
            <p:cNvSpPr txBox="1">
              <a:spLocks noChangeArrowheads="1"/>
            </p:cNvSpPr>
            <p:nvPr/>
          </p:nvSpPr>
          <p:spPr bwMode="auto">
            <a:xfrm>
              <a:off x="960" y="3648"/>
              <a:ext cx="1056" cy="5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latin typeface="Arial" charset="0"/>
                </a:rPr>
                <a:t>Incorrectly </a:t>
              </a:r>
              <a:r>
                <a:rPr lang="en-US" dirty="0">
                  <a:latin typeface="Arial" charset="0"/>
                </a:rPr>
                <a:t>changing of die and punch</a:t>
              </a:r>
            </a:p>
          </p:txBody>
        </p:sp>
        <p:sp>
          <p:nvSpPr>
            <p:cNvPr id="13" name="Line 19"/>
            <p:cNvSpPr>
              <a:spLocks noChangeShapeType="1"/>
            </p:cNvSpPr>
            <p:nvPr/>
          </p:nvSpPr>
          <p:spPr bwMode="auto">
            <a:xfrm flipV="1">
              <a:off x="864" y="2640"/>
              <a:ext cx="9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22"/>
            <p:cNvSpPr>
              <a:spLocks noChangeShapeType="1"/>
            </p:cNvSpPr>
            <p:nvPr/>
          </p:nvSpPr>
          <p:spPr bwMode="auto">
            <a:xfrm flipH="1" flipV="1">
              <a:off x="864" y="3120"/>
              <a:ext cx="96"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38"/>
          <p:cNvGrpSpPr>
            <a:grpSpLocks/>
          </p:cNvGrpSpPr>
          <p:nvPr/>
        </p:nvGrpSpPr>
        <p:grpSpPr bwMode="auto">
          <a:xfrm>
            <a:off x="3200400" y="5426083"/>
            <a:ext cx="5943600" cy="369888"/>
            <a:chOff x="2016" y="3792"/>
            <a:chExt cx="3744" cy="233"/>
          </a:xfrm>
        </p:grpSpPr>
        <p:sp>
          <p:nvSpPr>
            <p:cNvPr id="16" name="Text Box 13"/>
            <p:cNvSpPr txBox="1">
              <a:spLocks noChangeArrowheads="1"/>
            </p:cNvSpPr>
            <p:nvPr/>
          </p:nvSpPr>
          <p:spPr bwMode="auto">
            <a:xfrm>
              <a:off x="4032" y="3792"/>
              <a:ext cx="172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Improper tablet</a:t>
              </a:r>
            </a:p>
          </p:txBody>
        </p:sp>
        <p:sp>
          <p:nvSpPr>
            <p:cNvPr id="17" name="Line 24"/>
            <p:cNvSpPr>
              <a:spLocks noChangeShapeType="1"/>
            </p:cNvSpPr>
            <p:nvPr/>
          </p:nvSpPr>
          <p:spPr bwMode="auto">
            <a:xfrm>
              <a:off x="2016" y="3936"/>
              <a:ext cx="1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40"/>
          <p:cNvGrpSpPr>
            <a:grpSpLocks/>
          </p:cNvGrpSpPr>
          <p:nvPr/>
        </p:nvGrpSpPr>
        <p:grpSpPr bwMode="auto">
          <a:xfrm>
            <a:off x="4419600" y="1387475"/>
            <a:ext cx="4724400" cy="990600"/>
            <a:chOff x="2784" y="1248"/>
            <a:chExt cx="2976" cy="624"/>
          </a:xfrm>
        </p:grpSpPr>
        <p:sp>
          <p:nvSpPr>
            <p:cNvPr id="19" name="Text Box 10"/>
            <p:cNvSpPr txBox="1">
              <a:spLocks noChangeArrowheads="1"/>
            </p:cNvSpPr>
            <p:nvPr/>
          </p:nvSpPr>
          <p:spPr bwMode="auto">
            <a:xfrm>
              <a:off x="4032" y="1248"/>
              <a:ext cx="172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Arial" charset="0"/>
                </a:rPr>
                <a:t>Reduce thickness</a:t>
              </a:r>
              <a:endParaRPr lang="en-US" dirty="0">
                <a:latin typeface="Arial" charset="0"/>
              </a:endParaRPr>
            </a:p>
          </p:txBody>
        </p:sp>
        <p:sp>
          <p:nvSpPr>
            <p:cNvPr id="20" name="Line 23"/>
            <p:cNvSpPr>
              <a:spLocks noChangeShapeType="1"/>
            </p:cNvSpPr>
            <p:nvPr/>
          </p:nvSpPr>
          <p:spPr bwMode="auto">
            <a:xfrm flipV="1">
              <a:off x="2928" y="1392"/>
              <a:ext cx="105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7"/>
            <p:cNvSpPr txBox="1">
              <a:spLocks noChangeArrowheads="1"/>
            </p:cNvSpPr>
            <p:nvPr/>
          </p:nvSpPr>
          <p:spPr bwMode="auto">
            <a:xfrm>
              <a:off x="2784" y="1296"/>
              <a:ext cx="1122"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smtClean="0">
                  <a:latin typeface="Arial" charset="0"/>
                </a:rPr>
                <a:t>High pressure</a:t>
              </a:r>
              <a:endParaRPr lang="en-US" sz="2000" dirty="0">
                <a:latin typeface="Arial" charset="0"/>
              </a:endParaRPr>
            </a:p>
          </p:txBody>
        </p:sp>
      </p:grpSp>
      <p:grpSp>
        <p:nvGrpSpPr>
          <p:cNvPr id="22" name="Group 42"/>
          <p:cNvGrpSpPr>
            <a:grpSpLocks/>
          </p:cNvGrpSpPr>
          <p:nvPr/>
        </p:nvGrpSpPr>
        <p:grpSpPr bwMode="auto">
          <a:xfrm>
            <a:off x="4572000" y="2378077"/>
            <a:ext cx="4572000" cy="1255713"/>
            <a:chOff x="2880" y="1872"/>
            <a:chExt cx="2880" cy="791"/>
          </a:xfrm>
        </p:grpSpPr>
        <p:sp>
          <p:nvSpPr>
            <p:cNvPr id="23" name="Text Box 15"/>
            <p:cNvSpPr txBox="1">
              <a:spLocks noChangeArrowheads="1"/>
            </p:cNvSpPr>
            <p:nvPr/>
          </p:nvSpPr>
          <p:spPr bwMode="auto">
            <a:xfrm>
              <a:off x="4032" y="2256"/>
              <a:ext cx="1728" cy="4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Arial" charset="0"/>
                </a:rPr>
                <a:t>Product with low hardness</a:t>
              </a:r>
              <a:endParaRPr lang="en-US" dirty="0">
                <a:latin typeface="Arial" charset="0"/>
              </a:endParaRPr>
            </a:p>
          </p:txBody>
        </p:sp>
        <p:sp>
          <p:nvSpPr>
            <p:cNvPr id="24" name="Text Box 29"/>
            <p:cNvSpPr txBox="1">
              <a:spLocks noChangeArrowheads="1"/>
            </p:cNvSpPr>
            <p:nvPr/>
          </p:nvSpPr>
          <p:spPr bwMode="auto">
            <a:xfrm>
              <a:off x="3360" y="2160"/>
              <a:ext cx="413"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smtClean="0">
                  <a:latin typeface="Arial" charset="0"/>
                </a:rPr>
                <a:t>Low</a:t>
              </a:r>
              <a:endParaRPr lang="en-US" sz="2000" dirty="0">
                <a:latin typeface="Arial" charset="0"/>
              </a:endParaRPr>
            </a:p>
          </p:txBody>
        </p:sp>
        <p:sp>
          <p:nvSpPr>
            <p:cNvPr id="25" name="Line 32"/>
            <p:cNvSpPr>
              <a:spLocks noChangeShapeType="1"/>
            </p:cNvSpPr>
            <p:nvPr/>
          </p:nvSpPr>
          <p:spPr bwMode="auto">
            <a:xfrm>
              <a:off x="2880" y="1872"/>
              <a:ext cx="120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41"/>
          <p:cNvGrpSpPr>
            <a:grpSpLocks/>
          </p:cNvGrpSpPr>
          <p:nvPr/>
        </p:nvGrpSpPr>
        <p:grpSpPr bwMode="auto">
          <a:xfrm>
            <a:off x="4572000" y="2073278"/>
            <a:ext cx="4572000" cy="522288"/>
            <a:chOff x="2880" y="1680"/>
            <a:chExt cx="2880" cy="329"/>
          </a:xfrm>
        </p:grpSpPr>
        <p:sp>
          <p:nvSpPr>
            <p:cNvPr id="27" name="Text Box 11"/>
            <p:cNvSpPr txBox="1">
              <a:spLocks noChangeArrowheads="1"/>
            </p:cNvSpPr>
            <p:nvPr/>
          </p:nvSpPr>
          <p:spPr bwMode="auto">
            <a:xfrm>
              <a:off x="4032" y="1776"/>
              <a:ext cx="172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Arial" charset="0"/>
                </a:rPr>
                <a:t>Proper tablet</a:t>
              </a:r>
              <a:endParaRPr lang="en-US" dirty="0">
                <a:latin typeface="Arial" charset="0"/>
              </a:endParaRPr>
            </a:p>
          </p:txBody>
        </p:sp>
        <p:sp>
          <p:nvSpPr>
            <p:cNvPr id="28" name="Text Box 28"/>
            <p:cNvSpPr txBox="1">
              <a:spLocks noChangeArrowheads="1"/>
            </p:cNvSpPr>
            <p:nvPr/>
          </p:nvSpPr>
          <p:spPr bwMode="auto">
            <a:xfrm>
              <a:off x="3216" y="1680"/>
              <a:ext cx="60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smtClean="0">
                  <a:latin typeface="Arial" charset="0"/>
                </a:rPr>
                <a:t>Proper</a:t>
              </a:r>
              <a:endParaRPr lang="en-US" sz="2000" dirty="0">
                <a:latin typeface="Arial" charset="0"/>
              </a:endParaRPr>
            </a:p>
          </p:txBody>
        </p:sp>
        <p:sp>
          <p:nvSpPr>
            <p:cNvPr id="29" name="Line 33"/>
            <p:cNvSpPr>
              <a:spLocks noChangeShapeType="1"/>
            </p:cNvSpPr>
            <p:nvPr/>
          </p:nvSpPr>
          <p:spPr bwMode="auto">
            <a:xfrm>
              <a:off x="2880" y="1872"/>
              <a:ext cx="110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43"/>
          <p:cNvGrpSpPr>
            <a:grpSpLocks/>
          </p:cNvGrpSpPr>
          <p:nvPr/>
        </p:nvGrpSpPr>
        <p:grpSpPr bwMode="auto">
          <a:xfrm>
            <a:off x="4191000" y="3749678"/>
            <a:ext cx="4953000" cy="722313"/>
            <a:chOff x="2640" y="2736"/>
            <a:chExt cx="3120" cy="455"/>
          </a:xfrm>
        </p:grpSpPr>
        <p:sp>
          <p:nvSpPr>
            <p:cNvPr id="31" name="Text Box 12"/>
            <p:cNvSpPr txBox="1">
              <a:spLocks noChangeArrowheads="1"/>
            </p:cNvSpPr>
            <p:nvPr/>
          </p:nvSpPr>
          <p:spPr bwMode="auto">
            <a:xfrm>
              <a:off x="4032" y="2784"/>
              <a:ext cx="1728" cy="4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Product with low hardness</a:t>
              </a:r>
            </a:p>
          </p:txBody>
        </p:sp>
        <p:sp>
          <p:nvSpPr>
            <p:cNvPr id="32" name="Text Box 30"/>
            <p:cNvSpPr txBox="1">
              <a:spLocks noChangeArrowheads="1"/>
            </p:cNvSpPr>
            <p:nvPr/>
          </p:nvSpPr>
          <p:spPr bwMode="auto">
            <a:xfrm>
              <a:off x="3120" y="2736"/>
              <a:ext cx="55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partial</a:t>
              </a:r>
            </a:p>
          </p:txBody>
        </p:sp>
        <p:sp>
          <p:nvSpPr>
            <p:cNvPr id="33" name="Line 34"/>
            <p:cNvSpPr>
              <a:spLocks noChangeShapeType="1"/>
            </p:cNvSpPr>
            <p:nvPr/>
          </p:nvSpPr>
          <p:spPr bwMode="auto">
            <a:xfrm flipV="1">
              <a:off x="2640" y="2928"/>
              <a:ext cx="13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44"/>
          <p:cNvGrpSpPr>
            <a:grpSpLocks/>
          </p:cNvGrpSpPr>
          <p:nvPr/>
        </p:nvGrpSpPr>
        <p:grpSpPr bwMode="auto">
          <a:xfrm>
            <a:off x="4191000" y="4359275"/>
            <a:ext cx="4953000" cy="701675"/>
            <a:chOff x="2640" y="3120"/>
            <a:chExt cx="3120" cy="442"/>
          </a:xfrm>
        </p:grpSpPr>
        <p:sp>
          <p:nvSpPr>
            <p:cNvPr id="35" name="Text Box 14"/>
            <p:cNvSpPr txBox="1">
              <a:spLocks noChangeArrowheads="1"/>
            </p:cNvSpPr>
            <p:nvPr/>
          </p:nvSpPr>
          <p:spPr bwMode="auto">
            <a:xfrm>
              <a:off x="4032" y="3312"/>
              <a:ext cx="172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smtClean="0">
                  <a:latin typeface="Arial" charset="0"/>
                </a:rPr>
                <a:t>Improper tablet</a:t>
              </a:r>
              <a:endParaRPr lang="en-US" dirty="0">
                <a:latin typeface="Arial" charset="0"/>
              </a:endParaRPr>
            </a:p>
          </p:txBody>
        </p:sp>
        <p:sp>
          <p:nvSpPr>
            <p:cNvPr id="36" name="Line 35"/>
            <p:cNvSpPr>
              <a:spLocks noChangeShapeType="1"/>
            </p:cNvSpPr>
            <p:nvPr/>
          </p:nvSpPr>
          <p:spPr bwMode="auto">
            <a:xfrm>
              <a:off x="2640" y="3120"/>
              <a:ext cx="134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36"/>
            <p:cNvSpPr txBox="1">
              <a:spLocks noChangeArrowheads="1"/>
            </p:cNvSpPr>
            <p:nvPr/>
          </p:nvSpPr>
          <p:spPr bwMode="auto">
            <a:xfrm>
              <a:off x="2928" y="3312"/>
              <a:ext cx="76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complete</a:t>
              </a:r>
            </a:p>
          </p:txBody>
        </p:sp>
      </p:grpSp>
    </p:spTree>
    <p:extLst>
      <p:ext uri="{BB962C8B-B14F-4D97-AF65-F5344CB8AC3E}">
        <p14:creationId xmlns:p14="http://schemas.microsoft.com/office/powerpoint/2010/main" val="155582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0" fill="hold"/>
                                        <p:tgtEl>
                                          <p:spTgt spid="22"/>
                                        </p:tgtEl>
                                        <p:attrNameLst>
                                          <p:attrName>ppt_x</p:attrName>
                                        </p:attrNameLst>
                                      </p:cBhvr>
                                      <p:tavLst>
                                        <p:tav tm="0">
                                          <p:val>
                                            <p:strVal val="#ppt_x"/>
                                          </p:val>
                                        </p:tav>
                                        <p:tav tm="100000">
                                          <p:val>
                                            <p:strVal val="#ppt_x"/>
                                          </p:val>
                                        </p:tav>
                                      </p:tavLst>
                                    </p:anim>
                                    <p:anim calcmode="lin" valueType="num">
                                      <p:cBhvr additive="base">
                                        <p:cTn id="28" dur="50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Deer in Road Event Tree Probabilities</a:t>
            </a:r>
          </a:p>
        </p:txBody>
      </p:sp>
      <p:sp>
        <p:nvSpPr>
          <p:cNvPr id="4" name="Text Box 3"/>
          <p:cNvSpPr txBox="1">
            <a:spLocks noChangeArrowheads="1"/>
          </p:cNvSpPr>
          <p:nvPr/>
        </p:nvSpPr>
        <p:spPr bwMode="auto">
          <a:xfrm>
            <a:off x="0" y="4495800"/>
            <a:ext cx="175260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Improper tablets</a:t>
            </a:r>
          </a:p>
        </p:txBody>
      </p:sp>
      <p:sp>
        <p:nvSpPr>
          <p:cNvPr id="5" name="Text Box 5"/>
          <p:cNvSpPr txBox="1">
            <a:spLocks noChangeArrowheads="1"/>
          </p:cNvSpPr>
          <p:nvPr/>
        </p:nvSpPr>
        <p:spPr bwMode="auto">
          <a:xfrm>
            <a:off x="3200400" y="2590800"/>
            <a:ext cx="1600200" cy="1200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Die and Punch </a:t>
            </a:r>
            <a:r>
              <a:rPr lang="en-US" dirty="0" smtClean="0">
                <a:latin typeface="Arial" charset="0"/>
              </a:rPr>
              <a:t>Function is proper</a:t>
            </a:r>
            <a:endParaRPr lang="en-US" dirty="0">
              <a:latin typeface="Arial" charset="0"/>
            </a:endParaRPr>
          </a:p>
        </p:txBody>
      </p:sp>
      <p:sp>
        <p:nvSpPr>
          <p:cNvPr id="6" name="Text Box 6"/>
          <p:cNvSpPr txBox="1">
            <a:spLocks noChangeArrowheads="1"/>
          </p:cNvSpPr>
          <p:nvPr/>
        </p:nvSpPr>
        <p:spPr bwMode="auto">
          <a:xfrm>
            <a:off x="3200400" y="4419600"/>
            <a:ext cx="1600200"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Mal function die and punch </a:t>
            </a:r>
          </a:p>
        </p:txBody>
      </p:sp>
      <p:sp>
        <p:nvSpPr>
          <p:cNvPr id="7" name="Line 7"/>
          <p:cNvSpPr>
            <a:spLocks noChangeShapeType="1"/>
          </p:cNvSpPr>
          <p:nvPr/>
        </p:nvSpPr>
        <p:spPr bwMode="auto">
          <a:xfrm flipV="1">
            <a:off x="2667000" y="31242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2667000" y="38100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10"/>
          <p:cNvSpPr txBox="1">
            <a:spLocks noChangeArrowheads="1"/>
          </p:cNvSpPr>
          <p:nvPr/>
        </p:nvSpPr>
        <p:spPr bwMode="auto">
          <a:xfrm>
            <a:off x="1447800" y="3429000"/>
            <a:ext cx="1676400"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Correctly changing of die and punch</a:t>
            </a:r>
          </a:p>
        </p:txBody>
      </p:sp>
      <p:sp>
        <p:nvSpPr>
          <p:cNvPr id="10" name="Text Box 11"/>
          <p:cNvSpPr txBox="1">
            <a:spLocks noChangeArrowheads="1"/>
          </p:cNvSpPr>
          <p:nvPr/>
        </p:nvSpPr>
        <p:spPr bwMode="auto">
          <a:xfrm>
            <a:off x="1524000" y="5791200"/>
            <a:ext cx="1676400"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Incorrectly changing of die and punch</a:t>
            </a:r>
          </a:p>
        </p:txBody>
      </p:sp>
      <p:sp>
        <p:nvSpPr>
          <p:cNvPr id="11" name="Line 12"/>
          <p:cNvSpPr>
            <a:spLocks noChangeShapeType="1"/>
          </p:cNvSpPr>
          <p:nvPr/>
        </p:nvSpPr>
        <p:spPr bwMode="auto">
          <a:xfrm flipV="1">
            <a:off x="1371600" y="41910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3"/>
          <p:cNvSpPr>
            <a:spLocks noChangeShapeType="1"/>
          </p:cNvSpPr>
          <p:nvPr/>
        </p:nvSpPr>
        <p:spPr bwMode="auto">
          <a:xfrm flipH="1" flipV="1">
            <a:off x="1371600" y="49530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5"/>
          <p:cNvSpPr txBox="1">
            <a:spLocks noChangeArrowheads="1"/>
          </p:cNvSpPr>
          <p:nvPr/>
        </p:nvSpPr>
        <p:spPr bwMode="auto">
          <a:xfrm>
            <a:off x="7620000" y="6172200"/>
            <a:ext cx="137160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Improper tablet</a:t>
            </a:r>
          </a:p>
        </p:txBody>
      </p:sp>
      <p:sp>
        <p:nvSpPr>
          <p:cNvPr id="14" name="Line 16"/>
          <p:cNvSpPr>
            <a:spLocks noChangeShapeType="1"/>
          </p:cNvSpPr>
          <p:nvPr/>
        </p:nvSpPr>
        <p:spPr bwMode="auto">
          <a:xfrm>
            <a:off x="3200400" y="6248400"/>
            <a:ext cx="4343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8"/>
          <p:cNvSpPr txBox="1">
            <a:spLocks noChangeArrowheads="1"/>
          </p:cNvSpPr>
          <p:nvPr/>
        </p:nvSpPr>
        <p:spPr bwMode="auto">
          <a:xfrm>
            <a:off x="7620000" y="1371600"/>
            <a:ext cx="144780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Reduce thickness</a:t>
            </a:r>
          </a:p>
        </p:txBody>
      </p:sp>
      <p:sp>
        <p:nvSpPr>
          <p:cNvPr id="16" name="Line 19"/>
          <p:cNvSpPr>
            <a:spLocks noChangeShapeType="1"/>
          </p:cNvSpPr>
          <p:nvPr/>
        </p:nvSpPr>
        <p:spPr bwMode="auto">
          <a:xfrm flipV="1">
            <a:off x="4572000" y="1524000"/>
            <a:ext cx="2971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0"/>
          <p:cNvSpPr txBox="1">
            <a:spLocks noChangeArrowheads="1"/>
          </p:cNvSpPr>
          <p:nvPr/>
        </p:nvSpPr>
        <p:spPr bwMode="auto">
          <a:xfrm>
            <a:off x="5181600" y="1752600"/>
            <a:ext cx="178125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latin typeface="Arial" charset="0"/>
              </a:rPr>
              <a:t>High pressure</a:t>
            </a:r>
          </a:p>
        </p:txBody>
      </p:sp>
      <p:sp>
        <p:nvSpPr>
          <p:cNvPr id="18" name="Text Box 22"/>
          <p:cNvSpPr txBox="1">
            <a:spLocks noChangeArrowheads="1"/>
          </p:cNvSpPr>
          <p:nvPr/>
        </p:nvSpPr>
        <p:spPr bwMode="auto">
          <a:xfrm>
            <a:off x="7620000" y="3048000"/>
            <a:ext cx="1524000"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Product with low hardness</a:t>
            </a:r>
          </a:p>
        </p:txBody>
      </p:sp>
      <p:sp>
        <p:nvSpPr>
          <p:cNvPr id="19" name="Text Box 23"/>
          <p:cNvSpPr txBox="1">
            <a:spLocks noChangeArrowheads="1"/>
          </p:cNvSpPr>
          <p:nvPr/>
        </p:nvSpPr>
        <p:spPr bwMode="auto">
          <a:xfrm>
            <a:off x="5334000" y="3200400"/>
            <a:ext cx="570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smtClean="0">
                <a:latin typeface="Arial" charset="0"/>
              </a:rPr>
              <a:t>low</a:t>
            </a:r>
            <a:endParaRPr lang="en-US" sz="2000" dirty="0">
              <a:latin typeface="Arial" charset="0"/>
            </a:endParaRPr>
          </a:p>
        </p:txBody>
      </p:sp>
      <p:sp>
        <p:nvSpPr>
          <p:cNvPr id="20" name="Line 24"/>
          <p:cNvSpPr>
            <a:spLocks noChangeShapeType="1"/>
          </p:cNvSpPr>
          <p:nvPr/>
        </p:nvSpPr>
        <p:spPr bwMode="auto">
          <a:xfrm>
            <a:off x="4572000" y="2971800"/>
            <a:ext cx="2971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26"/>
          <p:cNvSpPr txBox="1">
            <a:spLocks noChangeArrowheads="1"/>
          </p:cNvSpPr>
          <p:nvPr/>
        </p:nvSpPr>
        <p:spPr bwMode="auto">
          <a:xfrm>
            <a:off x="7620000" y="2209800"/>
            <a:ext cx="121920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Proper tablet</a:t>
            </a:r>
          </a:p>
        </p:txBody>
      </p:sp>
      <p:sp>
        <p:nvSpPr>
          <p:cNvPr id="22" name="Text Box 27"/>
          <p:cNvSpPr txBox="1">
            <a:spLocks noChangeArrowheads="1"/>
          </p:cNvSpPr>
          <p:nvPr/>
        </p:nvSpPr>
        <p:spPr bwMode="auto">
          <a:xfrm>
            <a:off x="6019800" y="2286000"/>
            <a:ext cx="95410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smtClean="0">
                <a:latin typeface="Arial" charset="0"/>
              </a:rPr>
              <a:t>Proper</a:t>
            </a:r>
            <a:endParaRPr lang="en-US" sz="2000" dirty="0">
              <a:latin typeface="Arial" charset="0"/>
            </a:endParaRPr>
          </a:p>
        </p:txBody>
      </p:sp>
      <p:sp>
        <p:nvSpPr>
          <p:cNvPr id="23" name="Line 28"/>
          <p:cNvSpPr>
            <a:spLocks noChangeShapeType="1"/>
          </p:cNvSpPr>
          <p:nvPr/>
        </p:nvSpPr>
        <p:spPr bwMode="auto">
          <a:xfrm flipV="1">
            <a:off x="4572000" y="2514600"/>
            <a:ext cx="2971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30"/>
          <p:cNvSpPr txBox="1">
            <a:spLocks noChangeArrowheads="1"/>
          </p:cNvSpPr>
          <p:nvPr/>
        </p:nvSpPr>
        <p:spPr bwMode="auto">
          <a:xfrm>
            <a:off x="7620000" y="4267200"/>
            <a:ext cx="1447800"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Product with low hardness</a:t>
            </a:r>
          </a:p>
        </p:txBody>
      </p:sp>
      <p:sp>
        <p:nvSpPr>
          <p:cNvPr id="25" name="Text Box 31"/>
          <p:cNvSpPr txBox="1">
            <a:spLocks noChangeArrowheads="1"/>
          </p:cNvSpPr>
          <p:nvPr/>
        </p:nvSpPr>
        <p:spPr bwMode="auto">
          <a:xfrm>
            <a:off x="4953000" y="4267200"/>
            <a:ext cx="8763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partial</a:t>
            </a:r>
          </a:p>
        </p:txBody>
      </p:sp>
      <p:sp>
        <p:nvSpPr>
          <p:cNvPr id="26" name="Line 32"/>
          <p:cNvSpPr>
            <a:spLocks noChangeShapeType="1"/>
          </p:cNvSpPr>
          <p:nvPr/>
        </p:nvSpPr>
        <p:spPr bwMode="auto">
          <a:xfrm flipV="1">
            <a:off x="4191000" y="4572000"/>
            <a:ext cx="3429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34"/>
          <p:cNvSpPr txBox="1">
            <a:spLocks noChangeArrowheads="1"/>
          </p:cNvSpPr>
          <p:nvPr/>
        </p:nvSpPr>
        <p:spPr bwMode="auto">
          <a:xfrm>
            <a:off x="7620000" y="5304099"/>
            <a:ext cx="137160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latin typeface="Arial" charset="0"/>
              </a:rPr>
              <a:t>Improper tablet</a:t>
            </a:r>
          </a:p>
        </p:txBody>
      </p:sp>
      <p:sp>
        <p:nvSpPr>
          <p:cNvPr id="28" name="Line 35"/>
          <p:cNvSpPr>
            <a:spLocks noChangeShapeType="1"/>
          </p:cNvSpPr>
          <p:nvPr/>
        </p:nvSpPr>
        <p:spPr bwMode="auto">
          <a:xfrm>
            <a:off x="4191000" y="4953000"/>
            <a:ext cx="3429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36"/>
          <p:cNvSpPr txBox="1">
            <a:spLocks noChangeArrowheads="1"/>
          </p:cNvSpPr>
          <p:nvPr/>
        </p:nvSpPr>
        <p:spPr bwMode="auto">
          <a:xfrm>
            <a:off x="4648200" y="5280025"/>
            <a:ext cx="12144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Arial" charset="0"/>
              </a:rPr>
              <a:t>complete</a:t>
            </a:r>
          </a:p>
        </p:txBody>
      </p:sp>
      <p:sp>
        <p:nvSpPr>
          <p:cNvPr id="30" name="Text Box 37"/>
          <p:cNvSpPr txBox="1">
            <a:spLocks noChangeArrowheads="1"/>
          </p:cNvSpPr>
          <p:nvPr/>
        </p:nvSpPr>
        <p:spPr bwMode="auto">
          <a:xfrm>
            <a:off x="228600" y="5334000"/>
            <a:ext cx="1143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latin typeface="Arial" charset="0"/>
              </a:rPr>
              <a:t>(P = 1)</a:t>
            </a:r>
          </a:p>
        </p:txBody>
      </p:sp>
      <p:sp>
        <p:nvSpPr>
          <p:cNvPr id="31" name="Text Box 38"/>
          <p:cNvSpPr txBox="1">
            <a:spLocks noChangeArrowheads="1"/>
          </p:cNvSpPr>
          <p:nvPr/>
        </p:nvSpPr>
        <p:spPr bwMode="auto">
          <a:xfrm>
            <a:off x="1524000" y="2895600"/>
            <a:ext cx="1371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latin typeface="Arial" charset="0"/>
              </a:rPr>
              <a:t>(P = 0.8)</a:t>
            </a:r>
          </a:p>
        </p:txBody>
      </p:sp>
      <p:sp>
        <p:nvSpPr>
          <p:cNvPr id="32" name="Text Box 39"/>
          <p:cNvSpPr txBox="1">
            <a:spLocks noChangeArrowheads="1"/>
          </p:cNvSpPr>
          <p:nvPr/>
        </p:nvSpPr>
        <p:spPr bwMode="auto">
          <a:xfrm>
            <a:off x="1676400" y="5486400"/>
            <a:ext cx="1371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latin typeface="Arial" charset="0"/>
              </a:rPr>
              <a:t>(P = 0.2)</a:t>
            </a:r>
          </a:p>
        </p:txBody>
      </p:sp>
      <p:grpSp>
        <p:nvGrpSpPr>
          <p:cNvPr id="33" name="Group 47"/>
          <p:cNvGrpSpPr>
            <a:grpSpLocks/>
          </p:cNvGrpSpPr>
          <p:nvPr/>
        </p:nvGrpSpPr>
        <p:grpSpPr bwMode="auto">
          <a:xfrm>
            <a:off x="3276600" y="2133600"/>
            <a:ext cx="1676400" cy="2362200"/>
            <a:chOff x="2064" y="1344"/>
            <a:chExt cx="1056" cy="1488"/>
          </a:xfrm>
        </p:grpSpPr>
        <p:sp>
          <p:nvSpPr>
            <p:cNvPr id="34" name="Text Box 40"/>
            <p:cNvSpPr txBox="1">
              <a:spLocks noChangeArrowheads="1"/>
            </p:cNvSpPr>
            <p:nvPr/>
          </p:nvSpPr>
          <p:spPr bwMode="auto">
            <a:xfrm>
              <a:off x="2112" y="2544"/>
              <a:ext cx="100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latin typeface="Arial" charset="0"/>
                </a:rPr>
                <a:t>(P = 0.01)</a:t>
              </a:r>
            </a:p>
          </p:txBody>
        </p:sp>
        <p:sp>
          <p:nvSpPr>
            <p:cNvPr id="35" name="Text Box 41"/>
            <p:cNvSpPr txBox="1">
              <a:spLocks noChangeArrowheads="1"/>
            </p:cNvSpPr>
            <p:nvPr/>
          </p:nvSpPr>
          <p:spPr bwMode="auto">
            <a:xfrm>
              <a:off x="2064" y="1344"/>
              <a:ext cx="100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latin typeface="Arial" charset="0"/>
                </a:rPr>
                <a:t>(P = 0.99)</a:t>
              </a:r>
            </a:p>
          </p:txBody>
        </p:sp>
      </p:grpSp>
      <p:sp>
        <p:nvSpPr>
          <p:cNvPr id="36" name="Text Box 42"/>
          <p:cNvSpPr txBox="1">
            <a:spLocks noChangeArrowheads="1"/>
          </p:cNvSpPr>
          <p:nvPr/>
        </p:nvSpPr>
        <p:spPr bwMode="auto">
          <a:xfrm>
            <a:off x="5867400" y="1524000"/>
            <a:ext cx="1600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solidFill>
                  <a:schemeClr val="accent2"/>
                </a:solidFill>
                <a:latin typeface="Arial" charset="0"/>
              </a:rPr>
              <a:t>(P = 0.25)</a:t>
            </a:r>
          </a:p>
        </p:txBody>
      </p:sp>
      <p:sp>
        <p:nvSpPr>
          <p:cNvPr id="37" name="Text Box 43"/>
          <p:cNvSpPr txBox="1">
            <a:spLocks noChangeArrowheads="1"/>
          </p:cNvSpPr>
          <p:nvPr/>
        </p:nvSpPr>
        <p:spPr bwMode="auto">
          <a:xfrm>
            <a:off x="5867400" y="2667000"/>
            <a:ext cx="1600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solidFill>
                  <a:schemeClr val="accent2"/>
                </a:solidFill>
                <a:latin typeface="Arial" charset="0"/>
              </a:rPr>
              <a:t>(P = 0.60)</a:t>
            </a:r>
          </a:p>
        </p:txBody>
      </p:sp>
      <p:sp>
        <p:nvSpPr>
          <p:cNvPr id="38" name="Text Box 44"/>
          <p:cNvSpPr txBox="1">
            <a:spLocks noChangeArrowheads="1"/>
          </p:cNvSpPr>
          <p:nvPr/>
        </p:nvSpPr>
        <p:spPr bwMode="auto">
          <a:xfrm>
            <a:off x="5867400" y="3276600"/>
            <a:ext cx="1600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solidFill>
                  <a:schemeClr val="accent2"/>
                </a:solidFill>
                <a:latin typeface="Arial" charset="0"/>
              </a:rPr>
              <a:t>(P = 0.15)</a:t>
            </a:r>
          </a:p>
        </p:txBody>
      </p:sp>
      <p:sp>
        <p:nvSpPr>
          <p:cNvPr id="39" name="Text Box 45"/>
          <p:cNvSpPr txBox="1">
            <a:spLocks noChangeArrowheads="1"/>
          </p:cNvSpPr>
          <p:nvPr/>
        </p:nvSpPr>
        <p:spPr bwMode="auto">
          <a:xfrm>
            <a:off x="5715000" y="4281488"/>
            <a:ext cx="16002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solidFill>
                  <a:schemeClr val="accent2"/>
                </a:solidFill>
                <a:latin typeface="Arial" charset="0"/>
              </a:rPr>
              <a:t>(P = 0.60)</a:t>
            </a:r>
          </a:p>
        </p:txBody>
      </p:sp>
      <p:sp>
        <p:nvSpPr>
          <p:cNvPr id="40" name="Text Box 46"/>
          <p:cNvSpPr txBox="1">
            <a:spLocks noChangeArrowheads="1"/>
          </p:cNvSpPr>
          <p:nvPr/>
        </p:nvSpPr>
        <p:spPr bwMode="auto">
          <a:xfrm>
            <a:off x="5791200" y="5295900"/>
            <a:ext cx="1600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solidFill>
                  <a:schemeClr val="accent2"/>
                </a:solidFill>
                <a:latin typeface="Arial" charset="0"/>
              </a:rPr>
              <a:t>(P = 0.40)</a:t>
            </a:r>
          </a:p>
        </p:txBody>
      </p:sp>
    </p:spTree>
    <p:extLst>
      <p:ext uri="{BB962C8B-B14F-4D97-AF65-F5344CB8AC3E}">
        <p14:creationId xmlns:p14="http://schemas.microsoft.com/office/powerpoint/2010/main" val="382039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autoUpdateAnimBg="0"/>
      <p:bldP spid="31" grpId="0" build="p" autoUpdateAnimBg="0"/>
      <p:bldP spid="32" grpId="0" build="p" autoUpdateAnimBg="0"/>
      <p:bldP spid="36" grpId="0" build="p" autoUpdateAnimBg="0"/>
      <p:bldP spid="37" grpId="0" build="p" autoUpdateAnimBg="0"/>
      <p:bldP spid="38" grpId="0" build="p" autoUpdateAnimBg="0"/>
      <p:bldP spid="39" grpId="0" build="p" autoUpdateAnimBg="0"/>
      <p:bldP spid="40"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Probabilities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094263340"/>
              </p:ext>
            </p:extLst>
          </p:nvPr>
        </p:nvGraphicFramePr>
        <p:xfrm>
          <a:off x="301625" y="1527175"/>
          <a:ext cx="8504240" cy="2844800"/>
        </p:xfrm>
        <a:graphic>
          <a:graphicData uri="http://schemas.openxmlformats.org/drawingml/2006/table">
            <a:tbl>
              <a:tblPr firstRow="1" bandRow="1">
                <a:tableStyleId>{D7AC3CCA-C797-4891-BE02-D94E43425B78}</a:tableStyleId>
              </a:tblPr>
              <a:tblGrid>
                <a:gridCol w="2126060"/>
                <a:gridCol w="2126060"/>
                <a:gridCol w="2126060"/>
                <a:gridCol w="2126060"/>
              </a:tblGrid>
              <a:tr h="370840">
                <a:tc>
                  <a:txBody>
                    <a:bodyPr/>
                    <a:lstStyle/>
                    <a:p>
                      <a:r>
                        <a:rPr lang="en-US" dirty="0" smtClean="0"/>
                        <a:t>Out come</a:t>
                      </a:r>
                      <a:endParaRPr lang="en-US" dirty="0"/>
                    </a:p>
                  </a:txBody>
                  <a:tcPr/>
                </a:tc>
                <a:tc>
                  <a:txBody>
                    <a:bodyPr/>
                    <a:lstStyle/>
                    <a:p>
                      <a:r>
                        <a:rPr lang="en-US" dirty="0" smtClean="0"/>
                        <a:t>Sub-outcome</a:t>
                      </a:r>
                      <a:endParaRPr lang="en-US" dirty="0"/>
                    </a:p>
                  </a:txBody>
                  <a:tcPr/>
                </a:tc>
                <a:tc>
                  <a:txBody>
                    <a:bodyPr/>
                    <a:lstStyle/>
                    <a:p>
                      <a:r>
                        <a:rPr lang="en-US" dirty="0" smtClean="0"/>
                        <a:t>calculation</a:t>
                      </a:r>
                      <a:endParaRPr lang="en-US" dirty="0"/>
                    </a:p>
                  </a:txBody>
                  <a:tcPr/>
                </a:tc>
                <a:tc>
                  <a:txBody>
                    <a:bodyPr/>
                    <a:lstStyle/>
                    <a:p>
                      <a:r>
                        <a:rPr lang="en-US" dirty="0" smtClean="0"/>
                        <a:t>Probability</a:t>
                      </a:r>
                      <a:endParaRPr lang="en-US" dirty="0"/>
                    </a:p>
                  </a:txBody>
                  <a:tcPr/>
                </a:tc>
              </a:tr>
              <a:tr h="370840">
                <a:tc>
                  <a:txBody>
                    <a:bodyPr/>
                    <a:lstStyle/>
                    <a:p>
                      <a:r>
                        <a:rPr lang="en-US" dirty="0" smtClean="0"/>
                        <a:t>Product tablet</a:t>
                      </a:r>
                      <a:endParaRPr lang="en-US" dirty="0"/>
                    </a:p>
                  </a:txBody>
                  <a:tcPr/>
                </a:tc>
                <a:tc>
                  <a:txBody>
                    <a:bodyPr/>
                    <a:lstStyle/>
                    <a:p>
                      <a:r>
                        <a:rPr lang="en-US" dirty="0" smtClean="0"/>
                        <a:t>(none)</a:t>
                      </a:r>
                      <a:endParaRPr lang="en-US" dirty="0"/>
                    </a:p>
                  </a:txBody>
                  <a:tcPr/>
                </a:tc>
                <a:tc>
                  <a:txBody>
                    <a:bodyPr/>
                    <a:lstStyle/>
                    <a:p>
                      <a:r>
                        <a:rPr lang="en-US" dirty="0" smtClean="0"/>
                        <a:t>0.8*0.99*0.6</a:t>
                      </a:r>
                      <a:endParaRPr lang="en-US" dirty="0"/>
                    </a:p>
                  </a:txBody>
                  <a:tcPr/>
                </a:tc>
                <a:tc>
                  <a:txBody>
                    <a:bodyPr/>
                    <a:lstStyle/>
                    <a:p>
                      <a:r>
                        <a:rPr lang="en-US" dirty="0" smtClean="0"/>
                        <a:t>0.4752</a:t>
                      </a:r>
                      <a:endParaRPr lang="en-US" dirty="0"/>
                    </a:p>
                  </a:txBody>
                  <a:tcPr/>
                </a:tc>
              </a:tr>
              <a:tr h="370840">
                <a:tc>
                  <a:txBody>
                    <a:bodyPr/>
                    <a:lstStyle/>
                    <a:p>
                      <a:r>
                        <a:rPr lang="en-US" dirty="0" smtClean="0"/>
                        <a:t>Improper tablet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Correctly changing of die and punch</a:t>
                      </a:r>
                    </a:p>
                    <a:p>
                      <a:endParaRPr lang="en-US" dirty="0"/>
                    </a:p>
                  </a:txBody>
                  <a:tcPr/>
                </a:tc>
                <a:tc>
                  <a:txBody>
                    <a:bodyPr/>
                    <a:lstStyle/>
                    <a:p>
                      <a:r>
                        <a:rPr lang="en-US" dirty="0" smtClean="0"/>
                        <a:t>0.8*(0.99*0.15+ 0.01*0.6)</a:t>
                      </a:r>
                      <a:endParaRPr lang="en-US" dirty="0"/>
                    </a:p>
                  </a:txBody>
                  <a:tcPr/>
                </a:tc>
                <a:tc>
                  <a:txBody>
                    <a:bodyPr/>
                    <a:lstStyle/>
                    <a:p>
                      <a:r>
                        <a:rPr lang="en-US" dirty="0" smtClean="0"/>
                        <a:t>0.3216</a:t>
                      </a:r>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Incorrectly changing of die and punch</a:t>
                      </a:r>
                    </a:p>
                    <a:p>
                      <a:endParaRPr lang="en-US" dirty="0"/>
                    </a:p>
                  </a:txBody>
                  <a:tcPr/>
                </a:tc>
                <a:tc>
                  <a:txBody>
                    <a:bodyPr/>
                    <a:lstStyle/>
                    <a:p>
                      <a:r>
                        <a:rPr lang="en-US" dirty="0" smtClean="0"/>
                        <a:t>0.2+0.8*0.1*0.4</a:t>
                      </a:r>
                      <a:endParaRPr lang="en-US" dirty="0"/>
                    </a:p>
                  </a:txBody>
                  <a:tcPr/>
                </a:tc>
                <a:tc>
                  <a:txBody>
                    <a:bodyPr/>
                    <a:lstStyle/>
                    <a:p>
                      <a:r>
                        <a:rPr lang="en-US" dirty="0" smtClean="0"/>
                        <a:t>0.2032</a:t>
                      </a:r>
                      <a:endParaRPr lang="en-US" dirty="0"/>
                    </a:p>
                  </a:txBody>
                  <a:tcPr/>
                </a:tc>
              </a:tr>
            </a:tbl>
          </a:graphicData>
        </a:graphic>
      </p:graphicFrame>
    </p:spTree>
    <p:extLst>
      <p:ext uri="{BB962C8B-B14F-4D97-AF65-F5344CB8AC3E}">
        <p14:creationId xmlns:p14="http://schemas.microsoft.com/office/powerpoint/2010/main" val="844751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2438400"/>
            <a:ext cx="8503920" cy="3124200"/>
          </a:xfrm>
        </p:spPr>
        <p:txBody>
          <a:bodyPr>
            <a:normAutofit fontScale="77500" lnSpcReduction="20000"/>
          </a:bodyPr>
          <a:lstStyle/>
          <a:p>
            <a:pPr marL="0" indent="0" algn="ctr">
              <a:buNone/>
            </a:pPr>
            <a:r>
              <a:rPr lang="en-US" sz="9600" b="1" dirty="0" smtClean="0">
                <a:latin typeface="1 BatmanForeverAlternate" pitchFamily="2" charset="0"/>
              </a:rPr>
              <a:t>FMEA</a:t>
            </a:r>
          </a:p>
          <a:p>
            <a:pPr marL="0" indent="0" algn="ctr">
              <a:buNone/>
            </a:pPr>
            <a:r>
              <a:rPr lang="en-US" sz="9600" dirty="0" smtClean="0">
                <a:latin typeface="1 BatmanForeverAlternate" pitchFamily="2" charset="0"/>
              </a:rPr>
              <a:t>(</a:t>
            </a:r>
            <a:r>
              <a:rPr lang="en-US" sz="9600" dirty="0" smtClean="0">
                <a:solidFill>
                  <a:srgbClr val="FFC000"/>
                </a:solidFill>
                <a:latin typeface="1 BatmanForeverAlternate" pitchFamily="2" charset="0"/>
              </a:rPr>
              <a:t>F</a:t>
            </a:r>
            <a:r>
              <a:rPr lang="en-US" sz="9600" dirty="0" smtClean="0">
                <a:latin typeface="1 BatmanForeverAlternate" pitchFamily="2" charset="0"/>
              </a:rPr>
              <a:t>ailure </a:t>
            </a:r>
            <a:r>
              <a:rPr lang="en-US" sz="9600" dirty="0" smtClean="0">
                <a:solidFill>
                  <a:srgbClr val="FFC000"/>
                </a:solidFill>
                <a:latin typeface="1 BatmanForeverAlternate" pitchFamily="2" charset="0"/>
              </a:rPr>
              <a:t>M</a:t>
            </a:r>
            <a:r>
              <a:rPr lang="en-US" sz="9600" dirty="0" smtClean="0">
                <a:latin typeface="1 BatmanForeverAlternate" pitchFamily="2" charset="0"/>
              </a:rPr>
              <a:t>ode and </a:t>
            </a:r>
            <a:r>
              <a:rPr lang="en-US" sz="9600" dirty="0" smtClean="0">
                <a:solidFill>
                  <a:srgbClr val="FFC000"/>
                </a:solidFill>
                <a:latin typeface="1 BatmanForeverAlternate" pitchFamily="2" charset="0"/>
              </a:rPr>
              <a:t>E</a:t>
            </a:r>
            <a:r>
              <a:rPr lang="en-US" sz="9600" dirty="0" smtClean="0">
                <a:latin typeface="1 BatmanForeverAlternate" pitchFamily="2" charset="0"/>
              </a:rPr>
              <a:t>ffective </a:t>
            </a:r>
            <a:r>
              <a:rPr lang="en-US" sz="9600" dirty="0" smtClean="0">
                <a:solidFill>
                  <a:srgbClr val="FFC000"/>
                </a:solidFill>
                <a:latin typeface="1 BatmanForeverAlternate" pitchFamily="2" charset="0"/>
              </a:rPr>
              <a:t>A</a:t>
            </a:r>
            <a:r>
              <a:rPr lang="en-US" sz="9600" dirty="0" smtClean="0">
                <a:latin typeface="1 BatmanForeverAlternate" pitchFamily="2" charset="0"/>
              </a:rPr>
              <a:t>nalysis)</a:t>
            </a:r>
            <a:endParaRPr lang="en-US" sz="9600" dirty="0">
              <a:latin typeface="1 BatmanForeverAlternate" pitchFamily="2" charset="0"/>
            </a:endParaRPr>
          </a:p>
        </p:txBody>
      </p:sp>
    </p:spTree>
    <p:extLst>
      <p:ext uri="{BB962C8B-B14F-4D97-AF65-F5344CB8AC3E}">
        <p14:creationId xmlns:p14="http://schemas.microsoft.com/office/powerpoint/2010/main" val="3296558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FMEA</a:t>
            </a:r>
            <a:endParaRPr lang="en-US" dirty="0"/>
          </a:p>
        </p:txBody>
      </p:sp>
      <p:sp>
        <p:nvSpPr>
          <p:cNvPr id="3" name="Content Placeholder 2"/>
          <p:cNvSpPr>
            <a:spLocks noGrp="1"/>
          </p:cNvSpPr>
          <p:nvPr>
            <p:ph sz="quarter" idx="1"/>
          </p:nvPr>
        </p:nvSpPr>
        <p:spPr/>
        <p:txBody>
          <a:bodyPr/>
          <a:lstStyle/>
          <a:p>
            <a:pPr marL="222250" indent="-222250" algn="l" rtl="0"/>
            <a:r>
              <a:rPr lang="en-US" sz="2800" b="1" dirty="0"/>
              <a:t>Why</a:t>
            </a:r>
          </a:p>
          <a:p>
            <a:pPr marL="630238" lvl="1" indent="-293688" algn="l" rtl="0"/>
            <a:r>
              <a:rPr lang="en-US" dirty="0"/>
              <a:t>Methodology that facilitates process improvement</a:t>
            </a:r>
          </a:p>
          <a:p>
            <a:pPr marL="630238" lvl="1" indent="-293688" algn="l" rtl="0"/>
            <a:r>
              <a:rPr lang="en-US" dirty="0"/>
              <a:t>Identifies and eliminates concerns early in the development of a process or design</a:t>
            </a:r>
          </a:p>
          <a:p>
            <a:pPr marL="630238" lvl="1" indent="-293688" algn="l" rtl="0"/>
            <a:r>
              <a:rPr lang="en-US" dirty="0"/>
              <a:t>Improve internal and external customer satisfaction</a:t>
            </a:r>
          </a:p>
          <a:p>
            <a:pPr marL="630238" lvl="1" indent="-293688" algn="l" rtl="0"/>
            <a:r>
              <a:rPr lang="en-US" dirty="0"/>
              <a:t>Focuses on prevention</a:t>
            </a:r>
          </a:p>
          <a:p>
            <a:pPr marL="630238" lvl="1" indent="-293688" algn="l" rtl="0"/>
            <a:r>
              <a:rPr lang="en-US" dirty="0"/>
              <a:t>FMEA may be a customer requirement (likely contractual)</a:t>
            </a:r>
          </a:p>
          <a:p>
            <a:pPr marL="630238" lvl="1" indent="-293688" algn="l" rtl="0"/>
            <a:r>
              <a:rPr lang="en-US" dirty="0"/>
              <a:t>FMEA may be required by an applicable </a:t>
            </a:r>
            <a:br>
              <a:rPr lang="en-US" dirty="0"/>
            </a:br>
            <a:r>
              <a:rPr lang="en-US" dirty="0"/>
              <a:t>Quality Management System Standard (possibly ISO)</a:t>
            </a:r>
          </a:p>
          <a:p>
            <a:pPr algn="l" rtl="0"/>
            <a:endParaRPr lang="en-US" dirty="0"/>
          </a:p>
        </p:txBody>
      </p:sp>
    </p:spTree>
    <p:extLst>
      <p:ext uri="{BB962C8B-B14F-4D97-AF65-F5344CB8AC3E}">
        <p14:creationId xmlns:p14="http://schemas.microsoft.com/office/powerpoint/2010/main" val="1903394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FMEA</a:t>
            </a:r>
            <a:endParaRPr lang="en-US" dirty="0"/>
          </a:p>
        </p:txBody>
      </p:sp>
      <p:sp>
        <p:nvSpPr>
          <p:cNvPr id="3" name="Content Placeholder 2"/>
          <p:cNvSpPr>
            <a:spLocks noGrp="1"/>
          </p:cNvSpPr>
          <p:nvPr>
            <p:ph sz="quarter" idx="1"/>
          </p:nvPr>
        </p:nvSpPr>
        <p:spPr/>
        <p:txBody>
          <a:bodyPr/>
          <a:lstStyle/>
          <a:p>
            <a:pPr algn="l" rtl="0"/>
            <a:r>
              <a:rPr lang="en-US" dirty="0"/>
              <a:t>A structured approach to:</a:t>
            </a:r>
          </a:p>
          <a:p>
            <a:pPr lvl="1" algn="l" rtl="0"/>
            <a:r>
              <a:rPr lang="en-US" dirty="0"/>
              <a:t>Identifying the ways in which a product or process can fail</a:t>
            </a:r>
          </a:p>
          <a:p>
            <a:pPr lvl="1" algn="l" rtl="0"/>
            <a:r>
              <a:rPr lang="en-US" dirty="0"/>
              <a:t>Estimating risk associated with specific causes</a:t>
            </a:r>
          </a:p>
          <a:p>
            <a:pPr lvl="1" algn="l" rtl="0"/>
            <a:r>
              <a:rPr lang="en-US" dirty="0"/>
              <a:t>Prioritizing the actions that should be taken to reduce risk</a:t>
            </a:r>
          </a:p>
          <a:p>
            <a:pPr lvl="1" algn="l" rtl="0"/>
            <a:r>
              <a:rPr lang="en-US" dirty="0"/>
              <a:t>Evaluating design validation plan (design FMEA) or current control plan (process FMEA)</a:t>
            </a:r>
          </a:p>
          <a:p>
            <a:pPr algn="l" rtl="0"/>
            <a:endParaRPr lang="en-US" dirty="0"/>
          </a:p>
        </p:txBody>
      </p:sp>
    </p:spTree>
    <p:extLst>
      <p:ext uri="{BB962C8B-B14F-4D97-AF65-F5344CB8AC3E}">
        <p14:creationId xmlns:p14="http://schemas.microsoft.com/office/powerpoint/2010/main" val="206571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Conduct an FMEA</a:t>
            </a:r>
          </a:p>
        </p:txBody>
      </p:sp>
      <p:sp>
        <p:nvSpPr>
          <p:cNvPr id="3" name="Content Placeholder 2"/>
          <p:cNvSpPr>
            <a:spLocks noGrp="1"/>
          </p:cNvSpPr>
          <p:nvPr>
            <p:ph sz="quarter" idx="1"/>
          </p:nvPr>
        </p:nvSpPr>
        <p:spPr/>
        <p:txBody>
          <a:bodyPr>
            <a:normAutofit lnSpcReduction="10000"/>
          </a:bodyPr>
          <a:lstStyle/>
          <a:p>
            <a:pPr marL="222250" indent="-222250" algn="l" rtl="0">
              <a:lnSpc>
                <a:spcPct val="90000"/>
              </a:lnSpc>
              <a:spcBef>
                <a:spcPct val="50000"/>
              </a:spcBef>
            </a:pPr>
            <a:r>
              <a:rPr lang="en-US" sz="2800" dirty="0"/>
              <a:t>Early in the process improvement investigation</a:t>
            </a:r>
          </a:p>
          <a:p>
            <a:pPr marL="222250" indent="-222250" algn="l" rtl="0">
              <a:lnSpc>
                <a:spcPct val="90000"/>
              </a:lnSpc>
              <a:spcBef>
                <a:spcPct val="50000"/>
              </a:spcBef>
            </a:pPr>
            <a:r>
              <a:rPr lang="en-US" sz="2800" dirty="0"/>
              <a:t>When new systems, products, and processes are being designed</a:t>
            </a:r>
          </a:p>
          <a:p>
            <a:pPr marL="222250" indent="-222250" algn="l" rtl="0">
              <a:lnSpc>
                <a:spcPct val="90000"/>
              </a:lnSpc>
              <a:spcBef>
                <a:spcPct val="50000"/>
              </a:spcBef>
            </a:pPr>
            <a:r>
              <a:rPr lang="en-US" sz="2800" dirty="0"/>
              <a:t>When existing designs or processes are being changed</a:t>
            </a:r>
          </a:p>
          <a:p>
            <a:pPr marL="222250" indent="-222250" algn="l" rtl="0">
              <a:lnSpc>
                <a:spcPct val="90000"/>
              </a:lnSpc>
              <a:spcBef>
                <a:spcPct val="50000"/>
              </a:spcBef>
            </a:pPr>
            <a:r>
              <a:rPr lang="en-US" sz="2800" dirty="0"/>
              <a:t>When carry-over designs are used in new applications</a:t>
            </a:r>
          </a:p>
          <a:p>
            <a:pPr marL="222250" indent="-222250" algn="l" rtl="0">
              <a:lnSpc>
                <a:spcPct val="90000"/>
              </a:lnSpc>
              <a:spcBef>
                <a:spcPct val="50000"/>
              </a:spcBef>
            </a:pPr>
            <a:r>
              <a:rPr lang="en-US" sz="2800" dirty="0"/>
              <a:t>After system, product, or process functions are defined, but before specific hardware is selected or released to manufacturing</a:t>
            </a:r>
          </a:p>
          <a:p>
            <a:pPr algn="l" rtl="0"/>
            <a:endParaRPr lang="en-US" dirty="0"/>
          </a:p>
        </p:txBody>
      </p:sp>
    </p:spTree>
    <p:extLst>
      <p:ext uri="{BB962C8B-B14F-4D97-AF65-F5344CB8AC3E}">
        <p14:creationId xmlns:p14="http://schemas.microsoft.com/office/powerpoint/2010/main" val="4277028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FMEA Form</a:t>
            </a:r>
          </a:p>
        </p:txBody>
      </p:sp>
      <p:sp>
        <p:nvSpPr>
          <p:cNvPr id="3" name="Content Placeholder 2"/>
          <p:cNvSpPr>
            <a:spLocks noGrp="1"/>
          </p:cNvSpPr>
          <p:nvPr>
            <p:ph sz="quarter" idx="1"/>
          </p:nvPr>
        </p:nvSpPr>
        <p:spPr/>
        <p:txBody>
          <a:bodyPr/>
          <a:lstStyle/>
          <a:p>
            <a:endParaRPr lang="en-US" dirty="0"/>
          </a:p>
        </p:txBody>
      </p:sp>
      <p:grpSp>
        <p:nvGrpSpPr>
          <p:cNvPr id="4" name="Group 22"/>
          <p:cNvGrpSpPr>
            <a:grpSpLocks/>
          </p:cNvGrpSpPr>
          <p:nvPr/>
        </p:nvGrpSpPr>
        <p:grpSpPr bwMode="auto">
          <a:xfrm>
            <a:off x="465067" y="1534319"/>
            <a:ext cx="8153400" cy="4606925"/>
            <a:chOff x="480" y="1164"/>
            <a:chExt cx="5136" cy="2902"/>
          </a:xfrm>
        </p:grpSpPr>
        <p:pic>
          <p:nvPicPr>
            <p:cNvPr id="5" name="Picture 17"/>
            <p:cNvPicPr>
              <a:picLocks noChangeAspect="1" noChangeArrowheads="1"/>
            </p:cNvPicPr>
            <p:nvPr/>
          </p:nvPicPr>
          <p:blipFill>
            <a:blip r:embed="rId2">
              <a:extLst>
                <a:ext uri="{28A0092B-C50C-407E-A947-70E740481C1C}">
                  <a14:useLocalDpi xmlns:a14="http://schemas.microsoft.com/office/drawing/2010/main" val="0"/>
                </a:ext>
              </a:extLst>
            </a:blip>
            <a:srcRect l="4688" t="16667" r="20313" b="37500"/>
            <a:stretch>
              <a:fillRect/>
            </a:stretch>
          </p:blipFill>
          <p:spPr bwMode="auto">
            <a:xfrm>
              <a:off x="526" y="1164"/>
              <a:ext cx="5090"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AutoShape 8"/>
            <p:cNvSpPr>
              <a:spLocks/>
            </p:cNvSpPr>
            <p:nvPr/>
          </p:nvSpPr>
          <p:spPr bwMode="auto">
            <a:xfrm rot="5399446">
              <a:off x="1193" y="2671"/>
              <a:ext cx="285" cy="1620"/>
            </a:xfrm>
            <a:prstGeom prst="rightBrace">
              <a:avLst>
                <a:gd name="adj1" fmla="val 61000"/>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AutoShape 9"/>
            <p:cNvSpPr>
              <a:spLocks/>
            </p:cNvSpPr>
            <p:nvPr/>
          </p:nvSpPr>
          <p:spPr bwMode="auto">
            <a:xfrm rot="5399446">
              <a:off x="2745" y="2693"/>
              <a:ext cx="330" cy="1527"/>
            </a:xfrm>
            <a:prstGeom prst="rightBrace">
              <a:avLst>
                <a:gd name="adj1" fmla="val 4965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AutoShape 10"/>
            <p:cNvSpPr>
              <a:spLocks/>
            </p:cNvSpPr>
            <p:nvPr/>
          </p:nvSpPr>
          <p:spPr bwMode="auto">
            <a:xfrm rot="5399446">
              <a:off x="4548" y="2600"/>
              <a:ext cx="238" cy="1711"/>
            </a:xfrm>
            <a:prstGeom prst="rightBrace">
              <a:avLst>
                <a:gd name="adj1" fmla="val 77149"/>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AutoShape 11"/>
            <p:cNvSpPr>
              <a:spLocks/>
            </p:cNvSpPr>
            <p:nvPr/>
          </p:nvSpPr>
          <p:spPr bwMode="auto">
            <a:xfrm rot="5399446">
              <a:off x="3597" y="3414"/>
              <a:ext cx="289" cy="138"/>
            </a:xfrm>
            <a:prstGeom prst="rightBrace">
              <a:avLst>
                <a:gd name="adj1" fmla="val 10731"/>
                <a:gd name="adj2" fmla="val 55556"/>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Text Box 12"/>
            <p:cNvSpPr txBox="1">
              <a:spLocks noChangeArrowheads="1"/>
            </p:cNvSpPr>
            <p:nvPr/>
          </p:nvSpPr>
          <p:spPr bwMode="auto">
            <a:xfrm>
              <a:off x="804" y="3616"/>
              <a:ext cx="10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r>
                <a:rPr lang="en-US" sz="1200">
                  <a:latin typeface="Arial" charset="0"/>
                </a:rPr>
                <a:t>Identify failure modes and their effects</a:t>
              </a:r>
            </a:p>
          </p:txBody>
        </p:sp>
        <p:sp>
          <p:nvSpPr>
            <p:cNvPr id="11" name="Text Box 13"/>
            <p:cNvSpPr txBox="1">
              <a:spLocks noChangeArrowheads="1"/>
            </p:cNvSpPr>
            <p:nvPr/>
          </p:nvSpPr>
          <p:spPr bwMode="auto">
            <a:xfrm>
              <a:off x="2377" y="3662"/>
              <a:ext cx="105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r>
                <a:rPr lang="en-US" sz="1200">
                  <a:latin typeface="Arial" charset="0"/>
                </a:rPr>
                <a:t>Identify causes of the failure modes</a:t>
              </a:r>
            </a:p>
            <a:p>
              <a:pPr algn="ctr"/>
              <a:r>
                <a:rPr lang="en-US" sz="1200">
                  <a:latin typeface="Arial" charset="0"/>
                </a:rPr>
                <a:t>and controls</a:t>
              </a:r>
            </a:p>
          </p:txBody>
        </p:sp>
        <p:sp>
          <p:nvSpPr>
            <p:cNvPr id="12" name="Text Box 14"/>
            <p:cNvSpPr txBox="1">
              <a:spLocks noChangeArrowheads="1"/>
            </p:cNvSpPr>
            <p:nvPr/>
          </p:nvSpPr>
          <p:spPr bwMode="auto">
            <a:xfrm>
              <a:off x="3488" y="3662"/>
              <a:ext cx="55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r>
                <a:rPr lang="en-US" sz="1200">
                  <a:latin typeface="Arial" charset="0"/>
                </a:rPr>
                <a:t>Prioritize</a:t>
              </a:r>
            </a:p>
          </p:txBody>
        </p:sp>
        <p:sp>
          <p:nvSpPr>
            <p:cNvPr id="13" name="Text Box 15"/>
            <p:cNvSpPr txBox="1">
              <a:spLocks noChangeArrowheads="1"/>
            </p:cNvSpPr>
            <p:nvPr/>
          </p:nvSpPr>
          <p:spPr bwMode="auto">
            <a:xfrm>
              <a:off x="4182" y="3616"/>
              <a:ext cx="10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r>
                <a:rPr lang="en-US" sz="1200">
                  <a:latin typeface="Arial" charset="0"/>
                </a:rPr>
                <a:t>Determine and assess actions</a:t>
              </a:r>
            </a:p>
          </p:txBody>
        </p:sp>
        <p:sp>
          <p:nvSpPr>
            <p:cNvPr id="14" name="Rectangle 18"/>
            <p:cNvSpPr>
              <a:spLocks noChangeArrowheads="1"/>
            </p:cNvSpPr>
            <p:nvPr/>
          </p:nvSpPr>
          <p:spPr bwMode="white">
            <a:xfrm>
              <a:off x="480" y="1164"/>
              <a:ext cx="185" cy="9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spTree>
    <p:extLst>
      <p:ext uri="{BB962C8B-B14F-4D97-AF65-F5344CB8AC3E}">
        <p14:creationId xmlns:p14="http://schemas.microsoft.com/office/powerpoint/2010/main" val="1316983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FMEAs</a:t>
            </a:r>
          </a:p>
        </p:txBody>
      </p:sp>
      <p:sp>
        <p:nvSpPr>
          <p:cNvPr id="3" name="Content Placeholder 2"/>
          <p:cNvSpPr>
            <a:spLocks noGrp="1"/>
          </p:cNvSpPr>
          <p:nvPr>
            <p:ph sz="quarter" idx="1"/>
          </p:nvPr>
        </p:nvSpPr>
        <p:spPr/>
        <p:txBody>
          <a:bodyPr/>
          <a:lstStyle/>
          <a:p>
            <a:pPr marL="222250" indent="-222250" algn="l" rtl="0">
              <a:lnSpc>
                <a:spcPct val="90000"/>
              </a:lnSpc>
            </a:pPr>
            <a:r>
              <a:rPr lang="en-US" dirty="0"/>
              <a:t>Design</a:t>
            </a:r>
          </a:p>
          <a:p>
            <a:pPr marL="568325" lvl="1" indent="-231775" algn="l" rtl="0">
              <a:lnSpc>
                <a:spcPct val="90000"/>
              </a:lnSpc>
            </a:pPr>
            <a:r>
              <a:rPr lang="en-US" dirty="0"/>
              <a:t>Analyzes product design before release to production, with a focus on product function</a:t>
            </a:r>
          </a:p>
          <a:p>
            <a:pPr marL="568325" lvl="1" indent="-231775" algn="l" rtl="0">
              <a:lnSpc>
                <a:spcPct val="90000"/>
              </a:lnSpc>
            </a:pPr>
            <a:r>
              <a:rPr lang="en-US" dirty="0"/>
              <a:t>Analyzes systems and subsystems in early concept and design stages</a:t>
            </a:r>
          </a:p>
          <a:p>
            <a:pPr marL="222250" indent="-222250" algn="l" rtl="0">
              <a:lnSpc>
                <a:spcPct val="90000"/>
              </a:lnSpc>
            </a:pPr>
            <a:r>
              <a:rPr lang="en-US" dirty="0"/>
              <a:t>Process</a:t>
            </a:r>
          </a:p>
          <a:p>
            <a:pPr marL="568325" lvl="1" indent="-231775" algn="l" rtl="0">
              <a:lnSpc>
                <a:spcPct val="90000"/>
              </a:lnSpc>
            </a:pPr>
            <a:r>
              <a:rPr lang="en-US" dirty="0"/>
              <a:t>Used to analyze manufacturing and assembly processes after they are implemented</a:t>
            </a:r>
          </a:p>
          <a:p>
            <a:pPr algn="l" rtl="0"/>
            <a:endParaRPr lang="en-US" dirty="0" smtClean="0"/>
          </a:p>
          <a:p>
            <a:pPr marL="0" indent="0" algn="l" rtl="0">
              <a:buNone/>
            </a:pPr>
            <a:endParaRPr lang="en-US" dirty="0"/>
          </a:p>
        </p:txBody>
      </p:sp>
    </p:spTree>
    <p:extLst>
      <p:ext uri="{BB962C8B-B14F-4D97-AF65-F5344CB8AC3E}">
        <p14:creationId xmlns:p14="http://schemas.microsoft.com/office/powerpoint/2010/main" val="164180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2514600"/>
            <a:ext cx="8196072" cy="3584448"/>
          </a:xfrm>
        </p:spPr>
        <p:txBody>
          <a:bodyPr>
            <a:normAutofit/>
          </a:bodyPr>
          <a:lstStyle/>
          <a:p>
            <a:pPr marL="0" indent="0" algn="ctr">
              <a:buNone/>
            </a:pPr>
            <a:r>
              <a:rPr lang="en-US" sz="8000" dirty="0" smtClean="0"/>
              <a:t>ISHIKAWA DIAGRAM</a:t>
            </a:r>
            <a:endParaRPr lang="fa-IR" sz="8000" dirty="0"/>
          </a:p>
        </p:txBody>
      </p:sp>
    </p:spTree>
    <p:extLst>
      <p:ext uri="{BB962C8B-B14F-4D97-AF65-F5344CB8AC3E}">
        <p14:creationId xmlns:p14="http://schemas.microsoft.com/office/powerpoint/2010/main" val="3514080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FMEA: A Team Tool</a:t>
            </a:r>
          </a:p>
        </p:txBody>
      </p:sp>
      <p:sp>
        <p:nvSpPr>
          <p:cNvPr id="3" name="Content Placeholder 2"/>
          <p:cNvSpPr>
            <a:spLocks noGrp="1"/>
          </p:cNvSpPr>
          <p:nvPr>
            <p:ph sz="quarter" idx="1"/>
          </p:nvPr>
        </p:nvSpPr>
        <p:spPr/>
        <p:txBody>
          <a:bodyPr>
            <a:normAutofit lnSpcReduction="10000"/>
          </a:bodyPr>
          <a:lstStyle/>
          <a:p>
            <a:pPr marL="222250" indent="-222250" algn="l" rtl="0">
              <a:tabLst>
                <a:tab pos="3660775" algn="l"/>
              </a:tabLst>
            </a:pPr>
            <a:r>
              <a:rPr lang="en-US" dirty="0"/>
              <a:t>A team approach is necessary.</a:t>
            </a:r>
          </a:p>
          <a:p>
            <a:pPr marL="222250" indent="-222250" algn="l" rtl="0">
              <a:tabLst>
                <a:tab pos="3660775" algn="l"/>
              </a:tabLst>
            </a:pPr>
            <a:r>
              <a:rPr lang="en-US" dirty="0"/>
              <a:t>Team should be led by the Process Owner who is the responsible manufacturing engineer or technical person, or other similar individual familiar with FMEA.</a:t>
            </a:r>
          </a:p>
          <a:p>
            <a:pPr marL="222250" indent="-222250" algn="l" rtl="0">
              <a:tabLst>
                <a:tab pos="3660775" algn="l"/>
              </a:tabLst>
            </a:pPr>
            <a:r>
              <a:rPr lang="en-US" dirty="0"/>
              <a:t>The following should be considered for team members:</a:t>
            </a:r>
          </a:p>
          <a:p>
            <a:pPr lvl="1" indent="-344488" algn="l" rtl="0">
              <a:buNone/>
              <a:tabLst>
                <a:tab pos="3660775" algn="l"/>
              </a:tabLst>
            </a:pPr>
            <a:r>
              <a:rPr lang="en-US" dirty="0">
                <a:solidFill>
                  <a:srgbClr val="FFCC00"/>
                </a:solidFill>
              </a:rPr>
              <a:t>–  </a:t>
            </a:r>
            <a:r>
              <a:rPr lang="en-US" dirty="0"/>
              <a:t>Design Engineers	 </a:t>
            </a:r>
            <a:r>
              <a:rPr lang="en-US" dirty="0">
                <a:solidFill>
                  <a:srgbClr val="FFCC00"/>
                </a:solidFill>
              </a:rPr>
              <a:t>–  </a:t>
            </a:r>
            <a:r>
              <a:rPr lang="en-US" dirty="0"/>
              <a:t>Operators</a:t>
            </a:r>
          </a:p>
          <a:p>
            <a:pPr lvl="1" indent="-344488" algn="l" rtl="0">
              <a:buNone/>
              <a:tabLst>
                <a:tab pos="3660775" algn="l"/>
              </a:tabLst>
            </a:pPr>
            <a:r>
              <a:rPr lang="en-US" dirty="0">
                <a:solidFill>
                  <a:srgbClr val="FFCC00"/>
                </a:solidFill>
              </a:rPr>
              <a:t>–  </a:t>
            </a:r>
            <a:r>
              <a:rPr lang="en-US" dirty="0"/>
              <a:t>Process Engineers	 </a:t>
            </a:r>
            <a:r>
              <a:rPr lang="en-US" dirty="0">
                <a:solidFill>
                  <a:srgbClr val="FFCC00"/>
                </a:solidFill>
              </a:rPr>
              <a:t>–  </a:t>
            </a:r>
            <a:r>
              <a:rPr lang="en-US" dirty="0"/>
              <a:t>Reliability</a:t>
            </a:r>
          </a:p>
          <a:p>
            <a:pPr lvl="1" indent="-344488" algn="l" rtl="0">
              <a:buNone/>
              <a:tabLst>
                <a:tab pos="3660775" algn="l"/>
              </a:tabLst>
            </a:pPr>
            <a:r>
              <a:rPr lang="en-US" dirty="0">
                <a:solidFill>
                  <a:srgbClr val="FFCC00"/>
                </a:solidFill>
              </a:rPr>
              <a:t>–  </a:t>
            </a:r>
            <a:r>
              <a:rPr lang="en-US" dirty="0"/>
              <a:t>Materials Suppliers	 </a:t>
            </a:r>
            <a:r>
              <a:rPr lang="en-US" dirty="0">
                <a:solidFill>
                  <a:srgbClr val="FFCC00"/>
                </a:solidFill>
              </a:rPr>
              <a:t>–  </a:t>
            </a:r>
            <a:r>
              <a:rPr lang="en-US" dirty="0"/>
              <a:t>Suppliers</a:t>
            </a:r>
          </a:p>
          <a:p>
            <a:pPr lvl="1" indent="-344488" algn="l" rtl="0">
              <a:buNone/>
              <a:tabLst>
                <a:tab pos="3660775" algn="l"/>
              </a:tabLst>
            </a:pPr>
            <a:r>
              <a:rPr lang="en-US" dirty="0">
                <a:solidFill>
                  <a:srgbClr val="FFCC00"/>
                </a:solidFill>
              </a:rPr>
              <a:t>– </a:t>
            </a:r>
            <a:r>
              <a:rPr lang="en-US" dirty="0"/>
              <a:t>Customers</a:t>
            </a:r>
          </a:p>
          <a:p>
            <a:pPr algn="l" rtl="0"/>
            <a:endParaRPr lang="en-US" dirty="0"/>
          </a:p>
        </p:txBody>
      </p:sp>
    </p:spTree>
    <p:extLst>
      <p:ext uri="{BB962C8B-B14F-4D97-AF65-F5344CB8AC3E}">
        <p14:creationId xmlns:p14="http://schemas.microsoft.com/office/powerpoint/2010/main" val="774882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FMEA Procedure</a:t>
            </a:r>
          </a:p>
        </p:txBody>
      </p:sp>
      <p:sp>
        <p:nvSpPr>
          <p:cNvPr id="3" name="Content Placeholder 2"/>
          <p:cNvSpPr>
            <a:spLocks noGrp="1"/>
          </p:cNvSpPr>
          <p:nvPr>
            <p:ph sz="quarter" idx="1"/>
          </p:nvPr>
        </p:nvSpPr>
        <p:spPr/>
        <p:txBody>
          <a:bodyPr/>
          <a:lstStyle/>
          <a:p>
            <a:pPr marL="346075" indent="-346075" algn="l" rtl="0">
              <a:spcBef>
                <a:spcPct val="50000"/>
              </a:spcBef>
              <a:buNone/>
            </a:pPr>
            <a:r>
              <a:rPr lang="en-US" sz="2400" dirty="0"/>
              <a:t>1.	For each process input (start with high value inputs), determine the ways in which the input can go wrong (failure mode)</a:t>
            </a:r>
          </a:p>
          <a:p>
            <a:pPr marL="346075" indent="-346075" algn="l" rtl="0">
              <a:spcBef>
                <a:spcPct val="50000"/>
              </a:spcBef>
              <a:buNone/>
            </a:pPr>
            <a:r>
              <a:rPr lang="en-US" sz="2400" dirty="0"/>
              <a:t>2.	For each failure mode, determine effects</a:t>
            </a:r>
          </a:p>
          <a:p>
            <a:pPr marL="742950" lvl="1" algn="l" rtl="0"/>
            <a:r>
              <a:rPr lang="en-US" sz="2000" dirty="0"/>
              <a:t>Select a severity level for each effect</a:t>
            </a:r>
          </a:p>
          <a:p>
            <a:pPr marL="346075" indent="-346075" algn="l" rtl="0">
              <a:spcBef>
                <a:spcPct val="50000"/>
              </a:spcBef>
              <a:buNone/>
            </a:pPr>
            <a:r>
              <a:rPr lang="en-US" sz="2400" dirty="0"/>
              <a:t>3.	Identify potential causes of each failure mode</a:t>
            </a:r>
          </a:p>
          <a:p>
            <a:pPr marL="742950" lvl="1" algn="l" rtl="0"/>
            <a:r>
              <a:rPr lang="en-US" sz="2000" dirty="0"/>
              <a:t>Select an occurrence level for each cause</a:t>
            </a:r>
          </a:p>
          <a:p>
            <a:pPr marL="346075" indent="-346075" algn="l" rtl="0">
              <a:spcBef>
                <a:spcPct val="50000"/>
              </a:spcBef>
              <a:buNone/>
            </a:pPr>
            <a:r>
              <a:rPr lang="en-US" sz="2400" dirty="0"/>
              <a:t>4.	List current controls for each cause</a:t>
            </a:r>
          </a:p>
          <a:p>
            <a:pPr marL="742950" lvl="1" algn="l" rtl="0"/>
            <a:r>
              <a:rPr lang="en-US" sz="2000" dirty="0"/>
              <a:t>Select a detection level for each cause</a:t>
            </a:r>
          </a:p>
          <a:p>
            <a:pPr algn="l" rtl="0"/>
            <a:endParaRPr lang="en-US" dirty="0"/>
          </a:p>
        </p:txBody>
      </p:sp>
    </p:spTree>
    <p:extLst>
      <p:ext uri="{BB962C8B-B14F-4D97-AF65-F5344CB8AC3E}">
        <p14:creationId xmlns:p14="http://schemas.microsoft.com/office/powerpoint/2010/main" val="3663577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FMEA Procedure</a:t>
            </a:r>
          </a:p>
        </p:txBody>
      </p:sp>
      <p:sp>
        <p:nvSpPr>
          <p:cNvPr id="3" name="Content Placeholder 2"/>
          <p:cNvSpPr>
            <a:spLocks noGrp="1"/>
          </p:cNvSpPr>
          <p:nvPr>
            <p:ph sz="quarter" idx="1"/>
          </p:nvPr>
        </p:nvSpPr>
        <p:spPr/>
        <p:txBody>
          <a:bodyPr/>
          <a:lstStyle/>
          <a:p>
            <a:pPr marL="346075" indent="-346075" algn="l" rtl="0">
              <a:buNone/>
            </a:pPr>
            <a:r>
              <a:rPr lang="en-US" sz="2400" dirty="0"/>
              <a:t>5.	Calculate the Risk Priority Number (RPN)</a:t>
            </a:r>
          </a:p>
          <a:p>
            <a:pPr marL="346075" indent="-346075" algn="l" rtl="0">
              <a:spcBef>
                <a:spcPct val="50000"/>
              </a:spcBef>
              <a:buNone/>
            </a:pPr>
            <a:r>
              <a:rPr lang="en-US" sz="2400" dirty="0"/>
              <a:t>6.	Develop recommended actions, assign responsible persons, and take actions</a:t>
            </a:r>
          </a:p>
          <a:p>
            <a:pPr marL="742950" lvl="1" algn="l" rtl="0"/>
            <a:r>
              <a:rPr lang="en-US" sz="2000" dirty="0"/>
              <a:t>Give priority to high RPNs</a:t>
            </a:r>
          </a:p>
          <a:p>
            <a:pPr marL="742950" lvl="1" algn="l" rtl="0"/>
            <a:r>
              <a:rPr lang="en-US" sz="2000" dirty="0"/>
              <a:t>MUST look at severities rated a 10</a:t>
            </a:r>
          </a:p>
          <a:p>
            <a:pPr marL="346075" indent="-346075" algn="l" rtl="0">
              <a:spcBef>
                <a:spcPct val="50000"/>
              </a:spcBef>
              <a:buNone/>
            </a:pPr>
            <a:r>
              <a:rPr lang="en-US" sz="2400" dirty="0"/>
              <a:t>7.	Assign the predicted severity, occurrence, and detection levels and compare RPNs</a:t>
            </a:r>
          </a:p>
          <a:p>
            <a:pPr algn="l" rtl="0"/>
            <a:endParaRPr lang="en-US" dirty="0"/>
          </a:p>
        </p:txBody>
      </p:sp>
    </p:spTree>
    <p:extLst>
      <p:ext uri="{BB962C8B-B14F-4D97-AF65-F5344CB8AC3E}">
        <p14:creationId xmlns:p14="http://schemas.microsoft.com/office/powerpoint/2010/main" val="731049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dirty="0"/>
              <a:t>Severity, Occurrence, </a:t>
            </a:r>
            <a:br>
              <a:rPr lang="en-US" dirty="0"/>
            </a:br>
            <a:r>
              <a:rPr lang="en-US" dirty="0"/>
              <a:t>and Detection</a:t>
            </a:r>
          </a:p>
        </p:txBody>
      </p:sp>
      <p:sp>
        <p:nvSpPr>
          <p:cNvPr id="3" name="Content Placeholder 2"/>
          <p:cNvSpPr>
            <a:spLocks noGrp="1"/>
          </p:cNvSpPr>
          <p:nvPr>
            <p:ph sz="quarter" idx="1"/>
          </p:nvPr>
        </p:nvSpPr>
        <p:spPr/>
        <p:txBody>
          <a:bodyPr/>
          <a:lstStyle/>
          <a:p>
            <a:pPr marL="222250" indent="-222250" algn="l" rtl="0"/>
            <a:r>
              <a:rPr lang="en-US" sz="2800" dirty="0"/>
              <a:t>Severity</a:t>
            </a:r>
          </a:p>
          <a:p>
            <a:pPr marL="630238" lvl="1" indent="-293688" algn="l" rtl="0"/>
            <a:r>
              <a:rPr lang="en-US" dirty="0"/>
              <a:t>Importance of the effect on customer requirements</a:t>
            </a:r>
          </a:p>
          <a:p>
            <a:pPr marL="222250" indent="-222250" algn="l" rtl="0">
              <a:spcBef>
                <a:spcPct val="50000"/>
              </a:spcBef>
            </a:pPr>
            <a:r>
              <a:rPr lang="en-US" sz="2800" dirty="0"/>
              <a:t>Occurrence</a:t>
            </a:r>
          </a:p>
          <a:p>
            <a:pPr marL="630238" lvl="1" indent="-293688" algn="l" rtl="0"/>
            <a:r>
              <a:rPr lang="en-US" dirty="0"/>
              <a:t>Frequency with which a given cause occurs and </a:t>
            </a:r>
            <a:br>
              <a:rPr lang="en-US" dirty="0"/>
            </a:br>
            <a:r>
              <a:rPr lang="en-US" dirty="0"/>
              <a:t>creates failure modes (obtain from past data if possible)</a:t>
            </a:r>
          </a:p>
          <a:p>
            <a:pPr marL="222250" indent="-222250" algn="l" rtl="0">
              <a:spcBef>
                <a:spcPct val="50000"/>
              </a:spcBef>
            </a:pPr>
            <a:r>
              <a:rPr lang="en-US" sz="2800" dirty="0"/>
              <a:t>Detection</a:t>
            </a:r>
          </a:p>
          <a:p>
            <a:pPr marL="630238" lvl="1" indent="-293688" algn="l" rtl="0"/>
            <a:r>
              <a:rPr lang="en-US" dirty="0"/>
              <a:t>The ability of the current control scheme to detect </a:t>
            </a:r>
            <a:br>
              <a:rPr lang="en-US" dirty="0"/>
            </a:br>
            <a:r>
              <a:rPr lang="en-US" dirty="0"/>
              <a:t>(then prevent) a given cause (may be difficult to estimate early in process operations).</a:t>
            </a:r>
          </a:p>
          <a:p>
            <a:pPr algn="l" rtl="0"/>
            <a:endParaRPr lang="en-US" dirty="0"/>
          </a:p>
        </p:txBody>
      </p:sp>
    </p:spTree>
    <p:extLst>
      <p:ext uri="{BB962C8B-B14F-4D97-AF65-F5344CB8AC3E}">
        <p14:creationId xmlns:p14="http://schemas.microsoft.com/office/powerpoint/2010/main" val="4378952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 Scales</a:t>
            </a:r>
          </a:p>
        </p:txBody>
      </p:sp>
      <p:sp>
        <p:nvSpPr>
          <p:cNvPr id="3" name="Content Placeholder 2"/>
          <p:cNvSpPr>
            <a:spLocks noGrp="1"/>
          </p:cNvSpPr>
          <p:nvPr>
            <p:ph sz="quarter" idx="1"/>
          </p:nvPr>
        </p:nvSpPr>
        <p:spPr/>
        <p:txBody>
          <a:bodyPr/>
          <a:lstStyle/>
          <a:p>
            <a:pPr algn="l" rtl="0"/>
            <a:r>
              <a:rPr lang="en-US" sz="2400" dirty="0"/>
              <a:t>There are a wide variety of scoring “anchors”, both quantitative or qualitative</a:t>
            </a:r>
          </a:p>
          <a:p>
            <a:pPr algn="l" rtl="0"/>
            <a:r>
              <a:rPr lang="en-US" sz="2400" dirty="0"/>
              <a:t>Two types of scales are 1-5 or 1-10</a:t>
            </a:r>
          </a:p>
          <a:p>
            <a:pPr algn="l" rtl="0"/>
            <a:r>
              <a:rPr lang="en-US" sz="2400" dirty="0"/>
              <a:t>The 1-5 scale makes it easier for the teams to decide on scores</a:t>
            </a:r>
          </a:p>
          <a:p>
            <a:pPr algn="l" rtl="0"/>
            <a:r>
              <a:rPr lang="en-US" sz="2400" dirty="0"/>
              <a:t>The 1-10 scale may allow for better precision in estimates and a wide variation in scores (most common)</a:t>
            </a:r>
          </a:p>
          <a:p>
            <a:pPr algn="l" rtl="0"/>
            <a:endParaRPr lang="en-US" dirty="0"/>
          </a:p>
        </p:txBody>
      </p:sp>
    </p:spTree>
    <p:extLst>
      <p:ext uri="{BB962C8B-B14F-4D97-AF65-F5344CB8AC3E}">
        <p14:creationId xmlns:p14="http://schemas.microsoft.com/office/powerpoint/2010/main" val="21404079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 Scales</a:t>
            </a:r>
          </a:p>
        </p:txBody>
      </p:sp>
      <p:sp>
        <p:nvSpPr>
          <p:cNvPr id="3" name="Content Placeholder 2"/>
          <p:cNvSpPr>
            <a:spLocks noGrp="1"/>
          </p:cNvSpPr>
          <p:nvPr>
            <p:ph sz="quarter" idx="1"/>
          </p:nvPr>
        </p:nvSpPr>
        <p:spPr/>
        <p:txBody>
          <a:bodyPr/>
          <a:lstStyle/>
          <a:p>
            <a:pPr algn="l" rtl="0"/>
            <a:r>
              <a:rPr lang="en-US" dirty="0"/>
              <a:t>Severity</a:t>
            </a:r>
          </a:p>
          <a:p>
            <a:pPr lvl="1" algn="l" rtl="0"/>
            <a:r>
              <a:rPr lang="en-US" dirty="0"/>
              <a:t>1 = Not Severe, 10 = Very Severe</a:t>
            </a:r>
          </a:p>
          <a:p>
            <a:pPr algn="l" rtl="0"/>
            <a:r>
              <a:rPr lang="en-US" dirty="0"/>
              <a:t>Occurrence</a:t>
            </a:r>
          </a:p>
          <a:p>
            <a:pPr lvl="1" algn="l" rtl="0"/>
            <a:r>
              <a:rPr lang="en-US" dirty="0"/>
              <a:t>1 = Not Likely, 10 = Very Likely</a:t>
            </a:r>
          </a:p>
          <a:p>
            <a:pPr algn="l" rtl="0"/>
            <a:r>
              <a:rPr lang="en-US" dirty="0"/>
              <a:t>Detection</a:t>
            </a:r>
          </a:p>
          <a:p>
            <a:pPr lvl="1" algn="l" rtl="0"/>
            <a:r>
              <a:rPr lang="en-US" dirty="0"/>
              <a:t>1 = Easy to Detect, 10 = Not easy to Detect</a:t>
            </a:r>
          </a:p>
          <a:p>
            <a:pPr algn="l" rtl="0"/>
            <a:endParaRPr lang="en-US" dirty="0"/>
          </a:p>
        </p:txBody>
      </p:sp>
    </p:spTree>
    <p:extLst>
      <p:ext uri="{BB962C8B-B14F-4D97-AF65-F5344CB8AC3E}">
        <p14:creationId xmlns:p14="http://schemas.microsoft.com/office/powerpoint/2010/main" val="318338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Priority Number (RPN)</a:t>
            </a:r>
          </a:p>
        </p:txBody>
      </p:sp>
      <p:sp>
        <p:nvSpPr>
          <p:cNvPr id="3" name="Content Placeholder 2"/>
          <p:cNvSpPr>
            <a:spLocks noGrp="1"/>
          </p:cNvSpPr>
          <p:nvPr>
            <p:ph sz="quarter" idx="1"/>
          </p:nvPr>
        </p:nvSpPr>
        <p:spPr/>
        <p:txBody>
          <a:bodyPr/>
          <a:lstStyle/>
          <a:p>
            <a:pPr algn="l" rtl="0"/>
            <a:r>
              <a:rPr lang="en-US" dirty="0"/>
              <a:t>RPN is the product of the severity, occurrence, and detection scores.</a:t>
            </a:r>
          </a:p>
          <a:p>
            <a:pPr marL="0" indent="0" algn="l" rtl="0">
              <a:buNone/>
            </a:pPr>
            <a:endParaRPr lang="en-US" dirty="0"/>
          </a:p>
        </p:txBody>
      </p:sp>
      <p:sp>
        <p:nvSpPr>
          <p:cNvPr id="4" name="AutoShape 4"/>
          <p:cNvSpPr>
            <a:spLocks noChangeArrowheads="1"/>
          </p:cNvSpPr>
          <p:nvPr/>
        </p:nvSpPr>
        <p:spPr bwMode="auto">
          <a:xfrm>
            <a:off x="838200" y="3810000"/>
            <a:ext cx="1371600" cy="533400"/>
          </a:xfrm>
          <a:prstGeom prst="roundRect">
            <a:avLst>
              <a:gd name="adj" fmla="val 16667"/>
            </a:avLst>
          </a:prstGeom>
          <a:solidFill>
            <a:srgbClr val="FFCC00"/>
          </a:solidFill>
          <a:ln w="12700">
            <a:solidFill>
              <a:schemeClr val="tx1"/>
            </a:solidFill>
            <a:round/>
            <a:headEnd/>
            <a:tailEnd/>
          </a:ln>
        </p:spPr>
        <p:txBody>
          <a:bodyPr wrap="none" anchor="ctr"/>
          <a:lstStyle/>
          <a:p>
            <a:pPr algn="ctr"/>
            <a:r>
              <a:rPr lang="en-US" dirty="0">
                <a:latin typeface="Arial Narrow" pitchFamily="34" charset="0"/>
              </a:rPr>
              <a:t>Severity</a:t>
            </a:r>
          </a:p>
        </p:txBody>
      </p:sp>
      <p:sp>
        <p:nvSpPr>
          <p:cNvPr id="5" name="AutoShape 5"/>
          <p:cNvSpPr>
            <a:spLocks noChangeArrowheads="1"/>
          </p:cNvSpPr>
          <p:nvPr/>
        </p:nvSpPr>
        <p:spPr bwMode="auto">
          <a:xfrm>
            <a:off x="2717800" y="3810000"/>
            <a:ext cx="1371600" cy="533400"/>
          </a:xfrm>
          <a:prstGeom prst="roundRect">
            <a:avLst>
              <a:gd name="adj" fmla="val 16667"/>
            </a:avLst>
          </a:prstGeom>
          <a:solidFill>
            <a:srgbClr val="FFCC00"/>
          </a:solidFill>
          <a:ln w="12700">
            <a:solidFill>
              <a:schemeClr val="tx1"/>
            </a:solidFill>
            <a:round/>
            <a:headEnd/>
            <a:tailEnd/>
          </a:ln>
        </p:spPr>
        <p:txBody>
          <a:bodyPr wrap="none" anchor="ctr"/>
          <a:lstStyle/>
          <a:p>
            <a:pPr algn="ctr"/>
            <a:r>
              <a:rPr lang="en-US" dirty="0">
                <a:latin typeface="Arial Narrow" pitchFamily="34" charset="0"/>
              </a:rPr>
              <a:t>Occurrence</a:t>
            </a:r>
            <a:endParaRPr lang="en-US" dirty="0">
              <a:latin typeface="Times New Roman" pitchFamily="18" charset="0"/>
            </a:endParaRPr>
          </a:p>
        </p:txBody>
      </p:sp>
      <p:sp>
        <p:nvSpPr>
          <p:cNvPr id="6" name="AutoShape 6"/>
          <p:cNvSpPr>
            <a:spLocks noChangeArrowheads="1"/>
          </p:cNvSpPr>
          <p:nvPr/>
        </p:nvSpPr>
        <p:spPr bwMode="auto">
          <a:xfrm>
            <a:off x="4597400" y="3810000"/>
            <a:ext cx="1371600" cy="533400"/>
          </a:xfrm>
          <a:prstGeom prst="roundRect">
            <a:avLst>
              <a:gd name="adj" fmla="val 16667"/>
            </a:avLst>
          </a:prstGeom>
          <a:solidFill>
            <a:srgbClr val="FFCC00"/>
          </a:solidFill>
          <a:ln w="12700">
            <a:solidFill>
              <a:schemeClr val="tx1"/>
            </a:solidFill>
            <a:round/>
            <a:headEnd/>
            <a:tailEnd/>
          </a:ln>
        </p:spPr>
        <p:txBody>
          <a:bodyPr wrap="none" anchor="ctr"/>
          <a:lstStyle/>
          <a:p>
            <a:pPr algn="ctr"/>
            <a:r>
              <a:rPr lang="en-US">
                <a:latin typeface="Arial Narrow" pitchFamily="34" charset="0"/>
              </a:rPr>
              <a:t>Detection</a:t>
            </a:r>
            <a:endParaRPr lang="en-US">
              <a:latin typeface="Times New Roman" pitchFamily="18" charset="0"/>
            </a:endParaRPr>
          </a:p>
        </p:txBody>
      </p:sp>
      <p:sp>
        <p:nvSpPr>
          <p:cNvPr id="7" name="AutoShape 7"/>
          <p:cNvSpPr>
            <a:spLocks noChangeArrowheads="1"/>
          </p:cNvSpPr>
          <p:nvPr/>
        </p:nvSpPr>
        <p:spPr bwMode="auto">
          <a:xfrm>
            <a:off x="6781800" y="3810000"/>
            <a:ext cx="1371600" cy="533400"/>
          </a:xfrm>
          <a:prstGeom prst="roundRect">
            <a:avLst>
              <a:gd name="adj" fmla="val 16667"/>
            </a:avLst>
          </a:prstGeom>
          <a:solidFill>
            <a:srgbClr val="CC3300"/>
          </a:solidFill>
          <a:ln w="12700">
            <a:solidFill>
              <a:schemeClr val="tx1"/>
            </a:solidFill>
            <a:round/>
            <a:headEnd/>
            <a:tailEnd/>
          </a:ln>
          <a:effectLst/>
        </p:spPr>
        <p:txBody>
          <a:bodyPr wrap="none" anchor="ctr"/>
          <a:lstStyle/>
          <a:p>
            <a:pPr algn="ctr"/>
            <a:r>
              <a:rPr lang="en-US" b="1">
                <a:solidFill>
                  <a:schemeClr val="bg1"/>
                </a:solidFill>
                <a:effectLst>
                  <a:outerShdw blurRad="38100" dist="38100" dir="2700000" algn="tl">
                    <a:srgbClr val="000000"/>
                  </a:outerShdw>
                </a:effectLst>
                <a:latin typeface="Arial Narrow" pitchFamily="34" charset="0"/>
              </a:rPr>
              <a:t>RPN</a:t>
            </a:r>
            <a:endParaRPr lang="en-US" b="1">
              <a:solidFill>
                <a:schemeClr val="bg1"/>
              </a:solidFill>
              <a:effectLst>
                <a:outerShdw blurRad="38100" dist="38100" dir="2700000" algn="tl">
                  <a:srgbClr val="000000"/>
                </a:outerShdw>
              </a:effectLst>
              <a:latin typeface="Times New Roman" pitchFamily="18" charset="0"/>
            </a:endParaRPr>
          </a:p>
        </p:txBody>
      </p:sp>
      <p:sp>
        <p:nvSpPr>
          <p:cNvPr id="8" name="Text Box 8"/>
          <p:cNvSpPr txBox="1">
            <a:spLocks noChangeArrowheads="1"/>
          </p:cNvSpPr>
          <p:nvPr/>
        </p:nvSpPr>
        <p:spPr bwMode="auto">
          <a:xfrm>
            <a:off x="2260600" y="3810000"/>
            <a:ext cx="39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spcBef>
                <a:spcPct val="50000"/>
              </a:spcBef>
            </a:pPr>
            <a:r>
              <a:rPr lang="en-US" b="1" dirty="0">
                <a:latin typeface="Tahoma" pitchFamily="34" charset="0"/>
              </a:rPr>
              <a:t>X</a:t>
            </a:r>
          </a:p>
        </p:txBody>
      </p:sp>
      <p:sp>
        <p:nvSpPr>
          <p:cNvPr id="9" name="Text Box 9"/>
          <p:cNvSpPr txBox="1">
            <a:spLocks noChangeArrowheads="1"/>
          </p:cNvSpPr>
          <p:nvPr/>
        </p:nvSpPr>
        <p:spPr bwMode="auto">
          <a:xfrm>
            <a:off x="4114800" y="3810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spcBef>
                <a:spcPct val="50000"/>
              </a:spcBef>
            </a:pPr>
            <a:r>
              <a:rPr lang="en-US" b="1">
                <a:latin typeface="Tahoma" pitchFamily="34" charset="0"/>
              </a:rPr>
              <a:t>X</a:t>
            </a:r>
          </a:p>
        </p:txBody>
      </p:sp>
      <p:sp>
        <p:nvSpPr>
          <p:cNvPr id="10" name="Text Box 10"/>
          <p:cNvSpPr txBox="1">
            <a:spLocks noChangeArrowheads="1"/>
          </p:cNvSpPr>
          <p:nvPr/>
        </p:nvSpPr>
        <p:spPr bwMode="auto">
          <a:xfrm>
            <a:off x="6108700" y="3810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gn="ctr">
              <a:spcBef>
                <a:spcPct val="50000"/>
              </a:spcBef>
            </a:pPr>
            <a:r>
              <a:rPr lang="en-US" b="1">
                <a:latin typeface="Tahoma" pitchFamily="34" charset="0"/>
              </a:rPr>
              <a:t>=</a:t>
            </a:r>
          </a:p>
        </p:txBody>
      </p:sp>
    </p:spTree>
    <p:extLst>
      <p:ext uri="{BB962C8B-B14F-4D97-AF65-F5344CB8AC3E}">
        <p14:creationId xmlns:p14="http://schemas.microsoft.com/office/powerpoint/2010/main" val="803843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057400"/>
            <a:ext cx="8503920" cy="3279648"/>
          </a:xfrm>
        </p:spPr>
        <p:txBody>
          <a:bodyPr>
            <a:normAutofit lnSpcReduction="10000"/>
          </a:bodyPr>
          <a:lstStyle/>
          <a:p>
            <a:pPr marL="0" indent="0" algn="ctr">
              <a:buNone/>
            </a:pPr>
            <a:r>
              <a:rPr lang="en-US" sz="9600" dirty="0" smtClean="0"/>
              <a:t>HAZOP</a:t>
            </a:r>
          </a:p>
          <a:p>
            <a:pPr marL="0" indent="0" algn="ctr">
              <a:buNone/>
            </a:pPr>
            <a:r>
              <a:rPr lang="en-US" sz="6000" dirty="0" smtClean="0"/>
              <a:t>(</a:t>
            </a:r>
            <a:r>
              <a:rPr lang="pl-PL" sz="6000" b="1" dirty="0">
                <a:solidFill>
                  <a:schemeClr val="accent2"/>
                </a:solidFill>
              </a:rPr>
              <a:t>HAZ</a:t>
            </a:r>
            <a:r>
              <a:rPr lang="pl-PL" sz="6000" dirty="0"/>
              <a:t>ard and </a:t>
            </a:r>
            <a:r>
              <a:rPr lang="pl-PL" sz="6000" b="1" dirty="0">
                <a:solidFill>
                  <a:schemeClr val="accent2"/>
                </a:solidFill>
              </a:rPr>
              <a:t>OP</a:t>
            </a:r>
            <a:r>
              <a:rPr lang="pl-PL" sz="6000" dirty="0"/>
              <a:t>erability </a:t>
            </a:r>
            <a:r>
              <a:rPr lang="pl-PL" sz="6000" dirty="0" smtClean="0"/>
              <a:t>study</a:t>
            </a:r>
            <a:r>
              <a:rPr lang="en-US" sz="6000" dirty="0" smtClean="0"/>
              <a:t>)</a:t>
            </a:r>
            <a:endParaRPr lang="fa-IR" sz="6000" dirty="0"/>
          </a:p>
        </p:txBody>
      </p:sp>
    </p:spTree>
    <p:extLst>
      <p:ext uri="{BB962C8B-B14F-4D97-AF65-F5344CB8AC3E}">
        <p14:creationId xmlns:p14="http://schemas.microsoft.com/office/powerpoint/2010/main" val="33100784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efinition</a:t>
            </a:r>
            <a:endParaRPr lang="fa-IR" dirty="0"/>
          </a:p>
        </p:txBody>
      </p:sp>
      <p:sp>
        <p:nvSpPr>
          <p:cNvPr id="3" name="Content Placeholder 2"/>
          <p:cNvSpPr>
            <a:spLocks noGrp="1"/>
          </p:cNvSpPr>
          <p:nvPr>
            <p:ph sz="quarter" idx="1"/>
          </p:nvPr>
        </p:nvSpPr>
        <p:spPr/>
        <p:txBody>
          <a:bodyPr>
            <a:normAutofit lnSpcReduction="10000"/>
          </a:bodyPr>
          <a:lstStyle/>
          <a:p>
            <a:pPr algn="l" rtl="0"/>
            <a:r>
              <a:rPr lang="en-US" b="1" dirty="0" smtClean="0"/>
              <a:t>HAZARD</a:t>
            </a:r>
            <a:r>
              <a:rPr lang="en-US" dirty="0" smtClean="0"/>
              <a:t>:</a:t>
            </a:r>
          </a:p>
          <a:p>
            <a:pPr marL="0" indent="0" algn="l" rtl="0">
              <a:buNone/>
            </a:pPr>
            <a:r>
              <a:rPr lang="en-US" sz="2400" dirty="0"/>
              <a:t>Potential source of harm. Deviations from design or operational </a:t>
            </a:r>
            <a:r>
              <a:rPr lang="en-US" sz="2400" dirty="0" smtClean="0"/>
              <a:t>intent may </a:t>
            </a:r>
            <a:r>
              <a:rPr lang="en-US" sz="2400" dirty="0"/>
              <a:t>constitute or produce a hazard. Hazards are the focus of </a:t>
            </a:r>
            <a:r>
              <a:rPr lang="en-US" sz="2400" dirty="0" smtClean="0"/>
              <a:t>HAZOP studies</a:t>
            </a:r>
            <a:r>
              <a:rPr lang="en-US" sz="2400" dirty="0"/>
              <a:t>, and it should be noted that a single hazard </a:t>
            </a:r>
            <a:r>
              <a:rPr lang="en-US" sz="2400" dirty="0" smtClean="0"/>
              <a:t>could potentially lead </a:t>
            </a:r>
            <a:r>
              <a:rPr lang="en-US" sz="2400" dirty="0"/>
              <a:t>to multiple forms of harm</a:t>
            </a:r>
            <a:r>
              <a:rPr lang="en-US" sz="2400" dirty="0" smtClean="0"/>
              <a:t>.</a:t>
            </a:r>
          </a:p>
          <a:p>
            <a:pPr algn="l" rtl="0"/>
            <a:r>
              <a:rPr lang="en-US" sz="2400" b="1" dirty="0" smtClean="0"/>
              <a:t>HARM</a:t>
            </a:r>
            <a:r>
              <a:rPr lang="en-US" sz="2400" dirty="0" smtClean="0"/>
              <a:t>:</a:t>
            </a:r>
          </a:p>
          <a:p>
            <a:pPr marL="0" indent="0" algn="l" rtl="0">
              <a:buNone/>
            </a:pPr>
            <a:r>
              <a:rPr lang="en-US" sz="2400" dirty="0"/>
              <a:t>Physical injury or damage to the health of people or damage to </a:t>
            </a:r>
            <a:r>
              <a:rPr lang="en-US" sz="2400" dirty="0" smtClean="0"/>
              <a:t>property or </a:t>
            </a:r>
            <a:r>
              <a:rPr lang="en-US" sz="2400" dirty="0"/>
              <a:t>the environment. Harm is the consequence of a hazard occurring </a:t>
            </a:r>
            <a:r>
              <a:rPr lang="en-US" sz="2400" dirty="0" smtClean="0"/>
              <a:t>and may </a:t>
            </a:r>
            <a:r>
              <a:rPr lang="en-US" sz="2400" dirty="0"/>
              <a:t>take many forms: patient or user safety, employee safety, </a:t>
            </a:r>
            <a:r>
              <a:rPr lang="en-US" sz="2400" dirty="0" smtClean="0"/>
              <a:t>business risks</a:t>
            </a:r>
            <a:r>
              <a:rPr lang="en-US" sz="2400" dirty="0"/>
              <a:t>, regulatory risks, environmental risks, etc.</a:t>
            </a:r>
            <a:endParaRPr lang="fa-IR" sz="2400" dirty="0"/>
          </a:p>
        </p:txBody>
      </p:sp>
    </p:spTree>
    <p:extLst>
      <p:ext uri="{BB962C8B-B14F-4D97-AF65-F5344CB8AC3E}">
        <p14:creationId xmlns:p14="http://schemas.microsoft.com/office/powerpoint/2010/main" val="4208014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fa-IR" dirty="0"/>
          </a:p>
        </p:txBody>
      </p:sp>
      <p:sp>
        <p:nvSpPr>
          <p:cNvPr id="3" name="Content Placeholder 2"/>
          <p:cNvSpPr>
            <a:spLocks noGrp="1"/>
          </p:cNvSpPr>
          <p:nvPr>
            <p:ph sz="quarter" idx="1"/>
          </p:nvPr>
        </p:nvSpPr>
        <p:spPr/>
        <p:txBody>
          <a:bodyPr>
            <a:noAutofit/>
          </a:bodyPr>
          <a:lstStyle/>
          <a:p>
            <a:pPr marL="0" indent="0" algn="l" rtl="0">
              <a:buNone/>
            </a:pPr>
            <a:r>
              <a:rPr lang="en-US" sz="2800" dirty="0"/>
              <a:t>HAZOP is best suited for assessing hazards in facilities, equipment, and processes</a:t>
            </a:r>
          </a:p>
          <a:p>
            <a:pPr marL="0" indent="0" algn="l" rtl="0">
              <a:buNone/>
            </a:pPr>
            <a:r>
              <a:rPr lang="en-US" sz="2800" dirty="0"/>
              <a:t>and is capable of assessing systems from multiple perspectives</a:t>
            </a:r>
            <a:r>
              <a:rPr lang="en-US" sz="2800" dirty="0" smtClean="0"/>
              <a:t>:</a:t>
            </a:r>
          </a:p>
          <a:p>
            <a:pPr algn="l" rtl="0"/>
            <a:r>
              <a:rPr lang="en-US" sz="2800" b="1" dirty="0" smtClean="0"/>
              <a:t>Design</a:t>
            </a:r>
          </a:p>
          <a:p>
            <a:pPr algn="l" rtl="0"/>
            <a:r>
              <a:rPr lang="en-US" sz="2800" b="1" dirty="0"/>
              <a:t>Physical and operational </a:t>
            </a:r>
            <a:r>
              <a:rPr lang="en-US" sz="2800" b="1" dirty="0" smtClean="0"/>
              <a:t>environments</a:t>
            </a:r>
          </a:p>
          <a:p>
            <a:pPr algn="l" rtl="0"/>
            <a:r>
              <a:rPr lang="en-US" sz="2800" b="1" dirty="0"/>
              <a:t>Operational and procedural controls</a:t>
            </a:r>
          </a:p>
          <a:p>
            <a:pPr algn="l" rtl="0"/>
            <a:endParaRPr lang="en-US" sz="2800" b="1" dirty="0"/>
          </a:p>
          <a:p>
            <a:pPr algn="l" rtl="0"/>
            <a:endParaRPr lang="en-US" sz="2800" b="1" dirty="0"/>
          </a:p>
          <a:p>
            <a:pPr algn="l" rtl="0"/>
            <a:endParaRPr lang="en-US" sz="2800" dirty="0"/>
          </a:p>
        </p:txBody>
      </p:sp>
    </p:spTree>
    <p:extLst>
      <p:ext uri="{BB962C8B-B14F-4D97-AF65-F5344CB8AC3E}">
        <p14:creationId xmlns:p14="http://schemas.microsoft.com/office/powerpoint/2010/main" val="114183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Ishikawa diagram</a:t>
            </a:r>
            <a:endParaRPr lang="fa-IR" dirty="0"/>
          </a:p>
        </p:txBody>
      </p:sp>
      <p:sp>
        <p:nvSpPr>
          <p:cNvPr id="3" name="Content Placeholder 2"/>
          <p:cNvSpPr>
            <a:spLocks noGrp="1"/>
          </p:cNvSpPr>
          <p:nvPr>
            <p:ph sz="quarter" idx="1"/>
          </p:nvPr>
        </p:nvSpPr>
        <p:spPr/>
        <p:txBody>
          <a:bodyPr>
            <a:normAutofit fontScale="92500"/>
          </a:bodyPr>
          <a:lstStyle/>
          <a:p>
            <a:pPr algn="l" rtl="0"/>
            <a:r>
              <a:rPr lang="en-US" dirty="0"/>
              <a:t>A graphic tool used when you need to identify and explore and display the possible causes of a specific problem or condition.</a:t>
            </a:r>
          </a:p>
          <a:p>
            <a:pPr algn="l" rtl="0"/>
            <a:r>
              <a:rPr lang="en-US" dirty="0"/>
              <a:t>Developed to represent the relationship between some “effect and all the possible “causes” influencing it.   </a:t>
            </a:r>
          </a:p>
          <a:p>
            <a:pPr algn="l" rtl="0"/>
            <a:r>
              <a:rPr lang="en-US" dirty="0"/>
              <a:t>The effect or problem is stated on the right side of the chart and the major influences or ‘causes’ listed to the left</a:t>
            </a:r>
          </a:p>
          <a:p>
            <a:pPr algn="l" rtl="0"/>
            <a:r>
              <a:rPr lang="en-US" dirty="0"/>
              <a:t>Causes might be summarized under the categories of Materials, Methods, Equipment, Environment, Leadership and People</a:t>
            </a:r>
          </a:p>
          <a:p>
            <a:pPr algn="l" rtl="0"/>
            <a:endParaRPr lang="fa-IR" dirty="0"/>
          </a:p>
        </p:txBody>
      </p:sp>
    </p:spTree>
    <p:extLst>
      <p:ext uri="{BB962C8B-B14F-4D97-AF65-F5344CB8AC3E}">
        <p14:creationId xmlns:p14="http://schemas.microsoft.com/office/powerpoint/2010/main" val="36607454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fa-IR" dirty="0"/>
          </a:p>
        </p:txBody>
      </p:sp>
      <p:sp>
        <p:nvSpPr>
          <p:cNvPr id="3" name="Content Placeholder 2"/>
          <p:cNvSpPr>
            <a:spLocks noGrp="1"/>
          </p:cNvSpPr>
          <p:nvPr>
            <p:ph sz="quarter" idx="1"/>
          </p:nvPr>
        </p:nvSpPr>
        <p:spPr/>
        <p:txBody>
          <a:bodyPr/>
          <a:lstStyle/>
          <a:p>
            <a:pPr algn="l" rtl="0"/>
            <a:r>
              <a:rPr lang="en-US" sz="2800" b="1" dirty="0"/>
              <a:t>Design</a:t>
            </a:r>
          </a:p>
          <a:p>
            <a:pPr algn="l" rtl="0">
              <a:buFont typeface="Wingdings" pitchFamily="2" charset="2"/>
              <a:buChar char="§"/>
            </a:pPr>
            <a:r>
              <a:rPr lang="en-US" sz="2800" dirty="0"/>
              <a:t> Assessing system design capability to meet user specifications and safety standards</a:t>
            </a:r>
          </a:p>
          <a:p>
            <a:pPr algn="l" rtl="0">
              <a:buFont typeface="Wingdings" pitchFamily="2" charset="2"/>
              <a:buChar char="§"/>
            </a:pPr>
            <a:r>
              <a:rPr lang="en-US" sz="2800" dirty="0"/>
              <a:t> Identifying weaknesses in systems</a:t>
            </a:r>
          </a:p>
          <a:p>
            <a:endParaRPr lang="fa-IR" dirty="0"/>
          </a:p>
        </p:txBody>
      </p:sp>
    </p:spTree>
    <p:extLst>
      <p:ext uri="{BB962C8B-B14F-4D97-AF65-F5344CB8AC3E}">
        <p14:creationId xmlns:p14="http://schemas.microsoft.com/office/powerpoint/2010/main" val="2195035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fa-IR" dirty="0"/>
          </a:p>
        </p:txBody>
      </p:sp>
      <p:sp>
        <p:nvSpPr>
          <p:cNvPr id="3" name="Content Placeholder 2"/>
          <p:cNvSpPr>
            <a:spLocks noGrp="1"/>
          </p:cNvSpPr>
          <p:nvPr>
            <p:ph sz="quarter" idx="1"/>
          </p:nvPr>
        </p:nvSpPr>
        <p:spPr/>
        <p:txBody>
          <a:bodyPr/>
          <a:lstStyle/>
          <a:p>
            <a:pPr algn="l" rtl="0"/>
            <a:r>
              <a:rPr lang="en-US" sz="2800" b="1" dirty="0"/>
              <a:t>Physical and operational environments</a:t>
            </a:r>
          </a:p>
          <a:p>
            <a:pPr algn="l" rtl="0">
              <a:buFont typeface="Wingdings" pitchFamily="2" charset="2"/>
              <a:buChar char="§"/>
            </a:pPr>
            <a:r>
              <a:rPr lang="en-US" sz="2800" dirty="0"/>
              <a:t> Assessing environment to ensure system is appropriately situated, supported, serviced, contained, etc.</a:t>
            </a:r>
          </a:p>
          <a:p>
            <a:endParaRPr lang="fa-IR" dirty="0"/>
          </a:p>
        </p:txBody>
      </p:sp>
    </p:spTree>
    <p:extLst>
      <p:ext uri="{BB962C8B-B14F-4D97-AF65-F5344CB8AC3E}">
        <p14:creationId xmlns:p14="http://schemas.microsoft.com/office/powerpoint/2010/main" val="12818756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fa-IR" dirty="0"/>
          </a:p>
        </p:txBody>
      </p:sp>
      <p:sp>
        <p:nvSpPr>
          <p:cNvPr id="3" name="Content Placeholder 2"/>
          <p:cNvSpPr>
            <a:spLocks noGrp="1"/>
          </p:cNvSpPr>
          <p:nvPr>
            <p:ph sz="quarter" idx="1"/>
          </p:nvPr>
        </p:nvSpPr>
        <p:spPr/>
        <p:txBody>
          <a:bodyPr/>
          <a:lstStyle/>
          <a:p>
            <a:pPr algn="l" rtl="0"/>
            <a:r>
              <a:rPr lang="en-US" sz="2800" b="1" dirty="0"/>
              <a:t>Operational and procedural controls</a:t>
            </a:r>
          </a:p>
          <a:p>
            <a:pPr algn="l" rtl="0">
              <a:buFont typeface="Wingdings" pitchFamily="2" charset="2"/>
              <a:buChar char="§"/>
            </a:pPr>
            <a:r>
              <a:rPr lang="en-US" sz="2800" dirty="0"/>
              <a:t> Assessing engineered controls (ex: automation), sequences of operations, procedural controls (ex: human interactions) etc.</a:t>
            </a:r>
          </a:p>
          <a:p>
            <a:pPr algn="l" rtl="0">
              <a:buFont typeface="Wingdings" pitchFamily="2" charset="2"/>
              <a:buChar char="§"/>
            </a:pPr>
            <a:r>
              <a:rPr lang="en-US" sz="2800" dirty="0"/>
              <a:t> Assessing different operational modes – start-up, standby, normal operation, steady &amp; unsteady states, normal shutdown, emergency shutdown, etc.</a:t>
            </a:r>
            <a:endParaRPr lang="fa-IR" sz="2800" dirty="0"/>
          </a:p>
          <a:p>
            <a:endParaRPr lang="fa-IR" dirty="0"/>
          </a:p>
        </p:txBody>
      </p:sp>
    </p:spTree>
    <p:extLst>
      <p:ext uri="{BB962C8B-B14F-4D97-AF65-F5344CB8AC3E}">
        <p14:creationId xmlns:p14="http://schemas.microsoft.com/office/powerpoint/2010/main" val="4103831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fa-IR"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47549"/>
            <a:ext cx="8504238" cy="4531251"/>
          </a:xfrm>
        </p:spPr>
      </p:pic>
    </p:spTree>
    <p:extLst>
      <p:ext uri="{BB962C8B-B14F-4D97-AF65-F5344CB8AC3E}">
        <p14:creationId xmlns:p14="http://schemas.microsoft.com/office/powerpoint/2010/main" val="3654407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HAZOP Methodology</a:t>
            </a:r>
            <a:endParaRPr lang="fa-IR" dirty="0"/>
          </a:p>
        </p:txBody>
      </p:sp>
      <p:sp>
        <p:nvSpPr>
          <p:cNvPr id="3" name="Content Placeholder 2"/>
          <p:cNvSpPr>
            <a:spLocks noGrp="1"/>
          </p:cNvSpPr>
          <p:nvPr>
            <p:ph sz="quarter" idx="1"/>
          </p:nvPr>
        </p:nvSpPr>
        <p:spPr/>
        <p:txBody>
          <a:bodyPr/>
          <a:lstStyle/>
          <a:p>
            <a:pPr algn="l" rtl="0"/>
            <a:r>
              <a:rPr lang="en-US" dirty="0"/>
              <a:t>The HAZOP analysis process is executed in four phases as illustrated below</a:t>
            </a:r>
            <a:r>
              <a:rPr lang="en-US" dirty="0" smtClean="0"/>
              <a:t>:</a:t>
            </a:r>
          </a:p>
          <a:p>
            <a:pPr marL="514350" indent="-514350" algn="l" rtl="0">
              <a:buFont typeface="+mj-lt"/>
              <a:buAutoNum type="arabicPeriod"/>
            </a:pPr>
            <a:r>
              <a:rPr lang="en-US" dirty="0" smtClean="0"/>
              <a:t>Definition</a:t>
            </a:r>
          </a:p>
          <a:p>
            <a:pPr marL="514350" indent="-514350" algn="l" rtl="0">
              <a:buFont typeface="+mj-lt"/>
              <a:buAutoNum type="arabicPeriod"/>
            </a:pPr>
            <a:r>
              <a:rPr lang="en-US" dirty="0" smtClean="0"/>
              <a:t>Preparation</a:t>
            </a:r>
          </a:p>
          <a:p>
            <a:pPr marL="514350" indent="-514350" algn="l" rtl="0">
              <a:buFont typeface="+mj-lt"/>
              <a:buAutoNum type="arabicPeriod"/>
            </a:pPr>
            <a:r>
              <a:rPr lang="en-US" dirty="0" smtClean="0"/>
              <a:t>Examination</a:t>
            </a:r>
          </a:p>
          <a:p>
            <a:pPr marL="514350" indent="-514350" algn="l" rtl="0">
              <a:buFont typeface="+mj-lt"/>
              <a:buAutoNum type="arabicPeriod"/>
            </a:pPr>
            <a:r>
              <a:rPr lang="en-US" dirty="0" smtClean="0"/>
              <a:t>Documentation and follow up</a:t>
            </a:r>
            <a:endParaRPr lang="fa-IR" dirty="0"/>
          </a:p>
        </p:txBody>
      </p:sp>
    </p:spTree>
    <p:extLst>
      <p:ext uri="{BB962C8B-B14F-4D97-AF65-F5344CB8AC3E}">
        <p14:creationId xmlns:p14="http://schemas.microsoft.com/office/powerpoint/2010/main" val="13423736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fa-IR" dirty="0"/>
          </a:p>
        </p:txBody>
      </p:sp>
      <p:sp>
        <p:nvSpPr>
          <p:cNvPr id="3" name="Content Placeholder 2"/>
          <p:cNvSpPr>
            <a:spLocks noGrp="1"/>
          </p:cNvSpPr>
          <p:nvPr>
            <p:ph sz="quarter" idx="1"/>
          </p:nvPr>
        </p:nvSpPr>
        <p:spPr/>
        <p:txBody>
          <a:bodyPr/>
          <a:lstStyle/>
          <a:p>
            <a:pPr algn="l" rtl="0"/>
            <a:r>
              <a:rPr lang="en-US" dirty="0"/>
              <a:t>Define scope and objectives</a:t>
            </a:r>
          </a:p>
          <a:p>
            <a:pPr algn="l" rtl="0"/>
            <a:r>
              <a:rPr lang="en-US" dirty="0" smtClean="0"/>
              <a:t>Define </a:t>
            </a:r>
            <a:r>
              <a:rPr lang="en-US" dirty="0"/>
              <a:t>responsibilities</a:t>
            </a:r>
          </a:p>
          <a:p>
            <a:pPr algn="l" rtl="0"/>
            <a:r>
              <a:rPr lang="en-US" dirty="0" smtClean="0"/>
              <a:t>Select </a:t>
            </a:r>
            <a:r>
              <a:rPr lang="en-US" dirty="0"/>
              <a:t>Team</a:t>
            </a:r>
            <a:endParaRPr lang="fa-IR" dirty="0"/>
          </a:p>
        </p:txBody>
      </p:sp>
    </p:spTree>
    <p:extLst>
      <p:ext uri="{BB962C8B-B14F-4D97-AF65-F5344CB8AC3E}">
        <p14:creationId xmlns:p14="http://schemas.microsoft.com/office/powerpoint/2010/main" val="21548032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Preparation</a:t>
            </a:r>
            <a:endParaRPr lang="fa-IR" dirty="0"/>
          </a:p>
        </p:txBody>
      </p:sp>
      <p:sp>
        <p:nvSpPr>
          <p:cNvPr id="3" name="Content Placeholder 2"/>
          <p:cNvSpPr>
            <a:spLocks noGrp="1"/>
          </p:cNvSpPr>
          <p:nvPr>
            <p:ph sz="quarter" idx="1"/>
          </p:nvPr>
        </p:nvSpPr>
        <p:spPr/>
        <p:txBody>
          <a:bodyPr/>
          <a:lstStyle/>
          <a:p>
            <a:pPr algn="l" rtl="0"/>
            <a:r>
              <a:rPr lang="en-US" dirty="0" smtClean="0"/>
              <a:t>Plan </a:t>
            </a:r>
            <a:r>
              <a:rPr lang="en-US" dirty="0"/>
              <a:t>the study</a:t>
            </a:r>
          </a:p>
          <a:p>
            <a:pPr algn="l" rtl="0"/>
            <a:r>
              <a:rPr lang="en-US" dirty="0" smtClean="0"/>
              <a:t>Collect </a:t>
            </a:r>
            <a:r>
              <a:rPr lang="en-US" dirty="0"/>
              <a:t>data</a:t>
            </a:r>
          </a:p>
          <a:p>
            <a:pPr algn="l" rtl="0"/>
            <a:r>
              <a:rPr lang="en-US" dirty="0" smtClean="0"/>
              <a:t>Agree </a:t>
            </a:r>
            <a:r>
              <a:rPr lang="en-US" dirty="0"/>
              <a:t>style of recording</a:t>
            </a:r>
          </a:p>
          <a:p>
            <a:pPr algn="l" rtl="0"/>
            <a:r>
              <a:rPr lang="en-US" dirty="0" smtClean="0"/>
              <a:t>Estimate </a:t>
            </a:r>
            <a:r>
              <a:rPr lang="en-US" dirty="0"/>
              <a:t>the time</a:t>
            </a:r>
          </a:p>
          <a:p>
            <a:pPr algn="l" rtl="0"/>
            <a:r>
              <a:rPr lang="en-US" dirty="0" smtClean="0"/>
              <a:t>Arrange </a:t>
            </a:r>
            <a:r>
              <a:rPr lang="en-US" dirty="0"/>
              <a:t>a schedule</a:t>
            </a:r>
            <a:endParaRPr lang="fa-IR" dirty="0"/>
          </a:p>
        </p:txBody>
      </p:sp>
    </p:spTree>
    <p:extLst>
      <p:ext uri="{BB962C8B-B14F-4D97-AF65-F5344CB8AC3E}">
        <p14:creationId xmlns:p14="http://schemas.microsoft.com/office/powerpoint/2010/main" val="39097504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 words</a:t>
            </a:r>
            <a:endParaRPr lang="fa-IR" dirty="0"/>
          </a:p>
        </p:txBody>
      </p:sp>
      <p:sp>
        <p:nvSpPr>
          <p:cNvPr id="3" name="Content Placeholder 2"/>
          <p:cNvSpPr>
            <a:spLocks noGrp="1"/>
          </p:cNvSpPr>
          <p:nvPr>
            <p:ph sz="quarter" idx="1"/>
          </p:nvPr>
        </p:nvSpPr>
        <p:spPr/>
        <p:txBody>
          <a:bodyPr/>
          <a:lstStyle/>
          <a:p>
            <a:pPr algn="l" rtl="0"/>
            <a:r>
              <a:rPr lang="pl-PL" b="1" dirty="0"/>
              <a:t>Primary keywords</a:t>
            </a:r>
            <a:r>
              <a:rPr lang="pl-PL" dirty="0"/>
              <a:t>: a particular aspect of a design intent (a process condition or parameter).</a:t>
            </a:r>
            <a:endParaRPr lang="en-GB" dirty="0"/>
          </a:p>
          <a:p>
            <a:pPr marL="0" indent="0" algn="l" rtl="0">
              <a:buNone/>
            </a:pPr>
            <a:endParaRPr lang="fa-IR" dirty="0"/>
          </a:p>
        </p:txBody>
      </p:sp>
      <p:sp>
        <p:nvSpPr>
          <p:cNvPr id="4" name="Text Box 4"/>
          <p:cNvSpPr txBox="1">
            <a:spLocks noChangeArrowheads="1"/>
          </p:cNvSpPr>
          <p:nvPr/>
        </p:nvSpPr>
        <p:spPr bwMode="auto">
          <a:xfrm>
            <a:off x="304800" y="2895599"/>
            <a:ext cx="8458200" cy="3677033"/>
          </a:xfrm>
          <a:prstGeom prst="rect">
            <a:avLst/>
          </a:prstGeom>
          <a:noFill/>
          <a:ln>
            <a:noFill/>
          </a:ln>
          <a:effectLst/>
          <a:extLst>
            <a:ext uri="{909E8E84-426E-40DD-AFC4-6F175D3DCCD1}">
              <a14:hiddenFill xmlns:a14="http://schemas.microsoft.com/office/drawing/2010/main">
                <a:gradFill rotWithShape="0">
                  <a:gsLst>
                    <a:gs pos="0">
                      <a:srgbClr val="99CCFF"/>
                    </a:gs>
                    <a:gs pos="50000">
                      <a:schemeClr val="tx1"/>
                    </a:gs>
                    <a:gs pos="100000">
                      <a:srgbClr val="99CCFF"/>
                    </a:gs>
                  </a:gsLst>
                  <a:lin ang="5400000" scaled="1"/>
                </a:gra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pl-PL" sz="2400" b="1" dirty="0">
                <a:solidFill>
                  <a:srgbClr val="FF0000"/>
                </a:solidFill>
              </a:rPr>
              <a:t>Safety:		</a:t>
            </a:r>
            <a:r>
              <a:rPr lang="en-US" sz="2400" b="1" dirty="0" smtClean="0">
                <a:solidFill>
                  <a:srgbClr val="FF0000"/>
                </a:solidFill>
              </a:rPr>
              <a:t>               </a:t>
            </a:r>
            <a:r>
              <a:rPr lang="pl-PL" sz="2400" b="1" dirty="0" smtClean="0">
                <a:solidFill>
                  <a:srgbClr val="FF0000"/>
                </a:solidFill>
              </a:rPr>
              <a:t>Operability</a:t>
            </a:r>
            <a:r>
              <a:rPr lang="pl-PL" sz="2400" b="1" dirty="0">
                <a:solidFill>
                  <a:srgbClr val="FF0000"/>
                </a:solidFill>
              </a:rPr>
              <a:t>:</a:t>
            </a:r>
            <a:endParaRPr lang="pl-PL" sz="2400" dirty="0">
              <a:solidFill>
                <a:srgbClr val="FF0000"/>
              </a:solidFill>
            </a:endParaRPr>
          </a:p>
          <a:p>
            <a:r>
              <a:rPr lang="pl-PL" sz="2400" dirty="0"/>
              <a:t>Flow			</a:t>
            </a:r>
            <a:r>
              <a:rPr lang="en-US" sz="2400" dirty="0" smtClean="0"/>
              <a:t>                   </a:t>
            </a:r>
            <a:r>
              <a:rPr lang="pl-PL" sz="2400" dirty="0" smtClean="0"/>
              <a:t>Isolate</a:t>
            </a:r>
            <a:endParaRPr lang="pl-PL" sz="2400" dirty="0"/>
          </a:p>
          <a:p>
            <a:pPr>
              <a:spcBef>
                <a:spcPct val="10000"/>
              </a:spcBef>
            </a:pPr>
            <a:r>
              <a:rPr lang="pl-PL" sz="2400" dirty="0"/>
              <a:t>Temperature		</a:t>
            </a:r>
            <a:r>
              <a:rPr lang="en-US" sz="2400" dirty="0" smtClean="0"/>
              <a:t>                   </a:t>
            </a:r>
            <a:r>
              <a:rPr lang="pl-PL" sz="2400" dirty="0" smtClean="0"/>
              <a:t>Start-up</a:t>
            </a:r>
            <a:endParaRPr lang="pl-PL" sz="2400" dirty="0"/>
          </a:p>
          <a:p>
            <a:pPr>
              <a:spcBef>
                <a:spcPct val="10000"/>
              </a:spcBef>
            </a:pPr>
            <a:r>
              <a:rPr lang="pl-PL" sz="2400" dirty="0"/>
              <a:t>Pressure		</a:t>
            </a:r>
            <a:r>
              <a:rPr lang="en-US" sz="2400" dirty="0" smtClean="0"/>
              <a:t>                   </a:t>
            </a:r>
            <a:r>
              <a:rPr lang="pl-PL" sz="2400" dirty="0" smtClean="0"/>
              <a:t>Shutdown</a:t>
            </a:r>
            <a:endParaRPr lang="pl-PL" sz="2400" dirty="0"/>
          </a:p>
          <a:p>
            <a:pPr>
              <a:spcBef>
                <a:spcPct val="10000"/>
              </a:spcBef>
            </a:pPr>
            <a:r>
              <a:rPr lang="pl-PL" sz="2400" dirty="0"/>
              <a:t>Level			</a:t>
            </a:r>
            <a:r>
              <a:rPr lang="en-US" sz="2400" dirty="0" smtClean="0"/>
              <a:t>                   </a:t>
            </a:r>
            <a:r>
              <a:rPr lang="pl-PL" sz="2400" dirty="0" smtClean="0"/>
              <a:t>Maintain</a:t>
            </a:r>
            <a:endParaRPr lang="pl-PL" sz="2400" dirty="0"/>
          </a:p>
          <a:p>
            <a:pPr>
              <a:spcBef>
                <a:spcPct val="10000"/>
              </a:spcBef>
            </a:pPr>
            <a:r>
              <a:rPr lang="pl-PL" sz="2400" dirty="0"/>
              <a:t>Corrode</a:t>
            </a:r>
            <a:r>
              <a:rPr lang="pl-PL" sz="2400" dirty="0">
                <a:solidFill>
                  <a:srgbClr val="66FFFF"/>
                </a:solidFill>
              </a:rPr>
              <a:t>		</a:t>
            </a:r>
            <a:r>
              <a:rPr lang="en-US" sz="2400" dirty="0" smtClean="0">
                <a:solidFill>
                  <a:srgbClr val="66FFFF"/>
                </a:solidFill>
              </a:rPr>
              <a:t>                   </a:t>
            </a:r>
            <a:r>
              <a:rPr lang="pl-PL" sz="2400" dirty="0" smtClean="0"/>
              <a:t>Inspect</a:t>
            </a:r>
            <a:endParaRPr lang="pl-PL" sz="2400" b="1" dirty="0"/>
          </a:p>
          <a:p>
            <a:pPr>
              <a:spcBef>
                <a:spcPct val="10000"/>
              </a:spcBef>
            </a:pPr>
            <a:r>
              <a:rPr lang="pl-PL" sz="2400" dirty="0"/>
              <a:t>Absorb		</a:t>
            </a:r>
            <a:r>
              <a:rPr lang="en-US" sz="2400" dirty="0" smtClean="0"/>
              <a:t>                   </a:t>
            </a:r>
            <a:r>
              <a:rPr lang="pl-PL" sz="2400" dirty="0" smtClean="0"/>
              <a:t>Drain</a:t>
            </a:r>
            <a:endParaRPr lang="pl-PL" sz="2400" dirty="0"/>
          </a:p>
          <a:p>
            <a:pPr>
              <a:spcBef>
                <a:spcPct val="10000"/>
              </a:spcBef>
            </a:pPr>
            <a:r>
              <a:rPr lang="pl-PL" sz="2400" dirty="0"/>
              <a:t>Erode			</a:t>
            </a:r>
            <a:r>
              <a:rPr lang="en-US" sz="2400" dirty="0" smtClean="0"/>
              <a:t>                   </a:t>
            </a:r>
            <a:r>
              <a:rPr lang="pl-PL" sz="2400" dirty="0" smtClean="0"/>
              <a:t>Purge</a:t>
            </a:r>
            <a:endParaRPr lang="pl-PL" sz="2400" dirty="0"/>
          </a:p>
          <a:p>
            <a:pPr>
              <a:spcBef>
                <a:spcPct val="10000"/>
              </a:spcBef>
            </a:pPr>
            <a:r>
              <a:rPr lang="pl-PL" sz="2400" dirty="0"/>
              <a:t>...			</a:t>
            </a:r>
            <a:r>
              <a:rPr lang="en-US" sz="2400" dirty="0" smtClean="0"/>
              <a:t>                    </a:t>
            </a:r>
            <a:r>
              <a:rPr lang="pl-PL" sz="2400" dirty="0" smtClean="0"/>
              <a:t>...</a:t>
            </a:r>
            <a:endParaRPr lang="en-GB" sz="2400" dirty="0"/>
          </a:p>
        </p:txBody>
      </p:sp>
    </p:spTree>
    <p:extLst>
      <p:ext uri="{BB962C8B-B14F-4D97-AF65-F5344CB8AC3E}">
        <p14:creationId xmlns:p14="http://schemas.microsoft.com/office/powerpoint/2010/main" val="367747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Secondary key words</a:t>
            </a:r>
            <a:endParaRPr lang="fa-IR" dirty="0"/>
          </a:p>
        </p:txBody>
      </p:sp>
      <p:sp>
        <p:nvSpPr>
          <p:cNvPr id="3" name="Content Placeholder 2"/>
          <p:cNvSpPr>
            <a:spLocks noGrp="1"/>
          </p:cNvSpPr>
          <p:nvPr>
            <p:ph sz="quarter" idx="1"/>
          </p:nvPr>
        </p:nvSpPr>
        <p:spPr/>
        <p:txBody>
          <a:bodyPr>
            <a:normAutofit/>
          </a:bodyPr>
          <a:lstStyle/>
          <a:p>
            <a:pPr algn="l" rtl="0"/>
            <a:r>
              <a:rPr lang="en-US" sz="2000" dirty="0"/>
              <a:t>Risk assessment teams are responsible for identifying the guide words that will </a:t>
            </a:r>
            <a:r>
              <a:rPr lang="en-US" sz="2000" dirty="0" smtClean="0"/>
              <a:t>best suit </a:t>
            </a:r>
            <a:r>
              <a:rPr lang="en-US" sz="2000" dirty="0"/>
              <a:t>the scope and problem statement for their analysis. Some common </a:t>
            </a:r>
            <a:r>
              <a:rPr lang="en-US" sz="2000" dirty="0" smtClean="0"/>
              <a:t>HAZOP guide </a:t>
            </a:r>
            <a:r>
              <a:rPr lang="en-US" sz="2000" dirty="0"/>
              <a:t>words include:</a:t>
            </a:r>
            <a:endParaRPr lang="fa-IR"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2743200"/>
            <a:ext cx="88868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4921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Guide words</a:t>
            </a:r>
            <a:endParaRPr lang="fa-IR" dirty="0"/>
          </a:p>
        </p:txBody>
      </p:sp>
      <p:sp>
        <p:nvSpPr>
          <p:cNvPr id="3" name="Content Placeholder 2"/>
          <p:cNvSpPr>
            <a:spLocks noGrp="1"/>
          </p:cNvSpPr>
          <p:nvPr>
            <p:ph sz="quarter" idx="1"/>
          </p:nvPr>
        </p:nvSpPr>
        <p:spPr/>
        <p:txBody>
          <a:bodyPr>
            <a:normAutofit/>
          </a:bodyPr>
          <a:lstStyle/>
          <a:p>
            <a:pPr algn="l" rtl="0"/>
            <a:r>
              <a:rPr lang="en-US" sz="2000" dirty="0"/>
              <a:t>HAZOP guide words work by providing a systematic and consistent means </a:t>
            </a:r>
            <a:r>
              <a:rPr lang="en-US" sz="2000" dirty="0" smtClean="0"/>
              <a:t>of brainstorming </a:t>
            </a:r>
            <a:r>
              <a:rPr lang="en-US" sz="2000" dirty="0"/>
              <a:t>potential deviations to operations. The following example shows </a:t>
            </a:r>
            <a:r>
              <a:rPr lang="en-US" sz="2000" dirty="0" smtClean="0"/>
              <a:t>how different </a:t>
            </a:r>
            <a:r>
              <a:rPr lang="en-US" sz="2000" dirty="0"/>
              <a:t>HAZOP guide words might be used to brainstorm deviations </a:t>
            </a:r>
            <a:r>
              <a:rPr lang="en-US" sz="2000" dirty="0" smtClean="0"/>
              <a:t>around detergent </a:t>
            </a:r>
            <a:r>
              <a:rPr lang="en-US" sz="2000" dirty="0"/>
              <a:t>control for a cleaning operation:</a:t>
            </a:r>
            <a:endParaRPr lang="fa-IR"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3276600"/>
            <a:ext cx="88963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49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Ishikawa diagram</a:t>
            </a:r>
            <a:endParaRPr lang="fa-IR" dirty="0"/>
          </a:p>
        </p:txBody>
      </p:sp>
      <p:sp>
        <p:nvSpPr>
          <p:cNvPr id="3" name="Content Placeholder 2"/>
          <p:cNvSpPr>
            <a:spLocks noGrp="1"/>
          </p:cNvSpPr>
          <p:nvPr>
            <p:ph sz="quarter" idx="1"/>
          </p:nvPr>
        </p:nvSpPr>
        <p:spPr/>
        <p:txBody>
          <a:bodyPr/>
          <a:lstStyle/>
          <a:p>
            <a:pPr algn="l" rtl="0">
              <a:buNone/>
            </a:pPr>
            <a:r>
              <a:rPr lang="en-US" dirty="0"/>
              <a:t>A cause and effect has these benefits:</a:t>
            </a:r>
          </a:p>
          <a:p>
            <a:pPr algn="l" rtl="0"/>
            <a:r>
              <a:rPr lang="en-US" dirty="0"/>
              <a:t>It helps teams understand that there are many causes that contribute to an effect</a:t>
            </a:r>
          </a:p>
          <a:p>
            <a:pPr algn="l" rtl="0"/>
            <a:r>
              <a:rPr lang="en-US" dirty="0"/>
              <a:t>It graphically displays the relationship of the causes to the effect and to each other</a:t>
            </a:r>
          </a:p>
          <a:p>
            <a:pPr algn="l" rtl="0"/>
            <a:r>
              <a:rPr lang="en-US" dirty="0"/>
              <a:t>It helps to identify areas for improvement</a:t>
            </a:r>
          </a:p>
          <a:p>
            <a:pPr algn="l" rtl="0"/>
            <a:endParaRPr lang="fa-IR" dirty="0"/>
          </a:p>
        </p:txBody>
      </p:sp>
    </p:spTree>
    <p:extLst>
      <p:ext uri="{BB962C8B-B14F-4D97-AF65-F5344CB8AC3E}">
        <p14:creationId xmlns:p14="http://schemas.microsoft.com/office/powerpoint/2010/main" val="42598166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Examination</a:t>
            </a:r>
            <a:endParaRPr lang="fa-IR" dirty="0"/>
          </a:p>
        </p:txBody>
      </p:sp>
      <p:sp>
        <p:nvSpPr>
          <p:cNvPr id="3" name="Content Placeholder 2"/>
          <p:cNvSpPr>
            <a:spLocks noGrp="1"/>
          </p:cNvSpPr>
          <p:nvPr>
            <p:ph sz="quarter" idx="1"/>
          </p:nvPr>
        </p:nvSpPr>
        <p:spPr/>
        <p:txBody>
          <a:bodyPr>
            <a:normAutofit fontScale="92500" lnSpcReduction="20000"/>
          </a:bodyPr>
          <a:lstStyle/>
          <a:p>
            <a:pPr algn="l" rtl="0"/>
            <a:r>
              <a:rPr lang="en-US" dirty="0"/>
              <a:t>Divide the system into parts</a:t>
            </a:r>
          </a:p>
          <a:p>
            <a:pPr algn="l" rtl="0"/>
            <a:r>
              <a:rPr lang="en-US" dirty="0" smtClean="0"/>
              <a:t>Select </a:t>
            </a:r>
            <a:r>
              <a:rPr lang="en-US" dirty="0"/>
              <a:t>a part and define design intent</a:t>
            </a:r>
          </a:p>
          <a:p>
            <a:pPr algn="l" rtl="0"/>
            <a:r>
              <a:rPr lang="en-US" dirty="0" smtClean="0"/>
              <a:t>Identify </a:t>
            </a:r>
            <a:r>
              <a:rPr lang="en-US" dirty="0"/>
              <a:t>deviation by using guide words on </a:t>
            </a:r>
            <a:r>
              <a:rPr lang="en-US" dirty="0" smtClean="0"/>
              <a:t>each element</a:t>
            </a:r>
            <a:endParaRPr lang="en-US" dirty="0"/>
          </a:p>
          <a:p>
            <a:pPr algn="l" rtl="0"/>
            <a:r>
              <a:rPr lang="en-US" dirty="0" smtClean="0"/>
              <a:t>Identify </a:t>
            </a:r>
            <a:r>
              <a:rPr lang="en-US" dirty="0"/>
              <a:t>consequences and causes</a:t>
            </a:r>
          </a:p>
          <a:p>
            <a:pPr algn="l" rtl="0"/>
            <a:r>
              <a:rPr lang="en-US" dirty="0" smtClean="0"/>
              <a:t>Identify </a:t>
            </a:r>
            <a:r>
              <a:rPr lang="en-US" dirty="0"/>
              <a:t>whether a significant problem exists</a:t>
            </a:r>
          </a:p>
          <a:p>
            <a:pPr algn="l" rtl="0"/>
            <a:r>
              <a:rPr lang="en-US" dirty="0" smtClean="0"/>
              <a:t>Identify </a:t>
            </a:r>
            <a:r>
              <a:rPr lang="en-US" dirty="0"/>
              <a:t>protection, detection, and indicating</a:t>
            </a:r>
          </a:p>
          <a:p>
            <a:pPr marL="0" indent="0" algn="l" rtl="0">
              <a:buNone/>
            </a:pPr>
            <a:r>
              <a:rPr lang="en-US" dirty="0"/>
              <a:t>mechanisms</a:t>
            </a:r>
          </a:p>
          <a:p>
            <a:pPr algn="l" rtl="0"/>
            <a:r>
              <a:rPr lang="en-US" dirty="0" smtClean="0"/>
              <a:t>Identify </a:t>
            </a:r>
            <a:r>
              <a:rPr lang="en-US" dirty="0"/>
              <a:t>possible remedial/mitigating measures</a:t>
            </a:r>
          </a:p>
          <a:p>
            <a:pPr marL="0" indent="0" algn="l" rtl="0">
              <a:buNone/>
            </a:pPr>
            <a:r>
              <a:rPr lang="en-US" dirty="0"/>
              <a:t>(optional)</a:t>
            </a:r>
          </a:p>
          <a:p>
            <a:pPr algn="l" rtl="0"/>
            <a:r>
              <a:rPr lang="en-US" dirty="0" smtClean="0"/>
              <a:t>Agree </a:t>
            </a:r>
            <a:r>
              <a:rPr lang="en-US" dirty="0"/>
              <a:t>actions</a:t>
            </a:r>
          </a:p>
          <a:p>
            <a:pPr algn="l" rtl="0"/>
            <a:r>
              <a:rPr lang="en-US" dirty="0" smtClean="0"/>
              <a:t>Repeat </a:t>
            </a:r>
            <a:r>
              <a:rPr lang="en-US" dirty="0"/>
              <a:t>for each element and then each part</a:t>
            </a:r>
            <a:endParaRPr lang="fa-IR" dirty="0"/>
          </a:p>
        </p:txBody>
      </p:sp>
    </p:spTree>
    <p:extLst>
      <p:ext uri="{BB962C8B-B14F-4D97-AF65-F5344CB8AC3E}">
        <p14:creationId xmlns:p14="http://schemas.microsoft.com/office/powerpoint/2010/main" val="324956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Documentation and follow </a:t>
            </a:r>
            <a:r>
              <a:rPr lang="en-US" dirty="0" smtClean="0"/>
              <a:t>up</a:t>
            </a:r>
            <a:endParaRPr lang="fa-IR" dirty="0"/>
          </a:p>
        </p:txBody>
      </p:sp>
      <p:sp>
        <p:nvSpPr>
          <p:cNvPr id="3" name="Content Placeholder 2"/>
          <p:cNvSpPr>
            <a:spLocks noGrp="1"/>
          </p:cNvSpPr>
          <p:nvPr>
            <p:ph sz="quarter" idx="1"/>
          </p:nvPr>
        </p:nvSpPr>
        <p:spPr/>
        <p:txBody>
          <a:bodyPr/>
          <a:lstStyle/>
          <a:p>
            <a:pPr algn="l" rtl="0"/>
            <a:r>
              <a:rPr lang="en-US" dirty="0"/>
              <a:t>Record the examination</a:t>
            </a:r>
          </a:p>
          <a:p>
            <a:pPr algn="l" rtl="0"/>
            <a:r>
              <a:rPr lang="en-US" dirty="0" smtClean="0"/>
              <a:t>Sign </a:t>
            </a:r>
            <a:r>
              <a:rPr lang="en-US" dirty="0"/>
              <a:t>off the documentation</a:t>
            </a:r>
          </a:p>
          <a:p>
            <a:pPr algn="l" rtl="0"/>
            <a:r>
              <a:rPr lang="en-US" dirty="0" smtClean="0"/>
              <a:t>Produce </a:t>
            </a:r>
            <a:r>
              <a:rPr lang="en-US" dirty="0"/>
              <a:t>the report of </a:t>
            </a:r>
            <a:r>
              <a:rPr lang="en-US" dirty="0" smtClean="0"/>
              <a:t>the study</a:t>
            </a:r>
            <a:endParaRPr lang="en-US" dirty="0"/>
          </a:p>
          <a:p>
            <a:pPr algn="l" rtl="0"/>
            <a:r>
              <a:rPr lang="en-US" dirty="0" smtClean="0"/>
              <a:t>Follow </a:t>
            </a:r>
            <a:r>
              <a:rPr lang="en-US" dirty="0"/>
              <a:t>up that actions </a:t>
            </a:r>
            <a:r>
              <a:rPr lang="en-US" dirty="0" smtClean="0"/>
              <a:t>are implemented</a:t>
            </a:r>
            <a:endParaRPr lang="en-US" dirty="0"/>
          </a:p>
          <a:p>
            <a:pPr algn="l" rtl="0"/>
            <a:r>
              <a:rPr lang="en-US" dirty="0" smtClean="0"/>
              <a:t>Re-study </a:t>
            </a:r>
            <a:r>
              <a:rPr lang="en-US" dirty="0"/>
              <a:t>any parts of </a:t>
            </a:r>
            <a:r>
              <a:rPr lang="en-US" dirty="0" smtClean="0"/>
              <a:t>system if </a:t>
            </a:r>
            <a:r>
              <a:rPr lang="en-US" dirty="0"/>
              <a:t>necessary</a:t>
            </a:r>
          </a:p>
          <a:p>
            <a:pPr algn="l" rtl="0"/>
            <a:r>
              <a:rPr lang="en-US" dirty="0" smtClean="0"/>
              <a:t>Produce </a:t>
            </a:r>
            <a:r>
              <a:rPr lang="en-US" dirty="0"/>
              <a:t>final output report</a:t>
            </a:r>
            <a:endParaRPr lang="fa-IR" dirty="0"/>
          </a:p>
        </p:txBody>
      </p:sp>
    </p:spTree>
    <p:extLst>
      <p:ext uri="{BB962C8B-B14F-4D97-AF65-F5344CB8AC3E}">
        <p14:creationId xmlns:p14="http://schemas.microsoft.com/office/powerpoint/2010/main" val="5491640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HAZOP Format report</a:t>
            </a:r>
            <a:endParaRPr lang="fa-I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8839200" cy="417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48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sz="quarter" idx="1"/>
          </p:nvPr>
        </p:nvSpPr>
        <p:spPr>
          <a:xfrm>
            <a:off x="301752" y="2667000"/>
            <a:ext cx="8503920" cy="3432048"/>
          </a:xfrm>
        </p:spPr>
        <p:txBody>
          <a:bodyPr>
            <a:normAutofit/>
          </a:bodyPr>
          <a:lstStyle/>
          <a:p>
            <a:pPr marL="0" indent="0" algn="ctr">
              <a:buNone/>
            </a:pPr>
            <a:r>
              <a:rPr lang="en-US" sz="9600" dirty="0" smtClean="0"/>
              <a:t>BOW-TIE</a:t>
            </a:r>
            <a:endParaRPr lang="fa-IR" sz="9600" dirty="0"/>
          </a:p>
        </p:txBody>
      </p:sp>
    </p:spTree>
    <p:extLst>
      <p:ext uri="{BB962C8B-B14F-4D97-AF65-F5344CB8AC3E}">
        <p14:creationId xmlns:p14="http://schemas.microsoft.com/office/powerpoint/2010/main" val="2665587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Bow-tie</a:t>
            </a:r>
            <a:endParaRPr lang="fa-IR" dirty="0"/>
          </a:p>
        </p:txBody>
      </p:sp>
      <p:sp>
        <p:nvSpPr>
          <p:cNvPr id="3" name="Content Placeholder 2"/>
          <p:cNvSpPr>
            <a:spLocks noGrp="1"/>
          </p:cNvSpPr>
          <p:nvPr>
            <p:ph sz="quarter" idx="1"/>
          </p:nvPr>
        </p:nvSpPr>
        <p:spPr/>
        <p:txBody>
          <a:bodyPr>
            <a:normAutofit/>
          </a:bodyPr>
          <a:lstStyle/>
          <a:p>
            <a:pPr algn="l" rtl="0"/>
            <a:r>
              <a:rPr lang="en-US" sz="2400" dirty="0"/>
              <a:t> Visualization of the relationship between undesirable event, its causes, accidental scenarios, the preventive and mitigation measures to limit their consequences </a:t>
            </a:r>
          </a:p>
          <a:p>
            <a:pPr algn="l" rtl="0"/>
            <a:r>
              <a:rPr lang="en-US" sz="2400" dirty="0" smtClean="0"/>
              <a:t> </a:t>
            </a:r>
            <a:r>
              <a:rPr lang="en-US" sz="2400" dirty="0"/>
              <a:t>Demonstrates the effectiveness of existing controls </a:t>
            </a:r>
            <a:r>
              <a:rPr lang="en-US" sz="2400" dirty="0" smtClean="0"/>
              <a:t> </a:t>
            </a:r>
          </a:p>
          <a:p>
            <a:pPr algn="l" rtl="0"/>
            <a:r>
              <a:rPr lang="en-US" sz="2400" dirty="0" smtClean="0"/>
              <a:t>Structured </a:t>
            </a:r>
            <a:r>
              <a:rPr lang="en-US" sz="2400" dirty="0"/>
              <a:t>risk analysis where quantification is not possible or desired </a:t>
            </a:r>
          </a:p>
          <a:p>
            <a:pPr algn="l" rtl="0"/>
            <a:r>
              <a:rPr lang="en-US" sz="2400" dirty="0" smtClean="0"/>
              <a:t> </a:t>
            </a:r>
            <a:r>
              <a:rPr lang="en-US" sz="2400" dirty="0"/>
              <a:t>Extremely versatile / Success in various </a:t>
            </a:r>
            <a:r>
              <a:rPr lang="en-US" sz="2400" dirty="0" smtClean="0"/>
              <a:t>applications</a:t>
            </a:r>
          </a:p>
          <a:p>
            <a:pPr algn="l" rtl="0"/>
            <a:r>
              <a:rPr lang="en-US" sz="2400" dirty="0" smtClean="0"/>
              <a:t> </a:t>
            </a:r>
            <a:r>
              <a:rPr lang="en-US" sz="2400" dirty="0"/>
              <a:t>Required multidisciplinary team</a:t>
            </a:r>
            <a:endParaRPr lang="fa-IR" sz="2400" dirty="0"/>
          </a:p>
        </p:txBody>
      </p:sp>
    </p:spTree>
    <p:extLst>
      <p:ext uri="{BB962C8B-B14F-4D97-AF65-F5344CB8AC3E}">
        <p14:creationId xmlns:p14="http://schemas.microsoft.com/office/powerpoint/2010/main" val="21572764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Bow-tie diagram</a:t>
            </a:r>
            <a:endParaRPr lang="fa-IR" dirty="0"/>
          </a:p>
        </p:txBody>
      </p:sp>
      <p:sp>
        <p:nvSpPr>
          <p:cNvPr id="3" name="Content Placeholder 2"/>
          <p:cNvSpPr>
            <a:spLocks noGrp="1"/>
          </p:cNvSpPr>
          <p:nvPr>
            <p:ph sz="quarter" idx="1"/>
          </p:nvPr>
        </p:nvSpPr>
        <p:spPr/>
        <p:txBody>
          <a:bodyPr/>
          <a:lstStyle/>
          <a:p>
            <a:endParaRPr lang="fa-I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447800"/>
            <a:ext cx="866775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1225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Bow-tie diagram construction</a:t>
            </a:r>
            <a:endParaRPr lang="fa-IR" dirty="0"/>
          </a:p>
        </p:txBody>
      </p:sp>
      <p:sp>
        <p:nvSpPr>
          <p:cNvPr id="3" name="Content Placeholder 2"/>
          <p:cNvSpPr>
            <a:spLocks noGrp="1"/>
          </p:cNvSpPr>
          <p:nvPr>
            <p:ph sz="quarter" idx="1"/>
          </p:nvPr>
        </p:nvSpPr>
        <p:spPr/>
        <p:txBody>
          <a:bodyPr>
            <a:normAutofit fontScale="92500" lnSpcReduction="10000"/>
          </a:bodyPr>
          <a:lstStyle/>
          <a:p>
            <a:pPr marL="514350" indent="-514350" algn="l" rtl="0">
              <a:buFont typeface="+mj-lt"/>
              <a:buAutoNum type="arabicPeriod"/>
            </a:pPr>
            <a:r>
              <a:rPr lang="en-US" dirty="0"/>
              <a:t>Define the Hazard and the Top Event which is the initial consequence "What happens when the danger is" released "?" </a:t>
            </a:r>
          </a:p>
          <a:p>
            <a:pPr marL="514350" indent="-514350" algn="l" rtl="0">
              <a:buFont typeface="+mj-lt"/>
              <a:buAutoNum type="arabicPeriod"/>
            </a:pPr>
            <a:r>
              <a:rPr lang="en-US" dirty="0" smtClean="0"/>
              <a:t> </a:t>
            </a:r>
            <a:r>
              <a:rPr lang="en-US" dirty="0"/>
              <a:t>Identify the Threats which are the Top Event causes "What causes the release of danger? "How can lost control? </a:t>
            </a:r>
          </a:p>
          <a:p>
            <a:pPr marL="514350" indent="-514350" algn="l" rtl="0">
              <a:buFont typeface="+mj-lt"/>
              <a:buAutoNum type="arabicPeriod"/>
            </a:pPr>
            <a:r>
              <a:rPr lang="en-US" dirty="0" smtClean="0"/>
              <a:t> </a:t>
            </a:r>
            <a:r>
              <a:rPr lang="en-US" dirty="0"/>
              <a:t>Identify the existing Protection Barriers each Threat </a:t>
            </a:r>
            <a:endParaRPr lang="en-US" dirty="0" smtClean="0"/>
          </a:p>
          <a:p>
            <a:pPr algn="l" rtl="0">
              <a:buFontTx/>
              <a:buChar char="-"/>
            </a:pPr>
            <a:r>
              <a:rPr lang="en-US" dirty="0" smtClean="0"/>
              <a:t>Prevent </a:t>
            </a:r>
            <a:r>
              <a:rPr lang="en-US" dirty="0"/>
              <a:t>the Top Event occurrence </a:t>
            </a:r>
            <a:endParaRPr lang="en-US" dirty="0" smtClean="0"/>
          </a:p>
          <a:p>
            <a:pPr algn="l" rtl="0">
              <a:buFontTx/>
              <a:buChar char="-"/>
            </a:pPr>
            <a:r>
              <a:rPr lang="en-US" dirty="0" smtClean="0"/>
              <a:t> </a:t>
            </a:r>
            <a:r>
              <a:rPr lang="en-US" dirty="0"/>
              <a:t>Can be independents or </a:t>
            </a:r>
            <a:r>
              <a:rPr lang="en-US" dirty="0" smtClean="0"/>
              <a:t>dependents</a:t>
            </a:r>
          </a:p>
          <a:p>
            <a:pPr algn="l" rtl="0">
              <a:buFontTx/>
              <a:buChar char="-"/>
            </a:pPr>
            <a:r>
              <a:rPr lang="en-US" dirty="0" smtClean="0"/>
              <a:t> </a:t>
            </a:r>
            <a:r>
              <a:rPr lang="en-US" dirty="0"/>
              <a:t>"How can controls fail?" </a:t>
            </a:r>
            <a:endParaRPr lang="en-US" dirty="0" smtClean="0"/>
          </a:p>
          <a:p>
            <a:pPr algn="l" rtl="0">
              <a:buFontTx/>
              <a:buChar char="-"/>
            </a:pPr>
            <a:r>
              <a:rPr lang="en-US" dirty="0" smtClean="0"/>
              <a:t>"</a:t>
            </a:r>
            <a:r>
              <a:rPr lang="en-US" dirty="0"/>
              <a:t>How can that their effectiveness can be compromised?"</a:t>
            </a:r>
            <a:endParaRPr lang="fa-IR" dirty="0"/>
          </a:p>
        </p:txBody>
      </p:sp>
    </p:spTree>
    <p:extLst>
      <p:ext uri="{BB962C8B-B14F-4D97-AF65-F5344CB8AC3E}">
        <p14:creationId xmlns:p14="http://schemas.microsoft.com/office/powerpoint/2010/main" val="541388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Bow-tie diagram construction</a:t>
            </a:r>
            <a:endParaRPr lang="fa-IR" dirty="0"/>
          </a:p>
        </p:txBody>
      </p:sp>
      <p:sp>
        <p:nvSpPr>
          <p:cNvPr id="3" name="Content Placeholder 2"/>
          <p:cNvSpPr>
            <a:spLocks noGrp="1"/>
          </p:cNvSpPr>
          <p:nvPr>
            <p:ph sz="quarter" idx="1"/>
          </p:nvPr>
        </p:nvSpPr>
        <p:spPr/>
        <p:txBody>
          <a:bodyPr>
            <a:normAutofit fontScale="92500" lnSpcReduction="10000"/>
          </a:bodyPr>
          <a:lstStyle/>
          <a:p>
            <a:pPr marL="0" indent="0" algn="l" rtl="0">
              <a:buNone/>
            </a:pPr>
            <a:r>
              <a:rPr lang="en-US" dirty="0" smtClean="0">
                <a:solidFill>
                  <a:srgbClr val="FF0000"/>
                </a:solidFill>
              </a:rPr>
              <a:t>4. </a:t>
            </a:r>
            <a:r>
              <a:rPr lang="en-US" dirty="0" smtClean="0"/>
              <a:t>Identify </a:t>
            </a:r>
            <a:r>
              <a:rPr lang="en-US" dirty="0"/>
              <a:t>for each Barrier their Escalation Factors - Factors that make the Barrier fail </a:t>
            </a:r>
            <a:endParaRPr lang="en-US" dirty="0" smtClean="0"/>
          </a:p>
          <a:p>
            <a:pPr marL="0" indent="0" algn="l" rtl="0">
              <a:buNone/>
            </a:pPr>
            <a:r>
              <a:rPr lang="en-US" dirty="0" smtClean="0"/>
              <a:t>“</a:t>
            </a:r>
            <a:r>
              <a:rPr lang="en-US" dirty="0"/>
              <a:t>How can we avoid that the hazard being released? “How can we keep the control?”  </a:t>
            </a:r>
            <a:endParaRPr lang="en-US" dirty="0" smtClean="0"/>
          </a:p>
          <a:p>
            <a:pPr marL="0" indent="0" algn="l" rtl="0">
              <a:buNone/>
            </a:pPr>
            <a:r>
              <a:rPr lang="en-US" dirty="0" smtClean="0">
                <a:solidFill>
                  <a:srgbClr val="FF0000"/>
                </a:solidFill>
              </a:rPr>
              <a:t>5. </a:t>
            </a:r>
            <a:r>
              <a:rPr lang="en-US" dirty="0" smtClean="0"/>
              <a:t>Identify </a:t>
            </a:r>
            <a:r>
              <a:rPr lang="en-US" dirty="0"/>
              <a:t>for each Barrier their Escalation Factors Control </a:t>
            </a:r>
            <a:endParaRPr lang="en-US" dirty="0" smtClean="0"/>
          </a:p>
          <a:p>
            <a:pPr algn="l" rtl="0">
              <a:buFontTx/>
              <a:buChar char="-"/>
            </a:pPr>
            <a:r>
              <a:rPr lang="en-US" dirty="0" smtClean="0"/>
              <a:t>Factors </a:t>
            </a:r>
            <a:r>
              <a:rPr lang="en-US" dirty="0"/>
              <a:t>that prevent or minimize the possibility of the Barrier or the </a:t>
            </a:r>
            <a:endParaRPr lang="en-US" dirty="0" smtClean="0"/>
          </a:p>
          <a:p>
            <a:pPr algn="l" rtl="0">
              <a:buFontTx/>
              <a:buChar char="-"/>
            </a:pPr>
            <a:r>
              <a:rPr lang="en-US" dirty="0" smtClean="0"/>
              <a:t>Recovery </a:t>
            </a:r>
            <a:r>
              <a:rPr lang="en-US" dirty="0"/>
              <a:t>Measures becomes ineffective </a:t>
            </a:r>
            <a:endParaRPr lang="en-US" dirty="0" smtClean="0"/>
          </a:p>
          <a:p>
            <a:pPr algn="l" rtl="0">
              <a:buFontTx/>
              <a:buChar char="-"/>
            </a:pPr>
            <a:r>
              <a:rPr lang="en-US" dirty="0" smtClean="0"/>
              <a:t>"</a:t>
            </a:r>
            <a:r>
              <a:rPr lang="en-US" dirty="0"/>
              <a:t>How to ensure that the controls will not fail</a:t>
            </a:r>
            <a:r>
              <a:rPr lang="en-US" dirty="0" smtClean="0"/>
              <a:t>?" </a:t>
            </a:r>
          </a:p>
          <a:p>
            <a:pPr marL="0" indent="0" algn="l" rtl="0">
              <a:buNone/>
            </a:pPr>
            <a:r>
              <a:rPr lang="en-US" dirty="0" smtClean="0">
                <a:solidFill>
                  <a:srgbClr val="FF0000"/>
                </a:solidFill>
              </a:rPr>
              <a:t>6. </a:t>
            </a:r>
            <a:r>
              <a:rPr lang="en-US" dirty="0" smtClean="0"/>
              <a:t>Identify </a:t>
            </a:r>
            <a:r>
              <a:rPr lang="en-US" dirty="0"/>
              <a:t>the consequences </a:t>
            </a:r>
            <a:endParaRPr lang="en-US" dirty="0" smtClean="0"/>
          </a:p>
          <a:p>
            <a:pPr marL="0" indent="0" algn="l" rtl="0">
              <a:buNone/>
            </a:pPr>
            <a:r>
              <a:rPr lang="en-US" dirty="0" smtClean="0"/>
              <a:t>- </a:t>
            </a:r>
            <a:r>
              <a:rPr lang="en-US" dirty="0"/>
              <a:t>Top Event could have several consequences </a:t>
            </a:r>
            <a:endParaRPr lang="fa-IR" dirty="0"/>
          </a:p>
        </p:txBody>
      </p:sp>
    </p:spTree>
    <p:extLst>
      <p:ext uri="{BB962C8B-B14F-4D97-AF65-F5344CB8AC3E}">
        <p14:creationId xmlns:p14="http://schemas.microsoft.com/office/powerpoint/2010/main" val="1907010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Bow-tie diagram construction</a:t>
            </a:r>
            <a:endParaRPr lang="fa-IR" dirty="0"/>
          </a:p>
        </p:txBody>
      </p:sp>
      <p:sp>
        <p:nvSpPr>
          <p:cNvPr id="3" name="Content Placeholder 2"/>
          <p:cNvSpPr>
            <a:spLocks noGrp="1"/>
          </p:cNvSpPr>
          <p:nvPr>
            <p:ph sz="quarter" idx="1"/>
          </p:nvPr>
        </p:nvSpPr>
        <p:spPr/>
        <p:txBody>
          <a:bodyPr/>
          <a:lstStyle/>
          <a:p>
            <a:pPr marL="0" indent="0" algn="l" rtl="0">
              <a:buNone/>
            </a:pPr>
            <a:r>
              <a:rPr lang="en-US" dirty="0" smtClean="0">
                <a:solidFill>
                  <a:srgbClr val="FF0000"/>
                </a:solidFill>
              </a:rPr>
              <a:t>7.</a:t>
            </a:r>
            <a:r>
              <a:rPr lang="en-US" dirty="0" smtClean="0"/>
              <a:t> Identify </a:t>
            </a:r>
            <a:r>
              <a:rPr lang="en-US" dirty="0"/>
              <a:t>the Recovery Measures </a:t>
            </a:r>
            <a:endParaRPr lang="en-US" dirty="0" smtClean="0"/>
          </a:p>
          <a:p>
            <a:pPr algn="l" rtl="0">
              <a:buFontTx/>
              <a:buChar char="-"/>
            </a:pPr>
            <a:r>
              <a:rPr lang="en-US" dirty="0" smtClean="0"/>
              <a:t>Factors </a:t>
            </a:r>
            <a:r>
              <a:rPr lang="en-US" dirty="0"/>
              <a:t>that make the barriers </a:t>
            </a:r>
            <a:r>
              <a:rPr lang="en-US" dirty="0" smtClean="0"/>
              <a:t>fail</a:t>
            </a:r>
          </a:p>
          <a:p>
            <a:pPr algn="l" rtl="0">
              <a:buFontTx/>
              <a:buChar char="-"/>
            </a:pPr>
            <a:r>
              <a:rPr lang="en-US" dirty="0" smtClean="0"/>
              <a:t> </a:t>
            </a:r>
            <a:r>
              <a:rPr lang="en-US" dirty="0"/>
              <a:t>"How can we limit the severity of the event</a:t>
            </a:r>
            <a:r>
              <a:rPr lang="en-US" dirty="0" smtClean="0"/>
              <a:t>?”</a:t>
            </a:r>
          </a:p>
          <a:p>
            <a:pPr algn="l" rtl="0">
              <a:buFontTx/>
              <a:buChar char="-"/>
            </a:pPr>
            <a:r>
              <a:rPr lang="en-US" dirty="0" smtClean="0"/>
              <a:t> </a:t>
            </a:r>
            <a:r>
              <a:rPr lang="en-US" dirty="0"/>
              <a:t>"How can we minimize the effects?" </a:t>
            </a:r>
            <a:endParaRPr lang="en-US" dirty="0" smtClean="0"/>
          </a:p>
          <a:p>
            <a:pPr marL="0" indent="0" algn="l" rtl="0">
              <a:buNone/>
            </a:pPr>
            <a:r>
              <a:rPr lang="en-US" dirty="0" smtClean="0">
                <a:solidFill>
                  <a:srgbClr val="FF0000"/>
                </a:solidFill>
              </a:rPr>
              <a:t>8.</a:t>
            </a:r>
            <a:r>
              <a:rPr lang="en-US" dirty="0" smtClean="0"/>
              <a:t> Identify </a:t>
            </a:r>
            <a:r>
              <a:rPr lang="en-US" dirty="0"/>
              <a:t>for each Recovery Measure their Escalation Factors and Escalation Factors Controls </a:t>
            </a:r>
            <a:br>
              <a:rPr lang="en-US" dirty="0"/>
            </a:br>
            <a:r>
              <a:rPr lang="en-US" dirty="0">
                <a:solidFill>
                  <a:srgbClr val="FF0000"/>
                </a:solidFill>
              </a:rPr>
              <a:t> </a:t>
            </a:r>
            <a:r>
              <a:rPr lang="en-US" dirty="0" smtClean="0">
                <a:solidFill>
                  <a:srgbClr val="FF0000"/>
                </a:solidFill>
              </a:rPr>
              <a:t>9.</a:t>
            </a:r>
            <a:r>
              <a:rPr lang="en-US" dirty="0" smtClean="0"/>
              <a:t> For </a:t>
            </a:r>
            <a:r>
              <a:rPr lang="en-US" dirty="0"/>
              <a:t>each Barrier, Recovery Measures and Escalation Factors </a:t>
            </a:r>
            <a:r>
              <a:rPr lang="en-US" dirty="0" smtClean="0"/>
              <a:t>Controls identify </a:t>
            </a:r>
            <a:r>
              <a:rPr lang="en-US" dirty="0"/>
              <a:t>the Critical Safety Tasks </a:t>
            </a:r>
            <a:endParaRPr lang="fa-IR" dirty="0"/>
          </a:p>
        </p:txBody>
      </p:sp>
    </p:spTree>
    <p:extLst>
      <p:ext uri="{BB962C8B-B14F-4D97-AF65-F5344CB8AC3E}">
        <p14:creationId xmlns:p14="http://schemas.microsoft.com/office/powerpoint/2010/main" val="20482062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Safety Tasks</a:t>
            </a:r>
            <a:endParaRPr lang="fa-IR" dirty="0"/>
          </a:p>
        </p:txBody>
      </p:sp>
      <p:sp>
        <p:nvSpPr>
          <p:cNvPr id="3" name="Content Placeholder 2"/>
          <p:cNvSpPr>
            <a:spLocks noGrp="1"/>
          </p:cNvSpPr>
          <p:nvPr>
            <p:ph sz="quarter" idx="1"/>
          </p:nvPr>
        </p:nvSpPr>
        <p:spPr/>
        <p:txBody>
          <a:bodyPr>
            <a:normAutofit fontScale="92500" lnSpcReduction="20000"/>
          </a:bodyPr>
          <a:lstStyle/>
          <a:p>
            <a:pPr algn="l" rtl="0"/>
            <a:r>
              <a:rPr lang="en-US" dirty="0"/>
              <a:t>Tasks prevent and/or minimize the possibility of the Barrier, the Escalation Factor Control or the Recovery Measures fails or becomes ineffective </a:t>
            </a:r>
            <a:endParaRPr lang="en-US" dirty="0" smtClean="0"/>
          </a:p>
          <a:p>
            <a:pPr algn="l" rtl="0"/>
            <a:r>
              <a:rPr lang="en-US" dirty="0" smtClean="0"/>
              <a:t>What </a:t>
            </a:r>
            <a:r>
              <a:rPr lang="en-US" dirty="0"/>
              <a:t>tasks can be taken to ensure that the control is working? </a:t>
            </a:r>
            <a:endParaRPr lang="en-US" dirty="0" smtClean="0"/>
          </a:p>
          <a:p>
            <a:pPr algn="l" rtl="0">
              <a:buFontTx/>
              <a:buChar char="-"/>
            </a:pPr>
            <a:r>
              <a:rPr lang="en-US" dirty="0" smtClean="0"/>
              <a:t>Project </a:t>
            </a:r>
            <a:r>
              <a:rPr lang="en-US" dirty="0"/>
              <a:t>engineering, operation, maintenance, management. </a:t>
            </a:r>
            <a:endParaRPr lang="en-US" dirty="0" smtClean="0"/>
          </a:p>
          <a:p>
            <a:pPr algn="l" rtl="0">
              <a:buFontTx/>
              <a:buChar char="-"/>
            </a:pPr>
            <a:r>
              <a:rPr lang="en-US" dirty="0" smtClean="0"/>
              <a:t>"</a:t>
            </a:r>
            <a:r>
              <a:rPr lang="en-US" dirty="0"/>
              <a:t>How can we ensure that these tasks are done?" </a:t>
            </a:r>
            <a:endParaRPr lang="en-US" dirty="0" smtClean="0"/>
          </a:p>
          <a:p>
            <a:pPr algn="l" rtl="0">
              <a:buFontTx/>
              <a:buChar char="-"/>
            </a:pPr>
            <a:r>
              <a:rPr lang="en-US" dirty="0" smtClean="0"/>
              <a:t>"</a:t>
            </a:r>
            <a:r>
              <a:rPr lang="en-US" dirty="0"/>
              <a:t>Who do these tasks? </a:t>
            </a:r>
            <a:endParaRPr lang="en-US" dirty="0" smtClean="0"/>
          </a:p>
          <a:p>
            <a:pPr algn="l" rtl="0">
              <a:buFontTx/>
              <a:buChar char="-"/>
            </a:pPr>
            <a:r>
              <a:rPr lang="en-US" dirty="0" smtClean="0"/>
              <a:t>"</a:t>
            </a:r>
            <a:r>
              <a:rPr lang="en-US" dirty="0"/>
              <a:t>How do you know when to do the tasks</a:t>
            </a:r>
            <a:r>
              <a:rPr lang="en-US" dirty="0" smtClean="0"/>
              <a:t>?"?</a:t>
            </a:r>
          </a:p>
          <a:p>
            <a:pPr algn="l" rtl="0">
              <a:buFontTx/>
              <a:buChar char="-"/>
            </a:pPr>
            <a:r>
              <a:rPr lang="en-US" dirty="0" smtClean="0"/>
              <a:t> </a:t>
            </a:r>
            <a:r>
              <a:rPr lang="en-US" dirty="0"/>
              <a:t>"How do you know what to do?“ </a:t>
            </a:r>
            <a:endParaRPr lang="en-US" dirty="0" smtClean="0"/>
          </a:p>
          <a:p>
            <a:pPr algn="l" rtl="0">
              <a:buFontTx/>
              <a:buChar char="-"/>
            </a:pPr>
            <a:r>
              <a:rPr lang="en-US" dirty="0" smtClean="0"/>
              <a:t>"</a:t>
            </a:r>
            <a:r>
              <a:rPr lang="en-US" dirty="0"/>
              <a:t>Is there a procedure, checklist, instruction?"</a:t>
            </a:r>
            <a:endParaRPr lang="fa-IR" dirty="0"/>
          </a:p>
        </p:txBody>
      </p:sp>
    </p:spTree>
    <p:extLst>
      <p:ext uri="{BB962C8B-B14F-4D97-AF65-F5344CB8AC3E}">
        <p14:creationId xmlns:p14="http://schemas.microsoft.com/office/powerpoint/2010/main" val="142534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t-EE" sz="3000" dirty="0" smtClean="0"/>
              <a:t>Ishikawa</a:t>
            </a:r>
            <a:r>
              <a:rPr lang="en-US" sz="3000" dirty="0" smtClean="0"/>
              <a:t>-</a:t>
            </a:r>
            <a:r>
              <a:rPr lang="et-EE" sz="3000" dirty="0" smtClean="0"/>
              <a:t> </a:t>
            </a:r>
            <a:r>
              <a:rPr lang="et-EE" sz="3000" dirty="0"/>
              <a:t>Fishbone (Cause and effect) diagram</a:t>
            </a:r>
            <a:endParaRPr lang="fa-IR" sz="3000" dirty="0"/>
          </a:p>
        </p:txBody>
      </p:sp>
      <p:pic>
        <p:nvPicPr>
          <p:cNvPr id="4" name="Content Placeholder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1" y="1295400"/>
            <a:ext cx="8772712" cy="541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644679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fa-IR" dirty="0"/>
          </a:p>
        </p:txBody>
      </p:sp>
      <p:sp>
        <p:nvSpPr>
          <p:cNvPr id="3" name="Content Placeholder 2"/>
          <p:cNvSpPr>
            <a:spLocks noGrp="1"/>
          </p:cNvSpPr>
          <p:nvPr>
            <p:ph sz="quarter" idx="1"/>
          </p:nvPr>
        </p:nvSpPr>
        <p:spPr/>
        <p:txBody>
          <a:bodyPr/>
          <a:lstStyle/>
          <a:p>
            <a:endParaRPr lang="fa-I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86" y="1591032"/>
            <a:ext cx="8688614" cy="480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86441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sz="quarter" idx="1"/>
          </p:nvPr>
        </p:nvSpPr>
        <p:spPr>
          <a:xfrm>
            <a:off x="301752" y="1828800"/>
            <a:ext cx="8503920" cy="4270248"/>
          </a:xfrm>
        </p:spPr>
        <p:txBody>
          <a:bodyPr>
            <a:normAutofit/>
          </a:bodyPr>
          <a:lstStyle/>
          <a:p>
            <a:pPr marL="0" indent="0" algn="ctr">
              <a:buNone/>
            </a:pPr>
            <a:r>
              <a:rPr lang="en-US" sz="9600" dirty="0" smtClean="0"/>
              <a:t>RISK CONTROL</a:t>
            </a:r>
            <a:endParaRPr lang="fa-IR" sz="9600" dirty="0"/>
          </a:p>
        </p:txBody>
      </p:sp>
    </p:spTree>
    <p:extLst>
      <p:ext uri="{BB962C8B-B14F-4D97-AF65-F5344CB8AC3E}">
        <p14:creationId xmlns:p14="http://schemas.microsoft.com/office/powerpoint/2010/main" val="1345095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control</a:t>
            </a:r>
            <a:endParaRPr lang="fa-IR" dirty="0"/>
          </a:p>
        </p:txBody>
      </p:sp>
      <p:sp>
        <p:nvSpPr>
          <p:cNvPr id="3" name="Content Placeholder 2"/>
          <p:cNvSpPr>
            <a:spLocks noGrp="1"/>
          </p:cNvSpPr>
          <p:nvPr>
            <p:ph sz="quarter" idx="1"/>
          </p:nvPr>
        </p:nvSpPr>
        <p:spPr/>
        <p:txBody>
          <a:bodyPr/>
          <a:lstStyle/>
          <a:p>
            <a:pPr algn="l" rtl="0">
              <a:lnSpc>
                <a:spcPct val="80000"/>
              </a:lnSpc>
              <a:buFont typeface="Wingdings" pitchFamily="2" charset="2"/>
              <a:buNone/>
            </a:pPr>
            <a:r>
              <a:rPr lang="en-US" sz="1900" dirty="0"/>
              <a:t>	</a:t>
            </a:r>
            <a:r>
              <a:rPr lang="en-US" sz="2400" dirty="0">
                <a:latin typeface="Book Antiqua" pitchFamily="18" charset="0"/>
              </a:rPr>
              <a:t>Risk control describes the actions of implementing risk management decisions.</a:t>
            </a:r>
          </a:p>
          <a:p>
            <a:pPr algn="l" rtl="0">
              <a:lnSpc>
                <a:spcPct val="80000"/>
              </a:lnSpc>
              <a:buFont typeface="Wingdings" pitchFamily="2" charset="2"/>
              <a:buNone/>
            </a:pPr>
            <a:endParaRPr lang="en-US" sz="2400" dirty="0">
              <a:latin typeface="Book Antiqua" pitchFamily="18" charset="0"/>
            </a:endParaRPr>
          </a:p>
          <a:p>
            <a:pPr lvl="1" algn="l" rtl="0">
              <a:lnSpc>
                <a:spcPct val="80000"/>
              </a:lnSpc>
            </a:pPr>
            <a:r>
              <a:rPr lang="en-US" sz="2400" dirty="0">
                <a:latin typeface="Book Antiqua" pitchFamily="18" charset="0"/>
              </a:rPr>
              <a:t>What can be done to mitigate and reduce risks?</a:t>
            </a:r>
          </a:p>
          <a:p>
            <a:pPr lvl="1" algn="l" rtl="0">
              <a:lnSpc>
                <a:spcPct val="80000"/>
              </a:lnSpc>
            </a:pPr>
            <a:r>
              <a:rPr lang="en-US" sz="2400" dirty="0">
                <a:latin typeface="Book Antiqua" pitchFamily="18" charset="0"/>
              </a:rPr>
              <a:t>What options for controlling risks are available?</a:t>
            </a:r>
          </a:p>
          <a:p>
            <a:pPr lvl="1" algn="l" rtl="0">
              <a:lnSpc>
                <a:spcPct val="80000"/>
              </a:lnSpc>
            </a:pPr>
            <a:r>
              <a:rPr lang="en-US" sz="2400" dirty="0">
                <a:latin typeface="Book Antiqua" pitchFamily="18" charset="0"/>
              </a:rPr>
              <a:t>What are the impacts of current risk management decisions on future options for risk management? </a:t>
            </a:r>
          </a:p>
          <a:p>
            <a:pPr algn="l" rtl="0">
              <a:lnSpc>
                <a:spcPct val="80000"/>
              </a:lnSpc>
              <a:buFont typeface="Wingdings" pitchFamily="2" charset="2"/>
              <a:buNone/>
            </a:pPr>
            <a:endParaRPr lang="en-US" sz="2400" dirty="0">
              <a:latin typeface="Book Antiqua" pitchFamily="18" charset="0"/>
            </a:endParaRPr>
          </a:p>
          <a:p>
            <a:pPr algn="l" rtl="0">
              <a:lnSpc>
                <a:spcPct val="80000"/>
              </a:lnSpc>
            </a:pPr>
            <a:r>
              <a:rPr lang="en-US" sz="2400" b="1" i="1" dirty="0">
                <a:latin typeface="Book Antiqua" pitchFamily="18" charset="0"/>
              </a:rPr>
              <a:t>Risk mitigation</a:t>
            </a:r>
            <a:r>
              <a:rPr lang="en-US" sz="2400" dirty="0">
                <a:latin typeface="Book Antiqua" pitchFamily="18" charset="0"/>
              </a:rPr>
              <a:t> focuses on a reduction of severity of harm.</a:t>
            </a:r>
          </a:p>
          <a:p>
            <a:pPr algn="l" rtl="0">
              <a:lnSpc>
                <a:spcPct val="80000"/>
              </a:lnSpc>
            </a:pPr>
            <a:r>
              <a:rPr lang="en-US" sz="2400" b="1" i="1" dirty="0">
                <a:latin typeface="Book Antiqua" pitchFamily="18" charset="0"/>
              </a:rPr>
              <a:t>Risk reduction</a:t>
            </a:r>
            <a:r>
              <a:rPr lang="en-US" sz="2400" dirty="0">
                <a:latin typeface="Book Antiqua" pitchFamily="18" charset="0"/>
              </a:rPr>
              <a:t> focuses on the reduction of probabilities of occurrence of harm and detection of harm. </a:t>
            </a:r>
          </a:p>
          <a:p>
            <a:pPr algn="l" rtl="0">
              <a:lnSpc>
                <a:spcPct val="80000"/>
              </a:lnSpc>
            </a:pPr>
            <a:r>
              <a:rPr lang="en-US" sz="2400" b="1" i="1" dirty="0">
                <a:latin typeface="Book Antiqua" pitchFamily="18" charset="0"/>
              </a:rPr>
              <a:t>Risk acceptance</a:t>
            </a:r>
            <a:r>
              <a:rPr lang="en-US" sz="2400" dirty="0">
                <a:latin typeface="Book Antiqua" pitchFamily="18" charset="0"/>
              </a:rPr>
              <a:t> is a decision to accept risk, i.e., no additional risk control activities are necessary at that time.</a:t>
            </a:r>
          </a:p>
          <a:p>
            <a:pPr algn="l" rtl="0"/>
            <a:endParaRPr lang="fa-IR" dirty="0"/>
          </a:p>
        </p:txBody>
      </p:sp>
    </p:spTree>
    <p:extLst>
      <p:ext uri="{BB962C8B-B14F-4D97-AF65-F5344CB8AC3E}">
        <p14:creationId xmlns:p14="http://schemas.microsoft.com/office/powerpoint/2010/main" val="35459349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362200"/>
            <a:ext cx="8503920" cy="3736848"/>
          </a:xfrm>
        </p:spPr>
        <p:txBody>
          <a:bodyPr>
            <a:normAutofit/>
          </a:bodyPr>
          <a:lstStyle/>
          <a:p>
            <a:pPr marL="0" indent="0" algn="ctr">
              <a:buNone/>
            </a:pPr>
            <a:r>
              <a:rPr lang="en-US" sz="8800" dirty="0"/>
              <a:t>Swiss cheese model</a:t>
            </a:r>
            <a:endParaRPr lang="fa-IR" sz="8800" dirty="0"/>
          </a:p>
        </p:txBody>
      </p:sp>
    </p:spTree>
    <p:extLst>
      <p:ext uri="{BB962C8B-B14F-4D97-AF65-F5344CB8AC3E}">
        <p14:creationId xmlns:p14="http://schemas.microsoft.com/office/powerpoint/2010/main" val="11397718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Swiss </a:t>
            </a:r>
            <a:r>
              <a:rPr lang="en-US" dirty="0"/>
              <a:t>cheese model</a:t>
            </a:r>
            <a:endParaRPr lang="fa-I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3" y="1371600"/>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8844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377825" y="1889125"/>
            <a:ext cx="8229600" cy="4525963"/>
          </a:xfrm>
          <a:prstGeom prst="rect">
            <a:avLst/>
          </a:prstGeom>
        </p:spPr>
        <p:txBody>
          <a:bodyPr vert="horz">
            <a:normAutofit/>
          </a:bodyPr>
          <a:lstStyle>
            <a:lvl1pPr marL="274320" indent="-274320" algn="r" rtl="1"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r" rtl="1"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r" rtl="1"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r" rtl="1"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r" rtl="1"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r" rtl="1"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r" rtl="1"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gn="ctr">
              <a:buFont typeface="Wingdings" pitchFamily="2" charset="2"/>
              <a:buNone/>
            </a:pPr>
            <a:endParaRPr lang="en-US" i="1" smtClean="0"/>
          </a:p>
          <a:p>
            <a:pPr algn="ctr">
              <a:buFont typeface="Wingdings" pitchFamily="2" charset="2"/>
              <a:buNone/>
            </a:pPr>
            <a:r>
              <a:rPr lang="en-US" i="1" smtClean="0"/>
              <a:t>“We cannot change the human condition</a:t>
            </a:r>
          </a:p>
          <a:p>
            <a:pPr algn="ctr">
              <a:buFont typeface="Wingdings" pitchFamily="2" charset="2"/>
              <a:buNone/>
            </a:pPr>
            <a:r>
              <a:rPr lang="en-US" i="1" smtClean="0"/>
              <a:t>But…</a:t>
            </a:r>
          </a:p>
          <a:p>
            <a:pPr algn="ctr">
              <a:buFont typeface="Wingdings" pitchFamily="2" charset="2"/>
              <a:buNone/>
            </a:pPr>
            <a:r>
              <a:rPr lang="en-US" i="1" smtClean="0"/>
              <a:t>we can change the conditions under which humans work”</a:t>
            </a:r>
          </a:p>
          <a:p>
            <a:pPr algn="ctr">
              <a:buFont typeface="Wingdings" pitchFamily="2" charset="2"/>
              <a:buNone/>
            </a:pPr>
            <a:endParaRPr lang="en-US" i="1" smtClean="0"/>
          </a:p>
          <a:p>
            <a:pPr>
              <a:buFont typeface="Wingdings" pitchFamily="2" charset="2"/>
              <a:buNone/>
            </a:pPr>
            <a:r>
              <a:rPr lang="en-US" sz="1800" i="1" smtClean="0"/>
              <a:t>James Reason</a:t>
            </a:r>
            <a:endParaRPr lang="en-US" sz="1800" i="1" dirty="0" smtClean="0"/>
          </a:p>
        </p:txBody>
      </p:sp>
    </p:spTree>
    <p:extLst>
      <p:ext uri="{BB962C8B-B14F-4D97-AF65-F5344CB8AC3E}">
        <p14:creationId xmlns:p14="http://schemas.microsoft.com/office/powerpoint/2010/main" val="27792638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Swiss </a:t>
            </a:r>
            <a:r>
              <a:rPr lang="en-US" dirty="0" smtClean="0"/>
              <a:t>cheese</a:t>
            </a:r>
            <a:endParaRPr lang="fa-IR" dirty="0"/>
          </a:p>
        </p:txBody>
      </p:sp>
      <p:sp>
        <p:nvSpPr>
          <p:cNvPr id="4" name="Rectangle 136"/>
          <p:cNvSpPr txBox="1">
            <a:spLocks/>
          </p:cNvSpPr>
          <p:nvPr/>
        </p:nvSpPr>
        <p:spPr>
          <a:xfrm>
            <a:off x="242888" y="1504950"/>
            <a:ext cx="8132762" cy="781050"/>
          </a:xfrm>
          <a:prstGeom prst="rect">
            <a:avLst/>
          </a:prstGeom>
        </p:spPr>
        <p:txBody>
          <a:bodyPr vert="horz">
            <a:normAutofit/>
          </a:bodyPr>
          <a:lstStyle>
            <a:lvl1pPr marL="274320" indent="-274320" algn="r" rtl="1"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r" rtl="1"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r" rtl="1"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r" rtl="1"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r" rtl="1"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r" rtl="1"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r" rtl="1"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buFont typeface="Wingdings" pitchFamily="2" charset="2"/>
              <a:buNone/>
            </a:pPr>
            <a:r>
              <a:rPr lang="en-US" sz="2800" smtClean="0"/>
              <a:t>Defences are only as strong as their weakest link!</a:t>
            </a:r>
          </a:p>
        </p:txBody>
      </p:sp>
      <p:sp>
        <p:nvSpPr>
          <p:cNvPr id="5" name="Rectangle 114"/>
          <p:cNvSpPr>
            <a:spLocks noChangeArrowheads="1"/>
          </p:cNvSpPr>
          <p:nvPr/>
        </p:nvSpPr>
        <p:spPr bwMode="auto">
          <a:xfrm>
            <a:off x="550863" y="2133600"/>
            <a:ext cx="2400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GB" sz="2400">
                <a:solidFill>
                  <a:srgbClr val="5C661E"/>
                </a:solidFill>
                <a:latin typeface="Tahoma" pitchFamily="34" charset="0"/>
              </a:rPr>
              <a:t>Some holes due</a:t>
            </a:r>
          </a:p>
          <a:p>
            <a:pPr algn="ctr" eaLnBrk="0" hangingPunct="0"/>
            <a:r>
              <a:rPr lang="en-GB" sz="2400">
                <a:solidFill>
                  <a:srgbClr val="5C661E"/>
                </a:solidFill>
                <a:latin typeface="Tahoma" pitchFamily="34" charset="0"/>
              </a:rPr>
              <a:t>to active failures</a:t>
            </a:r>
          </a:p>
        </p:txBody>
      </p:sp>
      <p:sp>
        <p:nvSpPr>
          <p:cNvPr id="6" name="Rectangle 115"/>
          <p:cNvSpPr>
            <a:spLocks noChangeArrowheads="1"/>
          </p:cNvSpPr>
          <p:nvPr/>
        </p:nvSpPr>
        <p:spPr bwMode="auto">
          <a:xfrm>
            <a:off x="5613400" y="4514850"/>
            <a:ext cx="2693988" cy="1187450"/>
          </a:xfrm>
          <a:prstGeom prst="rect">
            <a:avLst/>
          </a:prstGeom>
          <a:noFill/>
          <a:ln w="9525">
            <a:noFill/>
            <a:miter lim="800000"/>
            <a:headEnd/>
            <a:tailEnd/>
          </a:ln>
          <a:effectLst/>
        </p:spPr>
        <p:txBody>
          <a:bodyPr lIns="92075" tIns="46038" rIns="92075" bIns="46038">
            <a:spAutoFit/>
          </a:bodyPr>
          <a:lstStyle/>
          <a:p>
            <a:pPr algn="ctr" eaLnBrk="0" hangingPunct="0">
              <a:defRPr/>
            </a:pPr>
            <a:r>
              <a:rPr lang="en-GB" sz="2400">
                <a:solidFill>
                  <a:srgbClr val="5C661E"/>
                </a:solidFill>
                <a:latin typeface="Tahoma" pitchFamily="34" charset="0"/>
                <a:ea typeface="ＭＳ Ｐゴシック" pitchFamily="34" charset="-128"/>
                <a:cs typeface="Arial" charset="0"/>
              </a:rPr>
              <a:t>Other holes due to</a:t>
            </a:r>
          </a:p>
          <a:p>
            <a:pPr algn="ctr" eaLnBrk="0" hangingPunct="0">
              <a:defRPr/>
            </a:pPr>
            <a:r>
              <a:rPr lang="en-GB" sz="2400">
                <a:solidFill>
                  <a:srgbClr val="5C661E"/>
                </a:solidFill>
                <a:latin typeface="Tahoma" pitchFamily="34" charset="0"/>
                <a:ea typeface="ＭＳ Ｐゴシック" pitchFamily="34" charset="-128"/>
                <a:cs typeface="Arial" charset="0"/>
              </a:rPr>
              <a:t>latent conditions</a:t>
            </a:r>
          </a:p>
          <a:p>
            <a:pPr algn="ctr" eaLnBrk="0" hangingPunct="0">
              <a:defRPr/>
            </a:pPr>
            <a:endParaRPr lang="en-GB" sz="2400">
              <a:solidFill>
                <a:schemeClr val="bg1"/>
              </a:solidFill>
              <a:effectLst>
                <a:outerShdw blurRad="38100" dist="38100" dir="2700000" algn="tl">
                  <a:srgbClr val="C0C0C0"/>
                </a:outerShdw>
              </a:effectLst>
              <a:latin typeface="Tahoma" pitchFamily="34" charset="0"/>
              <a:ea typeface="ＭＳ Ｐゴシック" pitchFamily="34" charset="-128"/>
              <a:cs typeface="Arial" charset="0"/>
            </a:endParaRPr>
          </a:p>
        </p:txBody>
      </p:sp>
      <p:sp>
        <p:nvSpPr>
          <p:cNvPr id="7" name="Rectangle 138"/>
          <p:cNvSpPr>
            <a:spLocks noChangeArrowheads="1"/>
          </p:cNvSpPr>
          <p:nvPr/>
        </p:nvSpPr>
        <p:spPr bwMode="auto">
          <a:xfrm>
            <a:off x="260350" y="5876925"/>
            <a:ext cx="81327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457200">
              <a:spcBef>
                <a:spcPct val="20000"/>
              </a:spcBef>
              <a:buClr>
                <a:schemeClr val="tx2"/>
              </a:buClr>
              <a:buFont typeface="Wingdings" pitchFamily="2" charset="2"/>
              <a:buNone/>
            </a:pPr>
            <a:r>
              <a:rPr lang="en-US" sz="2800">
                <a:latin typeface="Times New Roman" pitchFamily="18" charset="0"/>
              </a:rPr>
              <a:t>A System Model of Accident Causation</a:t>
            </a:r>
          </a:p>
        </p:txBody>
      </p:sp>
      <p:sp>
        <p:nvSpPr>
          <p:cNvPr id="8" name="Freeform 139"/>
          <p:cNvSpPr>
            <a:spLocks/>
          </p:cNvSpPr>
          <p:nvPr/>
        </p:nvSpPr>
        <p:spPr bwMode="auto">
          <a:xfrm>
            <a:off x="3513138" y="3798888"/>
            <a:ext cx="1200150" cy="569912"/>
          </a:xfrm>
          <a:custGeom>
            <a:avLst/>
            <a:gdLst>
              <a:gd name="T0" fmla="*/ 0 w 756"/>
              <a:gd name="T1" fmla="*/ 314 h 359"/>
              <a:gd name="T2" fmla="*/ 28 w 756"/>
              <a:gd name="T3" fmla="*/ 358 h 359"/>
              <a:gd name="T4" fmla="*/ 750 w 756"/>
              <a:gd name="T5" fmla="*/ 45 h 359"/>
              <a:gd name="T6" fmla="*/ 751 w 756"/>
              <a:gd name="T7" fmla="*/ 39 h 359"/>
              <a:gd name="T8" fmla="*/ 751 w 756"/>
              <a:gd name="T9" fmla="*/ 34 h 359"/>
              <a:gd name="T10" fmla="*/ 753 w 756"/>
              <a:gd name="T11" fmla="*/ 31 h 359"/>
              <a:gd name="T12" fmla="*/ 753 w 756"/>
              <a:gd name="T13" fmla="*/ 26 h 359"/>
              <a:gd name="T14" fmla="*/ 753 w 756"/>
              <a:gd name="T15" fmla="*/ 21 h 359"/>
              <a:gd name="T16" fmla="*/ 753 w 756"/>
              <a:gd name="T17" fmla="*/ 15 h 359"/>
              <a:gd name="T18" fmla="*/ 753 w 756"/>
              <a:gd name="T19" fmla="*/ 8 h 359"/>
              <a:gd name="T20" fmla="*/ 755 w 756"/>
              <a:gd name="T21" fmla="*/ 0 h 359"/>
              <a:gd name="T22" fmla="*/ 0 w 756"/>
              <a:gd name="T23" fmla="*/ 314 h 3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56"/>
              <a:gd name="T37" fmla="*/ 0 h 359"/>
              <a:gd name="T38" fmla="*/ 756 w 756"/>
              <a:gd name="T39" fmla="*/ 359 h 3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56" h="359">
                <a:moveTo>
                  <a:pt x="0" y="314"/>
                </a:moveTo>
                <a:lnTo>
                  <a:pt x="28" y="358"/>
                </a:lnTo>
                <a:lnTo>
                  <a:pt x="750" y="45"/>
                </a:lnTo>
                <a:lnTo>
                  <a:pt x="751" y="39"/>
                </a:lnTo>
                <a:lnTo>
                  <a:pt x="751" y="34"/>
                </a:lnTo>
                <a:lnTo>
                  <a:pt x="753" y="31"/>
                </a:lnTo>
                <a:lnTo>
                  <a:pt x="753" y="26"/>
                </a:lnTo>
                <a:lnTo>
                  <a:pt x="753" y="21"/>
                </a:lnTo>
                <a:lnTo>
                  <a:pt x="753" y="15"/>
                </a:lnTo>
                <a:lnTo>
                  <a:pt x="753" y="8"/>
                </a:lnTo>
                <a:lnTo>
                  <a:pt x="755" y="0"/>
                </a:lnTo>
                <a:lnTo>
                  <a:pt x="0" y="314"/>
                </a:lnTo>
              </a:path>
            </a:pathLst>
          </a:custGeom>
          <a:noFill/>
          <a:ln w="12700" cap="rnd" cmpd="sng">
            <a:solidFill>
              <a:srgbClr val="99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9" name="Freeform 140"/>
          <p:cNvSpPr>
            <a:spLocks/>
          </p:cNvSpPr>
          <p:nvPr/>
        </p:nvSpPr>
        <p:spPr bwMode="auto">
          <a:xfrm>
            <a:off x="3697288" y="2473325"/>
            <a:ext cx="1331912" cy="2268538"/>
          </a:xfrm>
          <a:custGeom>
            <a:avLst/>
            <a:gdLst>
              <a:gd name="T0" fmla="*/ 720 w 839"/>
              <a:gd name="T1" fmla="*/ 13 h 1429"/>
              <a:gd name="T2" fmla="*/ 593 w 839"/>
              <a:gd name="T3" fmla="*/ 52 h 1429"/>
              <a:gd name="T4" fmla="*/ 461 w 839"/>
              <a:gd name="T5" fmla="*/ 102 h 1429"/>
              <a:gd name="T6" fmla="*/ 336 w 839"/>
              <a:gd name="T7" fmla="*/ 156 h 1429"/>
              <a:gd name="T8" fmla="*/ 284 w 839"/>
              <a:gd name="T9" fmla="*/ 196 h 1429"/>
              <a:gd name="T10" fmla="*/ 283 w 839"/>
              <a:gd name="T11" fmla="*/ 224 h 1429"/>
              <a:gd name="T12" fmla="*/ 271 w 839"/>
              <a:gd name="T13" fmla="*/ 247 h 1429"/>
              <a:gd name="T14" fmla="*/ 252 w 839"/>
              <a:gd name="T15" fmla="*/ 265 h 1429"/>
              <a:gd name="T16" fmla="*/ 229 w 839"/>
              <a:gd name="T17" fmla="*/ 276 h 1429"/>
              <a:gd name="T18" fmla="*/ 205 w 839"/>
              <a:gd name="T19" fmla="*/ 281 h 1429"/>
              <a:gd name="T20" fmla="*/ 182 w 839"/>
              <a:gd name="T21" fmla="*/ 279 h 1429"/>
              <a:gd name="T22" fmla="*/ 161 w 839"/>
              <a:gd name="T23" fmla="*/ 269 h 1429"/>
              <a:gd name="T24" fmla="*/ 131 w 839"/>
              <a:gd name="T25" fmla="*/ 276 h 1429"/>
              <a:gd name="T26" fmla="*/ 89 w 839"/>
              <a:gd name="T27" fmla="*/ 305 h 1429"/>
              <a:gd name="T28" fmla="*/ 52 w 839"/>
              <a:gd name="T29" fmla="*/ 334 h 1429"/>
              <a:gd name="T30" fmla="*/ 16 w 839"/>
              <a:gd name="T31" fmla="*/ 362 h 1429"/>
              <a:gd name="T32" fmla="*/ 13 w 839"/>
              <a:gd name="T33" fmla="*/ 429 h 1429"/>
              <a:gd name="T34" fmla="*/ 32 w 839"/>
              <a:gd name="T35" fmla="*/ 534 h 1429"/>
              <a:gd name="T36" fmla="*/ 50 w 839"/>
              <a:gd name="T37" fmla="*/ 638 h 1429"/>
              <a:gd name="T38" fmla="*/ 65 w 839"/>
              <a:gd name="T39" fmla="*/ 739 h 1429"/>
              <a:gd name="T40" fmla="*/ 83 w 839"/>
              <a:gd name="T41" fmla="*/ 791 h 1429"/>
              <a:gd name="T42" fmla="*/ 101 w 839"/>
              <a:gd name="T43" fmla="*/ 798 h 1429"/>
              <a:gd name="T44" fmla="*/ 123 w 839"/>
              <a:gd name="T45" fmla="*/ 812 h 1429"/>
              <a:gd name="T46" fmla="*/ 143 w 839"/>
              <a:gd name="T47" fmla="*/ 837 h 1429"/>
              <a:gd name="T48" fmla="*/ 154 w 839"/>
              <a:gd name="T49" fmla="*/ 866 h 1429"/>
              <a:gd name="T50" fmla="*/ 154 w 839"/>
              <a:gd name="T51" fmla="*/ 898 h 1429"/>
              <a:gd name="T52" fmla="*/ 146 w 839"/>
              <a:gd name="T53" fmla="*/ 929 h 1429"/>
              <a:gd name="T54" fmla="*/ 128 w 839"/>
              <a:gd name="T55" fmla="*/ 955 h 1429"/>
              <a:gd name="T56" fmla="*/ 102 w 839"/>
              <a:gd name="T57" fmla="*/ 976 h 1429"/>
              <a:gd name="T58" fmla="*/ 86 w 839"/>
              <a:gd name="T59" fmla="*/ 1014 h 1429"/>
              <a:gd name="T60" fmla="*/ 88 w 839"/>
              <a:gd name="T61" fmla="*/ 1082 h 1429"/>
              <a:gd name="T62" fmla="*/ 91 w 839"/>
              <a:gd name="T63" fmla="*/ 1155 h 1429"/>
              <a:gd name="T64" fmla="*/ 91 w 839"/>
              <a:gd name="T65" fmla="*/ 1230 h 1429"/>
              <a:gd name="T66" fmla="*/ 157 w 839"/>
              <a:gd name="T67" fmla="*/ 1279 h 1429"/>
              <a:gd name="T68" fmla="*/ 297 w 839"/>
              <a:gd name="T69" fmla="*/ 1311 h 1429"/>
              <a:gd name="T70" fmla="*/ 458 w 839"/>
              <a:gd name="T71" fmla="*/ 1350 h 1429"/>
              <a:gd name="T72" fmla="*/ 650 w 839"/>
              <a:gd name="T73" fmla="*/ 1399 h 1429"/>
              <a:gd name="T74" fmla="*/ 777 w 839"/>
              <a:gd name="T75" fmla="*/ 1360 h 1429"/>
              <a:gd name="T76" fmla="*/ 803 w 839"/>
              <a:gd name="T77" fmla="*/ 1204 h 1429"/>
              <a:gd name="T78" fmla="*/ 822 w 839"/>
              <a:gd name="T79" fmla="*/ 1032 h 1429"/>
              <a:gd name="T80" fmla="*/ 834 w 839"/>
              <a:gd name="T81" fmla="*/ 846 h 1429"/>
              <a:gd name="T82" fmla="*/ 837 w 839"/>
              <a:gd name="T83" fmla="*/ 728 h 1429"/>
              <a:gd name="T84" fmla="*/ 838 w 839"/>
              <a:gd name="T85" fmla="*/ 690 h 1429"/>
              <a:gd name="T86" fmla="*/ 838 w 839"/>
              <a:gd name="T87" fmla="*/ 656 h 1429"/>
              <a:gd name="T88" fmla="*/ 838 w 839"/>
              <a:gd name="T89" fmla="*/ 619 h 1429"/>
              <a:gd name="T90" fmla="*/ 827 w 839"/>
              <a:gd name="T91" fmla="*/ 596 h 1429"/>
              <a:gd name="T92" fmla="*/ 806 w 839"/>
              <a:gd name="T93" fmla="*/ 588 h 1429"/>
              <a:gd name="T94" fmla="*/ 788 w 839"/>
              <a:gd name="T95" fmla="*/ 578 h 1429"/>
              <a:gd name="T96" fmla="*/ 773 w 839"/>
              <a:gd name="T97" fmla="*/ 564 h 1429"/>
              <a:gd name="T98" fmla="*/ 762 w 839"/>
              <a:gd name="T99" fmla="*/ 546 h 1429"/>
              <a:gd name="T100" fmla="*/ 756 w 839"/>
              <a:gd name="T101" fmla="*/ 526 h 1429"/>
              <a:gd name="T102" fmla="*/ 749 w 839"/>
              <a:gd name="T103" fmla="*/ 494 h 1429"/>
              <a:gd name="T104" fmla="*/ 749 w 839"/>
              <a:gd name="T105" fmla="*/ 450 h 1429"/>
              <a:gd name="T106" fmla="*/ 760 w 839"/>
              <a:gd name="T107" fmla="*/ 409 h 1429"/>
              <a:gd name="T108" fmla="*/ 775 w 839"/>
              <a:gd name="T109" fmla="*/ 383 h 1429"/>
              <a:gd name="T110" fmla="*/ 786 w 839"/>
              <a:gd name="T111" fmla="*/ 369 h 1429"/>
              <a:gd name="T112" fmla="*/ 801 w 839"/>
              <a:gd name="T113" fmla="*/ 359 h 1429"/>
              <a:gd name="T114" fmla="*/ 817 w 839"/>
              <a:gd name="T115" fmla="*/ 352 h 1429"/>
              <a:gd name="T116" fmla="*/ 822 w 839"/>
              <a:gd name="T117" fmla="*/ 304 h 1429"/>
              <a:gd name="T118" fmla="*/ 812 w 839"/>
              <a:gd name="T119" fmla="*/ 214 h 1429"/>
              <a:gd name="T120" fmla="*/ 801 w 839"/>
              <a:gd name="T121" fmla="*/ 126 h 1429"/>
              <a:gd name="T122" fmla="*/ 785 w 839"/>
              <a:gd name="T123" fmla="*/ 42 h 14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39"/>
              <a:gd name="T187" fmla="*/ 0 h 1429"/>
              <a:gd name="T188" fmla="*/ 839 w 839"/>
              <a:gd name="T189" fmla="*/ 1429 h 14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39" h="1429">
                <a:moveTo>
                  <a:pt x="777" y="0"/>
                </a:moveTo>
                <a:lnTo>
                  <a:pt x="720" y="13"/>
                </a:lnTo>
                <a:lnTo>
                  <a:pt x="658" y="31"/>
                </a:lnTo>
                <a:lnTo>
                  <a:pt x="593" y="52"/>
                </a:lnTo>
                <a:lnTo>
                  <a:pt x="526" y="76"/>
                </a:lnTo>
                <a:lnTo>
                  <a:pt x="461" y="102"/>
                </a:lnTo>
                <a:lnTo>
                  <a:pt x="396" y="128"/>
                </a:lnTo>
                <a:lnTo>
                  <a:pt x="336" y="156"/>
                </a:lnTo>
                <a:lnTo>
                  <a:pt x="281" y="182"/>
                </a:lnTo>
                <a:lnTo>
                  <a:pt x="284" y="196"/>
                </a:lnTo>
                <a:lnTo>
                  <a:pt x="284" y="211"/>
                </a:lnTo>
                <a:lnTo>
                  <a:pt x="283" y="224"/>
                </a:lnTo>
                <a:lnTo>
                  <a:pt x="278" y="235"/>
                </a:lnTo>
                <a:lnTo>
                  <a:pt x="271" y="247"/>
                </a:lnTo>
                <a:lnTo>
                  <a:pt x="261" y="256"/>
                </a:lnTo>
                <a:lnTo>
                  <a:pt x="252" y="265"/>
                </a:lnTo>
                <a:lnTo>
                  <a:pt x="242" y="271"/>
                </a:lnTo>
                <a:lnTo>
                  <a:pt x="229" y="276"/>
                </a:lnTo>
                <a:lnTo>
                  <a:pt x="218" y="279"/>
                </a:lnTo>
                <a:lnTo>
                  <a:pt x="205" y="281"/>
                </a:lnTo>
                <a:lnTo>
                  <a:pt x="193" y="281"/>
                </a:lnTo>
                <a:lnTo>
                  <a:pt x="182" y="279"/>
                </a:lnTo>
                <a:lnTo>
                  <a:pt x="170" y="276"/>
                </a:lnTo>
                <a:lnTo>
                  <a:pt x="161" y="269"/>
                </a:lnTo>
                <a:lnTo>
                  <a:pt x="153" y="263"/>
                </a:lnTo>
                <a:lnTo>
                  <a:pt x="131" y="276"/>
                </a:lnTo>
                <a:lnTo>
                  <a:pt x="110" y="291"/>
                </a:lnTo>
                <a:lnTo>
                  <a:pt x="89" y="305"/>
                </a:lnTo>
                <a:lnTo>
                  <a:pt x="70" y="320"/>
                </a:lnTo>
                <a:lnTo>
                  <a:pt x="52" y="334"/>
                </a:lnTo>
                <a:lnTo>
                  <a:pt x="34" y="347"/>
                </a:lnTo>
                <a:lnTo>
                  <a:pt x="16" y="362"/>
                </a:lnTo>
                <a:lnTo>
                  <a:pt x="0" y="377"/>
                </a:lnTo>
                <a:lnTo>
                  <a:pt x="13" y="429"/>
                </a:lnTo>
                <a:lnTo>
                  <a:pt x="24" y="482"/>
                </a:lnTo>
                <a:lnTo>
                  <a:pt x="32" y="534"/>
                </a:lnTo>
                <a:lnTo>
                  <a:pt x="42" y="586"/>
                </a:lnTo>
                <a:lnTo>
                  <a:pt x="50" y="638"/>
                </a:lnTo>
                <a:lnTo>
                  <a:pt x="57" y="689"/>
                </a:lnTo>
                <a:lnTo>
                  <a:pt x="65" y="739"/>
                </a:lnTo>
                <a:lnTo>
                  <a:pt x="73" y="789"/>
                </a:lnTo>
                <a:lnTo>
                  <a:pt x="83" y="791"/>
                </a:lnTo>
                <a:lnTo>
                  <a:pt x="92" y="794"/>
                </a:lnTo>
                <a:lnTo>
                  <a:pt x="101" y="798"/>
                </a:lnTo>
                <a:lnTo>
                  <a:pt x="109" y="802"/>
                </a:lnTo>
                <a:lnTo>
                  <a:pt x="123" y="812"/>
                </a:lnTo>
                <a:lnTo>
                  <a:pt x="135" y="824"/>
                </a:lnTo>
                <a:lnTo>
                  <a:pt x="143" y="837"/>
                </a:lnTo>
                <a:lnTo>
                  <a:pt x="149" y="851"/>
                </a:lnTo>
                <a:lnTo>
                  <a:pt x="154" y="866"/>
                </a:lnTo>
                <a:lnTo>
                  <a:pt x="156" y="882"/>
                </a:lnTo>
                <a:lnTo>
                  <a:pt x="154" y="898"/>
                </a:lnTo>
                <a:lnTo>
                  <a:pt x="151" y="913"/>
                </a:lnTo>
                <a:lnTo>
                  <a:pt x="146" y="929"/>
                </a:lnTo>
                <a:lnTo>
                  <a:pt x="138" y="942"/>
                </a:lnTo>
                <a:lnTo>
                  <a:pt x="128" y="955"/>
                </a:lnTo>
                <a:lnTo>
                  <a:pt x="115" y="967"/>
                </a:lnTo>
                <a:lnTo>
                  <a:pt x="102" y="976"/>
                </a:lnTo>
                <a:lnTo>
                  <a:pt x="84" y="983"/>
                </a:lnTo>
                <a:lnTo>
                  <a:pt x="86" y="1014"/>
                </a:lnTo>
                <a:lnTo>
                  <a:pt x="88" y="1048"/>
                </a:lnTo>
                <a:lnTo>
                  <a:pt x="88" y="1082"/>
                </a:lnTo>
                <a:lnTo>
                  <a:pt x="89" y="1119"/>
                </a:lnTo>
                <a:lnTo>
                  <a:pt x="91" y="1155"/>
                </a:lnTo>
                <a:lnTo>
                  <a:pt x="91" y="1193"/>
                </a:lnTo>
                <a:lnTo>
                  <a:pt x="91" y="1230"/>
                </a:lnTo>
                <a:lnTo>
                  <a:pt x="91" y="1264"/>
                </a:lnTo>
                <a:lnTo>
                  <a:pt x="157" y="1279"/>
                </a:lnTo>
                <a:lnTo>
                  <a:pt x="226" y="1295"/>
                </a:lnTo>
                <a:lnTo>
                  <a:pt x="297" y="1311"/>
                </a:lnTo>
                <a:lnTo>
                  <a:pt x="375" y="1331"/>
                </a:lnTo>
                <a:lnTo>
                  <a:pt x="458" y="1350"/>
                </a:lnTo>
                <a:lnTo>
                  <a:pt x="549" y="1373"/>
                </a:lnTo>
                <a:lnTo>
                  <a:pt x="650" y="1399"/>
                </a:lnTo>
                <a:lnTo>
                  <a:pt x="762" y="1428"/>
                </a:lnTo>
                <a:lnTo>
                  <a:pt x="777" y="1360"/>
                </a:lnTo>
                <a:lnTo>
                  <a:pt x="791" y="1284"/>
                </a:lnTo>
                <a:lnTo>
                  <a:pt x="803" y="1204"/>
                </a:lnTo>
                <a:lnTo>
                  <a:pt x="812" y="1119"/>
                </a:lnTo>
                <a:lnTo>
                  <a:pt x="822" y="1032"/>
                </a:lnTo>
                <a:lnTo>
                  <a:pt x="829" y="939"/>
                </a:lnTo>
                <a:lnTo>
                  <a:pt x="834" y="846"/>
                </a:lnTo>
                <a:lnTo>
                  <a:pt x="837" y="750"/>
                </a:lnTo>
                <a:lnTo>
                  <a:pt x="837" y="728"/>
                </a:lnTo>
                <a:lnTo>
                  <a:pt x="838" y="708"/>
                </a:lnTo>
                <a:lnTo>
                  <a:pt x="838" y="690"/>
                </a:lnTo>
                <a:lnTo>
                  <a:pt x="838" y="674"/>
                </a:lnTo>
                <a:lnTo>
                  <a:pt x="838" y="656"/>
                </a:lnTo>
                <a:lnTo>
                  <a:pt x="838" y="640"/>
                </a:lnTo>
                <a:lnTo>
                  <a:pt x="838" y="619"/>
                </a:lnTo>
                <a:lnTo>
                  <a:pt x="838" y="598"/>
                </a:lnTo>
                <a:lnTo>
                  <a:pt x="827" y="596"/>
                </a:lnTo>
                <a:lnTo>
                  <a:pt x="816" y="593"/>
                </a:lnTo>
                <a:lnTo>
                  <a:pt x="806" y="588"/>
                </a:lnTo>
                <a:lnTo>
                  <a:pt x="796" y="583"/>
                </a:lnTo>
                <a:lnTo>
                  <a:pt x="788" y="578"/>
                </a:lnTo>
                <a:lnTo>
                  <a:pt x="780" y="570"/>
                </a:lnTo>
                <a:lnTo>
                  <a:pt x="773" y="564"/>
                </a:lnTo>
                <a:lnTo>
                  <a:pt x="769" y="555"/>
                </a:lnTo>
                <a:lnTo>
                  <a:pt x="762" y="546"/>
                </a:lnTo>
                <a:lnTo>
                  <a:pt x="759" y="536"/>
                </a:lnTo>
                <a:lnTo>
                  <a:pt x="756" y="526"/>
                </a:lnTo>
                <a:lnTo>
                  <a:pt x="752" y="516"/>
                </a:lnTo>
                <a:lnTo>
                  <a:pt x="749" y="494"/>
                </a:lnTo>
                <a:lnTo>
                  <a:pt x="747" y="473"/>
                </a:lnTo>
                <a:lnTo>
                  <a:pt x="749" y="450"/>
                </a:lnTo>
                <a:lnTo>
                  <a:pt x="754" y="429"/>
                </a:lnTo>
                <a:lnTo>
                  <a:pt x="760" y="409"/>
                </a:lnTo>
                <a:lnTo>
                  <a:pt x="770" y="391"/>
                </a:lnTo>
                <a:lnTo>
                  <a:pt x="775" y="383"/>
                </a:lnTo>
                <a:lnTo>
                  <a:pt x="780" y="375"/>
                </a:lnTo>
                <a:lnTo>
                  <a:pt x="786" y="369"/>
                </a:lnTo>
                <a:lnTo>
                  <a:pt x="795" y="364"/>
                </a:lnTo>
                <a:lnTo>
                  <a:pt x="801" y="359"/>
                </a:lnTo>
                <a:lnTo>
                  <a:pt x="809" y="356"/>
                </a:lnTo>
                <a:lnTo>
                  <a:pt x="817" y="352"/>
                </a:lnTo>
                <a:lnTo>
                  <a:pt x="827" y="351"/>
                </a:lnTo>
                <a:lnTo>
                  <a:pt x="822" y="304"/>
                </a:lnTo>
                <a:lnTo>
                  <a:pt x="819" y="258"/>
                </a:lnTo>
                <a:lnTo>
                  <a:pt x="812" y="214"/>
                </a:lnTo>
                <a:lnTo>
                  <a:pt x="808" y="170"/>
                </a:lnTo>
                <a:lnTo>
                  <a:pt x="801" y="126"/>
                </a:lnTo>
                <a:lnTo>
                  <a:pt x="793" y="84"/>
                </a:lnTo>
                <a:lnTo>
                  <a:pt x="785" y="42"/>
                </a:lnTo>
                <a:lnTo>
                  <a:pt x="777"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0" name="Freeform 141"/>
          <p:cNvSpPr>
            <a:spLocks/>
          </p:cNvSpPr>
          <p:nvPr/>
        </p:nvSpPr>
        <p:spPr bwMode="auto">
          <a:xfrm>
            <a:off x="6137275" y="2849563"/>
            <a:ext cx="1268413" cy="465137"/>
          </a:xfrm>
          <a:custGeom>
            <a:avLst/>
            <a:gdLst>
              <a:gd name="T0" fmla="*/ 21 w 799"/>
              <a:gd name="T1" fmla="*/ 292 h 293"/>
              <a:gd name="T2" fmla="*/ 798 w 799"/>
              <a:gd name="T3" fmla="*/ 21 h 293"/>
              <a:gd name="T4" fmla="*/ 798 w 799"/>
              <a:gd name="T5" fmla="*/ 19 h 293"/>
              <a:gd name="T6" fmla="*/ 798 w 799"/>
              <a:gd name="T7" fmla="*/ 16 h 293"/>
              <a:gd name="T8" fmla="*/ 797 w 799"/>
              <a:gd name="T9" fmla="*/ 15 h 293"/>
              <a:gd name="T10" fmla="*/ 797 w 799"/>
              <a:gd name="T11" fmla="*/ 11 h 293"/>
              <a:gd name="T12" fmla="*/ 797 w 799"/>
              <a:gd name="T13" fmla="*/ 10 h 293"/>
              <a:gd name="T14" fmla="*/ 795 w 799"/>
              <a:gd name="T15" fmla="*/ 6 h 293"/>
              <a:gd name="T16" fmla="*/ 795 w 799"/>
              <a:gd name="T17" fmla="*/ 3 h 293"/>
              <a:gd name="T18" fmla="*/ 793 w 799"/>
              <a:gd name="T19" fmla="*/ 0 h 293"/>
              <a:gd name="T20" fmla="*/ 0 w 799"/>
              <a:gd name="T21" fmla="*/ 255 h 293"/>
              <a:gd name="T22" fmla="*/ 21 w 799"/>
              <a:gd name="T23" fmla="*/ 292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9"/>
              <a:gd name="T37" fmla="*/ 0 h 293"/>
              <a:gd name="T38" fmla="*/ 799 w 799"/>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9" h="293">
                <a:moveTo>
                  <a:pt x="21" y="292"/>
                </a:moveTo>
                <a:lnTo>
                  <a:pt x="798" y="21"/>
                </a:lnTo>
                <a:lnTo>
                  <a:pt x="798" y="19"/>
                </a:lnTo>
                <a:lnTo>
                  <a:pt x="798" y="16"/>
                </a:lnTo>
                <a:lnTo>
                  <a:pt x="797" y="15"/>
                </a:lnTo>
                <a:lnTo>
                  <a:pt x="797" y="11"/>
                </a:lnTo>
                <a:lnTo>
                  <a:pt x="797" y="10"/>
                </a:lnTo>
                <a:lnTo>
                  <a:pt x="795" y="6"/>
                </a:lnTo>
                <a:lnTo>
                  <a:pt x="795" y="3"/>
                </a:lnTo>
                <a:lnTo>
                  <a:pt x="793" y="0"/>
                </a:lnTo>
                <a:lnTo>
                  <a:pt x="0" y="255"/>
                </a:lnTo>
                <a:lnTo>
                  <a:pt x="21" y="292"/>
                </a:lnTo>
              </a:path>
            </a:pathLst>
          </a:custGeom>
          <a:solidFill>
            <a:srgbClr val="FF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1" name="Freeform 142"/>
          <p:cNvSpPr>
            <a:spLocks/>
          </p:cNvSpPr>
          <p:nvPr/>
        </p:nvSpPr>
        <p:spPr bwMode="auto">
          <a:xfrm>
            <a:off x="6137275" y="2849563"/>
            <a:ext cx="1268413" cy="465137"/>
          </a:xfrm>
          <a:custGeom>
            <a:avLst/>
            <a:gdLst>
              <a:gd name="T0" fmla="*/ 21 w 799"/>
              <a:gd name="T1" fmla="*/ 292 h 293"/>
              <a:gd name="T2" fmla="*/ 798 w 799"/>
              <a:gd name="T3" fmla="*/ 21 h 293"/>
              <a:gd name="T4" fmla="*/ 798 w 799"/>
              <a:gd name="T5" fmla="*/ 19 h 293"/>
              <a:gd name="T6" fmla="*/ 798 w 799"/>
              <a:gd name="T7" fmla="*/ 16 h 293"/>
              <a:gd name="T8" fmla="*/ 797 w 799"/>
              <a:gd name="T9" fmla="*/ 15 h 293"/>
              <a:gd name="T10" fmla="*/ 797 w 799"/>
              <a:gd name="T11" fmla="*/ 11 h 293"/>
              <a:gd name="T12" fmla="*/ 797 w 799"/>
              <a:gd name="T13" fmla="*/ 10 h 293"/>
              <a:gd name="T14" fmla="*/ 795 w 799"/>
              <a:gd name="T15" fmla="*/ 6 h 293"/>
              <a:gd name="T16" fmla="*/ 795 w 799"/>
              <a:gd name="T17" fmla="*/ 3 h 293"/>
              <a:gd name="T18" fmla="*/ 793 w 799"/>
              <a:gd name="T19" fmla="*/ 0 h 293"/>
              <a:gd name="T20" fmla="*/ 0 w 799"/>
              <a:gd name="T21" fmla="*/ 255 h 293"/>
              <a:gd name="T22" fmla="*/ 21 w 799"/>
              <a:gd name="T23" fmla="*/ 292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9"/>
              <a:gd name="T37" fmla="*/ 0 h 293"/>
              <a:gd name="T38" fmla="*/ 799 w 799"/>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9" h="293">
                <a:moveTo>
                  <a:pt x="21" y="292"/>
                </a:moveTo>
                <a:lnTo>
                  <a:pt x="798" y="21"/>
                </a:lnTo>
                <a:lnTo>
                  <a:pt x="798" y="19"/>
                </a:lnTo>
                <a:lnTo>
                  <a:pt x="798" y="16"/>
                </a:lnTo>
                <a:lnTo>
                  <a:pt x="797" y="15"/>
                </a:lnTo>
                <a:lnTo>
                  <a:pt x="797" y="11"/>
                </a:lnTo>
                <a:lnTo>
                  <a:pt x="797" y="10"/>
                </a:lnTo>
                <a:lnTo>
                  <a:pt x="795" y="6"/>
                </a:lnTo>
                <a:lnTo>
                  <a:pt x="795" y="3"/>
                </a:lnTo>
                <a:lnTo>
                  <a:pt x="793" y="0"/>
                </a:lnTo>
                <a:lnTo>
                  <a:pt x="0" y="255"/>
                </a:lnTo>
                <a:lnTo>
                  <a:pt x="21" y="292"/>
                </a:lnTo>
              </a:path>
            </a:pathLst>
          </a:custGeom>
          <a:noFill/>
          <a:ln w="127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2" name="Freeform 143"/>
          <p:cNvSpPr>
            <a:spLocks/>
          </p:cNvSpPr>
          <p:nvPr/>
        </p:nvSpPr>
        <p:spPr bwMode="auto">
          <a:xfrm>
            <a:off x="6186488" y="2882900"/>
            <a:ext cx="1219200" cy="468313"/>
          </a:xfrm>
          <a:custGeom>
            <a:avLst/>
            <a:gdLst>
              <a:gd name="T0" fmla="*/ 0 w 768"/>
              <a:gd name="T1" fmla="*/ 268 h 295"/>
              <a:gd name="T2" fmla="*/ 20 w 768"/>
              <a:gd name="T3" fmla="*/ 294 h 295"/>
              <a:gd name="T4" fmla="*/ 766 w 768"/>
              <a:gd name="T5" fmla="*/ 29 h 295"/>
              <a:gd name="T6" fmla="*/ 766 w 768"/>
              <a:gd name="T7" fmla="*/ 26 h 295"/>
              <a:gd name="T8" fmla="*/ 767 w 768"/>
              <a:gd name="T9" fmla="*/ 24 h 295"/>
              <a:gd name="T10" fmla="*/ 767 w 768"/>
              <a:gd name="T11" fmla="*/ 21 h 295"/>
              <a:gd name="T12" fmla="*/ 767 w 768"/>
              <a:gd name="T13" fmla="*/ 18 h 295"/>
              <a:gd name="T14" fmla="*/ 767 w 768"/>
              <a:gd name="T15" fmla="*/ 15 h 295"/>
              <a:gd name="T16" fmla="*/ 767 w 768"/>
              <a:gd name="T17" fmla="*/ 11 h 295"/>
              <a:gd name="T18" fmla="*/ 767 w 768"/>
              <a:gd name="T19" fmla="*/ 7 h 295"/>
              <a:gd name="T20" fmla="*/ 767 w 768"/>
              <a:gd name="T21" fmla="*/ 0 h 295"/>
              <a:gd name="T22" fmla="*/ 0 w 768"/>
              <a:gd name="T23" fmla="*/ 268 h 2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295"/>
              <a:gd name="T38" fmla="*/ 768 w 768"/>
              <a:gd name="T39" fmla="*/ 295 h 2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295">
                <a:moveTo>
                  <a:pt x="0" y="268"/>
                </a:moveTo>
                <a:lnTo>
                  <a:pt x="20" y="294"/>
                </a:lnTo>
                <a:lnTo>
                  <a:pt x="766" y="29"/>
                </a:lnTo>
                <a:lnTo>
                  <a:pt x="766" y="26"/>
                </a:lnTo>
                <a:lnTo>
                  <a:pt x="767" y="24"/>
                </a:lnTo>
                <a:lnTo>
                  <a:pt x="767" y="21"/>
                </a:lnTo>
                <a:lnTo>
                  <a:pt x="767" y="18"/>
                </a:lnTo>
                <a:lnTo>
                  <a:pt x="767" y="15"/>
                </a:lnTo>
                <a:lnTo>
                  <a:pt x="767" y="11"/>
                </a:lnTo>
                <a:lnTo>
                  <a:pt x="767" y="7"/>
                </a:lnTo>
                <a:lnTo>
                  <a:pt x="767" y="0"/>
                </a:lnTo>
                <a:lnTo>
                  <a:pt x="0" y="268"/>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3" name="Freeform 144"/>
          <p:cNvSpPr>
            <a:spLocks/>
          </p:cNvSpPr>
          <p:nvPr/>
        </p:nvSpPr>
        <p:spPr bwMode="auto">
          <a:xfrm>
            <a:off x="6186488" y="2882900"/>
            <a:ext cx="1219200" cy="468313"/>
          </a:xfrm>
          <a:custGeom>
            <a:avLst/>
            <a:gdLst>
              <a:gd name="T0" fmla="*/ 0 w 768"/>
              <a:gd name="T1" fmla="*/ 268 h 295"/>
              <a:gd name="T2" fmla="*/ 20 w 768"/>
              <a:gd name="T3" fmla="*/ 294 h 295"/>
              <a:gd name="T4" fmla="*/ 766 w 768"/>
              <a:gd name="T5" fmla="*/ 29 h 295"/>
              <a:gd name="T6" fmla="*/ 766 w 768"/>
              <a:gd name="T7" fmla="*/ 26 h 295"/>
              <a:gd name="T8" fmla="*/ 767 w 768"/>
              <a:gd name="T9" fmla="*/ 24 h 295"/>
              <a:gd name="T10" fmla="*/ 767 w 768"/>
              <a:gd name="T11" fmla="*/ 21 h 295"/>
              <a:gd name="T12" fmla="*/ 767 w 768"/>
              <a:gd name="T13" fmla="*/ 18 h 295"/>
              <a:gd name="T14" fmla="*/ 767 w 768"/>
              <a:gd name="T15" fmla="*/ 15 h 295"/>
              <a:gd name="T16" fmla="*/ 767 w 768"/>
              <a:gd name="T17" fmla="*/ 11 h 295"/>
              <a:gd name="T18" fmla="*/ 767 w 768"/>
              <a:gd name="T19" fmla="*/ 7 h 295"/>
              <a:gd name="T20" fmla="*/ 767 w 768"/>
              <a:gd name="T21" fmla="*/ 0 h 295"/>
              <a:gd name="T22" fmla="*/ 0 w 768"/>
              <a:gd name="T23" fmla="*/ 268 h 2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295"/>
              <a:gd name="T38" fmla="*/ 768 w 768"/>
              <a:gd name="T39" fmla="*/ 295 h 2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295">
                <a:moveTo>
                  <a:pt x="0" y="268"/>
                </a:moveTo>
                <a:lnTo>
                  <a:pt x="20" y="294"/>
                </a:lnTo>
                <a:lnTo>
                  <a:pt x="766" y="29"/>
                </a:lnTo>
                <a:lnTo>
                  <a:pt x="766" y="26"/>
                </a:lnTo>
                <a:lnTo>
                  <a:pt x="767" y="24"/>
                </a:lnTo>
                <a:lnTo>
                  <a:pt x="767" y="21"/>
                </a:lnTo>
                <a:lnTo>
                  <a:pt x="767" y="18"/>
                </a:lnTo>
                <a:lnTo>
                  <a:pt x="767" y="15"/>
                </a:lnTo>
                <a:lnTo>
                  <a:pt x="767" y="11"/>
                </a:lnTo>
                <a:lnTo>
                  <a:pt x="767" y="7"/>
                </a:lnTo>
                <a:lnTo>
                  <a:pt x="767" y="0"/>
                </a:lnTo>
                <a:lnTo>
                  <a:pt x="0" y="268"/>
                </a:lnTo>
              </a:path>
            </a:pathLst>
          </a:custGeom>
          <a:noFill/>
          <a:ln w="12700" cap="rnd" cmpd="sng">
            <a:solidFill>
              <a:srgbClr val="99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4" name="Freeform 145"/>
          <p:cNvSpPr>
            <a:spLocks/>
          </p:cNvSpPr>
          <p:nvPr/>
        </p:nvSpPr>
        <p:spPr bwMode="auto">
          <a:xfrm>
            <a:off x="6081713" y="2235200"/>
            <a:ext cx="881062" cy="1498600"/>
          </a:xfrm>
          <a:custGeom>
            <a:avLst/>
            <a:gdLst>
              <a:gd name="T0" fmla="*/ 474 w 555"/>
              <a:gd name="T1" fmla="*/ 8 h 944"/>
              <a:gd name="T2" fmla="*/ 391 w 555"/>
              <a:gd name="T3" fmla="*/ 34 h 944"/>
              <a:gd name="T4" fmla="*/ 303 w 555"/>
              <a:gd name="T5" fmla="*/ 68 h 944"/>
              <a:gd name="T6" fmla="*/ 221 w 555"/>
              <a:gd name="T7" fmla="*/ 103 h 944"/>
              <a:gd name="T8" fmla="*/ 186 w 555"/>
              <a:gd name="T9" fmla="*/ 130 h 944"/>
              <a:gd name="T10" fmla="*/ 185 w 555"/>
              <a:gd name="T11" fmla="*/ 148 h 944"/>
              <a:gd name="T12" fmla="*/ 178 w 555"/>
              <a:gd name="T13" fmla="*/ 163 h 944"/>
              <a:gd name="T14" fmla="*/ 165 w 555"/>
              <a:gd name="T15" fmla="*/ 174 h 944"/>
              <a:gd name="T16" fmla="*/ 151 w 555"/>
              <a:gd name="T17" fmla="*/ 182 h 944"/>
              <a:gd name="T18" fmla="*/ 134 w 555"/>
              <a:gd name="T19" fmla="*/ 185 h 944"/>
              <a:gd name="T20" fmla="*/ 120 w 555"/>
              <a:gd name="T21" fmla="*/ 185 h 944"/>
              <a:gd name="T22" fmla="*/ 105 w 555"/>
              <a:gd name="T23" fmla="*/ 179 h 944"/>
              <a:gd name="T24" fmla="*/ 86 w 555"/>
              <a:gd name="T25" fmla="*/ 182 h 944"/>
              <a:gd name="T26" fmla="*/ 58 w 555"/>
              <a:gd name="T27" fmla="*/ 202 h 944"/>
              <a:gd name="T28" fmla="*/ 34 w 555"/>
              <a:gd name="T29" fmla="*/ 221 h 944"/>
              <a:gd name="T30" fmla="*/ 11 w 555"/>
              <a:gd name="T31" fmla="*/ 239 h 944"/>
              <a:gd name="T32" fmla="*/ 8 w 555"/>
              <a:gd name="T33" fmla="*/ 283 h 944"/>
              <a:gd name="T34" fmla="*/ 21 w 555"/>
              <a:gd name="T35" fmla="*/ 353 h 944"/>
              <a:gd name="T36" fmla="*/ 32 w 555"/>
              <a:gd name="T37" fmla="*/ 421 h 944"/>
              <a:gd name="T38" fmla="*/ 42 w 555"/>
              <a:gd name="T39" fmla="*/ 488 h 944"/>
              <a:gd name="T40" fmla="*/ 60 w 555"/>
              <a:gd name="T41" fmla="*/ 525 h 944"/>
              <a:gd name="T42" fmla="*/ 81 w 555"/>
              <a:gd name="T43" fmla="*/ 536 h 944"/>
              <a:gd name="T44" fmla="*/ 94 w 555"/>
              <a:gd name="T45" fmla="*/ 553 h 944"/>
              <a:gd name="T46" fmla="*/ 100 w 555"/>
              <a:gd name="T47" fmla="*/ 572 h 944"/>
              <a:gd name="T48" fmla="*/ 102 w 555"/>
              <a:gd name="T49" fmla="*/ 593 h 944"/>
              <a:gd name="T50" fmla="*/ 95 w 555"/>
              <a:gd name="T51" fmla="*/ 613 h 944"/>
              <a:gd name="T52" fmla="*/ 84 w 555"/>
              <a:gd name="T53" fmla="*/ 631 h 944"/>
              <a:gd name="T54" fmla="*/ 66 w 555"/>
              <a:gd name="T55" fmla="*/ 644 h 944"/>
              <a:gd name="T56" fmla="*/ 56 w 555"/>
              <a:gd name="T57" fmla="*/ 670 h 944"/>
              <a:gd name="T58" fmla="*/ 58 w 555"/>
              <a:gd name="T59" fmla="*/ 714 h 944"/>
              <a:gd name="T60" fmla="*/ 60 w 555"/>
              <a:gd name="T61" fmla="*/ 762 h 944"/>
              <a:gd name="T62" fmla="*/ 60 w 555"/>
              <a:gd name="T63" fmla="*/ 811 h 944"/>
              <a:gd name="T64" fmla="*/ 104 w 555"/>
              <a:gd name="T65" fmla="*/ 844 h 944"/>
              <a:gd name="T66" fmla="*/ 196 w 555"/>
              <a:gd name="T67" fmla="*/ 865 h 944"/>
              <a:gd name="T68" fmla="*/ 302 w 555"/>
              <a:gd name="T69" fmla="*/ 891 h 944"/>
              <a:gd name="T70" fmla="*/ 429 w 555"/>
              <a:gd name="T71" fmla="*/ 923 h 944"/>
              <a:gd name="T72" fmla="*/ 512 w 555"/>
              <a:gd name="T73" fmla="*/ 897 h 944"/>
              <a:gd name="T74" fmla="*/ 529 w 555"/>
              <a:gd name="T75" fmla="*/ 795 h 944"/>
              <a:gd name="T76" fmla="*/ 541 w 555"/>
              <a:gd name="T77" fmla="*/ 681 h 944"/>
              <a:gd name="T78" fmla="*/ 549 w 555"/>
              <a:gd name="T79" fmla="*/ 558 h 944"/>
              <a:gd name="T80" fmla="*/ 552 w 555"/>
              <a:gd name="T81" fmla="*/ 480 h 944"/>
              <a:gd name="T82" fmla="*/ 552 w 555"/>
              <a:gd name="T83" fmla="*/ 455 h 944"/>
              <a:gd name="T84" fmla="*/ 552 w 555"/>
              <a:gd name="T85" fmla="*/ 434 h 944"/>
              <a:gd name="T86" fmla="*/ 552 w 555"/>
              <a:gd name="T87" fmla="*/ 410 h 944"/>
              <a:gd name="T88" fmla="*/ 546 w 555"/>
              <a:gd name="T89" fmla="*/ 393 h 944"/>
              <a:gd name="T90" fmla="*/ 531 w 555"/>
              <a:gd name="T91" fmla="*/ 389 h 944"/>
              <a:gd name="T92" fmla="*/ 515 w 555"/>
              <a:gd name="T93" fmla="*/ 377 h 944"/>
              <a:gd name="T94" fmla="*/ 500 w 555"/>
              <a:gd name="T95" fmla="*/ 354 h 944"/>
              <a:gd name="T96" fmla="*/ 494 w 555"/>
              <a:gd name="T97" fmla="*/ 327 h 944"/>
              <a:gd name="T98" fmla="*/ 494 w 555"/>
              <a:gd name="T99" fmla="*/ 298 h 944"/>
              <a:gd name="T100" fmla="*/ 500 w 555"/>
              <a:gd name="T101" fmla="*/ 270 h 944"/>
              <a:gd name="T102" fmla="*/ 515 w 555"/>
              <a:gd name="T103" fmla="*/ 247 h 944"/>
              <a:gd name="T104" fmla="*/ 528 w 555"/>
              <a:gd name="T105" fmla="*/ 237 h 944"/>
              <a:gd name="T106" fmla="*/ 539 w 555"/>
              <a:gd name="T107" fmla="*/ 233 h 944"/>
              <a:gd name="T108" fmla="*/ 542 w 555"/>
              <a:gd name="T109" fmla="*/ 202 h 944"/>
              <a:gd name="T110" fmla="*/ 536 w 555"/>
              <a:gd name="T111" fmla="*/ 142 h 944"/>
              <a:gd name="T112" fmla="*/ 528 w 555"/>
              <a:gd name="T113" fmla="*/ 85 h 944"/>
              <a:gd name="T114" fmla="*/ 518 w 555"/>
              <a:gd name="T115" fmla="*/ 28 h 9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5"/>
              <a:gd name="T175" fmla="*/ 0 h 944"/>
              <a:gd name="T176" fmla="*/ 555 w 555"/>
              <a:gd name="T177" fmla="*/ 944 h 9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5" h="944">
                <a:moveTo>
                  <a:pt x="512" y="0"/>
                </a:moveTo>
                <a:lnTo>
                  <a:pt x="474" y="8"/>
                </a:lnTo>
                <a:lnTo>
                  <a:pt x="433" y="21"/>
                </a:lnTo>
                <a:lnTo>
                  <a:pt x="391" y="34"/>
                </a:lnTo>
                <a:lnTo>
                  <a:pt x="347" y="51"/>
                </a:lnTo>
                <a:lnTo>
                  <a:pt x="303" y="68"/>
                </a:lnTo>
                <a:lnTo>
                  <a:pt x="261" y="85"/>
                </a:lnTo>
                <a:lnTo>
                  <a:pt x="221" y="103"/>
                </a:lnTo>
                <a:lnTo>
                  <a:pt x="185" y="120"/>
                </a:lnTo>
                <a:lnTo>
                  <a:pt x="186" y="130"/>
                </a:lnTo>
                <a:lnTo>
                  <a:pt x="186" y="140"/>
                </a:lnTo>
                <a:lnTo>
                  <a:pt x="185" y="148"/>
                </a:lnTo>
                <a:lnTo>
                  <a:pt x="182" y="156"/>
                </a:lnTo>
                <a:lnTo>
                  <a:pt x="178" y="163"/>
                </a:lnTo>
                <a:lnTo>
                  <a:pt x="172" y="169"/>
                </a:lnTo>
                <a:lnTo>
                  <a:pt x="165" y="174"/>
                </a:lnTo>
                <a:lnTo>
                  <a:pt x="159" y="179"/>
                </a:lnTo>
                <a:lnTo>
                  <a:pt x="151" y="182"/>
                </a:lnTo>
                <a:lnTo>
                  <a:pt x="143" y="185"/>
                </a:lnTo>
                <a:lnTo>
                  <a:pt x="134" y="185"/>
                </a:lnTo>
                <a:lnTo>
                  <a:pt x="126" y="185"/>
                </a:lnTo>
                <a:lnTo>
                  <a:pt x="120" y="185"/>
                </a:lnTo>
                <a:lnTo>
                  <a:pt x="112" y="182"/>
                </a:lnTo>
                <a:lnTo>
                  <a:pt x="105" y="179"/>
                </a:lnTo>
                <a:lnTo>
                  <a:pt x="100" y="174"/>
                </a:lnTo>
                <a:lnTo>
                  <a:pt x="86" y="182"/>
                </a:lnTo>
                <a:lnTo>
                  <a:pt x="73" y="192"/>
                </a:lnTo>
                <a:lnTo>
                  <a:pt x="58" y="202"/>
                </a:lnTo>
                <a:lnTo>
                  <a:pt x="47" y="211"/>
                </a:lnTo>
                <a:lnTo>
                  <a:pt x="34" y="221"/>
                </a:lnTo>
                <a:lnTo>
                  <a:pt x="22" y="229"/>
                </a:lnTo>
                <a:lnTo>
                  <a:pt x="11" y="239"/>
                </a:lnTo>
                <a:lnTo>
                  <a:pt x="0" y="249"/>
                </a:lnTo>
                <a:lnTo>
                  <a:pt x="8" y="283"/>
                </a:lnTo>
                <a:lnTo>
                  <a:pt x="16" y="319"/>
                </a:lnTo>
                <a:lnTo>
                  <a:pt x="21" y="353"/>
                </a:lnTo>
                <a:lnTo>
                  <a:pt x="27" y="387"/>
                </a:lnTo>
                <a:lnTo>
                  <a:pt x="32" y="421"/>
                </a:lnTo>
                <a:lnTo>
                  <a:pt x="37" y="455"/>
                </a:lnTo>
                <a:lnTo>
                  <a:pt x="42" y="488"/>
                </a:lnTo>
                <a:lnTo>
                  <a:pt x="48" y="522"/>
                </a:lnTo>
                <a:lnTo>
                  <a:pt x="60" y="525"/>
                </a:lnTo>
                <a:lnTo>
                  <a:pt x="71" y="530"/>
                </a:lnTo>
                <a:lnTo>
                  <a:pt x="81" y="536"/>
                </a:lnTo>
                <a:lnTo>
                  <a:pt x="89" y="543"/>
                </a:lnTo>
                <a:lnTo>
                  <a:pt x="94" y="553"/>
                </a:lnTo>
                <a:lnTo>
                  <a:pt x="99" y="562"/>
                </a:lnTo>
                <a:lnTo>
                  <a:pt x="100" y="572"/>
                </a:lnTo>
                <a:lnTo>
                  <a:pt x="102" y="582"/>
                </a:lnTo>
                <a:lnTo>
                  <a:pt x="102" y="593"/>
                </a:lnTo>
                <a:lnTo>
                  <a:pt x="99" y="603"/>
                </a:lnTo>
                <a:lnTo>
                  <a:pt x="95" y="613"/>
                </a:lnTo>
                <a:lnTo>
                  <a:pt x="91" y="623"/>
                </a:lnTo>
                <a:lnTo>
                  <a:pt x="84" y="631"/>
                </a:lnTo>
                <a:lnTo>
                  <a:pt x="76" y="639"/>
                </a:lnTo>
                <a:lnTo>
                  <a:pt x="66" y="644"/>
                </a:lnTo>
                <a:lnTo>
                  <a:pt x="56" y="649"/>
                </a:lnTo>
                <a:lnTo>
                  <a:pt x="56" y="670"/>
                </a:lnTo>
                <a:lnTo>
                  <a:pt x="56" y="691"/>
                </a:lnTo>
                <a:lnTo>
                  <a:pt x="58" y="714"/>
                </a:lnTo>
                <a:lnTo>
                  <a:pt x="58" y="738"/>
                </a:lnTo>
                <a:lnTo>
                  <a:pt x="60" y="762"/>
                </a:lnTo>
                <a:lnTo>
                  <a:pt x="60" y="787"/>
                </a:lnTo>
                <a:lnTo>
                  <a:pt x="60" y="811"/>
                </a:lnTo>
                <a:lnTo>
                  <a:pt x="60" y="834"/>
                </a:lnTo>
                <a:lnTo>
                  <a:pt x="104" y="844"/>
                </a:lnTo>
                <a:lnTo>
                  <a:pt x="149" y="855"/>
                </a:lnTo>
                <a:lnTo>
                  <a:pt x="196" y="865"/>
                </a:lnTo>
                <a:lnTo>
                  <a:pt x="247" y="878"/>
                </a:lnTo>
                <a:lnTo>
                  <a:pt x="302" y="891"/>
                </a:lnTo>
                <a:lnTo>
                  <a:pt x="362" y="907"/>
                </a:lnTo>
                <a:lnTo>
                  <a:pt x="429" y="923"/>
                </a:lnTo>
                <a:lnTo>
                  <a:pt x="502" y="943"/>
                </a:lnTo>
                <a:lnTo>
                  <a:pt x="512" y="897"/>
                </a:lnTo>
                <a:lnTo>
                  <a:pt x="521" y="847"/>
                </a:lnTo>
                <a:lnTo>
                  <a:pt x="529" y="795"/>
                </a:lnTo>
                <a:lnTo>
                  <a:pt x="536" y="738"/>
                </a:lnTo>
                <a:lnTo>
                  <a:pt x="541" y="681"/>
                </a:lnTo>
                <a:lnTo>
                  <a:pt x="546" y="621"/>
                </a:lnTo>
                <a:lnTo>
                  <a:pt x="549" y="558"/>
                </a:lnTo>
                <a:lnTo>
                  <a:pt x="551" y="496"/>
                </a:lnTo>
                <a:lnTo>
                  <a:pt x="552" y="480"/>
                </a:lnTo>
                <a:lnTo>
                  <a:pt x="552" y="468"/>
                </a:lnTo>
                <a:lnTo>
                  <a:pt x="552" y="455"/>
                </a:lnTo>
                <a:lnTo>
                  <a:pt x="552" y="445"/>
                </a:lnTo>
                <a:lnTo>
                  <a:pt x="552" y="434"/>
                </a:lnTo>
                <a:lnTo>
                  <a:pt x="554" y="423"/>
                </a:lnTo>
                <a:lnTo>
                  <a:pt x="552" y="410"/>
                </a:lnTo>
                <a:lnTo>
                  <a:pt x="552" y="393"/>
                </a:lnTo>
                <a:lnTo>
                  <a:pt x="546" y="393"/>
                </a:lnTo>
                <a:lnTo>
                  <a:pt x="538" y="392"/>
                </a:lnTo>
                <a:lnTo>
                  <a:pt x="531" y="389"/>
                </a:lnTo>
                <a:lnTo>
                  <a:pt x="525" y="385"/>
                </a:lnTo>
                <a:lnTo>
                  <a:pt x="515" y="377"/>
                </a:lnTo>
                <a:lnTo>
                  <a:pt x="507" y="366"/>
                </a:lnTo>
                <a:lnTo>
                  <a:pt x="500" y="354"/>
                </a:lnTo>
                <a:lnTo>
                  <a:pt x="495" y="341"/>
                </a:lnTo>
                <a:lnTo>
                  <a:pt x="494" y="327"/>
                </a:lnTo>
                <a:lnTo>
                  <a:pt x="492" y="312"/>
                </a:lnTo>
                <a:lnTo>
                  <a:pt x="494" y="298"/>
                </a:lnTo>
                <a:lnTo>
                  <a:pt x="497" y="283"/>
                </a:lnTo>
                <a:lnTo>
                  <a:pt x="500" y="270"/>
                </a:lnTo>
                <a:lnTo>
                  <a:pt x="507" y="259"/>
                </a:lnTo>
                <a:lnTo>
                  <a:pt x="515" y="247"/>
                </a:lnTo>
                <a:lnTo>
                  <a:pt x="523" y="241"/>
                </a:lnTo>
                <a:lnTo>
                  <a:pt x="528" y="237"/>
                </a:lnTo>
                <a:lnTo>
                  <a:pt x="533" y="234"/>
                </a:lnTo>
                <a:lnTo>
                  <a:pt x="539" y="233"/>
                </a:lnTo>
                <a:lnTo>
                  <a:pt x="544" y="233"/>
                </a:lnTo>
                <a:lnTo>
                  <a:pt x="542" y="202"/>
                </a:lnTo>
                <a:lnTo>
                  <a:pt x="539" y="171"/>
                </a:lnTo>
                <a:lnTo>
                  <a:pt x="536" y="142"/>
                </a:lnTo>
                <a:lnTo>
                  <a:pt x="533" y="112"/>
                </a:lnTo>
                <a:lnTo>
                  <a:pt x="528" y="85"/>
                </a:lnTo>
                <a:lnTo>
                  <a:pt x="523" y="55"/>
                </a:lnTo>
                <a:lnTo>
                  <a:pt x="518" y="28"/>
                </a:lnTo>
                <a:lnTo>
                  <a:pt x="512" y="0"/>
                </a:lnTo>
              </a:path>
            </a:pathLst>
          </a:custGeom>
          <a:solidFill>
            <a:srgbClr val="FAF0A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5" name="Freeform 146"/>
          <p:cNvSpPr>
            <a:spLocks/>
          </p:cNvSpPr>
          <p:nvPr/>
        </p:nvSpPr>
        <p:spPr bwMode="auto">
          <a:xfrm>
            <a:off x="6081713" y="2235200"/>
            <a:ext cx="881062" cy="1498600"/>
          </a:xfrm>
          <a:custGeom>
            <a:avLst/>
            <a:gdLst>
              <a:gd name="T0" fmla="*/ 474 w 555"/>
              <a:gd name="T1" fmla="*/ 8 h 944"/>
              <a:gd name="T2" fmla="*/ 391 w 555"/>
              <a:gd name="T3" fmla="*/ 34 h 944"/>
              <a:gd name="T4" fmla="*/ 303 w 555"/>
              <a:gd name="T5" fmla="*/ 68 h 944"/>
              <a:gd name="T6" fmla="*/ 221 w 555"/>
              <a:gd name="T7" fmla="*/ 103 h 944"/>
              <a:gd name="T8" fmla="*/ 186 w 555"/>
              <a:gd name="T9" fmla="*/ 130 h 944"/>
              <a:gd name="T10" fmla="*/ 185 w 555"/>
              <a:gd name="T11" fmla="*/ 148 h 944"/>
              <a:gd name="T12" fmla="*/ 178 w 555"/>
              <a:gd name="T13" fmla="*/ 163 h 944"/>
              <a:gd name="T14" fmla="*/ 165 w 555"/>
              <a:gd name="T15" fmla="*/ 174 h 944"/>
              <a:gd name="T16" fmla="*/ 151 w 555"/>
              <a:gd name="T17" fmla="*/ 182 h 944"/>
              <a:gd name="T18" fmla="*/ 134 w 555"/>
              <a:gd name="T19" fmla="*/ 185 h 944"/>
              <a:gd name="T20" fmla="*/ 120 w 555"/>
              <a:gd name="T21" fmla="*/ 185 h 944"/>
              <a:gd name="T22" fmla="*/ 105 w 555"/>
              <a:gd name="T23" fmla="*/ 179 h 944"/>
              <a:gd name="T24" fmla="*/ 86 w 555"/>
              <a:gd name="T25" fmla="*/ 182 h 944"/>
              <a:gd name="T26" fmla="*/ 58 w 555"/>
              <a:gd name="T27" fmla="*/ 202 h 944"/>
              <a:gd name="T28" fmla="*/ 34 w 555"/>
              <a:gd name="T29" fmla="*/ 221 h 944"/>
              <a:gd name="T30" fmla="*/ 11 w 555"/>
              <a:gd name="T31" fmla="*/ 239 h 944"/>
              <a:gd name="T32" fmla="*/ 8 w 555"/>
              <a:gd name="T33" fmla="*/ 283 h 944"/>
              <a:gd name="T34" fmla="*/ 21 w 555"/>
              <a:gd name="T35" fmla="*/ 353 h 944"/>
              <a:gd name="T36" fmla="*/ 32 w 555"/>
              <a:gd name="T37" fmla="*/ 421 h 944"/>
              <a:gd name="T38" fmla="*/ 42 w 555"/>
              <a:gd name="T39" fmla="*/ 488 h 944"/>
              <a:gd name="T40" fmla="*/ 60 w 555"/>
              <a:gd name="T41" fmla="*/ 525 h 944"/>
              <a:gd name="T42" fmla="*/ 81 w 555"/>
              <a:gd name="T43" fmla="*/ 536 h 944"/>
              <a:gd name="T44" fmla="*/ 94 w 555"/>
              <a:gd name="T45" fmla="*/ 553 h 944"/>
              <a:gd name="T46" fmla="*/ 100 w 555"/>
              <a:gd name="T47" fmla="*/ 572 h 944"/>
              <a:gd name="T48" fmla="*/ 102 w 555"/>
              <a:gd name="T49" fmla="*/ 593 h 944"/>
              <a:gd name="T50" fmla="*/ 95 w 555"/>
              <a:gd name="T51" fmla="*/ 613 h 944"/>
              <a:gd name="T52" fmla="*/ 84 w 555"/>
              <a:gd name="T53" fmla="*/ 631 h 944"/>
              <a:gd name="T54" fmla="*/ 66 w 555"/>
              <a:gd name="T55" fmla="*/ 644 h 944"/>
              <a:gd name="T56" fmla="*/ 56 w 555"/>
              <a:gd name="T57" fmla="*/ 670 h 944"/>
              <a:gd name="T58" fmla="*/ 58 w 555"/>
              <a:gd name="T59" fmla="*/ 714 h 944"/>
              <a:gd name="T60" fmla="*/ 60 w 555"/>
              <a:gd name="T61" fmla="*/ 762 h 944"/>
              <a:gd name="T62" fmla="*/ 60 w 555"/>
              <a:gd name="T63" fmla="*/ 811 h 944"/>
              <a:gd name="T64" fmla="*/ 104 w 555"/>
              <a:gd name="T65" fmla="*/ 844 h 944"/>
              <a:gd name="T66" fmla="*/ 196 w 555"/>
              <a:gd name="T67" fmla="*/ 865 h 944"/>
              <a:gd name="T68" fmla="*/ 302 w 555"/>
              <a:gd name="T69" fmla="*/ 891 h 944"/>
              <a:gd name="T70" fmla="*/ 429 w 555"/>
              <a:gd name="T71" fmla="*/ 923 h 944"/>
              <a:gd name="T72" fmla="*/ 512 w 555"/>
              <a:gd name="T73" fmla="*/ 897 h 944"/>
              <a:gd name="T74" fmla="*/ 529 w 555"/>
              <a:gd name="T75" fmla="*/ 795 h 944"/>
              <a:gd name="T76" fmla="*/ 541 w 555"/>
              <a:gd name="T77" fmla="*/ 681 h 944"/>
              <a:gd name="T78" fmla="*/ 549 w 555"/>
              <a:gd name="T79" fmla="*/ 558 h 944"/>
              <a:gd name="T80" fmla="*/ 552 w 555"/>
              <a:gd name="T81" fmla="*/ 480 h 944"/>
              <a:gd name="T82" fmla="*/ 552 w 555"/>
              <a:gd name="T83" fmla="*/ 455 h 944"/>
              <a:gd name="T84" fmla="*/ 552 w 555"/>
              <a:gd name="T85" fmla="*/ 434 h 944"/>
              <a:gd name="T86" fmla="*/ 552 w 555"/>
              <a:gd name="T87" fmla="*/ 410 h 944"/>
              <a:gd name="T88" fmla="*/ 546 w 555"/>
              <a:gd name="T89" fmla="*/ 393 h 944"/>
              <a:gd name="T90" fmla="*/ 531 w 555"/>
              <a:gd name="T91" fmla="*/ 389 h 944"/>
              <a:gd name="T92" fmla="*/ 515 w 555"/>
              <a:gd name="T93" fmla="*/ 377 h 944"/>
              <a:gd name="T94" fmla="*/ 500 w 555"/>
              <a:gd name="T95" fmla="*/ 354 h 944"/>
              <a:gd name="T96" fmla="*/ 494 w 555"/>
              <a:gd name="T97" fmla="*/ 327 h 944"/>
              <a:gd name="T98" fmla="*/ 494 w 555"/>
              <a:gd name="T99" fmla="*/ 298 h 944"/>
              <a:gd name="T100" fmla="*/ 500 w 555"/>
              <a:gd name="T101" fmla="*/ 270 h 944"/>
              <a:gd name="T102" fmla="*/ 515 w 555"/>
              <a:gd name="T103" fmla="*/ 247 h 944"/>
              <a:gd name="T104" fmla="*/ 528 w 555"/>
              <a:gd name="T105" fmla="*/ 237 h 944"/>
              <a:gd name="T106" fmla="*/ 539 w 555"/>
              <a:gd name="T107" fmla="*/ 233 h 944"/>
              <a:gd name="T108" fmla="*/ 542 w 555"/>
              <a:gd name="T109" fmla="*/ 202 h 944"/>
              <a:gd name="T110" fmla="*/ 536 w 555"/>
              <a:gd name="T111" fmla="*/ 142 h 944"/>
              <a:gd name="T112" fmla="*/ 528 w 555"/>
              <a:gd name="T113" fmla="*/ 85 h 944"/>
              <a:gd name="T114" fmla="*/ 518 w 555"/>
              <a:gd name="T115" fmla="*/ 28 h 9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5"/>
              <a:gd name="T175" fmla="*/ 0 h 944"/>
              <a:gd name="T176" fmla="*/ 555 w 555"/>
              <a:gd name="T177" fmla="*/ 944 h 9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5" h="944">
                <a:moveTo>
                  <a:pt x="512" y="0"/>
                </a:moveTo>
                <a:lnTo>
                  <a:pt x="474" y="8"/>
                </a:lnTo>
                <a:lnTo>
                  <a:pt x="433" y="21"/>
                </a:lnTo>
                <a:lnTo>
                  <a:pt x="391" y="34"/>
                </a:lnTo>
                <a:lnTo>
                  <a:pt x="347" y="51"/>
                </a:lnTo>
                <a:lnTo>
                  <a:pt x="303" y="68"/>
                </a:lnTo>
                <a:lnTo>
                  <a:pt x="261" y="85"/>
                </a:lnTo>
                <a:lnTo>
                  <a:pt x="221" y="103"/>
                </a:lnTo>
                <a:lnTo>
                  <a:pt x="185" y="120"/>
                </a:lnTo>
                <a:lnTo>
                  <a:pt x="186" y="130"/>
                </a:lnTo>
                <a:lnTo>
                  <a:pt x="186" y="140"/>
                </a:lnTo>
                <a:lnTo>
                  <a:pt x="185" y="148"/>
                </a:lnTo>
                <a:lnTo>
                  <a:pt x="182" y="156"/>
                </a:lnTo>
                <a:lnTo>
                  <a:pt x="178" y="163"/>
                </a:lnTo>
                <a:lnTo>
                  <a:pt x="172" y="169"/>
                </a:lnTo>
                <a:lnTo>
                  <a:pt x="165" y="174"/>
                </a:lnTo>
                <a:lnTo>
                  <a:pt x="159" y="179"/>
                </a:lnTo>
                <a:lnTo>
                  <a:pt x="151" y="182"/>
                </a:lnTo>
                <a:lnTo>
                  <a:pt x="143" y="185"/>
                </a:lnTo>
                <a:lnTo>
                  <a:pt x="134" y="185"/>
                </a:lnTo>
                <a:lnTo>
                  <a:pt x="126" y="185"/>
                </a:lnTo>
                <a:lnTo>
                  <a:pt x="120" y="185"/>
                </a:lnTo>
                <a:lnTo>
                  <a:pt x="112" y="182"/>
                </a:lnTo>
                <a:lnTo>
                  <a:pt x="105" y="179"/>
                </a:lnTo>
                <a:lnTo>
                  <a:pt x="100" y="174"/>
                </a:lnTo>
                <a:lnTo>
                  <a:pt x="86" y="182"/>
                </a:lnTo>
                <a:lnTo>
                  <a:pt x="73" y="192"/>
                </a:lnTo>
                <a:lnTo>
                  <a:pt x="58" y="202"/>
                </a:lnTo>
                <a:lnTo>
                  <a:pt x="47" y="211"/>
                </a:lnTo>
                <a:lnTo>
                  <a:pt x="34" y="221"/>
                </a:lnTo>
                <a:lnTo>
                  <a:pt x="22" y="229"/>
                </a:lnTo>
                <a:lnTo>
                  <a:pt x="11" y="239"/>
                </a:lnTo>
                <a:lnTo>
                  <a:pt x="0" y="249"/>
                </a:lnTo>
                <a:lnTo>
                  <a:pt x="8" y="283"/>
                </a:lnTo>
                <a:lnTo>
                  <a:pt x="16" y="319"/>
                </a:lnTo>
                <a:lnTo>
                  <a:pt x="21" y="353"/>
                </a:lnTo>
                <a:lnTo>
                  <a:pt x="27" y="387"/>
                </a:lnTo>
                <a:lnTo>
                  <a:pt x="32" y="421"/>
                </a:lnTo>
                <a:lnTo>
                  <a:pt x="37" y="455"/>
                </a:lnTo>
                <a:lnTo>
                  <a:pt x="42" y="488"/>
                </a:lnTo>
                <a:lnTo>
                  <a:pt x="48" y="522"/>
                </a:lnTo>
                <a:lnTo>
                  <a:pt x="60" y="525"/>
                </a:lnTo>
                <a:lnTo>
                  <a:pt x="71" y="530"/>
                </a:lnTo>
                <a:lnTo>
                  <a:pt x="81" y="536"/>
                </a:lnTo>
                <a:lnTo>
                  <a:pt x="89" y="543"/>
                </a:lnTo>
                <a:lnTo>
                  <a:pt x="94" y="553"/>
                </a:lnTo>
                <a:lnTo>
                  <a:pt x="99" y="562"/>
                </a:lnTo>
                <a:lnTo>
                  <a:pt x="100" y="572"/>
                </a:lnTo>
                <a:lnTo>
                  <a:pt x="102" y="582"/>
                </a:lnTo>
                <a:lnTo>
                  <a:pt x="102" y="593"/>
                </a:lnTo>
                <a:lnTo>
                  <a:pt x="99" y="603"/>
                </a:lnTo>
                <a:lnTo>
                  <a:pt x="95" y="613"/>
                </a:lnTo>
                <a:lnTo>
                  <a:pt x="91" y="623"/>
                </a:lnTo>
                <a:lnTo>
                  <a:pt x="84" y="631"/>
                </a:lnTo>
                <a:lnTo>
                  <a:pt x="76" y="639"/>
                </a:lnTo>
                <a:lnTo>
                  <a:pt x="66" y="644"/>
                </a:lnTo>
                <a:lnTo>
                  <a:pt x="56" y="649"/>
                </a:lnTo>
                <a:lnTo>
                  <a:pt x="56" y="670"/>
                </a:lnTo>
                <a:lnTo>
                  <a:pt x="56" y="691"/>
                </a:lnTo>
                <a:lnTo>
                  <a:pt x="58" y="714"/>
                </a:lnTo>
                <a:lnTo>
                  <a:pt x="58" y="738"/>
                </a:lnTo>
                <a:lnTo>
                  <a:pt x="60" y="762"/>
                </a:lnTo>
                <a:lnTo>
                  <a:pt x="60" y="787"/>
                </a:lnTo>
                <a:lnTo>
                  <a:pt x="60" y="811"/>
                </a:lnTo>
                <a:lnTo>
                  <a:pt x="60" y="834"/>
                </a:lnTo>
                <a:lnTo>
                  <a:pt x="104" y="844"/>
                </a:lnTo>
                <a:lnTo>
                  <a:pt x="149" y="855"/>
                </a:lnTo>
                <a:lnTo>
                  <a:pt x="196" y="865"/>
                </a:lnTo>
                <a:lnTo>
                  <a:pt x="247" y="878"/>
                </a:lnTo>
                <a:lnTo>
                  <a:pt x="302" y="891"/>
                </a:lnTo>
                <a:lnTo>
                  <a:pt x="362" y="907"/>
                </a:lnTo>
                <a:lnTo>
                  <a:pt x="429" y="923"/>
                </a:lnTo>
                <a:lnTo>
                  <a:pt x="502" y="943"/>
                </a:lnTo>
                <a:lnTo>
                  <a:pt x="512" y="897"/>
                </a:lnTo>
                <a:lnTo>
                  <a:pt x="521" y="847"/>
                </a:lnTo>
                <a:lnTo>
                  <a:pt x="529" y="795"/>
                </a:lnTo>
                <a:lnTo>
                  <a:pt x="536" y="738"/>
                </a:lnTo>
                <a:lnTo>
                  <a:pt x="541" y="681"/>
                </a:lnTo>
                <a:lnTo>
                  <a:pt x="546" y="621"/>
                </a:lnTo>
                <a:lnTo>
                  <a:pt x="549" y="558"/>
                </a:lnTo>
                <a:lnTo>
                  <a:pt x="551" y="496"/>
                </a:lnTo>
                <a:lnTo>
                  <a:pt x="552" y="480"/>
                </a:lnTo>
                <a:lnTo>
                  <a:pt x="552" y="468"/>
                </a:lnTo>
                <a:lnTo>
                  <a:pt x="552" y="455"/>
                </a:lnTo>
                <a:lnTo>
                  <a:pt x="552" y="445"/>
                </a:lnTo>
                <a:lnTo>
                  <a:pt x="552" y="434"/>
                </a:lnTo>
                <a:lnTo>
                  <a:pt x="554" y="423"/>
                </a:lnTo>
                <a:lnTo>
                  <a:pt x="552" y="410"/>
                </a:lnTo>
                <a:lnTo>
                  <a:pt x="552" y="393"/>
                </a:lnTo>
                <a:lnTo>
                  <a:pt x="546" y="393"/>
                </a:lnTo>
                <a:lnTo>
                  <a:pt x="538" y="392"/>
                </a:lnTo>
                <a:lnTo>
                  <a:pt x="531" y="389"/>
                </a:lnTo>
                <a:lnTo>
                  <a:pt x="525" y="385"/>
                </a:lnTo>
                <a:lnTo>
                  <a:pt x="515" y="377"/>
                </a:lnTo>
                <a:lnTo>
                  <a:pt x="507" y="366"/>
                </a:lnTo>
                <a:lnTo>
                  <a:pt x="500" y="354"/>
                </a:lnTo>
                <a:lnTo>
                  <a:pt x="495" y="341"/>
                </a:lnTo>
                <a:lnTo>
                  <a:pt x="494" y="327"/>
                </a:lnTo>
                <a:lnTo>
                  <a:pt x="492" y="312"/>
                </a:lnTo>
                <a:lnTo>
                  <a:pt x="494" y="298"/>
                </a:lnTo>
                <a:lnTo>
                  <a:pt x="497" y="283"/>
                </a:lnTo>
                <a:lnTo>
                  <a:pt x="500" y="270"/>
                </a:lnTo>
                <a:lnTo>
                  <a:pt x="507" y="259"/>
                </a:lnTo>
                <a:lnTo>
                  <a:pt x="515" y="247"/>
                </a:lnTo>
                <a:lnTo>
                  <a:pt x="523" y="241"/>
                </a:lnTo>
                <a:lnTo>
                  <a:pt x="528" y="237"/>
                </a:lnTo>
                <a:lnTo>
                  <a:pt x="533" y="234"/>
                </a:lnTo>
                <a:lnTo>
                  <a:pt x="539" y="233"/>
                </a:lnTo>
                <a:lnTo>
                  <a:pt x="544" y="233"/>
                </a:lnTo>
                <a:lnTo>
                  <a:pt x="542" y="202"/>
                </a:lnTo>
                <a:lnTo>
                  <a:pt x="539" y="171"/>
                </a:lnTo>
                <a:lnTo>
                  <a:pt x="536" y="142"/>
                </a:lnTo>
                <a:lnTo>
                  <a:pt x="533" y="112"/>
                </a:lnTo>
                <a:lnTo>
                  <a:pt x="528" y="85"/>
                </a:lnTo>
                <a:lnTo>
                  <a:pt x="523" y="55"/>
                </a:lnTo>
                <a:lnTo>
                  <a:pt x="518" y="28"/>
                </a:lnTo>
                <a:lnTo>
                  <a:pt x="512"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6" name="Freeform 147"/>
          <p:cNvSpPr>
            <a:spLocks/>
          </p:cNvSpPr>
          <p:nvPr/>
        </p:nvSpPr>
        <p:spPr bwMode="auto">
          <a:xfrm>
            <a:off x="6862763" y="2235200"/>
            <a:ext cx="328612" cy="1498600"/>
          </a:xfrm>
          <a:custGeom>
            <a:avLst/>
            <a:gdLst>
              <a:gd name="T0" fmla="*/ 49 w 207"/>
              <a:gd name="T1" fmla="*/ 21 h 944"/>
              <a:gd name="T2" fmla="*/ 89 w 207"/>
              <a:gd name="T3" fmla="*/ 57 h 944"/>
              <a:gd name="T4" fmla="*/ 124 w 207"/>
              <a:gd name="T5" fmla="*/ 94 h 944"/>
              <a:gd name="T6" fmla="*/ 172 w 207"/>
              <a:gd name="T7" fmla="*/ 148 h 944"/>
              <a:gd name="T8" fmla="*/ 206 w 207"/>
              <a:gd name="T9" fmla="*/ 231 h 944"/>
              <a:gd name="T10" fmla="*/ 203 w 207"/>
              <a:gd name="T11" fmla="*/ 324 h 944"/>
              <a:gd name="T12" fmla="*/ 198 w 207"/>
              <a:gd name="T13" fmla="*/ 415 h 944"/>
              <a:gd name="T14" fmla="*/ 192 w 207"/>
              <a:gd name="T15" fmla="*/ 502 h 944"/>
              <a:gd name="T16" fmla="*/ 180 w 207"/>
              <a:gd name="T17" fmla="*/ 546 h 944"/>
              <a:gd name="T18" fmla="*/ 169 w 207"/>
              <a:gd name="T19" fmla="*/ 556 h 944"/>
              <a:gd name="T20" fmla="*/ 161 w 207"/>
              <a:gd name="T21" fmla="*/ 567 h 944"/>
              <a:gd name="T22" fmla="*/ 156 w 207"/>
              <a:gd name="T23" fmla="*/ 580 h 944"/>
              <a:gd name="T24" fmla="*/ 154 w 207"/>
              <a:gd name="T25" fmla="*/ 593 h 944"/>
              <a:gd name="T26" fmla="*/ 158 w 207"/>
              <a:gd name="T27" fmla="*/ 608 h 944"/>
              <a:gd name="T28" fmla="*/ 163 w 207"/>
              <a:gd name="T29" fmla="*/ 621 h 944"/>
              <a:gd name="T30" fmla="*/ 172 w 207"/>
              <a:gd name="T31" fmla="*/ 634 h 944"/>
              <a:gd name="T32" fmla="*/ 179 w 207"/>
              <a:gd name="T33" fmla="*/ 665 h 944"/>
              <a:gd name="T34" fmla="*/ 176 w 207"/>
              <a:gd name="T35" fmla="*/ 723 h 944"/>
              <a:gd name="T36" fmla="*/ 172 w 207"/>
              <a:gd name="T37" fmla="*/ 785 h 944"/>
              <a:gd name="T38" fmla="*/ 169 w 207"/>
              <a:gd name="T39" fmla="*/ 845 h 944"/>
              <a:gd name="T40" fmla="*/ 150 w 207"/>
              <a:gd name="T41" fmla="*/ 883 h 944"/>
              <a:gd name="T42" fmla="*/ 112 w 207"/>
              <a:gd name="T43" fmla="*/ 902 h 944"/>
              <a:gd name="T44" fmla="*/ 73 w 207"/>
              <a:gd name="T45" fmla="*/ 920 h 944"/>
              <a:gd name="T46" fmla="*/ 31 w 207"/>
              <a:gd name="T47" fmla="*/ 936 h 944"/>
              <a:gd name="T48" fmla="*/ 21 w 207"/>
              <a:gd name="T49" fmla="*/ 886 h 944"/>
              <a:gd name="T50" fmla="*/ 39 w 207"/>
              <a:gd name="T51" fmla="*/ 769 h 944"/>
              <a:gd name="T52" fmla="*/ 52 w 207"/>
              <a:gd name="T53" fmla="*/ 645 h 944"/>
              <a:gd name="T54" fmla="*/ 59 w 207"/>
              <a:gd name="T55" fmla="*/ 522 h 944"/>
              <a:gd name="T56" fmla="*/ 60 w 207"/>
              <a:gd name="T57" fmla="*/ 447 h 944"/>
              <a:gd name="T58" fmla="*/ 62 w 207"/>
              <a:gd name="T59" fmla="*/ 431 h 944"/>
              <a:gd name="T60" fmla="*/ 62 w 207"/>
              <a:gd name="T61" fmla="*/ 421 h 944"/>
              <a:gd name="T62" fmla="*/ 62 w 207"/>
              <a:gd name="T63" fmla="*/ 406 h 944"/>
              <a:gd name="T64" fmla="*/ 54 w 207"/>
              <a:gd name="T65" fmla="*/ 393 h 944"/>
              <a:gd name="T66" fmla="*/ 41 w 207"/>
              <a:gd name="T67" fmla="*/ 390 h 944"/>
              <a:gd name="T68" fmla="*/ 24 w 207"/>
              <a:gd name="T69" fmla="*/ 379 h 944"/>
              <a:gd name="T70" fmla="*/ 8 w 207"/>
              <a:gd name="T71" fmla="*/ 356 h 944"/>
              <a:gd name="T72" fmla="*/ 2 w 207"/>
              <a:gd name="T73" fmla="*/ 330 h 944"/>
              <a:gd name="T74" fmla="*/ 2 w 207"/>
              <a:gd name="T75" fmla="*/ 301 h 944"/>
              <a:gd name="T76" fmla="*/ 8 w 207"/>
              <a:gd name="T77" fmla="*/ 273 h 944"/>
              <a:gd name="T78" fmla="*/ 21 w 207"/>
              <a:gd name="T79" fmla="*/ 250 h 944"/>
              <a:gd name="T80" fmla="*/ 36 w 207"/>
              <a:gd name="T81" fmla="*/ 237 h 944"/>
              <a:gd name="T82" fmla="*/ 47 w 207"/>
              <a:gd name="T83" fmla="*/ 233 h 944"/>
              <a:gd name="T84" fmla="*/ 50 w 207"/>
              <a:gd name="T85" fmla="*/ 203 h 944"/>
              <a:gd name="T86" fmla="*/ 44 w 207"/>
              <a:gd name="T87" fmla="*/ 142 h 944"/>
              <a:gd name="T88" fmla="*/ 36 w 207"/>
              <a:gd name="T89" fmla="*/ 83 h 944"/>
              <a:gd name="T90" fmla="*/ 24 w 207"/>
              <a:gd name="T91" fmla="*/ 26 h 9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7"/>
              <a:gd name="T139" fmla="*/ 0 h 944"/>
              <a:gd name="T140" fmla="*/ 207 w 207"/>
              <a:gd name="T141" fmla="*/ 944 h 9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7" h="944">
                <a:moveTo>
                  <a:pt x="20" y="0"/>
                </a:moveTo>
                <a:lnTo>
                  <a:pt x="49" y="21"/>
                </a:lnTo>
                <a:lnTo>
                  <a:pt x="70" y="41"/>
                </a:lnTo>
                <a:lnTo>
                  <a:pt x="89" y="57"/>
                </a:lnTo>
                <a:lnTo>
                  <a:pt x="106" y="75"/>
                </a:lnTo>
                <a:lnTo>
                  <a:pt x="124" y="94"/>
                </a:lnTo>
                <a:lnTo>
                  <a:pt x="145" y="117"/>
                </a:lnTo>
                <a:lnTo>
                  <a:pt x="172" y="148"/>
                </a:lnTo>
                <a:lnTo>
                  <a:pt x="206" y="185"/>
                </a:lnTo>
                <a:lnTo>
                  <a:pt x="206" y="231"/>
                </a:lnTo>
                <a:lnTo>
                  <a:pt x="205" y="276"/>
                </a:lnTo>
                <a:lnTo>
                  <a:pt x="203" y="324"/>
                </a:lnTo>
                <a:lnTo>
                  <a:pt x="202" y="369"/>
                </a:lnTo>
                <a:lnTo>
                  <a:pt x="198" y="415"/>
                </a:lnTo>
                <a:lnTo>
                  <a:pt x="195" y="458"/>
                </a:lnTo>
                <a:lnTo>
                  <a:pt x="192" y="502"/>
                </a:lnTo>
                <a:lnTo>
                  <a:pt x="187" y="543"/>
                </a:lnTo>
                <a:lnTo>
                  <a:pt x="180" y="546"/>
                </a:lnTo>
                <a:lnTo>
                  <a:pt x="174" y="551"/>
                </a:lnTo>
                <a:lnTo>
                  <a:pt x="169" y="556"/>
                </a:lnTo>
                <a:lnTo>
                  <a:pt x="164" y="561"/>
                </a:lnTo>
                <a:lnTo>
                  <a:pt x="161" y="567"/>
                </a:lnTo>
                <a:lnTo>
                  <a:pt x="158" y="574"/>
                </a:lnTo>
                <a:lnTo>
                  <a:pt x="156" y="580"/>
                </a:lnTo>
                <a:lnTo>
                  <a:pt x="156" y="587"/>
                </a:lnTo>
                <a:lnTo>
                  <a:pt x="154" y="593"/>
                </a:lnTo>
                <a:lnTo>
                  <a:pt x="156" y="601"/>
                </a:lnTo>
                <a:lnTo>
                  <a:pt x="158" y="608"/>
                </a:lnTo>
                <a:lnTo>
                  <a:pt x="159" y="614"/>
                </a:lnTo>
                <a:lnTo>
                  <a:pt x="163" y="621"/>
                </a:lnTo>
                <a:lnTo>
                  <a:pt x="167" y="627"/>
                </a:lnTo>
                <a:lnTo>
                  <a:pt x="172" y="634"/>
                </a:lnTo>
                <a:lnTo>
                  <a:pt x="179" y="639"/>
                </a:lnTo>
                <a:lnTo>
                  <a:pt x="179" y="665"/>
                </a:lnTo>
                <a:lnTo>
                  <a:pt x="177" y="692"/>
                </a:lnTo>
                <a:lnTo>
                  <a:pt x="176" y="723"/>
                </a:lnTo>
                <a:lnTo>
                  <a:pt x="174" y="754"/>
                </a:lnTo>
                <a:lnTo>
                  <a:pt x="172" y="785"/>
                </a:lnTo>
                <a:lnTo>
                  <a:pt x="171" y="816"/>
                </a:lnTo>
                <a:lnTo>
                  <a:pt x="169" y="845"/>
                </a:lnTo>
                <a:lnTo>
                  <a:pt x="169" y="871"/>
                </a:lnTo>
                <a:lnTo>
                  <a:pt x="150" y="883"/>
                </a:lnTo>
                <a:lnTo>
                  <a:pt x="132" y="892"/>
                </a:lnTo>
                <a:lnTo>
                  <a:pt x="112" y="902"/>
                </a:lnTo>
                <a:lnTo>
                  <a:pt x="93" y="910"/>
                </a:lnTo>
                <a:lnTo>
                  <a:pt x="73" y="920"/>
                </a:lnTo>
                <a:lnTo>
                  <a:pt x="52" y="928"/>
                </a:lnTo>
                <a:lnTo>
                  <a:pt x="31" y="936"/>
                </a:lnTo>
                <a:lnTo>
                  <a:pt x="10" y="943"/>
                </a:lnTo>
                <a:lnTo>
                  <a:pt x="21" y="886"/>
                </a:lnTo>
                <a:lnTo>
                  <a:pt x="31" y="827"/>
                </a:lnTo>
                <a:lnTo>
                  <a:pt x="39" y="769"/>
                </a:lnTo>
                <a:lnTo>
                  <a:pt x="47" y="707"/>
                </a:lnTo>
                <a:lnTo>
                  <a:pt x="52" y="645"/>
                </a:lnTo>
                <a:lnTo>
                  <a:pt x="57" y="584"/>
                </a:lnTo>
                <a:lnTo>
                  <a:pt x="59" y="522"/>
                </a:lnTo>
                <a:lnTo>
                  <a:pt x="60" y="460"/>
                </a:lnTo>
                <a:lnTo>
                  <a:pt x="60" y="447"/>
                </a:lnTo>
                <a:lnTo>
                  <a:pt x="60" y="437"/>
                </a:lnTo>
                <a:lnTo>
                  <a:pt x="62" y="431"/>
                </a:lnTo>
                <a:lnTo>
                  <a:pt x="62" y="426"/>
                </a:lnTo>
                <a:lnTo>
                  <a:pt x="62" y="421"/>
                </a:lnTo>
                <a:lnTo>
                  <a:pt x="62" y="416"/>
                </a:lnTo>
                <a:lnTo>
                  <a:pt x="62" y="406"/>
                </a:lnTo>
                <a:lnTo>
                  <a:pt x="60" y="393"/>
                </a:lnTo>
                <a:lnTo>
                  <a:pt x="54" y="393"/>
                </a:lnTo>
                <a:lnTo>
                  <a:pt x="47" y="392"/>
                </a:lnTo>
                <a:lnTo>
                  <a:pt x="41" y="390"/>
                </a:lnTo>
                <a:lnTo>
                  <a:pt x="34" y="387"/>
                </a:lnTo>
                <a:lnTo>
                  <a:pt x="24" y="379"/>
                </a:lnTo>
                <a:lnTo>
                  <a:pt x="15" y="369"/>
                </a:lnTo>
                <a:lnTo>
                  <a:pt x="8" y="356"/>
                </a:lnTo>
                <a:lnTo>
                  <a:pt x="5" y="343"/>
                </a:lnTo>
                <a:lnTo>
                  <a:pt x="2" y="330"/>
                </a:lnTo>
                <a:lnTo>
                  <a:pt x="0" y="315"/>
                </a:lnTo>
                <a:lnTo>
                  <a:pt x="2" y="301"/>
                </a:lnTo>
                <a:lnTo>
                  <a:pt x="3" y="286"/>
                </a:lnTo>
                <a:lnTo>
                  <a:pt x="8" y="273"/>
                </a:lnTo>
                <a:lnTo>
                  <a:pt x="13" y="260"/>
                </a:lnTo>
                <a:lnTo>
                  <a:pt x="21" y="250"/>
                </a:lnTo>
                <a:lnTo>
                  <a:pt x="31" y="241"/>
                </a:lnTo>
                <a:lnTo>
                  <a:pt x="36" y="237"/>
                </a:lnTo>
                <a:lnTo>
                  <a:pt x="41" y="236"/>
                </a:lnTo>
                <a:lnTo>
                  <a:pt x="47" y="233"/>
                </a:lnTo>
                <a:lnTo>
                  <a:pt x="54" y="233"/>
                </a:lnTo>
                <a:lnTo>
                  <a:pt x="50" y="203"/>
                </a:lnTo>
                <a:lnTo>
                  <a:pt x="47" y="172"/>
                </a:lnTo>
                <a:lnTo>
                  <a:pt x="44" y="142"/>
                </a:lnTo>
                <a:lnTo>
                  <a:pt x="39" y="112"/>
                </a:lnTo>
                <a:lnTo>
                  <a:pt x="36" y="83"/>
                </a:lnTo>
                <a:lnTo>
                  <a:pt x="31" y="54"/>
                </a:lnTo>
                <a:lnTo>
                  <a:pt x="24" y="26"/>
                </a:lnTo>
                <a:lnTo>
                  <a:pt x="20" y="0"/>
                </a:lnTo>
              </a:path>
            </a:pathLst>
          </a:custGeom>
          <a:solidFill>
            <a:srgbClr val="CC992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7" name="Freeform 148"/>
          <p:cNvSpPr>
            <a:spLocks/>
          </p:cNvSpPr>
          <p:nvPr/>
        </p:nvSpPr>
        <p:spPr bwMode="auto">
          <a:xfrm>
            <a:off x="6862763" y="2235200"/>
            <a:ext cx="328612" cy="1498600"/>
          </a:xfrm>
          <a:custGeom>
            <a:avLst/>
            <a:gdLst>
              <a:gd name="T0" fmla="*/ 49 w 207"/>
              <a:gd name="T1" fmla="*/ 21 h 944"/>
              <a:gd name="T2" fmla="*/ 89 w 207"/>
              <a:gd name="T3" fmla="*/ 57 h 944"/>
              <a:gd name="T4" fmla="*/ 124 w 207"/>
              <a:gd name="T5" fmla="*/ 94 h 944"/>
              <a:gd name="T6" fmla="*/ 172 w 207"/>
              <a:gd name="T7" fmla="*/ 148 h 944"/>
              <a:gd name="T8" fmla="*/ 206 w 207"/>
              <a:gd name="T9" fmla="*/ 231 h 944"/>
              <a:gd name="T10" fmla="*/ 203 w 207"/>
              <a:gd name="T11" fmla="*/ 324 h 944"/>
              <a:gd name="T12" fmla="*/ 198 w 207"/>
              <a:gd name="T13" fmla="*/ 415 h 944"/>
              <a:gd name="T14" fmla="*/ 192 w 207"/>
              <a:gd name="T15" fmla="*/ 502 h 944"/>
              <a:gd name="T16" fmla="*/ 180 w 207"/>
              <a:gd name="T17" fmla="*/ 546 h 944"/>
              <a:gd name="T18" fmla="*/ 169 w 207"/>
              <a:gd name="T19" fmla="*/ 556 h 944"/>
              <a:gd name="T20" fmla="*/ 161 w 207"/>
              <a:gd name="T21" fmla="*/ 567 h 944"/>
              <a:gd name="T22" fmla="*/ 156 w 207"/>
              <a:gd name="T23" fmla="*/ 580 h 944"/>
              <a:gd name="T24" fmla="*/ 154 w 207"/>
              <a:gd name="T25" fmla="*/ 593 h 944"/>
              <a:gd name="T26" fmla="*/ 158 w 207"/>
              <a:gd name="T27" fmla="*/ 608 h 944"/>
              <a:gd name="T28" fmla="*/ 163 w 207"/>
              <a:gd name="T29" fmla="*/ 621 h 944"/>
              <a:gd name="T30" fmla="*/ 172 w 207"/>
              <a:gd name="T31" fmla="*/ 634 h 944"/>
              <a:gd name="T32" fmla="*/ 179 w 207"/>
              <a:gd name="T33" fmla="*/ 665 h 944"/>
              <a:gd name="T34" fmla="*/ 176 w 207"/>
              <a:gd name="T35" fmla="*/ 723 h 944"/>
              <a:gd name="T36" fmla="*/ 172 w 207"/>
              <a:gd name="T37" fmla="*/ 785 h 944"/>
              <a:gd name="T38" fmla="*/ 169 w 207"/>
              <a:gd name="T39" fmla="*/ 845 h 944"/>
              <a:gd name="T40" fmla="*/ 150 w 207"/>
              <a:gd name="T41" fmla="*/ 883 h 944"/>
              <a:gd name="T42" fmla="*/ 112 w 207"/>
              <a:gd name="T43" fmla="*/ 902 h 944"/>
              <a:gd name="T44" fmla="*/ 73 w 207"/>
              <a:gd name="T45" fmla="*/ 920 h 944"/>
              <a:gd name="T46" fmla="*/ 31 w 207"/>
              <a:gd name="T47" fmla="*/ 936 h 944"/>
              <a:gd name="T48" fmla="*/ 21 w 207"/>
              <a:gd name="T49" fmla="*/ 886 h 944"/>
              <a:gd name="T50" fmla="*/ 39 w 207"/>
              <a:gd name="T51" fmla="*/ 769 h 944"/>
              <a:gd name="T52" fmla="*/ 52 w 207"/>
              <a:gd name="T53" fmla="*/ 645 h 944"/>
              <a:gd name="T54" fmla="*/ 59 w 207"/>
              <a:gd name="T55" fmla="*/ 522 h 944"/>
              <a:gd name="T56" fmla="*/ 60 w 207"/>
              <a:gd name="T57" fmla="*/ 447 h 944"/>
              <a:gd name="T58" fmla="*/ 62 w 207"/>
              <a:gd name="T59" fmla="*/ 431 h 944"/>
              <a:gd name="T60" fmla="*/ 62 w 207"/>
              <a:gd name="T61" fmla="*/ 421 h 944"/>
              <a:gd name="T62" fmla="*/ 62 w 207"/>
              <a:gd name="T63" fmla="*/ 406 h 944"/>
              <a:gd name="T64" fmla="*/ 54 w 207"/>
              <a:gd name="T65" fmla="*/ 393 h 944"/>
              <a:gd name="T66" fmla="*/ 41 w 207"/>
              <a:gd name="T67" fmla="*/ 390 h 944"/>
              <a:gd name="T68" fmla="*/ 24 w 207"/>
              <a:gd name="T69" fmla="*/ 379 h 944"/>
              <a:gd name="T70" fmla="*/ 8 w 207"/>
              <a:gd name="T71" fmla="*/ 356 h 944"/>
              <a:gd name="T72" fmla="*/ 2 w 207"/>
              <a:gd name="T73" fmla="*/ 330 h 944"/>
              <a:gd name="T74" fmla="*/ 2 w 207"/>
              <a:gd name="T75" fmla="*/ 301 h 944"/>
              <a:gd name="T76" fmla="*/ 8 w 207"/>
              <a:gd name="T77" fmla="*/ 273 h 944"/>
              <a:gd name="T78" fmla="*/ 21 w 207"/>
              <a:gd name="T79" fmla="*/ 250 h 944"/>
              <a:gd name="T80" fmla="*/ 36 w 207"/>
              <a:gd name="T81" fmla="*/ 237 h 944"/>
              <a:gd name="T82" fmla="*/ 47 w 207"/>
              <a:gd name="T83" fmla="*/ 233 h 944"/>
              <a:gd name="T84" fmla="*/ 50 w 207"/>
              <a:gd name="T85" fmla="*/ 203 h 944"/>
              <a:gd name="T86" fmla="*/ 44 w 207"/>
              <a:gd name="T87" fmla="*/ 142 h 944"/>
              <a:gd name="T88" fmla="*/ 36 w 207"/>
              <a:gd name="T89" fmla="*/ 83 h 944"/>
              <a:gd name="T90" fmla="*/ 24 w 207"/>
              <a:gd name="T91" fmla="*/ 26 h 9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7"/>
              <a:gd name="T139" fmla="*/ 0 h 944"/>
              <a:gd name="T140" fmla="*/ 207 w 207"/>
              <a:gd name="T141" fmla="*/ 944 h 9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7" h="944">
                <a:moveTo>
                  <a:pt x="20" y="0"/>
                </a:moveTo>
                <a:lnTo>
                  <a:pt x="49" y="21"/>
                </a:lnTo>
                <a:lnTo>
                  <a:pt x="70" y="41"/>
                </a:lnTo>
                <a:lnTo>
                  <a:pt x="89" y="57"/>
                </a:lnTo>
                <a:lnTo>
                  <a:pt x="106" y="75"/>
                </a:lnTo>
                <a:lnTo>
                  <a:pt x="124" y="94"/>
                </a:lnTo>
                <a:lnTo>
                  <a:pt x="145" y="117"/>
                </a:lnTo>
                <a:lnTo>
                  <a:pt x="172" y="148"/>
                </a:lnTo>
                <a:lnTo>
                  <a:pt x="206" y="185"/>
                </a:lnTo>
                <a:lnTo>
                  <a:pt x="206" y="231"/>
                </a:lnTo>
                <a:lnTo>
                  <a:pt x="205" y="276"/>
                </a:lnTo>
                <a:lnTo>
                  <a:pt x="203" y="324"/>
                </a:lnTo>
                <a:lnTo>
                  <a:pt x="202" y="369"/>
                </a:lnTo>
                <a:lnTo>
                  <a:pt x="198" y="415"/>
                </a:lnTo>
                <a:lnTo>
                  <a:pt x="195" y="458"/>
                </a:lnTo>
                <a:lnTo>
                  <a:pt x="192" y="502"/>
                </a:lnTo>
                <a:lnTo>
                  <a:pt x="187" y="543"/>
                </a:lnTo>
                <a:lnTo>
                  <a:pt x="180" y="546"/>
                </a:lnTo>
                <a:lnTo>
                  <a:pt x="174" y="551"/>
                </a:lnTo>
                <a:lnTo>
                  <a:pt x="169" y="556"/>
                </a:lnTo>
                <a:lnTo>
                  <a:pt x="164" y="561"/>
                </a:lnTo>
                <a:lnTo>
                  <a:pt x="161" y="567"/>
                </a:lnTo>
                <a:lnTo>
                  <a:pt x="158" y="574"/>
                </a:lnTo>
                <a:lnTo>
                  <a:pt x="156" y="580"/>
                </a:lnTo>
                <a:lnTo>
                  <a:pt x="156" y="587"/>
                </a:lnTo>
                <a:lnTo>
                  <a:pt x="154" y="593"/>
                </a:lnTo>
                <a:lnTo>
                  <a:pt x="156" y="601"/>
                </a:lnTo>
                <a:lnTo>
                  <a:pt x="158" y="608"/>
                </a:lnTo>
                <a:lnTo>
                  <a:pt x="159" y="614"/>
                </a:lnTo>
                <a:lnTo>
                  <a:pt x="163" y="621"/>
                </a:lnTo>
                <a:lnTo>
                  <a:pt x="167" y="627"/>
                </a:lnTo>
                <a:lnTo>
                  <a:pt x="172" y="634"/>
                </a:lnTo>
                <a:lnTo>
                  <a:pt x="179" y="639"/>
                </a:lnTo>
                <a:lnTo>
                  <a:pt x="179" y="665"/>
                </a:lnTo>
                <a:lnTo>
                  <a:pt x="177" y="692"/>
                </a:lnTo>
                <a:lnTo>
                  <a:pt x="176" y="723"/>
                </a:lnTo>
                <a:lnTo>
                  <a:pt x="174" y="754"/>
                </a:lnTo>
                <a:lnTo>
                  <a:pt x="172" y="785"/>
                </a:lnTo>
                <a:lnTo>
                  <a:pt x="171" y="816"/>
                </a:lnTo>
                <a:lnTo>
                  <a:pt x="169" y="845"/>
                </a:lnTo>
                <a:lnTo>
                  <a:pt x="169" y="871"/>
                </a:lnTo>
                <a:lnTo>
                  <a:pt x="150" y="883"/>
                </a:lnTo>
                <a:lnTo>
                  <a:pt x="132" y="892"/>
                </a:lnTo>
                <a:lnTo>
                  <a:pt x="112" y="902"/>
                </a:lnTo>
                <a:lnTo>
                  <a:pt x="93" y="910"/>
                </a:lnTo>
                <a:lnTo>
                  <a:pt x="73" y="920"/>
                </a:lnTo>
                <a:lnTo>
                  <a:pt x="52" y="928"/>
                </a:lnTo>
                <a:lnTo>
                  <a:pt x="31" y="936"/>
                </a:lnTo>
                <a:lnTo>
                  <a:pt x="10" y="943"/>
                </a:lnTo>
                <a:lnTo>
                  <a:pt x="21" y="886"/>
                </a:lnTo>
                <a:lnTo>
                  <a:pt x="31" y="827"/>
                </a:lnTo>
                <a:lnTo>
                  <a:pt x="39" y="769"/>
                </a:lnTo>
                <a:lnTo>
                  <a:pt x="47" y="707"/>
                </a:lnTo>
                <a:lnTo>
                  <a:pt x="52" y="645"/>
                </a:lnTo>
                <a:lnTo>
                  <a:pt x="57" y="584"/>
                </a:lnTo>
                <a:lnTo>
                  <a:pt x="59" y="522"/>
                </a:lnTo>
                <a:lnTo>
                  <a:pt x="60" y="460"/>
                </a:lnTo>
                <a:lnTo>
                  <a:pt x="60" y="447"/>
                </a:lnTo>
                <a:lnTo>
                  <a:pt x="60" y="437"/>
                </a:lnTo>
                <a:lnTo>
                  <a:pt x="62" y="431"/>
                </a:lnTo>
                <a:lnTo>
                  <a:pt x="62" y="426"/>
                </a:lnTo>
                <a:lnTo>
                  <a:pt x="62" y="421"/>
                </a:lnTo>
                <a:lnTo>
                  <a:pt x="62" y="416"/>
                </a:lnTo>
                <a:lnTo>
                  <a:pt x="62" y="406"/>
                </a:lnTo>
                <a:lnTo>
                  <a:pt x="60" y="393"/>
                </a:lnTo>
                <a:lnTo>
                  <a:pt x="54" y="393"/>
                </a:lnTo>
                <a:lnTo>
                  <a:pt x="47" y="392"/>
                </a:lnTo>
                <a:lnTo>
                  <a:pt x="41" y="390"/>
                </a:lnTo>
                <a:lnTo>
                  <a:pt x="34" y="387"/>
                </a:lnTo>
                <a:lnTo>
                  <a:pt x="24" y="379"/>
                </a:lnTo>
                <a:lnTo>
                  <a:pt x="15" y="369"/>
                </a:lnTo>
                <a:lnTo>
                  <a:pt x="8" y="356"/>
                </a:lnTo>
                <a:lnTo>
                  <a:pt x="5" y="343"/>
                </a:lnTo>
                <a:lnTo>
                  <a:pt x="2" y="330"/>
                </a:lnTo>
                <a:lnTo>
                  <a:pt x="0" y="315"/>
                </a:lnTo>
                <a:lnTo>
                  <a:pt x="2" y="301"/>
                </a:lnTo>
                <a:lnTo>
                  <a:pt x="3" y="286"/>
                </a:lnTo>
                <a:lnTo>
                  <a:pt x="8" y="273"/>
                </a:lnTo>
                <a:lnTo>
                  <a:pt x="13" y="260"/>
                </a:lnTo>
                <a:lnTo>
                  <a:pt x="21" y="250"/>
                </a:lnTo>
                <a:lnTo>
                  <a:pt x="31" y="241"/>
                </a:lnTo>
                <a:lnTo>
                  <a:pt x="36" y="237"/>
                </a:lnTo>
                <a:lnTo>
                  <a:pt x="41" y="236"/>
                </a:lnTo>
                <a:lnTo>
                  <a:pt x="47" y="233"/>
                </a:lnTo>
                <a:lnTo>
                  <a:pt x="54" y="233"/>
                </a:lnTo>
                <a:lnTo>
                  <a:pt x="50" y="203"/>
                </a:lnTo>
                <a:lnTo>
                  <a:pt x="47" y="172"/>
                </a:lnTo>
                <a:lnTo>
                  <a:pt x="44" y="142"/>
                </a:lnTo>
                <a:lnTo>
                  <a:pt x="39" y="112"/>
                </a:lnTo>
                <a:lnTo>
                  <a:pt x="36" y="83"/>
                </a:lnTo>
                <a:lnTo>
                  <a:pt x="31" y="54"/>
                </a:lnTo>
                <a:lnTo>
                  <a:pt x="24" y="26"/>
                </a:lnTo>
                <a:lnTo>
                  <a:pt x="2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8" name="Freeform 149"/>
          <p:cNvSpPr>
            <a:spLocks/>
          </p:cNvSpPr>
          <p:nvPr/>
        </p:nvSpPr>
        <p:spPr bwMode="auto">
          <a:xfrm>
            <a:off x="6589713" y="3014663"/>
            <a:ext cx="163512" cy="228600"/>
          </a:xfrm>
          <a:custGeom>
            <a:avLst/>
            <a:gdLst>
              <a:gd name="T0" fmla="*/ 52 w 103"/>
              <a:gd name="T1" fmla="*/ 0 h 144"/>
              <a:gd name="T2" fmla="*/ 40 w 103"/>
              <a:gd name="T3" fmla="*/ 2 h 144"/>
              <a:gd name="T4" fmla="*/ 32 w 103"/>
              <a:gd name="T5" fmla="*/ 5 h 144"/>
              <a:gd name="T6" fmla="*/ 22 w 103"/>
              <a:gd name="T7" fmla="*/ 11 h 144"/>
              <a:gd name="T8" fmla="*/ 14 w 103"/>
              <a:gd name="T9" fmla="*/ 21 h 144"/>
              <a:gd name="T10" fmla="*/ 9 w 103"/>
              <a:gd name="T11" fmla="*/ 31 h 144"/>
              <a:gd name="T12" fmla="*/ 5 w 103"/>
              <a:gd name="T13" fmla="*/ 44 h 144"/>
              <a:gd name="T14" fmla="*/ 1 w 103"/>
              <a:gd name="T15" fmla="*/ 57 h 144"/>
              <a:gd name="T16" fmla="*/ 0 w 103"/>
              <a:gd name="T17" fmla="*/ 71 h 144"/>
              <a:gd name="T18" fmla="*/ 1 w 103"/>
              <a:gd name="T19" fmla="*/ 86 h 144"/>
              <a:gd name="T20" fmla="*/ 5 w 103"/>
              <a:gd name="T21" fmla="*/ 99 h 144"/>
              <a:gd name="T22" fmla="*/ 9 w 103"/>
              <a:gd name="T23" fmla="*/ 110 h 144"/>
              <a:gd name="T24" fmla="*/ 14 w 103"/>
              <a:gd name="T25" fmla="*/ 122 h 144"/>
              <a:gd name="T26" fmla="*/ 22 w 103"/>
              <a:gd name="T27" fmla="*/ 130 h 144"/>
              <a:gd name="T28" fmla="*/ 32 w 103"/>
              <a:gd name="T29" fmla="*/ 136 h 144"/>
              <a:gd name="T30" fmla="*/ 40 w 103"/>
              <a:gd name="T31" fmla="*/ 141 h 144"/>
              <a:gd name="T32" fmla="*/ 52 w 103"/>
              <a:gd name="T33" fmla="*/ 143 h 144"/>
              <a:gd name="T34" fmla="*/ 61 w 103"/>
              <a:gd name="T35" fmla="*/ 141 h 144"/>
              <a:gd name="T36" fmla="*/ 71 w 103"/>
              <a:gd name="T37" fmla="*/ 136 h 144"/>
              <a:gd name="T38" fmla="*/ 79 w 103"/>
              <a:gd name="T39" fmla="*/ 130 h 144"/>
              <a:gd name="T40" fmla="*/ 87 w 103"/>
              <a:gd name="T41" fmla="*/ 122 h 144"/>
              <a:gd name="T42" fmla="*/ 94 w 103"/>
              <a:gd name="T43" fmla="*/ 110 h 144"/>
              <a:gd name="T44" fmla="*/ 99 w 103"/>
              <a:gd name="T45" fmla="*/ 99 h 144"/>
              <a:gd name="T46" fmla="*/ 102 w 103"/>
              <a:gd name="T47" fmla="*/ 86 h 144"/>
              <a:gd name="T48" fmla="*/ 102 w 103"/>
              <a:gd name="T49" fmla="*/ 71 h 144"/>
              <a:gd name="T50" fmla="*/ 102 w 103"/>
              <a:gd name="T51" fmla="*/ 57 h 144"/>
              <a:gd name="T52" fmla="*/ 99 w 103"/>
              <a:gd name="T53" fmla="*/ 44 h 144"/>
              <a:gd name="T54" fmla="*/ 94 w 103"/>
              <a:gd name="T55" fmla="*/ 31 h 144"/>
              <a:gd name="T56" fmla="*/ 87 w 103"/>
              <a:gd name="T57" fmla="*/ 21 h 144"/>
              <a:gd name="T58" fmla="*/ 79 w 103"/>
              <a:gd name="T59" fmla="*/ 11 h 144"/>
              <a:gd name="T60" fmla="*/ 71 w 103"/>
              <a:gd name="T61" fmla="*/ 5 h 144"/>
              <a:gd name="T62" fmla="*/ 61 w 103"/>
              <a:gd name="T63" fmla="*/ 2 h 144"/>
              <a:gd name="T64" fmla="*/ 52 w 103"/>
              <a:gd name="T65" fmla="*/ 0 h 1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44"/>
              <a:gd name="T101" fmla="*/ 103 w 103"/>
              <a:gd name="T102" fmla="*/ 144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44">
                <a:moveTo>
                  <a:pt x="52" y="0"/>
                </a:moveTo>
                <a:lnTo>
                  <a:pt x="40" y="2"/>
                </a:lnTo>
                <a:lnTo>
                  <a:pt x="32" y="5"/>
                </a:lnTo>
                <a:lnTo>
                  <a:pt x="22" y="11"/>
                </a:lnTo>
                <a:lnTo>
                  <a:pt x="14" y="21"/>
                </a:lnTo>
                <a:lnTo>
                  <a:pt x="9" y="31"/>
                </a:lnTo>
                <a:lnTo>
                  <a:pt x="5" y="44"/>
                </a:lnTo>
                <a:lnTo>
                  <a:pt x="1" y="57"/>
                </a:lnTo>
                <a:lnTo>
                  <a:pt x="0" y="71"/>
                </a:lnTo>
                <a:lnTo>
                  <a:pt x="1" y="86"/>
                </a:lnTo>
                <a:lnTo>
                  <a:pt x="5" y="99"/>
                </a:lnTo>
                <a:lnTo>
                  <a:pt x="9" y="110"/>
                </a:lnTo>
                <a:lnTo>
                  <a:pt x="14" y="122"/>
                </a:lnTo>
                <a:lnTo>
                  <a:pt x="22" y="130"/>
                </a:lnTo>
                <a:lnTo>
                  <a:pt x="32" y="136"/>
                </a:lnTo>
                <a:lnTo>
                  <a:pt x="40" y="141"/>
                </a:lnTo>
                <a:lnTo>
                  <a:pt x="52" y="143"/>
                </a:lnTo>
                <a:lnTo>
                  <a:pt x="61" y="141"/>
                </a:lnTo>
                <a:lnTo>
                  <a:pt x="71" y="136"/>
                </a:lnTo>
                <a:lnTo>
                  <a:pt x="79" y="130"/>
                </a:lnTo>
                <a:lnTo>
                  <a:pt x="87" y="122"/>
                </a:lnTo>
                <a:lnTo>
                  <a:pt x="94" y="110"/>
                </a:lnTo>
                <a:lnTo>
                  <a:pt x="99" y="99"/>
                </a:lnTo>
                <a:lnTo>
                  <a:pt x="102" y="86"/>
                </a:lnTo>
                <a:lnTo>
                  <a:pt x="102" y="71"/>
                </a:lnTo>
                <a:lnTo>
                  <a:pt x="102" y="57"/>
                </a:lnTo>
                <a:lnTo>
                  <a:pt x="99" y="44"/>
                </a:lnTo>
                <a:lnTo>
                  <a:pt x="94" y="31"/>
                </a:lnTo>
                <a:lnTo>
                  <a:pt x="87" y="21"/>
                </a:lnTo>
                <a:lnTo>
                  <a:pt x="79" y="11"/>
                </a:lnTo>
                <a:lnTo>
                  <a:pt x="71" y="5"/>
                </a:lnTo>
                <a:lnTo>
                  <a:pt x="61" y="2"/>
                </a:lnTo>
                <a:lnTo>
                  <a:pt x="52"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9" name="Freeform 150"/>
          <p:cNvSpPr>
            <a:spLocks/>
          </p:cNvSpPr>
          <p:nvPr/>
        </p:nvSpPr>
        <p:spPr bwMode="auto">
          <a:xfrm>
            <a:off x="6308725" y="3271838"/>
            <a:ext cx="152400" cy="214312"/>
          </a:xfrm>
          <a:custGeom>
            <a:avLst/>
            <a:gdLst>
              <a:gd name="T0" fmla="*/ 47 w 96"/>
              <a:gd name="T1" fmla="*/ 0 h 135"/>
              <a:gd name="T2" fmla="*/ 37 w 96"/>
              <a:gd name="T3" fmla="*/ 2 h 135"/>
              <a:gd name="T4" fmla="*/ 29 w 96"/>
              <a:gd name="T5" fmla="*/ 5 h 135"/>
              <a:gd name="T6" fmla="*/ 21 w 96"/>
              <a:gd name="T7" fmla="*/ 12 h 135"/>
              <a:gd name="T8" fmla="*/ 13 w 96"/>
              <a:gd name="T9" fmla="*/ 20 h 135"/>
              <a:gd name="T10" fmla="*/ 8 w 96"/>
              <a:gd name="T11" fmla="*/ 30 h 135"/>
              <a:gd name="T12" fmla="*/ 3 w 96"/>
              <a:gd name="T13" fmla="*/ 41 h 135"/>
              <a:gd name="T14" fmla="*/ 0 w 96"/>
              <a:gd name="T15" fmla="*/ 54 h 135"/>
              <a:gd name="T16" fmla="*/ 0 w 96"/>
              <a:gd name="T17" fmla="*/ 67 h 135"/>
              <a:gd name="T18" fmla="*/ 0 w 96"/>
              <a:gd name="T19" fmla="*/ 80 h 135"/>
              <a:gd name="T20" fmla="*/ 3 w 96"/>
              <a:gd name="T21" fmla="*/ 93 h 135"/>
              <a:gd name="T22" fmla="*/ 8 w 96"/>
              <a:gd name="T23" fmla="*/ 104 h 135"/>
              <a:gd name="T24" fmla="*/ 13 w 96"/>
              <a:gd name="T25" fmla="*/ 114 h 135"/>
              <a:gd name="T26" fmla="*/ 21 w 96"/>
              <a:gd name="T27" fmla="*/ 122 h 135"/>
              <a:gd name="T28" fmla="*/ 29 w 96"/>
              <a:gd name="T29" fmla="*/ 129 h 135"/>
              <a:gd name="T30" fmla="*/ 37 w 96"/>
              <a:gd name="T31" fmla="*/ 132 h 135"/>
              <a:gd name="T32" fmla="*/ 47 w 96"/>
              <a:gd name="T33" fmla="*/ 134 h 135"/>
              <a:gd name="T34" fmla="*/ 56 w 96"/>
              <a:gd name="T35" fmla="*/ 132 h 135"/>
              <a:gd name="T36" fmla="*/ 66 w 96"/>
              <a:gd name="T37" fmla="*/ 129 h 135"/>
              <a:gd name="T38" fmla="*/ 74 w 96"/>
              <a:gd name="T39" fmla="*/ 122 h 135"/>
              <a:gd name="T40" fmla="*/ 81 w 96"/>
              <a:gd name="T41" fmla="*/ 114 h 135"/>
              <a:gd name="T42" fmla="*/ 87 w 96"/>
              <a:gd name="T43" fmla="*/ 104 h 135"/>
              <a:gd name="T44" fmla="*/ 91 w 96"/>
              <a:gd name="T45" fmla="*/ 93 h 135"/>
              <a:gd name="T46" fmla="*/ 94 w 96"/>
              <a:gd name="T47" fmla="*/ 80 h 135"/>
              <a:gd name="T48" fmla="*/ 95 w 96"/>
              <a:gd name="T49" fmla="*/ 67 h 135"/>
              <a:gd name="T50" fmla="*/ 94 w 96"/>
              <a:gd name="T51" fmla="*/ 54 h 135"/>
              <a:gd name="T52" fmla="*/ 91 w 96"/>
              <a:gd name="T53" fmla="*/ 41 h 135"/>
              <a:gd name="T54" fmla="*/ 87 w 96"/>
              <a:gd name="T55" fmla="*/ 30 h 135"/>
              <a:gd name="T56" fmla="*/ 81 w 96"/>
              <a:gd name="T57" fmla="*/ 20 h 135"/>
              <a:gd name="T58" fmla="*/ 74 w 96"/>
              <a:gd name="T59" fmla="*/ 12 h 135"/>
              <a:gd name="T60" fmla="*/ 66 w 96"/>
              <a:gd name="T61" fmla="*/ 5 h 135"/>
              <a:gd name="T62" fmla="*/ 56 w 96"/>
              <a:gd name="T63" fmla="*/ 2 h 135"/>
              <a:gd name="T64" fmla="*/ 47 w 96"/>
              <a:gd name="T65" fmla="*/ 0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135"/>
              <a:gd name="T101" fmla="*/ 96 w 9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135">
                <a:moveTo>
                  <a:pt x="47" y="0"/>
                </a:moveTo>
                <a:lnTo>
                  <a:pt x="37" y="2"/>
                </a:lnTo>
                <a:lnTo>
                  <a:pt x="29" y="5"/>
                </a:lnTo>
                <a:lnTo>
                  <a:pt x="21" y="12"/>
                </a:lnTo>
                <a:lnTo>
                  <a:pt x="13" y="20"/>
                </a:lnTo>
                <a:lnTo>
                  <a:pt x="8" y="30"/>
                </a:lnTo>
                <a:lnTo>
                  <a:pt x="3" y="41"/>
                </a:lnTo>
                <a:lnTo>
                  <a:pt x="0" y="54"/>
                </a:lnTo>
                <a:lnTo>
                  <a:pt x="0" y="67"/>
                </a:lnTo>
                <a:lnTo>
                  <a:pt x="0" y="80"/>
                </a:lnTo>
                <a:lnTo>
                  <a:pt x="3" y="93"/>
                </a:lnTo>
                <a:lnTo>
                  <a:pt x="8" y="104"/>
                </a:lnTo>
                <a:lnTo>
                  <a:pt x="13" y="114"/>
                </a:lnTo>
                <a:lnTo>
                  <a:pt x="21" y="122"/>
                </a:lnTo>
                <a:lnTo>
                  <a:pt x="29" y="129"/>
                </a:lnTo>
                <a:lnTo>
                  <a:pt x="37" y="132"/>
                </a:lnTo>
                <a:lnTo>
                  <a:pt x="47" y="134"/>
                </a:lnTo>
                <a:lnTo>
                  <a:pt x="56" y="132"/>
                </a:lnTo>
                <a:lnTo>
                  <a:pt x="66" y="129"/>
                </a:lnTo>
                <a:lnTo>
                  <a:pt x="74" y="122"/>
                </a:lnTo>
                <a:lnTo>
                  <a:pt x="81" y="114"/>
                </a:lnTo>
                <a:lnTo>
                  <a:pt x="87" y="104"/>
                </a:lnTo>
                <a:lnTo>
                  <a:pt x="91" y="93"/>
                </a:lnTo>
                <a:lnTo>
                  <a:pt x="94" y="80"/>
                </a:lnTo>
                <a:lnTo>
                  <a:pt x="95" y="67"/>
                </a:lnTo>
                <a:lnTo>
                  <a:pt x="94" y="54"/>
                </a:lnTo>
                <a:lnTo>
                  <a:pt x="91" y="41"/>
                </a:lnTo>
                <a:lnTo>
                  <a:pt x="87" y="30"/>
                </a:lnTo>
                <a:lnTo>
                  <a:pt x="81" y="20"/>
                </a:lnTo>
                <a:lnTo>
                  <a:pt x="74" y="12"/>
                </a:lnTo>
                <a:lnTo>
                  <a:pt x="66" y="5"/>
                </a:lnTo>
                <a:lnTo>
                  <a:pt x="56" y="2"/>
                </a:lnTo>
                <a:lnTo>
                  <a:pt x="47"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20" name="Freeform 151"/>
          <p:cNvSpPr>
            <a:spLocks/>
          </p:cNvSpPr>
          <p:nvPr/>
        </p:nvSpPr>
        <p:spPr bwMode="auto">
          <a:xfrm>
            <a:off x="6302375" y="2784475"/>
            <a:ext cx="128588" cy="174625"/>
          </a:xfrm>
          <a:custGeom>
            <a:avLst/>
            <a:gdLst>
              <a:gd name="T0" fmla="*/ 41 w 81"/>
              <a:gd name="T1" fmla="*/ 0 h 110"/>
              <a:gd name="T2" fmla="*/ 33 w 81"/>
              <a:gd name="T3" fmla="*/ 0 h 110"/>
              <a:gd name="T4" fmla="*/ 25 w 81"/>
              <a:gd name="T5" fmla="*/ 4 h 110"/>
              <a:gd name="T6" fmla="*/ 18 w 81"/>
              <a:gd name="T7" fmla="*/ 8 h 110"/>
              <a:gd name="T8" fmla="*/ 13 w 81"/>
              <a:gd name="T9" fmla="*/ 17 h 110"/>
              <a:gd name="T10" fmla="*/ 8 w 81"/>
              <a:gd name="T11" fmla="*/ 25 h 110"/>
              <a:gd name="T12" fmla="*/ 4 w 81"/>
              <a:gd name="T13" fmla="*/ 33 h 110"/>
              <a:gd name="T14" fmla="*/ 2 w 81"/>
              <a:gd name="T15" fmla="*/ 44 h 110"/>
              <a:gd name="T16" fmla="*/ 0 w 81"/>
              <a:gd name="T17" fmla="*/ 54 h 110"/>
              <a:gd name="T18" fmla="*/ 2 w 81"/>
              <a:gd name="T19" fmla="*/ 65 h 110"/>
              <a:gd name="T20" fmla="*/ 4 w 81"/>
              <a:gd name="T21" fmla="*/ 77 h 110"/>
              <a:gd name="T22" fmla="*/ 8 w 81"/>
              <a:gd name="T23" fmla="*/ 85 h 110"/>
              <a:gd name="T24" fmla="*/ 13 w 81"/>
              <a:gd name="T25" fmla="*/ 93 h 110"/>
              <a:gd name="T26" fmla="*/ 18 w 81"/>
              <a:gd name="T27" fmla="*/ 99 h 110"/>
              <a:gd name="T28" fmla="*/ 25 w 81"/>
              <a:gd name="T29" fmla="*/ 106 h 110"/>
              <a:gd name="T30" fmla="*/ 33 w 81"/>
              <a:gd name="T31" fmla="*/ 108 h 110"/>
              <a:gd name="T32" fmla="*/ 41 w 81"/>
              <a:gd name="T33" fmla="*/ 109 h 110"/>
              <a:gd name="T34" fmla="*/ 49 w 81"/>
              <a:gd name="T35" fmla="*/ 108 h 110"/>
              <a:gd name="T36" fmla="*/ 56 w 81"/>
              <a:gd name="T37" fmla="*/ 106 h 110"/>
              <a:gd name="T38" fmla="*/ 62 w 81"/>
              <a:gd name="T39" fmla="*/ 99 h 110"/>
              <a:gd name="T40" fmla="*/ 69 w 81"/>
              <a:gd name="T41" fmla="*/ 93 h 110"/>
              <a:gd name="T42" fmla="*/ 73 w 81"/>
              <a:gd name="T43" fmla="*/ 85 h 110"/>
              <a:gd name="T44" fmla="*/ 77 w 81"/>
              <a:gd name="T45" fmla="*/ 77 h 110"/>
              <a:gd name="T46" fmla="*/ 78 w 81"/>
              <a:gd name="T47" fmla="*/ 65 h 110"/>
              <a:gd name="T48" fmla="*/ 80 w 81"/>
              <a:gd name="T49" fmla="*/ 54 h 110"/>
              <a:gd name="T50" fmla="*/ 78 w 81"/>
              <a:gd name="T51" fmla="*/ 44 h 110"/>
              <a:gd name="T52" fmla="*/ 77 w 81"/>
              <a:gd name="T53" fmla="*/ 33 h 110"/>
              <a:gd name="T54" fmla="*/ 73 w 81"/>
              <a:gd name="T55" fmla="*/ 25 h 110"/>
              <a:gd name="T56" fmla="*/ 69 w 81"/>
              <a:gd name="T57" fmla="*/ 17 h 110"/>
              <a:gd name="T58" fmla="*/ 62 w 81"/>
              <a:gd name="T59" fmla="*/ 8 h 110"/>
              <a:gd name="T60" fmla="*/ 56 w 81"/>
              <a:gd name="T61" fmla="*/ 4 h 110"/>
              <a:gd name="T62" fmla="*/ 49 w 81"/>
              <a:gd name="T63" fmla="*/ 0 h 110"/>
              <a:gd name="T64" fmla="*/ 41 w 81"/>
              <a:gd name="T65" fmla="*/ 0 h 1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110"/>
              <a:gd name="T101" fmla="*/ 81 w 81"/>
              <a:gd name="T102" fmla="*/ 110 h 1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110">
                <a:moveTo>
                  <a:pt x="41" y="0"/>
                </a:moveTo>
                <a:lnTo>
                  <a:pt x="33" y="0"/>
                </a:lnTo>
                <a:lnTo>
                  <a:pt x="25" y="4"/>
                </a:lnTo>
                <a:lnTo>
                  <a:pt x="18" y="8"/>
                </a:lnTo>
                <a:lnTo>
                  <a:pt x="13" y="17"/>
                </a:lnTo>
                <a:lnTo>
                  <a:pt x="8" y="25"/>
                </a:lnTo>
                <a:lnTo>
                  <a:pt x="4" y="33"/>
                </a:lnTo>
                <a:lnTo>
                  <a:pt x="2" y="44"/>
                </a:lnTo>
                <a:lnTo>
                  <a:pt x="0" y="54"/>
                </a:lnTo>
                <a:lnTo>
                  <a:pt x="2" y="65"/>
                </a:lnTo>
                <a:lnTo>
                  <a:pt x="4" y="77"/>
                </a:lnTo>
                <a:lnTo>
                  <a:pt x="8" y="85"/>
                </a:lnTo>
                <a:lnTo>
                  <a:pt x="13" y="93"/>
                </a:lnTo>
                <a:lnTo>
                  <a:pt x="18" y="99"/>
                </a:lnTo>
                <a:lnTo>
                  <a:pt x="25" y="106"/>
                </a:lnTo>
                <a:lnTo>
                  <a:pt x="33" y="108"/>
                </a:lnTo>
                <a:lnTo>
                  <a:pt x="41" y="109"/>
                </a:lnTo>
                <a:lnTo>
                  <a:pt x="49" y="108"/>
                </a:lnTo>
                <a:lnTo>
                  <a:pt x="56" y="106"/>
                </a:lnTo>
                <a:lnTo>
                  <a:pt x="62" y="99"/>
                </a:lnTo>
                <a:lnTo>
                  <a:pt x="69" y="93"/>
                </a:lnTo>
                <a:lnTo>
                  <a:pt x="73" y="85"/>
                </a:lnTo>
                <a:lnTo>
                  <a:pt x="77" y="77"/>
                </a:lnTo>
                <a:lnTo>
                  <a:pt x="78" y="65"/>
                </a:lnTo>
                <a:lnTo>
                  <a:pt x="80" y="54"/>
                </a:lnTo>
                <a:lnTo>
                  <a:pt x="78" y="44"/>
                </a:lnTo>
                <a:lnTo>
                  <a:pt x="77" y="33"/>
                </a:lnTo>
                <a:lnTo>
                  <a:pt x="73" y="25"/>
                </a:lnTo>
                <a:lnTo>
                  <a:pt x="69" y="17"/>
                </a:lnTo>
                <a:lnTo>
                  <a:pt x="62" y="8"/>
                </a:lnTo>
                <a:lnTo>
                  <a:pt x="56" y="4"/>
                </a:lnTo>
                <a:lnTo>
                  <a:pt x="49" y="0"/>
                </a:lnTo>
                <a:lnTo>
                  <a:pt x="4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21" name="Freeform 152"/>
          <p:cNvSpPr>
            <a:spLocks/>
          </p:cNvSpPr>
          <p:nvPr/>
        </p:nvSpPr>
        <p:spPr bwMode="auto">
          <a:xfrm>
            <a:off x="6924675" y="2274888"/>
            <a:ext cx="254000" cy="666750"/>
          </a:xfrm>
          <a:custGeom>
            <a:avLst/>
            <a:gdLst>
              <a:gd name="T0" fmla="*/ 0 w 160"/>
              <a:gd name="T1" fmla="*/ 0 h 420"/>
              <a:gd name="T2" fmla="*/ 20 w 160"/>
              <a:gd name="T3" fmla="*/ 17 h 420"/>
              <a:gd name="T4" fmla="*/ 41 w 160"/>
              <a:gd name="T5" fmla="*/ 37 h 420"/>
              <a:gd name="T6" fmla="*/ 60 w 160"/>
              <a:gd name="T7" fmla="*/ 56 h 420"/>
              <a:gd name="T8" fmla="*/ 81 w 160"/>
              <a:gd name="T9" fmla="*/ 79 h 420"/>
              <a:gd name="T10" fmla="*/ 101 w 160"/>
              <a:gd name="T11" fmla="*/ 100 h 420"/>
              <a:gd name="T12" fmla="*/ 120 w 160"/>
              <a:gd name="T13" fmla="*/ 123 h 420"/>
              <a:gd name="T14" fmla="*/ 140 w 160"/>
              <a:gd name="T15" fmla="*/ 144 h 420"/>
              <a:gd name="T16" fmla="*/ 159 w 160"/>
              <a:gd name="T17" fmla="*/ 165 h 420"/>
              <a:gd name="T18" fmla="*/ 159 w 160"/>
              <a:gd name="T19" fmla="*/ 196 h 420"/>
              <a:gd name="T20" fmla="*/ 159 w 160"/>
              <a:gd name="T21" fmla="*/ 227 h 420"/>
              <a:gd name="T22" fmla="*/ 158 w 160"/>
              <a:gd name="T23" fmla="*/ 260 h 420"/>
              <a:gd name="T24" fmla="*/ 156 w 160"/>
              <a:gd name="T25" fmla="*/ 290 h 420"/>
              <a:gd name="T26" fmla="*/ 154 w 160"/>
              <a:gd name="T27" fmla="*/ 323 h 420"/>
              <a:gd name="T28" fmla="*/ 153 w 160"/>
              <a:gd name="T29" fmla="*/ 354 h 420"/>
              <a:gd name="T30" fmla="*/ 151 w 160"/>
              <a:gd name="T31" fmla="*/ 386 h 420"/>
              <a:gd name="T32" fmla="*/ 150 w 160"/>
              <a:gd name="T33" fmla="*/ 419 h 420"/>
              <a:gd name="T34" fmla="*/ 148 w 160"/>
              <a:gd name="T35" fmla="*/ 386 h 420"/>
              <a:gd name="T36" fmla="*/ 145 w 160"/>
              <a:gd name="T37" fmla="*/ 354 h 420"/>
              <a:gd name="T38" fmla="*/ 143 w 160"/>
              <a:gd name="T39" fmla="*/ 320 h 420"/>
              <a:gd name="T40" fmla="*/ 140 w 160"/>
              <a:gd name="T41" fmla="*/ 287 h 420"/>
              <a:gd name="T42" fmla="*/ 137 w 160"/>
              <a:gd name="T43" fmla="*/ 255 h 420"/>
              <a:gd name="T44" fmla="*/ 133 w 160"/>
              <a:gd name="T45" fmla="*/ 224 h 420"/>
              <a:gd name="T46" fmla="*/ 128 w 160"/>
              <a:gd name="T47" fmla="*/ 193 h 420"/>
              <a:gd name="T48" fmla="*/ 124 w 160"/>
              <a:gd name="T49" fmla="*/ 164 h 420"/>
              <a:gd name="T50" fmla="*/ 109 w 160"/>
              <a:gd name="T51" fmla="*/ 141 h 420"/>
              <a:gd name="T52" fmla="*/ 93 w 160"/>
              <a:gd name="T53" fmla="*/ 120 h 420"/>
              <a:gd name="T54" fmla="*/ 78 w 160"/>
              <a:gd name="T55" fmla="*/ 99 h 420"/>
              <a:gd name="T56" fmla="*/ 63 w 160"/>
              <a:gd name="T57" fmla="*/ 79 h 420"/>
              <a:gd name="T58" fmla="*/ 47 w 160"/>
              <a:gd name="T59" fmla="*/ 58 h 420"/>
              <a:gd name="T60" fmla="*/ 33 w 160"/>
              <a:gd name="T61" fmla="*/ 39 h 420"/>
              <a:gd name="T62" fmla="*/ 16 w 160"/>
              <a:gd name="T63" fmla="*/ 19 h 420"/>
              <a:gd name="T64" fmla="*/ 0 w 160"/>
              <a:gd name="T65" fmla="*/ 0 h 4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420"/>
              <a:gd name="T101" fmla="*/ 160 w 160"/>
              <a:gd name="T102" fmla="*/ 420 h 4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420">
                <a:moveTo>
                  <a:pt x="0" y="0"/>
                </a:moveTo>
                <a:lnTo>
                  <a:pt x="20" y="17"/>
                </a:lnTo>
                <a:lnTo>
                  <a:pt x="41" y="37"/>
                </a:lnTo>
                <a:lnTo>
                  <a:pt x="60" y="56"/>
                </a:lnTo>
                <a:lnTo>
                  <a:pt x="81" y="79"/>
                </a:lnTo>
                <a:lnTo>
                  <a:pt x="101" y="100"/>
                </a:lnTo>
                <a:lnTo>
                  <a:pt x="120" y="123"/>
                </a:lnTo>
                <a:lnTo>
                  <a:pt x="140" y="144"/>
                </a:lnTo>
                <a:lnTo>
                  <a:pt x="159" y="165"/>
                </a:lnTo>
                <a:lnTo>
                  <a:pt x="159" y="196"/>
                </a:lnTo>
                <a:lnTo>
                  <a:pt x="159" y="227"/>
                </a:lnTo>
                <a:lnTo>
                  <a:pt x="158" y="260"/>
                </a:lnTo>
                <a:lnTo>
                  <a:pt x="156" y="290"/>
                </a:lnTo>
                <a:lnTo>
                  <a:pt x="154" y="323"/>
                </a:lnTo>
                <a:lnTo>
                  <a:pt x="153" y="354"/>
                </a:lnTo>
                <a:lnTo>
                  <a:pt x="151" y="386"/>
                </a:lnTo>
                <a:lnTo>
                  <a:pt x="150" y="419"/>
                </a:lnTo>
                <a:lnTo>
                  <a:pt x="148" y="386"/>
                </a:lnTo>
                <a:lnTo>
                  <a:pt x="145" y="354"/>
                </a:lnTo>
                <a:lnTo>
                  <a:pt x="143" y="320"/>
                </a:lnTo>
                <a:lnTo>
                  <a:pt x="140" y="287"/>
                </a:lnTo>
                <a:lnTo>
                  <a:pt x="137" y="255"/>
                </a:lnTo>
                <a:lnTo>
                  <a:pt x="133" y="224"/>
                </a:lnTo>
                <a:lnTo>
                  <a:pt x="128" y="193"/>
                </a:lnTo>
                <a:lnTo>
                  <a:pt x="124" y="164"/>
                </a:lnTo>
                <a:lnTo>
                  <a:pt x="109" y="141"/>
                </a:lnTo>
                <a:lnTo>
                  <a:pt x="93" y="120"/>
                </a:lnTo>
                <a:lnTo>
                  <a:pt x="78" y="99"/>
                </a:lnTo>
                <a:lnTo>
                  <a:pt x="63" y="79"/>
                </a:lnTo>
                <a:lnTo>
                  <a:pt x="47" y="58"/>
                </a:lnTo>
                <a:lnTo>
                  <a:pt x="33" y="39"/>
                </a:lnTo>
                <a:lnTo>
                  <a:pt x="16" y="19"/>
                </a:lnTo>
                <a:lnTo>
                  <a:pt x="0" y="0"/>
                </a:lnTo>
              </a:path>
            </a:pathLst>
          </a:custGeom>
          <a:solidFill>
            <a:srgbClr val="E0BC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22" name="Freeform 153"/>
          <p:cNvSpPr>
            <a:spLocks/>
          </p:cNvSpPr>
          <p:nvPr/>
        </p:nvSpPr>
        <p:spPr bwMode="auto">
          <a:xfrm>
            <a:off x="6837363" y="2605088"/>
            <a:ext cx="120650" cy="255587"/>
          </a:xfrm>
          <a:custGeom>
            <a:avLst/>
            <a:gdLst>
              <a:gd name="T0" fmla="*/ 70 w 76"/>
              <a:gd name="T1" fmla="*/ 0 h 161"/>
              <a:gd name="T2" fmla="*/ 62 w 76"/>
              <a:gd name="T3" fmla="*/ 6 h 161"/>
              <a:gd name="T4" fmla="*/ 57 w 76"/>
              <a:gd name="T5" fmla="*/ 14 h 161"/>
              <a:gd name="T6" fmla="*/ 52 w 76"/>
              <a:gd name="T7" fmla="*/ 27 h 161"/>
              <a:gd name="T8" fmla="*/ 49 w 76"/>
              <a:gd name="T9" fmla="*/ 40 h 161"/>
              <a:gd name="T10" fmla="*/ 47 w 76"/>
              <a:gd name="T11" fmla="*/ 53 h 161"/>
              <a:gd name="T12" fmla="*/ 45 w 76"/>
              <a:gd name="T13" fmla="*/ 65 h 161"/>
              <a:gd name="T14" fmla="*/ 45 w 76"/>
              <a:gd name="T15" fmla="*/ 76 h 161"/>
              <a:gd name="T16" fmla="*/ 45 w 76"/>
              <a:gd name="T17" fmla="*/ 84 h 161"/>
              <a:gd name="T18" fmla="*/ 45 w 76"/>
              <a:gd name="T19" fmla="*/ 94 h 161"/>
              <a:gd name="T20" fmla="*/ 47 w 76"/>
              <a:gd name="T21" fmla="*/ 104 h 161"/>
              <a:gd name="T22" fmla="*/ 49 w 76"/>
              <a:gd name="T23" fmla="*/ 115 h 161"/>
              <a:gd name="T24" fmla="*/ 50 w 76"/>
              <a:gd name="T25" fmla="*/ 126 h 161"/>
              <a:gd name="T26" fmla="*/ 55 w 76"/>
              <a:gd name="T27" fmla="*/ 138 h 161"/>
              <a:gd name="T28" fmla="*/ 60 w 76"/>
              <a:gd name="T29" fmla="*/ 147 h 161"/>
              <a:gd name="T30" fmla="*/ 66 w 76"/>
              <a:gd name="T31" fmla="*/ 156 h 161"/>
              <a:gd name="T32" fmla="*/ 75 w 76"/>
              <a:gd name="T33" fmla="*/ 160 h 161"/>
              <a:gd name="T34" fmla="*/ 66 w 76"/>
              <a:gd name="T35" fmla="*/ 160 h 161"/>
              <a:gd name="T36" fmla="*/ 58 w 76"/>
              <a:gd name="T37" fmla="*/ 160 h 161"/>
              <a:gd name="T38" fmla="*/ 52 w 76"/>
              <a:gd name="T39" fmla="*/ 159 h 161"/>
              <a:gd name="T40" fmla="*/ 45 w 76"/>
              <a:gd name="T41" fmla="*/ 156 h 161"/>
              <a:gd name="T42" fmla="*/ 39 w 76"/>
              <a:gd name="T43" fmla="*/ 152 h 161"/>
              <a:gd name="T44" fmla="*/ 32 w 76"/>
              <a:gd name="T45" fmla="*/ 147 h 161"/>
              <a:gd name="T46" fmla="*/ 26 w 76"/>
              <a:gd name="T47" fmla="*/ 143 h 161"/>
              <a:gd name="T48" fmla="*/ 21 w 76"/>
              <a:gd name="T49" fmla="*/ 138 h 161"/>
              <a:gd name="T50" fmla="*/ 13 w 76"/>
              <a:gd name="T51" fmla="*/ 125 h 161"/>
              <a:gd name="T52" fmla="*/ 6 w 76"/>
              <a:gd name="T53" fmla="*/ 110 h 161"/>
              <a:gd name="T54" fmla="*/ 1 w 76"/>
              <a:gd name="T55" fmla="*/ 95 h 161"/>
              <a:gd name="T56" fmla="*/ 0 w 76"/>
              <a:gd name="T57" fmla="*/ 79 h 161"/>
              <a:gd name="T58" fmla="*/ 1 w 76"/>
              <a:gd name="T59" fmla="*/ 63 h 161"/>
              <a:gd name="T60" fmla="*/ 5 w 76"/>
              <a:gd name="T61" fmla="*/ 48 h 161"/>
              <a:gd name="T62" fmla="*/ 11 w 76"/>
              <a:gd name="T63" fmla="*/ 34 h 161"/>
              <a:gd name="T64" fmla="*/ 19 w 76"/>
              <a:gd name="T65" fmla="*/ 22 h 161"/>
              <a:gd name="T66" fmla="*/ 29 w 76"/>
              <a:gd name="T67" fmla="*/ 13 h 161"/>
              <a:gd name="T68" fmla="*/ 42 w 76"/>
              <a:gd name="T69" fmla="*/ 6 h 161"/>
              <a:gd name="T70" fmla="*/ 55 w 76"/>
              <a:gd name="T71" fmla="*/ 1 h 161"/>
              <a:gd name="T72" fmla="*/ 70 w 76"/>
              <a:gd name="T73" fmla="*/ 0 h 1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161"/>
              <a:gd name="T113" fmla="*/ 76 w 76"/>
              <a:gd name="T114" fmla="*/ 161 h 1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161">
                <a:moveTo>
                  <a:pt x="70" y="0"/>
                </a:moveTo>
                <a:lnTo>
                  <a:pt x="62" y="6"/>
                </a:lnTo>
                <a:lnTo>
                  <a:pt x="57" y="14"/>
                </a:lnTo>
                <a:lnTo>
                  <a:pt x="52" y="27"/>
                </a:lnTo>
                <a:lnTo>
                  <a:pt x="49" y="40"/>
                </a:lnTo>
                <a:lnTo>
                  <a:pt x="47" y="53"/>
                </a:lnTo>
                <a:lnTo>
                  <a:pt x="45" y="65"/>
                </a:lnTo>
                <a:lnTo>
                  <a:pt x="45" y="76"/>
                </a:lnTo>
                <a:lnTo>
                  <a:pt x="45" y="84"/>
                </a:lnTo>
                <a:lnTo>
                  <a:pt x="45" y="94"/>
                </a:lnTo>
                <a:lnTo>
                  <a:pt x="47" y="104"/>
                </a:lnTo>
                <a:lnTo>
                  <a:pt x="49" y="115"/>
                </a:lnTo>
                <a:lnTo>
                  <a:pt x="50" y="126"/>
                </a:lnTo>
                <a:lnTo>
                  <a:pt x="55" y="138"/>
                </a:lnTo>
                <a:lnTo>
                  <a:pt x="60" y="147"/>
                </a:lnTo>
                <a:lnTo>
                  <a:pt x="66" y="156"/>
                </a:lnTo>
                <a:lnTo>
                  <a:pt x="75" y="160"/>
                </a:lnTo>
                <a:lnTo>
                  <a:pt x="66" y="160"/>
                </a:lnTo>
                <a:lnTo>
                  <a:pt x="58" y="160"/>
                </a:lnTo>
                <a:lnTo>
                  <a:pt x="52" y="159"/>
                </a:lnTo>
                <a:lnTo>
                  <a:pt x="45" y="156"/>
                </a:lnTo>
                <a:lnTo>
                  <a:pt x="39" y="152"/>
                </a:lnTo>
                <a:lnTo>
                  <a:pt x="32" y="147"/>
                </a:lnTo>
                <a:lnTo>
                  <a:pt x="26" y="143"/>
                </a:lnTo>
                <a:lnTo>
                  <a:pt x="21" y="138"/>
                </a:lnTo>
                <a:lnTo>
                  <a:pt x="13" y="125"/>
                </a:lnTo>
                <a:lnTo>
                  <a:pt x="6" y="110"/>
                </a:lnTo>
                <a:lnTo>
                  <a:pt x="1" y="95"/>
                </a:lnTo>
                <a:lnTo>
                  <a:pt x="0" y="79"/>
                </a:lnTo>
                <a:lnTo>
                  <a:pt x="1" y="63"/>
                </a:lnTo>
                <a:lnTo>
                  <a:pt x="5" y="48"/>
                </a:lnTo>
                <a:lnTo>
                  <a:pt x="11" y="34"/>
                </a:lnTo>
                <a:lnTo>
                  <a:pt x="19" y="22"/>
                </a:lnTo>
                <a:lnTo>
                  <a:pt x="29" y="13"/>
                </a:lnTo>
                <a:lnTo>
                  <a:pt x="42" y="6"/>
                </a:lnTo>
                <a:lnTo>
                  <a:pt x="55" y="1"/>
                </a:lnTo>
                <a:lnTo>
                  <a:pt x="70"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23" name="Freeform 154"/>
          <p:cNvSpPr>
            <a:spLocks/>
          </p:cNvSpPr>
          <p:nvPr/>
        </p:nvSpPr>
        <p:spPr bwMode="auto">
          <a:xfrm>
            <a:off x="6837363" y="2605088"/>
            <a:ext cx="120650" cy="255587"/>
          </a:xfrm>
          <a:custGeom>
            <a:avLst/>
            <a:gdLst>
              <a:gd name="T0" fmla="*/ 70 w 76"/>
              <a:gd name="T1" fmla="*/ 0 h 161"/>
              <a:gd name="T2" fmla="*/ 62 w 76"/>
              <a:gd name="T3" fmla="*/ 6 h 161"/>
              <a:gd name="T4" fmla="*/ 57 w 76"/>
              <a:gd name="T5" fmla="*/ 14 h 161"/>
              <a:gd name="T6" fmla="*/ 52 w 76"/>
              <a:gd name="T7" fmla="*/ 27 h 161"/>
              <a:gd name="T8" fmla="*/ 49 w 76"/>
              <a:gd name="T9" fmla="*/ 40 h 161"/>
              <a:gd name="T10" fmla="*/ 47 w 76"/>
              <a:gd name="T11" fmla="*/ 53 h 161"/>
              <a:gd name="T12" fmla="*/ 45 w 76"/>
              <a:gd name="T13" fmla="*/ 65 h 161"/>
              <a:gd name="T14" fmla="*/ 45 w 76"/>
              <a:gd name="T15" fmla="*/ 76 h 161"/>
              <a:gd name="T16" fmla="*/ 45 w 76"/>
              <a:gd name="T17" fmla="*/ 84 h 161"/>
              <a:gd name="T18" fmla="*/ 45 w 76"/>
              <a:gd name="T19" fmla="*/ 94 h 161"/>
              <a:gd name="T20" fmla="*/ 47 w 76"/>
              <a:gd name="T21" fmla="*/ 104 h 161"/>
              <a:gd name="T22" fmla="*/ 49 w 76"/>
              <a:gd name="T23" fmla="*/ 115 h 161"/>
              <a:gd name="T24" fmla="*/ 50 w 76"/>
              <a:gd name="T25" fmla="*/ 126 h 161"/>
              <a:gd name="T26" fmla="*/ 55 w 76"/>
              <a:gd name="T27" fmla="*/ 138 h 161"/>
              <a:gd name="T28" fmla="*/ 60 w 76"/>
              <a:gd name="T29" fmla="*/ 147 h 161"/>
              <a:gd name="T30" fmla="*/ 66 w 76"/>
              <a:gd name="T31" fmla="*/ 156 h 161"/>
              <a:gd name="T32" fmla="*/ 75 w 76"/>
              <a:gd name="T33" fmla="*/ 160 h 161"/>
              <a:gd name="T34" fmla="*/ 66 w 76"/>
              <a:gd name="T35" fmla="*/ 160 h 161"/>
              <a:gd name="T36" fmla="*/ 58 w 76"/>
              <a:gd name="T37" fmla="*/ 160 h 161"/>
              <a:gd name="T38" fmla="*/ 52 w 76"/>
              <a:gd name="T39" fmla="*/ 159 h 161"/>
              <a:gd name="T40" fmla="*/ 45 w 76"/>
              <a:gd name="T41" fmla="*/ 156 h 161"/>
              <a:gd name="T42" fmla="*/ 39 w 76"/>
              <a:gd name="T43" fmla="*/ 152 h 161"/>
              <a:gd name="T44" fmla="*/ 32 w 76"/>
              <a:gd name="T45" fmla="*/ 147 h 161"/>
              <a:gd name="T46" fmla="*/ 26 w 76"/>
              <a:gd name="T47" fmla="*/ 143 h 161"/>
              <a:gd name="T48" fmla="*/ 21 w 76"/>
              <a:gd name="T49" fmla="*/ 138 h 161"/>
              <a:gd name="T50" fmla="*/ 13 w 76"/>
              <a:gd name="T51" fmla="*/ 125 h 161"/>
              <a:gd name="T52" fmla="*/ 6 w 76"/>
              <a:gd name="T53" fmla="*/ 110 h 161"/>
              <a:gd name="T54" fmla="*/ 1 w 76"/>
              <a:gd name="T55" fmla="*/ 95 h 161"/>
              <a:gd name="T56" fmla="*/ 0 w 76"/>
              <a:gd name="T57" fmla="*/ 79 h 161"/>
              <a:gd name="T58" fmla="*/ 1 w 76"/>
              <a:gd name="T59" fmla="*/ 63 h 161"/>
              <a:gd name="T60" fmla="*/ 5 w 76"/>
              <a:gd name="T61" fmla="*/ 48 h 161"/>
              <a:gd name="T62" fmla="*/ 11 w 76"/>
              <a:gd name="T63" fmla="*/ 34 h 161"/>
              <a:gd name="T64" fmla="*/ 19 w 76"/>
              <a:gd name="T65" fmla="*/ 22 h 161"/>
              <a:gd name="T66" fmla="*/ 29 w 76"/>
              <a:gd name="T67" fmla="*/ 13 h 161"/>
              <a:gd name="T68" fmla="*/ 42 w 76"/>
              <a:gd name="T69" fmla="*/ 6 h 161"/>
              <a:gd name="T70" fmla="*/ 55 w 76"/>
              <a:gd name="T71" fmla="*/ 1 h 161"/>
              <a:gd name="T72" fmla="*/ 70 w 76"/>
              <a:gd name="T73" fmla="*/ 0 h 1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161"/>
              <a:gd name="T113" fmla="*/ 76 w 76"/>
              <a:gd name="T114" fmla="*/ 161 h 1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161">
                <a:moveTo>
                  <a:pt x="70" y="0"/>
                </a:moveTo>
                <a:lnTo>
                  <a:pt x="62" y="6"/>
                </a:lnTo>
                <a:lnTo>
                  <a:pt x="57" y="14"/>
                </a:lnTo>
                <a:lnTo>
                  <a:pt x="52" y="27"/>
                </a:lnTo>
                <a:lnTo>
                  <a:pt x="49" y="40"/>
                </a:lnTo>
                <a:lnTo>
                  <a:pt x="47" y="53"/>
                </a:lnTo>
                <a:lnTo>
                  <a:pt x="45" y="65"/>
                </a:lnTo>
                <a:lnTo>
                  <a:pt x="45" y="76"/>
                </a:lnTo>
                <a:lnTo>
                  <a:pt x="45" y="84"/>
                </a:lnTo>
                <a:lnTo>
                  <a:pt x="45" y="94"/>
                </a:lnTo>
                <a:lnTo>
                  <a:pt x="47" y="104"/>
                </a:lnTo>
                <a:lnTo>
                  <a:pt x="49" y="115"/>
                </a:lnTo>
                <a:lnTo>
                  <a:pt x="50" y="126"/>
                </a:lnTo>
                <a:lnTo>
                  <a:pt x="55" y="138"/>
                </a:lnTo>
                <a:lnTo>
                  <a:pt x="60" y="147"/>
                </a:lnTo>
                <a:lnTo>
                  <a:pt x="66" y="156"/>
                </a:lnTo>
                <a:lnTo>
                  <a:pt x="75" y="160"/>
                </a:lnTo>
                <a:lnTo>
                  <a:pt x="66" y="160"/>
                </a:lnTo>
                <a:lnTo>
                  <a:pt x="58" y="160"/>
                </a:lnTo>
                <a:lnTo>
                  <a:pt x="52" y="159"/>
                </a:lnTo>
                <a:lnTo>
                  <a:pt x="45" y="156"/>
                </a:lnTo>
                <a:lnTo>
                  <a:pt x="39" y="152"/>
                </a:lnTo>
                <a:lnTo>
                  <a:pt x="32" y="147"/>
                </a:lnTo>
                <a:lnTo>
                  <a:pt x="26" y="143"/>
                </a:lnTo>
                <a:lnTo>
                  <a:pt x="21" y="138"/>
                </a:lnTo>
                <a:lnTo>
                  <a:pt x="13" y="125"/>
                </a:lnTo>
                <a:lnTo>
                  <a:pt x="6" y="110"/>
                </a:lnTo>
                <a:lnTo>
                  <a:pt x="1" y="95"/>
                </a:lnTo>
                <a:lnTo>
                  <a:pt x="0" y="79"/>
                </a:lnTo>
                <a:lnTo>
                  <a:pt x="1" y="63"/>
                </a:lnTo>
                <a:lnTo>
                  <a:pt x="5" y="48"/>
                </a:lnTo>
                <a:lnTo>
                  <a:pt x="11" y="34"/>
                </a:lnTo>
                <a:lnTo>
                  <a:pt x="19" y="22"/>
                </a:lnTo>
                <a:lnTo>
                  <a:pt x="29" y="13"/>
                </a:lnTo>
                <a:lnTo>
                  <a:pt x="42" y="6"/>
                </a:lnTo>
                <a:lnTo>
                  <a:pt x="55" y="1"/>
                </a:lnTo>
                <a:lnTo>
                  <a:pt x="7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24" name="Freeform 155"/>
          <p:cNvSpPr>
            <a:spLocks/>
          </p:cNvSpPr>
          <p:nvPr/>
        </p:nvSpPr>
        <p:spPr bwMode="auto">
          <a:xfrm>
            <a:off x="6616700" y="3321050"/>
            <a:ext cx="182563" cy="254000"/>
          </a:xfrm>
          <a:custGeom>
            <a:avLst/>
            <a:gdLst>
              <a:gd name="T0" fmla="*/ 57 w 115"/>
              <a:gd name="T1" fmla="*/ 0 h 160"/>
              <a:gd name="T2" fmla="*/ 45 w 115"/>
              <a:gd name="T3" fmla="*/ 2 h 160"/>
              <a:gd name="T4" fmla="*/ 36 w 115"/>
              <a:gd name="T5" fmla="*/ 7 h 160"/>
              <a:gd name="T6" fmla="*/ 26 w 115"/>
              <a:gd name="T7" fmla="*/ 15 h 160"/>
              <a:gd name="T8" fmla="*/ 18 w 115"/>
              <a:gd name="T9" fmla="*/ 25 h 160"/>
              <a:gd name="T10" fmla="*/ 10 w 115"/>
              <a:gd name="T11" fmla="*/ 36 h 160"/>
              <a:gd name="T12" fmla="*/ 5 w 115"/>
              <a:gd name="T13" fmla="*/ 49 h 160"/>
              <a:gd name="T14" fmla="*/ 1 w 115"/>
              <a:gd name="T15" fmla="*/ 64 h 160"/>
              <a:gd name="T16" fmla="*/ 0 w 115"/>
              <a:gd name="T17" fmla="*/ 80 h 160"/>
              <a:gd name="T18" fmla="*/ 1 w 115"/>
              <a:gd name="T19" fmla="*/ 96 h 160"/>
              <a:gd name="T20" fmla="*/ 5 w 115"/>
              <a:gd name="T21" fmla="*/ 111 h 160"/>
              <a:gd name="T22" fmla="*/ 10 w 115"/>
              <a:gd name="T23" fmla="*/ 124 h 160"/>
              <a:gd name="T24" fmla="*/ 18 w 115"/>
              <a:gd name="T25" fmla="*/ 137 h 160"/>
              <a:gd name="T26" fmla="*/ 26 w 115"/>
              <a:gd name="T27" fmla="*/ 146 h 160"/>
              <a:gd name="T28" fmla="*/ 36 w 115"/>
              <a:gd name="T29" fmla="*/ 153 h 160"/>
              <a:gd name="T30" fmla="*/ 45 w 115"/>
              <a:gd name="T31" fmla="*/ 158 h 160"/>
              <a:gd name="T32" fmla="*/ 57 w 115"/>
              <a:gd name="T33" fmla="*/ 159 h 160"/>
              <a:gd name="T34" fmla="*/ 68 w 115"/>
              <a:gd name="T35" fmla="*/ 158 h 160"/>
              <a:gd name="T36" fmla="*/ 79 w 115"/>
              <a:gd name="T37" fmla="*/ 153 h 160"/>
              <a:gd name="T38" fmla="*/ 89 w 115"/>
              <a:gd name="T39" fmla="*/ 146 h 160"/>
              <a:gd name="T40" fmla="*/ 97 w 115"/>
              <a:gd name="T41" fmla="*/ 137 h 160"/>
              <a:gd name="T42" fmla="*/ 104 w 115"/>
              <a:gd name="T43" fmla="*/ 124 h 160"/>
              <a:gd name="T44" fmla="*/ 110 w 115"/>
              <a:gd name="T45" fmla="*/ 111 h 160"/>
              <a:gd name="T46" fmla="*/ 114 w 115"/>
              <a:gd name="T47" fmla="*/ 96 h 160"/>
              <a:gd name="T48" fmla="*/ 114 w 115"/>
              <a:gd name="T49" fmla="*/ 80 h 160"/>
              <a:gd name="T50" fmla="*/ 114 w 115"/>
              <a:gd name="T51" fmla="*/ 64 h 160"/>
              <a:gd name="T52" fmla="*/ 110 w 115"/>
              <a:gd name="T53" fmla="*/ 49 h 160"/>
              <a:gd name="T54" fmla="*/ 104 w 115"/>
              <a:gd name="T55" fmla="*/ 36 h 160"/>
              <a:gd name="T56" fmla="*/ 97 w 115"/>
              <a:gd name="T57" fmla="*/ 25 h 160"/>
              <a:gd name="T58" fmla="*/ 89 w 115"/>
              <a:gd name="T59" fmla="*/ 15 h 160"/>
              <a:gd name="T60" fmla="*/ 79 w 115"/>
              <a:gd name="T61" fmla="*/ 7 h 160"/>
              <a:gd name="T62" fmla="*/ 68 w 115"/>
              <a:gd name="T63" fmla="*/ 2 h 160"/>
              <a:gd name="T64" fmla="*/ 57 w 115"/>
              <a:gd name="T65" fmla="*/ 0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60"/>
              <a:gd name="T101" fmla="*/ 115 w 115"/>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60">
                <a:moveTo>
                  <a:pt x="57" y="0"/>
                </a:moveTo>
                <a:lnTo>
                  <a:pt x="45" y="2"/>
                </a:lnTo>
                <a:lnTo>
                  <a:pt x="36" y="7"/>
                </a:lnTo>
                <a:lnTo>
                  <a:pt x="26" y="15"/>
                </a:lnTo>
                <a:lnTo>
                  <a:pt x="18" y="25"/>
                </a:lnTo>
                <a:lnTo>
                  <a:pt x="10" y="36"/>
                </a:lnTo>
                <a:lnTo>
                  <a:pt x="5" y="49"/>
                </a:lnTo>
                <a:lnTo>
                  <a:pt x="1" y="64"/>
                </a:lnTo>
                <a:lnTo>
                  <a:pt x="0" y="80"/>
                </a:lnTo>
                <a:lnTo>
                  <a:pt x="1" y="96"/>
                </a:lnTo>
                <a:lnTo>
                  <a:pt x="5" y="111"/>
                </a:lnTo>
                <a:lnTo>
                  <a:pt x="10" y="124"/>
                </a:lnTo>
                <a:lnTo>
                  <a:pt x="18" y="137"/>
                </a:lnTo>
                <a:lnTo>
                  <a:pt x="26" y="146"/>
                </a:lnTo>
                <a:lnTo>
                  <a:pt x="36" y="153"/>
                </a:lnTo>
                <a:lnTo>
                  <a:pt x="45" y="158"/>
                </a:lnTo>
                <a:lnTo>
                  <a:pt x="57" y="159"/>
                </a:lnTo>
                <a:lnTo>
                  <a:pt x="68" y="158"/>
                </a:lnTo>
                <a:lnTo>
                  <a:pt x="79" y="153"/>
                </a:lnTo>
                <a:lnTo>
                  <a:pt x="89" y="146"/>
                </a:lnTo>
                <a:lnTo>
                  <a:pt x="97" y="137"/>
                </a:lnTo>
                <a:lnTo>
                  <a:pt x="104" y="124"/>
                </a:lnTo>
                <a:lnTo>
                  <a:pt x="110" y="111"/>
                </a:lnTo>
                <a:lnTo>
                  <a:pt x="114" y="96"/>
                </a:lnTo>
                <a:lnTo>
                  <a:pt x="114" y="80"/>
                </a:lnTo>
                <a:lnTo>
                  <a:pt x="114" y="64"/>
                </a:lnTo>
                <a:lnTo>
                  <a:pt x="110" y="49"/>
                </a:lnTo>
                <a:lnTo>
                  <a:pt x="104" y="36"/>
                </a:lnTo>
                <a:lnTo>
                  <a:pt x="97" y="25"/>
                </a:lnTo>
                <a:lnTo>
                  <a:pt x="89" y="15"/>
                </a:lnTo>
                <a:lnTo>
                  <a:pt x="79" y="7"/>
                </a:lnTo>
                <a:lnTo>
                  <a:pt x="68" y="2"/>
                </a:lnTo>
                <a:lnTo>
                  <a:pt x="57"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25" name="Freeform 156"/>
          <p:cNvSpPr>
            <a:spLocks/>
          </p:cNvSpPr>
          <p:nvPr/>
        </p:nvSpPr>
        <p:spPr bwMode="auto">
          <a:xfrm>
            <a:off x="6707188" y="3357563"/>
            <a:ext cx="92075" cy="184150"/>
          </a:xfrm>
          <a:custGeom>
            <a:avLst/>
            <a:gdLst>
              <a:gd name="T0" fmla="*/ 29 w 58"/>
              <a:gd name="T1" fmla="*/ 0 h 116"/>
              <a:gd name="T2" fmla="*/ 22 w 58"/>
              <a:gd name="T3" fmla="*/ 0 h 116"/>
              <a:gd name="T4" fmla="*/ 18 w 58"/>
              <a:gd name="T5" fmla="*/ 3 h 116"/>
              <a:gd name="T6" fmla="*/ 13 w 58"/>
              <a:gd name="T7" fmla="*/ 10 h 116"/>
              <a:gd name="T8" fmla="*/ 8 w 58"/>
              <a:gd name="T9" fmla="*/ 16 h 116"/>
              <a:gd name="T10" fmla="*/ 5 w 58"/>
              <a:gd name="T11" fmla="*/ 24 h 116"/>
              <a:gd name="T12" fmla="*/ 1 w 58"/>
              <a:gd name="T13" fmla="*/ 34 h 116"/>
              <a:gd name="T14" fmla="*/ 0 w 58"/>
              <a:gd name="T15" fmla="*/ 45 h 116"/>
              <a:gd name="T16" fmla="*/ 0 w 58"/>
              <a:gd name="T17" fmla="*/ 57 h 116"/>
              <a:gd name="T18" fmla="*/ 0 w 58"/>
              <a:gd name="T19" fmla="*/ 68 h 116"/>
              <a:gd name="T20" fmla="*/ 1 w 58"/>
              <a:gd name="T21" fmla="*/ 80 h 116"/>
              <a:gd name="T22" fmla="*/ 5 w 58"/>
              <a:gd name="T23" fmla="*/ 89 h 116"/>
              <a:gd name="T24" fmla="*/ 8 w 58"/>
              <a:gd name="T25" fmla="*/ 97 h 116"/>
              <a:gd name="T26" fmla="*/ 13 w 58"/>
              <a:gd name="T27" fmla="*/ 106 h 116"/>
              <a:gd name="T28" fmla="*/ 18 w 58"/>
              <a:gd name="T29" fmla="*/ 110 h 116"/>
              <a:gd name="T30" fmla="*/ 22 w 58"/>
              <a:gd name="T31" fmla="*/ 114 h 116"/>
              <a:gd name="T32" fmla="*/ 29 w 58"/>
              <a:gd name="T33" fmla="*/ 115 h 116"/>
              <a:gd name="T34" fmla="*/ 34 w 58"/>
              <a:gd name="T35" fmla="*/ 114 h 116"/>
              <a:gd name="T36" fmla="*/ 39 w 58"/>
              <a:gd name="T37" fmla="*/ 110 h 116"/>
              <a:gd name="T38" fmla="*/ 44 w 58"/>
              <a:gd name="T39" fmla="*/ 106 h 116"/>
              <a:gd name="T40" fmla="*/ 48 w 58"/>
              <a:gd name="T41" fmla="*/ 97 h 116"/>
              <a:gd name="T42" fmla="*/ 52 w 58"/>
              <a:gd name="T43" fmla="*/ 89 h 116"/>
              <a:gd name="T44" fmla="*/ 55 w 58"/>
              <a:gd name="T45" fmla="*/ 80 h 116"/>
              <a:gd name="T46" fmla="*/ 57 w 58"/>
              <a:gd name="T47" fmla="*/ 68 h 116"/>
              <a:gd name="T48" fmla="*/ 57 w 58"/>
              <a:gd name="T49" fmla="*/ 57 h 116"/>
              <a:gd name="T50" fmla="*/ 57 w 58"/>
              <a:gd name="T51" fmla="*/ 45 h 116"/>
              <a:gd name="T52" fmla="*/ 55 w 58"/>
              <a:gd name="T53" fmla="*/ 34 h 116"/>
              <a:gd name="T54" fmla="*/ 52 w 58"/>
              <a:gd name="T55" fmla="*/ 24 h 116"/>
              <a:gd name="T56" fmla="*/ 48 w 58"/>
              <a:gd name="T57" fmla="*/ 16 h 116"/>
              <a:gd name="T58" fmla="*/ 44 w 58"/>
              <a:gd name="T59" fmla="*/ 10 h 116"/>
              <a:gd name="T60" fmla="*/ 39 w 58"/>
              <a:gd name="T61" fmla="*/ 3 h 116"/>
              <a:gd name="T62" fmla="*/ 34 w 58"/>
              <a:gd name="T63" fmla="*/ 0 h 116"/>
              <a:gd name="T64" fmla="*/ 29 w 58"/>
              <a:gd name="T65" fmla="*/ 0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8"/>
              <a:gd name="T100" fmla="*/ 0 h 116"/>
              <a:gd name="T101" fmla="*/ 58 w 58"/>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8" h="116">
                <a:moveTo>
                  <a:pt x="29" y="0"/>
                </a:moveTo>
                <a:lnTo>
                  <a:pt x="22" y="0"/>
                </a:lnTo>
                <a:lnTo>
                  <a:pt x="18" y="3"/>
                </a:lnTo>
                <a:lnTo>
                  <a:pt x="13" y="10"/>
                </a:lnTo>
                <a:lnTo>
                  <a:pt x="8" y="16"/>
                </a:lnTo>
                <a:lnTo>
                  <a:pt x="5" y="24"/>
                </a:lnTo>
                <a:lnTo>
                  <a:pt x="1" y="34"/>
                </a:lnTo>
                <a:lnTo>
                  <a:pt x="0" y="45"/>
                </a:lnTo>
                <a:lnTo>
                  <a:pt x="0" y="57"/>
                </a:lnTo>
                <a:lnTo>
                  <a:pt x="0" y="68"/>
                </a:lnTo>
                <a:lnTo>
                  <a:pt x="1" y="80"/>
                </a:lnTo>
                <a:lnTo>
                  <a:pt x="5" y="89"/>
                </a:lnTo>
                <a:lnTo>
                  <a:pt x="8" y="97"/>
                </a:lnTo>
                <a:lnTo>
                  <a:pt x="13" y="106"/>
                </a:lnTo>
                <a:lnTo>
                  <a:pt x="18" y="110"/>
                </a:lnTo>
                <a:lnTo>
                  <a:pt x="22" y="114"/>
                </a:lnTo>
                <a:lnTo>
                  <a:pt x="29" y="115"/>
                </a:lnTo>
                <a:lnTo>
                  <a:pt x="34" y="114"/>
                </a:lnTo>
                <a:lnTo>
                  <a:pt x="39" y="110"/>
                </a:lnTo>
                <a:lnTo>
                  <a:pt x="44" y="106"/>
                </a:lnTo>
                <a:lnTo>
                  <a:pt x="48" y="97"/>
                </a:lnTo>
                <a:lnTo>
                  <a:pt x="52" y="89"/>
                </a:lnTo>
                <a:lnTo>
                  <a:pt x="55" y="80"/>
                </a:lnTo>
                <a:lnTo>
                  <a:pt x="57" y="68"/>
                </a:lnTo>
                <a:lnTo>
                  <a:pt x="57" y="57"/>
                </a:lnTo>
                <a:lnTo>
                  <a:pt x="57" y="45"/>
                </a:lnTo>
                <a:lnTo>
                  <a:pt x="55" y="34"/>
                </a:lnTo>
                <a:lnTo>
                  <a:pt x="52" y="24"/>
                </a:lnTo>
                <a:lnTo>
                  <a:pt x="48" y="16"/>
                </a:lnTo>
                <a:lnTo>
                  <a:pt x="44" y="10"/>
                </a:lnTo>
                <a:lnTo>
                  <a:pt x="39" y="3"/>
                </a:lnTo>
                <a:lnTo>
                  <a:pt x="34" y="0"/>
                </a:lnTo>
                <a:lnTo>
                  <a:pt x="29"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26" name="Freeform 157"/>
          <p:cNvSpPr>
            <a:spLocks/>
          </p:cNvSpPr>
          <p:nvPr/>
        </p:nvSpPr>
        <p:spPr bwMode="auto">
          <a:xfrm>
            <a:off x="6707188" y="3357563"/>
            <a:ext cx="92075" cy="184150"/>
          </a:xfrm>
          <a:custGeom>
            <a:avLst/>
            <a:gdLst>
              <a:gd name="T0" fmla="*/ 29 w 58"/>
              <a:gd name="T1" fmla="*/ 0 h 116"/>
              <a:gd name="T2" fmla="*/ 22 w 58"/>
              <a:gd name="T3" fmla="*/ 0 h 116"/>
              <a:gd name="T4" fmla="*/ 18 w 58"/>
              <a:gd name="T5" fmla="*/ 3 h 116"/>
              <a:gd name="T6" fmla="*/ 13 w 58"/>
              <a:gd name="T7" fmla="*/ 10 h 116"/>
              <a:gd name="T8" fmla="*/ 8 w 58"/>
              <a:gd name="T9" fmla="*/ 16 h 116"/>
              <a:gd name="T10" fmla="*/ 5 w 58"/>
              <a:gd name="T11" fmla="*/ 24 h 116"/>
              <a:gd name="T12" fmla="*/ 1 w 58"/>
              <a:gd name="T13" fmla="*/ 34 h 116"/>
              <a:gd name="T14" fmla="*/ 0 w 58"/>
              <a:gd name="T15" fmla="*/ 45 h 116"/>
              <a:gd name="T16" fmla="*/ 0 w 58"/>
              <a:gd name="T17" fmla="*/ 57 h 116"/>
              <a:gd name="T18" fmla="*/ 0 w 58"/>
              <a:gd name="T19" fmla="*/ 68 h 116"/>
              <a:gd name="T20" fmla="*/ 1 w 58"/>
              <a:gd name="T21" fmla="*/ 80 h 116"/>
              <a:gd name="T22" fmla="*/ 5 w 58"/>
              <a:gd name="T23" fmla="*/ 89 h 116"/>
              <a:gd name="T24" fmla="*/ 8 w 58"/>
              <a:gd name="T25" fmla="*/ 97 h 116"/>
              <a:gd name="T26" fmla="*/ 13 w 58"/>
              <a:gd name="T27" fmla="*/ 106 h 116"/>
              <a:gd name="T28" fmla="*/ 18 w 58"/>
              <a:gd name="T29" fmla="*/ 110 h 116"/>
              <a:gd name="T30" fmla="*/ 22 w 58"/>
              <a:gd name="T31" fmla="*/ 114 h 116"/>
              <a:gd name="T32" fmla="*/ 29 w 58"/>
              <a:gd name="T33" fmla="*/ 115 h 116"/>
              <a:gd name="T34" fmla="*/ 34 w 58"/>
              <a:gd name="T35" fmla="*/ 114 h 116"/>
              <a:gd name="T36" fmla="*/ 39 w 58"/>
              <a:gd name="T37" fmla="*/ 110 h 116"/>
              <a:gd name="T38" fmla="*/ 44 w 58"/>
              <a:gd name="T39" fmla="*/ 106 h 116"/>
              <a:gd name="T40" fmla="*/ 48 w 58"/>
              <a:gd name="T41" fmla="*/ 97 h 116"/>
              <a:gd name="T42" fmla="*/ 52 w 58"/>
              <a:gd name="T43" fmla="*/ 89 h 116"/>
              <a:gd name="T44" fmla="*/ 55 w 58"/>
              <a:gd name="T45" fmla="*/ 80 h 116"/>
              <a:gd name="T46" fmla="*/ 57 w 58"/>
              <a:gd name="T47" fmla="*/ 68 h 116"/>
              <a:gd name="T48" fmla="*/ 57 w 58"/>
              <a:gd name="T49" fmla="*/ 57 h 116"/>
              <a:gd name="T50" fmla="*/ 57 w 58"/>
              <a:gd name="T51" fmla="*/ 45 h 116"/>
              <a:gd name="T52" fmla="*/ 55 w 58"/>
              <a:gd name="T53" fmla="*/ 34 h 116"/>
              <a:gd name="T54" fmla="*/ 52 w 58"/>
              <a:gd name="T55" fmla="*/ 24 h 116"/>
              <a:gd name="T56" fmla="*/ 48 w 58"/>
              <a:gd name="T57" fmla="*/ 16 h 116"/>
              <a:gd name="T58" fmla="*/ 44 w 58"/>
              <a:gd name="T59" fmla="*/ 10 h 116"/>
              <a:gd name="T60" fmla="*/ 39 w 58"/>
              <a:gd name="T61" fmla="*/ 3 h 116"/>
              <a:gd name="T62" fmla="*/ 34 w 58"/>
              <a:gd name="T63" fmla="*/ 0 h 116"/>
              <a:gd name="T64" fmla="*/ 29 w 58"/>
              <a:gd name="T65" fmla="*/ 0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8"/>
              <a:gd name="T100" fmla="*/ 0 h 116"/>
              <a:gd name="T101" fmla="*/ 58 w 58"/>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8" h="116">
                <a:moveTo>
                  <a:pt x="29" y="0"/>
                </a:moveTo>
                <a:lnTo>
                  <a:pt x="22" y="0"/>
                </a:lnTo>
                <a:lnTo>
                  <a:pt x="18" y="3"/>
                </a:lnTo>
                <a:lnTo>
                  <a:pt x="13" y="10"/>
                </a:lnTo>
                <a:lnTo>
                  <a:pt x="8" y="16"/>
                </a:lnTo>
                <a:lnTo>
                  <a:pt x="5" y="24"/>
                </a:lnTo>
                <a:lnTo>
                  <a:pt x="1" y="34"/>
                </a:lnTo>
                <a:lnTo>
                  <a:pt x="0" y="45"/>
                </a:lnTo>
                <a:lnTo>
                  <a:pt x="0" y="57"/>
                </a:lnTo>
                <a:lnTo>
                  <a:pt x="0" y="68"/>
                </a:lnTo>
                <a:lnTo>
                  <a:pt x="1" y="80"/>
                </a:lnTo>
                <a:lnTo>
                  <a:pt x="5" y="89"/>
                </a:lnTo>
                <a:lnTo>
                  <a:pt x="8" y="97"/>
                </a:lnTo>
                <a:lnTo>
                  <a:pt x="13" y="106"/>
                </a:lnTo>
                <a:lnTo>
                  <a:pt x="18" y="110"/>
                </a:lnTo>
                <a:lnTo>
                  <a:pt x="22" y="114"/>
                </a:lnTo>
                <a:lnTo>
                  <a:pt x="29" y="115"/>
                </a:lnTo>
                <a:lnTo>
                  <a:pt x="34" y="114"/>
                </a:lnTo>
                <a:lnTo>
                  <a:pt x="39" y="110"/>
                </a:lnTo>
                <a:lnTo>
                  <a:pt x="44" y="106"/>
                </a:lnTo>
                <a:lnTo>
                  <a:pt x="48" y="97"/>
                </a:lnTo>
                <a:lnTo>
                  <a:pt x="52" y="89"/>
                </a:lnTo>
                <a:lnTo>
                  <a:pt x="55" y="80"/>
                </a:lnTo>
                <a:lnTo>
                  <a:pt x="57" y="68"/>
                </a:lnTo>
                <a:lnTo>
                  <a:pt x="57" y="57"/>
                </a:lnTo>
                <a:lnTo>
                  <a:pt x="57" y="45"/>
                </a:lnTo>
                <a:lnTo>
                  <a:pt x="55" y="34"/>
                </a:lnTo>
                <a:lnTo>
                  <a:pt x="52" y="24"/>
                </a:lnTo>
                <a:lnTo>
                  <a:pt x="48" y="16"/>
                </a:lnTo>
                <a:lnTo>
                  <a:pt x="44" y="10"/>
                </a:lnTo>
                <a:lnTo>
                  <a:pt x="39" y="3"/>
                </a:lnTo>
                <a:lnTo>
                  <a:pt x="34" y="0"/>
                </a:lnTo>
                <a:lnTo>
                  <a:pt x="29" y="0"/>
                </a:lnTo>
              </a:path>
            </a:pathLst>
          </a:custGeom>
          <a:solidFill>
            <a:schemeClr val="accent2"/>
          </a:solidFill>
          <a:ln w="12700" cap="rnd" cmpd="sng">
            <a:solidFill>
              <a:srgbClr val="000000"/>
            </a:solidFill>
            <a:prstDash val="solid"/>
            <a:round/>
            <a:headEnd type="none" w="sm" len="sm"/>
            <a:tailEnd type="none" w="sm" len="sm"/>
          </a:ln>
        </p:spPr>
        <p:txBody>
          <a:bodyPr/>
          <a:lstStyle/>
          <a:p>
            <a:endParaRPr lang="fa-IR"/>
          </a:p>
        </p:txBody>
      </p:sp>
      <p:sp>
        <p:nvSpPr>
          <p:cNvPr id="27" name="Freeform 158"/>
          <p:cNvSpPr>
            <a:spLocks/>
          </p:cNvSpPr>
          <p:nvPr/>
        </p:nvSpPr>
        <p:spPr bwMode="auto">
          <a:xfrm>
            <a:off x="6364288" y="2808288"/>
            <a:ext cx="66675" cy="128587"/>
          </a:xfrm>
          <a:custGeom>
            <a:avLst/>
            <a:gdLst>
              <a:gd name="T0" fmla="*/ 21 w 42"/>
              <a:gd name="T1" fmla="*/ 0 h 81"/>
              <a:gd name="T2" fmla="*/ 17 w 42"/>
              <a:gd name="T3" fmla="*/ 0 h 81"/>
              <a:gd name="T4" fmla="*/ 13 w 42"/>
              <a:gd name="T5" fmla="*/ 3 h 81"/>
              <a:gd name="T6" fmla="*/ 10 w 42"/>
              <a:gd name="T7" fmla="*/ 6 h 81"/>
              <a:gd name="T8" fmla="*/ 7 w 42"/>
              <a:gd name="T9" fmla="*/ 11 h 81"/>
              <a:gd name="T10" fmla="*/ 4 w 42"/>
              <a:gd name="T11" fmla="*/ 18 h 81"/>
              <a:gd name="T12" fmla="*/ 2 w 42"/>
              <a:gd name="T13" fmla="*/ 24 h 81"/>
              <a:gd name="T14" fmla="*/ 0 w 42"/>
              <a:gd name="T15" fmla="*/ 32 h 81"/>
              <a:gd name="T16" fmla="*/ 0 w 42"/>
              <a:gd name="T17" fmla="*/ 41 h 81"/>
              <a:gd name="T18" fmla="*/ 0 w 42"/>
              <a:gd name="T19" fmla="*/ 47 h 81"/>
              <a:gd name="T20" fmla="*/ 2 w 42"/>
              <a:gd name="T21" fmla="*/ 55 h 81"/>
              <a:gd name="T22" fmla="*/ 4 w 42"/>
              <a:gd name="T23" fmla="*/ 62 h 81"/>
              <a:gd name="T24" fmla="*/ 7 w 42"/>
              <a:gd name="T25" fmla="*/ 68 h 81"/>
              <a:gd name="T26" fmla="*/ 10 w 42"/>
              <a:gd name="T27" fmla="*/ 73 h 81"/>
              <a:gd name="T28" fmla="*/ 13 w 42"/>
              <a:gd name="T29" fmla="*/ 76 h 81"/>
              <a:gd name="T30" fmla="*/ 17 w 42"/>
              <a:gd name="T31" fmla="*/ 78 h 81"/>
              <a:gd name="T32" fmla="*/ 21 w 42"/>
              <a:gd name="T33" fmla="*/ 80 h 81"/>
              <a:gd name="T34" fmla="*/ 25 w 42"/>
              <a:gd name="T35" fmla="*/ 78 h 81"/>
              <a:gd name="T36" fmla="*/ 28 w 42"/>
              <a:gd name="T37" fmla="*/ 76 h 81"/>
              <a:gd name="T38" fmla="*/ 31 w 42"/>
              <a:gd name="T39" fmla="*/ 73 h 81"/>
              <a:gd name="T40" fmla="*/ 34 w 42"/>
              <a:gd name="T41" fmla="*/ 68 h 81"/>
              <a:gd name="T42" fmla="*/ 38 w 42"/>
              <a:gd name="T43" fmla="*/ 62 h 81"/>
              <a:gd name="T44" fmla="*/ 39 w 42"/>
              <a:gd name="T45" fmla="*/ 55 h 81"/>
              <a:gd name="T46" fmla="*/ 41 w 42"/>
              <a:gd name="T47" fmla="*/ 47 h 81"/>
              <a:gd name="T48" fmla="*/ 41 w 42"/>
              <a:gd name="T49" fmla="*/ 41 h 81"/>
              <a:gd name="T50" fmla="*/ 41 w 42"/>
              <a:gd name="T51" fmla="*/ 32 h 81"/>
              <a:gd name="T52" fmla="*/ 39 w 42"/>
              <a:gd name="T53" fmla="*/ 24 h 81"/>
              <a:gd name="T54" fmla="*/ 38 w 42"/>
              <a:gd name="T55" fmla="*/ 18 h 81"/>
              <a:gd name="T56" fmla="*/ 34 w 42"/>
              <a:gd name="T57" fmla="*/ 11 h 81"/>
              <a:gd name="T58" fmla="*/ 31 w 42"/>
              <a:gd name="T59" fmla="*/ 6 h 81"/>
              <a:gd name="T60" fmla="*/ 28 w 42"/>
              <a:gd name="T61" fmla="*/ 3 h 81"/>
              <a:gd name="T62" fmla="*/ 25 w 42"/>
              <a:gd name="T63" fmla="*/ 0 h 81"/>
              <a:gd name="T64" fmla="*/ 21 w 42"/>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81"/>
              <a:gd name="T101" fmla="*/ 42 w 42"/>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81">
                <a:moveTo>
                  <a:pt x="21" y="0"/>
                </a:moveTo>
                <a:lnTo>
                  <a:pt x="17" y="0"/>
                </a:lnTo>
                <a:lnTo>
                  <a:pt x="13" y="3"/>
                </a:lnTo>
                <a:lnTo>
                  <a:pt x="10" y="6"/>
                </a:lnTo>
                <a:lnTo>
                  <a:pt x="7" y="11"/>
                </a:lnTo>
                <a:lnTo>
                  <a:pt x="4" y="18"/>
                </a:lnTo>
                <a:lnTo>
                  <a:pt x="2" y="24"/>
                </a:lnTo>
                <a:lnTo>
                  <a:pt x="0" y="32"/>
                </a:lnTo>
                <a:lnTo>
                  <a:pt x="0" y="41"/>
                </a:lnTo>
                <a:lnTo>
                  <a:pt x="0" y="47"/>
                </a:lnTo>
                <a:lnTo>
                  <a:pt x="2" y="55"/>
                </a:lnTo>
                <a:lnTo>
                  <a:pt x="4" y="62"/>
                </a:lnTo>
                <a:lnTo>
                  <a:pt x="7" y="68"/>
                </a:lnTo>
                <a:lnTo>
                  <a:pt x="10" y="73"/>
                </a:lnTo>
                <a:lnTo>
                  <a:pt x="13" y="76"/>
                </a:lnTo>
                <a:lnTo>
                  <a:pt x="17" y="78"/>
                </a:lnTo>
                <a:lnTo>
                  <a:pt x="21" y="80"/>
                </a:lnTo>
                <a:lnTo>
                  <a:pt x="25" y="78"/>
                </a:lnTo>
                <a:lnTo>
                  <a:pt x="28" y="76"/>
                </a:lnTo>
                <a:lnTo>
                  <a:pt x="31" y="73"/>
                </a:lnTo>
                <a:lnTo>
                  <a:pt x="34" y="68"/>
                </a:lnTo>
                <a:lnTo>
                  <a:pt x="38" y="62"/>
                </a:lnTo>
                <a:lnTo>
                  <a:pt x="39" y="55"/>
                </a:lnTo>
                <a:lnTo>
                  <a:pt x="41" y="47"/>
                </a:lnTo>
                <a:lnTo>
                  <a:pt x="41" y="41"/>
                </a:lnTo>
                <a:lnTo>
                  <a:pt x="41" y="32"/>
                </a:lnTo>
                <a:lnTo>
                  <a:pt x="39" y="24"/>
                </a:lnTo>
                <a:lnTo>
                  <a:pt x="38" y="18"/>
                </a:lnTo>
                <a:lnTo>
                  <a:pt x="34" y="11"/>
                </a:lnTo>
                <a:lnTo>
                  <a:pt x="31" y="6"/>
                </a:lnTo>
                <a:lnTo>
                  <a:pt x="28" y="3"/>
                </a:lnTo>
                <a:lnTo>
                  <a:pt x="25" y="0"/>
                </a:lnTo>
                <a:lnTo>
                  <a:pt x="21"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28" name="Freeform 159"/>
          <p:cNvSpPr>
            <a:spLocks/>
          </p:cNvSpPr>
          <p:nvPr/>
        </p:nvSpPr>
        <p:spPr bwMode="auto">
          <a:xfrm>
            <a:off x="6364288" y="2808288"/>
            <a:ext cx="66675" cy="128587"/>
          </a:xfrm>
          <a:custGeom>
            <a:avLst/>
            <a:gdLst>
              <a:gd name="T0" fmla="*/ 21 w 42"/>
              <a:gd name="T1" fmla="*/ 0 h 81"/>
              <a:gd name="T2" fmla="*/ 17 w 42"/>
              <a:gd name="T3" fmla="*/ 0 h 81"/>
              <a:gd name="T4" fmla="*/ 13 w 42"/>
              <a:gd name="T5" fmla="*/ 3 h 81"/>
              <a:gd name="T6" fmla="*/ 10 w 42"/>
              <a:gd name="T7" fmla="*/ 6 h 81"/>
              <a:gd name="T8" fmla="*/ 7 w 42"/>
              <a:gd name="T9" fmla="*/ 11 h 81"/>
              <a:gd name="T10" fmla="*/ 4 w 42"/>
              <a:gd name="T11" fmla="*/ 18 h 81"/>
              <a:gd name="T12" fmla="*/ 2 w 42"/>
              <a:gd name="T13" fmla="*/ 24 h 81"/>
              <a:gd name="T14" fmla="*/ 0 w 42"/>
              <a:gd name="T15" fmla="*/ 32 h 81"/>
              <a:gd name="T16" fmla="*/ 0 w 42"/>
              <a:gd name="T17" fmla="*/ 41 h 81"/>
              <a:gd name="T18" fmla="*/ 0 w 42"/>
              <a:gd name="T19" fmla="*/ 47 h 81"/>
              <a:gd name="T20" fmla="*/ 2 w 42"/>
              <a:gd name="T21" fmla="*/ 55 h 81"/>
              <a:gd name="T22" fmla="*/ 4 w 42"/>
              <a:gd name="T23" fmla="*/ 62 h 81"/>
              <a:gd name="T24" fmla="*/ 7 w 42"/>
              <a:gd name="T25" fmla="*/ 68 h 81"/>
              <a:gd name="T26" fmla="*/ 10 w 42"/>
              <a:gd name="T27" fmla="*/ 73 h 81"/>
              <a:gd name="T28" fmla="*/ 13 w 42"/>
              <a:gd name="T29" fmla="*/ 76 h 81"/>
              <a:gd name="T30" fmla="*/ 17 w 42"/>
              <a:gd name="T31" fmla="*/ 78 h 81"/>
              <a:gd name="T32" fmla="*/ 21 w 42"/>
              <a:gd name="T33" fmla="*/ 80 h 81"/>
              <a:gd name="T34" fmla="*/ 25 w 42"/>
              <a:gd name="T35" fmla="*/ 78 h 81"/>
              <a:gd name="T36" fmla="*/ 28 w 42"/>
              <a:gd name="T37" fmla="*/ 76 h 81"/>
              <a:gd name="T38" fmla="*/ 31 w 42"/>
              <a:gd name="T39" fmla="*/ 73 h 81"/>
              <a:gd name="T40" fmla="*/ 34 w 42"/>
              <a:gd name="T41" fmla="*/ 68 h 81"/>
              <a:gd name="T42" fmla="*/ 38 w 42"/>
              <a:gd name="T43" fmla="*/ 62 h 81"/>
              <a:gd name="T44" fmla="*/ 39 w 42"/>
              <a:gd name="T45" fmla="*/ 55 h 81"/>
              <a:gd name="T46" fmla="*/ 41 w 42"/>
              <a:gd name="T47" fmla="*/ 47 h 81"/>
              <a:gd name="T48" fmla="*/ 41 w 42"/>
              <a:gd name="T49" fmla="*/ 41 h 81"/>
              <a:gd name="T50" fmla="*/ 41 w 42"/>
              <a:gd name="T51" fmla="*/ 32 h 81"/>
              <a:gd name="T52" fmla="*/ 39 w 42"/>
              <a:gd name="T53" fmla="*/ 24 h 81"/>
              <a:gd name="T54" fmla="*/ 38 w 42"/>
              <a:gd name="T55" fmla="*/ 18 h 81"/>
              <a:gd name="T56" fmla="*/ 34 w 42"/>
              <a:gd name="T57" fmla="*/ 11 h 81"/>
              <a:gd name="T58" fmla="*/ 31 w 42"/>
              <a:gd name="T59" fmla="*/ 6 h 81"/>
              <a:gd name="T60" fmla="*/ 28 w 42"/>
              <a:gd name="T61" fmla="*/ 3 h 81"/>
              <a:gd name="T62" fmla="*/ 25 w 42"/>
              <a:gd name="T63" fmla="*/ 0 h 81"/>
              <a:gd name="T64" fmla="*/ 21 w 42"/>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
              <a:gd name="T100" fmla="*/ 0 h 81"/>
              <a:gd name="T101" fmla="*/ 42 w 42"/>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 h="81">
                <a:moveTo>
                  <a:pt x="21" y="0"/>
                </a:moveTo>
                <a:lnTo>
                  <a:pt x="17" y="0"/>
                </a:lnTo>
                <a:lnTo>
                  <a:pt x="13" y="3"/>
                </a:lnTo>
                <a:lnTo>
                  <a:pt x="10" y="6"/>
                </a:lnTo>
                <a:lnTo>
                  <a:pt x="7" y="11"/>
                </a:lnTo>
                <a:lnTo>
                  <a:pt x="4" y="18"/>
                </a:lnTo>
                <a:lnTo>
                  <a:pt x="2" y="24"/>
                </a:lnTo>
                <a:lnTo>
                  <a:pt x="0" y="32"/>
                </a:lnTo>
                <a:lnTo>
                  <a:pt x="0" y="41"/>
                </a:lnTo>
                <a:lnTo>
                  <a:pt x="0" y="47"/>
                </a:lnTo>
                <a:lnTo>
                  <a:pt x="2" y="55"/>
                </a:lnTo>
                <a:lnTo>
                  <a:pt x="4" y="62"/>
                </a:lnTo>
                <a:lnTo>
                  <a:pt x="7" y="68"/>
                </a:lnTo>
                <a:lnTo>
                  <a:pt x="10" y="73"/>
                </a:lnTo>
                <a:lnTo>
                  <a:pt x="13" y="76"/>
                </a:lnTo>
                <a:lnTo>
                  <a:pt x="17" y="78"/>
                </a:lnTo>
                <a:lnTo>
                  <a:pt x="21" y="80"/>
                </a:lnTo>
                <a:lnTo>
                  <a:pt x="25" y="78"/>
                </a:lnTo>
                <a:lnTo>
                  <a:pt x="28" y="76"/>
                </a:lnTo>
                <a:lnTo>
                  <a:pt x="31" y="73"/>
                </a:lnTo>
                <a:lnTo>
                  <a:pt x="34" y="68"/>
                </a:lnTo>
                <a:lnTo>
                  <a:pt x="38" y="62"/>
                </a:lnTo>
                <a:lnTo>
                  <a:pt x="39" y="55"/>
                </a:lnTo>
                <a:lnTo>
                  <a:pt x="41" y="47"/>
                </a:lnTo>
                <a:lnTo>
                  <a:pt x="41" y="41"/>
                </a:lnTo>
                <a:lnTo>
                  <a:pt x="41" y="32"/>
                </a:lnTo>
                <a:lnTo>
                  <a:pt x="39" y="24"/>
                </a:lnTo>
                <a:lnTo>
                  <a:pt x="38" y="18"/>
                </a:lnTo>
                <a:lnTo>
                  <a:pt x="34" y="11"/>
                </a:lnTo>
                <a:lnTo>
                  <a:pt x="31" y="6"/>
                </a:lnTo>
                <a:lnTo>
                  <a:pt x="28" y="3"/>
                </a:lnTo>
                <a:lnTo>
                  <a:pt x="25" y="0"/>
                </a:lnTo>
                <a:lnTo>
                  <a:pt x="21" y="0"/>
                </a:lnTo>
              </a:path>
            </a:pathLst>
          </a:custGeom>
          <a:solidFill>
            <a:schemeClr val="accent2"/>
          </a:solidFill>
          <a:ln w="12700" cap="rnd" cmpd="sng">
            <a:solidFill>
              <a:srgbClr val="000000"/>
            </a:solidFill>
            <a:prstDash val="solid"/>
            <a:round/>
            <a:headEnd type="none" w="sm" len="sm"/>
            <a:tailEnd type="none" w="sm" len="sm"/>
          </a:ln>
        </p:spPr>
        <p:txBody>
          <a:bodyPr/>
          <a:lstStyle/>
          <a:p>
            <a:endParaRPr lang="fa-IR"/>
          </a:p>
        </p:txBody>
      </p:sp>
      <p:sp>
        <p:nvSpPr>
          <p:cNvPr id="29" name="Freeform 160"/>
          <p:cNvSpPr>
            <a:spLocks/>
          </p:cNvSpPr>
          <p:nvPr/>
        </p:nvSpPr>
        <p:spPr bwMode="auto">
          <a:xfrm>
            <a:off x="6669088" y="3044825"/>
            <a:ext cx="84137" cy="166688"/>
          </a:xfrm>
          <a:custGeom>
            <a:avLst/>
            <a:gdLst>
              <a:gd name="T0" fmla="*/ 26 w 53"/>
              <a:gd name="T1" fmla="*/ 0 h 105"/>
              <a:gd name="T2" fmla="*/ 21 w 53"/>
              <a:gd name="T3" fmla="*/ 2 h 105"/>
              <a:gd name="T4" fmla="*/ 16 w 53"/>
              <a:gd name="T5" fmla="*/ 5 h 105"/>
              <a:gd name="T6" fmla="*/ 11 w 53"/>
              <a:gd name="T7" fmla="*/ 9 h 105"/>
              <a:gd name="T8" fmla="*/ 8 w 53"/>
              <a:gd name="T9" fmla="*/ 15 h 105"/>
              <a:gd name="T10" fmla="*/ 5 w 53"/>
              <a:gd name="T11" fmla="*/ 23 h 105"/>
              <a:gd name="T12" fmla="*/ 2 w 53"/>
              <a:gd name="T13" fmla="*/ 33 h 105"/>
              <a:gd name="T14" fmla="*/ 0 w 53"/>
              <a:gd name="T15" fmla="*/ 43 h 105"/>
              <a:gd name="T16" fmla="*/ 0 w 53"/>
              <a:gd name="T17" fmla="*/ 52 h 105"/>
              <a:gd name="T18" fmla="*/ 0 w 53"/>
              <a:gd name="T19" fmla="*/ 62 h 105"/>
              <a:gd name="T20" fmla="*/ 2 w 53"/>
              <a:gd name="T21" fmla="*/ 72 h 105"/>
              <a:gd name="T22" fmla="*/ 5 w 53"/>
              <a:gd name="T23" fmla="*/ 82 h 105"/>
              <a:gd name="T24" fmla="*/ 8 w 53"/>
              <a:gd name="T25" fmla="*/ 88 h 105"/>
              <a:gd name="T26" fmla="*/ 11 w 53"/>
              <a:gd name="T27" fmla="*/ 95 h 105"/>
              <a:gd name="T28" fmla="*/ 16 w 53"/>
              <a:gd name="T29" fmla="*/ 100 h 105"/>
              <a:gd name="T30" fmla="*/ 21 w 53"/>
              <a:gd name="T31" fmla="*/ 103 h 105"/>
              <a:gd name="T32" fmla="*/ 26 w 53"/>
              <a:gd name="T33" fmla="*/ 104 h 105"/>
              <a:gd name="T34" fmla="*/ 31 w 53"/>
              <a:gd name="T35" fmla="*/ 103 h 105"/>
              <a:gd name="T36" fmla="*/ 36 w 53"/>
              <a:gd name="T37" fmla="*/ 100 h 105"/>
              <a:gd name="T38" fmla="*/ 41 w 53"/>
              <a:gd name="T39" fmla="*/ 95 h 105"/>
              <a:gd name="T40" fmla="*/ 44 w 53"/>
              <a:gd name="T41" fmla="*/ 88 h 105"/>
              <a:gd name="T42" fmla="*/ 47 w 53"/>
              <a:gd name="T43" fmla="*/ 82 h 105"/>
              <a:gd name="T44" fmla="*/ 50 w 53"/>
              <a:gd name="T45" fmla="*/ 72 h 105"/>
              <a:gd name="T46" fmla="*/ 52 w 53"/>
              <a:gd name="T47" fmla="*/ 62 h 105"/>
              <a:gd name="T48" fmla="*/ 52 w 53"/>
              <a:gd name="T49" fmla="*/ 52 h 105"/>
              <a:gd name="T50" fmla="*/ 52 w 53"/>
              <a:gd name="T51" fmla="*/ 43 h 105"/>
              <a:gd name="T52" fmla="*/ 50 w 53"/>
              <a:gd name="T53" fmla="*/ 33 h 105"/>
              <a:gd name="T54" fmla="*/ 47 w 53"/>
              <a:gd name="T55" fmla="*/ 23 h 105"/>
              <a:gd name="T56" fmla="*/ 44 w 53"/>
              <a:gd name="T57" fmla="*/ 15 h 105"/>
              <a:gd name="T58" fmla="*/ 41 w 53"/>
              <a:gd name="T59" fmla="*/ 9 h 105"/>
              <a:gd name="T60" fmla="*/ 36 w 53"/>
              <a:gd name="T61" fmla="*/ 5 h 105"/>
              <a:gd name="T62" fmla="*/ 31 w 53"/>
              <a:gd name="T63" fmla="*/ 2 h 105"/>
              <a:gd name="T64" fmla="*/ 26 w 5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
              <a:gd name="T100" fmla="*/ 0 h 105"/>
              <a:gd name="T101" fmla="*/ 53 w 5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 h="105">
                <a:moveTo>
                  <a:pt x="26" y="0"/>
                </a:moveTo>
                <a:lnTo>
                  <a:pt x="21" y="2"/>
                </a:lnTo>
                <a:lnTo>
                  <a:pt x="16" y="5"/>
                </a:lnTo>
                <a:lnTo>
                  <a:pt x="11" y="9"/>
                </a:lnTo>
                <a:lnTo>
                  <a:pt x="8" y="15"/>
                </a:lnTo>
                <a:lnTo>
                  <a:pt x="5" y="23"/>
                </a:lnTo>
                <a:lnTo>
                  <a:pt x="2" y="33"/>
                </a:lnTo>
                <a:lnTo>
                  <a:pt x="0" y="43"/>
                </a:lnTo>
                <a:lnTo>
                  <a:pt x="0" y="52"/>
                </a:lnTo>
                <a:lnTo>
                  <a:pt x="0" y="62"/>
                </a:lnTo>
                <a:lnTo>
                  <a:pt x="2" y="72"/>
                </a:lnTo>
                <a:lnTo>
                  <a:pt x="5" y="82"/>
                </a:lnTo>
                <a:lnTo>
                  <a:pt x="8" y="88"/>
                </a:lnTo>
                <a:lnTo>
                  <a:pt x="11" y="95"/>
                </a:lnTo>
                <a:lnTo>
                  <a:pt x="16" y="100"/>
                </a:lnTo>
                <a:lnTo>
                  <a:pt x="21" y="103"/>
                </a:lnTo>
                <a:lnTo>
                  <a:pt x="26" y="104"/>
                </a:lnTo>
                <a:lnTo>
                  <a:pt x="31" y="103"/>
                </a:lnTo>
                <a:lnTo>
                  <a:pt x="36" y="100"/>
                </a:lnTo>
                <a:lnTo>
                  <a:pt x="41" y="95"/>
                </a:lnTo>
                <a:lnTo>
                  <a:pt x="44" y="88"/>
                </a:lnTo>
                <a:lnTo>
                  <a:pt x="47" y="82"/>
                </a:lnTo>
                <a:lnTo>
                  <a:pt x="50" y="72"/>
                </a:lnTo>
                <a:lnTo>
                  <a:pt x="52" y="62"/>
                </a:lnTo>
                <a:lnTo>
                  <a:pt x="52" y="52"/>
                </a:lnTo>
                <a:lnTo>
                  <a:pt x="52" y="43"/>
                </a:lnTo>
                <a:lnTo>
                  <a:pt x="50" y="33"/>
                </a:lnTo>
                <a:lnTo>
                  <a:pt x="47" y="23"/>
                </a:lnTo>
                <a:lnTo>
                  <a:pt x="44" y="15"/>
                </a:lnTo>
                <a:lnTo>
                  <a:pt x="41" y="9"/>
                </a:lnTo>
                <a:lnTo>
                  <a:pt x="36" y="5"/>
                </a:lnTo>
                <a:lnTo>
                  <a:pt x="31" y="2"/>
                </a:lnTo>
                <a:lnTo>
                  <a:pt x="2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30" name="Freeform 161"/>
          <p:cNvSpPr>
            <a:spLocks/>
          </p:cNvSpPr>
          <p:nvPr/>
        </p:nvSpPr>
        <p:spPr bwMode="auto">
          <a:xfrm>
            <a:off x="6669088" y="3044825"/>
            <a:ext cx="84137" cy="166688"/>
          </a:xfrm>
          <a:custGeom>
            <a:avLst/>
            <a:gdLst>
              <a:gd name="T0" fmla="*/ 26 w 53"/>
              <a:gd name="T1" fmla="*/ 0 h 105"/>
              <a:gd name="T2" fmla="*/ 21 w 53"/>
              <a:gd name="T3" fmla="*/ 2 h 105"/>
              <a:gd name="T4" fmla="*/ 16 w 53"/>
              <a:gd name="T5" fmla="*/ 5 h 105"/>
              <a:gd name="T6" fmla="*/ 11 w 53"/>
              <a:gd name="T7" fmla="*/ 9 h 105"/>
              <a:gd name="T8" fmla="*/ 8 w 53"/>
              <a:gd name="T9" fmla="*/ 15 h 105"/>
              <a:gd name="T10" fmla="*/ 5 w 53"/>
              <a:gd name="T11" fmla="*/ 23 h 105"/>
              <a:gd name="T12" fmla="*/ 2 w 53"/>
              <a:gd name="T13" fmla="*/ 33 h 105"/>
              <a:gd name="T14" fmla="*/ 0 w 53"/>
              <a:gd name="T15" fmla="*/ 43 h 105"/>
              <a:gd name="T16" fmla="*/ 0 w 53"/>
              <a:gd name="T17" fmla="*/ 52 h 105"/>
              <a:gd name="T18" fmla="*/ 0 w 53"/>
              <a:gd name="T19" fmla="*/ 62 h 105"/>
              <a:gd name="T20" fmla="*/ 2 w 53"/>
              <a:gd name="T21" fmla="*/ 72 h 105"/>
              <a:gd name="T22" fmla="*/ 5 w 53"/>
              <a:gd name="T23" fmla="*/ 82 h 105"/>
              <a:gd name="T24" fmla="*/ 8 w 53"/>
              <a:gd name="T25" fmla="*/ 88 h 105"/>
              <a:gd name="T26" fmla="*/ 11 w 53"/>
              <a:gd name="T27" fmla="*/ 95 h 105"/>
              <a:gd name="T28" fmla="*/ 16 w 53"/>
              <a:gd name="T29" fmla="*/ 100 h 105"/>
              <a:gd name="T30" fmla="*/ 21 w 53"/>
              <a:gd name="T31" fmla="*/ 103 h 105"/>
              <a:gd name="T32" fmla="*/ 26 w 53"/>
              <a:gd name="T33" fmla="*/ 104 h 105"/>
              <a:gd name="T34" fmla="*/ 31 w 53"/>
              <a:gd name="T35" fmla="*/ 103 h 105"/>
              <a:gd name="T36" fmla="*/ 36 w 53"/>
              <a:gd name="T37" fmla="*/ 100 h 105"/>
              <a:gd name="T38" fmla="*/ 41 w 53"/>
              <a:gd name="T39" fmla="*/ 95 h 105"/>
              <a:gd name="T40" fmla="*/ 44 w 53"/>
              <a:gd name="T41" fmla="*/ 88 h 105"/>
              <a:gd name="T42" fmla="*/ 47 w 53"/>
              <a:gd name="T43" fmla="*/ 82 h 105"/>
              <a:gd name="T44" fmla="*/ 50 w 53"/>
              <a:gd name="T45" fmla="*/ 72 h 105"/>
              <a:gd name="T46" fmla="*/ 52 w 53"/>
              <a:gd name="T47" fmla="*/ 62 h 105"/>
              <a:gd name="T48" fmla="*/ 52 w 53"/>
              <a:gd name="T49" fmla="*/ 52 h 105"/>
              <a:gd name="T50" fmla="*/ 52 w 53"/>
              <a:gd name="T51" fmla="*/ 43 h 105"/>
              <a:gd name="T52" fmla="*/ 50 w 53"/>
              <a:gd name="T53" fmla="*/ 33 h 105"/>
              <a:gd name="T54" fmla="*/ 47 w 53"/>
              <a:gd name="T55" fmla="*/ 23 h 105"/>
              <a:gd name="T56" fmla="*/ 44 w 53"/>
              <a:gd name="T57" fmla="*/ 15 h 105"/>
              <a:gd name="T58" fmla="*/ 41 w 53"/>
              <a:gd name="T59" fmla="*/ 9 h 105"/>
              <a:gd name="T60" fmla="*/ 36 w 53"/>
              <a:gd name="T61" fmla="*/ 5 h 105"/>
              <a:gd name="T62" fmla="*/ 31 w 53"/>
              <a:gd name="T63" fmla="*/ 2 h 105"/>
              <a:gd name="T64" fmla="*/ 26 w 5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
              <a:gd name="T100" fmla="*/ 0 h 105"/>
              <a:gd name="T101" fmla="*/ 53 w 5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 h="105">
                <a:moveTo>
                  <a:pt x="26" y="0"/>
                </a:moveTo>
                <a:lnTo>
                  <a:pt x="21" y="2"/>
                </a:lnTo>
                <a:lnTo>
                  <a:pt x="16" y="5"/>
                </a:lnTo>
                <a:lnTo>
                  <a:pt x="11" y="9"/>
                </a:lnTo>
                <a:lnTo>
                  <a:pt x="8" y="15"/>
                </a:lnTo>
                <a:lnTo>
                  <a:pt x="5" y="23"/>
                </a:lnTo>
                <a:lnTo>
                  <a:pt x="2" y="33"/>
                </a:lnTo>
                <a:lnTo>
                  <a:pt x="0" y="43"/>
                </a:lnTo>
                <a:lnTo>
                  <a:pt x="0" y="52"/>
                </a:lnTo>
                <a:lnTo>
                  <a:pt x="0" y="62"/>
                </a:lnTo>
                <a:lnTo>
                  <a:pt x="2" y="72"/>
                </a:lnTo>
                <a:lnTo>
                  <a:pt x="5" y="82"/>
                </a:lnTo>
                <a:lnTo>
                  <a:pt x="8" y="88"/>
                </a:lnTo>
                <a:lnTo>
                  <a:pt x="11" y="95"/>
                </a:lnTo>
                <a:lnTo>
                  <a:pt x="16" y="100"/>
                </a:lnTo>
                <a:lnTo>
                  <a:pt x="21" y="103"/>
                </a:lnTo>
                <a:lnTo>
                  <a:pt x="26" y="104"/>
                </a:lnTo>
                <a:lnTo>
                  <a:pt x="31" y="103"/>
                </a:lnTo>
                <a:lnTo>
                  <a:pt x="36" y="100"/>
                </a:lnTo>
                <a:lnTo>
                  <a:pt x="41" y="95"/>
                </a:lnTo>
                <a:lnTo>
                  <a:pt x="44" y="88"/>
                </a:lnTo>
                <a:lnTo>
                  <a:pt x="47" y="82"/>
                </a:lnTo>
                <a:lnTo>
                  <a:pt x="50" y="72"/>
                </a:lnTo>
                <a:lnTo>
                  <a:pt x="52" y="62"/>
                </a:lnTo>
                <a:lnTo>
                  <a:pt x="52" y="52"/>
                </a:lnTo>
                <a:lnTo>
                  <a:pt x="52" y="43"/>
                </a:lnTo>
                <a:lnTo>
                  <a:pt x="50" y="33"/>
                </a:lnTo>
                <a:lnTo>
                  <a:pt x="47" y="23"/>
                </a:lnTo>
                <a:lnTo>
                  <a:pt x="44" y="15"/>
                </a:lnTo>
                <a:lnTo>
                  <a:pt x="41" y="9"/>
                </a:lnTo>
                <a:lnTo>
                  <a:pt x="36" y="5"/>
                </a:lnTo>
                <a:lnTo>
                  <a:pt x="31" y="2"/>
                </a:lnTo>
                <a:lnTo>
                  <a:pt x="2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1" name="Freeform 162"/>
          <p:cNvSpPr>
            <a:spLocks/>
          </p:cNvSpPr>
          <p:nvPr/>
        </p:nvSpPr>
        <p:spPr bwMode="auto">
          <a:xfrm>
            <a:off x="6383338" y="3300413"/>
            <a:ext cx="77787" cy="157162"/>
          </a:xfrm>
          <a:custGeom>
            <a:avLst/>
            <a:gdLst>
              <a:gd name="T0" fmla="*/ 24 w 49"/>
              <a:gd name="T1" fmla="*/ 0 h 99"/>
              <a:gd name="T2" fmla="*/ 19 w 49"/>
              <a:gd name="T3" fmla="*/ 2 h 99"/>
              <a:gd name="T4" fmla="*/ 14 w 49"/>
              <a:gd name="T5" fmla="*/ 4 h 99"/>
              <a:gd name="T6" fmla="*/ 9 w 49"/>
              <a:gd name="T7" fmla="*/ 8 h 99"/>
              <a:gd name="T8" fmla="*/ 6 w 49"/>
              <a:gd name="T9" fmla="*/ 15 h 99"/>
              <a:gd name="T10" fmla="*/ 3 w 49"/>
              <a:gd name="T11" fmla="*/ 21 h 99"/>
              <a:gd name="T12" fmla="*/ 1 w 49"/>
              <a:gd name="T13" fmla="*/ 30 h 99"/>
              <a:gd name="T14" fmla="*/ 0 w 49"/>
              <a:gd name="T15" fmla="*/ 39 h 99"/>
              <a:gd name="T16" fmla="*/ 0 w 49"/>
              <a:gd name="T17" fmla="*/ 49 h 99"/>
              <a:gd name="T18" fmla="*/ 0 w 49"/>
              <a:gd name="T19" fmla="*/ 59 h 99"/>
              <a:gd name="T20" fmla="*/ 1 w 49"/>
              <a:gd name="T21" fmla="*/ 67 h 99"/>
              <a:gd name="T22" fmla="*/ 3 w 49"/>
              <a:gd name="T23" fmla="*/ 77 h 99"/>
              <a:gd name="T24" fmla="*/ 6 w 49"/>
              <a:gd name="T25" fmla="*/ 83 h 99"/>
              <a:gd name="T26" fmla="*/ 9 w 49"/>
              <a:gd name="T27" fmla="*/ 90 h 99"/>
              <a:gd name="T28" fmla="*/ 14 w 49"/>
              <a:gd name="T29" fmla="*/ 93 h 99"/>
              <a:gd name="T30" fmla="*/ 19 w 49"/>
              <a:gd name="T31" fmla="*/ 96 h 99"/>
              <a:gd name="T32" fmla="*/ 24 w 49"/>
              <a:gd name="T33" fmla="*/ 98 h 99"/>
              <a:gd name="T34" fmla="*/ 29 w 49"/>
              <a:gd name="T35" fmla="*/ 96 h 99"/>
              <a:gd name="T36" fmla="*/ 32 w 49"/>
              <a:gd name="T37" fmla="*/ 93 h 99"/>
              <a:gd name="T38" fmla="*/ 37 w 49"/>
              <a:gd name="T39" fmla="*/ 90 h 99"/>
              <a:gd name="T40" fmla="*/ 40 w 49"/>
              <a:gd name="T41" fmla="*/ 83 h 99"/>
              <a:gd name="T42" fmla="*/ 44 w 49"/>
              <a:gd name="T43" fmla="*/ 77 h 99"/>
              <a:gd name="T44" fmla="*/ 45 w 49"/>
              <a:gd name="T45" fmla="*/ 67 h 99"/>
              <a:gd name="T46" fmla="*/ 47 w 49"/>
              <a:gd name="T47" fmla="*/ 59 h 99"/>
              <a:gd name="T48" fmla="*/ 48 w 49"/>
              <a:gd name="T49" fmla="*/ 49 h 99"/>
              <a:gd name="T50" fmla="*/ 47 w 49"/>
              <a:gd name="T51" fmla="*/ 39 h 99"/>
              <a:gd name="T52" fmla="*/ 45 w 49"/>
              <a:gd name="T53" fmla="*/ 30 h 99"/>
              <a:gd name="T54" fmla="*/ 44 w 49"/>
              <a:gd name="T55" fmla="*/ 21 h 99"/>
              <a:gd name="T56" fmla="*/ 40 w 49"/>
              <a:gd name="T57" fmla="*/ 15 h 99"/>
              <a:gd name="T58" fmla="*/ 37 w 49"/>
              <a:gd name="T59" fmla="*/ 8 h 99"/>
              <a:gd name="T60" fmla="*/ 32 w 49"/>
              <a:gd name="T61" fmla="*/ 4 h 99"/>
              <a:gd name="T62" fmla="*/ 29 w 49"/>
              <a:gd name="T63" fmla="*/ 2 h 99"/>
              <a:gd name="T64" fmla="*/ 24 w 49"/>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99"/>
              <a:gd name="T101" fmla="*/ 49 w 49"/>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99">
                <a:moveTo>
                  <a:pt x="24" y="0"/>
                </a:moveTo>
                <a:lnTo>
                  <a:pt x="19" y="2"/>
                </a:lnTo>
                <a:lnTo>
                  <a:pt x="14" y="4"/>
                </a:lnTo>
                <a:lnTo>
                  <a:pt x="9" y="8"/>
                </a:lnTo>
                <a:lnTo>
                  <a:pt x="6" y="15"/>
                </a:lnTo>
                <a:lnTo>
                  <a:pt x="3" y="21"/>
                </a:lnTo>
                <a:lnTo>
                  <a:pt x="1" y="30"/>
                </a:lnTo>
                <a:lnTo>
                  <a:pt x="0" y="39"/>
                </a:lnTo>
                <a:lnTo>
                  <a:pt x="0" y="49"/>
                </a:lnTo>
                <a:lnTo>
                  <a:pt x="0" y="59"/>
                </a:lnTo>
                <a:lnTo>
                  <a:pt x="1" y="67"/>
                </a:lnTo>
                <a:lnTo>
                  <a:pt x="3" y="77"/>
                </a:lnTo>
                <a:lnTo>
                  <a:pt x="6" y="83"/>
                </a:lnTo>
                <a:lnTo>
                  <a:pt x="9" y="90"/>
                </a:lnTo>
                <a:lnTo>
                  <a:pt x="14" y="93"/>
                </a:lnTo>
                <a:lnTo>
                  <a:pt x="19" y="96"/>
                </a:lnTo>
                <a:lnTo>
                  <a:pt x="24" y="98"/>
                </a:lnTo>
                <a:lnTo>
                  <a:pt x="29" y="96"/>
                </a:lnTo>
                <a:lnTo>
                  <a:pt x="32" y="93"/>
                </a:lnTo>
                <a:lnTo>
                  <a:pt x="37" y="90"/>
                </a:lnTo>
                <a:lnTo>
                  <a:pt x="40" y="83"/>
                </a:lnTo>
                <a:lnTo>
                  <a:pt x="44" y="77"/>
                </a:lnTo>
                <a:lnTo>
                  <a:pt x="45" y="67"/>
                </a:lnTo>
                <a:lnTo>
                  <a:pt x="47" y="59"/>
                </a:lnTo>
                <a:lnTo>
                  <a:pt x="48" y="49"/>
                </a:lnTo>
                <a:lnTo>
                  <a:pt x="47" y="39"/>
                </a:lnTo>
                <a:lnTo>
                  <a:pt x="45" y="30"/>
                </a:lnTo>
                <a:lnTo>
                  <a:pt x="44" y="21"/>
                </a:lnTo>
                <a:lnTo>
                  <a:pt x="40" y="15"/>
                </a:lnTo>
                <a:lnTo>
                  <a:pt x="37" y="8"/>
                </a:lnTo>
                <a:lnTo>
                  <a:pt x="32" y="4"/>
                </a:lnTo>
                <a:lnTo>
                  <a:pt x="29" y="2"/>
                </a:lnTo>
                <a:lnTo>
                  <a:pt x="24"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32" name="Freeform 163"/>
          <p:cNvSpPr>
            <a:spLocks/>
          </p:cNvSpPr>
          <p:nvPr/>
        </p:nvSpPr>
        <p:spPr bwMode="auto">
          <a:xfrm>
            <a:off x="6383338" y="3300413"/>
            <a:ext cx="77787" cy="157162"/>
          </a:xfrm>
          <a:custGeom>
            <a:avLst/>
            <a:gdLst>
              <a:gd name="T0" fmla="*/ 24 w 49"/>
              <a:gd name="T1" fmla="*/ 0 h 99"/>
              <a:gd name="T2" fmla="*/ 19 w 49"/>
              <a:gd name="T3" fmla="*/ 2 h 99"/>
              <a:gd name="T4" fmla="*/ 14 w 49"/>
              <a:gd name="T5" fmla="*/ 4 h 99"/>
              <a:gd name="T6" fmla="*/ 9 w 49"/>
              <a:gd name="T7" fmla="*/ 8 h 99"/>
              <a:gd name="T8" fmla="*/ 6 w 49"/>
              <a:gd name="T9" fmla="*/ 15 h 99"/>
              <a:gd name="T10" fmla="*/ 3 w 49"/>
              <a:gd name="T11" fmla="*/ 21 h 99"/>
              <a:gd name="T12" fmla="*/ 1 w 49"/>
              <a:gd name="T13" fmla="*/ 30 h 99"/>
              <a:gd name="T14" fmla="*/ 0 w 49"/>
              <a:gd name="T15" fmla="*/ 39 h 99"/>
              <a:gd name="T16" fmla="*/ 0 w 49"/>
              <a:gd name="T17" fmla="*/ 49 h 99"/>
              <a:gd name="T18" fmla="*/ 0 w 49"/>
              <a:gd name="T19" fmla="*/ 59 h 99"/>
              <a:gd name="T20" fmla="*/ 1 w 49"/>
              <a:gd name="T21" fmla="*/ 67 h 99"/>
              <a:gd name="T22" fmla="*/ 3 w 49"/>
              <a:gd name="T23" fmla="*/ 77 h 99"/>
              <a:gd name="T24" fmla="*/ 6 w 49"/>
              <a:gd name="T25" fmla="*/ 83 h 99"/>
              <a:gd name="T26" fmla="*/ 9 w 49"/>
              <a:gd name="T27" fmla="*/ 90 h 99"/>
              <a:gd name="T28" fmla="*/ 14 w 49"/>
              <a:gd name="T29" fmla="*/ 93 h 99"/>
              <a:gd name="T30" fmla="*/ 19 w 49"/>
              <a:gd name="T31" fmla="*/ 96 h 99"/>
              <a:gd name="T32" fmla="*/ 24 w 49"/>
              <a:gd name="T33" fmla="*/ 98 h 99"/>
              <a:gd name="T34" fmla="*/ 29 w 49"/>
              <a:gd name="T35" fmla="*/ 96 h 99"/>
              <a:gd name="T36" fmla="*/ 32 w 49"/>
              <a:gd name="T37" fmla="*/ 93 h 99"/>
              <a:gd name="T38" fmla="*/ 37 w 49"/>
              <a:gd name="T39" fmla="*/ 90 h 99"/>
              <a:gd name="T40" fmla="*/ 40 w 49"/>
              <a:gd name="T41" fmla="*/ 83 h 99"/>
              <a:gd name="T42" fmla="*/ 44 w 49"/>
              <a:gd name="T43" fmla="*/ 77 h 99"/>
              <a:gd name="T44" fmla="*/ 45 w 49"/>
              <a:gd name="T45" fmla="*/ 67 h 99"/>
              <a:gd name="T46" fmla="*/ 47 w 49"/>
              <a:gd name="T47" fmla="*/ 59 h 99"/>
              <a:gd name="T48" fmla="*/ 48 w 49"/>
              <a:gd name="T49" fmla="*/ 49 h 99"/>
              <a:gd name="T50" fmla="*/ 47 w 49"/>
              <a:gd name="T51" fmla="*/ 39 h 99"/>
              <a:gd name="T52" fmla="*/ 45 w 49"/>
              <a:gd name="T53" fmla="*/ 30 h 99"/>
              <a:gd name="T54" fmla="*/ 44 w 49"/>
              <a:gd name="T55" fmla="*/ 21 h 99"/>
              <a:gd name="T56" fmla="*/ 40 w 49"/>
              <a:gd name="T57" fmla="*/ 15 h 99"/>
              <a:gd name="T58" fmla="*/ 37 w 49"/>
              <a:gd name="T59" fmla="*/ 8 h 99"/>
              <a:gd name="T60" fmla="*/ 32 w 49"/>
              <a:gd name="T61" fmla="*/ 4 h 99"/>
              <a:gd name="T62" fmla="*/ 29 w 49"/>
              <a:gd name="T63" fmla="*/ 2 h 99"/>
              <a:gd name="T64" fmla="*/ 24 w 49"/>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99"/>
              <a:gd name="T101" fmla="*/ 49 w 49"/>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99">
                <a:moveTo>
                  <a:pt x="24" y="0"/>
                </a:moveTo>
                <a:lnTo>
                  <a:pt x="19" y="2"/>
                </a:lnTo>
                <a:lnTo>
                  <a:pt x="14" y="4"/>
                </a:lnTo>
                <a:lnTo>
                  <a:pt x="9" y="8"/>
                </a:lnTo>
                <a:lnTo>
                  <a:pt x="6" y="15"/>
                </a:lnTo>
                <a:lnTo>
                  <a:pt x="3" y="21"/>
                </a:lnTo>
                <a:lnTo>
                  <a:pt x="1" y="30"/>
                </a:lnTo>
                <a:lnTo>
                  <a:pt x="0" y="39"/>
                </a:lnTo>
                <a:lnTo>
                  <a:pt x="0" y="49"/>
                </a:lnTo>
                <a:lnTo>
                  <a:pt x="0" y="59"/>
                </a:lnTo>
                <a:lnTo>
                  <a:pt x="1" y="67"/>
                </a:lnTo>
                <a:lnTo>
                  <a:pt x="3" y="77"/>
                </a:lnTo>
                <a:lnTo>
                  <a:pt x="6" y="83"/>
                </a:lnTo>
                <a:lnTo>
                  <a:pt x="9" y="90"/>
                </a:lnTo>
                <a:lnTo>
                  <a:pt x="14" y="93"/>
                </a:lnTo>
                <a:lnTo>
                  <a:pt x="19" y="96"/>
                </a:lnTo>
                <a:lnTo>
                  <a:pt x="24" y="98"/>
                </a:lnTo>
                <a:lnTo>
                  <a:pt x="29" y="96"/>
                </a:lnTo>
                <a:lnTo>
                  <a:pt x="32" y="93"/>
                </a:lnTo>
                <a:lnTo>
                  <a:pt x="37" y="90"/>
                </a:lnTo>
                <a:lnTo>
                  <a:pt x="40" y="83"/>
                </a:lnTo>
                <a:lnTo>
                  <a:pt x="44" y="77"/>
                </a:lnTo>
                <a:lnTo>
                  <a:pt x="45" y="67"/>
                </a:lnTo>
                <a:lnTo>
                  <a:pt x="47" y="59"/>
                </a:lnTo>
                <a:lnTo>
                  <a:pt x="48" y="49"/>
                </a:lnTo>
                <a:lnTo>
                  <a:pt x="47" y="39"/>
                </a:lnTo>
                <a:lnTo>
                  <a:pt x="45" y="30"/>
                </a:lnTo>
                <a:lnTo>
                  <a:pt x="44" y="21"/>
                </a:lnTo>
                <a:lnTo>
                  <a:pt x="40" y="15"/>
                </a:lnTo>
                <a:lnTo>
                  <a:pt x="37" y="8"/>
                </a:lnTo>
                <a:lnTo>
                  <a:pt x="32" y="4"/>
                </a:lnTo>
                <a:lnTo>
                  <a:pt x="29" y="2"/>
                </a:lnTo>
                <a:lnTo>
                  <a:pt x="24" y="0"/>
                </a:lnTo>
              </a:path>
            </a:pathLst>
          </a:custGeom>
          <a:solidFill>
            <a:schemeClr val="accent2"/>
          </a:solidFill>
          <a:ln w="12700" cap="rnd" cmpd="sng">
            <a:solidFill>
              <a:srgbClr val="000000"/>
            </a:solidFill>
            <a:prstDash val="solid"/>
            <a:round/>
            <a:headEnd type="none" w="sm" len="sm"/>
            <a:tailEnd type="none" w="sm" len="sm"/>
          </a:ln>
        </p:spPr>
        <p:txBody>
          <a:bodyPr/>
          <a:lstStyle/>
          <a:p>
            <a:endParaRPr lang="fa-IR"/>
          </a:p>
        </p:txBody>
      </p:sp>
      <p:sp>
        <p:nvSpPr>
          <p:cNvPr id="33" name="Freeform 164"/>
          <p:cNvSpPr>
            <a:spLocks/>
          </p:cNvSpPr>
          <p:nvPr/>
        </p:nvSpPr>
        <p:spPr bwMode="auto">
          <a:xfrm>
            <a:off x="5480050" y="3079750"/>
            <a:ext cx="1268413" cy="465138"/>
          </a:xfrm>
          <a:custGeom>
            <a:avLst/>
            <a:gdLst>
              <a:gd name="T0" fmla="*/ 21 w 799"/>
              <a:gd name="T1" fmla="*/ 292 h 293"/>
              <a:gd name="T2" fmla="*/ 798 w 799"/>
              <a:gd name="T3" fmla="*/ 21 h 293"/>
              <a:gd name="T4" fmla="*/ 798 w 799"/>
              <a:gd name="T5" fmla="*/ 17 h 293"/>
              <a:gd name="T6" fmla="*/ 798 w 799"/>
              <a:gd name="T7" fmla="*/ 14 h 293"/>
              <a:gd name="T8" fmla="*/ 796 w 799"/>
              <a:gd name="T9" fmla="*/ 13 h 293"/>
              <a:gd name="T10" fmla="*/ 796 w 799"/>
              <a:gd name="T11" fmla="*/ 11 h 293"/>
              <a:gd name="T12" fmla="*/ 796 w 799"/>
              <a:gd name="T13" fmla="*/ 8 h 293"/>
              <a:gd name="T14" fmla="*/ 795 w 799"/>
              <a:gd name="T15" fmla="*/ 6 h 293"/>
              <a:gd name="T16" fmla="*/ 795 w 799"/>
              <a:gd name="T17" fmla="*/ 3 h 293"/>
              <a:gd name="T18" fmla="*/ 795 w 799"/>
              <a:gd name="T19" fmla="*/ 0 h 293"/>
              <a:gd name="T20" fmla="*/ 0 w 799"/>
              <a:gd name="T21" fmla="*/ 255 h 293"/>
              <a:gd name="T22" fmla="*/ 21 w 799"/>
              <a:gd name="T23" fmla="*/ 292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9"/>
              <a:gd name="T37" fmla="*/ 0 h 293"/>
              <a:gd name="T38" fmla="*/ 799 w 799"/>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9" h="293">
                <a:moveTo>
                  <a:pt x="21" y="292"/>
                </a:moveTo>
                <a:lnTo>
                  <a:pt x="798" y="21"/>
                </a:lnTo>
                <a:lnTo>
                  <a:pt x="798" y="17"/>
                </a:lnTo>
                <a:lnTo>
                  <a:pt x="798" y="14"/>
                </a:lnTo>
                <a:lnTo>
                  <a:pt x="796" y="13"/>
                </a:lnTo>
                <a:lnTo>
                  <a:pt x="796" y="11"/>
                </a:lnTo>
                <a:lnTo>
                  <a:pt x="796" y="8"/>
                </a:lnTo>
                <a:lnTo>
                  <a:pt x="795" y="6"/>
                </a:lnTo>
                <a:lnTo>
                  <a:pt x="795" y="3"/>
                </a:lnTo>
                <a:lnTo>
                  <a:pt x="795" y="0"/>
                </a:lnTo>
                <a:lnTo>
                  <a:pt x="0" y="255"/>
                </a:lnTo>
                <a:lnTo>
                  <a:pt x="21" y="292"/>
                </a:lnTo>
              </a:path>
            </a:pathLst>
          </a:custGeom>
          <a:solidFill>
            <a:srgbClr val="FF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34" name="Freeform 165"/>
          <p:cNvSpPr>
            <a:spLocks/>
          </p:cNvSpPr>
          <p:nvPr/>
        </p:nvSpPr>
        <p:spPr bwMode="auto">
          <a:xfrm>
            <a:off x="5480050" y="3079750"/>
            <a:ext cx="1268413" cy="465138"/>
          </a:xfrm>
          <a:custGeom>
            <a:avLst/>
            <a:gdLst>
              <a:gd name="T0" fmla="*/ 21 w 799"/>
              <a:gd name="T1" fmla="*/ 292 h 293"/>
              <a:gd name="T2" fmla="*/ 798 w 799"/>
              <a:gd name="T3" fmla="*/ 21 h 293"/>
              <a:gd name="T4" fmla="*/ 798 w 799"/>
              <a:gd name="T5" fmla="*/ 17 h 293"/>
              <a:gd name="T6" fmla="*/ 798 w 799"/>
              <a:gd name="T7" fmla="*/ 14 h 293"/>
              <a:gd name="T8" fmla="*/ 796 w 799"/>
              <a:gd name="T9" fmla="*/ 13 h 293"/>
              <a:gd name="T10" fmla="*/ 796 w 799"/>
              <a:gd name="T11" fmla="*/ 11 h 293"/>
              <a:gd name="T12" fmla="*/ 796 w 799"/>
              <a:gd name="T13" fmla="*/ 8 h 293"/>
              <a:gd name="T14" fmla="*/ 795 w 799"/>
              <a:gd name="T15" fmla="*/ 6 h 293"/>
              <a:gd name="T16" fmla="*/ 795 w 799"/>
              <a:gd name="T17" fmla="*/ 3 h 293"/>
              <a:gd name="T18" fmla="*/ 795 w 799"/>
              <a:gd name="T19" fmla="*/ 0 h 293"/>
              <a:gd name="T20" fmla="*/ 0 w 799"/>
              <a:gd name="T21" fmla="*/ 255 h 293"/>
              <a:gd name="T22" fmla="*/ 21 w 799"/>
              <a:gd name="T23" fmla="*/ 292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9"/>
              <a:gd name="T37" fmla="*/ 0 h 293"/>
              <a:gd name="T38" fmla="*/ 799 w 799"/>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9" h="293">
                <a:moveTo>
                  <a:pt x="21" y="292"/>
                </a:moveTo>
                <a:lnTo>
                  <a:pt x="798" y="21"/>
                </a:lnTo>
                <a:lnTo>
                  <a:pt x="798" y="17"/>
                </a:lnTo>
                <a:lnTo>
                  <a:pt x="798" y="14"/>
                </a:lnTo>
                <a:lnTo>
                  <a:pt x="796" y="13"/>
                </a:lnTo>
                <a:lnTo>
                  <a:pt x="796" y="11"/>
                </a:lnTo>
                <a:lnTo>
                  <a:pt x="796" y="8"/>
                </a:lnTo>
                <a:lnTo>
                  <a:pt x="795" y="6"/>
                </a:lnTo>
                <a:lnTo>
                  <a:pt x="795" y="3"/>
                </a:lnTo>
                <a:lnTo>
                  <a:pt x="795" y="0"/>
                </a:lnTo>
                <a:lnTo>
                  <a:pt x="0" y="255"/>
                </a:lnTo>
                <a:lnTo>
                  <a:pt x="21" y="292"/>
                </a:lnTo>
              </a:path>
            </a:pathLst>
          </a:custGeom>
          <a:noFill/>
          <a:ln w="127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5" name="Freeform 166"/>
          <p:cNvSpPr>
            <a:spLocks/>
          </p:cNvSpPr>
          <p:nvPr/>
        </p:nvSpPr>
        <p:spPr bwMode="auto">
          <a:xfrm>
            <a:off x="5529263" y="3109913"/>
            <a:ext cx="1219200" cy="468312"/>
          </a:xfrm>
          <a:custGeom>
            <a:avLst/>
            <a:gdLst>
              <a:gd name="T0" fmla="*/ 0 w 768"/>
              <a:gd name="T1" fmla="*/ 268 h 295"/>
              <a:gd name="T2" fmla="*/ 19 w 768"/>
              <a:gd name="T3" fmla="*/ 294 h 295"/>
              <a:gd name="T4" fmla="*/ 765 w 768"/>
              <a:gd name="T5" fmla="*/ 29 h 295"/>
              <a:gd name="T6" fmla="*/ 765 w 768"/>
              <a:gd name="T7" fmla="*/ 26 h 295"/>
              <a:gd name="T8" fmla="*/ 767 w 768"/>
              <a:gd name="T9" fmla="*/ 24 h 295"/>
              <a:gd name="T10" fmla="*/ 767 w 768"/>
              <a:gd name="T11" fmla="*/ 21 h 295"/>
              <a:gd name="T12" fmla="*/ 767 w 768"/>
              <a:gd name="T13" fmla="*/ 20 h 295"/>
              <a:gd name="T14" fmla="*/ 767 w 768"/>
              <a:gd name="T15" fmla="*/ 16 h 295"/>
              <a:gd name="T16" fmla="*/ 767 w 768"/>
              <a:gd name="T17" fmla="*/ 11 h 295"/>
              <a:gd name="T18" fmla="*/ 767 w 768"/>
              <a:gd name="T19" fmla="*/ 7 h 295"/>
              <a:gd name="T20" fmla="*/ 767 w 768"/>
              <a:gd name="T21" fmla="*/ 0 h 295"/>
              <a:gd name="T22" fmla="*/ 0 w 768"/>
              <a:gd name="T23" fmla="*/ 268 h 2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295"/>
              <a:gd name="T38" fmla="*/ 768 w 768"/>
              <a:gd name="T39" fmla="*/ 295 h 2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295">
                <a:moveTo>
                  <a:pt x="0" y="268"/>
                </a:moveTo>
                <a:lnTo>
                  <a:pt x="19" y="294"/>
                </a:lnTo>
                <a:lnTo>
                  <a:pt x="765" y="29"/>
                </a:lnTo>
                <a:lnTo>
                  <a:pt x="765" y="26"/>
                </a:lnTo>
                <a:lnTo>
                  <a:pt x="767" y="24"/>
                </a:lnTo>
                <a:lnTo>
                  <a:pt x="767" y="21"/>
                </a:lnTo>
                <a:lnTo>
                  <a:pt x="767" y="20"/>
                </a:lnTo>
                <a:lnTo>
                  <a:pt x="767" y="16"/>
                </a:lnTo>
                <a:lnTo>
                  <a:pt x="767" y="11"/>
                </a:lnTo>
                <a:lnTo>
                  <a:pt x="767" y="7"/>
                </a:lnTo>
                <a:lnTo>
                  <a:pt x="767" y="0"/>
                </a:lnTo>
                <a:lnTo>
                  <a:pt x="0" y="268"/>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36" name="Freeform 167"/>
          <p:cNvSpPr>
            <a:spLocks/>
          </p:cNvSpPr>
          <p:nvPr/>
        </p:nvSpPr>
        <p:spPr bwMode="auto">
          <a:xfrm>
            <a:off x="5529263" y="3109913"/>
            <a:ext cx="1219200" cy="468312"/>
          </a:xfrm>
          <a:custGeom>
            <a:avLst/>
            <a:gdLst>
              <a:gd name="T0" fmla="*/ 0 w 768"/>
              <a:gd name="T1" fmla="*/ 268 h 295"/>
              <a:gd name="T2" fmla="*/ 19 w 768"/>
              <a:gd name="T3" fmla="*/ 294 h 295"/>
              <a:gd name="T4" fmla="*/ 765 w 768"/>
              <a:gd name="T5" fmla="*/ 29 h 295"/>
              <a:gd name="T6" fmla="*/ 765 w 768"/>
              <a:gd name="T7" fmla="*/ 26 h 295"/>
              <a:gd name="T8" fmla="*/ 767 w 768"/>
              <a:gd name="T9" fmla="*/ 24 h 295"/>
              <a:gd name="T10" fmla="*/ 767 w 768"/>
              <a:gd name="T11" fmla="*/ 21 h 295"/>
              <a:gd name="T12" fmla="*/ 767 w 768"/>
              <a:gd name="T13" fmla="*/ 20 h 295"/>
              <a:gd name="T14" fmla="*/ 767 w 768"/>
              <a:gd name="T15" fmla="*/ 16 h 295"/>
              <a:gd name="T16" fmla="*/ 767 w 768"/>
              <a:gd name="T17" fmla="*/ 11 h 295"/>
              <a:gd name="T18" fmla="*/ 767 w 768"/>
              <a:gd name="T19" fmla="*/ 7 h 295"/>
              <a:gd name="T20" fmla="*/ 767 w 768"/>
              <a:gd name="T21" fmla="*/ 0 h 295"/>
              <a:gd name="T22" fmla="*/ 0 w 768"/>
              <a:gd name="T23" fmla="*/ 268 h 2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295"/>
              <a:gd name="T38" fmla="*/ 768 w 768"/>
              <a:gd name="T39" fmla="*/ 295 h 2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295">
                <a:moveTo>
                  <a:pt x="0" y="268"/>
                </a:moveTo>
                <a:lnTo>
                  <a:pt x="19" y="294"/>
                </a:lnTo>
                <a:lnTo>
                  <a:pt x="765" y="29"/>
                </a:lnTo>
                <a:lnTo>
                  <a:pt x="765" y="26"/>
                </a:lnTo>
                <a:lnTo>
                  <a:pt x="767" y="24"/>
                </a:lnTo>
                <a:lnTo>
                  <a:pt x="767" y="21"/>
                </a:lnTo>
                <a:lnTo>
                  <a:pt x="767" y="20"/>
                </a:lnTo>
                <a:lnTo>
                  <a:pt x="767" y="16"/>
                </a:lnTo>
                <a:lnTo>
                  <a:pt x="767" y="11"/>
                </a:lnTo>
                <a:lnTo>
                  <a:pt x="767" y="7"/>
                </a:lnTo>
                <a:lnTo>
                  <a:pt x="767" y="0"/>
                </a:lnTo>
                <a:lnTo>
                  <a:pt x="0" y="268"/>
                </a:lnTo>
              </a:path>
            </a:pathLst>
          </a:custGeom>
          <a:noFill/>
          <a:ln w="12700" cap="rnd" cmpd="sng">
            <a:solidFill>
              <a:srgbClr val="99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7" name="Freeform 168"/>
          <p:cNvSpPr>
            <a:spLocks/>
          </p:cNvSpPr>
          <p:nvPr/>
        </p:nvSpPr>
        <p:spPr bwMode="auto">
          <a:xfrm>
            <a:off x="4883150" y="2295525"/>
            <a:ext cx="1144588" cy="1949450"/>
          </a:xfrm>
          <a:custGeom>
            <a:avLst/>
            <a:gdLst>
              <a:gd name="T0" fmla="*/ 618 w 721"/>
              <a:gd name="T1" fmla="*/ 11 h 1228"/>
              <a:gd name="T2" fmla="*/ 509 w 721"/>
              <a:gd name="T3" fmla="*/ 45 h 1228"/>
              <a:gd name="T4" fmla="*/ 395 w 721"/>
              <a:gd name="T5" fmla="*/ 87 h 1228"/>
              <a:gd name="T6" fmla="*/ 288 w 721"/>
              <a:gd name="T7" fmla="*/ 133 h 1228"/>
              <a:gd name="T8" fmla="*/ 244 w 721"/>
              <a:gd name="T9" fmla="*/ 169 h 1228"/>
              <a:gd name="T10" fmla="*/ 243 w 721"/>
              <a:gd name="T11" fmla="*/ 193 h 1228"/>
              <a:gd name="T12" fmla="*/ 233 w 721"/>
              <a:gd name="T13" fmla="*/ 212 h 1228"/>
              <a:gd name="T14" fmla="*/ 217 w 721"/>
              <a:gd name="T15" fmla="*/ 227 h 1228"/>
              <a:gd name="T16" fmla="*/ 197 w 721"/>
              <a:gd name="T17" fmla="*/ 237 h 1228"/>
              <a:gd name="T18" fmla="*/ 176 w 721"/>
              <a:gd name="T19" fmla="*/ 242 h 1228"/>
              <a:gd name="T20" fmla="*/ 156 w 721"/>
              <a:gd name="T21" fmla="*/ 240 h 1228"/>
              <a:gd name="T22" fmla="*/ 139 w 721"/>
              <a:gd name="T23" fmla="*/ 232 h 1228"/>
              <a:gd name="T24" fmla="*/ 113 w 721"/>
              <a:gd name="T25" fmla="*/ 237 h 1228"/>
              <a:gd name="T26" fmla="*/ 77 w 721"/>
              <a:gd name="T27" fmla="*/ 261 h 1228"/>
              <a:gd name="T28" fmla="*/ 44 w 721"/>
              <a:gd name="T29" fmla="*/ 287 h 1228"/>
              <a:gd name="T30" fmla="*/ 13 w 721"/>
              <a:gd name="T31" fmla="*/ 312 h 1228"/>
              <a:gd name="T32" fmla="*/ 10 w 721"/>
              <a:gd name="T33" fmla="*/ 368 h 1228"/>
              <a:gd name="T34" fmla="*/ 28 w 721"/>
              <a:gd name="T35" fmla="*/ 459 h 1228"/>
              <a:gd name="T36" fmla="*/ 43 w 721"/>
              <a:gd name="T37" fmla="*/ 547 h 1228"/>
              <a:gd name="T38" fmla="*/ 56 w 721"/>
              <a:gd name="T39" fmla="*/ 635 h 1228"/>
              <a:gd name="T40" fmla="*/ 80 w 721"/>
              <a:gd name="T41" fmla="*/ 682 h 1228"/>
              <a:gd name="T42" fmla="*/ 106 w 721"/>
              <a:gd name="T43" fmla="*/ 697 h 1228"/>
              <a:gd name="T44" fmla="*/ 122 w 721"/>
              <a:gd name="T45" fmla="*/ 718 h 1228"/>
              <a:gd name="T46" fmla="*/ 132 w 721"/>
              <a:gd name="T47" fmla="*/ 744 h 1228"/>
              <a:gd name="T48" fmla="*/ 132 w 721"/>
              <a:gd name="T49" fmla="*/ 771 h 1228"/>
              <a:gd name="T50" fmla="*/ 126 w 721"/>
              <a:gd name="T51" fmla="*/ 797 h 1228"/>
              <a:gd name="T52" fmla="*/ 109 w 721"/>
              <a:gd name="T53" fmla="*/ 820 h 1228"/>
              <a:gd name="T54" fmla="*/ 87 w 721"/>
              <a:gd name="T55" fmla="*/ 838 h 1228"/>
              <a:gd name="T56" fmla="*/ 74 w 721"/>
              <a:gd name="T57" fmla="*/ 871 h 1228"/>
              <a:gd name="T58" fmla="*/ 75 w 721"/>
              <a:gd name="T59" fmla="*/ 929 h 1228"/>
              <a:gd name="T60" fmla="*/ 77 w 721"/>
              <a:gd name="T61" fmla="*/ 992 h 1228"/>
              <a:gd name="T62" fmla="*/ 78 w 721"/>
              <a:gd name="T63" fmla="*/ 1056 h 1228"/>
              <a:gd name="T64" fmla="*/ 135 w 721"/>
              <a:gd name="T65" fmla="*/ 1098 h 1228"/>
              <a:gd name="T66" fmla="*/ 256 w 721"/>
              <a:gd name="T67" fmla="*/ 1126 h 1228"/>
              <a:gd name="T68" fmla="*/ 394 w 721"/>
              <a:gd name="T69" fmla="*/ 1160 h 1228"/>
              <a:gd name="T70" fmla="*/ 558 w 721"/>
              <a:gd name="T71" fmla="*/ 1201 h 1228"/>
              <a:gd name="T72" fmla="*/ 667 w 721"/>
              <a:gd name="T73" fmla="*/ 1166 h 1228"/>
              <a:gd name="T74" fmla="*/ 690 w 721"/>
              <a:gd name="T75" fmla="*/ 1033 h 1228"/>
              <a:gd name="T76" fmla="*/ 706 w 721"/>
              <a:gd name="T77" fmla="*/ 885 h 1228"/>
              <a:gd name="T78" fmla="*/ 716 w 721"/>
              <a:gd name="T79" fmla="*/ 726 h 1228"/>
              <a:gd name="T80" fmla="*/ 719 w 721"/>
              <a:gd name="T81" fmla="*/ 625 h 1228"/>
              <a:gd name="T82" fmla="*/ 719 w 721"/>
              <a:gd name="T83" fmla="*/ 593 h 1228"/>
              <a:gd name="T84" fmla="*/ 720 w 721"/>
              <a:gd name="T85" fmla="*/ 563 h 1228"/>
              <a:gd name="T86" fmla="*/ 720 w 721"/>
              <a:gd name="T87" fmla="*/ 533 h 1228"/>
              <a:gd name="T88" fmla="*/ 711 w 721"/>
              <a:gd name="T89" fmla="*/ 511 h 1228"/>
              <a:gd name="T90" fmla="*/ 691 w 721"/>
              <a:gd name="T91" fmla="*/ 505 h 1228"/>
              <a:gd name="T92" fmla="*/ 677 w 721"/>
              <a:gd name="T93" fmla="*/ 495 h 1228"/>
              <a:gd name="T94" fmla="*/ 665 w 721"/>
              <a:gd name="T95" fmla="*/ 484 h 1228"/>
              <a:gd name="T96" fmla="*/ 651 w 721"/>
              <a:gd name="T97" fmla="*/ 461 h 1228"/>
              <a:gd name="T98" fmla="*/ 642 w 721"/>
              <a:gd name="T99" fmla="*/ 424 h 1228"/>
              <a:gd name="T100" fmla="*/ 642 w 721"/>
              <a:gd name="T101" fmla="*/ 386 h 1228"/>
              <a:gd name="T102" fmla="*/ 652 w 721"/>
              <a:gd name="T103" fmla="*/ 351 h 1228"/>
              <a:gd name="T104" fmla="*/ 670 w 721"/>
              <a:gd name="T105" fmla="*/ 321 h 1228"/>
              <a:gd name="T106" fmla="*/ 688 w 721"/>
              <a:gd name="T107" fmla="*/ 308 h 1228"/>
              <a:gd name="T108" fmla="*/ 703 w 721"/>
              <a:gd name="T109" fmla="*/ 302 h 1228"/>
              <a:gd name="T110" fmla="*/ 706 w 721"/>
              <a:gd name="T111" fmla="*/ 261 h 1228"/>
              <a:gd name="T112" fmla="*/ 698 w 721"/>
              <a:gd name="T113" fmla="*/ 183 h 1228"/>
              <a:gd name="T114" fmla="*/ 688 w 721"/>
              <a:gd name="T115" fmla="*/ 108 h 1228"/>
              <a:gd name="T116" fmla="*/ 675 w 721"/>
              <a:gd name="T117" fmla="*/ 35 h 122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21"/>
              <a:gd name="T178" fmla="*/ 0 h 1228"/>
              <a:gd name="T179" fmla="*/ 721 w 721"/>
              <a:gd name="T180" fmla="*/ 1228 h 122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21" h="1228">
                <a:moveTo>
                  <a:pt x="667" y="0"/>
                </a:moveTo>
                <a:lnTo>
                  <a:pt x="618" y="11"/>
                </a:lnTo>
                <a:lnTo>
                  <a:pt x="566" y="26"/>
                </a:lnTo>
                <a:lnTo>
                  <a:pt x="509" y="45"/>
                </a:lnTo>
                <a:lnTo>
                  <a:pt x="452" y="65"/>
                </a:lnTo>
                <a:lnTo>
                  <a:pt x="395" y="87"/>
                </a:lnTo>
                <a:lnTo>
                  <a:pt x="340" y="110"/>
                </a:lnTo>
                <a:lnTo>
                  <a:pt x="288" y="133"/>
                </a:lnTo>
                <a:lnTo>
                  <a:pt x="241" y="156"/>
                </a:lnTo>
                <a:lnTo>
                  <a:pt x="244" y="169"/>
                </a:lnTo>
                <a:lnTo>
                  <a:pt x="244" y="182"/>
                </a:lnTo>
                <a:lnTo>
                  <a:pt x="243" y="193"/>
                </a:lnTo>
                <a:lnTo>
                  <a:pt x="238" y="203"/>
                </a:lnTo>
                <a:lnTo>
                  <a:pt x="233" y="212"/>
                </a:lnTo>
                <a:lnTo>
                  <a:pt x="225" y="221"/>
                </a:lnTo>
                <a:lnTo>
                  <a:pt x="217" y="227"/>
                </a:lnTo>
                <a:lnTo>
                  <a:pt x="207" y="232"/>
                </a:lnTo>
                <a:lnTo>
                  <a:pt x="197" y="237"/>
                </a:lnTo>
                <a:lnTo>
                  <a:pt x="187" y="240"/>
                </a:lnTo>
                <a:lnTo>
                  <a:pt x="176" y="242"/>
                </a:lnTo>
                <a:lnTo>
                  <a:pt x="166" y="242"/>
                </a:lnTo>
                <a:lnTo>
                  <a:pt x="156" y="240"/>
                </a:lnTo>
                <a:lnTo>
                  <a:pt x="147" y="237"/>
                </a:lnTo>
                <a:lnTo>
                  <a:pt x="139" y="232"/>
                </a:lnTo>
                <a:lnTo>
                  <a:pt x="130" y="225"/>
                </a:lnTo>
                <a:lnTo>
                  <a:pt x="113" y="237"/>
                </a:lnTo>
                <a:lnTo>
                  <a:pt x="95" y="250"/>
                </a:lnTo>
                <a:lnTo>
                  <a:pt x="77" y="261"/>
                </a:lnTo>
                <a:lnTo>
                  <a:pt x="61" y="274"/>
                </a:lnTo>
                <a:lnTo>
                  <a:pt x="44" y="287"/>
                </a:lnTo>
                <a:lnTo>
                  <a:pt x="28" y="299"/>
                </a:lnTo>
                <a:lnTo>
                  <a:pt x="13" y="312"/>
                </a:lnTo>
                <a:lnTo>
                  <a:pt x="0" y="323"/>
                </a:lnTo>
                <a:lnTo>
                  <a:pt x="10" y="368"/>
                </a:lnTo>
                <a:lnTo>
                  <a:pt x="20" y="414"/>
                </a:lnTo>
                <a:lnTo>
                  <a:pt x="28" y="459"/>
                </a:lnTo>
                <a:lnTo>
                  <a:pt x="36" y="503"/>
                </a:lnTo>
                <a:lnTo>
                  <a:pt x="43" y="547"/>
                </a:lnTo>
                <a:lnTo>
                  <a:pt x="49" y="591"/>
                </a:lnTo>
                <a:lnTo>
                  <a:pt x="56" y="635"/>
                </a:lnTo>
                <a:lnTo>
                  <a:pt x="62" y="677"/>
                </a:lnTo>
                <a:lnTo>
                  <a:pt x="80" y="682"/>
                </a:lnTo>
                <a:lnTo>
                  <a:pt x="93" y="689"/>
                </a:lnTo>
                <a:lnTo>
                  <a:pt x="106" y="697"/>
                </a:lnTo>
                <a:lnTo>
                  <a:pt x="116" y="706"/>
                </a:lnTo>
                <a:lnTo>
                  <a:pt x="122" y="718"/>
                </a:lnTo>
                <a:lnTo>
                  <a:pt x="129" y="731"/>
                </a:lnTo>
                <a:lnTo>
                  <a:pt x="132" y="744"/>
                </a:lnTo>
                <a:lnTo>
                  <a:pt x="134" y="757"/>
                </a:lnTo>
                <a:lnTo>
                  <a:pt x="132" y="771"/>
                </a:lnTo>
                <a:lnTo>
                  <a:pt x="130" y="784"/>
                </a:lnTo>
                <a:lnTo>
                  <a:pt x="126" y="797"/>
                </a:lnTo>
                <a:lnTo>
                  <a:pt x="119" y="809"/>
                </a:lnTo>
                <a:lnTo>
                  <a:pt x="109" y="820"/>
                </a:lnTo>
                <a:lnTo>
                  <a:pt x="100" y="830"/>
                </a:lnTo>
                <a:lnTo>
                  <a:pt x="87" y="838"/>
                </a:lnTo>
                <a:lnTo>
                  <a:pt x="74" y="845"/>
                </a:lnTo>
                <a:lnTo>
                  <a:pt x="74" y="871"/>
                </a:lnTo>
                <a:lnTo>
                  <a:pt x="75" y="900"/>
                </a:lnTo>
                <a:lnTo>
                  <a:pt x="75" y="929"/>
                </a:lnTo>
                <a:lnTo>
                  <a:pt x="77" y="960"/>
                </a:lnTo>
                <a:lnTo>
                  <a:pt x="77" y="992"/>
                </a:lnTo>
                <a:lnTo>
                  <a:pt x="78" y="1023"/>
                </a:lnTo>
                <a:lnTo>
                  <a:pt x="78" y="1056"/>
                </a:lnTo>
                <a:lnTo>
                  <a:pt x="78" y="1085"/>
                </a:lnTo>
                <a:lnTo>
                  <a:pt x="135" y="1098"/>
                </a:lnTo>
                <a:lnTo>
                  <a:pt x="194" y="1111"/>
                </a:lnTo>
                <a:lnTo>
                  <a:pt x="256" y="1126"/>
                </a:lnTo>
                <a:lnTo>
                  <a:pt x="322" y="1142"/>
                </a:lnTo>
                <a:lnTo>
                  <a:pt x="394" y="1160"/>
                </a:lnTo>
                <a:lnTo>
                  <a:pt x="472" y="1179"/>
                </a:lnTo>
                <a:lnTo>
                  <a:pt x="558" y="1201"/>
                </a:lnTo>
                <a:lnTo>
                  <a:pt x="654" y="1227"/>
                </a:lnTo>
                <a:lnTo>
                  <a:pt x="667" y="1166"/>
                </a:lnTo>
                <a:lnTo>
                  <a:pt x="678" y="1103"/>
                </a:lnTo>
                <a:lnTo>
                  <a:pt x="690" y="1033"/>
                </a:lnTo>
                <a:lnTo>
                  <a:pt x="698" y="962"/>
                </a:lnTo>
                <a:lnTo>
                  <a:pt x="706" y="885"/>
                </a:lnTo>
                <a:lnTo>
                  <a:pt x="711" y="807"/>
                </a:lnTo>
                <a:lnTo>
                  <a:pt x="716" y="726"/>
                </a:lnTo>
                <a:lnTo>
                  <a:pt x="719" y="643"/>
                </a:lnTo>
                <a:lnTo>
                  <a:pt x="719" y="625"/>
                </a:lnTo>
                <a:lnTo>
                  <a:pt x="719" y="607"/>
                </a:lnTo>
                <a:lnTo>
                  <a:pt x="719" y="593"/>
                </a:lnTo>
                <a:lnTo>
                  <a:pt x="720" y="578"/>
                </a:lnTo>
                <a:lnTo>
                  <a:pt x="720" y="563"/>
                </a:lnTo>
                <a:lnTo>
                  <a:pt x="720" y="549"/>
                </a:lnTo>
                <a:lnTo>
                  <a:pt x="720" y="533"/>
                </a:lnTo>
                <a:lnTo>
                  <a:pt x="720" y="513"/>
                </a:lnTo>
                <a:lnTo>
                  <a:pt x="711" y="511"/>
                </a:lnTo>
                <a:lnTo>
                  <a:pt x="701" y="508"/>
                </a:lnTo>
                <a:lnTo>
                  <a:pt x="691" y="505"/>
                </a:lnTo>
                <a:lnTo>
                  <a:pt x="685" y="500"/>
                </a:lnTo>
                <a:lnTo>
                  <a:pt x="677" y="495"/>
                </a:lnTo>
                <a:lnTo>
                  <a:pt x="670" y="490"/>
                </a:lnTo>
                <a:lnTo>
                  <a:pt x="665" y="484"/>
                </a:lnTo>
                <a:lnTo>
                  <a:pt x="659" y="476"/>
                </a:lnTo>
                <a:lnTo>
                  <a:pt x="651" y="461"/>
                </a:lnTo>
                <a:lnTo>
                  <a:pt x="646" y="443"/>
                </a:lnTo>
                <a:lnTo>
                  <a:pt x="642" y="424"/>
                </a:lnTo>
                <a:lnTo>
                  <a:pt x="642" y="406"/>
                </a:lnTo>
                <a:lnTo>
                  <a:pt x="642" y="386"/>
                </a:lnTo>
                <a:lnTo>
                  <a:pt x="647" y="368"/>
                </a:lnTo>
                <a:lnTo>
                  <a:pt x="652" y="351"/>
                </a:lnTo>
                <a:lnTo>
                  <a:pt x="660" y="336"/>
                </a:lnTo>
                <a:lnTo>
                  <a:pt x="670" y="321"/>
                </a:lnTo>
                <a:lnTo>
                  <a:pt x="681" y="312"/>
                </a:lnTo>
                <a:lnTo>
                  <a:pt x="688" y="308"/>
                </a:lnTo>
                <a:lnTo>
                  <a:pt x="694" y="305"/>
                </a:lnTo>
                <a:lnTo>
                  <a:pt x="703" y="302"/>
                </a:lnTo>
                <a:lnTo>
                  <a:pt x="709" y="302"/>
                </a:lnTo>
                <a:lnTo>
                  <a:pt x="706" y="261"/>
                </a:lnTo>
                <a:lnTo>
                  <a:pt x="703" y="222"/>
                </a:lnTo>
                <a:lnTo>
                  <a:pt x="698" y="183"/>
                </a:lnTo>
                <a:lnTo>
                  <a:pt x="693" y="146"/>
                </a:lnTo>
                <a:lnTo>
                  <a:pt x="688" y="108"/>
                </a:lnTo>
                <a:lnTo>
                  <a:pt x="681" y="73"/>
                </a:lnTo>
                <a:lnTo>
                  <a:pt x="675" y="35"/>
                </a:lnTo>
                <a:lnTo>
                  <a:pt x="667" y="0"/>
                </a:lnTo>
              </a:path>
            </a:pathLst>
          </a:custGeom>
          <a:solidFill>
            <a:srgbClr val="FAF0A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38" name="Freeform 169"/>
          <p:cNvSpPr>
            <a:spLocks/>
          </p:cNvSpPr>
          <p:nvPr/>
        </p:nvSpPr>
        <p:spPr bwMode="auto">
          <a:xfrm>
            <a:off x="4883150" y="2295525"/>
            <a:ext cx="1144588" cy="1949450"/>
          </a:xfrm>
          <a:custGeom>
            <a:avLst/>
            <a:gdLst>
              <a:gd name="T0" fmla="*/ 618 w 721"/>
              <a:gd name="T1" fmla="*/ 11 h 1228"/>
              <a:gd name="T2" fmla="*/ 509 w 721"/>
              <a:gd name="T3" fmla="*/ 45 h 1228"/>
              <a:gd name="T4" fmla="*/ 395 w 721"/>
              <a:gd name="T5" fmla="*/ 87 h 1228"/>
              <a:gd name="T6" fmla="*/ 288 w 721"/>
              <a:gd name="T7" fmla="*/ 133 h 1228"/>
              <a:gd name="T8" fmla="*/ 244 w 721"/>
              <a:gd name="T9" fmla="*/ 169 h 1228"/>
              <a:gd name="T10" fmla="*/ 243 w 721"/>
              <a:gd name="T11" fmla="*/ 193 h 1228"/>
              <a:gd name="T12" fmla="*/ 233 w 721"/>
              <a:gd name="T13" fmla="*/ 212 h 1228"/>
              <a:gd name="T14" fmla="*/ 217 w 721"/>
              <a:gd name="T15" fmla="*/ 227 h 1228"/>
              <a:gd name="T16" fmla="*/ 197 w 721"/>
              <a:gd name="T17" fmla="*/ 237 h 1228"/>
              <a:gd name="T18" fmla="*/ 176 w 721"/>
              <a:gd name="T19" fmla="*/ 242 h 1228"/>
              <a:gd name="T20" fmla="*/ 156 w 721"/>
              <a:gd name="T21" fmla="*/ 240 h 1228"/>
              <a:gd name="T22" fmla="*/ 139 w 721"/>
              <a:gd name="T23" fmla="*/ 232 h 1228"/>
              <a:gd name="T24" fmla="*/ 113 w 721"/>
              <a:gd name="T25" fmla="*/ 237 h 1228"/>
              <a:gd name="T26" fmla="*/ 77 w 721"/>
              <a:gd name="T27" fmla="*/ 261 h 1228"/>
              <a:gd name="T28" fmla="*/ 44 w 721"/>
              <a:gd name="T29" fmla="*/ 287 h 1228"/>
              <a:gd name="T30" fmla="*/ 13 w 721"/>
              <a:gd name="T31" fmla="*/ 312 h 1228"/>
              <a:gd name="T32" fmla="*/ 10 w 721"/>
              <a:gd name="T33" fmla="*/ 368 h 1228"/>
              <a:gd name="T34" fmla="*/ 28 w 721"/>
              <a:gd name="T35" fmla="*/ 459 h 1228"/>
              <a:gd name="T36" fmla="*/ 43 w 721"/>
              <a:gd name="T37" fmla="*/ 547 h 1228"/>
              <a:gd name="T38" fmla="*/ 56 w 721"/>
              <a:gd name="T39" fmla="*/ 635 h 1228"/>
              <a:gd name="T40" fmla="*/ 80 w 721"/>
              <a:gd name="T41" fmla="*/ 682 h 1228"/>
              <a:gd name="T42" fmla="*/ 106 w 721"/>
              <a:gd name="T43" fmla="*/ 697 h 1228"/>
              <a:gd name="T44" fmla="*/ 122 w 721"/>
              <a:gd name="T45" fmla="*/ 718 h 1228"/>
              <a:gd name="T46" fmla="*/ 132 w 721"/>
              <a:gd name="T47" fmla="*/ 744 h 1228"/>
              <a:gd name="T48" fmla="*/ 132 w 721"/>
              <a:gd name="T49" fmla="*/ 771 h 1228"/>
              <a:gd name="T50" fmla="*/ 126 w 721"/>
              <a:gd name="T51" fmla="*/ 797 h 1228"/>
              <a:gd name="T52" fmla="*/ 109 w 721"/>
              <a:gd name="T53" fmla="*/ 820 h 1228"/>
              <a:gd name="T54" fmla="*/ 87 w 721"/>
              <a:gd name="T55" fmla="*/ 838 h 1228"/>
              <a:gd name="T56" fmla="*/ 74 w 721"/>
              <a:gd name="T57" fmla="*/ 871 h 1228"/>
              <a:gd name="T58" fmla="*/ 75 w 721"/>
              <a:gd name="T59" fmla="*/ 929 h 1228"/>
              <a:gd name="T60" fmla="*/ 77 w 721"/>
              <a:gd name="T61" fmla="*/ 992 h 1228"/>
              <a:gd name="T62" fmla="*/ 78 w 721"/>
              <a:gd name="T63" fmla="*/ 1056 h 1228"/>
              <a:gd name="T64" fmla="*/ 135 w 721"/>
              <a:gd name="T65" fmla="*/ 1098 h 1228"/>
              <a:gd name="T66" fmla="*/ 256 w 721"/>
              <a:gd name="T67" fmla="*/ 1126 h 1228"/>
              <a:gd name="T68" fmla="*/ 394 w 721"/>
              <a:gd name="T69" fmla="*/ 1160 h 1228"/>
              <a:gd name="T70" fmla="*/ 558 w 721"/>
              <a:gd name="T71" fmla="*/ 1201 h 1228"/>
              <a:gd name="T72" fmla="*/ 667 w 721"/>
              <a:gd name="T73" fmla="*/ 1166 h 1228"/>
              <a:gd name="T74" fmla="*/ 690 w 721"/>
              <a:gd name="T75" fmla="*/ 1033 h 1228"/>
              <a:gd name="T76" fmla="*/ 706 w 721"/>
              <a:gd name="T77" fmla="*/ 885 h 1228"/>
              <a:gd name="T78" fmla="*/ 716 w 721"/>
              <a:gd name="T79" fmla="*/ 726 h 1228"/>
              <a:gd name="T80" fmla="*/ 719 w 721"/>
              <a:gd name="T81" fmla="*/ 625 h 1228"/>
              <a:gd name="T82" fmla="*/ 719 w 721"/>
              <a:gd name="T83" fmla="*/ 593 h 1228"/>
              <a:gd name="T84" fmla="*/ 720 w 721"/>
              <a:gd name="T85" fmla="*/ 563 h 1228"/>
              <a:gd name="T86" fmla="*/ 720 w 721"/>
              <a:gd name="T87" fmla="*/ 533 h 1228"/>
              <a:gd name="T88" fmla="*/ 711 w 721"/>
              <a:gd name="T89" fmla="*/ 511 h 1228"/>
              <a:gd name="T90" fmla="*/ 691 w 721"/>
              <a:gd name="T91" fmla="*/ 505 h 1228"/>
              <a:gd name="T92" fmla="*/ 677 w 721"/>
              <a:gd name="T93" fmla="*/ 495 h 1228"/>
              <a:gd name="T94" fmla="*/ 665 w 721"/>
              <a:gd name="T95" fmla="*/ 484 h 1228"/>
              <a:gd name="T96" fmla="*/ 651 w 721"/>
              <a:gd name="T97" fmla="*/ 461 h 1228"/>
              <a:gd name="T98" fmla="*/ 642 w 721"/>
              <a:gd name="T99" fmla="*/ 424 h 1228"/>
              <a:gd name="T100" fmla="*/ 642 w 721"/>
              <a:gd name="T101" fmla="*/ 386 h 1228"/>
              <a:gd name="T102" fmla="*/ 652 w 721"/>
              <a:gd name="T103" fmla="*/ 351 h 1228"/>
              <a:gd name="T104" fmla="*/ 670 w 721"/>
              <a:gd name="T105" fmla="*/ 321 h 1228"/>
              <a:gd name="T106" fmla="*/ 688 w 721"/>
              <a:gd name="T107" fmla="*/ 308 h 1228"/>
              <a:gd name="T108" fmla="*/ 703 w 721"/>
              <a:gd name="T109" fmla="*/ 302 h 1228"/>
              <a:gd name="T110" fmla="*/ 706 w 721"/>
              <a:gd name="T111" fmla="*/ 261 h 1228"/>
              <a:gd name="T112" fmla="*/ 698 w 721"/>
              <a:gd name="T113" fmla="*/ 183 h 1228"/>
              <a:gd name="T114" fmla="*/ 688 w 721"/>
              <a:gd name="T115" fmla="*/ 108 h 1228"/>
              <a:gd name="T116" fmla="*/ 675 w 721"/>
              <a:gd name="T117" fmla="*/ 35 h 122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21"/>
              <a:gd name="T178" fmla="*/ 0 h 1228"/>
              <a:gd name="T179" fmla="*/ 721 w 721"/>
              <a:gd name="T180" fmla="*/ 1228 h 122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21" h="1228">
                <a:moveTo>
                  <a:pt x="667" y="0"/>
                </a:moveTo>
                <a:lnTo>
                  <a:pt x="618" y="11"/>
                </a:lnTo>
                <a:lnTo>
                  <a:pt x="566" y="26"/>
                </a:lnTo>
                <a:lnTo>
                  <a:pt x="509" y="45"/>
                </a:lnTo>
                <a:lnTo>
                  <a:pt x="452" y="65"/>
                </a:lnTo>
                <a:lnTo>
                  <a:pt x="395" y="87"/>
                </a:lnTo>
                <a:lnTo>
                  <a:pt x="340" y="110"/>
                </a:lnTo>
                <a:lnTo>
                  <a:pt x="288" y="133"/>
                </a:lnTo>
                <a:lnTo>
                  <a:pt x="241" y="156"/>
                </a:lnTo>
                <a:lnTo>
                  <a:pt x="244" y="169"/>
                </a:lnTo>
                <a:lnTo>
                  <a:pt x="244" y="182"/>
                </a:lnTo>
                <a:lnTo>
                  <a:pt x="243" y="193"/>
                </a:lnTo>
                <a:lnTo>
                  <a:pt x="238" y="203"/>
                </a:lnTo>
                <a:lnTo>
                  <a:pt x="233" y="212"/>
                </a:lnTo>
                <a:lnTo>
                  <a:pt x="225" y="221"/>
                </a:lnTo>
                <a:lnTo>
                  <a:pt x="217" y="227"/>
                </a:lnTo>
                <a:lnTo>
                  <a:pt x="207" y="232"/>
                </a:lnTo>
                <a:lnTo>
                  <a:pt x="197" y="237"/>
                </a:lnTo>
                <a:lnTo>
                  <a:pt x="187" y="240"/>
                </a:lnTo>
                <a:lnTo>
                  <a:pt x="176" y="242"/>
                </a:lnTo>
                <a:lnTo>
                  <a:pt x="166" y="242"/>
                </a:lnTo>
                <a:lnTo>
                  <a:pt x="156" y="240"/>
                </a:lnTo>
                <a:lnTo>
                  <a:pt x="147" y="237"/>
                </a:lnTo>
                <a:lnTo>
                  <a:pt x="139" y="232"/>
                </a:lnTo>
                <a:lnTo>
                  <a:pt x="130" y="225"/>
                </a:lnTo>
                <a:lnTo>
                  <a:pt x="113" y="237"/>
                </a:lnTo>
                <a:lnTo>
                  <a:pt x="95" y="250"/>
                </a:lnTo>
                <a:lnTo>
                  <a:pt x="77" y="261"/>
                </a:lnTo>
                <a:lnTo>
                  <a:pt x="61" y="274"/>
                </a:lnTo>
                <a:lnTo>
                  <a:pt x="44" y="287"/>
                </a:lnTo>
                <a:lnTo>
                  <a:pt x="28" y="299"/>
                </a:lnTo>
                <a:lnTo>
                  <a:pt x="13" y="312"/>
                </a:lnTo>
                <a:lnTo>
                  <a:pt x="0" y="323"/>
                </a:lnTo>
                <a:lnTo>
                  <a:pt x="10" y="368"/>
                </a:lnTo>
                <a:lnTo>
                  <a:pt x="20" y="414"/>
                </a:lnTo>
                <a:lnTo>
                  <a:pt x="28" y="459"/>
                </a:lnTo>
                <a:lnTo>
                  <a:pt x="36" y="503"/>
                </a:lnTo>
                <a:lnTo>
                  <a:pt x="43" y="547"/>
                </a:lnTo>
                <a:lnTo>
                  <a:pt x="49" y="591"/>
                </a:lnTo>
                <a:lnTo>
                  <a:pt x="56" y="635"/>
                </a:lnTo>
                <a:lnTo>
                  <a:pt x="62" y="677"/>
                </a:lnTo>
                <a:lnTo>
                  <a:pt x="80" y="682"/>
                </a:lnTo>
                <a:lnTo>
                  <a:pt x="93" y="689"/>
                </a:lnTo>
                <a:lnTo>
                  <a:pt x="106" y="697"/>
                </a:lnTo>
                <a:lnTo>
                  <a:pt x="116" y="706"/>
                </a:lnTo>
                <a:lnTo>
                  <a:pt x="122" y="718"/>
                </a:lnTo>
                <a:lnTo>
                  <a:pt x="129" y="731"/>
                </a:lnTo>
                <a:lnTo>
                  <a:pt x="132" y="744"/>
                </a:lnTo>
                <a:lnTo>
                  <a:pt x="134" y="757"/>
                </a:lnTo>
                <a:lnTo>
                  <a:pt x="132" y="771"/>
                </a:lnTo>
                <a:lnTo>
                  <a:pt x="130" y="784"/>
                </a:lnTo>
                <a:lnTo>
                  <a:pt x="126" y="797"/>
                </a:lnTo>
                <a:lnTo>
                  <a:pt x="119" y="809"/>
                </a:lnTo>
                <a:lnTo>
                  <a:pt x="109" y="820"/>
                </a:lnTo>
                <a:lnTo>
                  <a:pt x="100" y="830"/>
                </a:lnTo>
                <a:lnTo>
                  <a:pt x="87" y="838"/>
                </a:lnTo>
                <a:lnTo>
                  <a:pt x="74" y="845"/>
                </a:lnTo>
                <a:lnTo>
                  <a:pt x="74" y="871"/>
                </a:lnTo>
                <a:lnTo>
                  <a:pt x="75" y="900"/>
                </a:lnTo>
                <a:lnTo>
                  <a:pt x="75" y="929"/>
                </a:lnTo>
                <a:lnTo>
                  <a:pt x="77" y="960"/>
                </a:lnTo>
                <a:lnTo>
                  <a:pt x="77" y="992"/>
                </a:lnTo>
                <a:lnTo>
                  <a:pt x="78" y="1023"/>
                </a:lnTo>
                <a:lnTo>
                  <a:pt x="78" y="1056"/>
                </a:lnTo>
                <a:lnTo>
                  <a:pt x="78" y="1085"/>
                </a:lnTo>
                <a:lnTo>
                  <a:pt x="135" y="1098"/>
                </a:lnTo>
                <a:lnTo>
                  <a:pt x="194" y="1111"/>
                </a:lnTo>
                <a:lnTo>
                  <a:pt x="256" y="1126"/>
                </a:lnTo>
                <a:lnTo>
                  <a:pt x="322" y="1142"/>
                </a:lnTo>
                <a:lnTo>
                  <a:pt x="394" y="1160"/>
                </a:lnTo>
                <a:lnTo>
                  <a:pt x="472" y="1179"/>
                </a:lnTo>
                <a:lnTo>
                  <a:pt x="558" y="1201"/>
                </a:lnTo>
                <a:lnTo>
                  <a:pt x="654" y="1227"/>
                </a:lnTo>
                <a:lnTo>
                  <a:pt x="667" y="1166"/>
                </a:lnTo>
                <a:lnTo>
                  <a:pt x="678" y="1103"/>
                </a:lnTo>
                <a:lnTo>
                  <a:pt x="690" y="1033"/>
                </a:lnTo>
                <a:lnTo>
                  <a:pt x="698" y="962"/>
                </a:lnTo>
                <a:lnTo>
                  <a:pt x="706" y="885"/>
                </a:lnTo>
                <a:lnTo>
                  <a:pt x="711" y="807"/>
                </a:lnTo>
                <a:lnTo>
                  <a:pt x="716" y="726"/>
                </a:lnTo>
                <a:lnTo>
                  <a:pt x="719" y="643"/>
                </a:lnTo>
                <a:lnTo>
                  <a:pt x="719" y="625"/>
                </a:lnTo>
                <a:lnTo>
                  <a:pt x="719" y="607"/>
                </a:lnTo>
                <a:lnTo>
                  <a:pt x="719" y="593"/>
                </a:lnTo>
                <a:lnTo>
                  <a:pt x="720" y="578"/>
                </a:lnTo>
                <a:lnTo>
                  <a:pt x="720" y="563"/>
                </a:lnTo>
                <a:lnTo>
                  <a:pt x="720" y="549"/>
                </a:lnTo>
                <a:lnTo>
                  <a:pt x="720" y="533"/>
                </a:lnTo>
                <a:lnTo>
                  <a:pt x="720" y="513"/>
                </a:lnTo>
                <a:lnTo>
                  <a:pt x="711" y="511"/>
                </a:lnTo>
                <a:lnTo>
                  <a:pt x="701" y="508"/>
                </a:lnTo>
                <a:lnTo>
                  <a:pt x="691" y="505"/>
                </a:lnTo>
                <a:lnTo>
                  <a:pt x="685" y="500"/>
                </a:lnTo>
                <a:lnTo>
                  <a:pt x="677" y="495"/>
                </a:lnTo>
                <a:lnTo>
                  <a:pt x="670" y="490"/>
                </a:lnTo>
                <a:lnTo>
                  <a:pt x="665" y="484"/>
                </a:lnTo>
                <a:lnTo>
                  <a:pt x="659" y="476"/>
                </a:lnTo>
                <a:lnTo>
                  <a:pt x="651" y="461"/>
                </a:lnTo>
                <a:lnTo>
                  <a:pt x="646" y="443"/>
                </a:lnTo>
                <a:lnTo>
                  <a:pt x="642" y="424"/>
                </a:lnTo>
                <a:lnTo>
                  <a:pt x="642" y="406"/>
                </a:lnTo>
                <a:lnTo>
                  <a:pt x="642" y="386"/>
                </a:lnTo>
                <a:lnTo>
                  <a:pt x="647" y="368"/>
                </a:lnTo>
                <a:lnTo>
                  <a:pt x="652" y="351"/>
                </a:lnTo>
                <a:lnTo>
                  <a:pt x="660" y="336"/>
                </a:lnTo>
                <a:lnTo>
                  <a:pt x="670" y="321"/>
                </a:lnTo>
                <a:lnTo>
                  <a:pt x="681" y="312"/>
                </a:lnTo>
                <a:lnTo>
                  <a:pt x="688" y="308"/>
                </a:lnTo>
                <a:lnTo>
                  <a:pt x="694" y="305"/>
                </a:lnTo>
                <a:lnTo>
                  <a:pt x="703" y="302"/>
                </a:lnTo>
                <a:lnTo>
                  <a:pt x="709" y="302"/>
                </a:lnTo>
                <a:lnTo>
                  <a:pt x="706" y="261"/>
                </a:lnTo>
                <a:lnTo>
                  <a:pt x="703" y="222"/>
                </a:lnTo>
                <a:lnTo>
                  <a:pt x="698" y="183"/>
                </a:lnTo>
                <a:lnTo>
                  <a:pt x="693" y="146"/>
                </a:lnTo>
                <a:lnTo>
                  <a:pt x="688" y="108"/>
                </a:lnTo>
                <a:lnTo>
                  <a:pt x="681" y="73"/>
                </a:lnTo>
                <a:lnTo>
                  <a:pt x="675" y="35"/>
                </a:lnTo>
                <a:lnTo>
                  <a:pt x="667"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9" name="Freeform 170"/>
          <p:cNvSpPr>
            <a:spLocks/>
          </p:cNvSpPr>
          <p:nvPr/>
        </p:nvSpPr>
        <p:spPr bwMode="auto">
          <a:xfrm>
            <a:off x="5902325" y="2295525"/>
            <a:ext cx="428625" cy="1949450"/>
          </a:xfrm>
          <a:custGeom>
            <a:avLst/>
            <a:gdLst>
              <a:gd name="T0" fmla="*/ 62 w 270"/>
              <a:gd name="T1" fmla="*/ 27 h 1228"/>
              <a:gd name="T2" fmla="*/ 116 w 270"/>
              <a:gd name="T3" fmla="*/ 73 h 1228"/>
              <a:gd name="T4" fmla="*/ 161 w 270"/>
              <a:gd name="T5" fmla="*/ 121 h 1228"/>
              <a:gd name="T6" fmla="*/ 223 w 270"/>
              <a:gd name="T7" fmla="*/ 191 h 1228"/>
              <a:gd name="T8" fmla="*/ 269 w 270"/>
              <a:gd name="T9" fmla="*/ 300 h 1228"/>
              <a:gd name="T10" fmla="*/ 264 w 270"/>
              <a:gd name="T11" fmla="*/ 420 h 1228"/>
              <a:gd name="T12" fmla="*/ 257 w 270"/>
              <a:gd name="T13" fmla="*/ 539 h 1228"/>
              <a:gd name="T14" fmla="*/ 247 w 270"/>
              <a:gd name="T15" fmla="*/ 653 h 1228"/>
              <a:gd name="T16" fmla="*/ 233 w 270"/>
              <a:gd name="T17" fmla="*/ 711 h 1228"/>
              <a:gd name="T18" fmla="*/ 218 w 270"/>
              <a:gd name="T19" fmla="*/ 723 h 1228"/>
              <a:gd name="T20" fmla="*/ 208 w 270"/>
              <a:gd name="T21" fmla="*/ 737 h 1228"/>
              <a:gd name="T22" fmla="*/ 202 w 270"/>
              <a:gd name="T23" fmla="*/ 755 h 1228"/>
              <a:gd name="T24" fmla="*/ 200 w 270"/>
              <a:gd name="T25" fmla="*/ 771 h 1228"/>
              <a:gd name="T26" fmla="*/ 204 w 270"/>
              <a:gd name="T27" fmla="*/ 791 h 1228"/>
              <a:gd name="T28" fmla="*/ 212 w 270"/>
              <a:gd name="T29" fmla="*/ 807 h 1228"/>
              <a:gd name="T30" fmla="*/ 225 w 270"/>
              <a:gd name="T31" fmla="*/ 823 h 1228"/>
              <a:gd name="T32" fmla="*/ 231 w 270"/>
              <a:gd name="T33" fmla="*/ 866 h 1228"/>
              <a:gd name="T34" fmla="*/ 228 w 270"/>
              <a:gd name="T35" fmla="*/ 940 h 1228"/>
              <a:gd name="T36" fmla="*/ 223 w 270"/>
              <a:gd name="T37" fmla="*/ 1022 h 1228"/>
              <a:gd name="T38" fmla="*/ 218 w 270"/>
              <a:gd name="T39" fmla="*/ 1098 h 1228"/>
              <a:gd name="T40" fmla="*/ 194 w 270"/>
              <a:gd name="T41" fmla="*/ 1148 h 1228"/>
              <a:gd name="T42" fmla="*/ 145 w 270"/>
              <a:gd name="T43" fmla="*/ 1173 h 1228"/>
              <a:gd name="T44" fmla="*/ 93 w 270"/>
              <a:gd name="T45" fmla="*/ 1196 h 1228"/>
              <a:gd name="T46" fmla="*/ 39 w 270"/>
              <a:gd name="T47" fmla="*/ 1217 h 1228"/>
              <a:gd name="T48" fmla="*/ 26 w 270"/>
              <a:gd name="T49" fmla="*/ 1153 h 1228"/>
              <a:gd name="T50" fmla="*/ 51 w 270"/>
              <a:gd name="T51" fmla="*/ 999 h 1228"/>
              <a:gd name="T52" fmla="*/ 67 w 270"/>
              <a:gd name="T53" fmla="*/ 840 h 1228"/>
              <a:gd name="T54" fmla="*/ 77 w 270"/>
              <a:gd name="T55" fmla="*/ 679 h 1228"/>
              <a:gd name="T56" fmla="*/ 78 w 270"/>
              <a:gd name="T57" fmla="*/ 580 h 1228"/>
              <a:gd name="T58" fmla="*/ 78 w 270"/>
              <a:gd name="T59" fmla="*/ 560 h 1228"/>
              <a:gd name="T60" fmla="*/ 78 w 270"/>
              <a:gd name="T61" fmla="*/ 549 h 1228"/>
              <a:gd name="T62" fmla="*/ 78 w 270"/>
              <a:gd name="T63" fmla="*/ 529 h 1228"/>
              <a:gd name="T64" fmla="*/ 69 w 270"/>
              <a:gd name="T65" fmla="*/ 511 h 1228"/>
              <a:gd name="T66" fmla="*/ 51 w 270"/>
              <a:gd name="T67" fmla="*/ 507 h 1228"/>
              <a:gd name="T68" fmla="*/ 36 w 270"/>
              <a:gd name="T69" fmla="*/ 498 h 1228"/>
              <a:gd name="T70" fmla="*/ 25 w 270"/>
              <a:gd name="T71" fmla="*/ 485 h 1228"/>
              <a:gd name="T72" fmla="*/ 10 w 270"/>
              <a:gd name="T73" fmla="*/ 464 h 1228"/>
              <a:gd name="T74" fmla="*/ 0 w 270"/>
              <a:gd name="T75" fmla="*/ 429 h 1228"/>
              <a:gd name="T76" fmla="*/ 0 w 270"/>
              <a:gd name="T77" fmla="*/ 390 h 1228"/>
              <a:gd name="T78" fmla="*/ 10 w 270"/>
              <a:gd name="T79" fmla="*/ 354 h 1228"/>
              <a:gd name="T80" fmla="*/ 22 w 270"/>
              <a:gd name="T81" fmla="*/ 331 h 1228"/>
              <a:gd name="T82" fmla="*/ 33 w 270"/>
              <a:gd name="T83" fmla="*/ 318 h 1228"/>
              <a:gd name="T84" fmla="*/ 46 w 270"/>
              <a:gd name="T85" fmla="*/ 308 h 1228"/>
              <a:gd name="T86" fmla="*/ 61 w 270"/>
              <a:gd name="T87" fmla="*/ 303 h 1228"/>
              <a:gd name="T88" fmla="*/ 65 w 270"/>
              <a:gd name="T89" fmla="*/ 263 h 1228"/>
              <a:gd name="T90" fmla="*/ 56 w 270"/>
              <a:gd name="T91" fmla="*/ 185 h 1228"/>
              <a:gd name="T92" fmla="*/ 44 w 270"/>
              <a:gd name="T93" fmla="*/ 107 h 1228"/>
              <a:gd name="T94" fmla="*/ 31 w 270"/>
              <a:gd name="T95" fmla="*/ 34 h 12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0"/>
              <a:gd name="T145" fmla="*/ 0 h 1228"/>
              <a:gd name="T146" fmla="*/ 270 w 270"/>
              <a:gd name="T147" fmla="*/ 1228 h 12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0" h="1228">
                <a:moveTo>
                  <a:pt x="25" y="0"/>
                </a:moveTo>
                <a:lnTo>
                  <a:pt x="62" y="27"/>
                </a:lnTo>
                <a:lnTo>
                  <a:pt x="91" y="52"/>
                </a:lnTo>
                <a:lnTo>
                  <a:pt x="116" y="73"/>
                </a:lnTo>
                <a:lnTo>
                  <a:pt x="137" y="95"/>
                </a:lnTo>
                <a:lnTo>
                  <a:pt x="161" y="121"/>
                </a:lnTo>
                <a:lnTo>
                  <a:pt x="189" y="152"/>
                </a:lnTo>
                <a:lnTo>
                  <a:pt x="223" y="191"/>
                </a:lnTo>
                <a:lnTo>
                  <a:pt x="269" y="242"/>
                </a:lnTo>
                <a:lnTo>
                  <a:pt x="269" y="300"/>
                </a:lnTo>
                <a:lnTo>
                  <a:pt x="267" y="360"/>
                </a:lnTo>
                <a:lnTo>
                  <a:pt x="264" y="420"/>
                </a:lnTo>
                <a:lnTo>
                  <a:pt x="262" y="479"/>
                </a:lnTo>
                <a:lnTo>
                  <a:pt x="257" y="539"/>
                </a:lnTo>
                <a:lnTo>
                  <a:pt x="254" y="598"/>
                </a:lnTo>
                <a:lnTo>
                  <a:pt x="247" y="653"/>
                </a:lnTo>
                <a:lnTo>
                  <a:pt x="241" y="706"/>
                </a:lnTo>
                <a:lnTo>
                  <a:pt x="233" y="711"/>
                </a:lnTo>
                <a:lnTo>
                  <a:pt x="226" y="716"/>
                </a:lnTo>
                <a:lnTo>
                  <a:pt x="218" y="723"/>
                </a:lnTo>
                <a:lnTo>
                  <a:pt x="213" y="731"/>
                </a:lnTo>
                <a:lnTo>
                  <a:pt x="208" y="737"/>
                </a:lnTo>
                <a:lnTo>
                  <a:pt x="205" y="745"/>
                </a:lnTo>
                <a:lnTo>
                  <a:pt x="202" y="755"/>
                </a:lnTo>
                <a:lnTo>
                  <a:pt x="202" y="763"/>
                </a:lnTo>
                <a:lnTo>
                  <a:pt x="200" y="771"/>
                </a:lnTo>
                <a:lnTo>
                  <a:pt x="202" y="781"/>
                </a:lnTo>
                <a:lnTo>
                  <a:pt x="204" y="791"/>
                </a:lnTo>
                <a:lnTo>
                  <a:pt x="207" y="799"/>
                </a:lnTo>
                <a:lnTo>
                  <a:pt x="212" y="807"/>
                </a:lnTo>
                <a:lnTo>
                  <a:pt x="217" y="815"/>
                </a:lnTo>
                <a:lnTo>
                  <a:pt x="225" y="823"/>
                </a:lnTo>
                <a:lnTo>
                  <a:pt x="233" y="832"/>
                </a:lnTo>
                <a:lnTo>
                  <a:pt x="231" y="866"/>
                </a:lnTo>
                <a:lnTo>
                  <a:pt x="230" y="901"/>
                </a:lnTo>
                <a:lnTo>
                  <a:pt x="228" y="940"/>
                </a:lnTo>
                <a:lnTo>
                  <a:pt x="225" y="981"/>
                </a:lnTo>
                <a:lnTo>
                  <a:pt x="223" y="1022"/>
                </a:lnTo>
                <a:lnTo>
                  <a:pt x="220" y="1061"/>
                </a:lnTo>
                <a:lnTo>
                  <a:pt x="218" y="1098"/>
                </a:lnTo>
                <a:lnTo>
                  <a:pt x="218" y="1134"/>
                </a:lnTo>
                <a:lnTo>
                  <a:pt x="194" y="1148"/>
                </a:lnTo>
                <a:lnTo>
                  <a:pt x="169" y="1160"/>
                </a:lnTo>
                <a:lnTo>
                  <a:pt x="145" y="1173"/>
                </a:lnTo>
                <a:lnTo>
                  <a:pt x="119" y="1184"/>
                </a:lnTo>
                <a:lnTo>
                  <a:pt x="93" y="1196"/>
                </a:lnTo>
                <a:lnTo>
                  <a:pt x="67" y="1207"/>
                </a:lnTo>
                <a:lnTo>
                  <a:pt x="39" y="1217"/>
                </a:lnTo>
                <a:lnTo>
                  <a:pt x="12" y="1227"/>
                </a:lnTo>
                <a:lnTo>
                  <a:pt x="26" y="1153"/>
                </a:lnTo>
                <a:lnTo>
                  <a:pt x="39" y="1077"/>
                </a:lnTo>
                <a:lnTo>
                  <a:pt x="51" y="999"/>
                </a:lnTo>
                <a:lnTo>
                  <a:pt x="61" y="921"/>
                </a:lnTo>
                <a:lnTo>
                  <a:pt x="67" y="840"/>
                </a:lnTo>
                <a:lnTo>
                  <a:pt x="72" y="760"/>
                </a:lnTo>
                <a:lnTo>
                  <a:pt x="77" y="679"/>
                </a:lnTo>
                <a:lnTo>
                  <a:pt x="78" y="598"/>
                </a:lnTo>
                <a:lnTo>
                  <a:pt x="78" y="580"/>
                </a:lnTo>
                <a:lnTo>
                  <a:pt x="78" y="568"/>
                </a:lnTo>
                <a:lnTo>
                  <a:pt x="78" y="560"/>
                </a:lnTo>
                <a:lnTo>
                  <a:pt x="78" y="554"/>
                </a:lnTo>
                <a:lnTo>
                  <a:pt x="78" y="549"/>
                </a:lnTo>
                <a:lnTo>
                  <a:pt x="78" y="541"/>
                </a:lnTo>
                <a:lnTo>
                  <a:pt x="78" y="529"/>
                </a:lnTo>
                <a:lnTo>
                  <a:pt x="78" y="513"/>
                </a:lnTo>
                <a:lnTo>
                  <a:pt x="69" y="511"/>
                </a:lnTo>
                <a:lnTo>
                  <a:pt x="59" y="510"/>
                </a:lnTo>
                <a:lnTo>
                  <a:pt x="51" y="507"/>
                </a:lnTo>
                <a:lnTo>
                  <a:pt x="44" y="503"/>
                </a:lnTo>
                <a:lnTo>
                  <a:pt x="36" y="498"/>
                </a:lnTo>
                <a:lnTo>
                  <a:pt x="30" y="492"/>
                </a:lnTo>
                <a:lnTo>
                  <a:pt x="25" y="485"/>
                </a:lnTo>
                <a:lnTo>
                  <a:pt x="20" y="479"/>
                </a:lnTo>
                <a:lnTo>
                  <a:pt x="10" y="464"/>
                </a:lnTo>
                <a:lnTo>
                  <a:pt x="5" y="446"/>
                </a:lnTo>
                <a:lnTo>
                  <a:pt x="0" y="429"/>
                </a:lnTo>
                <a:lnTo>
                  <a:pt x="0" y="409"/>
                </a:lnTo>
                <a:lnTo>
                  <a:pt x="0" y="390"/>
                </a:lnTo>
                <a:lnTo>
                  <a:pt x="4" y="372"/>
                </a:lnTo>
                <a:lnTo>
                  <a:pt x="10" y="354"/>
                </a:lnTo>
                <a:lnTo>
                  <a:pt x="17" y="338"/>
                </a:lnTo>
                <a:lnTo>
                  <a:pt x="22" y="331"/>
                </a:lnTo>
                <a:lnTo>
                  <a:pt x="26" y="325"/>
                </a:lnTo>
                <a:lnTo>
                  <a:pt x="33" y="318"/>
                </a:lnTo>
                <a:lnTo>
                  <a:pt x="39" y="313"/>
                </a:lnTo>
                <a:lnTo>
                  <a:pt x="46" y="308"/>
                </a:lnTo>
                <a:lnTo>
                  <a:pt x="52" y="305"/>
                </a:lnTo>
                <a:lnTo>
                  <a:pt x="61" y="303"/>
                </a:lnTo>
                <a:lnTo>
                  <a:pt x="69" y="302"/>
                </a:lnTo>
                <a:lnTo>
                  <a:pt x="65" y="263"/>
                </a:lnTo>
                <a:lnTo>
                  <a:pt x="61" y="224"/>
                </a:lnTo>
                <a:lnTo>
                  <a:pt x="56" y="185"/>
                </a:lnTo>
                <a:lnTo>
                  <a:pt x="51" y="146"/>
                </a:lnTo>
                <a:lnTo>
                  <a:pt x="44" y="107"/>
                </a:lnTo>
                <a:lnTo>
                  <a:pt x="38" y="69"/>
                </a:lnTo>
                <a:lnTo>
                  <a:pt x="31" y="34"/>
                </a:lnTo>
                <a:lnTo>
                  <a:pt x="25" y="0"/>
                </a:lnTo>
              </a:path>
            </a:pathLst>
          </a:custGeom>
          <a:solidFill>
            <a:srgbClr val="CC992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40" name="Freeform 171"/>
          <p:cNvSpPr>
            <a:spLocks/>
          </p:cNvSpPr>
          <p:nvPr/>
        </p:nvSpPr>
        <p:spPr bwMode="auto">
          <a:xfrm>
            <a:off x="5902325" y="2295525"/>
            <a:ext cx="428625" cy="1949450"/>
          </a:xfrm>
          <a:custGeom>
            <a:avLst/>
            <a:gdLst>
              <a:gd name="T0" fmla="*/ 62 w 270"/>
              <a:gd name="T1" fmla="*/ 27 h 1228"/>
              <a:gd name="T2" fmla="*/ 116 w 270"/>
              <a:gd name="T3" fmla="*/ 73 h 1228"/>
              <a:gd name="T4" fmla="*/ 161 w 270"/>
              <a:gd name="T5" fmla="*/ 121 h 1228"/>
              <a:gd name="T6" fmla="*/ 223 w 270"/>
              <a:gd name="T7" fmla="*/ 191 h 1228"/>
              <a:gd name="T8" fmla="*/ 269 w 270"/>
              <a:gd name="T9" fmla="*/ 300 h 1228"/>
              <a:gd name="T10" fmla="*/ 264 w 270"/>
              <a:gd name="T11" fmla="*/ 420 h 1228"/>
              <a:gd name="T12" fmla="*/ 257 w 270"/>
              <a:gd name="T13" fmla="*/ 539 h 1228"/>
              <a:gd name="T14" fmla="*/ 247 w 270"/>
              <a:gd name="T15" fmla="*/ 653 h 1228"/>
              <a:gd name="T16" fmla="*/ 233 w 270"/>
              <a:gd name="T17" fmla="*/ 711 h 1228"/>
              <a:gd name="T18" fmla="*/ 218 w 270"/>
              <a:gd name="T19" fmla="*/ 723 h 1228"/>
              <a:gd name="T20" fmla="*/ 208 w 270"/>
              <a:gd name="T21" fmla="*/ 737 h 1228"/>
              <a:gd name="T22" fmla="*/ 202 w 270"/>
              <a:gd name="T23" fmla="*/ 755 h 1228"/>
              <a:gd name="T24" fmla="*/ 200 w 270"/>
              <a:gd name="T25" fmla="*/ 771 h 1228"/>
              <a:gd name="T26" fmla="*/ 204 w 270"/>
              <a:gd name="T27" fmla="*/ 791 h 1228"/>
              <a:gd name="T28" fmla="*/ 212 w 270"/>
              <a:gd name="T29" fmla="*/ 807 h 1228"/>
              <a:gd name="T30" fmla="*/ 225 w 270"/>
              <a:gd name="T31" fmla="*/ 823 h 1228"/>
              <a:gd name="T32" fmla="*/ 231 w 270"/>
              <a:gd name="T33" fmla="*/ 866 h 1228"/>
              <a:gd name="T34" fmla="*/ 228 w 270"/>
              <a:gd name="T35" fmla="*/ 940 h 1228"/>
              <a:gd name="T36" fmla="*/ 223 w 270"/>
              <a:gd name="T37" fmla="*/ 1022 h 1228"/>
              <a:gd name="T38" fmla="*/ 218 w 270"/>
              <a:gd name="T39" fmla="*/ 1098 h 1228"/>
              <a:gd name="T40" fmla="*/ 194 w 270"/>
              <a:gd name="T41" fmla="*/ 1148 h 1228"/>
              <a:gd name="T42" fmla="*/ 145 w 270"/>
              <a:gd name="T43" fmla="*/ 1173 h 1228"/>
              <a:gd name="T44" fmla="*/ 93 w 270"/>
              <a:gd name="T45" fmla="*/ 1196 h 1228"/>
              <a:gd name="T46" fmla="*/ 39 w 270"/>
              <a:gd name="T47" fmla="*/ 1217 h 1228"/>
              <a:gd name="T48" fmla="*/ 26 w 270"/>
              <a:gd name="T49" fmla="*/ 1153 h 1228"/>
              <a:gd name="T50" fmla="*/ 51 w 270"/>
              <a:gd name="T51" fmla="*/ 999 h 1228"/>
              <a:gd name="T52" fmla="*/ 67 w 270"/>
              <a:gd name="T53" fmla="*/ 840 h 1228"/>
              <a:gd name="T54" fmla="*/ 77 w 270"/>
              <a:gd name="T55" fmla="*/ 679 h 1228"/>
              <a:gd name="T56" fmla="*/ 78 w 270"/>
              <a:gd name="T57" fmla="*/ 580 h 1228"/>
              <a:gd name="T58" fmla="*/ 78 w 270"/>
              <a:gd name="T59" fmla="*/ 560 h 1228"/>
              <a:gd name="T60" fmla="*/ 78 w 270"/>
              <a:gd name="T61" fmla="*/ 549 h 1228"/>
              <a:gd name="T62" fmla="*/ 78 w 270"/>
              <a:gd name="T63" fmla="*/ 529 h 1228"/>
              <a:gd name="T64" fmla="*/ 69 w 270"/>
              <a:gd name="T65" fmla="*/ 511 h 1228"/>
              <a:gd name="T66" fmla="*/ 51 w 270"/>
              <a:gd name="T67" fmla="*/ 507 h 1228"/>
              <a:gd name="T68" fmla="*/ 36 w 270"/>
              <a:gd name="T69" fmla="*/ 498 h 1228"/>
              <a:gd name="T70" fmla="*/ 25 w 270"/>
              <a:gd name="T71" fmla="*/ 485 h 1228"/>
              <a:gd name="T72" fmla="*/ 10 w 270"/>
              <a:gd name="T73" fmla="*/ 464 h 1228"/>
              <a:gd name="T74" fmla="*/ 0 w 270"/>
              <a:gd name="T75" fmla="*/ 429 h 1228"/>
              <a:gd name="T76" fmla="*/ 0 w 270"/>
              <a:gd name="T77" fmla="*/ 390 h 1228"/>
              <a:gd name="T78" fmla="*/ 10 w 270"/>
              <a:gd name="T79" fmla="*/ 354 h 1228"/>
              <a:gd name="T80" fmla="*/ 22 w 270"/>
              <a:gd name="T81" fmla="*/ 331 h 1228"/>
              <a:gd name="T82" fmla="*/ 33 w 270"/>
              <a:gd name="T83" fmla="*/ 318 h 1228"/>
              <a:gd name="T84" fmla="*/ 46 w 270"/>
              <a:gd name="T85" fmla="*/ 308 h 1228"/>
              <a:gd name="T86" fmla="*/ 61 w 270"/>
              <a:gd name="T87" fmla="*/ 303 h 1228"/>
              <a:gd name="T88" fmla="*/ 65 w 270"/>
              <a:gd name="T89" fmla="*/ 263 h 1228"/>
              <a:gd name="T90" fmla="*/ 56 w 270"/>
              <a:gd name="T91" fmla="*/ 185 h 1228"/>
              <a:gd name="T92" fmla="*/ 44 w 270"/>
              <a:gd name="T93" fmla="*/ 107 h 1228"/>
              <a:gd name="T94" fmla="*/ 31 w 270"/>
              <a:gd name="T95" fmla="*/ 34 h 12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0"/>
              <a:gd name="T145" fmla="*/ 0 h 1228"/>
              <a:gd name="T146" fmla="*/ 270 w 270"/>
              <a:gd name="T147" fmla="*/ 1228 h 12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0" h="1228">
                <a:moveTo>
                  <a:pt x="25" y="0"/>
                </a:moveTo>
                <a:lnTo>
                  <a:pt x="62" y="27"/>
                </a:lnTo>
                <a:lnTo>
                  <a:pt x="91" y="52"/>
                </a:lnTo>
                <a:lnTo>
                  <a:pt x="116" y="73"/>
                </a:lnTo>
                <a:lnTo>
                  <a:pt x="137" y="95"/>
                </a:lnTo>
                <a:lnTo>
                  <a:pt x="161" y="121"/>
                </a:lnTo>
                <a:lnTo>
                  <a:pt x="189" y="152"/>
                </a:lnTo>
                <a:lnTo>
                  <a:pt x="223" y="191"/>
                </a:lnTo>
                <a:lnTo>
                  <a:pt x="269" y="242"/>
                </a:lnTo>
                <a:lnTo>
                  <a:pt x="269" y="300"/>
                </a:lnTo>
                <a:lnTo>
                  <a:pt x="267" y="360"/>
                </a:lnTo>
                <a:lnTo>
                  <a:pt x="264" y="420"/>
                </a:lnTo>
                <a:lnTo>
                  <a:pt x="262" y="479"/>
                </a:lnTo>
                <a:lnTo>
                  <a:pt x="257" y="539"/>
                </a:lnTo>
                <a:lnTo>
                  <a:pt x="254" y="598"/>
                </a:lnTo>
                <a:lnTo>
                  <a:pt x="247" y="653"/>
                </a:lnTo>
                <a:lnTo>
                  <a:pt x="241" y="706"/>
                </a:lnTo>
                <a:lnTo>
                  <a:pt x="233" y="711"/>
                </a:lnTo>
                <a:lnTo>
                  <a:pt x="226" y="716"/>
                </a:lnTo>
                <a:lnTo>
                  <a:pt x="218" y="723"/>
                </a:lnTo>
                <a:lnTo>
                  <a:pt x="213" y="731"/>
                </a:lnTo>
                <a:lnTo>
                  <a:pt x="208" y="737"/>
                </a:lnTo>
                <a:lnTo>
                  <a:pt x="205" y="745"/>
                </a:lnTo>
                <a:lnTo>
                  <a:pt x="202" y="755"/>
                </a:lnTo>
                <a:lnTo>
                  <a:pt x="202" y="763"/>
                </a:lnTo>
                <a:lnTo>
                  <a:pt x="200" y="771"/>
                </a:lnTo>
                <a:lnTo>
                  <a:pt x="202" y="781"/>
                </a:lnTo>
                <a:lnTo>
                  <a:pt x="204" y="791"/>
                </a:lnTo>
                <a:lnTo>
                  <a:pt x="207" y="799"/>
                </a:lnTo>
                <a:lnTo>
                  <a:pt x="212" y="807"/>
                </a:lnTo>
                <a:lnTo>
                  <a:pt x="217" y="815"/>
                </a:lnTo>
                <a:lnTo>
                  <a:pt x="225" y="823"/>
                </a:lnTo>
                <a:lnTo>
                  <a:pt x="233" y="832"/>
                </a:lnTo>
                <a:lnTo>
                  <a:pt x="231" y="866"/>
                </a:lnTo>
                <a:lnTo>
                  <a:pt x="230" y="901"/>
                </a:lnTo>
                <a:lnTo>
                  <a:pt x="228" y="940"/>
                </a:lnTo>
                <a:lnTo>
                  <a:pt x="225" y="981"/>
                </a:lnTo>
                <a:lnTo>
                  <a:pt x="223" y="1022"/>
                </a:lnTo>
                <a:lnTo>
                  <a:pt x="220" y="1061"/>
                </a:lnTo>
                <a:lnTo>
                  <a:pt x="218" y="1098"/>
                </a:lnTo>
                <a:lnTo>
                  <a:pt x="218" y="1134"/>
                </a:lnTo>
                <a:lnTo>
                  <a:pt x="194" y="1148"/>
                </a:lnTo>
                <a:lnTo>
                  <a:pt x="169" y="1160"/>
                </a:lnTo>
                <a:lnTo>
                  <a:pt x="145" y="1173"/>
                </a:lnTo>
                <a:lnTo>
                  <a:pt x="119" y="1184"/>
                </a:lnTo>
                <a:lnTo>
                  <a:pt x="93" y="1196"/>
                </a:lnTo>
                <a:lnTo>
                  <a:pt x="67" y="1207"/>
                </a:lnTo>
                <a:lnTo>
                  <a:pt x="39" y="1217"/>
                </a:lnTo>
                <a:lnTo>
                  <a:pt x="12" y="1227"/>
                </a:lnTo>
                <a:lnTo>
                  <a:pt x="26" y="1153"/>
                </a:lnTo>
                <a:lnTo>
                  <a:pt x="39" y="1077"/>
                </a:lnTo>
                <a:lnTo>
                  <a:pt x="51" y="999"/>
                </a:lnTo>
                <a:lnTo>
                  <a:pt x="61" y="921"/>
                </a:lnTo>
                <a:lnTo>
                  <a:pt x="67" y="840"/>
                </a:lnTo>
                <a:lnTo>
                  <a:pt x="72" y="760"/>
                </a:lnTo>
                <a:lnTo>
                  <a:pt x="77" y="679"/>
                </a:lnTo>
                <a:lnTo>
                  <a:pt x="78" y="598"/>
                </a:lnTo>
                <a:lnTo>
                  <a:pt x="78" y="580"/>
                </a:lnTo>
                <a:lnTo>
                  <a:pt x="78" y="568"/>
                </a:lnTo>
                <a:lnTo>
                  <a:pt x="78" y="560"/>
                </a:lnTo>
                <a:lnTo>
                  <a:pt x="78" y="554"/>
                </a:lnTo>
                <a:lnTo>
                  <a:pt x="78" y="549"/>
                </a:lnTo>
                <a:lnTo>
                  <a:pt x="78" y="541"/>
                </a:lnTo>
                <a:lnTo>
                  <a:pt x="78" y="529"/>
                </a:lnTo>
                <a:lnTo>
                  <a:pt x="78" y="513"/>
                </a:lnTo>
                <a:lnTo>
                  <a:pt x="69" y="511"/>
                </a:lnTo>
                <a:lnTo>
                  <a:pt x="59" y="510"/>
                </a:lnTo>
                <a:lnTo>
                  <a:pt x="51" y="507"/>
                </a:lnTo>
                <a:lnTo>
                  <a:pt x="44" y="503"/>
                </a:lnTo>
                <a:lnTo>
                  <a:pt x="36" y="498"/>
                </a:lnTo>
                <a:lnTo>
                  <a:pt x="30" y="492"/>
                </a:lnTo>
                <a:lnTo>
                  <a:pt x="25" y="485"/>
                </a:lnTo>
                <a:lnTo>
                  <a:pt x="20" y="479"/>
                </a:lnTo>
                <a:lnTo>
                  <a:pt x="10" y="464"/>
                </a:lnTo>
                <a:lnTo>
                  <a:pt x="5" y="446"/>
                </a:lnTo>
                <a:lnTo>
                  <a:pt x="0" y="429"/>
                </a:lnTo>
                <a:lnTo>
                  <a:pt x="0" y="409"/>
                </a:lnTo>
                <a:lnTo>
                  <a:pt x="0" y="390"/>
                </a:lnTo>
                <a:lnTo>
                  <a:pt x="4" y="372"/>
                </a:lnTo>
                <a:lnTo>
                  <a:pt x="10" y="354"/>
                </a:lnTo>
                <a:lnTo>
                  <a:pt x="17" y="338"/>
                </a:lnTo>
                <a:lnTo>
                  <a:pt x="22" y="331"/>
                </a:lnTo>
                <a:lnTo>
                  <a:pt x="26" y="325"/>
                </a:lnTo>
                <a:lnTo>
                  <a:pt x="33" y="318"/>
                </a:lnTo>
                <a:lnTo>
                  <a:pt x="39" y="313"/>
                </a:lnTo>
                <a:lnTo>
                  <a:pt x="46" y="308"/>
                </a:lnTo>
                <a:lnTo>
                  <a:pt x="52" y="305"/>
                </a:lnTo>
                <a:lnTo>
                  <a:pt x="61" y="303"/>
                </a:lnTo>
                <a:lnTo>
                  <a:pt x="69" y="302"/>
                </a:lnTo>
                <a:lnTo>
                  <a:pt x="65" y="263"/>
                </a:lnTo>
                <a:lnTo>
                  <a:pt x="61" y="224"/>
                </a:lnTo>
                <a:lnTo>
                  <a:pt x="56" y="185"/>
                </a:lnTo>
                <a:lnTo>
                  <a:pt x="51" y="146"/>
                </a:lnTo>
                <a:lnTo>
                  <a:pt x="44" y="107"/>
                </a:lnTo>
                <a:lnTo>
                  <a:pt x="38" y="69"/>
                </a:lnTo>
                <a:lnTo>
                  <a:pt x="31" y="34"/>
                </a:lnTo>
                <a:lnTo>
                  <a:pt x="2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1" name="Freeform 172"/>
          <p:cNvSpPr>
            <a:spLocks/>
          </p:cNvSpPr>
          <p:nvPr/>
        </p:nvSpPr>
        <p:spPr bwMode="auto">
          <a:xfrm>
            <a:off x="5172075" y="2617788"/>
            <a:ext cx="587375" cy="1303337"/>
          </a:xfrm>
          <a:custGeom>
            <a:avLst/>
            <a:gdLst>
              <a:gd name="T0" fmla="*/ 288 w 370"/>
              <a:gd name="T1" fmla="*/ 437 h 821"/>
              <a:gd name="T2" fmla="*/ 265 w 370"/>
              <a:gd name="T3" fmla="*/ 451 h 821"/>
              <a:gd name="T4" fmla="*/ 241 w 370"/>
              <a:gd name="T5" fmla="*/ 492 h 821"/>
              <a:gd name="T6" fmla="*/ 236 w 370"/>
              <a:gd name="T7" fmla="*/ 547 h 821"/>
              <a:gd name="T8" fmla="*/ 256 w 370"/>
              <a:gd name="T9" fmla="*/ 594 h 821"/>
              <a:gd name="T10" fmla="*/ 282 w 370"/>
              <a:gd name="T11" fmla="*/ 617 h 821"/>
              <a:gd name="T12" fmla="*/ 303 w 370"/>
              <a:gd name="T13" fmla="*/ 620 h 821"/>
              <a:gd name="T14" fmla="*/ 322 w 370"/>
              <a:gd name="T15" fmla="*/ 617 h 821"/>
              <a:gd name="T16" fmla="*/ 348 w 370"/>
              <a:gd name="T17" fmla="*/ 594 h 821"/>
              <a:gd name="T18" fmla="*/ 368 w 370"/>
              <a:gd name="T19" fmla="*/ 547 h 821"/>
              <a:gd name="T20" fmla="*/ 363 w 370"/>
              <a:gd name="T21" fmla="*/ 492 h 821"/>
              <a:gd name="T22" fmla="*/ 338 w 370"/>
              <a:gd name="T23" fmla="*/ 451 h 821"/>
              <a:gd name="T24" fmla="*/ 316 w 370"/>
              <a:gd name="T25" fmla="*/ 437 h 821"/>
              <a:gd name="T26" fmla="*/ 65 w 370"/>
              <a:gd name="T27" fmla="*/ 646 h 821"/>
              <a:gd name="T28" fmla="*/ 48 w 370"/>
              <a:gd name="T29" fmla="*/ 650 h 821"/>
              <a:gd name="T30" fmla="*/ 22 w 370"/>
              <a:gd name="T31" fmla="*/ 672 h 821"/>
              <a:gd name="T32" fmla="*/ 5 w 370"/>
              <a:gd name="T33" fmla="*/ 716 h 821"/>
              <a:gd name="T34" fmla="*/ 9 w 370"/>
              <a:gd name="T35" fmla="*/ 767 h 821"/>
              <a:gd name="T36" fmla="*/ 31 w 370"/>
              <a:gd name="T37" fmla="*/ 806 h 821"/>
              <a:gd name="T38" fmla="*/ 54 w 370"/>
              <a:gd name="T39" fmla="*/ 819 h 821"/>
              <a:gd name="T40" fmla="*/ 72 w 370"/>
              <a:gd name="T41" fmla="*/ 819 h 821"/>
              <a:gd name="T42" fmla="*/ 90 w 370"/>
              <a:gd name="T43" fmla="*/ 814 h 821"/>
              <a:gd name="T44" fmla="*/ 117 w 370"/>
              <a:gd name="T45" fmla="*/ 781 h 821"/>
              <a:gd name="T46" fmla="*/ 129 w 370"/>
              <a:gd name="T47" fmla="*/ 733 h 821"/>
              <a:gd name="T48" fmla="*/ 117 w 370"/>
              <a:gd name="T49" fmla="*/ 685 h 821"/>
              <a:gd name="T50" fmla="*/ 90 w 370"/>
              <a:gd name="T51" fmla="*/ 653 h 821"/>
              <a:gd name="T52" fmla="*/ 72 w 370"/>
              <a:gd name="T53" fmla="*/ 646 h 821"/>
              <a:gd name="T54" fmla="*/ 41 w 370"/>
              <a:gd name="T55" fmla="*/ 248 h 821"/>
              <a:gd name="T56" fmla="*/ 15 w 370"/>
              <a:gd name="T57" fmla="*/ 268 h 821"/>
              <a:gd name="T58" fmla="*/ 2 w 370"/>
              <a:gd name="T59" fmla="*/ 304 h 821"/>
              <a:gd name="T60" fmla="*/ 5 w 370"/>
              <a:gd name="T61" fmla="*/ 346 h 821"/>
              <a:gd name="T62" fmla="*/ 23 w 370"/>
              <a:gd name="T63" fmla="*/ 377 h 821"/>
              <a:gd name="T64" fmla="*/ 52 w 370"/>
              <a:gd name="T65" fmla="*/ 390 h 821"/>
              <a:gd name="T66" fmla="*/ 80 w 370"/>
              <a:gd name="T67" fmla="*/ 377 h 821"/>
              <a:gd name="T68" fmla="*/ 100 w 370"/>
              <a:gd name="T69" fmla="*/ 346 h 821"/>
              <a:gd name="T70" fmla="*/ 103 w 370"/>
              <a:gd name="T71" fmla="*/ 304 h 821"/>
              <a:gd name="T72" fmla="*/ 88 w 370"/>
              <a:gd name="T73" fmla="*/ 268 h 821"/>
              <a:gd name="T74" fmla="*/ 62 w 370"/>
              <a:gd name="T75" fmla="*/ 248 h 821"/>
              <a:gd name="T76" fmla="*/ 262 w 370"/>
              <a:gd name="T77" fmla="*/ 1 h 821"/>
              <a:gd name="T78" fmla="*/ 241 w 370"/>
              <a:gd name="T79" fmla="*/ 8 h 821"/>
              <a:gd name="T80" fmla="*/ 223 w 370"/>
              <a:gd name="T81" fmla="*/ 24 h 821"/>
              <a:gd name="T82" fmla="*/ 200 w 370"/>
              <a:gd name="T83" fmla="*/ 63 h 821"/>
              <a:gd name="T84" fmla="*/ 197 w 370"/>
              <a:gd name="T85" fmla="*/ 125 h 821"/>
              <a:gd name="T86" fmla="*/ 217 w 370"/>
              <a:gd name="T87" fmla="*/ 177 h 821"/>
              <a:gd name="T88" fmla="*/ 234 w 370"/>
              <a:gd name="T89" fmla="*/ 195 h 821"/>
              <a:gd name="T90" fmla="*/ 254 w 370"/>
              <a:gd name="T91" fmla="*/ 204 h 821"/>
              <a:gd name="T92" fmla="*/ 277 w 370"/>
              <a:gd name="T93" fmla="*/ 206 h 821"/>
              <a:gd name="T94" fmla="*/ 298 w 370"/>
              <a:gd name="T95" fmla="*/ 198 h 821"/>
              <a:gd name="T96" fmla="*/ 316 w 370"/>
              <a:gd name="T97" fmla="*/ 183 h 821"/>
              <a:gd name="T98" fmla="*/ 338 w 370"/>
              <a:gd name="T99" fmla="*/ 144 h 821"/>
              <a:gd name="T100" fmla="*/ 342 w 370"/>
              <a:gd name="T101" fmla="*/ 83 h 821"/>
              <a:gd name="T102" fmla="*/ 322 w 370"/>
              <a:gd name="T103" fmla="*/ 31 h 821"/>
              <a:gd name="T104" fmla="*/ 304 w 370"/>
              <a:gd name="T105" fmla="*/ 13 h 821"/>
              <a:gd name="T106" fmla="*/ 285 w 370"/>
              <a:gd name="T107" fmla="*/ 3 h 821"/>
              <a:gd name="T108" fmla="*/ 303 w 370"/>
              <a:gd name="T109" fmla="*/ 435 h 8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0"/>
              <a:gd name="T166" fmla="*/ 0 h 821"/>
              <a:gd name="T167" fmla="*/ 370 w 370"/>
              <a:gd name="T168" fmla="*/ 821 h 8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0" h="821">
                <a:moveTo>
                  <a:pt x="303" y="435"/>
                </a:moveTo>
                <a:lnTo>
                  <a:pt x="295" y="435"/>
                </a:lnTo>
                <a:lnTo>
                  <a:pt x="288" y="437"/>
                </a:lnTo>
                <a:lnTo>
                  <a:pt x="282" y="440"/>
                </a:lnTo>
                <a:lnTo>
                  <a:pt x="277" y="443"/>
                </a:lnTo>
                <a:lnTo>
                  <a:pt x="265" y="451"/>
                </a:lnTo>
                <a:lnTo>
                  <a:pt x="256" y="463"/>
                </a:lnTo>
                <a:lnTo>
                  <a:pt x="246" y="476"/>
                </a:lnTo>
                <a:lnTo>
                  <a:pt x="241" y="492"/>
                </a:lnTo>
                <a:lnTo>
                  <a:pt x="236" y="510"/>
                </a:lnTo>
                <a:lnTo>
                  <a:pt x="234" y="528"/>
                </a:lnTo>
                <a:lnTo>
                  <a:pt x="236" y="547"/>
                </a:lnTo>
                <a:lnTo>
                  <a:pt x="241" y="565"/>
                </a:lnTo>
                <a:lnTo>
                  <a:pt x="246" y="580"/>
                </a:lnTo>
                <a:lnTo>
                  <a:pt x="256" y="594"/>
                </a:lnTo>
                <a:lnTo>
                  <a:pt x="265" y="606"/>
                </a:lnTo>
                <a:lnTo>
                  <a:pt x="277" y="614"/>
                </a:lnTo>
                <a:lnTo>
                  <a:pt x="282" y="617"/>
                </a:lnTo>
                <a:lnTo>
                  <a:pt x="288" y="619"/>
                </a:lnTo>
                <a:lnTo>
                  <a:pt x="295" y="620"/>
                </a:lnTo>
                <a:lnTo>
                  <a:pt x="303" y="620"/>
                </a:lnTo>
                <a:lnTo>
                  <a:pt x="309" y="620"/>
                </a:lnTo>
                <a:lnTo>
                  <a:pt x="316" y="619"/>
                </a:lnTo>
                <a:lnTo>
                  <a:pt x="322" y="617"/>
                </a:lnTo>
                <a:lnTo>
                  <a:pt x="327" y="614"/>
                </a:lnTo>
                <a:lnTo>
                  <a:pt x="338" y="606"/>
                </a:lnTo>
                <a:lnTo>
                  <a:pt x="348" y="594"/>
                </a:lnTo>
                <a:lnTo>
                  <a:pt x="356" y="580"/>
                </a:lnTo>
                <a:lnTo>
                  <a:pt x="363" y="565"/>
                </a:lnTo>
                <a:lnTo>
                  <a:pt x="368" y="547"/>
                </a:lnTo>
                <a:lnTo>
                  <a:pt x="369" y="528"/>
                </a:lnTo>
                <a:lnTo>
                  <a:pt x="368" y="510"/>
                </a:lnTo>
                <a:lnTo>
                  <a:pt x="363" y="492"/>
                </a:lnTo>
                <a:lnTo>
                  <a:pt x="356" y="476"/>
                </a:lnTo>
                <a:lnTo>
                  <a:pt x="348" y="463"/>
                </a:lnTo>
                <a:lnTo>
                  <a:pt x="338" y="451"/>
                </a:lnTo>
                <a:lnTo>
                  <a:pt x="327" y="443"/>
                </a:lnTo>
                <a:lnTo>
                  <a:pt x="322" y="440"/>
                </a:lnTo>
                <a:lnTo>
                  <a:pt x="316" y="437"/>
                </a:lnTo>
                <a:lnTo>
                  <a:pt x="309" y="435"/>
                </a:lnTo>
                <a:lnTo>
                  <a:pt x="303" y="435"/>
                </a:lnTo>
                <a:lnTo>
                  <a:pt x="65" y="646"/>
                </a:lnTo>
                <a:lnTo>
                  <a:pt x="59" y="646"/>
                </a:lnTo>
                <a:lnTo>
                  <a:pt x="54" y="648"/>
                </a:lnTo>
                <a:lnTo>
                  <a:pt x="48" y="650"/>
                </a:lnTo>
                <a:lnTo>
                  <a:pt x="41" y="653"/>
                </a:lnTo>
                <a:lnTo>
                  <a:pt x="31" y="661"/>
                </a:lnTo>
                <a:lnTo>
                  <a:pt x="22" y="672"/>
                </a:lnTo>
                <a:lnTo>
                  <a:pt x="13" y="685"/>
                </a:lnTo>
                <a:lnTo>
                  <a:pt x="9" y="700"/>
                </a:lnTo>
                <a:lnTo>
                  <a:pt x="5" y="716"/>
                </a:lnTo>
                <a:lnTo>
                  <a:pt x="4" y="733"/>
                </a:lnTo>
                <a:lnTo>
                  <a:pt x="5" y="750"/>
                </a:lnTo>
                <a:lnTo>
                  <a:pt x="9" y="767"/>
                </a:lnTo>
                <a:lnTo>
                  <a:pt x="13" y="781"/>
                </a:lnTo>
                <a:lnTo>
                  <a:pt x="22" y="794"/>
                </a:lnTo>
                <a:lnTo>
                  <a:pt x="31" y="806"/>
                </a:lnTo>
                <a:lnTo>
                  <a:pt x="41" y="814"/>
                </a:lnTo>
                <a:lnTo>
                  <a:pt x="48" y="815"/>
                </a:lnTo>
                <a:lnTo>
                  <a:pt x="54" y="819"/>
                </a:lnTo>
                <a:lnTo>
                  <a:pt x="59" y="819"/>
                </a:lnTo>
                <a:lnTo>
                  <a:pt x="65" y="820"/>
                </a:lnTo>
                <a:lnTo>
                  <a:pt x="72" y="819"/>
                </a:lnTo>
                <a:lnTo>
                  <a:pt x="78" y="819"/>
                </a:lnTo>
                <a:lnTo>
                  <a:pt x="85" y="815"/>
                </a:lnTo>
                <a:lnTo>
                  <a:pt x="90" y="814"/>
                </a:lnTo>
                <a:lnTo>
                  <a:pt x="101" y="806"/>
                </a:lnTo>
                <a:lnTo>
                  <a:pt x="109" y="794"/>
                </a:lnTo>
                <a:lnTo>
                  <a:pt x="117" y="781"/>
                </a:lnTo>
                <a:lnTo>
                  <a:pt x="124" y="767"/>
                </a:lnTo>
                <a:lnTo>
                  <a:pt x="127" y="750"/>
                </a:lnTo>
                <a:lnTo>
                  <a:pt x="129" y="733"/>
                </a:lnTo>
                <a:lnTo>
                  <a:pt x="127" y="716"/>
                </a:lnTo>
                <a:lnTo>
                  <a:pt x="124" y="700"/>
                </a:lnTo>
                <a:lnTo>
                  <a:pt x="117" y="685"/>
                </a:lnTo>
                <a:lnTo>
                  <a:pt x="109" y="672"/>
                </a:lnTo>
                <a:lnTo>
                  <a:pt x="101" y="661"/>
                </a:lnTo>
                <a:lnTo>
                  <a:pt x="90" y="653"/>
                </a:lnTo>
                <a:lnTo>
                  <a:pt x="85" y="650"/>
                </a:lnTo>
                <a:lnTo>
                  <a:pt x="78" y="648"/>
                </a:lnTo>
                <a:lnTo>
                  <a:pt x="72" y="646"/>
                </a:lnTo>
                <a:lnTo>
                  <a:pt x="65" y="646"/>
                </a:lnTo>
                <a:lnTo>
                  <a:pt x="52" y="247"/>
                </a:lnTo>
                <a:lnTo>
                  <a:pt x="41" y="248"/>
                </a:lnTo>
                <a:lnTo>
                  <a:pt x="33" y="252"/>
                </a:lnTo>
                <a:lnTo>
                  <a:pt x="23" y="258"/>
                </a:lnTo>
                <a:lnTo>
                  <a:pt x="15" y="268"/>
                </a:lnTo>
                <a:lnTo>
                  <a:pt x="10" y="278"/>
                </a:lnTo>
                <a:lnTo>
                  <a:pt x="5" y="291"/>
                </a:lnTo>
                <a:lnTo>
                  <a:pt x="2" y="304"/>
                </a:lnTo>
                <a:lnTo>
                  <a:pt x="0" y="318"/>
                </a:lnTo>
                <a:lnTo>
                  <a:pt x="2" y="333"/>
                </a:lnTo>
                <a:lnTo>
                  <a:pt x="5" y="346"/>
                </a:lnTo>
                <a:lnTo>
                  <a:pt x="10" y="357"/>
                </a:lnTo>
                <a:lnTo>
                  <a:pt x="15" y="369"/>
                </a:lnTo>
                <a:lnTo>
                  <a:pt x="23" y="377"/>
                </a:lnTo>
                <a:lnTo>
                  <a:pt x="33" y="383"/>
                </a:lnTo>
                <a:lnTo>
                  <a:pt x="41" y="388"/>
                </a:lnTo>
                <a:lnTo>
                  <a:pt x="52" y="390"/>
                </a:lnTo>
                <a:lnTo>
                  <a:pt x="62" y="388"/>
                </a:lnTo>
                <a:lnTo>
                  <a:pt x="72" y="383"/>
                </a:lnTo>
                <a:lnTo>
                  <a:pt x="80" y="377"/>
                </a:lnTo>
                <a:lnTo>
                  <a:pt x="88" y="369"/>
                </a:lnTo>
                <a:lnTo>
                  <a:pt x="95" y="357"/>
                </a:lnTo>
                <a:lnTo>
                  <a:pt x="100" y="346"/>
                </a:lnTo>
                <a:lnTo>
                  <a:pt x="103" y="333"/>
                </a:lnTo>
                <a:lnTo>
                  <a:pt x="103" y="318"/>
                </a:lnTo>
                <a:lnTo>
                  <a:pt x="103" y="304"/>
                </a:lnTo>
                <a:lnTo>
                  <a:pt x="100" y="291"/>
                </a:lnTo>
                <a:lnTo>
                  <a:pt x="95" y="278"/>
                </a:lnTo>
                <a:lnTo>
                  <a:pt x="88" y="268"/>
                </a:lnTo>
                <a:lnTo>
                  <a:pt x="80" y="258"/>
                </a:lnTo>
                <a:lnTo>
                  <a:pt x="72" y="252"/>
                </a:lnTo>
                <a:lnTo>
                  <a:pt x="62" y="248"/>
                </a:lnTo>
                <a:lnTo>
                  <a:pt x="52" y="247"/>
                </a:lnTo>
                <a:lnTo>
                  <a:pt x="270" y="0"/>
                </a:lnTo>
                <a:lnTo>
                  <a:pt x="262" y="1"/>
                </a:lnTo>
                <a:lnTo>
                  <a:pt x="254" y="3"/>
                </a:lnTo>
                <a:lnTo>
                  <a:pt x="247" y="5"/>
                </a:lnTo>
                <a:lnTo>
                  <a:pt x="241" y="8"/>
                </a:lnTo>
                <a:lnTo>
                  <a:pt x="234" y="13"/>
                </a:lnTo>
                <a:lnTo>
                  <a:pt x="228" y="18"/>
                </a:lnTo>
                <a:lnTo>
                  <a:pt x="223" y="24"/>
                </a:lnTo>
                <a:lnTo>
                  <a:pt x="217" y="31"/>
                </a:lnTo>
                <a:lnTo>
                  <a:pt x="208" y="47"/>
                </a:lnTo>
                <a:lnTo>
                  <a:pt x="200" y="63"/>
                </a:lnTo>
                <a:lnTo>
                  <a:pt x="197" y="83"/>
                </a:lnTo>
                <a:lnTo>
                  <a:pt x="195" y="104"/>
                </a:lnTo>
                <a:lnTo>
                  <a:pt x="197" y="125"/>
                </a:lnTo>
                <a:lnTo>
                  <a:pt x="200" y="144"/>
                </a:lnTo>
                <a:lnTo>
                  <a:pt x="208" y="161"/>
                </a:lnTo>
                <a:lnTo>
                  <a:pt x="217" y="177"/>
                </a:lnTo>
                <a:lnTo>
                  <a:pt x="223" y="183"/>
                </a:lnTo>
                <a:lnTo>
                  <a:pt x="228" y="190"/>
                </a:lnTo>
                <a:lnTo>
                  <a:pt x="234" y="195"/>
                </a:lnTo>
                <a:lnTo>
                  <a:pt x="241" y="198"/>
                </a:lnTo>
                <a:lnTo>
                  <a:pt x="247" y="203"/>
                </a:lnTo>
                <a:lnTo>
                  <a:pt x="254" y="204"/>
                </a:lnTo>
                <a:lnTo>
                  <a:pt x="262" y="206"/>
                </a:lnTo>
                <a:lnTo>
                  <a:pt x="270" y="206"/>
                </a:lnTo>
                <a:lnTo>
                  <a:pt x="277" y="206"/>
                </a:lnTo>
                <a:lnTo>
                  <a:pt x="285" y="204"/>
                </a:lnTo>
                <a:lnTo>
                  <a:pt x="291" y="203"/>
                </a:lnTo>
                <a:lnTo>
                  <a:pt x="298" y="198"/>
                </a:lnTo>
                <a:lnTo>
                  <a:pt x="304" y="195"/>
                </a:lnTo>
                <a:lnTo>
                  <a:pt x="311" y="190"/>
                </a:lnTo>
                <a:lnTo>
                  <a:pt x="316" y="183"/>
                </a:lnTo>
                <a:lnTo>
                  <a:pt x="322" y="177"/>
                </a:lnTo>
                <a:lnTo>
                  <a:pt x="330" y="161"/>
                </a:lnTo>
                <a:lnTo>
                  <a:pt x="338" y="144"/>
                </a:lnTo>
                <a:lnTo>
                  <a:pt x="342" y="125"/>
                </a:lnTo>
                <a:lnTo>
                  <a:pt x="343" y="104"/>
                </a:lnTo>
                <a:lnTo>
                  <a:pt x="342" y="83"/>
                </a:lnTo>
                <a:lnTo>
                  <a:pt x="338" y="63"/>
                </a:lnTo>
                <a:lnTo>
                  <a:pt x="330" y="47"/>
                </a:lnTo>
                <a:lnTo>
                  <a:pt x="322" y="31"/>
                </a:lnTo>
                <a:lnTo>
                  <a:pt x="316" y="24"/>
                </a:lnTo>
                <a:lnTo>
                  <a:pt x="311" y="18"/>
                </a:lnTo>
                <a:lnTo>
                  <a:pt x="304" y="13"/>
                </a:lnTo>
                <a:lnTo>
                  <a:pt x="298" y="8"/>
                </a:lnTo>
                <a:lnTo>
                  <a:pt x="291" y="5"/>
                </a:lnTo>
                <a:lnTo>
                  <a:pt x="285" y="3"/>
                </a:lnTo>
                <a:lnTo>
                  <a:pt x="277" y="1"/>
                </a:lnTo>
                <a:lnTo>
                  <a:pt x="270" y="0"/>
                </a:lnTo>
                <a:lnTo>
                  <a:pt x="303" y="435"/>
                </a:lnTo>
              </a:path>
            </a:pathLst>
          </a:custGeom>
          <a:solidFill>
            <a:srgbClr val="CC992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42" name="Freeform 173"/>
          <p:cNvSpPr>
            <a:spLocks/>
          </p:cNvSpPr>
          <p:nvPr/>
        </p:nvSpPr>
        <p:spPr bwMode="auto">
          <a:xfrm>
            <a:off x="5543550" y="3308350"/>
            <a:ext cx="215900" cy="295275"/>
          </a:xfrm>
          <a:custGeom>
            <a:avLst/>
            <a:gdLst>
              <a:gd name="T0" fmla="*/ 69 w 136"/>
              <a:gd name="T1" fmla="*/ 0 h 186"/>
              <a:gd name="T2" fmla="*/ 61 w 136"/>
              <a:gd name="T3" fmla="*/ 0 h 186"/>
              <a:gd name="T4" fmla="*/ 54 w 136"/>
              <a:gd name="T5" fmla="*/ 2 h 186"/>
              <a:gd name="T6" fmla="*/ 48 w 136"/>
              <a:gd name="T7" fmla="*/ 5 h 186"/>
              <a:gd name="T8" fmla="*/ 43 w 136"/>
              <a:gd name="T9" fmla="*/ 8 h 186"/>
              <a:gd name="T10" fmla="*/ 31 w 136"/>
              <a:gd name="T11" fmla="*/ 16 h 186"/>
              <a:gd name="T12" fmla="*/ 22 w 136"/>
              <a:gd name="T13" fmla="*/ 28 h 186"/>
              <a:gd name="T14" fmla="*/ 12 w 136"/>
              <a:gd name="T15" fmla="*/ 41 h 186"/>
              <a:gd name="T16" fmla="*/ 7 w 136"/>
              <a:gd name="T17" fmla="*/ 57 h 186"/>
              <a:gd name="T18" fmla="*/ 2 w 136"/>
              <a:gd name="T19" fmla="*/ 75 h 186"/>
              <a:gd name="T20" fmla="*/ 0 w 136"/>
              <a:gd name="T21" fmla="*/ 93 h 186"/>
              <a:gd name="T22" fmla="*/ 2 w 136"/>
              <a:gd name="T23" fmla="*/ 112 h 186"/>
              <a:gd name="T24" fmla="*/ 7 w 136"/>
              <a:gd name="T25" fmla="*/ 130 h 186"/>
              <a:gd name="T26" fmla="*/ 12 w 136"/>
              <a:gd name="T27" fmla="*/ 145 h 186"/>
              <a:gd name="T28" fmla="*/ 22 w 136"/>
              <a:gd name="T29" fmla="*/ 159 h 186"/>
              <a:gd name="T30" fmla="*/ 31 w 136"/>
              <a:gd name="T31" fmla="*/ 171 h 186"/>
              <a:gd name="T32" fmla="*/ 43 w 136"/>
              <a:gd name="T33" fmla="*/ 179 h 186"/>
              <a:gd name="T34" fmla="*/ 48 w 136"/>
              <a:gd name="T35" fmla="*/ 182 h 186"/>
              <a:gd name="T36" fmla="*/ 54 w 136"/>
              <a:gd name="T37" fmla="*/ 184 h 186"/>
              <a:gd name="T38" fmla="*/ 61 w 136"/>
              <a:gd name="T39" fmla="*/ 185 h 186"/>
              <a:gd name="T40" fmla="*/ 69 w 136"/>
              <a:gd name="T41" fmla="*/ 185 h 186"/>
              <a:gd name="T42" fmla="*/ 75 w 136"/>
              <a:gd name="T43" fmla="*/ 185 h 186"/>
              <a:gd name="T44" fmla="*/ 82 w 136"/>
              <a:gd name="T45" fmla="*/ 184 h 186"/>
              <a:gd name="T46" fmla="*/ 88 w 136"/>
              <a:gd name="T47" fmla="*/ 182 h 186"/>
              <a:gd name="T48" fmla="*/ 93 w 136"/>
              <a:gd name="T49" fmla="*/ 179 h 186"/>
              <a:gd name="T50" fmla="*/ 104 w 136"/>
              <a:gd name="T51" fmla="*/ 171 h 186"/>
              <a:gd name="T52" fmla="*/ 114 w 136"/>
              <a:gd name="T53" fmla="*/ 159 h 186"/>
              <a:gd name="T54" fmla="*/ 122 w 136"/>
              <a:gd name="T55" fmla="*/ 145 h 186"/>
              <a:gd name="T56" fmla="*/ 129 w 136"/>
              <a:gd name="T57" fmla="*/ 130 h 186"/>
              <a:gd name="T58" fmla="*/ 134 w 136"/>
              <a:gd name="T59" fmla="*/ 112 h 186"/>
              <a:gd name="T60" fmla="*/ 135 w 136"/>
              <a:gd name="T61" fmla="*/ 93 h 186"/>
              <a:gd name="T62" fmla="*/ 134 w 136"/>
              <a:gd name="T63" fmla="*/ 75 h 186"/>
              <a:gd name="T64" fmla="*/ 129 w 136"/>
              <a:gd name="T65" fmla="*/ 57 h 186"/>
              <a:gd name="T66" fmla="*/ 122 w 136"/>
              <a:gd name="T67" fmla="*/ 41 h 186"/>
              <a:gd name="T68" fmla="*/ 114 w 136"/>
              <a:gd name="T69" fmla="*/ 28 h 186"/>
              <a:gd name="T70" fmla="*/ 104 w 136"/>
              <a:gd name="T71" fmla="*/ 16 h 186"/>
              <a:gd name="T72" fmla="*/ 93 w 136"/>
              <a:gd name="T73" fmla="*/ 8 h 186"/>
              <a:gd name="T74" fmla="*/ 88 w 136"/>
              <a:gd name="T75" fmla="*/ 5 h 186"/>
              <a:gd name="T76" fmla="*/ 82 w 136"/>
              <a:gd name="T77" fmla="*/ 2 h 186"/>
              <a:gd name="T78" fmla="*/ 75 w 136"/>
              <a:gd name="T79" fmla="*/ 0 h 186"/>
              <a:gd name="T80" fmla="*/ 69 w 136"/>
              <a:gd name="T81" fmla="*/ 0 h 1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6"/>
              <a:gd name="T124" fmla="*/ 0 h 186"/>
              <a:gd name="T125" fmla="*/ 136 w 136"/>
              <a:gd name="T126" fmla="*/ 186 h 18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6" h="186">
                <a:moveTo>
                  <a:pt x="69" y="0"/>
                </a:moveTo>
                <a:lnTo>
                  <a:pt x="61" y="0"/>
                </a:lnTo>
                <a:lnTo>
                  <a:pt x="54" y="2"/>
                </a:lnTo>
                <a:lnTo>
                  <a:pt x="48" y="5"/>
                </a:lnTo>
                <a:lnTo>
                  <a:pt x="43" y="8"/>
                </a:lnTo>
                <a:lnTo>
                  <a:pt x="31" y="16"/>
                </a:lnTo>
                <a:lnTo>
                  <a:pt x="22" y="28"/>
                </a:lnTo>
                <a:lnTo>
                  <a:pt x="12" y="41"/>
                </a:lnTo>
                <a:lnTo>
                  <a:pt x="7" y="57"/>
                </a:lnTo>
                <a:lnTo>
                  <a:pt x="2" y="75"/>
                </a:lnTo>
                <a:lnTo>
                  <a:pt x="0" y="93"/>
                </a:lnTo>
                <a:lnTo>
                  <a:pt x="2" y="112"/>
                </a:lnTo>
                <a:lnTo>
                  <a:pt x="7" y="130"/>
                </a:lnTo>
                <a:lnTo>
                  <a:pt x="12" y="145"/>
                </a:lnTo>
                <a:lnTo>
                  <a:pt x="22" y="159"/>
                </a:lnTo>
                <a:lnTo>
                  <a:pt x="31" y="171"/>
                </a:lnTo>
                <a:lnTo>
                  <a:pt x="43" y="179"/>
                </a:lnTo>
                <a:lnTo>
                  <a:pt x="48" y="182"/>
                </a:lnTo>
                <a:lnTo>
                  <a:pt x="54" y="184"/>
                </a:lnTo>
                <a:lnTo>
                  <a:pt x="61" y="185"/>
                </a:lnTo>
                <a:lnTo>
                  <a:pt x="69" y="185"/>
                </a:lnTo>
                <a:lnTo>
                  <a:pt x="75" y="185"/>
                </a:lnTo>
                <a:lnTo>
                  <a:pt x="82" y="184"/>
                </a:lnTo>
                <a:lnTo>
                  <a:pt x="88" y="182"/>
                </a:lnTo>
                <a:lnTo>
                  <a:pt x="93" y="179"/>
                </a:lnTo>
                <a:lnTo>
                  <a:pt x="104" y="171"/>
                </a:lnTo>
                <a:lnTo>
                  <a:pt x="114" y="159"/>
                </a:lnTo>
                <a:lnTo>
                  <a:pt x="122" y="145"/>
                </a:lnTo>
                <a:lnTo>
                  <a:pt x="129" y="130"/>
                </a:lnTo>
                <a:lnTo>
                  <a:pt x="134" y="112"/>
                </a:lnTo>
                <a:lnTo>
                  <a:pt x="135" y="93"/>
                </a:lnTo>
                <a:lnTo>
                  <a:pt x="134" y="75"/>
                </a:lnTo>
                <a:lnTo>
                  <a:pt x="129" y="57"/>
                </a:lnTo>
                <a:lnTo>
                  <a:pt x="122" y="41"/>
                </a:lnTo>
                <a:lnTo>
                  <a:pt x="114" y="28"/>
                </a:lnTo>
                <a:lnTo>
                  <a:pt x="104" y="16"/>
                </a:lnTo>
                <a:lnTo>
                  <a:pt x="93" y="8"/>
                </a:lnTo>
                <a:lnTo>
                  <a:pt x="88" y="5"/>
                </a:lnTo>
                <a:lnTo>
                  <a:pt x="82" y="2"/>
                </a:lnTo>
                <a:lnTo>
                  <a:pt x="75" y="0"/>
                </a:lnTo>
                <a:lnTo>
                  <a:pt x="69"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 name="Freeform 174"/>
          <p:cNvSpPr>
            <a:spLocks/>
          </p:cNvSpPr>
          <p:nvPr/>
        </p:nvSpPr>
        <p:spPr bwMode="auto">
          <a:xfrm>
            <a:off x="5178425" y="3643313"/>
            <a:ext cx="200025" cy="277812"/>
          </a:xfrm>
          <a:custGeom>
            <a:avLst/>
            <a:gdLst>
              <a:gd name="T0" fmla="*/ 61 w 126"/>
              <a:gd name="T1" fmla="*/ 0 h 175"/>
              <a:gd name="T2" fmla="*/ 55 w 126"/>
              <a:gd name="T3" fmla="*/ 0 h 175"/>
              <a:gd name="T4" fmla="*/ 50 w 126"/>
              <a:gd name="T5" fmla="*/ 2 h 175"/>
              <a:gd name="T6" fmla="*/ 44 w 126"/>
              <a:gd name="T7" fmla="*/ 4 h 175"/>
              <a:gd name="T8" fmla="*/ 37 w 126"/>
              <a:gd name="T9" fmla="*/ 7 h 175"/>
              <a:gd name="T10" fmla="*/ 27 w 126"/>
              <a:gd name="T11" fmla="*/ 15 h 175"/>
              <a:gd name="T12" fmla="*/ 18 w 126"/>
              <a:gd name="T13" fmla="*/ 26 h 175"/>
              <a:gd name="T14" fmla="*/ 9 w 126"/>
              <a:gd name="T15" fmla="*/ 39 h 175"/>
              <a:gd name="T16" fmla="*/ 5 w 126"/>
              <a:gd name="T17" fmla="*/ 54 h 175"/>
              <a:gd name="T18" fmla="*/ 1 w 126"/>
              <a:gd name="T19" fmla="*/ 70 h 175"/>
              <a:gd name="T20" fmla="*/ 0 w 126"/>
              <a:gd name="T21" fmla="*/ 87 h 175"/>
              <a:gd name="T22" fmla="*/ 1 w 126"/>
              <a:gd name="T23" fmla="*/ 104 h 175"/>
              <a:gd name="T24" fmla="*/ 5 w 126"/>
              <a:gd name="T25" fmla="*/ 121 h 175"/>
              <a:gd name="T26" fmla="*/ 9 w 126"/>
              <a:gd name="T27" fmla="*/ 135 h 175"/>
              <a:gd name="T28" fmla="*/ 18 w 126"/>
              <a:gd name="T29" fmla="*/ 148 h 175"/>
              <a:gd name="T30" fmla="*/ 27 w 126"/>
              <a:gd name="T31" fmla="*/ 160 h 175"/>
              <a:gd name="T32" fmla="*/ 37 w 126"/>
              <a:gd name="T33" fmla="*/ 168 h 175"/>
              <a:gd name="T34" fmla="*/ 44 w 126"/>
              <a:gd name="T35" fmla="*/ 169 h 175"/>
              <a:gd name="T36" fmla="*/ 50 w 126"/>
              <a:gd name="T37" fmla="*/ 173 h 175"/>
              <a:gd name="T38" fmla="*/ 55 w 126"/>
              <a:gd name="T39" fmla="*/ 173 h 175"/>
              <a:gd name="T40" fmla="*/ 61 w 126"/>
              <a:gd name="T41" fmla="*/ 174 h 175"/>
              <a:gd name="T42" fmla="*/ 68 w 126"/>
              <a:gd name="T43" fmla="*/ 173 h 175"/>
              <a:gd name="T44" fmla="*/ 74 w 126"/>
              <a:gd name="T45" fmla="*/ 173 h 175"/>
              <a:gd name="T46" fmla="*/ 81 w 126"/>
              <a:gd name="T47" fmla="*/ 169 h 175"/>
              <a:gd name="T48" fmla="*/ 86 w 126"/>
              <a:gd name="T49" fmla="*/ 168 h 175"/>
              <a:gd name="T50" fmla="*/ 97 w 126"/>
              <a:gd name="T51" fmla="*/ 160 h 175"/>
              <a:gd name="T52" fmla="*/ 105 w 126"/>
              <a:gd name="T53" fmla="*/ 148 h 175"/>
              <a:gd name="T54" fmla="*/ 113 w 126"/>
              <a:gd name="T55" fmla="*/ 135 h 175"/>
              <a:gd name="T56" fmla="*/ 120 w 126"/>
              <a:gd name="T57" fmla="*/ 121 h 175"/>
              <a:gd name="T58" fmla="*/ 123 w 126"/>
              <a:gd name="T59" fmla="*/ 104 h 175"/>
              <a:gd name="T60" fmla="*/ 125 w 126"/>
              <a:gd name="T61" fmla="*/ 87 h 175"/>
              <a:gd name="T62" fmla="*/ 123 w 126"/>
              <a:gd name="T63" fmla="*/ 70 h 175"/>
              <a:gd name="T64" fmla="*/ 120 w 126"/>
              <a:gd name="T65" fmla="*/ 54 h 175"/>
              <a:gd name="T66" fmla="*/ 113 w 126"/>
              <a:gd name="T67" fmla="*/ 39 h 175"/>
              <a:gd name="T68" fmla="*/ 105 w 126"/>
              <a:gd name="T69" fmla="*/ 26 h 175"/>
              <a:gd name="T70" fmla="*/ 97 w 126"/>
              <a:gd name="T71" fmla="*/ 15 h 175"/>
              <a:gd name="T72" fmla="*/ 86 w 126"/>
              <a:gd name="T73" fmla="*/ 7 h 175"/>
              <a:gd name="T74" fmla="*/ 81 w 126"/>
              <a:gd name="T75" fmla="*/ 4 h 175"/>
              <a:gd name="T76" fmla="*/ 74 w 126"/>
              <a:gd name="T77" fmla="*/ 2 h 175"/>
              <a:gd name="T78" fmla="*/ 68 w 126"/>
              <a:gd name="T79" fmla="*/ 0 h 175"/>
              <a:gd name="T80" fmla="*/ 61 w 126"/>
              <a:gd name="T81" fmla="*/ 0 h 1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75"/>
              <a:gd name="T125" fmla="*/ 126 w 126"/>
              <a:gd name="T126" fmla="*/ 175 h 1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75">
                <a:moveTo>
                  <a:pt x="61" y="0"/>
                </a:moveTo>
                <a:lnTo>
                  <a:pt x="55" y="0"/>
                </a:lnTo>
                <a:lnTo>
                  <a:pt x="50" y="2"/>
                </a:lnTo>
                <a:lnTo>
                  <a:pt x="44" y="4"/>
                </a:lnTo>
                <a:lnTo>
                  <a:pt x="37" y="7"/>
                </a:lnTo>
                <a:lnTo>
                  <a:pt x="27" y="15"/>
                </a:lnTo>
                <a:lnTo>
                  <a:pt x="18" y="26"/>
                </a:lnTo>
                <a:lnTo>
                  <a:pt x="9" y="39"/>
                </a:lnTo>
                <a:lnTo>
                  <a:pt x="5" y="54"/>
                </a:lnTo>
                <a:lnTo>
                  <a:pt x="1" y="70"/>
                </a:lnTo>
                <a:lnTo>
                  <a:pt x="0" y="87"/>
                </a:lnTo>
                <a:lnTo>
                  <a:pt x="1" y="104"/>
                </a:lnTo>
                <a:lnTo>
                  <a:pt x="5" y="121"/>
                </a:lnTo>
                <a:lnTo>
                  <a:pt x="9" y="135"/>
                </a:lnTo>
                <a:lnTo>
                  <a:pt x="18" y="148"/>
                </a:lnTo>
                <a:lnTo>
                  <a:pt x="27" y="160"/>
                </a:lnTo>
                <a:lnTo>
                  <a:pt x="37" y="168"/>
                </a:lnTo>
                <a:lnTo>
                  <a:pt x="44" y="169"/>
                </a:lnTo>
                <a:lnTo>
                  <a:pt x="50" y="173"/>
                </a:lnTo>
                <a:lnTo>
                  <a:pt x="55" y="173"/>
                </a:lnTo>
                <a:lnTo>
                  <a:pt x="61" y="174"/>
                </a:lnTo>
                <a:lnTo>
                  <a:pt x="68" y="173"/>
                </a:lnTo>
                <a:lnTo>
                  <a:pt x="74" y="173"/>
                </a:lnTo>
                <a:lnTo>
                  <a:pt x="81" y="169"/>
                </a:lnTo>
                <a:lnTo>
                  <a:pt x="86" y="168"/>
                </a:lnTo>
                <a:lnTo>
                  <a:pt x="97" y="160"/>
                </a:lnTo>
                <a:lnTo>
                  <a:pt x="105" y="148"/>
                </a:lnTo>
                <a:lnTo>
                  <a:pt x="113" y="135"/>
                </a:lnTo>
                <a:lnTo>
                  <a:pt x="120" y="121"/>
                </a:lnTo>
                <a:lnTo>
                  <a:pt x="123" y="104"/>
                </a:lnTo>
                <a:lnTo>
                  <a:pt x="125" y="87"/>
                </a:lnTo>
                <a:lnTo>
                  <a:pt x="123" y="70"/>
                </a:lnTo>
                <a:lnTo>
                  <a:pt x="120" y="54"/>
                </a:lnTo>
                <a:lnTo>
                  <a:pt x="113" y="39"/>
                </a:lnTo>
                <a:lnTo>
                  <a:pt x="105" y="26"/>
                </a:lnTo>
                <a:lnTo>
                  <a:pt x="97" y="15"/>
                </a:lnTo>
                <a:lnTo>
                  <a:pt x="86" y="7"/>
                </a:lnTo>
                <a:lnTo>
                  <a:pt x="81" y="4"/>
                </a:lnTo>
                <a:lnTo>
                  <a:pt x="74" y="2"/>
                </a:lnTo>
                <a:lnTo>
                  <a:pt x="68" y="0"/>
                </a:lnTo>
                <a:lnTo>
                  <a:pt x="6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4" name="Freeform 175"/>
          <p:cNvSpPr>
            <a:spLocks/>
          </p:cNvSpPr>
          <p:nvPr/>
        </p:nvSpPr>
        <p:spPr bwMode="auto">
          <a:xfrm>
            <a:off x="5172075" y="3009900"/>
            <a:ext cx="165100" cy="228600"/>
          </a:xfrm>
          <a:custGeom>
            <a:avLst/>
            <a:gdLst>
              <a:gd name="T0" fmla="*/ 52 w 104"/>
              <a:gd name="T1" fmla="*/ 0 h 144"/>
              <a:gd name="T2" fmla="*/ 41 w 104"/>
              <a:gd name="T3" fmla="*/ 1 h 144"/>
              <a:gd name="T4" fmla="*/ 33 w 104"/>
              <a:gd name="T5" fmla="*/ 5 h 144"/>
              <a:gd name="T6" fmla="*/ 23 w 104"/>
              <a:gd name="T7" fmla="*/ 11 h 144"/>
              <a:gd name="T8" fmla="*/ 15 w 104"/>
              <a:gd name="T9" fmla="*/ 21 h 144"/>
              <a:gd name="T10" fmla="*/ 10 w 104"/>
              <a:gd name="T11" fmla="*/ 31 h 144"/>
              <a:gd name="T12" fmla="*/ 5 w 104"/>
              <a:gd name="T13" fmla="*/ 44 h 144"/>
              <a:gd name="T14" fmla="*/ 2 w 104"/>
              <a:gd name="T15" fmla="*/ 57 h 144"/>
              <a:gd name="T16" fmla="*/ 0 w 104"/>
              <a:gd name="T17" fmla="*/ 71 h 144"/>
              <a:gd name="T18" fmla="*/ 2 w 104"/>
              <a:gd name="T19" fmla="*/ 86 h 144"/>
              <a:gd name="T20" fmla="*/ 5 w 104"/>
              <a:gd name="T21" fmla="*/ 99 h 144"/>
              <a:gd name="T22" fmla="*/ 10 w 104"/>
              <a:gd name="T23" fmla="*/ 110 h 144"/>
              <a:gd name="T24" fmla="*/ 15 w 104"/>
              <a:gd name="T25" fmla="*/ 122 h 144"/>
              <a:gd name="T26" fmla="*/ 23 w 104"/>
              <a:gd name="T27" fmla="*/ 130 h 144"/>
              <a:gd name="T28" fmla="*/ 33 w 104"/>
              <a:gd name="T29" fmla="*/ 136 h 144"/>
              <a:gd name="T30" fmla="*/ 41 w 104"/>
              <a:gd name="T31" fmla="*/ 141 h 144"/>
              <a:gd name="T32" fmla="*/ 52 w 104"/>
              <a:gd name="T33" fmla="*/ 143 h 144"/>
              <a:gd name="T34" fmla="*/ 62 w 104"/>
              <a:gd name="T35" fmla="*/ 141 h 144"/>
              <a:gd name="T36" fmla="*/ 72 w 104"/>
              <a:gd name="T37" fmla="*/ 136 h 144"/>
              <a:gd name="T38" fmla="*/ 80 w 104"/>
              <a:gd name="T39" fmla="*/ 130 h 144"/>
              <a:gd name="T40" fmla="*/ 88 w 104"/>
              <a:gd name="T41" fmla="*/ 122 h 144"/>
              <a:gd name="T42" fmla="*/ 95 w 104"/>
              <a:gd name="T43" fmla="*/ 110 h 144"/>
              <a:gd name="T44" fmla="*/ 100 w 104"/>
              <a:gd name="T45" fmla="*/ 99 h 144"/>
              <a:gd name="T46" fmla="*/ 103 w 104"/>
              <a:gd name="T47" fmla="*/ 86 h 144"/>
              <a:gd name="T48" fmla="*/ 103 w 104"/>
              <a:gd name="T49" fmla="*/ 71 h 144"/>
              <a:gd name="T50" fmla="*/ 103 w 104"/>
              <a:gd name="T51" fmla="*/ 57 h 144"/>
              <a:gd name="T52" fmla="*/ 100 w 104"/>
              <a:gd name="T53" fmla="*/ 44 h 144"/>
              <a:gd name="T54" fmla="*/ 95 w 104"/>
              <a:gd name="T55" fmla="*/ 31 h 144"/>
              <a:gd name="T56" fmla="*/ 88 w 104"/>
              <a:gd name="T57" fmla="*/ 21 h 144"/>
              <a:gd name="T58" fmla="*/ 80 w 104"/>
              <a:gd name="T59" fmla="*/ 11 h 144"/>
              <a:gd name="T60" fmla="*/ 72 w 104"/>
              <a:gd name="T61" fmla="*/ 5 h 144"/>
              <a:gd name="T62" fmla="*/ 62 w 104"/>
              <a:gd name="T63" fmla="*/ 1 h 144"/>
              <a:gd name="T64" fmla="*/ 52 w 104"/>
              <a:gd name="T65" fmla="*/ 0 h 1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44"/>
              <a:gd name="T101" fmla="*/ 104 w 104"/>
              <a:gd name="T102" fmla="*/ 144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44">
                <a:moveTo>
                  <a:pt x="52" y="0"/>
                </a:moveTo>
                <a:lnTo>
                  <a:pt x="41" y="1"/>
                </a:lnTo>
                <a:lnTo>
                  <a:pt x="33" y="5"/>
                </a:lnTo>
                <a:lnTo>
                  <a:pt x="23" y="11"/>
                </a:lnTo>
                <a:lnTo>
                  <a:pt x="15" y="21"/>
                </a:lnTo>
                <a:lnTo>
                  <a:pt x="10" y="31"/>
                </a:lnTo>
                <a:lnTo>
                  <a:pt x="5" y="44"/>
                </a:lnTo>
                <a:lnTo>
                  <a:pt x="2" y="57"/>
                </a:lnTo>
                <a:lnTo>
                  <a:pt x="0" y="71"/>
                </a:lnTo>
                <a:lnTo>
                  <a:pt x="2" y="86"/>
                </a:lnTo>
                <a:lnTo>
                  <a:pt x="5" y="99"/>
                </a:lnTo>
                <a:lnTo>
                  <a:pt x="10" y="110"/>
                </a:lnTo>
                <a:lnTo>
                  <a:pt x="15" y="122"/>
                </a:lnTo>
                <a:lnTo>
                  <a:pt x="23" y="130"/>
                </a:lnTo>
                <a:lnTo>
                  <a:pt x="33" y="136"/>
                </a:lnTo>
                <a:lnTo>
                  <a:pt x="41" y="141"/>
                </a:lnTo>
                <a:lnTo>
                  <a:pt x="52" y="143"/>
                </a:lnTo>
                <a:lnTo>
                  <a:pt x="62" y="141"/>
                </a:lnTo>
                <a:lnTo>
                  <a:pt x="72" y="136"/>
                </a:lnTo>
                <a:lnTo>
                  <a:pt x="80" y="130"/>
                </a:lnTo>
                <a:lnTo>
                  <a:pt x="88" y="122"/>
                </a:lnTo>
                <a:lnTo>
                  <a:pt x="95" y="110"/>
                </a:lnTo>
                <a:lnTo>
                  <a:pt x="100" y="99"/>
                </a:lnTo>
                <a:lnTo>
                  <a:pt x="103" y="86"/>
                </a:lnTo>
                <a:lnTo>
                  <a:pt x="103" y="71"/>
                </a:lnTo>
                <a:lnTo>
                  <a:pt x="103" y="57"/>
                </a:lnTo>
                <a:lnTo>
                  <a:pt x="100" y="44"/>
                </a:lnTo>
                <a:lnTo>
                  <a:pt x="95" y="31"/>
                </a:lnTo>
                <a:lnTo>
                  <a:pt x="88" y="21"/>
                </a:lnTo>
                <a:lnTo>
                  <a:pt x="80" y="11"/>
                </a:lnTo>
                <a:lnTo>
                  <a:pt x="72" y="5"/>
                </a:lnTo>
                <a:lnTo>
                  <a:pt x="62" y="1"/>
                </a:lnTo>
                <a:lnTo>
                  <a:pt x="52"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5" name="Freeform 176"/>
          <p:cNvSpPr>
            <a:spLocks/>
          </p:cNvSpPr>
          <p:nvPr/>
        </p:nvSpPr>
        <p:spPr bwMode="auto">
          <a:xfrm>
            <a:off x="5481638" y="2617788"/>
            <a:ext cx="236537" cy="328612"/>
          </a:xfrm>
          <a:custGeom>
            <a:avLst/>
            <a:gdLst>
              <a:gd name="T0" fmla="*/ 75 w 149"/>
              <a:gd name="T1" fmla="*/ 0 h 207"/>
              <a:gd name="T2" fmla="*/ 67 w 149"/>
              <a:gd name="T3" fmla="*/ 1 h 207"/>
              <a:gd name="T4" fmla="*/ 59 w 149"/>
              <a:gd name="T5" fmla="*/ 3 h 207"/>
              <a:gd name="T6" fmla="*/ 52 w 149"/>
              <a:gd name="T7" fmla="*/ 5 h 207"/>
              <a:gd name="T8" fmla="*/ 46 w 149"/>
              <a:gd name="T9" fmla="*/ 8 h 207"/>
              <a:gd name="T10" fmla="*/ 39 w 149"/>
              <a:gd name="T11" fmla="*/ 13 h 207"/>
              <a:gd name="T12" fmla="*/ 33 w 149"/>
              <a:gd name="T13" fmla="*/ 18 h 207"/>
              <a:gd name="T14" fmla="*/ 28 w 149"/>
              <a:gd name="T15" fmla="*/ 24 h 207"/>
              <a:gd name="T16" fmla="*/ 22 w 149"/>
              <a:gd name="T17" fmla="*/ 31 h 207"/>
              <a:gd name="T18" fmla="*/ 13 w 149"/>
              <a:gd name="T19" fmla="*/ 47 h 207"/>
              <a:gd name="T20" fmla="*/ 5 w 149"/>
              <a:gd name="T21" fmla="*/ 63 h 207"/>
              <a:gd name="T22" fmla="*/ 2 w 149"/>
              <a:gd name="T23" fmla="*/ 83 h 207"/>
              <a:gd name="T24" fmla="*/ 0 w 149"/>
              <a:gd name="T25" fmla="*/ 104 h 207"/>
              <a:gd name="T26" fmla="*/ 2 w 149"/>
              <a:gd name="T27" fmla="*/ 125 h 207"/>
              <a:gd name="T28" fmla="*/ 5 w 149"/>
              <a:gd name="T29" fmla="*/ 144 h 207"/>
              <a:gd name="T30" fmla="*/ 13 w 149"/>
              <a:gd name="T31" fmla="*/ 161 h 207"/>
              <a:gd name="T32" fmla="*/ 22 w 149"/>
              <a:gd name="T33" fmla="*/ 177 h 207"/>
              <a:gd name="T34" fmla="*/ 28 w 149"/>
              <a:gd name="T35" fmla="*/ 183 h 207"/>
              <a:gd name="T36" fmla="*/ 33 w 149"/>
              <a:gd name="T37" fmla="*/ 190 h 207"/>
              <a:gd name="T38" fmla="*/ 39 w 149"/>
              <a:gd name="T39" fmla="*/ 195 h 207"/>
              <a:gd name="T40" fmla="*/ 46 w 149"/>
              <a:gd name="T41" fmla="*/ 198 h 207"/>
              <a:gd name="T42" fmla="*/ 52 w 149"/>
              <a:gd name="T43" fmla="*/ 203 h 207"/>
              <a:gd name="T44" fmla="*/ 59 w 149"/>
              <a:gd name="T45" fmla="*/ 204 h 207"/>
              <a:gd name="T46" fmla="*/ 67 w 149"/>
              <a:gd name="T47" fmla="*/ 206 h 207"/>
              <a:gd name="T48" fmla="*/ 75 w 149"/>
              <a:gd name="T49" fmla="*/ 206 h 207"/>
              <a:gd name="T50" fmla="*/ 82 w 149"/>
              <a:gd name="T51" fmla="*/ 206 h 207"/>
              <a:gd name="T52" fmla="*/ 90 w 149"/>
              <a:gd name="T53" fmla="*/ 204 h 207"/>
              <a:gd name="T54" fmla="*/ 96 w 149"/>
              <a:gd name="T55" fmla="*/ 203 h 207"/>
              <a:gd name="T56" fmla="*/ 103 w 149"/>
              <a:gd name="T57" fmla="*/ 198 h 207"/>
              <a:gd name="T58" fmla="*/ 109 w 149"/>
              <a:gd name="T59" fmla="*/ 195 h 207"/>
              <a:gd name="T60" fmla="*/ 116 w 149"/>
              <a:gd name="T61" fmla="*/ 190 h 207"/>
              <a:gd name="T62" fmla="*/ 121 w 149"/>
              <a:gd name="T63" fmla="*/ 183 h 207"/>
              <a:gd name="T64" fmla="*/ 127 w 149"/>
              <a:gd name="T65" fmla="*/ 177 h 207"/>
              <a:gd name="T66" fmla="*/ 135 w 149"/>
              <a:gd name="T67" fmla="*/ 161 h 207"/>
              <a:gd name="T68" fmla="*/ 143 w 149"/>
              <a:gd name="T69" fmla="*/ 144 h 207"/>
              <a:gd name="T70" fmla="*/ 147 w 149"/>
              <a:gd name="T71" fmla="*/ 125 h 207"/>
              <a:gd name="T72" fmla="*/ 148 w 149"/>
              <a:gd name="T73" fmla="*/ 104 h 207"/>
              <a:gd name="T74" fmla="*/ 147 w 149"/>
              <a:gd name="T75" fmla="*/ 83 h 207"/>
              <a:gd name="T76" fmla="*/ 143 w 149"/>
              <a:gd name="T77" fmla="*/ 63 h 207"/>
              <a:gd name="T78" fmla="*/ 135 w 149"/>
              <a:gd name="T79" fmla="*/ 47 h 207"/>
              <a:gd name="T80" fmla="*/ 127 w 149"/>
              <a:gd name="T81" fmla="*/ 31 h 207"/>
              <a:gd name="T82" fmla="*/ 121 w 149"/>
              <a:gd name="T83" fmla="*/ 24 h 207"/>
              <a:gd name="T84" fmla="*/ 116 w 149"/>
              <a:gd name="T85" fmla="*/ 18 h 207"/>
              <a:gd name="T86" fmla="*/ 109 w 149"/>
              <a:gd name="T87" fmla="*/ 13 h 207"/>
              <a:gd name="T88" fmla="*/ 103 w 149"/>
              <a:gd name="T89" fmla="*/ 8 h 207"/>
              <a:gd name="T90" fmla="*/ 96 w 149"/>
              <a:gd name="T91" fmla="*/ 5 h 207"/>
              <a:gd name="T92" fmla="*/ 90 w 149"/>
              <a:gd name="T93" fmla="*/ 3 h 207"/>
              <a:gd name="T94" fmla="*/ 82 w 149"/>
              <a:gd name="T95" fmla="*/ 1 h 207"/>
              <a:gd name="T96" fmla="*/ 75 w 149"/>
              <a:gd name="T97" fmla="*/ 0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9"/>
              <a:gd name="T148" fmla="*/ 0 h 207"/>
              <a:gd name="T149" fmla="*/ 149 w 149"/>
              <a:gd name="T150" fmla="*/ 207 h 20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9" h="207">
                <a:moveTo>
                  <a:pt x="75" y="0"/>
                </a:moveTo>
                <a:lnTo>
                  <a:pt x="67" y="1"/>
                </a:lnTo>
                <a:lnTo>
                  <a:pt x="59" y="3"/>
                </a:lnTo>
                <a:lnTo>
                  <a:pt x="52" y="5"/>
                </a:lnTo>
                <a:lnTo>
                  <a:pt x="46" y="8"/>
                </a:lnTo>
                <a:lnTo>
                  <a:pt x="39" y="13"/>
                </a:lnTo>
                <a:lnTo>
                  <a:pt x="33" y="18"/>
                </a:lnTo>
                <a:lnTo>
                  <a:pt x="28" y="24"/>
                </a:lnTo>
                <a:lnTo>
                  <a:pt x="22" y="31"/>
                </a:lnTo>
                <a:lnTo>
                  <a:pt x="13" y="47"/>
                </a:lnTo>
                <a:lnTo>
                  <a:pt x="5" y="63"/>
                </a:lnTo>
                <a:lnTo>
                  <a:pt x="2" y="83"/>
                </a:lnTo>
                <a:lnTo>
                  <a:pt x="0" y="104"/>
                </a:lnTo>
                <a:lnTo>
                  <a:pt x="2" y="125"/>
                </a:lnTo>
                <a:lnTo>
                  <a:pt x="5" y="144"/>
                </a:lnTo>
                <a:lnTo>
                  <a:pt x="13" y="161"/>
                </a:lnTo>
                <a:lnTo>
                  <a:pt x="22" y="177"/>
                </a:lnTo>
                <a:lnTo>
                  <a:pt x="28" y="183"/>
                </a:lnTo>
                <a:lnTo>
                  <a:pt x="33" y="190"/>
                </a:lnTo>
                <a:lnTo>
                  <a:pt x="39" y="195"/>
                </a:lnTo>
                <a:lnTo>
                  <a:pt x="46" y="198"/>
                </a:lnTo>
                <a:lnTo>
                  <a:pt x="52" y="203"/>
                </a:lnTo>
                <a:lnTo>
                  <a:pt x="59" y="204"/>
                </a:lnTo>
                <a:lnTo>
                  <a:pt x="67" y="206"/>
                </a:lnTo>
                <a:lnTo>
                  <a:pt x="75" y="206"/>
                </a:lnTo>
                <a:lnTo>
                  <a:pt x="82" y="206"/>
                </a:lnTo>
                <a:lnTo>
                  <a:pt x="90" y="204"/>
                </a:lnTo>
                <a:lnTo>
                  <a:pt x="96" y="203"/>
                </a:lnTo>
                <a:lnTo>
                  <a:pt x="103" y="198"/>
                </a:lnTo>
                <a:lnTo>
                  <a:pt x="109" y="195"/>
                </a:lnTo>
                <a:lnTo>
                  <a:pt x="116" y="190"/>
                </a:lnTo>
                <a:lnTo>
                  <a:pt x="121" y="183"/>
                </a:lnTo>
                <a:lnTo>
                  <a:pt x="127" y="177"/>
                </a:lnTo>
                <a:lnTo>
                  <a:pt x="135" y="161"/>
                </a:lnTo>
                <a:lnTo>
                  <a:pt x="143" y="144"/>
                </a:lnTo>
                <a:lnTo>
                  <a:pt x="147" y="125"/>
                </a:lnTo>
                <a:lnTo>
                  <a:pt x="148" y="104"/>
                </a:lnTo>
                <a:lnTo>
                  <a:pt x="147" y="83"/>
                </a:lnTo>
                <a:lnTo>
                  <a:pt x="143" y="63"/>
                </a:lnTo>
                <a:lnTo>
                  <a:pt x="135" y="47"/>
                </a:lnTo>
                <a:lnTo>
                  <a:pt x="127" y="31"/>
                </a:lnTo>
                <a:lnTo>
                  <a:pt x="121" y="24"/>
                </a:lnTo>
                <a:lnTo>
                  <a:pt x="116" y="18"/>
                </a:lnTo>
                <a:lnTo>
                  <a:pt x="109" y="13"/>
                </a:lnTo>
                <a:lnTo>
                  <a:pt x="103" y="8"/>
                </a:lnTo>
                <a:lnTo>
                  <a:pt x="96" y="5"/>
                </a:lnTo>
                <a:lnTo>
                  <a:pt x="90" y="3"/>
                </a:lnTo>
                <a:lnTo>
                  <a:pt x="82" y="1"/>
                </a:lnTo>
                <a:lnTo>
                  <a:pt x="7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6" name="Freeform 177"/>
          <p:cNvSpPr>
            <a:spLocks/>
          </p:cNvSpPr>
          <p:nvPr/>
        </p:nvSpPr>
        <p:spPr bwMode="auto">
          <a:xfrm>
            <a:off x="5980113" y="2343150"/>
            <a:ext cx="334962" cy="871538"/>
          </a:xfrm>
          <a:custGeom>
            <a:avLst/>
            <a:gdLst>
              <a:gd name="T0" fmla="*/ 0 w 211"/>
              <a:gd name="T1" fmla="*/ 0 h 549"/>
              <a:gd name="T2" fmla="*/ 28 w 211"/>
              <a:gd name="T3" fmla="*/ 25 h 549"/>
              <a:gd name="T4" fmla="*/ 54 w 211"/>
              <a:gd name="T5" fmla="*/ 49 h 549"/>
              <a:gd name="T6" fmla="*/ 80 w 211"/>
              <a:gd name="T7" fmla="*/ 77 h 549"/>
              <a:gd name="T8" fmla="*/ 106 w 211"/>
              <a:gd name="T9" fmla="*/ 104 h 549"/>
              <a:gd name="T10" fmla="*/ 132 w 211"/>
              <a:gd name="T11" fmla="*/ 132 h 549"/>
              <a:gd name="T12" fmla="*/ 158 w 211"/>
              <a:gd name="T13" fmla="*/ 161 h 549"/>
              <a:gd name="T14" fmla="*/ 184 w 211"/>
              <a:gd name="T15" fmla="*/ 189 h 549"/>
              <a:gd name="T16" fmla="*/ 210 w 211"/>
              <a:gd name="T17" fmla="*/ 217 h 549"/>
              <a:gd name="T18" fmla="*/ 208 w 211"/>
              <a:gd name="T19" fmla="*/ 257 h 549"/>
              <a:gd name="T20" fmla="*/ 207 w 211"/>
              <a:gd name="T21" fmla="*/ 298 h 549"/>
              <a:gd name="T22" fmla="*/ 207 w 211"/>
              <a:gd name="T23" fmla="*/ 340 h 549"/>
              <a:gd name="T24" fmla="*/ 205 w 211"/>
              <a:gd name="T25" fmla="*/ 381 h 549"/>
              <a:gd name="T26" fmla="*/ 203 w 211"/>
              <a:gd name="T27" fmla="*/ 421 h 549"/>
              <a:gd name="T28" fmla="*/ 200 w 211"/>
              <a:gd name="T29" fmla="*/ 464 h 549"/>
              <a:gd name="T30" fmla="*/ 198 w 211"/>
              <a:gd name="T31" fmla="*/ 506 h 549"/>
              <a:gd name="T32" fmla="*/ 197 w 211"/>
              <a:gd name="T33" fmla="*/ 548 h 549"/>
              <a:gd name="T34" fmla="*/ 194 w 211"/>
              <a:gd name="T35" fmla="*/ 504 h 549"/>
              <a:gd name="T36" fmla="*/ 190 w 211"/>
              <a:gd name="T37" fmla="*/ 462 h 549"/>
              <a:gd name="T38" fmla="*/ 187 w 211"/>
              <a:gd name="T39" fmla="*/ 418 h 549"/>
              <a:gd name="T40" fmla="*/ 184 w 211"/>
              <a:gd name="T41" fmla="*/ 376 h 549"/>
              <a:gd name="T42" fmla="*/ 179 w 211"/>
              <a:gd name="T43" fmla="*/ 334 h 549"/>
              <a:gd name="T44" fmla="*/ 174 w 211"/>
              <a:gd name="T45" fmla="*/ 293 h 549"/>
              <a:gd name="T46" fmla="*/ 169 w 211"/>
              <a:gd name="T47" fmla="*/ 254 h 549"/>
              <a:gd name="T48" fmla="*/ 161 w 211"/>
              <a:gd name="T49" fmla="*/ 215 h 549"/>
              <a:gd name="T50" fmla="*/ 142 w 211"/>
              <a:gd name="T51" fmla="*/ 186 h 549"/>
              <a:gd name="T52" fmla="*/ 122 w 211"/>
              <a:gd name="T53" fmla="*/ 158 h 549"/>
              <a:gd name="T54" fmla="*/ 103 w 211"/>
              <a:gd name="T55" fmla="*/ 130 h 549"/>
              <a:gd name="T56" fmla="*/ 83 w 211"/>
              <a:gd name="T57" fmla="*/ 104 h 549"/>
              <a:gd name="T58" fmla="*/ 62 w 211"/>
              <a:gd name="T59" fmla="*/ 78 h 549"/>
              <a:gd name="T60" fmla="*/ 42 w 211"/>
              <a:gd name="T61" fmla="*/ 52 h 549"/>
              <a:gd name="T62" fmla="*/ 21 w 211"/>
              <a:gd name="T63" fmla="*/ 26 h 549"/>
              <a:gd name="T64" fmla="*/ 0 w 211"/>
              <a:gd name="T65" fmla="*/ 0 h 5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1"/>
              <a:gd name="T100" fmla="*/ 0 h 549"/>
              <a:gd name="T101" fmla="*/ 211 w 211"/>
              <a:gd name="T102" fmla="*/ 549 h 5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1" h="549">
                <a:moveTo>
                  <a:pt x="0" y="0"/>
                </a:moveTo>
                <a:lnTo>
                  <a:pt x="28" y="25"/>
                </a:lnTo>
                <a:lnTo>
                  <a:pt x="54" y="49"/>
                </a:lnTo>
                <a:lnTo>
                  <a:pt x="80" y="77"/>
                </a:lnTo>
                <a:lnTo>
                  <a:pt x="106" y="104"/>
                </a:lnTo>
                <a:lnTo>
                  <a:pt x="132" y="132"/>
                </a:lnTo>
                <a:lnTo>
                  <a:pt x="158" y="161"/>
                </a:lnTo>
                <a:lnTo>
                  <a:pt x="184" y="189"/>
                </a:lnTo>
                <a:lnTo>
                  <a:pt x="210" y="217"/>
                </a:lnTo>
                <a:lnTo>
                  <a:pt x="208" y="257"/>
                </a:lnTo>
                <a:lnTo>
                  <a:pt x="207" y="298"/>
                </a:lnTo>
                <a:lnTo>
                  <a:pt x="207" y="340"/>
                </a:lnTo>
                <a:lnTo>
                  <a:pt x="205" y="381"/>
                </a:lnTo>
                <a:lnTo>
                  <a:pt x="203" y="421"/>
                </a:lnTo>
                <a:lnTo>
                  <a:pt x="200" y="464"/>
                </a:lnTo>
                <a:lnTo>
                  <a:pt x="198" y="506"/>
                </a:lnTo>
                <a:lnTo>
                  <a:pt x="197" y="548"/>
                </a:lnTo>
                <a:lnTo>
                  <a:pt x="194" y="504"/>
                </a:lnTo>
                <a:lnTo>
                  <a:pt x="190" y="462"/>
                </a:lnTo>
                <a:lnTo>
                  <a:pt x="187" y="418"/>
                </a:lnTo>
                <a:lnTo>
                  <a:pt x="184" y="376"/>
                </a:lnTo>
                <a:lnTo>
                  <a:pt x="179" y="334"/>
                </a:lnTo>
                <a:lnTo>
                  <a:pt x="174" y="293"/>
                </a:lnTo>
                <a:lnTo>
                  <a:pt x="169" y="254"/>
                </a:lnTo>
                <a:lnTo>
                  <a:pt x="161" y="215"/>
                </a:lnTo>
                <a:lnTo>
                  <a:pt x="142" y="186"/>
                </a:lnTo>
                <a:lnTo>
                  <a:pt x="122" y="158"/>
                </a:lnTo>
                <a:lnTo>
                  <a:pt x="103" y="130"/>
                </a:lnTo>
                <a:lnTo>
                  <a:pt x="83" y="104"/>
                </a:lnTo>
                <a:lnTo>
                  <a:pt x="62" y="78"/>
                </a:lnTo>
                <a:lnTo>
                  <a:pt x="42" y="52"/>
                </a:lnTo>
                <a:lnTo>
                  <a:pt x="21" y="26"/>
                </a:lnTo>
                <a:lnTo>
                  <a:pt x="0" y="0"/>
                </a:lnTo>
              </a:path>
            </a:pathLst>
          </a:custGeom>
          <a:solidFill>
            <a:srgbClr val="E0BC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47" name="Freeform 178"/>
          <p:cNvSpPr>
            <a:spLocks/>
          </p:cNvSpPr>
          <p:nvPr/>
        </p:nvSpPr>
        <p:spPr bwMode="auto">
          <a:xfrm>
            <a:off x="5867400" y="2774950"/>
            <a:ext cx="155575" cy="333375"/>
          </a:xfrm>
          <a:custGeom>
            <a:avLst/>
            <a:gdLst>
              <a:gd name="T0" fmla="*/ 91 w 98"/>
              <a:gd name="T1" fmla="*/ 0 h 210"/>
              <a:gd name="T2" fmla="*/ 86 w 98"/>
              <a:gd name="T3" fmla="*/ 3 h 210"/>
              <a:gd name="T4" fmla="*/ 81 w 98"/>
              <a:gd name="T5" fmla="*/ 8 h 210"/>
              <a:gd name="T6" fmla="*/ 78 w 98"/>
              <a:gd name="T7" fmla="*/ 13 h 210"/>
              <a:gd name="T8" fmla="*/ 73 w 98"/>
              <a:gd name="T9" fmla="*/ 19 h 210"/>
              <a:gd name="T10" fmla="*/ 68 w 98"/>
              <a:gd name="T11" fmla="*/ 36 h 210"/>
              <a:gd name="T12" fmla="*/ 63 w 98"/>
              <a:gd name="T13" fmla="*/ 52 h 210"/>
              <a:gd name="T14" fmla="*/ 60 w 98"/>
              <a:gd name="T15" fmla="*/ 70 h 210"/>
              <a:gd name="T16" fmla="*/ 58 w 98"/>
              <a:gd name="T17" fmla="*/ 86 h 210"/>
              <a:gd name="T18" fmla="*/ 58 w 98"/>
              <a:gd name="T19" fmla="*/ 99 h 210"/>
              <a:gd name="T20" fmla="*/ 58 w 98"/>
              <a:gd name="T21" fmla="*/ 110 h 210"/>
              <a:gd name="T22" fmla="*/ 58 w 98"/>
              <a:gd name="T23" fmla="*/ 122 h 210"/>
              <a:gd name="T24" fmla="*/ 60 w 98"/>
              <a:gd name="T25" fmla="*/ 136 h 210"/>
              <a:gd name="T26" fmla="*/ 63 w 98"/>
              <a:gd name="T27" fmla="*/ 151 h 210"/>
              <a:gd name="T28" fmla="*/ 66 w 98"/>
              <a:gd name="T29" fmla="*/ 166 h 210"/>
              <a:gd name="T30" fmla="*/ 71 w 98"/>
              <a:gd name="T31" fmla="*/ 179 h 210"/>
              <a:gd name="T32" fmla="*/ 79 w 98"/>
              <a:gd name="T33" fmla="*/ 192 h 210"/>
              <a:gd name="T34" fmla="*/ 83 w 98"/>
              <a:gd name="T35" fmla="*/ 196 h 210"/>
              <a:gd name="T36" fmla="*/ 87 w 98"/>
              <a:gd name="T37" fmla="*/ 201 h 210"/>
              <a:gd name="T38" fmla="*/ 92 w 98"/>
              <a:gd name="T39" fmla="*/ 206 h 210"/>
              <a:gd name="T40" fmla="*/ 97 w 98"/>
              <a:gd name="T41" fmla="*/ 209 h 210"/>
              <a:gd name="T42" fmla="*/ 87 w 98"/>
              <a:gd name="T43" fmla="*/ 209 h 210"/>
              <a:gd name="T44" fmla="*/ 78 w 98"/>
              <a:gd name="T45" fmla="*/ 209 h 210"/>
              <a:gd name="T46" fmla="*/ 68 w 98"/>
              <a:gd name="T47" fmla="*/ 206 h 210"/>
              <a:gd name="T48" fmla="*/ 58 w 98"/>
              <a:gd name="T49" fmla="*/ 203 h 210"/>
              <a:gd name="T50" fmla="*/ 50 w 98"/>
              <a:gd name="T51" fmla="*/ 198 h 210"/>
              <a:gd name="T52" fmla="*/ 42 w 98"/>
              <a:gd name="T53" fmla="*/ 193 h 210"/>
              <a:gd name="T54" fmla="*/ 35 w 98"/>
              <a:gd name="T55" fmla="*/ 187 h 210"/>
              <a:gd name="T56" fmla="*/ 27 w 98"/>
              <a:gd name="T57" fmla="*/ 180 h 210"/>
              <a:gd name="T58" fmla="*/ 22 w 98"/>
              <a:gd name="T59" fmla="*/ 172 h 210"/>
              <a:gd name="T60" fmla="*/ 16 w 98"/>
              <a:gd name="T61" fmla="*/ 164 h 210"/>
              <a:gd name="T62" fmla="*/ 13 w 98"/>
              <a:gd name="T63" fmla="*/ 154 h 210"/>
              <a:gd name="T64" fmla="*/ 8 w 98"/>
              <a:gd name="T65" fmla="*/ 144 h 210"/>
              <a:gd name="T66" fmla="*/ 5 w 98"/>
              <a:gd name="T67" fmla="*/ 135 h 210"/>
              <a:gd name="T68" fmla="*/ 3 w 98"/>
              <a:gd name="T69" fmla="*/ 123 h 210"/>
              <a:gd name="T70" fmla="*/ 1 w 98"/>
              <a:gd name="T71" fmla="*/ 114 h 210"/>
              <a:gd name="T72" fmla="*/ 0 w 98"/>
              <a:gd name="T73" fmla="*/ 102 h 210"/>
              <a:gd name="T74" fmla="*/ 0 w 98"/>
              <a:gd name="T75" fmla="*/ 92 h 210"/>
              <a:gd name="T76" fmla="*/ 1 w 98"/>
              <a:gd name="T77" fmla="*/ 81 h 210"/>
              <a:gd name="T78" fmla="*/ 3 w 98"/>
              <a:gd name="T79" fmla="*/ 71 h 210"/>
              <a:gd name="T80" fmla="*/ 6 w 98"/>
              <a:gd name="T81" fmla="*/ 63 h 210"/>
              <a:gd name="T82" fmla="*/ 9 w 98"/>
              <a:gd name="T83" fmla="*/ 53 h 210"/>
              <a:gd name="T84" fmla="*/ 14 w 98"/>
              <a:gd name="T85" fmla="*/ 45 h 210"/>
              <a:gd name="T86" fmla="*/ 19 w 98"/>
              <a:gd name="T87" fmla="*/ 37 h 210"/>
              <a:gd name="T88" fmla="*/ 26 w 98"/>
              <a:gd name="T89" fmla="*/ 31 h 210"/>
              <a:gd name="T90" fmla="*/ 32 w 98"/>
              <a:gd name="T91" fmla="*/ 24 h 210"/>
              <a:gd name="T92" fmla="*/ 39 w 98"/>
              <a:gd name="T93" fmla="*/ 18 h 210"/>
              <a:gd name="T94" fmla="*/ 47 w 98"/>
              <a:gd name="T95" fmla="*/ 13 h 210"/>
              <a:gd name="T96" fmla="*/ 55 w 98"/>
              <a:gd name="T97" fmla="*/ 8 h 210"/>
              <a:gd name="T98" fmla="*/ 63 w 98"/>
              <a:gd name="T99" fmla="*/ 5 h 210"/>
              <a:gd name="T100" fmla="*/ 71 w 98"/>
              <a:gd name="T101" fmla="*/ 1 h 210"/>
              <a:gd name="T102" fmla="*/ 81 w 98"/>
              <a:gd name="T103" fmla="*/ 0 h 210"/>
              <a:gd name="T104" fmla="*/ 91 w 98"/>
              <a:gd name="T105" fmla="*/ 0 h 21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8"/>
              <a:gd name="T160" fmla="*/ 0 h 210"/>
              <a:gd name="T161" fmla="*/ 98 w 98"/>
              <a:gd name="T162" fmla="*/ 210 h 21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8" h="210">
                <a:moveTo>
                  <a:pt x="91" y="0"/>
                </a:moveTo>
                <a:lnTo>
                  <a:pt x="86" y="3"/>
                </a:lnTo>
                <a:lnTo>
                  <a:pt x="81" y="8"/>
                </a:lnTo>
                <a:lnTo>
                  <a:pt x="78" y="13"/>
                </a:lnTo>
                <a:lnTo>
                  <a:pt x="73" y="19"/>
                </a:lnTo>
                <a:lnTo>
                  <a:pt x="68" y="36"/>
                </a:lnTo>
                <a:lnTo>
                  <a:pt x="63" y="52"/>
                </a:lnTo>
                <a:lnTo>
                  <a:pt x="60" y="70"/>
                </a:lnTo>
                <a:lnTo>
                  <a:pt x="58" y="86"/>
                </a:lnTo>
                <a:lnTo>
                  <a:pt x="58" y="99"/>
                </a:lnTo>
                <a:lnTo>
                  <a:pt x="58" y="110"/>
                </a:lnTo>
                <a:lnTo>
                  <a:pt x="58" y="122"/>
                </a:lnTo>
                <a:lnTo>
                  <a:pt x="60" y="136"/>
                </a:lnTo>
                <a:lnTo>
                  <a:pt x="63" y="151"/>
                </a:lnTo>
                <a:lnTo>
                  <a:pt x="66" y="166"/>
                </a:lnTo>
                <a:lnTo>
                  <a:pt x="71" y="179"/>
                </a:lnTo>
                <a:lnTo>
                  <a:pt x="79" y="192"/>
                </a:lnTo>
                <a:lnTo>
                  <a:pt x="83" y="196"/>
                </a:lnTo>
                <a:lnTo>
                  <a:pt x="87" y="201"/>
                </a:lnTo>
                <a:lnTo>
                  <a:pt x="92" y="206"/>
                </a:lnTo>
                <a:lnTo>
                  <a:pt x="97" y="209"/>
                </a:lnTo>
                <a:lnTo>
                  <a:pt x="87" y="209"/>
                </a:lnTo>
                <a:lnTo>
                  <a:pt x="78" y="209"/>
                </a:lnTo>
                <a:lnTo>
                  <a:pt x="68" y="206"/>
                </a:lnTo>
                <a:lnTo>
                  <a:pt x="58" y="203"/>
                </a:lnTo>
                <a:lnTo>
                  <a:pt x="50" y="198"/>
                </a:lnTo>
                <a:lnTo>
                  <a:pt x="42" y="193"/>
                </a:lnTo>
                <a:lnTo>
                  <a:pt x="35" y="187"/>
                </a:lnTo>
                <a:lnTo>
                  <a:pt x="27" y="180"/>
                </a:lnTo>
                <a:lnTo>
                  <a:pt x="22" y="172"/>
                </a:lnTo>
                <a:lnTo>
                  <a:pt x="16" y="164"/>
                </a:lnTo>
                <a:lnTo>
                  <a:pt x="13" y="154"/>
                </a:lnTo>
                <a:lnTo>
                  <a:pt x="8" y="144"/>
                </a:lnTo>
                <a:lnTo>
                  <a:pt x="5" y="135"/>
                </a:lnTo>
                <a:lnTo>
                  <a:pt x="3" y="123"/>
                </a:lnTo>
                <a:lnTo>
                  <a:pt x="1" y="114"/>
                </a:lnTo>
                <a:lnTo>
                  <a:pt x="0" y="102"/>
                </a:lnTo>
                <a:lnTo>
                  <a:pt x="0" y="92"/>
                </a:lnTo>
                <a:lnTo>
                  <a:pt x="1" y="81"/>
                </a:lnTo>
                <a:lnTo>
                  <a:pt x="3" y="71"/>
                </a:lnTo>
                <a:lnTo>
                  <a:pt x="6" y="63"/>
                </a:lnTo>
                <a:lnTo>
                  <a:pt x="9" y="53"/>
                </a:lnTo>
                <a:lnTo>
                  <a:pt x="14" y="45"/>
                </a:lnTo>
                <a:lnTo>
                  <a:pt x="19" y="37"/>
                </a:lnTo>
                <a:lnTo>
                  <a:pt x="26" y="31"/>
                </a:lnTo>
                <a:lnTo>
                  <a:pt x="32" y="24"/>
                </a:lnTo>
                <a:lnTo>
                  <a:pt x="39" y="18"/>
                </a:lnTo>
                <a:lnTo>
                  <a:pt x="47" y="13"/>
                </a:lnTo>
                <a:lnTo>
                  <a:pt x="55" y="8"/>
                </a:lnTo>
                <a:lnTo>
                  <a:pt x="63" y="5"/>
                </a:lnTo>
                <a:lnTo>
                  <a:pt x="71" y="1"/>
                </a:lnTo>
                <a:lnTo>
                  <a:pt x="81" y="0"/>
                </a:lnTo>
                <a:lnTo>
                  <a:pt x="91"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48" name="Freeform 179"/>
          <p:cNvSpPr>
            <a:spLocks/>
          </p:cNvSpPr>
          <p:nvPr/>
        </p:nvSpPr>
        <p:spPr bwMode="auto">
          <a:xfrm>
            <a:off x="5867400" y="2774950"/>
            <a:ext cx="155575" cy="333375"/>
          </a:xfrm>
          <a:custGeom>
            <a:avLst/>
            <a:gdLst>
              <a:gd name="T0" fmla="*/ 91 w 98"/>
              <a:gd name="T1" fmla="*/ 0 h 210"/>
              <a:gd name="T2" fmla="*/ 86 w 98"/>
              <a:gd name="T3" fmla="*/ 3 h 210"/>
              <a:gd name="T4" fmla="*/ 81 w 98"/>
              <a:gd name="T5" fmla="*/ 8 h 210"/>
              <a:gd name="T6" fmla="*/ 78 w 98"/>
              <a:gd name="T7" fmla="*/ 13 h 210"/>
              <a:gd name="T8" fmla="*/ 73 w 98"/>
              <a:gd name="T9" fmla="*/ 19 h 210"/>
              <a:gd name="T10" fmla="*/ 68 w 98"/>
              <a:gd name="T11" fmla="*/ 36 h 210"/>
              <a:gd name="T12" fmla="*/ 63 w 98"/>
              <a:gd name="T13" fmla="*/ 52 h 210"/>
              <a:gd name="T14" fmla="*/ 60 w 98"/>
              <a:gd name="T15" fmla="*/ 70 h 210"/>
              <a:gd name="T16" fmla="*/ 58 w 98"/>
              <a:gd name="T17" fmla="*/ 86 h 210"/>
              <a:gd name="T18" fmla="*/ 58 w 98"/>
              <a:gd name="T19" fmla="*/ 99 h 210"/>
              <a:gd name="T20" fmla="*/ 58 w 98"/>
              <a:gd name="T21" fmla="*/ 110 h 210"/>
              <a:gd name="T22" fmla="*/ 58 w 98"/>
              <a:gd name="T23" fmla="*/ 122 h 210"/>
              <a:gd name="T24" fmla="*/ 60 w 98"/>
              <a:gd name="T25" fmla="*/ 136 h 210"/>
              <a:gd name="T26" fmla="*/ 63 w 98"/>
              <a:gd name="T27" fmla="*/ 151 h 210"/>
              <a:gd name="T28" fmla="*/ 66 w 98"/>
              <a:gd name="T29" fmla="*/ 166 h 210"/>
              <a:gd name="T30" fmla="*/ 71 w 98"/>
              <a:gd name="T31" fmla="*/ 179 h 210"/>
              <a:gd name="T32" fmla="*/ 79 w 98"/>
              <a:gd name="T33" fmla="*/ 192 h 210"/>
              <a:gd name="T34" fmla="*/ 83 w 98"/>
              <a:gd name="T35" fmla="*/ 196 h 210"/>
              <a:gd name="T36" fmla="*/ 87 w 98"/>
              <a:gd name="T37" fmla="*/ 201 h 210"/>
              <a:gd name="T38" fmla="*/ 92 w 98"/>
              <a:gd name="T39" fmla="*/ 206 h 210"/>
              <a:gd name="T40" fmla="*/ 97 w 98"/>
              <a:gd name="T41" fmla="*/ 209 h 210"/>
              <a:gd name="T42" fmla="*/ 87 w 98"/>
              <a:gd name="T43" fmla="*/ 209 h 210"/>
              <a:gd name="T44" fmla="*/ 78 w 98"/>
              <a:gd name="T45" fmla="*/ 209 h 210"/>
              <a:gd name="T46" fmla="*/ 68 w 98"/>
              <a:gd name="T47" fmla="*/ 206 h 210"/>
              <a:gd name="T48" fmla="*/ 58 w 98"/>
              <a:gd name="T49" fmla="*/ 203 h 210"/>
              <a:gd name="T50" fmla="*/ 50 w 98"/>
              <a:gd name="T51" fmla="*/ 198 h 210"/>
              <a:gd name="T52" fmla="*/ 42 w 98"/>
              <a:gd name="T53" fmla="*/ 193 h 210"/>
              <a:gd name="T54" fmla="*/ 35 w 98"/>
              <a:gd name="T55" fmla="*/ 187 h 210"/>
              <a:gd name="T56" fmla="*/ 27 w 98"/>
              <a:gd name="T57" fmla="*/ 180 h 210"/>
              <a:gd name="T58" fmla="*/ 22 w 98"/>
              <a:gd name="T59" fmla="*/ 172 h 210"/>
              <a:gd name="T60" fmla="*/ 16 w 98"/>
              <a:gd name="T61" fmla="*/ 164 h 210"/>
              <a:gd name="T62" fmla="*/ 13 w 98"/>
              <a:gd name="T63" fmla="*/ 154 h 210"/>
              <a:gd name="T64" fmla="*/ 8 w 98"/>
              <a:gd name="T65" fmla="*/ 144 h 210"/>
              <a:gd name="T66" fmla="*/ 5 w 98"/>
              <a:gd name="T67" fmla="*/ 135 h 210"/>
              <a:gd name="T68" fmla="*/ 3 w 98"/>
              <a:gd name="T69" fmla="*/ 123 h 210"/>
              <a:gd name="T70" fmla="*/ 1 w 98"/>
              <a:gd name="T71" fmla="*/ 114 h 210"/>
              <a:gd name="T72" fmla="*/ 0 w 98"/>
              <a:gd name="T73" fmla="*/ 102 h 210"/>
              <a:gd name="T74" fmla="*/ 0 w 98"/>
              <a:gd name="T75" fmla="*/ 92 h 210"/>
              <a:gd name="T76" fmla="*/ 1 w 98"/>
              <a:gd name="T77" fmla="*/ 81 h 210"/>
              <a:gd name="T78" fmla="*/ 3 w 98"/>
              <a:gd name="T79" fmla="*/ 71 h 210"/>
              <a:gd name="T80" fmla="*/ 6 w 98"/>
              <a:gd name="T81" fmla="*/ 63 h 210"/>
              <a:gd name="T82" fmla="*/ 9 w 98"/>
              <a:gd name="T83" fmla="*/ 53 h 210"/>
              <a:gd name="T84" fmla="*/ 14 w 98"/>
              <a:gd name="T85" fmla="*/ 45 h 210"/>
              <a:gd name="T86" fmla="*/ 19 w 98"/>
              <a:gd name="T87" fmla="*/ 37 h 210"/>
              <a:gd name="T88" fmla="*/ 26 w 98"/>
              <a:gd name="T89" fmla="*/ 31 h 210"/>
              <a:gd name="T90" fmla="*/ 32 w 98"/>
              <a:gd name="T91" fmla="*/ 24 h 210"/>
              <a:gd name="T92" fmla="*/ 39 w 98"/>
              <a:gd name="T93" fmla="*/ 18 h 210"/>
              <a:gd name="T94" fmla="*/ 47 w 98"/>
              <a:gd name="T95" fmla="*/ 13 h 210"/>
              <a:gd name="T96" fmla="*/ 55 w 98"/>
              <a:gd name="T97" fmla="*/ 8 h 210"/>
              <a:gd name="T98" fmla="*/ 63 w 98"/>
              <a:gd name="T99" fmla="*/ 5 h 210"/>
              <a:gd name="T100" fmla="*/ 71 w 98"/>
              <a:gd name="T101" fmla="*/ 1 h 210"/>
              <a:gd name="T102" fmla="*/ 81 w 98"/>
              <a:gd name="T103" fmla="*/ 0 h 210"/>
              <a:gd name="T104" fmla="*/ 91 w 98"/>
              <a:gd name="T105" fmla="*/ 0 h 21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8"/>
              <a:gd name="T160" fmla="*/ 0 h 210"/>
              <a:gd name="T161" fmla="*/ 98 w 98"/>
              <a:gd name="T162" fmla="*/ 210 h 21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8" h="210">
                <a:moveTo>
                  <a:pt x="91" y="0"/>
                </a:moveTo>
                <a:lnTo>
                  <a:pt x="86" y="3"/>
                </a:lnTo>
                <a:lnTo>
                  <a:pt x="81" y="8"/>
                </a:lnTo>
                <a:lnTo>
                  <a:pt x="78" y="13"/>
                </a:lnTo>
                <a:lnTo>
                  <a:pt x="73" y="19"/>
                </a:lnTo>
                <a:lnTo>
                  <a:pt x="68" y="36"/>
                </a:lnTo>
                <a:lnTo>
                  <a:pt x="63" y="52"/>
                </a:lnTo>
                <a:lnTo>
                  <a:pt x="60" y="70"/>
                </a:lnTo>
                <a:lnTo>
                  <a:pt x="58" y="86"/>
                </a:lnTo>
                <a:lnTo>
                  <a:pt x="58" y="99"/>
                </a:lnTo>
                <a:lnTo>
                  <a:pt x="58" y="110"/>
                </a:lnTo>
                <a:lnTo>
                  <a:pt x="58" y="122"/>
                </a:lnTo>
                <a:lnTo>
                  <a:pt x="60" y="136"/>
                </a:lnTo>
                <a:lnTo>
                  <a:pt x="63" y="151"/>
                </a:lnTo>
                <a:lnTo>
                  <a:pt x="66" y="166"/>
                </a:lnTo>
                <a:lnTo>
                  <a:pt x="71" y="179"/>
                </a:lnTo>
                <a:lnTo>
                  <a:pt x="79" y="192"/>
                </a:lnTo>
                <a:lnTo>
                  <a:pt x="83" y="196"/>
                </a:lnTo>
                <a:lnTo>
                  <a:pt x="87" y="201"/>
                </a:lnTo>
                <a:lnTo>
                  <a:pt x="92" y="206"/>
                </a:lnTo>
                <a:lnTo>
                  <a:pt x="97" y="209"/>
                </a:lnTo>
                <a:lnTo>
                  <a:pt x="87" y="209"/>
                </a:lnTo>
                <a:lnTo>
                  <a:pt x="78" y="209"/>
                </a:lnTo>
                <a:lnTo>
                  <a:pt x="68" y="206"/>
                </a:lnTo>
                <a:lnTo>
                  <a:pt x="58" y="203"/>
                </a:lnTo>
                <a:lnTo>
                  <a:pt x="50" y="198"/>
                </a:lnTo>
                <a:lnTo>
                  <a:pt x="42" y="193"/>
                </a:lnTo>
                <a:lnTo>
                  <a:pt x="35" y="187"/>
                </a:lnTo>
                <a:lnTo>
                  <a:pt x="27" y="180"/>
                </a:lnTo>
                <a:lnTo>
                  <a:pt x="22" y="172"/>
                </a:lnTo>
                <a:lnTo>
                  <a:pt x="16" y="164"/>
                </a:lnTo>
                <a:lnTo>
                  <a:pt x="13" y="154"/>
                </a:lnTo>
                <a:lnTo>
                  <a:pt x="8" y="144"/>
                </a:lnTo>
                <a:lnTo>
                  <a:pt x="5" y="135"/>
                </a:lnTo>
                <a:lnTo>
                  <a:pt x="3" y="123"/>
                </a:lnTo>
                <a:lnTo>
                  <a:pt x="1" y="114"/>
                </a:lnTo>
                <a:lnTo>
                  <a:pt x="0" y="102"/>
                </a:lnTo>
                <a:lnTo>
                  <a:pt x="0" y="92"/>
                </a:lnTo>
                <a:lnTo>
                  <a:pt x="1" y="81"/>
                </a:lnTo>
                <a:lnTo>
                  <a:pt x="3" y="71"/>
                </a:lnTo>
                <a:lnTo>
                  <a:pt x="6" y="63"/>
                </a:lnTo>
                <a:lnTo>
                  <a:pt x="9" y="53"/>
                </a:lnTo>
                <a:lnTo>
                  <a:pt x="14" y="45"/>
                </a:lnTo>
                <a:lnTo>
                  <a:pt x="19" y="37"/>
                </a:lnTo>
                <a:lnTo>
                  <a:pt x="26" y="31"/>
                </a:lnTo>
                <a:lnTo>
                  <a:pt x="32" y="24"/>
                </a:lnTo>
                <a:lnTo>
                  <a:pt x="39" y="18"/>
                </a:lnTo>
                <a:lnTo>
                  <a:pt x="47" y="13"/>
                </a:lnTo>
                <a:lnTo>
                  <a:pt x="55" y="8"/>
                </a:lnTo>
                <a:lnTo>
                  <a:pt x="63" y="5"/>
                </a:lnTo>
                <a:lnTo>
                  <a:pt x="71" y="1"/>
                </a:lnTo>
                <a:lnTo>
                  <a:pt x="81" y="0"/>
                </a:lnTo>
                <a:lnTo>
                  <a:pt x="9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9" name="Freeform 180"/>
          <p:cNvSpPr>
            <a:spLocks/>
          </p:cNvSpPr>
          <p:nvPr/>
        </p:nvSpPr>
        <p:spPr bwMode="auto">
          <a:xfrm>
            <a:off x="3451225" y="3733800"/>
            <a:ext cx="1255713" cy="561975"/>
          </a:xfrm>
          <a:custGeom>
            <a:avLst/>
            <a:gdLst>
              <a:gd name="T0" fmla="*/ 38 w 791"/>
              <a:gd name="T1" fmla="*/ 353 h 354"/>
              <a:gd name="T2" fmla="*/ 790 w 791"/>
              <a:gd name="T3" fmla="*/ 44 h 354"/>
              <a:gd name="T4" fmla="*/ 790 w 791"/>
              <a:gd name="T5" fmla="*/ 38 h 354"/>
              <a:gd name="T6" fmla="*/ 790 w 791"/>
              <a:gd name="T7" fmla="*/ 31 h 354"/>
              <a:gd name="T8" fmla="*/ 789 w 791"/>
              <a:gd name="T9" fmla="*/ 25 h 354"/>
              <a:gd name="T10" fmla="*/ 789 w 791"/>
              <a:gd name="T11" fmla="*/ 20 h 354"/>
              <a:gd name="T12" fmla="*/ 787 w 791"/>
              <a:gd name="T13" fmla="*/ 13 h 354"/>
              <a:gd name="T14" fmla="*/ 785 w 791"/>
              <a:gd name="T15" fmla="*/ 8 h 354"/>
              <a:gd name="T16" fmla="*/ 784 w 791"/>
              <a:gd name="T17" fmla="*/ 5 h 354"/>
              <a:gd name="T18" fmla="*/ 782 w 791"/>
              <a:gd name="T19" fmla="*/ 0 h 354"/>
              <a:gd name="T20" fmla="*/ 0 w 791"/>
              <a:gd name="T21" fmla="*/ 267 h 354"/>
              <a:gd name="T22" fmla="*/ 38 w 791"/>
              <a:gd name="T23" fmla="*/ 353 h 3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1"/>
              <a:gd name="T37" fmla="*/ 0 h 354"/>
              <a:gd name="T38" fmla="*/ 791 w 791"/>
              <a:gd name="T39" fmla="*/ 354 h 3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1" h="354">
                <a:moveTo>
                  <a:pt x="38" y="353"/>
                </a:moveTo>
                <a:lnTo>
                  <a:pt x="790" y="44"/>
                </a:lnTo>
                <a:lnTo>
                  <a:pt x="790" y="38"/>
                </a:lnTo>
                <a:lnTo>
                  <a:pt x="790" y="31"/>
                </a:lnTo>
                <a:lnTo>
                  <a:pt x="789" y="25"/>
                </a:lnTo>
                <a:lnTo>
                  <a:pt x="789" y="20"/>
                </a:lnTo>
                <a:lnTo>
                  <a:pt x="787" y="13"/>
                </a:lnTo>
                <a:lnTo>
                  <a:pt x="785" y="8"/>
                </a:lnTo>
                <a:lnTo>
                  <a:pt x="784" y="5"/>
                </a:lnTo>
                <a:lnTo>
                  <a:pt x="782" y="0"/>
                </a:lnTo>
                <a:lnTo>
                  <a:pt x="0" y="267"/>
                </a:lnTo>
                <a:lnTo>
                  <a:pt x="38" y="353"/>
                </a:lnTo>
              </a:path>
            </a:pathLst>
          </a:custGeom>
          <a:solidFill>
            <a:srgbClr val="FF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50" name="Freeform 181"/>
          <p:cNvSpPr>
            <a:spLocks/>
          </p:cNvSpPr>
          <p:nvPr/>
        </p:nvSpPr>
        <p:spPr bwMode="auto">
          <a:xfrm>
            <a:off x="5599113" y="2663825"/>
            <a:ext cx="119062" cy="238125"/>
          </a:xfrm>
          <a:custGeom>
            <a:avLst/>
            <a:gdLst>
              <a:gd name="T0" fmla="*/ 37 w 75"/>
              <a:gd name="T1" fmla="*/ 0 h 150"/>
              <a:gd name="T2" fmla="*/ 29 w 75"/>
              <a:gd name="T3" fmla="*/ 2 h 150"/>
              <a:gd name="T4" fmla="*/ 22 w 75"/>
              <a:gd name="T5" fmla="*/ 5 h 150"/>
              <a:gd name="T6" fmla="*/ 16 w 75"/>
              <a:gd name="T7" fmla="*/ 13 h 150"/>
              <a:gd name="T8" fmla="*/ 11 w 75"/>
              <a:gd name="T9" fmla="*/ 21 h 150"/>
              <a:gd name="T10" fmla="*/ 6 w 75"/>
              <a:gd name="T11" fmla="*/ 32 h 150"/>
              <a:gd name="T12" fmla="*/ 3 w 75"/>
              <a:gd name="T13" fmla="*/ 45 h 150"/>
              <a:gd name="T14" fmla="*/ 0 w 75"/>
              <a:gd name="T15" fmla="*/ 60 h 150"/>
              <a:gd name="T16" fmla="*/ 0 w 75"/>
              <a:gd name="T17" fmla="*/ 75 h 150"/>
              <a:gd name="T18" fmla="*/ 0 w 75"/>
              <a:gd name="T19" fmla="*/ 89 h 150"/>
              <a:gd name="T20" fmla="*/ 3 w 75"/>
              <a:gd name="T21" fmla="*/ 104 h 150"/>
              <a:gd name="T22" fmla="*/ 6 w 75"/>
              <a:gd name="T23" fmla="*/ 117 h 150"/>
              <a:gd name="T24" fmla="*/ 11 w 75"/>
              <a:gd name="T25" fmla="*/ 128 h 150"/>
              <a:gd name="T26" fmla="*/ 16 w 75"/>
              <a:gd name="T27" fmla="*/ 136 h 150"/>
              <a:gd name="T28" fmla="*/ 22 w 75"/>
              <a:gd name="T29" fmla="*/ 145 h 150"/>
              <a:gd name="T30" fmla="*/ 29 w 75"/>
              <a:gd name="T31" fmla="*/ 148 h 150"/>
              <a:gd name="T32" fmla="*/ 37 w 75"/>
              <a:gd name="T33" fmla="*/ 149 h 150"/>
              <a:gd name="T34" fmla="*/ 43 w 75"/>
              <a:gd name="T35" fmla="*/ 148 h 150"/>
              <a:gd name="T36" fmla="*/ 52 w 75"/>
              <a:gd name="T37" fmla="*/ 145 h 150"/>
              <a:gd name="T38" fmla="*/ 58 w 75"/>
              <a:gd name="T39" fmla="*/ 136 h 150"/>
              <a:gd name="T40" fmla="*/ 63 w 75"/>
              <a:gd name="T41" fmla="*/ 128 h 150"/>
              <a:gd name="T42" fmla="*/ 68 w 75"/>
              <a:gd name="T43" fmla="*/ 117 h 150"/>
              <a:gd name="T44" fmla="*/ 71 w 75"/>
              <a:gd name="T45" fmla="*/ 104 h 150"/>
              <a:gd name="T46" fmla="*/ 74 w 75"/>
              <a:gd name="T47" fmla="*/ 89 h 150"/>
              <a:gd name="T48" fmla="*/ 74 w 75"/>
              <a:gd name="T49" fmla="*/ 75 h 150"/>
              <a:gd name="T50" fmla="*/ 74 w 75"/>
              <a:gd name="T51" fmla="*/ 60 h 150"/>
              <a:gd name="T52" fmla="*/ 71 w 75"/>
              <a:gd name="T53" fmla="*/ 45 h 150"/>
              <a:gd name="T54" fmla="*/ 68 w 75"/>
              <a:gd name="T55" fmla="*/ 32 h 150"/>
              <a:gd name="T56" fmla="*/ 63 w 75"/>
              <a:gd name="T57" fmla="*/ 21 h 150"/>
              <a:gd name="T58" fmla="*/ 58 w 75"/>
              <a:gd name="T59" fmla="*/ 13 h 150"/>
              <a:gd name="T60" fmla="*/ 52 w 75"/>
              <a:gd name="T61" fmla="*/ 5 h 150"/>
              <a:gd name="T62" fmla="*/ 43 w 75"/>
              <a:gd name="T63" fmla="*/ 2 h 150"/>
              <a:gd name="T64" fmla="*/ 37 w 75"/>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50"/>
              <a:gd name="T101" fmla="*/ 75 w 75"/>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50">
                <a:moveTo>
                  <a:pt x="37" y="0"/>
                </a:moveTo>
                <a:lnTo>
                  <a:pt x="29" y="2"/>
                </a:lnTo>
                <a:lnTo>
                  <a:pt x="22" y="5"/>
                </a:lnTo>
                <a:lnTo>
                  <a:pt x="16" y="13"/>
                </a:lnTo>
                <a:lnTo>
                  <a:pt x="11" y="21"/>
                </a:lnTo>
                <a:lnTo>
                  <a:pt x="6" y="32"/>
                </a:lnTo>
                <a:lnTo>
                  <a:pt x="3" y="45"/>
                </a:lnTo>
                <a:lnTo>
                  <a:pt x="0" y="60"/>
                </a:lnTo>
                <a:lnTo>
                  <a:pt x="0" y="75"/>
                </a:lnTo>
                <a:lnTo>
                  <a:pt x="0" y="89"/>
                </a:lnTo>
                <a:lnTo>
                  <a:pt x="3" y="104"/>
                </a:lnTo>
                <a:lnTo>
                  <a:pt x="6" y="117"/>
                </a:lnTo>
                <a:lnTo>
                  <a:pt x="11" y="128"/>
                </a:lnTo>
                <a:lnTo>
                  <a:pt x="16" y="136"/>
                </a:lnTo>
                <a:lnTo>
                  <a:pt x="22" y="145"/>
                </a:lnTo>
                <a:lnTo>
                  <a:pt x="29" y="148"/>
                </a:lnTo>
                <a:lnTo>
                  <a:pt x="37" y="149"/>
                </a:lnTo>
                <a:lnTo>
                  <a:pt x="43" y="148"/>
                </a:lnTo>
                <a:lnTo>
                  <a:pt x="52" y="145"/>
                </a:lnTo>
                <a:lnTo>
                  <a:pt x="58" y="136"/>
                </a:lnTo>
                <a:lnTo>
                  <a:pt x="63" y="128"/>
                </a:lnTo>
                <a:lnTo>
                  <a:pt x="68" y="117"/>
                </a:lnTo>
                <a:lnTo>
                  <a:pt x="71" y="104"/>
                </a:lnTo>
                <a:lnTo>
                  <a:pt x="74" y="89"/>
                </a:lnTo>
                <a:lnTo>
                  <a:pt x="74" y="75"/>
                </a:lnTo>
                <a:lnTo>
                  <a:pt x="74" y="60"/>
                </a:lnTo>
                <a:lnTo>
                  <a:pt x="71" y="45"/>
                </a:lnTo>
                <a:lnTo>
                  <a:pt x="68" y="32"/>
                </a:lnTo>
                <a:lnTo>
                  <a:pt x="63" y="21"/>
                </a:lnTo>
                <a:lnTo>
                  <a:pt x="58" y="13"/>
                </a:lnTo>
                <a:lnTo>
                  <a:pt x="52" y="5"/>
                </a:lnTo>
                <a:lnTo>
                  <a:pt x="43" y="2"/>
                </a:lnTo>
                <a:lnTo>
                  <a:pt x="3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51" name="Freeform 182"/>
          <p:cNvSpPr>
            <a:spLocks/>
          </p:cNvSpPr>
          <p:nvPr/>
        </p:nvSpPr>
        <p:spPr bwMode="auto">
          <a:xfrm>
            <a:off x="5599113" y="2663825"/>
            <a:ext cx="119062" cy="238125"/>
          </a:xfrm>
          <a:custGeom>
            <a:avLst/>
            <a:gdLst>
              <a:gd name="T0" fmla="*/ 37 w 75"/>
              <a:gd name="T1" fmla="*/ 0 h 150"/>
              <a:gd name="T2" fmla="*/ 29 w 75"/>
              <a:gd name="T3" fmla="*/ 2 h 150"/>
              <a:gd name="T4" fmla="*/ 22 w 75"/>
              <a:gd name="T5" fmla="*/ 5 h 150"/>
              <a:gd name="T6" fmla="*/ 16 w 75"/>
              <a:gd name="T7" fmla="*/ 13 h 150"/>
              <a:gd name="T8" fmla="*/ 11 w 75"/>
              <a:gd name="T9" fmla="*/ 21 h 150"/>
              <a:gd name="T10" fmla="*/ 6 w 75"/>
              <a:gd name="T11" fmla="*/ 32 h 150"/>
              <a:gd name="T12" fmla="*/ 3 w 75"/>
              <a:gd name="T13" fmla="*/ 45 h 150"/>
              <a:gd name="T14" fmla="*/ 0 w 75"/>
              <a:gd name="T15" fmla="*/ 60 h 150"/>
              <a:gd name="T16" fmla="*/ 0 w 75"/>
              <a:gd name="T17" fmla="*/ 75 h 150"/>
              <a:gd name="T18" fmla="*/ 0 w 75"/>
              <a:gd name="T19" fmla="*/ 89 h 150"/>
              <a:gd name="T20" fmla="*/ 3 w 75"/>
              <a:gd name="T21" fmla="*/ 104 h 150"/>
              <a:gd name="T22" fmla="*/ 6 w 75"/>
              <a:gd name="T23" fmla="*/ 117 h 150"/>
              <a:gd name="T24" fmla="*/ 11 w 75"/>
              <a:gd name="T25" fmla="*/ 128 h 150"/>
              <a:gd name="T26" fmla="*/ 16 w 75"/>
              <a:gd name="T27" fmla="*/ 136 h 150"/>
              <a:gd name="T28" fmla="*/ 22 w 75"/>
              <a:gd name="T29" fmla="*/ 145 h 150"/>
              <a:gd name="T30" fmla="*/ 29 w 75"/>
              <a:gd name="T31" fmla="*/ 148 h 150"/>
              <a:gd name="T32" fmla="*/ 37 w 75"/>
              <a:gd name="T33" fmla="*/ 149 h 150"/>
              <a:gd name="T34" fmla="*/ 43 w 75"/>
              <a:gd name="T35" fmla="*/ 148 h 150"/>
              <a:gd name="T36" fmla="*/ 52 w 75"/>
              <a:gd name="T37" fmla="*/ 145 h 150"/>
              <a:gd name="T38" fmla="*/ 58 w 75"/>
              <a:gd name="T39" fmla="*/ 136 h 150"/>
              <a:gd name="T40" fmla="*/ 63 w 75"/>
              <a:gd name="T41" fmla="*/ 128 h 150"/>
              <a:gd name="T42" fmla="*/ 68 w 75"/>
              <a:gd name="T43" fmla="*/ 117 h 150"/>
              <a:gd name="T44" fmla="*/ 71 w 75"/>
              <a:gd name="T45" fmla="*/ 104 h 150"/>
              <a:gd name="T46" fmla="*/ 74 w 75"/>
              <a:gd name="T47" fmla="*/ 89 h 150"/>
              <a:gd name="T48" fmla="*/ 74 w 75"/>
              <a:gd name="T49" fmla="*/ 75 h 150"/>
              <a:gd name="T50" fmla="*/ 74 w 75"/>
              <a:gd name="T51" fmla="*/ 60 h 150"/>
              <a:gd name="T52" fmla="*/ 71 w 75"/>
              <a:gd name="T53" fmla="*/ 45 h 150"/>
              <a:gd name="T54" fmla="*/ 68 w 75"/>
              <a:gd name="T55" fmla="*/ 32 h 150"/>
              <a:gd name="T56" fmla="*/ 63 w 75"/>
              <a:gd name="T57" fmla="*/ 21 h 150"/>
              <a:gd name="T58" fmla="*/ 58 w 75"/>
              <a:gd name="T59" fmla="*/ 13 h 150"/>
              <a:gd name="T60" fmla="*/ 52 w 75"/>
              <a:gd name="T61" fmla="*/ 5 h 150"/>
              <a:gd name="T62" fmla="*/ 43 w 75"/>
              <a:gd name="T63" fmla="*/ 2 h 150"/>
              <a:gd name="T64" fmla="*/ 37 w 75"/>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50"/>
              <a:gd name="T101" fmla="*/ 75 w 75"/>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50">
                <a:moveTo>
                  <a:pt x="37" y="0"/>
                </a:moveTo>
                <a:lnTo>
                  <a:pt x="29" y="2"/>
                </a:lnTo>
                <a:lnTo>
                  <a:pt x="22" y="5"/>
                </a:lnTo>
                <a:lnTo>
                  <a:pt x="16" y="13"/>
                </a:lnTo>
                <a:lnTo>
                  <a:pt x="11" y="21"/>
                </a:lnTo>
                <a:lnTo>
                  <a:pt x="6" y="32"/>
                </a:lnTo>
                <a:lnTo>
                  <a:pt x="3" y="45"/>
                </a:lnTo>
                <a:lnTo>
                  <a:pt x="0" y="60"/>
                </a:lnTo>
                <a:lnTo>
                  <a:pt x="0" y="75"/>
                </a:lnTo>
                <a:lnTo>
                  <a:pt x="0" y="89"/>
                </a:lnTo>
                <a:lnTo>
                  <a:pt x="3" y="104"/>
                </a:lnTo>
                <a:lnTo>
                  <a:pt x="6" y="117"/>
                </a:lnTo>
                <a:lnTo>
                  <a:pt x="11" y="128"/>
                </a:lnTo>
                <a:lnTo>
                  <a:pt x="16" y="136"/>
                </a:lnTo>
                <a:lnTo>
                  <a:pt x="22" y="145"/>
                </a:lnTo>
                <a:lnTo>
                  <a:pt x="29" y="148"/>
                </a:lnTo>
                <a:lnTo>
                  <a:pt x="37" y="149"/>
                </a:lnTo>
                <a:lnTo>
                  <a:pt x="43" y="148"/>
                </a:lnTo>
                <a:lnTo>
                  <a:pt x="52" y="145"/>
                </a:lnTo>
                <a:lnTo>
                  <a:pt x="58" y="136"/>
                </a:lnTo>
                <a:lnTo>
                  <a:pt x="63" y="128"/>
                </a:lnTo>
                <a:lnTo>
                  <a:pt x="68" y="117"/>
                </a:lnTo>
                <a:lnTo>
                  <a:pt x="71" y="104"/>
                </a:lnTo>
                <a:lnTo>
                  <a:pt x="74" y="89"/>
                </a:lnTo>
                <a:lnTo>
                  <a:pt x="74" y="75"/>
                </a:lnTo>
                <a:lnTo>
                  <a:pt x="74" y="60"/>
                </a:lnTo>
                <a:lnTo>
                  <a:pt x="71" y="45"/>
                </a:lnTo>
                <a:lnTo>
                  <a:pt x="68" y="32"/>
                </a:lnTo>
                <a:lnTo>
                  <a:pt x="63" y="21"/>
                </a:lnTo>
                <a:lnTo>
                  <a:pt x="58" y="13"/>
                </a:lnTo>
                <a:lnTo>
                  <a:pt x="52" y="5"/>
                </a:lnTo>
                <a:lnTo>
                  <a:pt x="43" y="2"/>
                </a:lnTo>
                <a:lnTo>
                  <a:pt x="37" y="0"/>
                </a:lnTo>
              </a:path>
            </a:pathLst>
          </a:custGeom>
          <a:solidFill>
            <a:schemeClr val="accent2"/>
          </a:solidFill>
          <a:ln w="12700" cap="rnd" cmpd="sng">
            <a:solidFill>
              <a:srgbClr val="000000"/>
            </a:solidFill>
            <a:prstDash val="solid"/>
            <a:round/>
            <a:headEnd type="none" w="sm" len="sm"/>
            <a:tailEnd type="none" w="sm" len="sm"/>
          </a:ln>
        </p:spPr>
        <p:txBody>
          <a:bodyPr/>
          <a:lstStyle/>
          <a:p>
            <a:endParaRPr lang="fa-IR"/>
          </a:p>
        </p:txBody>
      </p:sp>
      <p:sp>
        <p:nvSpPr>
          <p:cNvPr id="52" name="Freeform 183"/>
          <p:cNvSpPr>
            <a:spLocks/>
          </p:cNvSpPr>
          <p:nvPr/>
        </p:nvSpPr>
        <p:spPr bwMode="auto">
          <a:xfrm>
            <a:off x="5253038" y="3040063"/>
            <a:ext cx="84137" cy="166687"/>
          </a:xfrm>
          <a:custGeom>
            <a:avLst/>
            <a:gdLst>
              <a:gd name="T0" fmla="*/ 26 w 53"/>
              <a:gd name="T1" fmla="*/ 0 h 105"/>
              <a:gd name="T2" fmla="*/ 21 w 53"/>
              <a:gd name="T3" fmla="*/ 0 h 105"/>
              <a:gd name="T4" fmla="*/ 16 w 53"/>
              <a:gd name="T5" fmla="*/ 3 h 105"/>
              <a:gd name="T6" fmla="*/ 11 w 53"/>
              <a:gd name="T7" fmla="*/ 8 h 105"/>
              <a:gd name="T8" fmla="*/ 8 w 53"/>
              <a:gd name="T9" fmla="*/ 15 h 105"/>
              <a:gd name="T10" fmla="*/ 5 w 53"/>
              <a:gd name="T11" fmla="*/ 23 h 105"/>
              <a:gd name="T12" fmla="*/ 1 w 53"/>
              <a:gd name="T13" fmla="*/ 31 h 105"/>
              <a:gd name="T14" fmla="*/ 1 w 53"/>
              <a:gd name="T15" fmla="*/ 41 h 105"/>
              <a:gd name="T16" fmla="*/ 0 w 53"/>
              <a:gd name="T17" fmla="*/ 52 h 105"/>
              <a:gd name="T18" fmla="*/ 1 w 53"/>
              <a:gd name="T19" fmla="*/ 62 h 105"/>
              <a:gd name="T20" fmla="*/ 1 w 53"/>
              <a:gd name="T21" fmla="*/ 72 h 105"/>
              <a:gd name="T22" fmla="*/ 5 w 53"/>
              <a:gd name="T23" fmla="*/ 81 h 105"/>
              <a:gd name="T24" fmla="*/ 8 w 53"/>
              <a:gd name="T25" fmla="*/ 88 h 105"/>
              <a:gd name="T26" fmla="*/ 11 w 53"/>
              <a:gd name="T27" fmla="*/ 94 h 105"/>
              <a:gd name="T28" fmla="*/ 16 w 53"/>
              <a:gd name="T29" fmla="*/ 99 h 105"/>
              <a:gd name="T30" fmla="*/ 21 w 53"/>
              <a:gd name="T31" fmla="*/ 103 h 105"/>
              <a:gd name="T32" fmla="*/ 26 w 53"/>
              <a:gd name="T33" fmla="*/ 104 h 105"/>
              <a:gd name="T34" fmla="*/ 31 w 53"/>
              <a:gd name="T35" fmla="*/ 103 h 105"/>
              <a:gd name="T36" fmla="*/ 36 w 53"/>
              <a:gd name="T37" fmla="*/ 99 h 105"/>
              <a:gd name="T38" fmla="*/ 40 w 53"/>
              <a:gd name="T39" fmla="*/ 94 h 105"/>
              <a:gd name="T40" fmla="*/ 45 w 53"/>
              <a:gd name="T41" fmla="*/ 88 h 105"/>
              <a:gd name="T42" fmla="*/ 49 w 53"/>
              <a:gd name="T43" fmla="*/ 81 h 105"/>
              <a:gd name="T44" fmla="*/ 50 w 53"/>
              <a:gd name="T45" fmla="*/ 72 h 105"/>
              <a:gd name="T46" fmla="*/ 52 w 53"/>
              <a:gd name="T47" fmla="*/ 62 h 105"/>
              <a:gd name="T48" fmla="*/ 52 w 53"/>
              <a:gd name="T49" fmla="*/ 52 h 105"/>
              <a:gd name="T50" fmla="*/ 52 w 53"/>
              <a:gd name="T51" fmla="*/ 41 h 105"/>
              <a:gd name="T52" fmla="*/ 50 w 53"/>
              <a:gd name="T53" fmla="*/ 31 h 105"/>
              <a:gd name="T54" fmla="*/ 49 w 53"/>
              <a:gd name="T55" fmla="*/ 23 h 105"/>
              <a:gd name="T56" fmla="*/ 45 w 53"/>
              <a:gd name="T57" fmla="*/ 15 h 105"/>
              <a:gd name="T58" fmla="*/ 40 w 53"/>
              <a:gd name="T59" fmla="*/ 8 h 105"/>
              <a:gd name="T60" fmla="*/ 36 w 53"/>
              <a:gd name="T61" fmla="*/ 3 h 105"/>
              <a:gd name="T62" fmla="*/ 31 w 53"/>
              <a:gd name="T63" fmla="*/ 0 h 105"/>
              <a:gd name="T64" fmla="*/ 26 w 5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
              <a:gd name="T100" fmla="*/ 0 h 105"/>
              <a:gd name="T101" fmla="*/ 53 w 5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 h="105">
                <a:moveTo>
                  <a:pt x="26" y="0"/>
                </a:moveTo>
                <a:lnTo>
                  <a:pt x="21" y="0"/>
                </a:lnTo>
                <a:lnTo>
                  <a:pt x="16" y="3"/>
                </a:lnTo>
                <a:lnTo>
                  <a:pt x="11" y="8"/>
                </a:lnTo>
                <a:lnTo>
                  <a:pt x="8" y="15"/>
                </a:lnTo>
                <a:lnTo>
                  <a:pt x="5" y="23"/>
                </a:lnTo>
                <a:lnTo>
                  <a:pt x="1" y="31"/>
                </a:lnTo>
                <a:lnTo>
                  <a:pt x="1" y="41"/>
                </a:lnTo>
                <a:lnTo>
                  <a:pt x="0" y="52"/>
                </a:lnTo>
                <a:lnTo>
                  <a:pt x="1" y="62"/>
                </a:lnTo>
                <a:lnTo>
                  <a:pt x="1" y="72"/>
                </a:lnTo>
                <a:lnTo>
                  <a:pt x="5" y="81"/>
                </a:lnTo>
                <a:lnTo>
                  <a:pt x="8" y="88"/>
                </a:lnTo>
                <a:lnTo>
                  <a:pt x="11" y="94"/>
                </a:lnTo>
                <a:lnTo>
                  <a:pt x="16" y="99"/>
                </a:lnTo>
                <a:lnTo>
                  <a:pt x="21" y="103"/>
                </a:lnTo>
                <a:lnTo>
                  <a:pt x="26" y="104"/>
                </a:lnTo>
                <a:lnTo>
                  <a:pt x="31" y="103"/>
                </a:lnTo>
                <a:lnTo>
                  <a:pt x="36" y="99"/>
                </a:lnTo>
                <a:lnTo>
                  <a:pt x="40" y="94"/>
                </a:lnTo>
                <a:lnTo>
                  <a:pt x="45" y="88"/>
                </a:lnTo>
                <a:lnTo>
                  <a:pt x="49" y="81"/>
                </a:lnTo>
                <a:lnTo>
                  <a:pt x="50" y="72"/>
                </a:lnTo>
                <a:lnTo>
                  <a:pt x="52" y="62"/>
                </a:lnTo>
                <a:lnTo>
                  <a:pt x="52" y="52"/>
                </a:lnTo>
                <a:lnTo>
                  <a:pt x="52" y="41"/>
                </a:lnTo>
                <a:lnTo>
                  <a:pt x="50" y="31"/>
                </a:lnTo>
                <a:lnTo>
                  <a:pt x="49" y="23"/>
                </a:lnTo>
                <a:lnTo>
                  <a:pt x="45" y="15"/>
                </a:lnTo>
                <a:lnTo>
                  <a:pt x="40" y="8"/>
                </a:lnTo>
                <a:lnTo>
                  <a:pt x="36" y="3"/>
                </a:lnTo>
                <a:lnTo>
                  <a:pt x="31" y="0"/>
                </a:lnTo>
                <a:lnTo>
                  <a:pt x="2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53" name="Freeform 184"/>
          <p:cNvSpPr>
            <a:spLocks/>
          </p:cNvSpPr>
          <p:nvPr/>
        </p:nvSpPr>
        <p:spPr bwMode="auto">
          <a:xfrm>
            <a:off x="5253038" y="3040063"/>
            <a:ext cx="84137" cy="166687"/>
          </a:xfrm>
          <a:custGeom>
            <a:avLst/>
            <a:gdLst>
              <a:gd name="T0" fmla="*/ 26 w 53"/>
              <a:gd name="T1" fmla="*/ 0 h 105"/>
              <a:gd name="T2" fmla="*/ 21 w 53"/>
              <a:gd name="T3" fmla="*/ 0 h 105"/>
              <a:gd name="T4" fmla="*/ 16 w 53"/>
              <a:gd name="T5" fmla="*/ 3 h 105"/>
              <a:gd name="T6" fmla="*/ 11 w 53"/>
              <a:gd name="T7" fmla="*/ 8 h 105"/>
              <a:gd name="T8" fmla="*/ 8 w 53"/>
              <a:gd name="T9" fmla="*/ 15 h 105"/>
              <a:gd name="T10" fmla="*/ 5 w 53"/>
              <a:gd name="T11" fmla="*/ 23 h 105"/>
              <a:gd name="T12" fmla="*/ 1 w 53"/>
              <a:gd name="T13" fmla="*/ 31 h 105"/>
              <a:gd name="T14" fmla="*/ 1 w 53"/>
              <a:gd name="T15" fmla="*/ 41 h 105"/>
              <a:gd name="T16" fmla="*/ 0 w 53"/>
              <a:gd name="T17" fmla="*/ 52 h 105"/>
              <a:gd name="T18" fmla="*/ 1 w 53"/>
              <a:gd name="T19" fmla="*/ 62 h 105"/>
              <a:gd name="T20" fmla="*/ 1 w 53"/>
              <a:gd name="T21" fmla="*/ 72 h 105"/>
              <a:gd name="T22" fmla="*/ 5 w 53"/>
              <a:gd name="T23" fmla="*/ 81 h 105"/>
              <a:gd name="T24" fmla="*/ 8 w 53"/>
              <a:gd name="T25" fmla="*/ 88 h 105"/>
              <a:gd name="T26" fmla="*/ 11 w 53"/>
              <a:gd name="T27" fmla="*/ 94 h 105"/>
              <a:gd name="T28" fmla="*/ 16 w 53"/>
              <a:gd name="T29" fmla="*/ 99 h 105"/>
              <a:gd name="T30" fmla="*/ 21 w 53"/>
              <a:gd name="T31" fmla="*/ 103 h 105"/>
              <a:gd name="T32" fmla="*/ 26 w 53"/>
              <a:gd name="T33" fmla="*/ 104 h 105"/>
              <a:gd name="T34" fmla="*/ 31 w 53"/>
              <a:gd name="T35" fmla="*/ 103 h 105"/>
              <a:gd name="T36" fmla="*/ 36 w 53"/>
              <a:gd name="T37" fmla="*/ 99 h 105"/>
              <a:gd name="T38" fmla="*/ 40 w 53"/>
              <a:gd name="T39" fmla="*/ 94 h 105"/>
              <a:gd name="T40" fmla="*/ 45 w 53"/>
              <a:gd name="T41" fmla="*/ 88 h 105"/>
              <a:gd name="T42" fmla="*/ 49 w 53"/>
              <a:gd name="T43" fmla="*/ 81 h 105"/>
              <a:gd name="T44" fmla="*/ 50 w 53"/>
              <a:gd name="T45" fmla="*/ 72 h 105"/>
              <a:gd name="T46" fmla="*/ 52 w 53"/>
              <a:gd name="T47" fmla="*/ 62 h 105"/>
              <a:gd name="T48" fmla="*/ 52 w 53"/>
              <a:gd name="T49" fmla="*/ 52 h 105"/>
              <a:gd name="T50" fmla="*/ 52 w 53"/>
              <a:gd name="T51" fmla="*/ 41 h 105"/>
              <a:gd name="T52" fmla="*/ 50 w 53"/>
              <a:gd name="T53" fmla="*/ 31 h 105"/>
              <a:gd name="T54" fmla="*/ 49 w 53"/>
              <a:gd name="T55" fmla="*/ 23 h 105"/>
              <a:gd name="T56" fmla="*/ 45 w 53"/>
              <a:gd name="T57" fmla="*/ 15 h 105"/>
              <a:gd name="T58" fmla="*/ 40 w 53"/>
              <a:gd name="T59" fmla="*/ 8 h 105"/>
              <a:gd name="T60" fmla="*/ 36 w 53"/>
              <a:gd name="T61" fmla="*/ 3 h 105"/>
              <a:gd name="T62" fmla="*/ 31 w 53"/>
              <a:gd name="T63" fmla="*/ 0 h 105"/>
              <a:gd name="T64" fmla="*/ 26 w 5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
              <a:gd name="T100" fmla="*/ 0 h 105"/>
              <a:gd name="T101" fmla="*/ 53 w 5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 h="105">
                <a:moveTo>
                  <a:pt x="26" y="0"/>
                </a:moveTo>
                <a:lnTo>
                  <a:pt x="21" y="0"/>
                </a:lnTo>
                <a:lnTo>
                  <a:pt x="16" y="3"/>
                </a:lnTo>
                <a:lnTo>
                  <a:pt x="11" y="8"/>
                </a:lnTo>
                <a:lnTo>
                  <a:pt x="8" y="15"/>
                </a:lnTo>
                <a:lnTo>
                  <a:pt x="5" y="23"/>
                </a:lnTo>
                <a:lnTo>
                  <a:pt x="1" y="31"/>
                </a:lnTo>
                <a:lnTo>
                  <a:pt x="1" y="41"/>
                </a:lnTo>
                <a:lnTo>
                  <a:pt x="0" y="52"/>
                </a:lnTo>
                <a:lnTo>
                  <a:pt x="1" y="62"/>
                </a:lnTo>
                <a:lnTo>
                  <a:pt x="1" y="72"/>
                </a:lnTo>
                <a:lnTo>
                  <a:pt x="5" y="81"/>
                </a:lnTo>
                <a:lnTo>
                  <a:pt x="8" y="88"/>
                </a:lnTo>
                <a:lnTo>
                  <a:pt x="11" y="94"/>
                </a:lnTo>
                <a:lnTo>
                  <a:pt x="16" y="99"/>
                </a:lnTo>
                <a:lnTo>
                  <a:pt x="21" y="103"/>
                </a:lnTo>
                <a:lnTo>
                  <a:pt x="26" y="104"/>
                </a:lnTo>
                <a:lnTo>
                  <a:pt x="31" y="103"/>
                </a:lnTo>
                <a:lnTo>
                  <a:pt x="36" y="99"/>
                </a:lnTo>
                <a:lnTo>
                  <a:pt x="40" y="94"/>
                </a:lnTo>
                <a:lnTo>
                  <a:pt x="45" y="88"/>
                </a:lnTo>
                <a:lnTo>
                  <a:pt x="49" y="81"/>
                </a:lnTo>
                <a:lnTo>
                  <a:pt x="50" y="72"/>
                </a:lnTo>
                <a:lnTo>
                  <a:pt x="52" y="62"/>
                </a:lnTo>
                <a:lnTo>
                  <a:pt x="52" y="52"/>
                </a:lnTo>
                <a:lnTo>
                  <a:pt x="52" y="41"/>
                </a:lnTo>
                <a:lnTo>
                  <a:pt x="50" y="31"/>
                </a:lnTo>
                <a:lnTo>
                  <a:pt x="49" y="23"/>
                </a:lnTo>
                <a:lnTo>
                  <a:pt x="45" y="15"/>
                </a:lnTo>
                <a:lnTo>
                  <a:pt x="40" y="8"/>
                </a:lnTo>
                <a:lnTo>
                  <a:pt x="36" y="3"/>
                </a:lnTo>
                <a:lnTo>
                  <a:pt x="31" y="0"/>
                </a:lnTo>
                <a:lnTo>
                  <a:pt x="2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4" name="Freeform 185"/>
          <p:cNvSpPr>
            <a:spLocks/>
          </p:cNvSpPr>
          <p:nvPr/>
        </p:nvSpPr>
        <p:spPr bwMode="auto">
          <a:xfrm>
            <a:off x="5649913" y="3349625"/>
            <a:ext cx="109537" cy="215900"/>
          </a:xfrm>
          <a:custGeom>
            <a:avLst/>
            <a:gdLst>
              <a:gd name="T0" fmla="*/ 34 w 69"/>
              <a:gd name="T1" fmla="*/ 0 h 136"/>
              <a:gd name="T2" fmla="*/ 26 w 69"/>
              <a:gd name="T3" fmla="*/ 2 h 136"/>
              <a:gd name="T4" fmla="*/ 20 w 69"/>
              <a:gd name="T5" fmla="*/ 5 h 136"/>
              <a:gd name="T6" fmla="*/ 15 w 69"/>
              <a:gd name="T7" fmla="*/ 12 h 136"/>
              <a:gd name="T8" fmla="*/ 10 w 69"/>
              <a:gd name="T9" fmla="*/ 20 h 136"/>
              <a:gd name="T10" fmla="*/ 5 w 69"/>
              <a:gd name="T11" fmla="*/ 29 h 136"/>
              <a:gd name="T12" fmla="*/ 2 w 69"/>
              <a:gd name="T13" fmla="*/ 41 h 136"/>
              <a:gd name="T14" fmla="*/ 0 w 69"/>
              <a:gd name="T15" fmla="*/ 54 h 136"/>
              <a:gd name="T16" fmla="*/ 0 w 69"/>
              <a:gd name="T17" fmla="*/ 68 h 136"/>
              <a:gd name="T18" fmla="*/ 0 w 69"/>
              <a:gd name="T19" fmla="*/ 81 h 136"/>
              <a:gd name="T20" fmla="*/ 2 w 69"/>
              <a:gd name="T21" fmla="*/ 94 h 136"/>
              <a:gd name="T22" fmla="*/ 5 w 69"/>
              <a:gd name="T23" fmla="*/ 106 h 136"/>
              <a:gd name="T24" fmla="*/ 10 w 69"/>
              <a:gd name="T25" fmla="*/ 116 h 136"/>
              <a:gd name="T26" fmla="*/ 15 w 69"/>
              <a:gd name="T27" fmla="*/ 124 h 136"/>
              <a:gd name="T28" fmla="*/ 20 w 69"/>
              <a:gd name="T29" fmla="*/ 130 h 136"/>
              <a:gd name="T30" fmla="*/ 26 w 69"/>
              <a:gd name="T31" fmla="*/ 133 h 136"/>
              <a:gd name="T32" fmla="*/ 34 w 69"/>
              <a:gd name="T33" fmla="*/ 135 h 136"/>
              <a:gd name="T34" fmla="*/ 41 w 69"/>
              <a:gd name="T35" fmla="*/ 133 h 136"/>
              <a:gd name="T36" fmla="*/ 47 w 69"/>
              <a:gd name="T37" fmla="*/ 130 h 136"/>
              <a:gd name="T38" fmla="*/ 52 w 69"/>
              <a:gd name="T39" fmla="*/ 124 h 136"/>
              <a:gd name="T40" fmla="*/ 57 w 69"/>
              <a:gd name="T41" fmla="*/ 116 h 136"/>
              <a:gd name="T42" fmla="*/ 62 w 69"/>
              <a:gd name="T43" fmla="*/ 106 h 136"/>
              <a:gd name="T44" fmla="*/ 65 w 69"/>
              <a:gd name="T45" fmla="*/ 94 h 136"/>
              <a:gd name="T46" fmla="*/ 67 w 69"/>
              <a:gd name="T47" fmla="*/ 81 h 136"/>
              <a:gd name="T48" fmla="*/ 68 w 69"/>
              <a:gd name="T49" fmla="*/ 68 h 136"/>
              <a:gd name="T50" fmla="*/ 67 w 69"/>
              <a:gd name="T51" fmla="*/ 54 h 136"/>
              <a:gd name="T52" fmla="*/ 65 w 69"/>
              <a:gd name="T53" fmla="*/ 41 h 136"/>
              <a:gd name="T54" fmla="*/ 62 w 69"/>
              <a:gd name="T55" fmla="*/ 29 h 136"/>
              <a:gd name="T56" fmla="*/ 57 w 69"/>
              <a:gd name="T57" fmla="*/ 20 h 136"/>
              <a:gd name="T58" fmla="*/ 52 w 69"/>
              <a:gd name="T59" fmla="*/ 12 h 136"/>
              <a:gd name="T60" fmla="*/ 47 w 69"/>
              <a:gd name="T61" fmla="*/ 5 h 136"/>
              <a:gd name="T62" fmla="*/ 41 w 69"/>
              <a:gd name="T63" fmla="*/ 2 h 136"/>
              <a:gd name="T64" fmla="*/ 34 w 69"/>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136"/>
              <a:gd name="T101" fmla="*/ 69 w 69"/>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136">
                <a:moveTo>
                  <a:pt x="34" y="0"/>
                </a:moveTo>
                <a:lnTo>
                  <a:pt x="26" y="2"/>
                </a:lnTo>
                <a:lnTo>
                  <a:pt x="20" y="5"/>
                </a:lnTo>
                <a:lnTo>
                  <a:pt x="15" y="12"/>
                </a:lnTo>
                <a:lnTo>
                  <a:pt x="10" y="20"/>
                </a:lnTo>
                <a:lnTo>
                  <a:pt x="5" y="29"/>
                </a:lnTo>
                <a:lnTo>
                  <a:pt x="2" y="41"/>
                </a:lnTo>
                <a:lnTo>
                  <a:pt x="0" y="54"/>
                </a:lnTo>
                <a:lnTo>
                  <a:pt x="0" y="68"/>
                </a:lnTo>
                <a:lnTo>
                  <a:pt x="0" y="81"/>
                </a:lnTo>
                <a:lnTo>
                  <a:pt x="2" y="94"/>
                </a:lnTo>
                <a:lnTo>
                  <a:pt x="5" y="106"/>
                </a:lnTo>
                <a:lnTo>
                  <a:pt x="10" y="116"/>
                </a:lnTo>
                <a:lnTo>
                  <a:pt x="15" y="124"/>
                </a:lnTo>
                <a:lnTo>
                  <a:pt x="20" y="130"/>
                </a:lnTo>
                <a:lnTo>
                  <a:pt x="26" y="133"/>
                </a:lnTo>
                <a:lnTo>
                  <a:pt x="34" y="135"/>
                </a:lnTo>
                <a:lnTo>
                  <a:pt x="41" y="133"/>
                </a:lnTo>
                <a:lnTo>
                  <a:pt x="47" y="130"/>
                </a:lnTo>
                <a:lnTo>
                  <a:pt x="52" y="124"/>
                </a:lnTo>
                <a:lnTo>
                  <a:pt x="57" y="116"/>
                </a:lnTo>
                <a:lnTo>
                  <a:pt x="62" y="106"/>
                </a:lnTo>
                <a:lnTo>
                  <a:pt x="65" y="94"/>
                </a:lnTo>
                <a:lnTo>
                  <a:pt x="67" y="81"/>
                </a:lnTo>
                <a:lnTo>
                  <a:pt x="68" y="68"/>
                </a:lnTo>
                <a:lnTo>
                  <a:pt x="67" y="54"/>
                </a:lnTo>
                <a:lnTo>
                  <a:pt x="65" y="41"/>
                </a:lnTo>
                <a:lnTo>
                  <a:pt x="62" y="29"/>
                </a:lnTo>
                <a:lnTo>
                  <a:pt x="57" y="20"/>
                </a:lnTo>
                <a:lnTo>
                  <a:pt x="52" y="12"/>
                </a:lnTo>
                <a:lnTo>
                  <a:pt x="47" y="5"/>
                </a:lnTo>
                <a:lnTo>
                  <a:pt x="41" y="2"/>
                </a:lnTo>
                <a:lnTo>
                  <a:pt x="34"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55" name="Freeform 186"/>
          <p:cNvSpPr>
            <a:spLocks/>
          </p:cNvSpPr>
          <p:nvPr/>
        </p:nvSpPr>
        <p:spPr bwMode="auto">
          <a:xfrm>
            <a:off x="5649913" y="3349625"/>
            <a:ext cx="109537" cy="215900"/>
          </a:xfrm>
          <a:custGeom>
            <a:avLst/>
            <a:gdLst>
              <a:gd name="T0" fmla="*/ 34 w 69"/>
              <a:gd name="T1" fmla="*/ 0 h 136"/>
              <a:gd name="T2" fmla="*/ 26 w 69"/>
              <a:gd name="T3" fmla="*/ 2 h 136"/>
              <a:gd name="T4" fmla="*/ 20 w 69"/>
              <a:gd name="T5" fmla="*/ 5 h 136"/>
              <a:gd name="T6" fmla="*/ 15 w 69"/>
              <a:gd name="T7" fmla="*/ 12 h 136"/>
              <a:gd name="T8" fmla="*/ 10 w 69"/>
              <a:gd name="T9" fmla="*/ 20 h 136"/>
              <a:gd name="T10" fmla="*/ 5 w 69"/>
              <a:gd name="T11" fmla="*/ 29 h 136"/>
              <a:gd name="T12" fmla="*/ 2 w 69"/>
              <a:gd name="T13" fmla="*/ 41 h 136"/>
              <a:gd name="T14" fmla="*/ 0 w 69"/>
              <a:gd name="T15" fmla="*/ 54 h 136"/>
              <a:gd name="T16" fmla="*/ 0 w 69"/>
              <a:gd name="T17" fmla="*/ 68 h 136"/>
              <a:gd name="T18" fmla="*/ 0 w 69"/>
              <a:gd name="T19" fmla="*/ 81 h 136"/>
              <a:gd name="T20" fmla="*/ 2 w 69"/>
              <a:gd name="T21" fmla="*/ 94 h 136"/>
              <a:gd name="T22" fmla="*/ 5 w 69"/>
              <a:gd name="T23" fmla="*/ 106 h 136"/>
              <a:gd name="T24" fmla="*/ 10 w 69"/>
              <a:gd name="T25" fmla="*/ 116 h 136"/>
              <a:gd name="T26" fmla="*/ 15 w 69"/>
              <a:gd name="T27" fmla="*/ 124 h 136"/>
              <a:gd name="T28" fmla="*/ 20 w 69"/>
              <a:gd name="T29" fmla="*/ 130 h 136"/>
              <a:gd name="T30" fmla="*/ 26 w 69"/>
              <a:gd name="T31" fmla="*/ 133 h 136"/>
              <a:gd name="T32" fmla="*/ 34 w 69"/>
              <a:gd name="T33" fmla="*/ 135 h 136"/>
              <a:gd name="T34" fmla="*/ 41 w 69"/>
              <a:gd name="T35" fmla="*/ 133 h 136"/>
              <a:gd name="T36" fmla="*/ 47 w 69"/>
              <a:gd name="T37" fmla="*/ 130 h 136"/>
              <a:gd name="T38" fmla="*/ 52 w 69"/>
              <a:gd name="T39" fmla="*/ 124 h 136"/>
              <a:gd name="T40" fmla="*/ 57 w 69"/>
              <a:gd name="T41" fmla="*/ 116 h 136"/>
              <a:gd name="T42" fmla="*/ 62 w 69"/>
              <a:gd name="T43" fmla="*/ 106 h 136"/>
              <a:gd name="T44" fmla="*/ 65 w 69"/>
              <a:gd name="T45" fmla="*/ 94 h 136"/>
              <a:gd name="T46" fmla="*/ 67 w 69"/>
              <a:gd name="T47" fmla="*/ 81 h 136"/>
              <a:gd name="T48" fmla="*/ 68 w 69"/>
              <a:gd name="T49" fmla="*/ 68 h 136"/>
              <a:gd name="T50" fmla="*/ 67 w 69"/>
              <a:gd name="T51" fmla="*/ 54 h 136"/>
              <a:gd name="T52" fmla="*/ 65 w 69"/>
              <a:gd name="T53" fmla="*/ 41 h 136"/>
              <a:gd name="T54" fmla="*/ 62 w 69"/>
              <a:gd name="T55" fmla="*/ 29 h 136"/>
              <a:gd name="T56" fmla="*/ 57 w 69"/>
              <a:gd name="T57" fmla="*/ 20 h 136"/>
              <a:gd name="T58" fmla="*/ 52 w 69"/>
              <a:gd name="T59" fmla="*/ 12 h 136"/>
              <a:gd name="T60" fmla="*/ 47 w 69"/>
              <a:gd name="T61" fmla="*/ 5 h 136"/>
              <a:gd name="T62" fmla="*/ 41 w 69"/>
              <a:gd name="T63" fmla="*/ 2 h 136"/>
              <a:gd name="T64" fmla="*/ 34 w 69"/>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136"/>
              <a:gd name="T101" fmla="*/ 69 w 69"/>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136">
                <a:moveTo>
                  <a:pt x="34" y="0"/>
                </a:moveTo>
                <a:lnTo>
                  <a:pt x="26" y="2"/>
                </a:lnTo>
                <a:lnTo>
                  <a:pt x="20" y="5"/>
                </a:lnTo>
                <a:lnTo>
                  <a:pt x="15" y="12"/>
                </a:lnTo>
                <a:lnTo>
                  <a:pt x="10" y="20"/>
                </a:lnTo>
                <a:lnTo>
                  <a:pt x="5" y="29"/>
                </a:lnTo>
                <a:lnTo>
                  <a:pt x="2" y="41"/>
                </a:lnTo>
                <a:lnTo>
                  <a:pt x="0" y="54"/>
                </a:lnTo>
                <a:lnTo>
                  <a:pt x="0" y="68"/>
                </a:lnTo>
                <a:lnTo>
                  <a:pt x="0" y="81"/>
                </a:lnTo>
                <a:lnTo>
                  <a:pt x="2" y="94"/>
                </a:lnTo>
                <a:lnTo>
                  <a:pt x="5" y="106"/>
                </a:lnTo>
                <a:lnTo>
                  <a:pt x="10" y="116"/>
                </a:lnTo>
                <a:lnTo>
                  <a:pt x="15" y="124"/>
                </a:lnTo>
                <a:lnTo>
                  <a:pt x="20" y="130"/>
                </a:lnTo>
                <a:lnTo>
                  <a:pt x="26" y="133"/>
                </a:lnTo>
                <a:lnTo>
                  <a:pt x="34" y="135"/>
                </a:lnTo>
                <a:lnTo>
                  <a:pt x="41" y="133"/>
                </a:lnTo>
                <a:lnTo>
                  <a:pt x="47" y="130"/>
                </a:lnTo>
                <a:lnTo>
                  <a:pt x="52" y="124"/>
                </a:lnTo>
                <a:lnTo>
                  <a:pt x="57" y="116"/>
                </a:lnTo>
                <a:lnTo>
                  <a:pt x="62" y="106"/>
                </a:lnTo>
                <a:lnTo>
                  <a:pt x="65" y="94"/>
                </a:lnTo>
                <a:lnTo>
                  <a:pt x="67" y="81"/>
                </a:lnTo>
                <a:lnTo>
                  <a:pt x="68" y="68"/>
                </a:lnTo>
                <a:lnTo>
                  <a:pt x="67" y="54"/>
                </a:lnTo>
                <a:lnTo>
                  <a:pt x="65" y="41"/>
                </a:lnTo>
                <a:lnTo>
                  <a:pt x="62" y="29"/>
                </a:lnTo>
                <a:lnTo>
                  <a:pt x="57" y="20"/>
                </a:lnTo>
                <a:lnTo>
                  <a:pt x="52" y="12"/>
                </a:lnTo>
                <a:lnTo>
                  <a:pt x="47" y="5"/>
                </a:lnTo>
                <a:lnTo>
                  <a:pt x="41" y="2"/>
                </a:lnTo>
                <a:lnTo>
                  <a:pt x="34"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6" name="Freeform 187"/>
          <p:cNvSpPr>
            <a:spLocks/>
          </p:cNvSpPr>
          <p:nvPr/>
        </p:nvSpPr>
        <p:spPr bwMode="auto">
          <a:xfrm>
            <a:off x="5275263" y="3683000"/>
            <a:ext cx="103187" cy="200025"/>
          </a:xfrm>
          <a:custGeom>
            <a:avLst/>
            <a:gdLst>
              <a:gd name="T0" fmla="*/ 31 w 65"/>
              <a:gd name="T1" fmla="*/ 0 h 126"/>
              <a:gd name="T2" fmla="*/ 25 w 65"/>
              <a:gd name="T3" fmla="*/ 0 h 126"/>
              <a:gd name="T4" fmla="*/ 18 w 65"/>
              <a:gd name="T5" fmla="*/ 5 h 126"/>
              <a:gd name="T6" fmla="*/ 13 w 65"/>
              <a:gd name="T7" fmla="*/ 10 h 126"/>
              <a:gd name="T8" fmla="*/ 9 w 65"/>
              <a:gd name="T9" fmla="*/ 18 h 126"/>
              <a:gd name="T10" fmla="*/ 5 w 65"/>
              <a:gd name="T11" fmla="*/ 27 h 126"/>
              <a:gd name="T12" fmla="*/ 2 w 65"/>
              <a:gd name="T13" fmla="*/ 37 h 126"/>
              <a:gd name="T14" fmla="*/ 0 w 65"/>
              <a:gd name="T15" fmla="*/ 50 h 126"/>
              <a:gd name="T16" fmla="*/ 0 w 65"/>
              <a:gd name="T17" fmla="*/ 63 h 126"/>
              <a:gd name="T18" fmla="*/ 0 w 65"/>
              <a:gd name="T19" fmla="*/ 75 h 126"/>
              <a:gd name="T20" fmla="*/ 2 w 65"/>
              <a:gd name="T21" fmla="*/ 88 h 126"/>
              <a:gd name="T22" fmla="*/ 5 w 65"/>
              <a:gd name="T23" fmla="*/ 97 h 126"/>
              <a:gd name="T24" fmla="*/ 9 w 65"/>
              <a:gd name="T25" fmla="*/ 107 h 126"/>
              <a:gd name="T26" fmla="*/ 13 w 65"/>
              <a:gd name="T27" fmla="*/ 115 h 126"/>
              <a:gd name="T28" fmla="*/ 18 w 65"/>
              <a:gd name="T29" fmla="*/ 120 h 126"/>
              <a:gd name="T30" fmla="*/ 25 w 65"/>
              <a:gd name="T31" fmla="*/ 125 h 126"/>
              <a:gd name="T32" fmla="*/ 31 w 65"/>
              <a:gd name="T33" fmla="*/ 125 h 126"/>
              <a:gd name="T34" fmla="*/ 38 w 65"/>
              <a:gd name="T35" fmla="*/ 125 h 126"/>
              <a:gd name="T36" fmla="*/ 44 w 65"/>
              <a:gd name="T37" fmla="*/ 120 h 126"/>
              <a:gd name="T38" fmla="*/ 49 w 65"/>
              <a:gd name="T39" fmla="*/ 115 h 126"/>
              <a:gd name="T40" fmla="*/ 54 w 65"/>
              <a:gd name="T41" fmla="*/ 107 h 126"/>
              <a:gd name="T42" fmla="*/ 57 w 65"/>
              <a:gd name="T43" fmla="*/ 97 h 126"/>
              <a:gd name="T44" fmla="*/ 61 w 65"/>
              <a:gd name="T45" fmla="*/ 88 h 126"/>
              <a:gd name="T46" fmla="*/ 62 w 65"/>
              <a:gd name="T47" fmla="*/ 75 h 126"/>
              <a:gd name="T48" fmla="*/ 64 w 65"/>
              <a:gd name="T49" fmla="*/ 63 h 126"/>
              <a:gd name="T50" fmla="*/ 62 w 65"/>
              <a:gd name="T51" fmla="*/ 50 h 126"/>
              <a:gd name="T52" fmla="*/ 61 w 65"/>
              <a:gd name="T53" fmla="*/ 37 h 126"/>
              <a:gd name="T54" fmla="*/ 57 w 65"/>
              <a:gd name="T55" fmla="*/ 27 h 126"/>
              <a:gd name="T56" fmla="*/ 54 w 65"/>
              <a:gd name="T57" fmla="*/ 18 h 126"/>
              <a:gd name="T58" fmla="*/ 49 w 65"/>
              <a:gd name="T59" fmla="*/ 10 h 126"/>
              <a:gd name="T60" fmla="*/ 44 w 65"/>
              <a:gd name="T61" fmla="*/ 5 h 126"/>
              <a:gd name="T62" fmla="*/ 38 w 65"/>
              <a:gd name="T63" fmla="*/ 0 h 126"/>
              <a:gd name="T64" fmla="*/ 31 w 65"/>
              <a:gd name="T65" fmla="*/ 0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26"/>
              <a:gd name="T101" fmla="*/ 65 w 65"/>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26">
                <a:moveTo>
                  <a:pt x="31" y="0"/>
                </a:moveTo>
                <a:lnTo>
                  <a:pt x="25" y="0"/>
                </a:lnTo>
                <a:lnTo>
                  <a:pt x="18" y="5"/>
                </a:lnTo>
                <a:lnTo>
                  <a:pt x="13" y="10"/>
                </a:lnTo>
                <a:lnTo>
                  <a:pt x="9" y="18"/>
                </a:lnTo>
                <a:lnTo>
                  <a:pt x="5" y="27"/>
                </a:lnTo>
                <a:lnTo>
                  <a:pt x="2" y="37"/>
                </a:lnTo>
                <a:lnTo>
                  <a:pt x="0" y="50"/>
                </a:lnTo>
                <a:lnTo>
                  <a:pt x="0" y="63"/>
                </a:lnTo>
                <a:lnTo>
                  <a:pt x="0" y="75"/>
                </a:lnTo>
                <a:lnTo>
                  <a:pt x="2" y="88"/>
                </a:lnTo>
                <a:lnTo>
                  <a:pt x="5" y="97"/>
                </a:lnTo>
                <a:lnTo>
                  <a:pt x="9" y="107"/>
                </a:lnTo>
                <a:lnTo>
                  <a:pt x="13" y="115"/>
                </a:lnTo>
                <a:lnTo>
                  <a:pt x="18" y="120"/>
                </a:lnTo>
                <a:lnTo>
                  <a:pt x="25" y="125"/>
                </a:lnTo>
                <a:lnTo>
                  <a:pt x="31" y="125"/>
                </a:lnTo>
                <a:lnTo>
                  <a:pt x="38" y="125"/>
                </a:lnTo>
                <a:lnTo>
                  <a:pt x="44" y="120"/>
                </a:lnTo>
                <a:lnTo>
                  <a:pt x="49" y="115"/>
                </a:lnTo>
                <a:lnTo>
                  <a:pt x="54" y="107"/>
                </a:lnTo>
                <a:lnTo>
                  <a:pt x="57" y="97"/>
                </a:lnTo>
                <a:lnTo>
                  <a:pt x="61" y="88"/>
                </a:lnTo>
                <a:lnTo>
                  <a:pt x="62" y="75"/>
                </a:lnTo>
                <a:lnTo>
                  <a:pt x="64" y="63"/>
                </a:lnTo>
                <a:lnTo>
                  <a:pt x="62" y="50"/>
                </a:lnTo>
                <a:lnTo>
                  <a:pt x="61" y="37"/>
                </a:lnTo>
                <a:lnTo>
                  <a:pt x="57" y="27"/>
                </a:lnTo>
                <a:lnTo>
                  <a:pt x="54" y="18"/>
                </a:lnTo>
                <a:lnTo>
                  <a:pt x="49" y="10"/>
                </a:lnTo>
                <a:lnTo>
                  <a:pt x="44" y="5"/>
                </a:lnTo>
                <a:lnTo>
                  <a:pt x="38" y="0"/>
                </a:lnTo>
                <a:lnTo>
                  <a:pt x="31"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57" name="Freeform 188"/>
          <p:cNvSpPr>
            <a:spLocks/>
          </p:cNvSpPr>
          <p:nvPr/>
        </p:nvSpPr>
        <p:spPr bwMode="auto">
          <a:xfrm>
            <a:off x="5275263" y="3683000"/>
            <a:ext cx="103187" cy="200025"/>
          </a:xfrm>
          <a:custGeom>
            <a:avLst/>
            <a:gdLst>
              <a:gd name="T0" fmla="*/ 31 w 65"/>
              <a:gd name="T1" fmla="*/ 0 h 126"/>
              <a:gd name="T2" fmla="*/ 25 w 65"/>
              <a:gd name="T3" fmla="*/ 0 h 126"/>
              <a:gd name="T4" fmla="*/ 18 w 65"/>
              <a:gd name="T5" fmla="*/ 5 h 126"/>
              <a:gd name="T6" fmla="*/ 13 w 65"/>
              <a:gd name="T7" fmla="*/ 10 h 126"/>
              <a:gd name="T8" fmla="*/ 9 w 65"/>
              <a:gd name="T9" fmla="*/ 18 h 126"/>
              <a:gd name="T10" fmla="*/ 5 w 65"/>
              <a:gd name="T11" fmla="*/ 27 h 126"/>
              <a:gd name="T12" fmla="*/ 2 w 65"/>
              <a:gd name="T13" fmla="*/ 37 h 126"/>
              <a:gd name="T14" fmla="*/ 0 w 65"/>
              <a:gd name="T15" fmla="*/ 50 h 126"/>
              <a:gd name="T16" fmla="*/ 0 w 65"/>
              <a:gd name="T17" fmla="*/ 63 h 126"/>
              <a:gd name="T18" fmla="*/ 0 w 65"/>
              <a:gd name="T19" fmla="*/ 75 h 126"/>
              <a:gd name="T20" fmla="*/ 2 w 65"/>
              <a:gd name="T21" fmla="*/ 88 h 126"/>
              <a:gd name="T22" fmla="*/ 5 w 65"/>
              <a:gd name="T23" fmla="*/ 97 h 126"/>
              <a:gd name="T24" fmla="*/ 9 w 65"/>
              <a:gd name="T25" fmla="*/ 107 h 126"/>
              <a:gd name="T26" fmla="*/ 13 w 65"/>
              <a:gd name="T27" fmla="*/ 115 h 126"/>
              <a:gd name="T28" fmla="*/ 18 w 65"/>
              <a:gd name="T29" fmla="*/ 120 h 126"/>
              <a:gd name="T30" fmla="*/ 25 w 65"/>
              <a:gd name="T31" fmla="*/ 125 h 126"/>
              <a:gd name="T32" fmla="*/ 31 w 65"/>
              <a:gd name="T33" fmla="*/ 125 h 126"/>
              <a:gd name="T34" fmla="*/ 38 w 65"/>
              <a:gd name="T35" fmla="*/ 125 h 126"/>
              <a:gd name="T36" fmla="*/ 44 w 65"/>
              <a:gd name="T37" fmla="*/ 120 h 126"/>
              <a:gd name="T38" fmla="*/ 49 w 65"/>
              <a:gd name="T39" fmla="*/ 115 h 126"/>
              <a:gd name="T40" fmla="*/ 54 w 65"/>
              <a:gd name="T41" fmla="*/ 107 h 126"/>
              <a:gd name="T42" fmla="*/ 57 w 65"/>
              <a:gd name="T43" fmla="*/ 97 h 126"/>
              <a:gd name="T44" fmla="*/ 61 w 65"/>
              <a:gd name="T45" fmla="*/ 88 h 126"/>
              <a:gd name="T46" fmla="*/ 62 w 65"/>
              <a:gd name="T47" fmla="*/ 75 h 126"/>
              <a:gd name="T48" fmla="*/ 64 w 65"/>
              <a:gd name="T49" fmla="*/ 63 h 126"/>
              <a:gd name="T50" fmla="*/ 62 w 65"/>
              <a:gd name="T51" fmla="*/ 50 h 126"/>
              <a:gd name="T52" fmla="*/ 61 w 65"/>
              <a:gd name="T53" fmla="*/ 37 h 126"/>
              <a:gd name="T54" fmla="*/ 57 w 65"/>
              <a:gd name="T55" fmla="*/ 27 h 126"/>
              <a:gd name="T56" fmla="*/ 54 w 65"/>
              <a:gd name="T57" fmla="*/ 18 h 126"/>
              <a:gd name="T58" fmla="*/ 49 w 65"/>
              <a:gd name="T59" fmla="*/ 10 h 126"/>
              <a:gd name="T60" fmla="*/ 44 w 65"/>
              <a:gd name="T61" fmla="*/ 5 h 126"/>
              <a:gd name="T62" fmla="*/ 38 w 65"/>
              <a:gd name="T63" fmla="*/ 0 h 126"/>
              <a:gd name="T64" fmla="*/ 31 w 65"/>
              <a:gd name="T65" fmla="*/ 0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26"/>
              <a:gd name="T101" fmla="*/ 65 w 65"/>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26">
                <a:moveTo>
                  <a:pt x="31" y="0"/>
                </a:moveTo>
                <a:lnTo>
                  <a:pt x="25" y="0"/>
                </a:lnTo>
                <a:lnTo>
                  <a:pt x="18" y="5"/>
                </a:lnTo>
                <a:lnTo>
                  <a:pt x="13" y="10"/>
                </a:lnTo>
                <a:lnTo>
                  <a:pt x="9" y="18"/>
                </a:lnTo>
                <a:lnTo>
                  <a:pt x="5" y="27"/>
                </a:lnTo>
                <a:lnTo>
                  <a:pt x="2" y="37"/>
                </a:lnTo>
                <a:lnTo>
                  <a:pt x="0" y="50"/>
                </a:lnTo>
                <a:lnTo>
                  <a:pt x="0" y="63"/>
                </a:lnTo>
                <a:lnTo>
                  <a:pt x="0" y="75"/>
                </a:lnTo>
                <a:lnTo>
                  <a:pt x="2" y="88"/>
                </a:lnTo>
                <a:lnTo>
                  <a:pt x="5" y="97"/>
                </a:lnTo>
                <a:lnTo>
                  <a:pt x="9" y="107"/>
                </a:lnTo>
                <a:lnTo>
                  <a:pt x="13" y="115"/>
                </a:lnTo>
                <a:lnTo>
                  <a:pt x="18" y="120"/>
                </a:lnTo>
                <a:lnTo>
                  <a:pt x="25" y="125"/>
                </a:lnTo>
                <a:lnTo>
                  <a:pt x="31" y="125"/>
                </a:lnTo>
                <a:lnTo>
                  <a:pt x="38" y="125"/>
                </a:lnTo>
                <a:lnTo>
                  <a:pt x="44" y="120"/>
                </a:lnTo>
                <a:lnTo>
                  <a:pt x="49" y="115"/>
                </a:lnTo>
                <a:lnTo>
                  <a:pt x="54" y="107"/>
                </a:lnTo>
                <a:lnTo>
                  <a:pt x="57" y="97"/>
                </a:lnTo>
                <a:lnTo>
                  <a:pt x="61" y="88"/>
                </a:lnTo>
                <a:lnTo>
                  <a:pt x="62" y="75"/>
                </a:lnTo>
                <a:lnTo>
                  <a:pt x="64" y="63"/>
                </a:lnTo>
                <a:lnTo>
                  <a:pt x="62" y="50"/>
                </a:lnTo>
                <a:lnTo>
                  <a:pt x="61" y="37"/>
                </a:lnTo>
                <a:lnTo>
                  <a:pt x="57" y="27"/>
                </a:lnTo>
                <a:lnTo>
                  <a:pt x="54" y="18"/>
                </a:lnTo>
                <a:lnTo>
                  <a:pt x="49" y="10"/>
                </a:lnTo>
                <a:lnTo>
                  <a:pt x="44" y="5"/>
                </a:lnTo>
                <a:lnTo>
                  <a:pt x="38" y="0"/>
                </a:lnTo>
                <a:lnTo>
                  <a:pt x="3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8" name="Freeform 189"/>
          <p:cNvSpPr>
            <a:spLocks/>
          </p:cNvSpPr>
          <p:nvPr/>
        </p:nvSpPr>
        <p:spPr bwMode="auto">
          <a:xfrm>
            <a:off x="4497388" y="3406775"/>
            <a:ext cx="1255712" cy="471488"/>
          </a:xfrm>
          <a:custGeom>
            <a:avLst/>
            <a:gdLst>
              <a:gd name="T0" fmla="*/ 21 w 791"/>
              <a:gd name="T1" fmla="*/ 296 h 297"/>
              <a:gd name="T2" fmla="*/ 790 w 791"/>
              <a:gd name="T3" fmla="*/ 24 h 297"/>
              <a:gd name="T4" fmla="*/ 790 w 791"/>
              <a:gd name="T5" fmla="*/ 18 h 297"/>
              <a:gd name="T6" fmla="*/ 790 w 791"/>
              <a:gd name="T7" fmla="*/ 13 h 297"/>
              <a:gd name="T8" fmla="*/ 790 w 791"/>
              <a:gd name="T9" fmla="*/ 10 h 297"/>
              <a:gd name="T10" fmla="*/ 788 w 791"/>
              <a:gd name="T11" fmla="*/ 8 h 297"/>
              <a:gd name="T12" fmla="*/ 786 w 791"/>
              <a:gd name="T13" fmla="*/ 6 h 297"/>
              <a:gd name="T14" fmla="*/ 786 w 791"/>
              <a:gd name="T15" fmla="*/ 5 h 297"/>
              <a:gd name="T16" fmla="*/ 785 w 791"/>
              <a:gd name="T17" fmla="*/ 2 h 297"/>
              <a:gd name="T18" fmla="*/ 783 w 791"/>
              <a:gd name="T19" fmla="*/ 0 h 297"/>
              <a:gd name="T20" fmla="*/ 0 w 791"/>
              <a:gd name="T21" fmla="*/ 249 h 297"/>
              <a:gd name="T22" fmla="*/ 21 w 791"/>
              <a:gd name="T23" fmla="*/ 296 h 2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1"/>
              <a:gd name="T37" fmla="*/ 0 h 297"/>
              <a:gd name="T38" fmla="*/ 791 w 791"/>
              <a:gd name="T39" fmla="*/ 297 h 2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1" h="297">
                <a:moveTo>
                  <a:pt x="21" y="296"/>
                </a:moveTo>
                <a:lnTo>
                  <a:pt x="790" y="24"/>
                </a:lnTo>
                <a:lnTo>
                  <a:pt x="790" y="18"/>
                </a:lnTo>
                <a:lnTo>
                  <a:pt x="790" y="13"/>
                </a:lnTo>
                <a:lnTo>
                  <a:pt x="790" y="10"/>
                </a:lnTo>
                <a:lnTo>
                  <a:pt x="788" y="8"/>
                </a:lnTo>
                <a:lnTo>
                  <a:pt x="786" y="6"/>
                </a:lnTo>
                <a:lnTo>
                  <a:pt x="786" y="5"/>
                </a:lnTo>
                <a:lnTo>
                  <a:pt x="785" y="2"/>
                </a:lnTo>
                <a:lnTo>
                  <a:pt x="783" y="0"/>
                </a:lnTo>
                <a:lnTo>
                  <a:pt x="0" y="249"/>
                </a:lnTo>
                <a:lnTo>
                  <a:pt x="21" y="296"/>
                </a:lnTo>
              </a:path>
            </a:pathLst>
          </a:custGeom>
          <a:solidFill>
            <a:srgbClr val="FF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59" name="Freeform 190"/>
          <p:cNvSpPr>
            <a:spLocks/>
          </p:cNvSpPr>
          <p:nvPr/>
        </p:nvSpPr>
        <p:spPr bwMode="auto">
          <a:xfrm>
            <a:off x="4497388" y="3406775"/>
            <a:ext cx="1255712" cy="471488"/>
          </a:xfrm>
          <a:custGeom>
            <a:avLst/>
            <a:gdLst>
              <a:gd name="T0" fmla="*/ 21 w 791"/>
              <a:gd name="T1" fmla="*/ 296 h 297"/>
              <a:gd name="T2" fmla="*/ 790 w 791"/>
              <a:gd name="T3" fmla="*/ 24 h 297"/>
              <a:gd name="T4" fmla="*/ 790 w 791"/>
              <a:gd name="T5" fmla="*/ 18 h 297"/>
              <a:gd name="T6" fmla="*/ 790 w 791"/>
              <a:gd name="T7" fmla="*/ 13 h 297"/>
              <a:gd name="T8" fmla="*/ 790 w 791"/>
              <a:gd name="T9" fmla="*/ 10 h 297"/>
              <a:gd name="T10" fmla="*/ 788 w 791"/>
              <a:gd name="T11" fmla="*/ 8 h 297"/>
              <a:gd name="T12" fmla="*/ 786 w 791"/>
              <a:gd name="T13" fmla="*/ 6 h 297"/>
              <a:gd name="T14" fmla="*/ 786 w 791"/>
              <a:gd name="T15" fmla="*/ 5 h 297"/>
              <a:gd name="T16" fmla="*/ 785 w 791"/>
              <a:gd name="T17" fmla="*/ 2 h 297"/>
              <a:gd name="T18" fmla="*/ 783 w 791"/>
              <a:gd name="T19" fmla="*/ 0 h 297"/>
              <a:gd name="T20" fmla="*/ 0 w 791"/>
              <a:gd name="T21" fmla="*/ 249 h 297"/>
              <a:gd name="T22" fmla="*/ 21 w 791"/>
              <a:gd name="T23" fmla="*/ 296 h 2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1"/>
              <a:gd name="T37" fmla="*/ 0 h 297"/>
              <a:gd name="T38" fmla="*/ 791 w 791"/>
              <a:gd name="T39" fmla="*/ 297 h 2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1" h="297">
                <a:moveTo>
                  <a:pt x="21" y="296"/>
                </a:moveTo>
                <a:lnTo>
                  <a:pt x="790" y="24"/>
                </a:lnTo>
                <a:lnTo>
                  <a:pt x="790" y="18"/>
                </a:lnTo>
                <a:lnTo>
                  <a:pt x="790" y="13"/>
                </a:lnTo>
                <a:lnTo>
                  <a:pt x="790" y="10"/>
                </a:lnTo>
                <a:lnTo>
                  <a:pt x="788" y="8"/>
                </a:lnTo>
                <a:lnTo>
                  <a:pt x="786" y="6"/>
                </a:lnTo>
                <a:lnTo>
                  <a:pt x="786" y="5"/>
                </a:lnTo>
                <a:lnTo>
                  <a:pt x="785" y="2"/>
                </a:lnTo>
                <a:lnTo>
                  <a:pt x="783" y="0"/>
                </a:lnTo>
                <a:lnTo>
                  <a:pt x="0" y="249"/>
                </a:lnTo>
                <a:lnTo>
                  <a:pt x="21" y="296"/>
                </a:lnTo>
              </a:path>
            </a:pathLst>
          </a:custGeom>
          <a:noFill/>
          <a:ln w="127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0" name="Freeform 191"/>
          <p:cNvSpPr>
            <a:spLocks/>
          </p:cNvSpPr>
          <p:nvPr/>
        </p:nvSpPr>
        <p:spPr bwMode="auto">
          <a:xfrm>
            <a:off x="4543425" y="3448050"/>
            <a:ext cx="1214438" cy="488950"/>
          </a:xfrm>
          <a:custGeom>
            <a:avLst/>
            <a:gdLst>
              <a:gd name="T0" fmla="*/ 0 w 765"/>
              <a:gd name="T1" fmla="*/ 265 h 308"/>
              <a:gd name="T2" fmla="*/ 27 w 765"/>
              <a:gd name="T3" fmla="*/ 307 h 308"/>
              <a:gd name="T4" fmla="*/ 756 w 765"/>
              <a:gd name="T5" fmla="*/ 39 h 308"/>
              <a:gd name="T6" fmla="*/ 757 w 765"/>
              <a:gd name="T7" fmla="*/ 34 h 308"/>
              <a:gd name="T8" fmla="*/ 759 w 765"/>
              <a:gd name="T9" fmla="*/ 29 h 308"/>
              <a:gd name="T10" fmla="*/ 761 w 765"/>
              <a:gd name="T11" fmla="*/ 26 h 308"/>
              <a:gd name="T12" fmla="*/ 761 w 765"/>
              <a:gd name="T13" fmla="*/ 23 h 308"/>
              <a:gd name="T14" fmla="*/ 762 w 765"/>
              <a:gd name="T15" fmla="*/ 18 h 308"/>
              <a:gd name="T16" fmla="*/ 762 w 765"/>
              <a:gd name="T17" fmla="*/ 13 h 308"/>
              <a:gd name="T18" fmla="*/ 762 w 765"/>
              <a:gd name="T19" fmla="*/ 8 h 308"/>
              <a:gd name="T20" fmla="*/ 764 w 765"/>
              <a:gd name="T21" fmla="*/ 0 h 308"/>
              <a:gd name="T22" fmla="*/ 0 w 765"/>
              <a:gd name="T23" fmla="*/ 265 h 3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308"/>
              <a:gd name="T38" fmla="*/ 765 w 765"/>
              <a:gd name="T39" fmla="*/ 308 h 3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308">
                <a:moveTo>
                  <a:pt x="0" y="265"/>
                </a:moveTo>
                <a:lnTo>
                  <a:pt x="27" y="307"/>
                </a:lnTo>
                <a:lnTo>
                  <a:pt x="756" y="39"/>
                </a:lnTo>
                <a:lnTo>
                  <a:pt x="757" y="34"/>
                </a:lnTo>
                <a:lnTo>
                  <a:pt x="759" y="29"/>
                </a:lnTo>
                <a:lnTo>
                  <a:pt x="761" y="26"/>
                </a:lnTo>
                <a:lnTo>
                  <a:pt x="761" y="23"/>
                </a:lnTo>
                <a:lnTo>
                  <a:pt x="762" y="18"/>
                </a:lnTo>
                <a:lnTo>
                  <a:pt x="762" y="13"/>
                </a:lnTo>
                <a:lnTo>
                  <a:pt x="762" y="8"/>
                </a:lnTo>
                <a:lnTo>
                  <a:pt x="764" y="0"/>
                </a:lnTo>
                <a:lnTo>
                  <a:pt x="0" y="265"/>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61" name="Freeform 192"/>
          <p:cNvSpPr>
            <a:spLocks/>
          </p:cNvSpPr>
          <p:nvPr/>
        </p:nvSpPr>
        <p:spPr bwMode="auto">
          <a:xfrm>
            <a:off x="4543425" y="3448050"/>
            <a:ext cx="1214438" cy="488950"/>
          </a:xfrm>
          <a:custGeom>
            <a:avLst/>
            <a:gdLst>
              <a:gd name="T0" fmla="*/ 0 w 765"/>
              <a:gd name="T1" fmla="*/ 265 h 308"/>
              <a:gd name="T2" fmla="*/ 27 w 765"/>
              <a:gd name="T3" fmla="*/ 307 h 308"/>
              <a:gd name="T4" fmla="*/ 756 w 765"/>
              <a:gd name="T5" fmla="*/ 39 h 308"/>
              <a:gd name="T6" fmla="*/ 757 w 765"/>
              <a:gd name="T7" fmla="*/ 34 h 308"/>
              <a:gd name="T8" fmla="*/ 759 w 765"/>
              <a:gd name="T9" fmla="*/ 29 h 308"/>
              <a:gd name="T10" fmla="*/ 761 w 765"/>
              <a:gd name="T11" fmla="*/ 26 h 308"/>
              <a:gd name="T12" fmla="*/ 761 w 765"/>
              <a:gd name="T13" fmla="*/ 23 h 308"/>
              <a:gd name="T14" fmla="*/ 762 w 765"/>
              <a:gd name="T15" fmla="*/ 18 h 308"/>
              <a:gd name="T16" fmla="*/ 762 w 765"/>
              <a:gd name="T17" fmla="*/ 13 h 308"/>
              <a:gd name="T18" fmla="*/ 762 w 765"/>
              <a:gd name="T19" fmla="*/ 8 h 308"/>
              <a:gd name="T20" fmla="*/ 764 w 765"/>
              <a:gd name="T21" fmla="*/ 0 h 308"/>
              <a:gd name="T22" fmla="*/ 0 w 765"/>
              <a:gd name="T23" fmla="*/ 265 h 3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308"/>
              <a:gd name="T38" fmla="*/ 765 w 765"/>
              <a:gd name="T39" fmla="*/ 308 h 3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308">
                <a:moveTo>
                  <a:pt x="0" y="265"/>
                </a:moveTo>
                <a:lnTo>
                  <a:pt x="27" y="307"/>
                </a:lnTo>
                <a:lnTo>
                  <a:pt x="756" y="39"/>
                </a:lnTo>
                <a:lnTo>
                  <a:pt x="757" y="34"/>
                </a:lnTo>
                <a:lnTo>
                  <a:pt x="759" y="29"/>
                </a:lnTo>
                <a:lnTo>
                  <a:pt x="761" y="26"/>
                </a:lnTo>
                <a:lnTo>
                  <a:pt x="761" y="23"/>
                </a:lnTo>
                <a:lnTo>
                  <a:pt x="762" y="18"/>
                </a:lnTo>
                <a:lnTo>
                  <a:pt x="762" y="13"/>
                </a:lnTo>
                <a:lnTo>
                  <a:pt x="762" y="8"/>
                </a:lnTo>
                <a:lnTo>
                  <a:pt x="764" y="0"/>
                </a:lnTo>
                <a:lnTo>
                  <a:pt x="0" y="265"/>
                </a:lnTo>
              </a:path>
            </a:pathLst>
          </a:custGeom>
          <a:noFill/>
          <a:ln w="12700" cap="rnd" cmpd="sng">
            <a:solidFill>
              <a:srgbClr val="99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2" name="Freeform 193"/>
          <p:cNvSpPr>
            <a:spLocks/>
          </p:cNvSpPr>
          <p:nvPr/>
        </p:nvSpPr>
        <p:spPr bwMode="auto">
          <a:xfrm>
            <a:off x="3697288" y="2473325"/>
            <a:ext cx="1331912" cy="2268538"/>
          </a:xfrm>
          <a:custGeom>
            <a:avLst/>
            <a:gdLst>
              <a:gd name="T0" fmla="*/ 720 w 839"/>
              <a:gd name="T1" fmla="*/ 13 h 1429"/>
              <a:gd name="T2" fmla="*/ 593 w 839"/>
              <a:gd name="T3" fmla="*/ 52 h 1429"/>
              <a:gd name="T4" fmla="*/ 461 w 839"/>
              <a:gd name="T5" fmla="*/ 102 h 1429"/>
              <a:gd name="T6" fmla="*/ 336 w 839"/>
              <a:gd name="T7" fmla="*/ 156 h 1429"/>
              <a:gd name="T8" fmla="*/ 284 w 839"/>
              <a:gd name="T9" fmla="*/ 196 h 1429"/>
              <a:gd name="T10" fmla="*/ 283 w 839"/>
              <a:gd name="T11" fmla="*/ 224 h 1429"/>
              <a:gd name="T12" fmla="*/ 271 w 839"/>
              <a:gd name="T13" fmla="*/ 247 h 1429"/>
              <a:gd name="T14" fmla="*/ 252 w 839"/>
              <a:gd name="T15" fmla="*/ 265 h 1429"/>
              <a:gd name="T16" fmla="*/ 229 w 839"/>
              <a:gd name="T17" fmla="*/ 276 h 1429"/>
              <a:gd name="T18" fmla="*/ 205 w 839"/>
              <a:gd name="T19" fmla="*/ 281 h 1429"/>
              <a:gd name="T20" fmla="*/ 182 w 839"/>
              <a:gd name="T21" fmla="*/ 279 h 1429"/>
              <a:gd name="T22" fmla="*/ 161 w 839"/>
              <a:gd name="T23" fmla="*/ 269 h 1429"/>
              <a:gd name="T24" fmla="*/ 131 w 839"/>
              <a:gd name="T25" fmla="*/ 276 h 1429"/>
              <a:gd name="T26" fmla="*/ 89 w 839"/>
              <a:gd name="T27" fmla="*/ 305 h 1429"/>
              <a:gd name="T28" fmla="*/ 52 w 839"/>
              <a:gd name="T29" fmla="*/ 334 h 1429"/>
              <a:gd name="T30" fmla="*/ 16 w 839"/>
              <a:gd name="T31" fmla="*/ 362 h 1429"/>
              <a:gd name="T32" fmla="*/ 13 w 839"/>
              <a:gd name="T33" fmla="*/ 429 h 1429"/>
              <a:gd name="T34" fmla="*/ 32 w 839"/>
              <a:gd name="T35" fmla="*/ 534 h 1429"/>
              <a:gd name="T36" fmla="*/ 50 w 839"/>
              <a:gd name="T37" fmla="*/ 638 h 1429"/>
              <a:gd name="T38" fmla="*/ 65 w 839"/>
              <a:gd name="T39" fmla="*/ 739 h 1429"/>
              <a:gd name="T40" fmla="*/ 83 w 839"/>
              <a:gd name="T41" fmla="*/ 791 h 1429"/>
              <a:gd name="T42" fmla="*/ 101 w 839"/>
              <a:gd name="T43" fmla="*/ 798 h 1429"/>
              <a:gd name="T44" fmla="*/ 123 w 839"/>
              <a:gd name="T45" fmla="*/ 812 h 1429"/>
              <a:gd name="T46" fmla="*/ 143 w 839"/>
              <a:gd name="T47" fmla="*/ 837 h 1429"/>
              <a:gd name="T48" fmla="*/ 154 w 839"/>
              <a:gd name="T49" fmla="*/ 866 h 1429"/>
              <a:gd name="T50" fmla="*/ 154 w 839"/>
              <a:gd name="T51" fmla="*/ 898 h 1429"/>
              <a:gd name="T52" fmla="*/ 146 w 839"/>
              <a:gd name="T53" fmla="*/ 929 h 1429"/>
              <a:gd name="T54" fmla="*/ 128 w 839"/>
              <a:gd name="T55" fmla="*/ 955 h 1429"/>
              <a:gd name="T56" fmla="*/ 102 w 839"/>
              <a:gd name="T57" fmla="*/ 976 h 1429"/>
              <a:gd name="T58" fmla="*/ 86 w 839"/>
              <a:gd name="T59" fmla="*/ 1014 h 1429"/>
              <a:gd name="T60" fmla="*/ 88 w 839"/>
              <a:gd name="T61" fmla="*/ 1082 h 1429"/>
              <a:gd name="T62" fmla="*/ 91 w 839"/>
              <a:gd name="T63" fmla="*/ 1155 h 1429"/>
              <a:gd name="T64" fmla="*/ 91 w 839"/>
              <a:gd name="T65" fmla="*/ 1230 h 1429"/>
              <a:gd name="T66" fmla="*/ 157 w 839"/>
              <a:gd name="T67" fmla="*/ 1279 h 1429"/>
              <a:gd name="T68" fmla="*/ 297 w 839"/>
              <a:gd name="T69" fmla="*/ 1311 h 1429"/>
              <a:gd name="T70" fmla="*/ 458 w 839"/>
              <a:gd name="T71" fmla="*/ 1350 h 1429"/>
              <a:gd name="T72" fmla="*/ 650 w 839"/>
              <a:gd name="T73" fmla="*/ 1399 h 1429"/>
              <a:gd name="T74" fmla="*/ 777 w 839"/>
              <a:gd name="T75" fmla="*/ 1360 h 1429"/>
              <a:gd name="T76" fmla="*/ 803 w 839"/>
              <a:gd name="T77" fmla="*/ 1204 h 1429"/>
              <a:gd name="T78" fmla="*/ 822 w 839"/>
              <a:gd name="T79" fmla="*/ 1032 h 1429"/>
              <a:gd name="T80" fmla="*/ 834 w 839"/>
              <a:gd name="T81" fmla="*/ 846 h 1429"/>
              <a:gd name="T82" fmla="*/ 837 w 839"/>
              <a:gd name="T83" fmla="*/ 728 h 1429"/>
              <a:gd name="T84" fmla="*/ 838 w 839"/>
              <a:gd name="T85" fmla="*/ 690 h 1429"/>
              <a:gd name="T86" fmla="*/ 838 w 839"/>
              <a:gd name="T87" fmla="*/ 656 h 1429"/>
              <a:gd name="T88" fmla="*/ 838 w 839"/>
              <a:gd name="T89" fmla="*/ 619 h 1429"/>
              <a:gd name="T90" fmla="*/ 827 w 839"/>
              <a:gd name="T91" fmla="*/ 596 h 1429"/>
              <a:gd name="T92" fmla="*/ 806 w 839"/>
              <a:gd name="T93" fmla="*/ 588 h 1429"/>
              <a:gd name="T94" fmla="*/ 788 w 839"/>
              <a:gd name="T95" fmla="*/ 578 h 1429"/>
              <a:gd name="T96" fmla="*/ 773 w 839"/>
              <a:gd name="T97" fmla="*/ 564 h 1429"/>
              <a:gd name="T98" fmla="*/ 762 w 839"/>
              <a:gd name="T99" fmla="*/ 546 h 1429"/>
              <a:gd name="T100" fmla="*/ 756 w 839"/>
              <a:gd name="T101" fmla="*/ 526 h 1429"/>
              <a:gd name="T102" fmla="*/ 749 w 839"/>
              <a:gd name="T103" fmla="*/ 494 h 1429"/>
              <a:gd name="T104" fmla="*/ 749 w 839"/>
              <a:gd name="T105" fmla="*/ 450 h 1429"/>
              <a:gd name="T106" fmla="*/ 760 w 839"/>
              <a:gd name="T107" fmla="*/ 409 h 1429"/>
              <a:gd name="T108" fmla="*/ 775 w 839"/>
              <a:gd name="T109" fmla="*/ 383 h 1429"/>
              <a:gd name="T110" fmla="*/ 786 w 839"/>
              <a:gd name="T111" fmla="*/ 369 h 1429"/>
              <a:gd name="T112" fmla="*/ 801 w 839"/>
              <a:gd name="T113" fmla="*/ 359 h 1429"/>
              <a:gd name="T114" fmla="*/ 817 w 839"/>
              <a:gd name="T115" fmla="*/ 352 h 1429"/>
              <a:gd name="T116" fmla="*/ 822 w 839"/>
              <a:gd name="T117" fmla="*/ 304 h 1429"/>
              <a:gd name="T118" fmla="*/ 812 w 839"/>
              <a:gd name="T119" fmla="*/ 214 h 1429"/>
              <a:gd name="T120" fmla="*/ 801 w 839"/>
              <a:gd name="T121" fmla="*/ 126 h 1429"/>
              <a:gd name="T122" fmla="*/ 785 w 839"/>
              <a:gd name="T123" fmla="*/ 42 h 14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39"/>
              <a:gd name="T187" fmla="*/ 0 h 1429"/>
              <a:gd name="T188" fmla="*/ 839 w 839"/>
              <a:gd name="T189" fmla="*/ 1429 h 14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39" h="1429">
                <a:moveTo>
                  <a:pt x="777" y="0"/>
                </a:moveTo>
                <a:lnTo>
                  <a:pt x="720" y="13"/>
                </a:lnTo>
                <a:lnTo>
                  <a:pt x="658" y="31"/>
                </a:lnTo>
                <a:lnTo>
                  <a:pt x="593" y="52"/>
                </a:lnTo>
                <a:lnTo>
                  <a:pt x="526" y="76"/>
                </a:lnTo>
                <a:lnTo>
                  <a:pt x="461" y="102"/>
                </a:lnTo>
                <a:lnTo>
                  <a:pt x="396" y="128"/>
                </a:lnTo>
                <a:lnTo>
                  <a:pt x="336" y="156"/>
                </a:lnTo>
                <a:lnTo>
                  <a:pt x="281" y="182"/>
                </a:lnTo>
                <a:lnTo>
                  <a:pt x="284" y="196"/>
                </a:lnTo>
                <a:lnTo>
                  <a:pt x="284" y="211"/>
                </a:lnTo>
                <a:lnTo>
                  <a:pt x="283" y="224"/>
                </a:lnTo>
                <a:lnTo>
                  <a:pt x="278" y="235"/>
                </a:lnTo>
                <a:lnTo>
                  <a:pt x="271" y="247"/>
                </a:lnTo>
                <a:lnTo>
                  <a:pt x="261" y="256"/>
                </a:lnTo>
                <a:lnTo>
                  <a:pt x="252" y="265"/>
                </a:lnTo>
                <a:lnTo>
                  <a:pt x="242" y="271"/>
                </a:lnTo>
                <a:lnTo>
                  <a:pt x="229" y="276"/>
                </a:lnTo>
                <a:lnTo>
                  <a:pt x="218" y="279"/>
                </a:lnTo>
                <a:lnTo>
                  <a:pt x="205" y="281"/>
                </a:lnTo>
                <a:lnTo>
                  <a:pt x="193" y="281"/>
                </a:lnTo>
                <a:lnTo>
                  <a:pt x="182" y="279"/>
                </a:lnTo>
                <a:lnTo>
                  <a:pt x="170" y="276"/>
                </a:lnTo>
                <a:lnTo>
                  <a:pt x="161" y="269"/>
                </a:lnTo>
                <a:lnTo>
                  <a:pt x="153" y="263"/>
                </a:lnTo>
                <a:lnTo>
                  <a:pt x="131" y="276"/>
                </a:lnTo>
                <a:lnTo>
                  <a:pt x="110" y="291"/>
                </a:lnTo>
                <a:lnTo>
                  <a:pt x="89" y="305"/>
                </a:lnTo>
                <a:lnTo>
                  <a:pt x="70" y="320"/>
                </a:lnTo>
                <a:lnTo>
                  <a:pt x="52" y="334"/>
                </a:lnTo>
                <a:lnTo>
                  <a:pt x="34" y="347"/>
                </a:lnTo>
                <a:lnTo>
                  <a:pt x="16" y="362"/>
                </a:lnTo>
                <a:lnTo>
                  <a:pt x="0" y="377"/>
                </a:lnTo>
                <a:lnTo>
                  <a:pt x="13" y="429"/>
                </a:lnTo>
                <a:lnTo>
                  <a:pt x="24" y="482"/>
                </a:lnTo>
                <a:lnTo>
                  <a:pt x="32" y="534"/>
                </a:lnTo>
                <a:lnTo>
                  <a:pt x="42" y="586"/>
                </a:lnTo>
                <a:lnTo>
                  <a:pt x="50" y="638"/>
                </a:lnTo>
                <a:lnTo>
                  <a:pt x="57" y="689"/>
                </a:lnTo>
                <a:lnTo>
                  <a:pt x="65" y="739"/>
                </a:lnTo>
                <a:lnTo>
                  <a:pt x="73" y="789"/>
                </a:lnTo>
                <a:lnTo>
                  <a:pt x="83" y="791"/>
                </a:lnTo>
                <a:lnTo>
                  <a:pt x="92" y="794"/>
                </a:lnTo>
                <a:lnTo>
                  <a:pt x="101" y="798"/>
                </a:lnTo>
                <a:lnTo>
                  <a:pt x="109" y="802"/>
                </a:lnTo>
                <a:lnTo>
                  <a:pt x="123" y="812"/>
                </a:lnTo>
                <a:lnTo>
                  <a:pt x="135" y="824"/>
                </a:lnTo>
                <a:lnTo>
                  <a:pt x="143" y="837"/>
                </a:lnTo>
                <a:lnTo>
                  <a:pt x="149" y="851"/>
                </a:lnTo>
                <a:lnTo>
                  <a:pt x="154" y="866"/>
                </a:lnTo>
                <a:lnTo>
                  <a:pt x="156" y="882"/>
                </a:lnTo>
                <a:lnTo>
                  <a:pt x="154" y="898"/>
                </a:lnTo>
                <a:lnTo>
                  <a:pt x="151" y="913"/>
                </a:lnTo>
                <a:lnTo>
                  <a:pt x="146" y="929"/>
                </a:lnTo>
                <a:lnTo>
                  <a:pt x="138" y="942"/>
                </a:lnTo>
                <a:lnTo>
                  <a:pt x="128" y="955"/>
                </a:lnTo>
                <a:lnTo>
                  <a:pt x="115" y="967"/>
                </a:lnTo>
                <a:lnTo>
                  <a:pt x="102" y="976"/>
                </a:lnTo>
                <a:lnTo>
                  <a:pt x="84" y="983"/>
                </a:lnTo>
                <a:lnTo>
                  <a:pt x="86" y="1014"/>
                </a:lnTo>
                <a:lnTo>
                  <a:pt x="88" y="1048"/>
                </a:lnTo>
                <a:lnTo>
                  <a:pt x="88" y="1082"/>
                </a:lnTo>
                <a:lnTo>
                  <a:pt x="89" y="1119"/>
                </a:lnTo>
                <a:lnTo>
                  <a:pt x="91" y="1155"/>
                </a:lnTo>
                <a:lnTo>
                  <a:pt x="91" y="1193"/>
                </a:lnTo>
                <a:lnTo>
                  <a:pt x="91" y="1230"/>
                </a:lnTo>
                <a:lnTo>
                  <a:pt x="91" y="1264"/>
                </a:lnTo>
                <a:lnTo>
                  <a:pt x="157" y="1279"/>
                </a:lnTo>
                <a:lnTo>
                  <a:pt x="226" y="1295"/>
                </a:lnTo>
                <a:lnTo>
                  <a:pt x="297" y="1311"/>
                </a:lnTo>
                <a:lnTo>
                  <a:pt x="375" y="1331"/>
                </a:lnTo>
                <a:lnTo>
                  <a:pt x="458" y="1350"/>
                </a:lnTo>
                <a:lnTo>
                  <a:pt x="549" y="1373"/>
                </a:lnTo>
                <a:lnTo>
                  <a:pt x="650" y="1399"/>
                </a:lnTo>
                <a:lnTo>
                  <a:pt x="762" y="1428"/>
                </a:lnTo>
                <a:lnTo>
                  <a:pt x="777" y="1360"/>
                </a:lnTo>
                <a:lnTo>
                  <a:pt x="791" y="1284"/>
                </a:lnTo>
                <a:lnTo>
                  <a:pt x="803" y="1204"/>
                </a:lnTo>
                <a:lnTo>
                  <a:pt x="812" y="1119"/>
                </a:lnTo>
                <a:lnTo>
                  <a:pt x="822" y="1032"/>
                </a:lnTo>
                <a:lnTo>
                  <a:pt x="829" y="939"/>
                </a:lnTo>
                <a:lnTo>
                  <a:pt x="834" y="846"/>
                </a:lnTo>
                <a:lnTo>
                  <a:pt x="837" y="750"/>
                </a:lnTo>
                <a:lnTo>
                  <a:pt x="837" y="728"/>
                </a:lnTo>
                <a:lnTo>
                  <a:pt x="838" y="708"/>
                </a:lnTo>
                <a:lnTo>
                  <a:pt x="838" y="690"/>
                </a:lnTo>
                <a:lnTo>
                  <a:pt x="838" y="674"/>
                </a:lnTo>
                <a:lnTo>
                  <a:pt x="838" y="656"/>
                </a:lnTo>
                <a:lnTo>
                  <a:pt x="838" y="640"/>
                </a:lnTo>
                <a:lnTo>
                  <a:pt x="838" y="619"/>
                </a:lnTo>
                <a:lnTo>
                  <a:pt x="838" y="598"/>
                </a:lnTo>
                <a:lnTo>
                  <a:pt x="827" y="596"/>
                </a:lnTo>
                <a:lnTo>
                  <a:pt x="816" y="593"/>
                </a:lnTo>
                <a:lnTo>
                  <a:pt x="806" y="588"/>
                </a:lnTo>
                <a:lnTo>
                  <a:pt x="796" y="583"/>
                </a:lnTo>
                <a:lnTo>
                  <a:pt x="788" y="578"/>
                </a:lnTo>
                <a:lnTo>
                  <a:pt x="780" y="570"/>
                </a:lnTo>
                <a:lnTo>
                  <a:pt x="773" y="564"/>
                </a:lnTo>
                <a:lnTo>
                  <a:pt x="769" y="555"/>
                </a:lnTo>
                <a:lnTo>
                  <a:pt x="762" y="546"/>
                </a:lnTo>
                <a:lnTo>
                  <a:pt x="759" y="536"/>
                </a:lnTo>
                <a:lnTo>
                  <a:pt x="756" y="526"/>
                </a:lnTo>
                <a:lnTo>
                  <a:pt x="752" y="516"/>
                </a:lnTo>
                <a:lnTo>
                  <a:pt x="749" y="494"/>
                </a:lnTo>
                <a:lnTo>
                  <a:pt x="747" y="473"/>
                </a:lnTo>
                <a:lnTo>
                  <a:pt x="749" y="450"/>
                </a:lnTo>
                <a:lnTo>
                  <a:pt x="754" y="429"/>
                </a:lnTo>
                <a:lnTo>
                  <a:pt x="760" y="409"/>
                </a:lnTo>
                <a:lnTo>
                  <a:pt x="770" y="391"/>
                </a:lnTo>
                <a:lnTo>
                  <a:pt x="775" y="383"/>
                </a:lnTo>
                <a:lnTo>
                  <a:pt x="780" y="375"/>
                </a:lnTo>
                <a:lnTo>
                  <a:pt x="786" y="369"/>
                </a:lnTo>
                <a:lnTo>
                  <a:pt x="795" y="364"/>
                </a:lnTo>
                <a:lnTo>
                  <a:pt x="801" y="359"/>
                </a:lnTo>
                <a:lnTo>
                  <a:pt x="809" y="356"/>
                </a:lnTo>
                <a:lnTo>
                  <a:pt x="817" y="352"/>
                </a:lnTo>
                <a:lnTo>
                  <a:pt x="827" y="351"/>
                </a:lnTo>
                <a:lnTo>
                  <a:pt x="822" y="304"/>
                </a:lnTo>
                <a:lnTo>
                  <a:pt x="819" y="258"/>
                </a:lnTo>
                <a:lnTo>
                  <a:pt x="812" y="214"/>
                </a:lnTo>
                <a:lnTo>
                  <a:pt x="808" y="170"/>
                </a:lnTo>
                <a:lnTo>
                  <a:pt x="801" y="126"/>
                </a:lnTo>
                <a:lnTo>
                  <a:pt x="793" y="84"/>
                </a:lnTo>
                <a:lnTo>
                  <a:pt x="785" y="42"/>
                </a:lnTo>
                <a:lnTo>
                  <a:pt x="777" y="0"/>
                </a:lnTo>
              </a:path>
            </a:pathLst>
          </a:custGeom>
          <a:solidFill>
            <a:srgbClr val="FAF0A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63" name="Freeform 194"/>
          <p:cNvSpPr>
            <a:spLocks/>
          </p:cNvSpPr>
          <p:nvPr/>
        </p:nvSpPr>
        <p:spPr bwMode="auto">
          <a:xfrm>
            <a:off x="4468813" y="3654425"/>
            <a:ext cx="249237" cy="344488"/>
          </a:xfrm>
          <a:custGeom>
            <a:avLst/>
            <a:gdLst>
              <a:gd name="T0" fmla="*/ 78 w 157"/>
              <a:gd name="T1" fmla="*/ 0 h 217"/>
              <a:gd name="T2" fmla="*/ 70 w 157"/>
              <a:gd name="T3" fmla="*/ 0 h 217"/>
              <a:gd name="T4" fmla="*/ 61 w 157"/>
              <a:gd name="T5" fmla="*/ 2 h 217"/>
              <a:gd name="T6" fmla="*/ 55 w 157"/>
              <a:gd name="T7" fmla="*/ 5 h 217"/>
              <a:gd name="T8" fmla="*/ 47 w 157"/>
              <a:gd name="T9" fmla="*/ 8 h 217"/>
              <a:gd name="T10" fmla="*/ 40 w 157"/>
              <a:gd name="T11" fmla="*/ 13 h 217"/>
              <a:gd name="T12" fmla="*/ 34 w 157"/>
              <a:gd name="T13" fmla="*/ 18 h 217"/>
              <a:gd name="T14" fmla="*/ 29 w 157"/>
              <a:gd name="T15" fmla="*/ 24 h 217"/>
              <a:gd name="T16" fmla="*/ 22 w 157"/>
              <a:gd name="T17" fmla="*/ 31 h 217"/>
              <a:gd name="T18" fmla="*/ 13 w 157"/>
              <a:gd name="T19" fmla="*/ 47 h 217"/>
              <a:gd name="T20" fmla="*/ 6 w 157"/>
              <a:gd name="T21" fmla="*/ 67 h 217"/>
              <a:gd name="T22" fmla="*/ 1 w 157"/>
              <a:gd name="T23" fmla="*/ 86 h 217"/>
              <a:gd name="T24" fmla="*/ 0 w 157"/>
              <a:gd name="T25" fmla="*/ 109 h 217"/>
              <a:gd name="T26" fmla="*/ 1 w 157"/>
              <a:gd name="T27" fmla="*/ 130 h 217"/>
              <a:gd name="T28" fmla="*/ 6 w 157"/>
              <a:gd name="T29" fmla="*/ 149 h 217"/>
              <a:gd name="T30" fmla="*/ 13 w 157"/>
              <a:gd name="T31" fmla="*/ 169 h 217"/>
              <a:gd name="T32" fmla="*/ 22 w 157"/>
              <a:gd name="T33" fmla="*/ 184 h 217"/>
              <a:gd name="T34" fmla="*/ 29 w 157"/>
              <a:gd name="T35" fmla="*/ 192 h 217"/>
              <a:gd name="T36" fmla="*/ 34 w 157"/>
              <a:gd name="T37" fmla="*/ 198 h 217"/>
              <a:gd name="T38" fmla="*/ 40 w 157"/>
              <a:gd name="T39" fmla="*/ 203 h 217"/>
              <a:gd name="T40" fmla="*/ 47 w 157"/>
              <a:gd name="T41" fmla="*/ 208 h 217"/>
              <a:gd name="T42" fmla="*/ 55 w 157"/>
              <a:gd name="T43" fmla="*/ 211 h 217"/>
              <a:gd name="T44" fmla="*/ 61 w 157"/>
              <a:gd name="T45" fmla="*/ 214 h 217"/>
              <a:gd name="T46" fmla="*/ 70 w 157"/>
              <a:gd name="T47" fmla="*/ 216 h 217"/>
              <a:gd name="T48" fmla="*/ 78 w 157"/>
              <a:gd name="T49" fmla="*/ 216 h 217"/>
              <a:gd name="T50" fmla="*/ 86 w 157"/>
              <a:gd name="T51" fmla="*/ 216 h 217"/>
              <a:gd name="T52" fmla="*/ 94 w 157"/>
              <a:gd name="T53" fmla="*/ 214 h 217"/>
              <a:gd name="T54" fmla="*/ 101 w 157"/>
              <a:gd name="T55" fmla="*/ 211 h 217"/>
              <a:gd name="T56" fmla="*/ 107 w 157"/>
              <a:gd name="T57" fmla="*/ 208 h 217"/>
              <a:gd name="T58" fmla="*/ 115 w 157"/>
              <a:gd name="T59" fmla="*/ 203 h 217"/>
              <a:gd name="T60" fmla="*/ 122 w 157"/>
              <a:gd name="T61" fmla="*/ 198 h 217"/>
              <a:gd name="T62" fmla="*/ 127 w 157"/>
              <a:gd name="T63" fmla="*/ 192 h 217"/>
              <a:gd name="T64" fmla="*/ 133 w 157"/>
              <a:gd name="T65" fmla="*/ 184 h 217"/>
              <a:gd name="T66" fmla="*/ 143 w 157"/>
              <a:gd name="T67" fmla="*/ 169 h 217"/>
              <a:gd name="T68" fmla="*/ 149 w 157"/>
              <a:gd name="T69" fmla="*/ 149 h 217"/>
              <a:gd name="T70" fmla="*/ 154 w 157"/>
              <a:gd name="T71" fmla="*/ 130 h 217"/>
              <a:gd name="T72" fmla="*/ 156 w 157"/>
              <a:gd name="T73" fmla="*/ 109 h 217"/>
              <a:gd name="T74" fmla="*/ 154 w 157"/>
              <a:gd name="T75" fmla="*/ 86 h 217"/>
              <a:gd name="T76" fmla="*/ 149 w 157"/>
              <a:gd name="T77" fmla="*/ 67 h 217"/>
              <a:gd name="T78" fmla="*/ 143 w 157"/>
              <a:gd name="T79" fmla="*/ 47 h 217"/>
              <a:gd name="T80" fmla="*/ 133 w 157"/>
              <a:gd name="T81" fmla="*/ 31 h 217"/>
              <a:gd name="T82" fmla="*/ 127 w 157"/>
              <a:gd name="T83" fmla="*/ 24 h 217"/>
              <a:gd name="T84" fmla="*/ 122 w 157"/>
              <a:gd name="T85" fmla="*/ 18 h 217"/>
              <a:gd name="T86" fmla="*/ 115 w 157"/>
              <a:gd name="T87" fmla="*/ 13 h 217"/>
              <a:gd name="T88" fmla="*/ 107 w 157"/>
              <a:gd name="T89" fmla="*/ 8 h 217"/>
              <a:gd name="T90" fmla="*/ 101 w 157"/>
              <a:gd name="T91" fmla="*/ 5 h 217"/>
              <a:gd name="T92" fmla="*/ 94 w 157"/>
              <a:gd name="T93" fmla="*/ 2 h 217"/>
              <a:gd name="T94" fmla="*/ 86 w 157"/>
              <a:gd name="T95" fmla="*/ 0 h 217"/>
              <a:gd name="T96" fmla="*/ 78 w 157"/>
              <a:gd name="T97" fmla="*/ 0 h 21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7"/>
              <a:gd name="T148" fmla="*/ 0 h 217"/>
              <a:gd name="T149" fmla="*/ 157 w 157"/>
              <a:gd name="T150" fmla="*/ 217 h 21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7" h="217">
                <a:moveTo>
                  <a:pt x="78" y="0"/>
                </a:moveTo>
                <a:lnTo>
                  <a:pt x="70" y="0"/>
                </a:lnTo>
                <a:lnTo>
                  <a:pt x="61" y="2"/>
                </a:lnTo>
                <a:lnTo>
                  <a:pt x="55" y="5"/>
                </a:lnTo>
                <a:lnTo>
                  <a:pt x="47" y="8"/>
                </a:lnTo>
                <a:lnTo>
                  <a:pt x="40" y="13"/>
                </a:lnTo>
                <a:lnTo>
                  <a:pt x="34" y="18"/>
                </a:lnTo>
                <a:lnTo>
                  <a:pt x="29" y="24"/>
                </a:lnTo>
                <a:lnTo>
                  <a:pt x="22" y="31"/>
                </a:lnTo>
                <a:lnTo>
                  <a:pt x="13" y="47"/>
                </a:lnTo>
                <a:lnTo>
                  <a:pt x="6" y="67"/>
                </a:lnTo>
                <a:lnTo>
                  <a:pt x="1" y="86"/>
                </a:lnTo>
                <a:lnTo>
                  <a:pt x="0" y="109"/>
                </a:lnTo>
                <a:lnTo>
                  <a:pt x="1" y="130"/>
                </a:lnTo>
                <a:lnTo>
                  <a:pt x="6" y="149"/>
                </a:lnTo>
                <a:lnTo>
                  <a:pt x="13" y="169"/>
                </a:lnTo>
                <a:lnTo>
                  <a:pt x="22" y="184"/>
                </a:lnTo>
                <a:lnTo>
                  <a:pt x="29" y="192"/>
                </a:lnTo>
                <a:lnTo>
                  <a:pt x="34" y="198"/>
                </a:lnTo>
                <a:lnTo>
                  <a:pt x="40" y="203"/>
                </a:lnTo>
                <a:lnTo>
                  <a:pt x="47" y="208"/>
                </a:lnTo>
                <a:lnTo>
                  <a:pt x="55" y="211"/>
                </a:lnTo>
                <a:lnTo>
                  <a:pt x="61" y="214"/>
                </a:lnTo>
                <a:lnTo>
                  <a:pt x="70" y="216"/>
                </a:lnTo>
                <a:lnTo>
                  <a:pt x="78" y="216"/>
                </a:lnTo>
                <a:lnTo>
                  <a:pt x="86" y="216"/>
                </a:lnTo>
                <a:lnTo>
                  <a:pt x="94" y="214"/>
                </a:lnTo>
                <a:lnTo>
                  <a:pt x="101" y="211"/>
                </a:lnTo>
                <a:lnTo>
                  <a:pt x="107" y="208"/>
                </a:lnTo>
                <a:lnTo>
                  <a:pt x="115" y="203"/>
                </a:lnTo>
                <a:lnTo>
                  <a:pt x="122" y="198"/>
                </a:lnTo>
                <a:lnTo>
                  <a:pt x="127" y="192"/>
                </a:lnTo>
                <a:lnTo>
                  <a:pt x="133" y="184"/>
                </a:lnTo>
                <a:lnTo>
                  <a:pt x="143" y="169"/>
                </a:lnTo>
                <a:lnTo>
                  <a:pt x="149" y="149"/>
                </a:lnTo>
                <a:lnTo>
                  <a:pt x="154" y="130"/>
                </a:lnTo>
                <a:lnTo>
                  <a:pt x="156" y="109"/>
                </a:lnTo>
                <a:lnTo>
                  <a:pt x="154" y="86"/>
                </a:lnTo>
                <a:lnTo>
                  <a:pt x="149" y="67"/>
                </a:lnTo>
                <a:lnTo>
                  <a:pt x="143" y="47"/>
                </a:lnTo>
                <a:lnTo>
                  <a:pt x="133" y="31"/>
                </a:lnTo>
                <a:lnTo>
                  <a:pt x="127" y="24"/>
                </a:lnTo>
                <a:lnTo>
                  <a:pt x="122" y="18"/>
                </a:lnTo>
                <a:lnTo>
                  <a:pt x="115" y="13"/>
                </a:lnTo>
                <a:lnTo>
                  <a:pt x="107" y="8"/>
                </a:lnTo>
                <a:lnTo>
                  <a:pt x="101" y="5"/>
                </a:lnTo>
                <a:lnTo>
                  <a:pt x="94" y="2"/>
                </a:lnTo>
                <a:lnTo>
                  <a:pt x="86" y="0"/>
                </a:lnTo>
                <a:lnTo>
                  <a:pt x="7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4" name="Freeform 195"/>
          <p:cNvSpPr>
            <a:spLocks/>
          </p:cNvSpPr>
          <p:nvPr/>
        </p:nvSpPr>
        <p:spPr bwMode="auto">
          <a:xfrm>
            <a:off x="4883150" y="2473325"/>
            <a:ext cx="500063" cy="2268538"/>
          </a:xfrm>
          <a:custGeom>
            <a:avLst/>
            <a:gdLst>
              <a:gd name="T0" fmla="*/ 74 w 315"/>
              <a:gd name="T1" fmla="*/ 32 h 1429"/>
              <a:gd name="T2" fmla="*/ 135 w 315"/>
              <a:gd name="T3" fmla="*/ 86 h 1429"/>
              <a:gd name="T4" fmla="*/ 187 w 315"/>
              <a:gd name="T5" fmla="*/ 141 h 1429"/>
              <a:gd name="T6" fmla="*/ 260 w 315"/>
              <a:gd name="T7" fmla="*/ 224 h 1429"/>
              <a:gd name="T8" fmla="*/ 312 w 315"/>
              <a:gd name="T9" fmla="*/ 349 h 1429"/>
              <a:gd name="T10" fmla="*/ 309 w 315"/>
              <a:gd name="T11" fmla="*/ 489 h 1429"/>
              <a:gd name="T12" fmla="*/ 301 w 315"/>
              <a:gd name="T13" fmla="*/ 629 h 1429"/>
              <a:gd name="T14" fmla="*/ 290 w 315"/>
              <a:gd name="T15" fmla="*/ 760 h 1429"/>
              <a:gd name="T16" fmla="*/ 272 w 315"/>
              <a:gd name="T17" fmla="*/ 828 h 1429"/>
              <a:gd name="T18" fmla="*/ 256 w 315"/>
              <a:gd name="T19" fmla="*/ 843 h 1429"/>
              <a:gd name="T20" fmla="*/ 244 w 315"/>
              <a:gd name="T21" fmla="*/ 859 h 1429"/>
              <a:gd name="T22" fmla="*/ 236 w 315"/>
              <a:gd name="T23" fmla="*/ 879 h 1429"/>
              <a:gd name="T24" fmla="*/ 234 w 315"/>
              <a:gd name="T25" fmla="*/ 900 h 1429"/>
              <a:gd name="T26" fmla="*/ 238 w 315"/>
              <a:gd name="T27" fmla="*/ 921 h 1429"/>
              <a:gd name="T28" fmla="*/ 247 w 315"/>
              <a:gd name="T29" fmla="*/ 941 h 1429"/>
              <a:gd name="T30" fmla="*/ 262 w 315"/>
              <a:gd name="T31" fmla="*/ 960 h 1429"/>
              <a:gd name="T32" fmla="*/ 270 w 315"/>
              <a:gd name="T33" fmla="*/ 1007 h 1429"/>
              <a:gd name="T34" fmla="*/ 265 w 315"/>
              <a:gd name="T35" fmla="*/ 1097 h 1429"/>
              <a:gd name="T36" fmla="*/ 260 w 315"/>
              <a:gd name="T37" fmla="*/ 1189 h 1429"/>
              <a:gd name="T38" fmla="*/ 256 w 315"/>
              <a:gd name="T39" fmla="*/ 1280 h 1429"/>
              <a:gd name="T40" fmla="*/ 228 w 315"/>
              <a:gd name="T41" fmla="*/ 1337 h 1429"/>
              <a:gd name="T42" fmla="*/ 169 w 315"/>
              <a:gd name="T43" fmla="*/ 1366 h 1429"/>
              <a:gd name="T44" fmla="*/ 109 w 315"/>
              <a:gd name="T45" fmla="*/ 1394 h 1429"/>
              <a:gd name="T46" fmla="*/ 48 w 315"/>
              <a:gd name="T47" fmla="*/ 1418 h 1429"/>
              <a:gd name="T48" fmla="*/ 33 w 315"/>
              <a:gd name="T49" fmla="*/ 1344 h 1429"/>
              <a:gd name="T50" fmla="*/ 61 w 315"/>
              <a:gd name="T51" fmla="*/ 1165 h 1429"/>
              <a:gd name="T52" fmla="*/ 78 w 315"/>
              <a:gd name="T53" fmla="*/ 978 h 1429"/>
              <a:gd name="T54" fmla="*/ 90 w 315"/>
              <a:gd name="T55" fmla="*/ 789 h 1429"/>
              <a:gd name="T56" fmla="*/ 91 w 315"/>
              <a:gd name="T57" fmla="*/ 676 h 1429"/>
              <a:gd name="T58" fmla="*/ 93 w 315"/>
              <a:gd name="T59" fmla="*/ 653 h 1429"/>
              <a:gd name="T60" fmla="*/ 93 w 315"/>
              <a:gd name="T61" fmla="*/ 638 h 1429"/>
              <a:gd name="T62" fmla="*/ 93 w 315"/>
              <a:gd name="T63" fmla="*/ 616 h 1429"/>
              <a:gd name="T64" fmla="*/ 80 w 315"/>
              <a:gd name="T65" fmla="*/ 596 h 1429"/>
              <a:gd name="T66" fmla="*/ 61 w 315"/>
              <a:gd name="T67" fmla="*/ 590 h 1429"/>
              <a:gd name="T68" fmla="*/ 43 w 315"/>
              <a:gd name="T69" fmla="*/ 580 h 1429"/>
              <a:gd name="T70" fmla="*/ 30 w 315"/>
              <a:gd name="T71" fmla="*/ 567 h 1429"/>
              <a:gd name="T72" fmla="*/ 18 w 315"/>
              <a:gd name="T73" fmla="*/ 549 h 1429"/>
              <a:gd name="T74" fmla="*/ 10 w 315"/>
              <a:gd name="T75" fmla="*/ 531 h 1429"/>
              <a:gd name="T76" fmla="*/ 2 w 315"/>
              <a:gd name="T77" fmla="*/ 499 h 1429"/>
              <a:gd name="T78" fmla="*/ 2 w 315"/>
              <a:gd name="T79" fmla="*/ 455 h 1429"/>
              <a:gd name="T80" fmla="*/ 12 w 315"/>
              <a:gd name="T81" fmla="*/ 412 h 1429"/>
              <a:gd name="T82" fmla="*/ 26 w 315"/>
              <a:gd name="T83" fmla="*/ 385 h 1429"/>
              <a:gd name="T84" fmla="*/ 39 w 315"/>
              <a:gd name="T85" fmla="*/ 370 h 1429"/>
              <a:gd name="T86" fmla="*/ 54 w 315"/>
              <a:gd name="T87" fmla="*/ 360 h 1429"/>
              <a:gd name="T88" fmla="*/ 70 w 315"/>
              <a:gd name="T89" fmla="*/ 352 h 1429"/>
              <a:gd name="T90" fmla="*/ 77 w 315"/>
              <a:gd name="T91" fmla="*/ 307 h 1429"/>
              <a:gd name="T92" fmla="*/ 65 w 315"/>
              <a:gd name="T93" fmla="*/ 214 h 1429"/>
              <a:gd name="T94" fmla="*/ 52 w 315"/>
              <a:gd name="T95" fmla="*/ 123 h 1429"/>
              <a:gd name="T96" fmla="*/ 38 w 315"/>
              <a:gd name="T97" fmla="*/ 39 h 14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5"/>
              <a:gd name="T148" fmla="*/ 0 h 1429"/>
              <a:gd name="T149" fmla="*/ 315 w 315"/>
              <a:gd name="T150" fmla="*/ 1429 h 14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5" h="1429">
                <a:moveTo>
                  <a:pt x="30" y="0"/>
                </a:moveTo>
                <a:lnTo>
                  <a:pt x="74" y="32"/>
                </a:lnTo>
                <a:lnTo>
                  <a:pt x="106" y="60"/>
                </a:lnTo>
                <a:lnTo>
                  <a:pt x="135" y="86"/>
                </a:lnTo>
                <a:lnTo>
                  <a:pt x="161" y="112"/>
                </a:lnTo>
                <a:lnTo>
                  <a:pt x="187" y="141"/>
                </a:lnTo>
                <a:lnTo>
                  <a:pt x="220" y="177"/>
                </a:lnTo>
                <a:lnTo>
                  <a:pt x="260" y="224"/>
                </a:lnTo>
                <a:lnTo>
                  <a:pt x="314" y="281"/>
                </a:lnTo>
                <a:lnTo>
                  <a:pt x="312" y="349"/>
                </a:lnTo>
                <a:lnTo>
                  <a:pt x="311" y="419"/>
                </a:lnTo>
                <a:lnTo>
                  <a:pt x="309" y="489"/>
                </a:lnTo>
                <a:lnTo>
                  <a:pt x="306" y="559"/>
                </a:lnTo>
                <a:lnTo>
                  <a:pt x="301" y="629"/>
                </a:lnTo>
                <a:lnTo>
                  <a:pt x="296" y="695"/>
                </a:lnTo>
                <a:lnTo>
                  <a:pt x="290" y="760"/>
                </a:lnTo>
                <a:lnTo>
                  <a:pt x="282" y="824"/>
                </a:lnTo>
                <a:lnTo>
                  <a:pt x="272" y="828"/>
                </a:lnTo>
                <a:lnTo>
                  <a:pt x="264" y="835"/>
                </a:lnTo>
                <a:lnTo>
                  <a:pt x="256" y="843"/>
                </a:lnTo>
                <a:lnTo>
                  <a:pt x="249" y="851"/>
                </a:lnTo>
                <a:lnTo>
                  <a:pt x="244" y="859"/>
                </a:lnTo>
                <a:lnTo>
                  <a:pt x="239" y="869"/>
                </a:lnTo>
                <a:lnTo>
                  <a:pt x="236" y="879"/>
                </a:lnTo>
                <a:lnTo>
                  <a:pt x="234" y="889"/>
                </a:lnTo>
                <a:lnTo>
                  <a:pt x="234" y="900"/>
                </a:lnTo>
                <a:lnTo>
                  <a:pt x="236" y="910"/>
                </a:lnTo>
                <a:lnTo>
                  <a:pt x="238" y="921"/>
                </a:lnTo>
                <a:lnTo>
                  <a:pt x="243" y="931"/>
                </a:lnTo>
                <a:lnTo>
                  <a:pt x="247" y="941"/>
                </a:lnTo>
                <a:lnTo>
                  <a:pt x="254" y="950"/>
                </a:lnTo>
                <a:lnTo>
                  <a:pt x="262" y="960"/>
                </a:lnTo>
                <a:lnTo>
                  <a:pt x="272" y="968"/>
                </a:lnTo>
                <a:lnTo>
                  <a:pt x="270" y="1007"/>
                </a:lnTo>
                <a:lnTo>
                  <a:pt x="269" y="1051"/>
                </a:lnTo>
                <a:lnTo>
                  <a:pt x="265" y="1097"/>
                </a:lnTo>
                <a:lnTo>
                  <a:pt x="264" y="1142"/>
                </a:lnTo>
                <a:lnTo>
                  <a:pt x="260" y="1189"/>
                </a:lnTo>
                <a:lnTo>
                  <a:pt x="257" y="1236"/>
                </a:lnTo>
                <a:lnTo>
                  <a:pt x="256" y="1280"/>
                </a:lnTo>
                <a:lnTo>
                  <a:pt x="256" y="1321"/>
                </a:lnTo>
                <a:lnTo>
                  <a:pt x="228" y="1337"/>
                </a:lnTo>
                <a:lnTo>
                  <a:pt x="199" y="1352"/>
                </a:lnTo>
                <a:lnTo>
                  <a:pt x="169" y="1366"/>
                </a:lnTo>
                <a:lnTo>
                  <a:pt x="140" y="1381"/>
                </a:lnTo>
                <a:lnTo>
                  <a:pt x="109" y="1394"/>
                </a:lnTo>
                <a:lnTo>
                  <a:pt x="78" y="1405"/>
                </a:lnTo>
                <a:lnTo>
                  <a:pt x="48" y="1418"/>
                </a:lnTo>
                <a:lnTo>
                  <a:pt x="15" y="1428"/>
                </a:lnTo>
                <a:lnTo>
                  <a:pt x="33" y="1344"/>
                </a:lnTo>
                <a:lnTo>
                  <a:pt x="48" y="1254"/>
                </a:lnTo>
                <a:lnTo>
                  <a:pt x="61" y="1165"/>
                </a:lnTo>
                <a:lnTo>
                  <a:pt x="70" y="1072"/>
                </a:lnTo>
                <a:lnTo>
                  <a:pt x="78" y="978"/>
                </a:lnTo>
                <a:lnTo>
                  <a:pt x="85" y="885"/>
                </a:lnTo>
                <a:lnTo>
                  <a:pt x="90" y="789"/>
                </a:lnTo>
                <a:lnTo>
                  <a:pt x="91" y="695"/>
                </a:lnTo>
                <a:lnTo>
                  <a:pt x="91" y="676"/>
                </a:lnTo>
                <a:lnTo>
                  <a:pt x="91" y="663"/>
                </a:lnTo>
                <a:lnTo>
                  <a:pt x="93" y="653"/>
                </a:lnTo>
                <a:lnTo>
                  <a:pt x="93" y="646"/>
                </a:lnTo>
                <a:lnTo>
                  <a:pt x="93" y="638"/>
                </a:lnTo>
                <a:lnTo>
                  <a:pt x="93" y="630"/>
                </a:lnTo>
                <a:lnTo>
                  <a:pt x="93" y="616"/>
                </a:lnTo>
                <a:lnTo>
                  <a:pt x="91" y="598"/>
                </a:lnTo>
                <a:lnTo>
                  <a:pt x="80" y="596"/>
                </a:lnTo>
                <a:lnTo>
                  <a:pt x="70" y="593"/>
                </a:lnTo>
                <a:lnTo>
                  <a:pt x="61" y="590"/>
                </a:lnTo>
                <a:lnTo>
                  <a:pt x="51" y="585"/>
                </a:lnTo>
                <a:lnTo>
                  <a:pt x="43" y="580"/>
                </a:lnTo>
                <a:lnTo>
                  <a:pt x="36" y="573"/>
                </a:lnTo>
                <a:lnTo>
                  <a:pt x="30" y="567"/>
                </a:lnTo>
                <a:lnTo>
                  <a:pt x="23" y="559"/>
                </a:lnTo>
                <a:lnTo>
                  <a:pt x="18" y="549"/>
                </a:lnTo>
                <a:lnTo>
                  <a:pt x="13" y="541"/>
                </a:lnTo>
                <a:lnTo>
                  <a:pt x="10" y="531"/>
                </a:lnTo>
                <a:lnTo>
                  <a:pt x="7" y="520"/>
                </a:lnTo>
                <a:lnTo>
                  <a:pt x="2" y="499"/>
                </a:lnTo>
                <a:lnTo>
                  <a:pt x="0" y="476"/>
                </a:lnTo>
                <a:lnTo>
                  <a:pt x="2" y="455"/>
                </a:lnTo>
                <a:lnTo>
                  <a:pt x="5" y="434"/>
                </a:lnTo>
                <a:lnTo>
                  <a:pt x="12" y="412"/>
                </a:lnTo>
                <a:lnTo>
                  <a:pt x="20" y="395"/>
                </a:lnTo>
                <a:lnTo>
                  <a:pt x="26" y="385"/>
                </a:lnTo>
                <a:lnTo>
                  <a:pt x="31" y="378"/>
                </a:lnTo>
                <a:lnTo>
                  <a:pt x="39" y="370"/>
                </a:lnTo>
                <a:lnTo>
                  <a:pt x="46" y="365"/>
                </a:lnTo>
                <a:lnTo>
                  <a:pt x="54" y="360"/>
                </a:lnTo>
                <a:lnTo>
                  <a:pt x="62" y="356"/>
                </a:lnTo>
                <a:lnTo>
                  <a:pt x="70" y="352"/>
                </a:lnTo>
                <a:lnTo>
                  <a:pt x="80" y="351"/>
                </a:lnTo>
                <a:lnTo>
                  <a:pt x="77" y="307"/>
                </a:lnTo>
                <a:lnTo>
                  <a:pt x="72" y="261"/>
                </a:lnTo>
                <a:lnTo>
                  <a:pt x="65" y="214"/>
                </a:lnTo>
                <a:lnTo>
                  <a:pt x="59" y="169"/>
                </a:lnTo>
                <a:lnTo>
                  <a:pt x="52" y="123"/>
                </a:lnTo>
                <a:lnTo>
                  <a:pt x="46" y="81"/>
                </a:lnTo>
                <a:lnTo>
                  <a:pt x="38" y="39"/>
                </a:lnTo>
                <a:lnTo>
                  <a:pt x="30" y="0"/>
                </a:lnTo>
              </a:path>
            </a:pathLst>
          </a:custGeom>
          <a:solidFill>
            <a:srgbClr val="CC992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65" name="Freeform 196"/>
          <p:cNvSpPr>
            <a:spLocks/>
          </p:cNvSpPr>
          <p:nvPr/>
        </p:nvSpPr>
        <p:spPr bwMode="auto">
          <a:xfrm>
            <a:off x="4883150" y="2473325"/>
            <a:ext cx="500063" cy="2268538"/>
          </a:xfrm>
          <a:custGeom>
            <a:avLst/>
            <a:gdLst>
              <a:gd name="T0" fmla="*/ 74 w 315"/>
              <a:gd name="T1" fmla="*/ 32 h 1429"/>
              <a:gd name="T2" fmla="*/ 135 w 315"/>
              <a:gd name="T3" fmla="*/ 86 h 1429"/>
              <a:gd name="T4" fmla="*/ 187 w 315"/>
              <a:gd name="T5" fmla="*/ 141 h 1429"/>
              <a:gd name="T6" fmla="*/ 260 w 315"/>
              <a:gd name="T7" fmla="*/ 224 h 1429"/>
              <a:gd name="T8" fmla="*/ 312 w 315"/>
              <a:gd name="T9" fmla="*/ 349 h 1429"/>
              <a:gd name="T10" fmla="*/ 309 w 315"/>
              <a:gd name="T11" fmla="*/ 489 h 1429"/>
              <a:gd name="T12" fmla="*/ 301 w 315"/>
              <a:gd name="T13" fmla="*/ 629 h 1429"/>
              <a:gd name="T14" fmla="*/ 290 w 315"/>
              <a:gd name="T15" fmla="*/ 760 h 1429"/>
              <a:gd name="T16" fmla="*/ 272 w 315"/>
              <a:gd name="T17" fmla="*/ 828 h 1429"/>
              <a:gd name="T18" fmla="*/ 256 w 315"/>
              <a:gd name="T19" fmla="*/ 843 h 1429"/>
              <a:gd name="T20" fmla="*/ 244 w 315"/>
              <a:gd name="T21" fmla="*/ 859 h 1429"/>
              <a:gd name="T22" fmla="*/ 236 w 315"/>
              <a:gd name="T23" fmla="*/ 879 h 1429"/>
              <a:gd name="T24" fmla="*/ 234 w 315"/>
              <a:gd name="T25" fmla="*/ 900 h 1429"/>
              <a:gd name="T26" fmla="*/ 238 w 315"/>
              <a:gd name="T27" fmla="*/ 921 h 1429"/>
              <a:gd name="T28" fmla="*/ 247 w 315"/>
              <a:gd name="T29" fmla="*/ 941 h 1429"/>
              <a:gd name="T30" fmla="*/ 262 w 315"/>
              <a:gd name="T31" fmla="*/ 960 h 1429"/>
              <a:gd name="T32" fmla="*/ 270 w 315"/>
              <a:gd name="T33" fmla="*/ 1007 h 1429"/>
              <a:gd name="T34" fmla="*/ 265 w 315"/>
              <a:gd name="T35" fmla="*/ 1097 h 1429"/>
              <a:gd name="T36" fmla="*/ 260 w 315"/>
              <a:gd name="T37" fmla="*/ 1189 h 1429"/>
              <a:gd name="T38" fmla="*/ 256 w 315"/>
              <a:gd name="T39" fmla="*/ 1280 h 1429"/>
              <a:gd name="T40" fmla="*/ 228 w 315"/>
              <a:gd name="T41" fmla="*/ 1337 h 1429"/>
              <a:gd name="T42" fmla="*/ 169 w 315"/>
              <a:gd name="T43" fmla="*/ 1366 h 1429"/>
              <a:gd name="T44" fmla="*/ 109 w 315"/>
              <a:gd name="T45" fmla="*/ 1394 h 1429"/>
              <a:gd name="T46" fmla="*/ 48 w 315"/>
              <a:gd name="T47" fmla="*/ 1418 h 1429"/>
              <a:gd name="T48" fmla="*/ 33 w 315"/>
              <a:gd name="T49" fmla="*/ 1344 h 1429"/>
              <a:gd name="T50" fmla="*/ 61 w 315"/>
              <a:gd name="T51" fmla="*/ 1165 h 1429"/>
              <a:gd name="T52" fmla="*/ 78 w 315"/>
              <a:gd name="T53" fmla="*/ 978 h 1429"/>
              <a:gd name="T54" fmla="*/ 90 w 315"/>
              <a:gd name="T55" fmla="*/ 789 h 1429"/>
              <a:gd name="T56" fmla="*/ 91 w 315"/>
              <a:gd name="T57" fmla="*/ 676 h 1429"/>
              <a:gd name="T58" fmla="*/ 93 w 315"/>
              <a:gd name="T59" fmla="*/ 653 h 1429"/>
              <a:gd name="T60" fmla="*/ 93 w 315"/>
              <a:gd name="T61" fmla="*/ 638 h 1429"/>
              <a:gd name="T62" fmla="*/ 93 w 315"/>
              <a:gd name="T63" fmla="*/ 616 h 1429"/>
              <a:gd name="T64" fmla="*/ 80 w 315"/>
              <a:gd name="T65" fmla="*/ 596 h 1429"/>
              <a:gd name="T66" fmla="*/ 61 w 315"/>
              <a:gd name="T67" fmla="*/ 590 h 1429"/>
              <a:gd name="T68" fmla="*/ 43 w 315"/>
              <a:gd name="T69" fmla="*/ 580 h 1429"/>
              <a:gd name="T70" fmla="*/ 30 w 315"/>
              <a:gd name="T71" fmla="*/ 567 h 1429"/>
              <a:gd name="T72" fmla="*/ 18 w 315"/>
              <a:gd name="T73" fmla="*/ 549 h 1429"/>
              <a:gd name="T74" fmla="*/ 10 w 315"/>
              <a:gd name="T75" fmla="*/ 531 h 1429"/>
              <a:gd name="T76" fmla="*/ 2 w 315"/>
              <a:gd name="T77" fmla="*/ 499 h 1429"/>
              <a:gd name="T78" fmla="*/ 2 w 315"/>
              <a:gd name="T79" fmla="*/ 455 h 1429"/>
              <a:gd name="T80" fmla="*/ 12 w 315"/>
              <a:gd name="T81" fmla="*/ 412 h 1429"/>
              <a:gd name="T82" fmla="*/ 26 w 315"/>
              <a:gd name="T83" fmla="*/ 385 h 1429"/>
              <a:gd name="T84" fmla="*/ 39 w 315"/>
              <a:gd name="T85" fmla="*/ 370 h 1429"/>
              <a:gd name="T86" fmla="*/ 54 w 315"/>
              <a:gd name="T87" fmla="*/ 360 h 1429"/>
              <a:gd name="T88" fmla="*/ 70 w 315"/>
              <a:gd name="T89" fmla="*/ 352 h 1429"/>
              <a:gd name="T90" fmla="*/ 77 w 315"/>
              <a:gd name="T91" fmla="*/ 307 h 1429"/>
              <a:gd name="T92" fmla="*/ 65 w 315"/>
              <a:gd name="T93" fmla="*/ 214 h 1429"/>
              <a:gd name="T94" fmla="*/ 52 w 315"/>
              <a:gd name="T95" fmla="*/ 123 h 1429"/>
              <a:gd name="T96" fmla="*/ 38 w 315"/>
              <a:gd name="T97" fmla="*/ 39 h 14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15"/>
              <a:gd name="T148" fmla="*/ 0 h 1429"/>
              <a:gd name="T149" fmla="*/ 315 w 315"/>
              <a:gd name="T150" fmla="*/ 1429 h 14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15" h="1429">
                <a:moveTo>
                  <a:pt x="30" y="0"/>
                </a:moveTo>
                <a:lnTo>
                  <a:pt x="74" y="32"/>
                </a:lnTo>
                <a:lnTo>
                  <a:pt x="106" y="60"/>
                </a:lnTo>
                <a:lnTo>
                  <a:pt x="135" y="86"/>
                </a:lnTo>
                <a:lnTo>
                  <a:pt x="161" y="112"/>
                </a:lnTo>
                <a:lnTo>
                  <a:pt x="187" y="141"/>
                </a:lnTo>
                <a:lnTo>
                  <a:pt x="220" y="177"/>
                </a:lnTo>
                <a:lnTo>
                  <a:pt x="260" y="224"/>
                </a:lnTo>
                <a:lnTo>
                  <a:pt x="314" y="281"/>
                </a:lnTo>
                <a:lnTo>
                  <a:pt x="312" y="349"/>
                </a:lnTo>
                <a:lnTo>
                  <a:pt x="311" y="419"/>
                </a:lnTo>
                <a:lnTo>
                  <a:pt x="309" y="489"/>
                </a:lnTo>
                <a:lnTo>
                  <a:pt x="306" y="559"/>
                </a:lnTo>
                <a:lnTo>
                  <a:pt x="301" y="629"/>
                </a:lnTo>
                <a:lnTo>
                  <a:pt x="296" y="695"/>
                </a:lnTo>
                <a:lnTo>
                  <a:pt x="290" y="760"/>
                </a:lnTo>
                <a:lnTo>
                  <a:pt x="282" y="824"/>
                </a:lnTo>
                <a:lnTo>
                  <a:pt x="272" y="828"/>
                </a:lnTo>
                <a:lnTo>
                  <a:pt x="264" y="835"/>
                </a:lnTo>
                <a:lnTo>
                  <a:pt x="256" y="843"/>
                </a:lnTo>
                <a:lnTo>
                  <a:pt x="249" y="851"/>
                </a:lnTo>
                <a:lnTo>
                  <a:pt x="244" y="859"/>
                </a:lnTo>
                <a:lnTo>
                  <a:pt x="239" y="869"/>
                </a:lnTo>
                <a:lnTo>
                  <a:pt x="236" y="879"/>
                </a:lnTo>
                <a:lnTo>
                  <a:pt x="234" y="889"/>
                </a:lnTo>
                <a:lnTo>
                  <a:pt x="234" y="900"/>
                </a:lnTo>
                <a:lnTo>
                  <a:pt x="236" y="910"/>
                </a:lnTo>
                <a:lnTo>
                  <a:pt x="238" y="921"/>
                </a:lnTo>
                <a:lnTo>
                  <a:pt x="243" y="931"/>
                </a:lnTo>
                <a:lnTo>
                  <a:pt x="247" y="941"/>
                </a:lnTo>
                <a:lnTo>
                  <a:pt x="254" y="950"/>
                </a:lnTo>
                <a:lnTo>
                  <a:pt x="262" y="960"/>
                </a:lnTo>
                <a:lnTo>
                  <a:pt x="272" y="968"/>
                </a:lnTo>
                <a:lnTo>
                  <a:pt x="270" y="1007"/>
                </a:lnTo>
                <a:lnTo>
                  <a:pt x="269" y="1051"/>
                </a:lnTo>
                <a:lnTo>
                  <a:pt x="265" y="1097"/>
                </a:lnTo>
                <a:lnTo>
                  <a:pt x="264" y="1142"/>
                </a:lnTo>
                <a:lnTo>
                  <a:pt x="260" y="1189"/>
                </a:lnTo>
                <a:lnTo>
                  <a:pt x="257" y="1236"/>
                </a:lnTo>
                <a:lnTo>
                  <a:pt x="256" y="1280"/>
                </a:lnTo>
                <a:lnTo>
                  <a:pt x="256" y="1321"/>
                </a:lnTo>
                <a:lnTo>
                  <a:pt x="228" y="1337"/>
                </a:lnTo>
                <a:lnTo>
                  <a:pt x="199" y="1352"/>
                </a:lnTo>
                <a:lnTo>
                  <a:pt x="169" y="1366"/>
                </a:lnTo>
                <a:lnTo>
                  <a:pt x="140" y="1381"/>
                </a:lnTo>
                <a:lnTo>
                  <a:pt x="109" y="1394"/>
                </a:lnTo>
                <a:lnTo>
                  <a:pt x="78" y="1405"/>
                </a:lnTo>
                <a:lnTo>
                  <a:pt x="48" y="1418"/>
                </a:lnTo>
                <a:lnTo>
                  <a:pt x="15" y="1428"/>
                </a:lnTo>
                <a:lnTo>
                  <a:pt x="33" y="1344"/>
                </a:lnTo>
                <a:lnTo>
                  <a:pt x="48" y="1254"/>
                </a:lnTo>
                <a:lnTo>
                  <a:pt x="61" y="1165"/>
                </a:lnTo>
                <a:lnTo>
                  <a:pt x="70" y="1072"/>
                </a:lnTo>
                <a:lnTo>
                  <a:pt x="78" y="978"/>
                </a:lnTo>
                <a:lnTo>
                  <a:pt x="85" y="885"/>
                </a:lnTo>
                <a:lnTo>
                  <a:pt x="90" y="789"/>
                </a:lnTo>
                <a:lnTo>
                  <a:pt x="91" y="695"/>
                </a:lnTo>
                <a:lnTo>
                  <a:pt x="91" y="676"/>
                </a:lnTo>
                <a:lnTo>
                  <a:pt x="91" y="663"/>
                </a:lnTo>
                <a:lnTo>
                  <a:pt x="93" y="653"/>
                </a:lnTo>
                <a:lnTo>
                  <a:pt x="93" y="646"/>
                </a:lnTo>
                <a:lnTo>
                  <a:pt x="93" y="638"/>
                </a:lnTo>
                <a:lnTo>
                  <a:pt x="93" y="630"/>
                </a:lnTo>
                <a:lnTo>
                  <a:pt x="93" y="616"/>
                </a:lnTo>
                <a:lnTo>
                  <a:pt x="91" y="598"/>
                </a:lnTo>
                <a:lnTo>
                  <a:pt x="80" y="596"/>
                </a:lnTo>
                <a:lnTo>
                  <a:pt x="70" y="593"/>
                </a:lnTo>
                <a:lnTo>
                  <a:pt x="61" y="590"/>
                </a:lnTo>
                <a:lnTo>
                  <a:pt x="51" y="585"/>
                </a:lnTo>
                <a:lnTo>
                  <a:pt x="43" y="580"/>
                </a:lnTo>
                <a:lnTo>
                  <a:pt x="36" y="573"/>
                </a:lnTo>
                <a:lnTo>
                  <a:pt x="30" y="567"/>
                </a:lnTo>
                <a:lnTo>
                  <a:pt x="23" y="559"/>
                </a:lnTo>
                <a:lnTo>
                  <a:pt x="18" y="549"/>
                </a:lnTo>
                <a:lnTo>
                  <a:pt x="13" y="541"/>
                </a:lnTo>
                <a:lnTo>
                  <a:pt x="10" y="531"/>
                </a:lnTo>
                <a:lnTo>
                  <a:pt x="7" y="520"/>
                </a:lnTo>
                <a:lnTo>
                  <a:pt x="2" y="499"/>
                </a:lnTo>
                <a:lnTo>
                  <a:pt x="0" y="476"/>
                </a:lnTo>
                <a:lnTo>
                  <a:pt x="2" y="455"/>
                </a:lnTo>
                <a:lnTo>
                  <a:pt x="5" y="434"/>
                </a:lnTo>
                <a:lnTo>
                  <a:pt x="12" y="412"/>
                </a:lnTo>
                <a:lnTo>
                  <a:pt x="20" y="395"/>
                </a:lnTo>
                <a:lnTo>
                  <a:pt x="26" y="385"/>
                </a:lnTo>
                <a:lnTo>
                  <a:pt x="31" y="378"/>
                </a:lnTo>
                <a:lnTo>
                  <a:pt x="39" y="370"/>
                </a:lnTo>
                <a:lnTo>
                  <a:pt x="46" y="365"/>
                </a:lnTo>
                <a:lnTo>
                  <a:pt x="54" y="360"/>
                </a:lnTo>
                <a:lnTo>
                  <a:pt x="62" y="356"/>
                </a:lnTo>
                <a:lnTo>
                  <a:pt x="70" y="352"/>
                </a:lnTo>
                <a:lnTo>
                  <a:pt x="80" y="351"/>
                </a:lnTo>
                <a:lnTo>
                  <a:pt x="77" y="307"/>
                </a:lnTo>
                <a:lnTo>
                  <a:pt x="72" y="261"/>
                </a:lnTo>
                <a:lnTo>
                  <a:pt x="65" y="214"/>
                </a:lnTo>
                <a:lnTo>
                  <a:pt x="59" y="169"/>
                </a:lnTo>
                <a:lnTo>
                  <a:pt x="52" y="123"/>
                </a:lnTo>
                <a:lnTo>
                  <a:pt x="46" y="81"/>
                </a:lnTo>
                <a:lnTo>
                  <a:pt x="38" y="39"/>
                </a:lnTo>
                <a:lnTo>
                  <a:pt x="3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6" name="Freeform 197"/>
          <p:cNvSpPr>
            <a:spLocks/>
          </p:cNvSpPr>
          <p:nvPr/>
        </p:nvSpPr>
        <p:spPr bwMode="auto">
          <a:xfrm>
            <a:off x="4040188" y="4043363"/>
            <a:ext cx="231775" cy="325437"/>
          </a:xfrm>
          <a:custGeom>
            <a:avLst/>
            <a:gdLst>
              <a:gd name="T0" fmla="*/ 73 w 146"/>
              <a:gd name="T1" fmla="*/ 0 h 205"/>
              <a:gd name="T2" fmla="*/ 65 w 146"/>
              <a:gd name="T3" fmla="*/ 0 h 205"/>
              <a:gd name="T4" fmla="*/ 58 w 146"/>
              <a:gd name="T5" fmla="*/ 2 h 205"/>
              <a:gd name="T6" fmla="*/ 52 w 146"/>
              <a:gd name="T7" fmla="*/ 5 h 205"/>
              <a:gd name="T8" fmla="*/ 44 w 146"/>
              <a:gd name="T9" fmla="*/ 8 h 205"/>
              <a:gd name="T10" fmla="*/ 37 w 146"/>
              <a:gd name="T11" fmla="*/ 13 h 205"/>
              <a:gd name="T12" fmla="*/ 32 w 146"/>
              <a:gd name="T13" fmla="*/ 18 h 205"/>
              <a:gd name="T14" fmla="*/ 26 w 146"/>
              <a:gd name="T15" fmla="*/ 23 h 205"/>
              <a:gd name="T16" fmla="*/ 21 w 146"/>
              <a:gd name="T17" fmla="*/ 30 h 205"/>
              <a:gd name="T18" fmla="*/ 13 w 146"/>
              <a:gd name="T19" fmla="*/ 46 h 205"/>
              <a:gd name="T20" fmla="*/ 6 w 146"/>
              <a:gd name="T21" fmla="*/ 62 h 205"/>
              <a:gd name="T22" fmla="*/ 2 w 146"/>
              <a:gd name="T23" fmla="*/ 82 h 205"/>
              <a:gd name="T24" fmla="*/ 0 w 146"/>
              <a:gd name="T25" fmla="*/ 101 h 205"/>
              <a:gd name="T26" fmla="*/ 2 w 146"/>
              <a:gd name="T27" fmla="*/ 122 h 205"/>
              <a:gd name="T28" fmla="*/ 6 w 146"/>
              <a:gd name="T29" fmla="*/ 142 h 205"/>
              <a:gd name="T30" fmla="*/ 13 w 146"/>
              <a:gd name="T31" fmla="*/ 158 h 205"/>
              <a:gd name="T32" fmla="*/ 21 w 146"/>
              <a:gd name="T33" fmla="*/ 173 h 205"/>
              <a:gd name="T34" fmla="*/ 26 w 146"/>
              <a:gd name="T35" fmla="*/ 179 h 205"/>
              <a:gd name="T36" fmla="*/ 32 w 146"/>
              <a:gd name="T37" fmla="*/ 186 h 205"/>
              <a:gd name="T38" fmla="*/ 37 w 146"/>
              <a:gd name="T39" fmla="*/ 191 h 205"/>
              <a:gd name="T40" fmla="*/ 44 w 146"/>
              <a:gd name="T41" fmla="*/ 195 h 205"/>
              <a:gd name="T42" fmla="*/ 52 w 146"/>
              <a:gd name="T43" fmla="*/ 199 h 205"/>
              <a:gd name="T44" fmla="*/ 58 w 146"/>
              <a:gd name="T45" fmla="*/ 200 h 205"/>
              <a:gd name="T46" fmla="*/ 65 w 146"/>
              <a:gd name="T47" fmla="*/ 202 h 205"/>
              <a:gd name="T48" fmla="*/ 73 w 146"/>
              <a:gd name="T49" fmla="*/ 204 h 205"/>
              <a:gd name="T50" fmla="*/ 80 w 146"/>
              <a:gd name="T51" fmla="*/ 202 h 205"/>
              <a:gd name="T52" fmla="*/ 88 w 146"/>
              <a:gd name="T53" fmla="*/ 200 h 205"/>
              <a:gd name="T54" fmla="*/ 94 w 146"/>
              <a:gd name="T55" fmla="*/ 199 h 205"/>
              <a:gd name="T56" fmla="*/ 101 w 146"/>
              <a:gd name="T57" fmla="*/ 195 h 205"/>
              <a:gd name="T58" fmla="*/ 107 w 146"/>
              <a:gd name="T59" fmla="*/ 191 h 205"/>
              <a:gd name="T60" fmla="*/ 114 w 146"/>
              <a:gd name="T61" fmla="*/ 186 h 205"/>
              <a:gd name="T62" fmla="*/ 119 w 146"/>
              <a:gd name="T63" fmla="*/ 179 h 205"/>
              <a:gd name="T64" fmla="*/ 123 w 146"/>
              <a:gd name="T65" fmla="*/ 173 h 205"/>
              <a:gd name="T66" fmla="*/ 133 w 146"/>
              <a:gd name="T67" fmla="*/ 158 h 205"/>
              <a:gd name="T68" fmla="*/ 140 w 146"/>
              <a:gd name="T69" fmla="*/ 142 h 205"/>
              <a:gd name="T70" fmla="*/ 143 w 146"/>
              <a:gd name="T71" fmla="*/ 122 h 205"/>
              <a:gd name="T72" fmla="*/ 145 w 146"/>
              <a:gd name="T73" fmla="*/ 101 h 205"/>
              <a:gd name="T74" fmla="*/ 143 w 146"/>
              <a:gd name="T75" fmla="*/ 82 h 205"/>
              <a:gd name="T76" fmla="*/ 140 w 146"/>
              <a:gd name="T77" fmla="*/ 62 h 205"/>
              <a:gd name="T78" fmla="*/ 133 w 146"/>
              <a:gd name="T79" fmla="*/ 46 h 205"/>
              <a:gd name="T80" fmla="*/ 123 w 146"/>
              <a:gd name="T81" fmla="*/ 30 h 205"/>
              <a:gd name="T82" fmla="*/ 119 w 146"/>
              <a:gd name="T83" fmla="*/ 23 h 205"/>
              <a:gd name="T84" fmla="*/ 114 w 146"/>
              <a:gd name="T85" fmla="*/ 18 h 205"/>
              <a:gd name="T86" fmla="*/ 107 w 146"/>
              <a:gd name="T87" fmla="*/ 13 h 205"/>
              <a:gd name="T88" fmla="*/ 101 w 146"/>
              <a:gd name="T89" fmla="*/ 8 h 205"/>
              <a:gd name="T90" fmla="*/ 94 w 146"/>
              <a:gd name="T91" fmla="*/ 5 h 205"/>
              <a:gd name="T92" fmla="*/ 88 w 146"/>
              <a:gd name="T93" fmla="*/ 2 h 205"/>
              <a:gd name="T94" fmla="*/ 80 w 146"/>
              <a:gd name="T95" fmla="*/ 0 h 205"/>
              <a:gd name="T96" fmla="*/ 73 w 146"/>
              <a:gd name="T97" fmla="*/ 0 h 2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6"/>
              <a:gd name="T148" fmla="*/ 0 h 205"/>
              <a:gd name="T149" fmla="*/ 146 w 146"/>
              <a:gd name="T150" fmla="*/ 205 h 2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6" h="205">
                <a:moveTo>
                  <a:pt x="73" y="0"/>
                </a:moveTo>
                <a:lnTo>
                  <a:pt x="65" y="0"/>
                </a:lnTo>
                <a:lnTo>
                  <a:pt x="58" y="2"/>
                </a:lnTo>
                <a:lnTo>
                  <a:pt x="52" y="5"/>
                </a:lnTo>
                <a:lnTo>
                  <a:pt x="44" y="8"/>
                </a:lnTo>
                <a:lnTo>
                  <a:pt x="37" y="13"/>
                </a:lnTo>
                <a:lnTo>
                  <a:pt x="32" y="18"/>
                </a:lnTo>
                <a:lnTo>
                  <a:pt x="26" y="23"/>
                </a:lnTo>
                <a:lnTo>
                  <a:pt x="21" y="30"/>
                </a:lnTo>
                <a:lnTo>
                  <a:pt x="13" y="46"/>
                </a:lnTo>
                <a:lnTo>
                  <a:pt x="6" y="62"/>
                </a:lnTo>
                <a:lnTo>
                  <a:pt x="2" y="82"/>
                </a:lnTo>
                <a:lnTo>
                  <a:pt x="0" y="101"/>
                </a:lnTo>
                <a:lnTo>
                  <a:pt x="2" y="122"/>
                </a:lnTo>
                <a:lnTo>
                  <a:pt x="6" y="142"/>
                </a:lnTo>
                <a:lnTo>
                  <a:pt x="13" y="158"/>
                </a:lnTo>
                <a:lnTo>
                  <a:pt x="21" y="173"/>
                </a:lnTo>
                <a:lnTo>
                  <a:pt x="26" y="179"/>
                </a:lnTo>
                <a:lnTo>
                  <a:pt x="32" y="186"/>
                </a:lnTo>
                <a:lnTo>
                  <a:pt x="37" y="191"/>
                </a:lnTo>
                <a:lnTo>
                  <a:pt x="44" y="195"/>
                </a:lnTo>
                <a:lnTo>
                  <a:pt x="52" y="199"/>
                </a:lnTo>
                <a:lnTo>
                  <a:pt x="58" y="200"/>
                </a:lnTo>
                <a:lnTo>
                  <a:pt x="65" y="202"/>
                </a:lnTo>
                <a:lnTo>
                  <a:pt x="73" y="204"/>
                </a:lnTo>
                <a:lnTo>
                  <a:pt x="80" y="202"/>
                </a:lnTo>
                <a:lnTo>
                  <a:pt x="88" y="200"/>
                </a:lnTo>
                <a:lnTo>
                  <a:pt x="94" y="199"/>
                </a:lnTo>
                <a:lnTo>
                  <a:pt x="101" y="195"/>
                </a:lnTo>
                <a:lnTo>
                  <a:pt x="107" y="191"/>
                </a:lnTo>
                <a:lnTo>
                  <a:pt x="114" y="186"/>
                </a:lnTo>
                <a:lnTo>
                  <a:pt x="119" y="179"/>
                </a:lnTo>
                <a:lnTo>
                  <a:pt x="123" y="173"/>
                </a:lnTo>
                <a:lnTo>
                  <a:pt x="133" y="158"/>
                </a:lnTo>
                <a:lnTo>
                  <a:pt x="140" y="142"/>
                </a:lnTo>
                <a:lnTo>
                  <a:pt x="143" y="122"/>
                </a:lnTo>
                <a:lnTo>
                  <a:pt x="145" y="101"/>
                </a:lnTo>
                <a:lnTo>
                  <a:pt x="143" y="82"/>
                </a:lnTo>
                <a:lnTo>
                  <a:pt x="140" y="62"/>
                </a:lnTo>
                <a:lnTo>
                  <a:pt x="133" y="46"/>
                </a:lnTo>
                <a:lnTo>
                  <a:pt x="123" y="30"/>
                </a:lnTo>
                <a:lnTo>
                  <a:pt x="119" y="23"/>
                </a:lnTo>
                <a:lnTo>
                  <a:pt x="114" y="18"/>
                </a:lnTo>
                <a:lnTo>
                  <a:pt x="107" y="13"/>
                </a:lnTo>
                <a:lnTo>
                  <a:pt x="101" y="8"/>
                </a:lnTo>
                <a:lnTo>
                  <a:pt x="94" y="5"/>
                </a:lnTo>
                <a:lnTo>
                  <a:pt x="88" y="2"/>
                </a:lnTo>
                <a:lnTo>
                  <a:pt x="80" y="0"/>
                </a:lnTo>
                <a:lnTo>
                  <a:pt x="7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7" name="Freeform 198"/>
          <p:cNvSpPr>
            <a:spLocks/>
          </p:cNvSpPr>
          <p:nvPr/>
        </p:nvSpPr>
        <p:spPr bwMode="auto">
          <a:xfrm>
            <a:off x="4035425" y="3303588"/>
            <a:ext cx="192088" cy="266700"/>
          </a:xfrm>
          <a:custGeom>
            <a:avLst/>
            <a:gdLst>
              <a:gd name="T0" fmla="*/ 60 w 121"/>
              <a:gd name="T1" fmla="*/ 0 h 168"/>
              <a:gd name="T2" fmla="*/ 53 w 121"/>
              <a:gd name="T3" fmla="*/ 0 h 168"/>
              <a:gd name="T4" fmla="*/ 47 w 121"/>
              <a:gd name="T5" fmla="*/ 2 h 168"/>
              <a:gd name="T6" fmla="*/ 42 w 121"/>
              <a:gd name="T7" fmla="*/ 5 h 168"/>
              <a:gd name="T8" fmla="*/ 37 w 121"/>
              <a:gd name="T9" fmla="*/ 6 h 168"/>
              <a:gd name="T10" fmla="*/ 26 w 121"/>
              <a:gd name="T11" fmla="*/ 15 h 168"/>
              <a:gd name="T12" fmla="*/ 18 w 121"/>
              <a:gd name="T13" fmla="*/ 24 h 168"/>
              <a:gd name="T14" fmla="*/ 9 w 121"/>
              <a:gd name="T15" fmla="*/ 37 h 168"/>
              <a:gd name="T16" fmla="*/ 5 w 121"/>
              <a:gd name="T17" fmla="*/ 52 h 168"/>
              <a:gd name="T18" fmla="*/ 1 w 121"/>
              <a:gd name="T19" fmla="*/ 67 h 168"/>
              <a:gd name="T20" fmla="*/ 0 w 121"/>
              <a:gd name="T21" fmla="*/ 84 h 168"/>
              <a:gd name="T22" fmla="*/ 1 w 121"/>
              <a:gd name="T23" fmla="*/ 101 h 168"/>
              <a:gd name="T24" fmla="*/ 5 w 121"/>
              <a:gd name="T25" fmla="*/ 115 h 168"/>
              <a:gd name="T26" fmla="*/ 9 w 121"/>
              <a:gd name="T27" fmla="*/ 130 h 168"/>
              <a:gd name="T28" fmla="*/ 18 w 121"/>
              <a:gd name="T29" fmla="*/ 143 h 168"/>
              <a:gd name="T30" fmla="*/ 26 w 121"/>
              <a:gd name="T31" fmla="*/ 153 h 168"/>
              <a:gd name="T32" fmla="*/ 37 w 121"/>
              <a:gd name="T33" fmla="*/ 161 h 168"/>
              <a:gd name="T34" fmla="*/ 42 w 121"/>
              <a:gd name="T35" fmla="*/ 162 h 168"/>
              <a:gd name="T36" fmla="*/ 47 w 121"/>
              <a:gd name="T37" fmla="*/ 166 h 168"/>
              <a:gd name="T38" fmla="*/ 53 w 121"/>
              <a:gd name="T39" fmla="*/ 166 h 168"/>
              <a:gd name="T40" fmla="*/ 60 w 121"/>
              <a:gd name="T41" fmla="*/ 167 h 168"/>
              <a:gd name="T42" fmla="*/ 66 w 121"/>
              <a:gd name="T43" fmla="*/ 166 h 168"/>
              <a:gd name="T44" fmla="*/ 71 w 121"/>
              <a:gd name="T45" fmla="*/ 166 h 168"/>
              <a:gd name="T46" fmla="*/ 78 w 121"/>
              <a:gd name="T47" fmla="*/ 162 h 168"/>
              <a:gd name="T48" fmla="*/ 83 w 121"/>
              <a:gd name="T49" fmla="*/ 161 h 168"/>
              <a:gd name="T50" fmla="*/ 92 w 121"/>
              <a:gd name="T51" fmla="*/ 153 h 168"/>
              <a:gd name="T52" fmla="*/ 102 w 121"/>
              <a:gd name="T53" fmla="*/ 143 h 168"/>
              <a:gd name="T54" fmla="*/ 109 w 121"/>
              <a:gd name="T55" fmla="*/ 130 h 168"/>
              <a:gd name="T56" fmla="*/ 115 w 121"/>
              <a:gd name="T57" fmla="*/ 115 h 168"/>
              <a:gd name="T58" fmla="*/ 118 w 121"/>
              <a:gd name="T59" fmla="*/ 101 h 168"/>
              <a:gd name="T60" fmla="*/ 120 w 121"/>
              <a:gd name="T61" fmla="*/ 84 h 168"/>
              <a:gd name="T62" fmla="*/ 118 w 121"/>
              <a:gd name="T63" fmla="*/ 67 h 168"/>
              <a:gd name="T64" fmla="*/ 115 w 121"/>
              <a:gd name="T65" fmla="*/ 52 h 168"/>
              <a:gd name="T66" fmla="*/ 109 w 121"/>
              <a:gd name="T67" fmla="*/ 37 h 168"/>
              <a:gd name="T68" fmla="*/ 102 w 121"/>
              <a:gd name="T69" fmla="*/ 24 h 168"/>
              <a:gd name="T70" fmla="*/ 92 w 121"/>
              <a:gd name="T71" fmla="*/ 15 h 168"/>
              <a:gd name="T72" fmla="*/ 83 w 121"/>
              <a:gd name="T73" fmla="*/ 6 h 168"/>
              <a:gd name="T74" fmla="*/ 78 w 121"/>
              <a:gd name="T75" fmla="*/ 5 h 168"/>
              <a:gd name="T76" fmla="*/ 71 w 121"/>
              <a:gd name="T77" fmla="*/ 2 h 168"/>
              <a:gd name="T78" fmla="*/ 66 w 121"/>
              <a:gd name="T79" fmla="*/ 0 h 168"/>
              <a:gd name="T80" fmla="*/ 60 w 121"/>
              <a:gd name="T81" fmla="*/ 0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1"/>
              <a:gd name="T124" fmla="*/ 0 h 168"/>
              <a:gd name="T125" fmla="*/ 121 w 121"/>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1" h="168">
                <a:moveTo>
                  <a:pt x="60" y="0"/>
                </a:moveTo>
                <a:lnTo>
                  <a:pt x="53" y="0"/>
                </a:lnTo>
                <a:lnTo>
                  <a:pt x="47" y="2"/>
                </a:lnTo>
                <a:lnTo>
                  <a:pt x="42" y="5"/>
                </a:lnTo>
                <a:lnTo>
                  <a:pt x="37" y="6"/>
                </a:lnTo>
                <a:lnTo>
                  <a:pt x="26" y="15"/>
                </a:lnTo>
                <a:lnTo>
                  <a:pt x="18" y="24"/>
                </a:lnTo>
                <a:lnTo>
                  <a:pt x="9" y="37"/>
                </a:lnTo>
                <a:lnTo>
                  <a:pt x="5" y="52"/>
                </a:lnTo>
                <a:lnTo>
                  <a:pt x="1" y="67"/>
                </a:lnTo>
                <a:lnTo>
                  <a:pt x="0" y="84"/>
                </a:lnTo>
                <a:lnTo>
                  <a:pt x="1" y="101"/>
                </a:lnTo>
                <a:lnTo>
                  <a:pt x="5" y="115"/>
                </a:lnTo>
                <a:lnTo>
                  <a:pt x="9" y="130"/>
                </a:lnTo>
                <a:lnTo>
                  <a:pt x="18" y="143"/>
                </a:lnTo>
                <a:lnTo>
                  <a:pt x="26" y="153"/>
                </a:lnTo>
                <a:lnTo>
                  <a:pt x="37" y="161"/>
                </a:lnTo>
                <a:lnTo>
                  <a:pt x="42" y="162"/>
                </a:lnTo>
                <a:lnTo>
                  <a:pt x="47" y="166"/>
                </a:lnTo>
                <a:lnTo>
                  <a:pt x="53" y="166"/>
                </a:lnTo>
                <a:lnTo>
                  <a:pt x="60" y="167"/>
                </a:lnTo>
                <a:lnTo>
                  <a:pt x="66" y="166"/>
                </a:lnTo>
                <a:lnTo>
                  <a:pt x="71" y="166"/>
                </a:lnTo>
                <a:lnTo>
                  <a:pt x="78" y="162"/>
                </a:lnTo>
                <a:lnTo>
                  <a:pt x="83" y="161"/>
                </a:lnTo>
                <a:lnTo>
                  <a:pt x="92" y="153"/>
                </a:lnTo>
                <a:lnTo>
                  <a:pt x="102" y="143"/>
                </a:lnTo>
                <a:lnTo>
                  <a:pt x="109" y="130"/>
                </a:lnTo>
                <a:lnTo>
                  <a:pt x="115" y="115"/>
                </a:lnTo>
                <a:lnTo>
                  <a:pt x="118" y="101"/>
                </a:lnTo>
                <a:lnTo>
                  <a:pt x="120" y="84"/>
                </a:lnTo>
                <a:lnTo>
                  <a:pt x="118" y="67"/>
                </a:lnTo>
                <a:lnTo>
                  <a:pt x="115" y="52"/>
                </a:lnTo>
                <a:lnTo>
                  <a:pt x="109" y="37"/>
                </a:lnTo>
                <a:lnTo>
                  <a:pt x="102" y="24"/>
                </a:lnTo>
                <a:lnTo>
                  <a:pt x="92" y="15"/>
                </a:lnTo>
                <a:lnTo>
                  <a:pt x="83" y="6"/>
                </a:lnTo>
                <a:lnTo>
                  <a:pt x="78" y="5"/>
                </a:lnTo>
                <a:lnTo>
                  <a:pt x="71" y="2"/>
                </a:lnTo>
                <a:lnTo>
                  <a:pt x="66" y="0"/>
                </a:lnTo>
                <a:lnTo>
                  <a:pt x="60"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8" name="Freeform 199"/>
          <p:cNvSpPr>
            <a:spLocks/>
          </p:cNvSpPr>
          <p:nvPr/>
        </p:nvSpPr>
        <p:spPr bwMode="auto">
          <a:xfrm>
            <a:off x="4976813" y="2528888"/>
            <a:ext cx="385762" cy="1012825"/>
          </a:xfrm>
          <a:custGeom>
            <a:avLst/>
            <a:gdLst>
              <a:gd name="T0" fmla="*/ 0 w 243"/>
              <a:gd name="T1" fmla="*/ 0 h 638"/>
              <a:gd name="T2" fmla="*/ 31 w 243"/>
              <a:gd name="T3" fmla="*/ 28 h 638"/>
              <a:gd name="T4" fmla="*/ 62 w 243"/>
              <a:gd name="T5" fmla="*/ 57 h 638"/>
              <a:gd name="T6" fmla="*/ 93 w 243"/>
              <a:gd name="T7" fmla="*/ 88 h 638"/>
              <a:gd name="T8" fmla="*/ 122 w 243"/>
              <a:gd name="T9" fmla="*/ 121 h 638"/>
              <a:gd name="T10" fmla="*/ 153 w 243"/>
              <a:gd name="T11" fmla="*/ 155 h 638"/>
              <a:gd name="T12" fmla="*/ 184 w 243"/>
              <a:gd name="T13" fmla="*/ 187 h 638"/>
              <a:gd name="T14" fmla="*/ 213 w 243"/>
              <a:gd name="T15" fmla="*/ 220 h 638"/>
              <a:gd name="T16" fmla="*/ 242 w 243"/>
              <a:gd name="T17" fmla="*/ 252 h 638"/>
              <a:gd name="T18" fmla="*/ 242 w 243"/>
              <a:gd name="T19" fmla="*/ 299 h 638"/>
              <a:gd name="T20" fmla="*/ 240 w 243"/>
              <a:gd name="T21" fmla="*/ 348 h 638"/>
              <a:gd name="T22" fmla="*/ 239 w 243"/>
              <a:gd name="T23" fmla="*/ 395 h 638"/>
              <a:gd name="T24" fmla="*/ 237 w 243"/>
              <a:gd name="T25" fmla="*/ 442 h 638"/>
              <a:gd name="T26" fmla="*/ 236 w 243"/>
              <a:gd name="T27" fmla="*/ 491 h 638"/>
              <a:gd name="T28" fmla="*/ 232 w 243"/>
              <a:gd name="T29" fmla="*/ 540 h 638"/>
              <a:gd name="T30" fmla="*/ 231 w 243"/>
              <a:gd name="T31" fmla="*/ 589 h 638"/>
              <a:gd name="T32" fmla="*/ 227 w 243"/>
              <a:gd name="T33" fmla="*/ 637 h 638"/>
              <a:gd name="T34" fmla="*/ 224 w 243"/>
              <a:gd name="T35" fmla="*/ 587 h 638"/>
              <a:gd name="T36" fmla="*/ 221 w 243"/>
              <a:gd name="T37" fmla="*/ 538 h 638"/>
              <a:gd name="T38" fmla="*/ 216 w 243"/>
              <a:gd name="T39" fmla="*/ 488 h 638"/>
              <a:gd name="T40" fmla="*/ 213 w 243"/>
              <a:gd name="T41" fmla="*/ 438 h 638"/>
              <a:gd name="T42" fmla="*/ 208 w 243"/>
              <a:gd name="T43" fmla="*/ 389 h 638"/>
              <a:gd name="T44" fmla="*/ 201 w 243"/>
              <a:gd name="T45" fmla="*/ 342 h 638"/>
              <a:gd name="T46" fmla="*/ 195 w 243"/>
              <a:gd name="T47" fmla="*/ 295 h 638"/>
              <a:gd name="T48" fmla="*/ 187 w 243"/>
              <a:gd name="T49" fmla="*/ 251 h 638"/>
              <a:gd name="T50" fmla="*/ 164 w 243"/>
              <a:gd name="T51" fmla="*/ 217 h 638"/>
              <a:gd name="T52" fmla="*/ 141 w 243"/>
              <a:gd name="T53" fmla="*/ 184 h 638"/>
              <a:gd name="T54" fmla="*/ 119 w 243"/>
              <a:gd name="T55" fmla="*/ 153 h 638"/>
              <a:gd name="T56" fmla="*/ 96 w 243"/>
              <a:gd name="T57" fmla="*/ 122 h 638"/>
              <a:gd name="T58" fmla="*/ 71 w 243"/>
              <a:gd name="T59" fmla="*/ 91 h 638"/>
              <a:gd name="T60" fmla="*/ 49 w 243"/>
              <a:gd name="T61" fmla="*/ 61 h 638"/>
              <a:gd name="T62" fmla="*/ 24 w 243"/>
              <a:gd name="T63" fmla="*/ 31 h 638"/>
              <a:gd name="T64" fmla="*/ 0 w 243"/>
              <a:gd name="T65" fmla="*/ 0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3"/>
              <a:gd name="T100" fmla="*/ 0 h 638"/>
              <a:gd name="T101" fmla="*/ 243 w 243"/>
              <a:gd name="T102" fmla="*/ 638 h 6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3" h="638">
                <a:moveTo>
                  <a:pt x="0" y="0"/>
                </a:moveTo>
                <a:lnTo>
                  <a:pt x="31" y="28"/>
                </a:lnTo>
                <a:lnTo>
                  <a:pt x="62" y="57"/>
                </a:lnTo>
                <a:lnTo>
                  <a:pt x="93" y="88"/>
                </a:lnTo>
                <a:lnTo>
                  <a:pt x="122" y="121"/>
                </a:lnTo>
                <a:lnTo>
                  <a:pt x="153" y="155"/>
                </a:lnTo>
                <a:lnTo>
                  <a:pt x="184" y="187"/>
                </a:lnTo>
                <a:lnTo>
                  <a:pt x="213" y="220"/>
                </a:lnTo>
                <a:lnTo>
                  <a:pt x="242" y="252"/>
                </a:lnTo>
                <a:lnTo>
                  <a:pt x="242" y="299"/>
                </a:lnTo>
                <a:lnTo>
                  <a:pt x="240" y="348"/>
                </a:lnTo>
                <a:lnTo>
                  <a:pt x="239" y="395"/>
                </a:lnTo>
                <a:lnTo>
                  <a:pt x="237" y="442"/>
                </a:lnTo>
                <a:lnTo>
                  <a:pt x="236" y="491"/>
                </a:lnTo>
                <a:lnTo>
                  <a:pt x="232" y="540"/>
                </a:lnTo>
                <a:lnTo>
                  <a:pt x="231" y="589"/>
                </a:lnTo>
                <a:lnTo>
                  <a:pt x="227" y="637"/>
                </a:lnTo>
                <a:lnTo>
                  <a:pt x="224" y="587"/>
                </a:lnTo>
                <a:lnTo>
                  <a:pt x="221" y="538"/>
                </a:lnTo>
                <a:lnTo>
                  <a:pt x="216" y="488"/>
                </a:lnTo>
                <a:lnTo>
                  <a:pt x="213" y="438"/>
                </a:lnTo>
                <a:lnTo>
                  <a:pt x="208" y="389"/>
                </a:lnTo>
                <a:lnTo>
                  <a:pt x="201" y="342"/>
                </a:lnTo>
                <a:lnTo>
                  <a:pt x="195" y="295"/>
                </a:lnTo>
                <a:lnTo>
                  <a:pt x="187" y="251"/>
                </a:lnTo>
                <a:lnTo>
                  <a:pt x="164" y="217"/>
                </a:lnTo>
                <a:lnTo>
                  <a:pt x="141" y="184"/>
                </a:lnTo>
                <a:lnTo>
                  <a:pt x="119" y="153"/>
                </a:lnTo>
                <a:lnTo>
                  <a:pt x="96" y="122"/>
                </a:lnTo>
                <a:lnTo>
                  <a:pt x="71" y="91"/>
                </a:lnTo>
                <a:lnTo>
                  <a:pt x="49" y="61"/>
                </a:lnTo>
                <a:lnTo>
                  <a:pt x="24" y="31"/>
                </a:lnTo>
                <a:lnTo>
                  <a:pt x="0" y="0"/>
                </a:lnTo>
              </a:path>
            </a:pathLst>
          </a:custGeom>
          <a:solidFill>
            <a:srgbClr val="E0BC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69" name="Freeform 200"/>
          <p:cNvSpPr>
            <a:spLocks/>
          </p:cNvSpPr>
          <p:nvPr/>
        </p:nvSpPr>
        <p:spPr bwMode="auto">
          <a:xfrm>
            <a:off x="4841875" y="3032125"/>
            <a:ext cx="182563" cy="388938"/>
          </a:xfrm>
          <a:custGeom>
            <a:avLst/>
            <a:gdLst>
              <a:gd name="T0" fmla="*/ 106 w 115"/>
              <a:gd name="T1" fmla="*/ 0 h 245"/>
              <a:gd name="T2" fmla="*/ 101 w 115"/>
              <a:gd name="T3" fmla="*/ 4 h 245"/>
              <a:gd name="T4" fmla="*/ 96 w 115"/>
              <a:gd name="T5" fmla="*/ 8 h 245"/>
              <a:gd name="T6" fmla="*/ 91 w 115"/>
              <a:gd name="T7" fmla="*/ 15 h 245"/>
              <a:gd name="T8" fmla="*/ 87 w 115"/>
              <a:gd name="T9" fmla="*/ 23 h 245"/>
              <a:gd name="T10" fmla="*/ 80 w 115"/>
              <a:gd name="T11" fmla="*/ 41 h 245"/>
              <a:gd name="T12" fmla="*/ 75 w 115"/>
              <a:gd name="T13" fmla="*/ 60 h 245"/>
              <a:gd name="T14" fmla="*/ 72 w 115"/>
              <a:gd name="T15" fmla="*/ 80 h 245"/>
              <a:gd name="T16" fmla="*/ 70 w 115"/>
              <a:gd name="T17" fmla="*/ 99 h 245"/>
              <a:gd name="T18" fmla="*/ 69 w 115"/>
              <a:gd name="T19" fmla="*/ 116 h 245"/>
              <a:gd name="T20" fmla="*/ 69 w 115"/>
              <a:gd name="T21" fmla="*/ 129 h 245"/>
              <a:gd name="T22" fmla="*/ 70 w 115"/>
              <a:gd name="T23" fmla="*/ 142 h 245"/>
              <a:gd name="T24" fmla="*/ 72 w 115"/>
              <a:gd name="T25" fmla="*/ 158 h 245"/>
              <a:gd name="T26" fmla="*/ 74 w 115"/>
              <a:gd name="T27" fmla="*/ 174 h 245"/>
              <a:gd name="T28" fmla="*/ 78 w 115"/>
              <a:gd name="T29" fmla="*/ 192 h 245"/>
              <a:gd name="T30" fmla="*/ 85 w 115"/>
              <a:gd name="T31" fmla="*/ 208 h 245"/>
              <a:gd name="T32" fmla="*/ 93 w 115"/>
              <a:gd name="T33" fmla="*/ 223 h 245"/>
              <a:gd name="T34" fmla="*/ 98 w 115"/>
              <a:gd name="T35" fmla="*/ 229 h 245"/>
              <a:gd name="T36" fmla="*/ 103 w 115"/>
              <a:gd name="T37" fmla="*/ 236 h 245"/>
              <a:gd name="T38" fmla="*/ 108 w 115"/>
              <a:gd name="T39" fmla="*/ 241 h 245"/>
              <a:gd name="T40" fmla="*/ 114 w 115"/>
              <a:gd name="T41" fmla="*/ 244 h 245"/>
              <a:gd name="T42" fmla="*/ 103 w 115"/>
              <a:gd name="T43" fmla="*/ 244 h 245"/>
              <a:gd name="T44" fmla="*/ 91 w 115"/>
              <a:gd name="T45" fmla="*/ 242 h 245"/>
              <a:gd name="T46" fmla="*/ 80 w 115"/>
              <a:gd name="T47" fmla="*/ 241 h 245"/>
              <a:gd name="T48" fmla="*/ 69 w 115"/>
              <a:gd name="T49" fmla="*/ 236 h 245"/>
              <a:gd name="T50" fmla="*/ 59 w 115"/>
              <a:gd name="T51" fmla="*/ 231 h 245"/>
              <a:gd name="T52" fmla="*/ 51 w 115"/>
              <a:gd name="T53" fmla="*/ 225 h 245"/>
              <a:gd name="T54" fmla="*/ 41 w 115"/>
              <a:gd name="T55" fmla="*/ 218 h 245"/>
              <a:gd name="T56" fmla="*/ 35 w 115"/>
              <a:gd name="T57" fmla="*/ 208 h 245"/>
              <a:gd name="T58" fmla="*/ 26 w 115"/>
              <a:gd name="T59" fmla="*/ 200 h 245"/>
              <a:gd name="T60" fmla="*/ 20 w 115"/>
              <a:gd name="T61" fmla="*/ 190 h 245"/>
              <a:gd name="T62" fmla="*/ 15 w 115"/>
              <a:gd name="T63" fmla="*/ 179 h 245"/>
              <a:gd name="T64" fmla="*/ 10 w 115"/>
              <a:gd name="T65" fmla="*/ 168 h 245"/>
              <a:gd name="T66" fmla="*/ 7 w 115"/>
              <a:gd name="T67" fmla="*/ 156 h 245"/>
              <a:gd name="T68" fmla="*/ 4 w 115"/>
              <a:gd name="T69" fmla="*/ 145 h 245"/>
              <a:gd name="T70" fmla="*/ 2 w 115"/>
              <a:gd name="T71" fmla="*/ 132 h 245"/>
              <a:gd name="T72" fmla="*/ 0 w 115"/>
              <a:gd name="T73" fmla="*/ 119 h 245"/>
              <a:gd name="T74" fmla="*/ 0 w 115"/>
              <a:gd name="T75" fmla="*/ 108 h 245"/>
              <a:gd name="T76" fmla="*/ 2 w 115"/>
              <a:gd name="T77" fmla="*/ 95 h 245"/>
              <a:gd name="T78" fmla="*/ 5 w 115"/>
              <a:gd name="T79" fmla="*/ 83 h 245"/>
              <a:gd name="T80" fmla="*/ 9 w 115"/>
              <a:gd name="T81" fmla="*/ 72 h 245"/>
              <a:gd name="T82" fmla="*/ 12 w 115"/>
              <a:gd name="T83" fmla="*/ 62 h 245"/>
              <a:gd name="T84" fmla="*/ 18 w 115"/>
              <a:gd name="T85" fmla="*/ 52 h 245"/>
              <a:gd name="T86" fmla="*/ 23 w 115"/>
              <a:gd name="T87" fmla="*/ 43 h 245"/>
              <a:gd name="T88" fmla="*/ 31 w 115"/>
              <a:gd name="T89" fmla="*/ 34 h 245"/>
              <a:gd name="T90" fmla="*/ 38 w 115"/>
              <a:gd name="T91" fmla="*/ 28 h 245"/>
              <a:gd name="T92" fmla="*/ 46 w 115"/>
              <a:gd name="T93" fmla="*/ 20 h 245"/>
              <a:gd name="T94" fmla="*/ 56 w 115"/>
              <a:gd name="T95" fmla="*/ 15 h 245"/>
              <a:gd name="T96" fmla="*/ 65 w 115"/>
              <a:gd name="T97" fmla="*/ 10 h 245"/>
              <a:gd name="T98" fmla="*/ 75 w 115"/>
              <a:gd name="T99" fmla="*/ 5 h 245"/>
              <a:gd name="T100" fmla="*/ 85 w 115"/>
              <a:gd name="T101" fmla="*/ 2 h 245"/>
              <a:gd name="T102" fmla="*/ 96 w 115"/>
              <a:gd name="T103" fmla="*/ 0 h 245"/>
              <a:gd name="T104" fmla="*/ 106 w 115"/>
              <a:gd name="T105" fmla="*/ 0 h 2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5"/>
              <a:gd name="T160" fmla="*/ 0 h 245"/>
              <a:gd name="T161" fmla="*/ 115 w 115"/>
              <a:gd name="T162" fmla="*/ 245 h 24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5" h="245">
                <a:moveTo>
                  <a:pt x="106" y="0"/>
                </a:moveTo>
                <a:lnTo>
                  <a:pt x="101" y="4"/>
                </a:lnTo>
                <a:lnTo>
                  <a:pt x="96" y="8"/>
                </a:lnTo>
                <a:lnTo>
                  <a:pt x="91" y="15"/>
                </a:lnTo>
                <a:lnTo>
                  <a:pt x="87" y="23"/>
                </a:lnTo>
                <a:lnTo>
                  <a:pt x="80" y="41"/>
                </a:lnTo>
                <a:lnTo>
                  <a:pt x="75" y="60"/>
                </a:lnTo>
                <a:lnTo>
                  <a:pt x="72" y="80"/>
                </a:lnTo>
                <a:lnTo>
                  <a:pt x="70" y="99"/>
                </a:lnTo>
                <a:lnTo>
                  <a:pt x="69" y="116"/>
                </a:lnTo>
                <a:lnTo>
                  <a:pt x="69" y="129"/>
                </a:lnTo>
                <a:lnTo>
                  <a:pt x="70" y="142"/>
                </a:lnTo>
                <a:lnTo>
                  <a:pt x="72" y="158"/>
                </a:lnTo>
                <a:lnTo>
                  <a:pt x="74" y="174"/>
                </a:lnTo>
                <a:lnTo>
                  <a:pt x="78" y="192"/>
                </a:lnTo>
                <a:lnTo>
                  <a:pt x="85" y="208"/>
                </a:lnTo>
                <a:lnTo>
                  <a:pt x="93" y="223"/>
                </a:lnTo>
                <a:lnTo>
                  <a:pt x="98" y="229"/>
                </a:lnTo>
                <a:lnTo>
                  <a:pt x="103" y="236"/>
                </a:lnTo>
                <a:lnTo>
                  <a:pt x="108" y="241"/>
                </a:lnTo>
                <a:lnTo>
                  <a:pt x="114" y="244"/>
                </a:lnTo>
                <a:lnTo>
                  <a:pt x="103" y="244"/>
                </a:lnTo>
                <a:lnTo>
                  <a:pt x="91" y="242"/>
                </a:lnTo>
                <a:lnTo>
                  <a:pt x="80" y="241"/>
                </a:lnTo>
                <a:lnTo>
                  <a:pt x="69" y="236"/>
                </a:lnTo>
                <a:lnTo>
                  <a:pt x="59" y="231"/>
                </a:lnTo>
                <a:lnTo>
                  <a:pt x="51" y="225"/>
                </a:lnTo>
                <a:lnTo>
                  <a:pt x="41" y="218"/>
                </a:lnTo>
                <a:lnTo>
                  <a:pt x="35" y="208"/>
                </a:lnTo>
                <a:lnTo>
                  <a:pt x="26" y="200"/>
                </a:lnTo>
                <a:lnTo>
                  <a:pt x="20" y="190"/>
                </a:lnTo>
                <a:lnTo>
                  <a:pt x="15" y="179"/>
                </a:lnTo>
                <a:lnTo>
                  <a:pt x="10" y="168"/>
                </a:lnTo>
                <a:lnTo>
                  <a:pt x="7" y="156"/>
                </a:lnTo>
                <a:lnTo>
                  <a:pt x="4" y="145"/>
                </a:lnTo>
                <a:lnTo>
                  <a:pt x="2" y="132"/>
                </a:lnTo>
                <a:lnTo>
                  <a:pt x="0" y="119"/>
                </a:lnTo>
                <a:lnTo>
                  <a:pt x="0" y="108"/>
                </a:lnTo>
                <a:lnTo>
                  <a:pt x="2" y="95"/>
                </a:lnTo>
                <a:lnTo>
                  <a:pt x="5" y="83"/>
                </a:lnTo>
                <a:lnTo>
                  <a:pt x="9" y="72"/>
                </a:lnTo>
                <a:lnTo>
                  <a:pt x="12" y="62"/>
                </a:lnTo>
                <a:lnTo>
                  <a:pt x="18" y="52"/>
                </a:lnTo>
                <a:lnTo>
                  <a:pt x="23" y="43"/>
                </a:lnTo>
                <a:lnTo>
                  <a:pt x="31" y="34"/>
                </a:lnTo>
                <a:lnTo>
                  <a:pt x="38" y="28"/>
                </a:lnTo>
                <a:lnTo>
                  <a:pt x="46" y="20"/>
                </a:lnTo>
                <a:lnTo>
                  <a:pt x="56" y="15"/>
                </a:lnTo>
                <a:lnTo>
                  <a:pt x="65" y="10"/>
                </a:lnTo>
                <a:lnTo>
                  <a:pt x="75" y="5"/>
                </a:lnTo>
                <a:lnTo>
                  <a:pt x="85" y="2"/>
                </a:lnTo>
                <a:lnTo>
                  <a:pt x="96" y="0"/>
                </a:lnTo>
                <a:lnTo>
                  <a:pt x="106"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70" name="Freeform 201"/>
          <p:cNvSpPr>
            <a:spLocks/>
          </p:cNvSpPr>
          <p:nvPr/>
        </p:nvSpPr>
        <p:spPr bwMode="auto">
          <a:xfrm>
            <a:off x="4841875" y="3032125"/>
            <a:ext cx="182563" cy="388938"/>
          </a:xfrm>
          <a:custGeom>
            <a:avLst/>
            <a:gdLst>
              <a:gd name="T0" fmla="*/ 106 w 115"/>
              <a:gd name="T1" fmla="*/ 0 h 245"/>
              <a:gd name="T2" fmla="*/ 101 w 115"/>
              <a:gd name="T3" fmla="*/ 4 h 245"/>
              <a:gd name="T4" fmla="*/ 96 w 115"/>
              <a:gd name="T5" fmla="*/ 8 h 245"/>
              <a:gd name="T6" fmla="*/ 91 w 115"/>
              <a:gd name="T7" fmla="*/ 15 h 245"/>
              <a:gd name="T8" fmla="*/ 87 w 115"/>
              <a:gd name="T9" fmla="*/ 23 h 245"/>
              <a:gd name="T10" fmla="*/ 80 w 115"/>
              <a:gd name="T11" fmla="*/ 41 h 245"/>
              <a:gd name="T12" fmla="*/ 75 w 115"/>
              <a:gd name="T13" fmla="*/ 60 h 245"/>
              <a:gd name="T14" fmla="*/ 72 w 115"/>
              <a:gd name="T15" fmla="*/ 80 h 245"/>
              <a:gd name="T16" fmla="*/ 70 w 115"/>
              <a:gd name="T17" fmla="*/ 99 h 245"/>
              <a:gd name="T18" fmla="*/ 69 w 115"/>
              <a:gd name="T19" fmla="*/ 116 h 245"/>
              <a:gd name="T20" fmla="*/ 69 w 115"/>
              <a:gd name="T21" fmla="*/ 129 h 245"/>
              <a:gd name="T22" fmla="*/ 70 w 115"/>
              <a:gd name="T23" fmla="*/ 142 h 245"/>
              <a:gd name="T24" fmla="*/ 72 w 115"/>
              <a:gd name="T25" fmla="*/ 158 h 245"/>
              <a:gd name="T26" fmla="*/ 74 w 115"/>
              <a:gd name="T27" fmla="*/ 174 h 245"/>
              <a:gd name="T28" fmla="*/ 78 w 115"/>
              <a:gd name="T29" fmla="*/ 192 h 245"/>
              <a:gd name="T30" fmla="*/ 85 w 115"/>
              <a:gd name="T31" fmla="*/ 208 h 245"/>
              <a:gd name="T32" fmla="*/ 93 w 115"/>
              <a:gd name="T33" fmla="*/ 223 h 245"/>
              <a:gd name="T34" fmla="*/ 98 w 115"/>
              <a:gd name="T35" fmla="*/ 229 h 245"/>
              <a:gd name="T36" fmla="*/ 103 w 115"/>
              <a:gd name="T37" fmla="*/ 236 h 245"/>
              <a:gd name="T38" fmla="*/ 108 w 115"/>
              <a:gd name="T39" fmla="*/ 241 h 245"/>
              <a:gd name="T40" fmla="*/ 114 w 115"/>
              <a:gd name="T41" fmla="*/ 244 h 245"/>
              <a:gd name="T42" fmla="*/ 103 w 115"/>
              <a:gd name="T43" fmla="*/ 244 h 245"/>
              <a:gd name="T44" fmla="*/ 91 w 115"/>
              <a:gd name="T45" fmla="*/ 242 h 245"/>
              <a:gd name="T46" fmla="*/ 80 w 115"/>
              <a:gd name="T47" fmla="*/ 241 h 245"/>
              <a:gd name="T48" fmla="*/ 69 w 115"/>
              <a:gd name="T49" fmla="*/ 236 h 245"/>
              <a:gd name="T50" fmla="*/ 59 w 115"/>
              <a:gd name="T51" fmla="*/ 231 h 245"/>
              <a:gd name="T52" fmla="*/ 51 w 115"/>
              <a:gd name="T53" fmla="*/ 225 h 245"/>
              <a:gd name="T54" fmla="*/ 41 w 115"/>
              <a:gd name="T55" fmla="*/ 218 h 245"/>
              <a:gd name="T56" fmla="*/ 35 w 115"/>
              <a:gd name="T57" fmla="*/ 208 h 245"/>
              <a:gd name="T58" fmla="*/ 26 w 115"/>
              <a:gd name="T59" fmla="*/ 200 h 245"/>
              <a:gd name="T60" fmla="*/ 20 w 115"/>
              <a:gd name="T61" fmla="*/ 190 h 245"/>
              <a:gd name="T62" fmla="*/ 15 w 115"/>
              <a:gd name="T63" fmla="*/ 179 h 245"/>
              <a:gd name="T64" fmla="*/ 10 w 115"/>
              <a:gd name="T65" fmla="*/ 168 h 245"/>
              <a:gd name="T66" fmla="*/ 7 w 115"/>
              <a:gd name="T67" fmla="*/ 156 h 245"/>
              <a:gd name="T68" fmla="*/ 4 w 115"/>
              <a:gd name="T69" fmla="*/ 145 h 245"/>
              <a:gd name="T70" fmla="*/ 2 w 115"/>
              <a:gd name="T71" fmla="*/ 132 h 245"/>
              <a:gd name="T72" fmla="*/ 0 w 115"/>
              <a:gd name="T73" fmla="*/ 119 h 245"/>
              <a:gd name="T74" fmla="*/ 0 w 115"/>
              <a:gd name="T75" fmla="*/ 108 h 245"/>
              <a:gd name="T76" fmla="*/ 2 w 115"/>
              <a:gd name="T77" fmla="*/ 95 h 245"/>
              <a:gd name="T78" fmla="*/ 5 w 115"/>
              <a:gd name="T79" fmla="*/ 83 h 245"/>
              <a:gd name="T80" fmla="*/ 9 w 115"/>
              <a:gd name="T81" fmla="*/ 72 h 245"/>
              <a:gd name="T82" fmla="*/ 12 w 115"/>
              <a:gd name="T83" fmla="*/ 62 h 245"/>
              <a:gd name="T84" fmla="*/ 18 w 115"/>
              <a:gd name="T85" fmla="*/ 52 h 245"/>
              <a:gd name="T86" fmla="*/ 23 w 115"/>
              <a:gd name="T87" fmla="*/ 43 h 245"/>
              <a:gd name="T88" fmla="*/ 31 w 115"/>
              <a:gd name="T89" fmla="*/ 34 h 245"/>
              <a:gd name="T90" fmla="*/ 38 w 115"/>
              <a:gd name="T91" fmla="*/ 28 h 245"/>
              <a:gd name="T92" fmla="*/ 46 w 115"/>
              <a:gd name="T93" fmla="*/ 20 h 245"/>
              <a:gd name="T94" fmla="*/ 56 w 115"/>
              <a:gd name="T95" fmla="*/ 15 h 245"/>
              <a:gd name="T96" fmla="*/ 65 w 115"/>
              <a:gd name="T97" fmla="*/ 10 h 245"/>
              <a:gd name="T98" fmla="*/ 75 w 115"/>
              <a:gd name="T99" fmla="*/ 5 h 245"/>
              <a:gd name="T100" fmla="*/ 85 w 115"/>
              <a:gd name="T101" fmla="*/ 2 h 245"/>
              <a:gd name="T102" fmla="*/ 96 w 115"/>
              <a:gd name="T103" fmla="*/ 0 h 245"/>
              <a:gd name="T104" fmla="*/ 106 w 115"/>
              <a:gd name="T105" fmla="*/ 0 h 2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5"/>
              <a:gd name="T160" fmla="*/ 0 h 245"/>
              <a:gd name="T161" fmla="*/ 115 w 115"/>
              <a:gd name="T162" fmla="*/ 245 h 24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5" h="245">
                <a:moveTo>
                  <a:pt x="106" y="0"/>
                </a:moveTo>
                <a:lnTo>
                  <a:pt x="101" y="4"/>
                </a:lnTo>
                <a:lnTo>
                  <a:pt x="96" y="8"/>
                </a:lnTo>
                <a:lnTo>
                  <a:pt x="91" y="15"/>
                </a:lnTo>
                <a:lnTo>
                  <a:pt x="87" y="23"/>
                </a:lnTo>
                <a:lnTo>
                  <a:pt x="80" y="41"/>
                </a:lnTo>
                <a:lnTo>
                  <a:pt x="75" y="60"/>
                </a:lnTo>
                <a:lnTo>
                  <a:pt x="72" y="80"/>
                </a:lnTo>
                <a:lnTo>
                  <a:pt x="70" y="99"/>
                </a:lnTo>
                <a:lnTo>
                  <a:pt x="69" y="116"/>
                </a:lnTo>
                <a:lnTo>
                  <a:pt x="69" y="129"/>
                </a:lnTo>
                <a:lnTo>
                  <a:pt x="70" y="142"/>
                </a:lnTo>
                <a:lnTo>
                  <a:pt x="72" y="158"/>
                </a:lnTo>
                <a:lnTo>
                  <a:pt x="74" y="174"/>
                </a:lnTo>
                <a:lnTo>
                  <a:pt x="78" y="192"/>
                </a:lnTo>
                <a:lnTo>
                  <a:pt x="85" y="208"/>
                </a:lnTo>
                <a:lnTo>
                  <a:pt x="93" y="223"/>
                </a:lnTo>
                <a:lnTo>
                  <a:pt x="98" y="229"/>
                </a:lnTo>
                <a:lnTo>
                  <a:pt x="103" y="236"/>
                </a:lnTo>
                <a:lnTo>
                  <a:pt x="108" y="241"/>
                </a:lnTo>
                <a:lnTo>
                  <a:pt x="114" y="244"/>
                </a:lnTo>
                <a:lnTo>
                  <a:pt x="103" y="244"/>
                </a:lnTo>
                <a:lnTo>
                  <a:pt x="91" y="242"/>
                </a:lnTo>
                <a:lnTo>
                  <a:pt x="80" y="241"/>
                </a:lnTo>
                <a:lnTo>
                  <a:pt x="69" y="236"/>
                </a:lnTo>
                <a:lnTo>
                  <a:pt x="59" y="231"/>
                </a:lnTo>
                <a:lnTo>
                  <a:pt x="51" y="225"/>
                </a:lnTo>
                <a:lnTo>
                  <a:pt x="41" y="218"/>
                </a:lnTo>
                <a:lnTo>
                  <a:pt x="35" y="208"/>
                </a:lnTo>
                <a:lnTo>
                  <a:pt x="26" y="200"/>
                </a:lnTo>
                <a:lnTo>
                  <a:pt x="20" y="190"/>
                </a:lnTo>
                <a:lnTo>
                  <a:pt x="15" y="179"/>
                </a:lnTo>
                <a:lnTo>
                  <a:pt x="10" y="168"/>
                </a:lnTo>
                <a:lnTo>
                  <a:pt x="7" y="156"/>
                </a:lnTo>
                <a:lnTo>
                  <a:pt x="4" y="145"/>
                </a:lnTo>
                <a:lnTo>
                  <a:pt x="2" y="132"/>
                </a:lnTo>
                <a:lnTo>
                  <a:pt x="0" y="119"/>
                </a:lnTo>
                <a:lnTo>
                  <a:pt x="0" y="108"/>
                </a:lnTo>
                <a:lnTo>
                  <a:pt x="2" y="95"/>
                </a:lnTo>
                <a:lnTo>
                  <a:pt x="5" y="83"/>
                </a:lnTo>
                <a:lnTo>
                  <a:pt x="9" y="72"/>
                </a:lnTo>
                <a:lnTo>
                  <a:pt x="12" y="62"/>
                </a:lnTo>
                <a:lnTo>
                  <a:pt x="18" y="52"/>
                </a:lnTo>
                <a:lnTo>
                  <a:pt x="23" y="43"/>
                </a:lnTo>
                <a:lnTo>
                  <a:pt x="31" y="34"/>
                </a:lnTo>
                <a:lnTo>
                  <a:pt x="38" y="28"/>
                </a:lnTo>
                <a:lnTo>
                  <a:pt x="46" y="20"/>
                </a:lnTo>
                <a:lnTo>
                  <a:pt x="56" y="15"/>
                </a:lnTo>
                <a:lnTo>
                  <a:pt x="65" y="10"/>
                </a:lnTo>
                <a:lnTo>
                  <a:pt x="75" y="5"/>
                </a:lnTo>
                <a:lnTo>
                  <a:pt x="85" y="2"/>
                </a:lnTo>
                <a:lnTo>
                  <a:pt x="96" y="0"/>
                </a:lnTo>
                <a:lnTo>
                  <a:pt x="106"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1" name="Freeform 202"/>
          <p:cNvSpPr>
            <a:spLocks/>
          </p:cNvSpPr>
          <p:nvPr/>
        </p:nvSpPr>
        <p:spPr bwMode="auto">
          <a:xfrm>
            <a:off x="4127500" y="3340100"/>
            <a:ext cx="100013" cy="195263"/>
          </a:xfrm>
          <a:custGeom>
            <a:avLst/>
            <a:gdLst>
              <a:gd name="T0" fmla="*/ 31 w 63"/>
              <a:gd name="T1" fmla="*/ 0 h 123"/>
              <a:gd name="T2" fmla="*/ 25 w 63"/>
              <a:gd name="T3" fmla="*/ 1 h 123"/>
              <a:gd name="T4" fmla="*/ 20 w 63"/>
              <a:gd name="T5" fmla="*/ 5 h 123"/>
              <a:gd name="T6" fmla="*/ 13 w 63"/>
              <a:gd name="T7" fmla="*/ 11 h 123"/>
              <a:gd name="T8" fmla="*/ 10 w 63"/>
              <a:gd name="T9" fmla="*/ 18 h 123"/>
              <a:gd name="T10" fmla="*/ 5 w 63"/>
              <a:gd name="T11" fmla="*/ 27 h 123"/>
              <a:gd name="T12" fmla="*/ 3 w 63"/>
              <a:gd name="T13" fmla="*/ 37 h 123"/>
              <a:gd name="T14" fmla="*/ 2 w 63"/>
              <a:gd name="T15" fmla="*/ 48 h 123"/>
              <a:gd name="T16" fmla="*/ 0 w 63"/>
              <a:gd name="T17" fmla="*/ 61 h 123"/>
              <a:gd name="T18" fmla="*/ 2 w 63"/>
              <a:gd name="T19" fmla="*/ 73 h 123"/>
              <a:gd name="T20" fmla="*/ 3 w 63"/>
              <a:gd name="T21" fmla="*/ 84 h 123"/>
              <a:gd name="T22" fmla="*/ 5 w 63"/>
              <a:gd name="T23" fmla="*/ 94 h 123"/>
              <a:gd name="T24" fmla="*/ 10 w 63"/>
              <a:gd name="T25" fmla="*/ 104 h 123"/>
              <a:gd name="T26" fmla="*/ 13 w 63"/>
              <a:gd name="T27" fmla="*/ 110 h 123"/>
              <a:gd name="T28" fmla="*/ 20 w 63"/>
              <a:gd name="T29" fmla="*/ 117 h 123"/>
              <a:gd name="T30" fmla="*/ 25 w 63"/>
              <a:gd name="T31" fmla="*/ 120 h 123"/>
              <a:gd name="T32" fmla="*/ 31 w 63"/>
              <a:gd name="T33" fmla="*/ 122 h 123"/>
              <a:gd name="T34" fmla="*/ 38 w 63"/>
              <a:gd name="T35" fmla="*/ 120 h 123"/>
              <a:gd name="T36" fmla="*/ 42 w 63"/>
              <a:gd name="T37" fmla="*/ 117 h 123"/>
              <a:gd name="T38" fmla="*/ 47 w 63"/>
              <a:gd name="T39" fmla="*/ 110 h 123"/>
              <a:gd name="T40" fmla="*/ 52 w 63"/>
              <a:gd name="T41" fmla="*/ 104 h 123"/>
              <a:gd name="T42" fmla="*/ 55 w 63"/>
              <a:gd name="T43" fmla="*/ 94 h 123"/>
              <a:gd name="T44" fmla="*/ 59 w 63"/>
              <a:gd name="T45" fmla="*/ 84 h 123"/>
              <a:gd name="T46" fmla="*/ 60 w 63"/>
              <a:gd name="T47" fmla="*/ 73 h 123"/>
              <a:gd name="T48" fmla="*/ 62 w 63"/>
              <a:gd name="T49" fmla="*/ 61 h 123"/>
              <a:gd name="T50" fmla="*/ 60 w 63"/>
              <a:gd name="T51" fmla="*/ 48 h 123"/>
              <a:gd name="T52" fmla="*/ 59 w 63"/>
              <a:gd name="T53" fmla="*/ 37 h 123"/>
              <a:gd name="T54" fmla="*/ 55 w 63"/>
              <a:gd name="T55" fmla="*/ 27 h 123"/>
              <a:gd name="T56" fmla="*/ 52 w 63"/>
              <a:gd name="T57" fmla="*/ 18 h 123"/>
              <a:gd name="T58" fmla="*/ 47 w 63"/>
              <a:gd name="T59" fmla="*/ 11 h 123"/>
              <a:gd name="T60" fmla="*/ 42 w 63"/>
              <a:gd name="T61" fmla="*/ 5 h 123"/>
              <a:gd name="T62" fmla="*/ 38 w 63"/>
              <a:gd name="T63" fmla="*/ 1 h 123"/>
              <a:gd name="T64" fmla="*/ 31 w 63"/>
              <a:gd name="T65" fmla="*/ 0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3"/>
              <a:gd name="T100" fmla="*/ 0 h 123"/>
              <a:gd name="T101" fmla="*/ 63 w 63"/>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3" h="123">
                <a:moveTo>
                  <a:pt x="31" y="0"/>
                </a:moveTo>
                <a:lnTo>
                  <a:pt x="25" y="1"/>
                </a:lnTo>
                <a:lnTo>
                  <a:pt x="20" y="5"/>
                </a:lnTo>
                <a:lnTo>
                  <a:pt x="13" y="11"/>
                </a:lnTo>
                <a:lnTo>
                  <a:pt x="10" y="18"/>
                </a:lnTo>
                <a:lnTo>
                  <a:pt x="5" y="27"/>
                </a:lnTo>
                <a:lnTo>
                  <a:pt x="3" y="37"/>
                </a:lnTo>
                <a:lnTo>
                  <a:pt x="2" y="48"/>
                </a:lnTo>
                <a:lnTo>
                  <a:pt x="0" y="61"/>
                </a:lnTo>
                <a:lnTo>
                  <a:pt x="2" y="73"/>
                </a:lnTo>
                <a:lnTo>
                  <a:pt x="3" y="84"/>
                </a:lnTo>
                <a:lnTo>
                  <a:pt x="5" y="94"/>
                </a:lnTo>
                <a:lnTo>
                  <a:pt x="10" y="104"/>
                </a:lnTo>
                <a:lnTo>
                  <a:pt x="13" y="110"/>
                </a:lnTo>
                <a:lnTo>
                  <a:pt x="20" y="117"/>
                </a:lnTo>
                <a:lnTo>
                  <a:pt x="25" y="120"/>
                </a:lnTo>
                <a:lnTo>
                  <a:pt x="31" y="122"/>
                </a:lnTo>
                <a:lnTo>
                  <a:pt x="38" y="120"/>
                </a:lnTo>
                <a:lnTo>
                  <a:pt x="42" y="117"/>
                </a:lnTo>
                <a:lnTo>
                  <a:pt x="47" y="110"/>
                </a:lnTo>
                <a:lnTo>
                  <a:pt x="52" y="104"/>
                </a:lnTo>
                <a:lnTo>
                  <a:pt x="55" y="94"/>
                </a:lnTo>
                <a:lnTo>
                  <a:pt x="59" y="84"/>
                </a:lnTo>
                <a:lnTo>
                  <a:pt x="60" y="73"/>
                </a:lnTo>
                <a:lnTo>
                  <a:pt x="62" y="61"/>
                </a:lnTo>
                <a:lnTo>
                  <a:pt x="60" y="48"/>
                </a:lnTo>
                <a:lnTo>
                  <a:pt x="59" y="37"/>
                </a:lnTo>
                <a:lnTo>
                  <a:pt x="55" y="27"/>
                </a:lnTo>
                <a:lnTo>
                  <a:pt x="52" y="18"/>
                </a:lnTo>
                <a:lnTo>
                  <a:pt x="47" y="11"/>
                </a:lnTo>
                <a:lnTo>
                  <a:pt x="42" y="5"/>
                </a:lnTo>
                <a:lnTo>
                  <a:pt x="38" y="1"/>
                </a:lnTo>
                <a:lnTo>
                  <a:pt x="31"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72" name="Freeform 203"/>
          <p:cNvSpPr>
            <a:spLocks/>
          </p:cNvSpPr>
          <p:nvPr/>
        </p:nvSpPr>
        <p:spPr bwMode="auto">
          <a:xfrm>
            <a:off x="4127500" y="3340100"/>
            <a:ext cx="100013" cy="195263"/>
          </a:xfrm>
          <a:custGeom>
            <a:avLst/>
            <a:gdLst>
              <a:gd name="T0" fmla="*/ 31 w 63"/>
              <a:gd name="T1" fmla="*/ 0 h 123"/>
              <a:gd name="T2" fmla="*/ 25 w 63"/>
              <a:gd name="T3" fmla="*/ 1 h 123"/>
              <a:gd name="T4" fmla="*/ 20 w 63"/>
              <a:gd name="T5" fmla="*/ 5 h 123"/>
              <a:gd name="T6" fmla="*/ 13 w 63"/>
              <a:gd name="T7" fmla="*/ 11 h 123"/>
              <a:gd name="T8" fmla="*/ 10 w 63"/>
              <a:gd name="T9" fmla="*/ 18 h 123"/>
              <a:gd name="T10" fmla="*/ 5 w 63"/>
              <a:gd name="T11" fmla="*/ 27 h 123"/>
              <a:gd name="T12" fmla="*/ 3 w 63"/>
              <a:gd name="T13" fmla="*/ 37 h 123"/>
              <a:gd name="T14" fmla="*/ 2 w 63"/>
              <a:gd name="T15" fmla="*/ 48 h 123"/>
              <a:gd name="T16" fmla="*/ 0 w 63"/>
              <a:gd name="T17" fmla="*/ 61 h 123"/>
              <a:gd name="T18" fmla="*/ 2 w 63"/>
              <a:gd name="T19" fmla="*/ 73 h 123"/>
              <a:gd name="T20" fmla="*/ 3 w 63"/>
              <a:gd name="T21" fmla="*/ 84 h 123"/>
              <a:gd name="T22" fmla="*/ 5 w 63"/>
              <a:gd name="T23" fmla="*/ 94 h 123"/>
              <a:gd name="T24" fmla="*/ 10 w 63"/>
              <a:gd name="T25" fmla="*/ 104 h 123"/>
              <a:gd name="T26" fmla="*/ 13 w 63"/>
              <a:gd name="T27" fmla="*/ 110 h 123"/>
              <a:gd name="T28" fmla="*/ 20 w 63"/>
              <a:gd name="T29" fmla="*/ 117 h 123"/>
              <a:gd name="T30" fmla="*/ 25 w 63"/>
              <a:gd name="T31" fmla="*/ 120 h 123"/>
              <a:gd name="T32" fmla="*/ 31 w 63"/>
              <a:gd name="T33" fmla="*/ 122 h 123"/>
              <a:gd name="T34" fmla="*/ 38 w 63"/>
              <a:gd name="T35" fmla="*/ 120 h 123"/>
              <a:gd name="T36" fmla="*/ 42 w 63"/>
              <a:gd name="T37" fmla="*/ 117 h 123"/>
              <a:gd name="T38" fmla="*/ 47 w 63"/>
              <a:gd name="T39" fmla="*/ 110 h 123"/>
              <a:gd name="T40" fmla="*/ 52 w 63"/>
              <a:gd name="T41" fmla="*/ 104 h 123"/>
              <a:gd name="T42" fmla="*/ 55 w 63"/>
              <a:gd name="T43" fmla="*/ 94 h 123"/>
              <a:gd name="T44" fmla="*/ 59 w 63"/>
              <a:gd name="T45" fmla="*/ 84 h 123"/>
              <a:gd name="T46" fmla="*/ 60 w 63"/>
              <a:gd name="T47" fmla="*/ 73 h 123"/>
              <a:gd name="T48" fmla="*/ 62 w 63"/>
              <a:gd name="T49" fmla="*/ 61 h 123"/>
              <a:gd name="T50" fmla="*/ 60 w 63"/>
              <a:gd name="T51" fmla="*/ 48 h 123"/>
              <a:gd name="T52" fmla="*/ 59 w 63"/>
              <a:gd name="T53" fmla="*/ 37 h 123"/>
              <a:gd name="T54" fmla="*/ 55 w 63"/>
              <a:gd name="T55" fmla="*/ 27 h 123"/>
              <a:gd name="T56" fmla="*/ 52 w 63"/>
              <a:gd name="T57" fmla="*/ 18 h 123"/>
              <a:gd name="T58" fmla="*/ 47 w 63"/>
              <a:gd name="T59" fmla="*/ 11 h 123"/>
              <a:gd name="T60" fmla="*/ 42 w 63"/>
              <a:gd name="T61" fmla="*/ 5 h 123"/>
              <a:gd name="T62" fmla="*/ 38 w 63"/>
              <a:gd name="T63" fmla="*/ 1 h 123"/>
              <a:gd name="T64" fmla="*/ 31 w 63"/>
              <a:gd name="T65" fmla="*/ 0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3"/>
              <a:gd name="T100" fmla="*/ 0 h 123"/>
              <a:gd name="T101" fmla="*/ 63 w 63"/>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3" h="123">
                <a:moveTo>
                  <a:pt x="31" y="0"/>
                </a:moveTo>
                <a:lnTo>
                  <a:pt x="25" y="1"/>
                </a:lnTo>
                <a:lnTo>
                  <a:pt x="20" y="5"/>
                </a:lnTo>
                <a:lnTo>
                  <a:pt x="13" y="11"/>
                </a:lnTo>
                <a:lnTo>
                  <a:pt x="10" y="18"/>
                </a:lnTo>
                <a:lnTo>
                  <a:pt x="5" y="27"/>
                </a:lnTo>
                <a:lnTo>
                  <a:pt x="3" y="37"/>
                </a:lnTo>
                <a:lnTo>
                  <a:pt x="2" y="48"/>
                </a:lnTo>
                <a:lnTo>
                  <a:pt x="0" y="61"/>
                </a:lnTo>
                <a:lnTo>
                  <a:pt x="2" y="73"/>
                </a:lnTo>
                <a:lnTo>
                  <a:pt x="3" y="84"/>
                </a:lnTo>
                <a:lnTo>
                  <a:pt x="5" y="94"/>
                </a:lnTo>
                <a:lnTo>
                  <a:pt x="10" y="104"/>
                </a:lnTo>
                <a:lnTo>
                  <a:pt x="13" y="110"/>
                </a:lnTo>
                <a:lnTo>
                  <a:pt x="20" y="117"/>
                </a:lnTo>
                <a:lnTo>
                  <a:pt x="25" y="120"/>
                </a:lnTo>
                <a:lnTo>
                  <a:pt x="31" y="122"/>
                </a:lnTo>
                <a:lnTo>
                  <a:pt x="38" y="120"/>
                </a:lnTo>
                <a:lnTo>
                  <a:pt x="42" y="117"/>
                </a:lnTo>
                <a:lnTo>
                  <a:pt x="47" y="110"/>
                </a:lnTo>
                <a:lnTo>
                  <a:pt x="52" y="104"/>
                </a:lnTo>
                <a:lnTo>
                  <a:pt x="55" y="94"/>
                </a:lnTo>
                <a:lnTo>
                  <a:pt x="59" y="84"/>
                </a:lnTo>
                <a:lnTo>
                  <a:pt x="60" y="73"/>
                </a:lnTo>
                <a:lnTo>
                  <a:pt x="62" y="61"/>
                </a:lnTo>
                <a:lnTo>
                  <a:pt x="60" y="48"/>
                </a:lnTo>
                <a:lnTo>
                  <a:pt x="59" y="37"/>
                </a:lnTo>
                <a:lnTo>
                  <a:pt x="55" y="27"/>
                </a:lnTo>
                <a:lnTo>
                  <a:pt x="52" y="18"/>
                </a:lnTo>
                <a:lnTo>
                  <a:pt x="47" y="11"/>
                </a:lnTo>
                <a:lnTo>
                  <a:pt x="42" y="5"/>
                </a:lnTo>
                <a:lnTo>
                  <a:pt x="38" y="1"/>
                </a:lnTo>
                <a:lnTo>
                  <a:pt x="31"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3" name="Freeform 204"/>
          <p:cNvSpPr>
            <a:spLocks/>
          </p:cNvSpPr>
          <p:nvPr/>
        </p:nvSpPr>
        <p:spPr bwMode="auto">
          <a:xfrm>
            <a:off x="4589463" y="3700463"/>
            <a:ext cx="128587" cy="252412"/>
          </a:xfrm>
          <a:custGeom>
            <a:avLst/>
            <a:gdLst>
              <a:gd name="T0" fmla="*/ 39 w 81"/>
              <a:gd name="T1" fmla="*/ 0 h 159"/>
              <a:gd name="T2" fmla="*/ 31 w 81"/>
              <a:gd name="T3" fmla="*/ 2 h 159"/>
              <a:gd name="T4" fmla="*/ 25 w 81"/>
              <a:gd name="T5" fmla="*/ 7 h 159"/>
              <a:gd name="T6" fmla="*/ 18 w 81"/>
              <a:gd name="T7" fmla="*/ 13 h 159"/>
              <a:gd name="T8" fmla="*/ 11 w 81"/>
              <a:gd name="T9" fmla="*/ 23 h 159"/>
              <a:gd name="T10" fmla="*/ 7 w 81"/>
              <a:gd name="T11" fmla="*/ 36 h 159"/>
              <a:gd name="T12" fmla="*/ 3 w 81"/>
              <a:gd name="T13" fmla="*/ 49 h 159"/>
              <a:gd name="T14" fmla="*/ 2 w 81"/>
              <a:gd name="T15" fmla="*/ 64 h 159"/>
              <a:gd name="T16" fmla="*/ 0 w 81"/>
              <a:gd name="T17" fmla="*/ 80 h 159"/>
              <a:gd name="T18" fmla="*/ 2 w 81"/>
              <a:gd name="T19" fmla="*/ 94 h 159"/>
              <a:gd name="T20" fmla="*/ 3 w 81"/>
              <a:gd name="T21" fmla="*/ 109 h 159"/>
              <a:gd name="T22" fmla="*/ 7 w 81"/>
              <a:gd name="T23" fmla="*/ 124 h 159"/>
              <a:gd name="T24" fmla="*/ 11 w 81"/>
              <a:gd name="T25" fmla="*/ 135 h 159"/>
              <a:gd name="T26" fmla="*/ 18 w 81"/>
              <a:gd name="T27" fmla="*/ 145 h 159"/>
              <a:gd name="T28" fmla="*/ 25 w 81"/>
              <a:gd name="T29" fmla="*/ 151 h 159"/>
              <a:gd name="T30" fmla="*/ 31 w 81"/>
              <a:gd name="T31" fmla="*/ 156 h 159"/>
              <a:gd name="T32" fmla="*/ 39 w 81"/>
              <a:gd name="T33" fmla="*/ 158 h 159"/>
              <a:gd name="T34" fmla="*/ 47 w 81"/>
              <a:gd name="T35" fmla="*/ 156 h 159"/>
              <a:gd name="T36" fmla="*/ 55 w 81"/>
              <a:gd name="T37" fmla="*/ 151 h 159"/>
              <a:gd name="T38" fmla="*/ 62 w 81"/>
              <a:gd name="T39" fmla="*/ 145 h 159"/>
              <a:gd name="T40" fmla="*/ 68 w 81"/>
              <a:gd name="T41" fmla="*/ 135 h 159"/>
              <a:gd name="T42" fmla="*/ 73 w 81"/>
              <a:gd name="T43" fmla="*/ 124 h 159"/>
              <a:gd name="T44" fmla="*/ 77 w 81"/>
              <a:gd name="T45" fmla="*/ 109 h 159"/>
              <a:gd name="T46" fmla="*/ 78 w 81"/>
              <a:gd name="T47" fmla="*/ 94 h 159"/>
              <a:gd name="T48" fmla="*/ 80 w 81"/>
              <a:gd name="T49" fmla="*/ 80 h 159"/>
              <a:gd name="T50" fmla="*/ 78 w 81"/>
              <a:gd name="T51" fmla="*/ 64 h 159"/>
              <a:gd name="T52" fmla="*/ 77 w 81"/>
              <a:gd name="T53" fmla="*/ 49 h 159"/>
              <a:gd name="T54" fmla="*/ 73 w 81"/>
              <a:gd name="T55" fmla="*/ 36 h 159"/>
              <a:gd name="T56" fmla="*/ 68 w 81"/>
              <a:gd name="T57" fmla="*/ 23 h 159"/>
              <a:gd name="T58" fmla="*/ 62 w 81"/>
              <a:gd name="T59" fmla="*/ 13 h 159"/>
              <a:gd name="T60" fmla="*/ 55 w 81"/>
              <a:gd name="T61" fmla="*/ 7 h 159"/>
              <a:gd name="T62" fmla="*/ 47 w 81"/>
              <a:gd name="T63" fmla="*/ 2 h 159"/>
              <a:gd name="T64" fmla="*/ 39 w 81"/>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159"/>
              <a:gd name="T101" fmla="*/ 81 w 81"/>
              <a:gd name="T102" fmla="*/ 159 h 1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159">
                <a:moveTo>
                  <a:pt x="39" y="0"/>
                </a:moveTo>
                <a:lnTo>
                  <a:pt x="31" y="2"/>
                </a:lnTo>
                <a:lnTo>
                  <a:pt x="25" y="7"/>
                </a:lnTo>
                <a:lnTo>
                  <a:pt x="18" y="13"/>
                </a:lnTo>
                <a:lnTo>
                  <a:pt x="11" y="23"/>
                </a:lnTo>
                <a:lnTo>
                  <a:pt x="7" y="36"/>
                </a:lnTo>
                <a:lnTo>
                  <a:pt x="3" y="49"/>
                </a:lnTo>
                <a:lnTo>
                  <a:pt x="2" y="64"/>
                </a:lnTo>
                <a:lnTo>
                  <a:pt x="0" y="80"/>
                </a:lnTo>
                <a:lnTo>
                  <a:pt x="2" y="94"/>
                </a:lnTo>
                <a:lnTo>
                  <a:pt x="3" y="109"/>
                </a:lnTo>
                <a:lnTo>
                  <a:pt x="7" y="124"/>
                </a:lnTo>
                <a:lnTo>
                  <a:pt x="11" y="135"/>
                </a:lnTo>
                <a:lnTo>
                  <a:pt x="18" y="145"/>
                </a:lnTo>
                <a:lnTo>
                  <a:pt x="25" y="151"/>
                </a:lnTo>
                <a:lnTo>
                  <a:pt x="31" y="156"/>
                </a:lnTo>
                <a:lnTo>
                  <a:pt x="39" y="158"/>
                </a:lnTo>
                <a:lnTo>
                  <a:pt x="47" y="156"/>
                </a:lnTo>
                <a:lnTo>
                  <a:pt x="55" y="151"/>
                </a:lnTo>
                <a:lnTo>
                  <a:pt x="62" y="145"/>
                </a:lnTo>
                <a:lnTo>
                  <a:pt x="68" y="135"/>
                </a:lnTo>
                <a:lnTo>
                  <a:pt x="73" y="124"/>
                </a:lnTo>
                <a:lnTo>
                  <a:pt x="77" y="109"/>
                </a:lnTo>
                <a:lnTo>
                  <a:pt x="78" y="94"/>
                </a:lnTo>
                <a:lnTo>
                  <a:pt x="80" y="80"/>
                </a:lnTo>
                <a:lnTo>
                  <a:pt x="78" y="64"/>
                </a:lnTo>
                <a:lnTo>
                  <a:pt x="77" y="49"/>
                </a:lnTo>
                <a:lnTo>
                  <a:pt x="73" y="36"/>
                </a:lnTo>
                <a:lnTo>
                  <a:pt x="68" y="23"/>
                </a:lnTo>
                <a:lnTo>
                  <a:pt x="62" y="13"/>
                </a:lnTo>
                <a:lnTo>
                  <a:pt x="55" y="7"/>
                </a:lnTo>
                <a:lnTo>
                  <a:pt x="47" y="2"/>
                </a:lnTo>
                <a:lnTo>
                  <a:pt x="39"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74" name="Freeform 205"/>
          <p:cNvSpPr>
            <a:spLocks/>
          </p:cNvSpPr>
          <p:nvPr/>
        </p:nvSpPr>
        <p:spPr bwMode="auto">
          <a:xfrm>
            <a:off x="4589463" y="3700463"/>
            <a:ext cx="128587" cy="252412"/>
          </a:xfrm>
          <a:custGeom>
            <a:avLst/>
            <a:gdLst>
              <a:gd name="T0" fmla="*/ 39 w 81"/>
              <a:gd name="T1" fmla="*/ 0 h 159"/>
              <a:gd name="T2" fmla="*/ 31 w 81"/>
              <a:gd name="T3" fmla="*/ 2 h 159"/>
              <a:gd name="T4" fmla="*/ 25 w 81"/>
              <a:gd name="T5" fmla="*/ 7 h 159"/>
              <a:gd name="T6" fmla="*/ 18 w 81"/>
              <a:gd name="T7" fmla="*/ 13 h 159"/>
              <a:gd name="T8" fmla="*/ 11 w 81"/>
              <a:gd name="T9" fmla="*/ 23 h 159"/>
              <a:gd name="T10" fmla="*/ 7 w 81"/>
              <a:gd name="T11" fmla="*/ 36 h 159"/>
              <a:gd name="T12" fmla="*/ 3 w 81"/>
              <a:gd name="T13" fmla="*/ 49 h 159"/>
              <a:gd name="T14" fmla="*/ 2 w 81"/>
              <a:gd name="T15" fmla="*/ 64 h 159"/>
              <a:gd name="T16" fmla="*/ 0 w 81"/>
              <a:gd name="T17" fmla="*/ 80 h 159"/>
              <a:gd name="T18" fmla="*/ 2 w 81"/>
              <a:gd name="T19" fmla="*/ 94 h 159"/>
              <a:gd name="T20" fmla="*/ 3 w 81"/>
              <a:gd name="T21" fmla="*/ 109 h 159"/>
              <a:gd name="T22" fmla="*/ 7 w 81"/>
              <a:gd name="T23" fmla="*/ 124 h 159"/>
              <a:gd name="T24" fmla="*/ 11 w 81"/>
              <a:gd name="T25" fmla="*/ 135 h 159"/>
              <a:gd name="T26" fmla="*/ 18 w 81"/>
              <a:gd name="T27" fmla="*/ 145 h 159"/>
              <a:gd name="T28" fmla="*/ 25 w 81"/>
              <a:gd name="T29" fmla="*/ 151 h 159"/>
              <a:gd name="T30" fmla="*/ 31 w 81"/>
              <a:gd name="T31" fmla="*/ 156 h 159"/>
              <a:gd name="T32" fmla="*/ 39 w 81"/>
              <a:gd name="T33" fmla="*/ 158 h 159"/>
              <a:gd name="T34" fmla="*/ 47 w 81"/>
              <a:gd name="T35" fmla="*/ 156 h 159"/>
              <a:gd name="T36" fmla="*/ 55 w 81"/>
              <a:gd name="T37" fmla="*/ 151 h 159"/>
              <a:gd name="T38" fmla="*/ 62 w 81"/>
              <a:gd name="T39" fmla="*/ 145 h 159"/>
              <a:gd name="T40" fmla="*/ 68 w 81"/>
              <a:gd name="T41" fmla="*/ 135 h 159"/>
              <a:gd name="T42" fmla="*/ 73 w 81"/>
              <a:gd name="T43" fmla="*/ 124 h 159"/>
              <a:gd name="T44" fmla="*/ 77 w 81"/>
              <a:gd name="T45" fmla="*/ 109 h 159"/>
              <a:gd name="T46" fmla="*/ 78 w 81"/>
              <a:gd name="T47" fmla="*/ 94 h 159"/>
              <a:gd name="T48" fmla="*/ 80 w 81"/>
              <a:gd name="T49" fmla="*/ 80 h 159"/>
              <a:gd name="T50" fmla="*/ 78 w 81"/>
              <a:gd name="T51" fmla="*/ 64 h 159"/>
              <a:gd name="T52" fmla="*/ 77 w 81"/>
              <a:gd name="T53" fmla="*/ 49 h 159"/>
              <a:gd name="T54" fmla="*/ 73 w 81"/>
              <a:gd name="T55" fmla="*/ 36 h 159"/>
              <a:gd name="T56" fmla="*/ 68 w 81"/>
              <a:gd name="T57" fmla="*/ 23 h 159"/>
              <a:gd name="T58" fmla="*/ 62 w 81"/>
              <a:gd name="T59" fmla="*/ 13 h 159"/>
              <a:gd name="T60" fmla="*/ 55 w 81"/>
              <a:gd name="T61" fmla="*/ 7 h 159"/>
              <a:gd name="T62" fmla="*/ 47 w 81"/>
              <a:gd name="T63" fmla="*/ 2 h 159"/>
              <a:gd name="T64" fmla="*/ 39 w 81"/>
              <a:gd name="T65" fmla="*/ 0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159"/>
              <a:gd name="T101" fmla="*/ 81 w 81"/>
              <a:gd name="T102" fmla="*/ 159 h 1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159">
                <a:moveTo>
                  <a:pt x="39" y="0"/>
                </a:moveTo>
                <a:lnTo>
                  <a:pt x="31" y="2"/>
                </a:lnTo>
                <a:lnTo>
                  <a:pt x="25" y="7"/>
                </a:lnTo>
                <a:lnTo>
                  <a:pt x="18" y="13"/>
                </a:lnTo>
                <a:lnTo>
                  <a:pt x="11" y="23"/>
                </a:lnTo>
                <a:lnTo>
                  <a:pt x="7" y="36"/>
                </a:lnTo>
                <a:lnTo>
                  <a:pt x="3" y="49"/>
                </a:lnTo>
                <a:lnTo>
                  <a:pt x="2" y="64"/>
                </a:lnTo>
                <a:lnTo>
                  <a:pt x="0" y="80"/>
                </a:lnTo>
                <a:lnTo>
                  <a:pt x="2" y="94"/>
                </a:lnTo>
                <a:lnTo>
                  <a:pt x="3" y="109"/>
                </a:lnTo>
                <a:lnTo>
                  <a:pt x="7" y="124"/>
                </a:lnTo>
                <a:lnTo>
                  <a:pt x="11" y="135"/>
                </a:lnTo>
                <a:lnTo>
                  <a:pt x="18" y="145"/>
                </a:lnTo>
                <a:lnTo>
                  <a:pt x="25" y="151"/>
                </a:lnTo>
                <a:lnTo>
                  <a:pt x="31" y="156"/>
                </a:lnTo>
                <a:lnTo>
                  <a:pt x="39" y="158"/>
                </a:lnTo>
                <a:lnTo>
                  <a:pt x="47" y="156"/>
                </a:lnTo>
                <a:lnTo>
                  <a:pt x="55" y="151"/>
                </a:lnTo>
                <a:lnTo>
                  <a:pt x="62" y="145"/>
                </a:lnTo>
                <a:lnTo>
                  <a:pt x="68" y="135"/>
                </a:lnTo>
                <a:lnTo>
                  <a:pt x="73" y="124"/>
                </a:lnTo>
                <a:lnTo>
                  <a:pt x="77" y="109"/>
                </a:lnTo>
                <a:lnTo>
                  <a:pt x="78" y="94"/>
                </a:lnTo>
                <a:lnTo>
                  <a:pt x="80" y="80"/>
                </a:lnTo>
                <a:lnTo>
                  <a:pt x="78" y="64"/>
                </a:lnTo>
                <a:lnTo>
                  <a:pt x="77" y="49"/>
                </a:lnTo>
                <a:lnTo>
                  <a:pt x="73" y="36"/>
                </a:lnTo>
                <a:lnTo>
                  <a:pt x="68" y="23"/>
                </a:lnTo>
                <a:lnTo>
                  <a:pt x="62" y="13"/>
                </a:lnTo>
                <a:lnTo>
                  <a:pt x="55" y="7"/>
                </a:lnTo>
                <a:lnTo>
                  <a:pt x="47" y="2"/>
                </a:lnTo>
                <a:lnTo>
                  <a:pt x="39" y="0"/>
                </a:lnTo>
              </a:path>
            </a:pathLst>
          </a:custGeom>
          <a:solidFill>
            <a:srgbClr val="000066"/>
          </a:solidFill>
          <a:ln w="12700" cap="rnd" cmpd="sng">
            <a:solidFill>
              <a:srgbClr val="000000"/>
            </a:solidFill>
            <a:prstDash val="solid"/>
            <a:round/>
            <a:headEnd type="none" w="sm" len="sm"/>
            <a:tailEnd type="none" w="sm" len="sm"/>
          </a:ln>
        </p:spPr>
        <p:txBody>
          <a:bodyPr/>
          <a:lstStyle/>
          <a:p>
            <a:endParaRPr lang="fa-IR"/>
          </a:p>
        </p:txBody>
      </p:sp>
      <p:sp>
        <p:nvSpPr>
          <p:cNvPr id="75" name="Freeform 206"/>
          <p:cNvSpPr>
            <a:spLocks/>
          </p:cNvSpPr>
          <p:nvPr/>
        </p:nvSpPr>
        <p:spPr bwMode="auto">
          <a:xfrm>
            <a:off x="3451225" y="3733800"/>
            <a:ext cx="1255713" cy="561975"/>
          </a:xfrm>
          <a:custGeom>
            <a:avLst/>
            <a:gdLst>
              <a:gd name="T0" fmla="*/ 38 w 791"/>
              <a:gd name="T1" fmla="*/ 353 h 354"/>
              <a:gd name="T2" fmla="*/ 790 w 791"/>
              <a:gd name="T3" fmla="*/ 44 h 354"/>
              <a:gd name="T4" fmla="*/ 790 w 791"/>
              <a:gd name="T5" fmla="*/ 38 h 354"/>
              <a:gd name="T6" fmla="*/ 790 w 791"/>
              <a:gd name="T7" fmla="*/ 31 h 354"/>
              <a:gd name="T8" fmla="*/ 789 w 791"/>
              <a:gd name="T9" fmla="*/ 25 h 354"/>
              <a:gd name="T10" fmla="*/ 789 w 791"/>
              <a:gd name="T11" fmla="*/ 20 h 354"/>
              <a:gd name="T12" fmla="*/ 787 w 791"/>
              <a:gd name="T13" fmla="*/ 13 h 354"/>
              <a:gd name="T14" fmla="*/ 785 w 791"/>
              <a:gd name="T15" fmla="*/ 8 h 354"/>
              <a:gd name="T16" fmla="*/ 784 w 791"/>
              <a:gd name="T17" fmla="*/ 5 h 354"/>
              <a:gd name="T18" fmla="*/ 782 w 791"/>
              <a:gd name="T19" fmla="*/ 0 h 354"/>
              <a:gd name="T20" fmla="*/ 0 w 791"/>
              <a:gd name="T21" fmla="*/ 267 h 354"/>
              <a:gd name="T22" fmla="*/ 38 w 791"/>
              <a:gd name="T23" fmla="*/ 353 h 3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1"/>
              <a:gd name="T37" fmla="*/ 0 h 354"/>
              <a:gd name="T38" fmla="*/ 791 w 791"/>
              <a:gd name="T39" fmla="*/ 354 h 3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1" h="354">
                <a:moveTo>
                  <a:pt x="38" y="353"/>
                </a:moveTo>
                <a:lnTo>
                  <a:pt x="790" y="44"/>
                </a:lnTo>
                <a:lnTo>
                  <a:pt x="790" y="38"/>
                </a:lnTo>
                <a:lnTo>
                  <a:pt x="790" y="31"/>
                </a:lnTo>
                <a:lnTo>
                  <a:pt x="789" y="25"/>
                </a:lnTo>
                <a:lnTo>
                  <a:pt x="789" y="20"/>
                </a:lnTo>
                <a:lnTo>
                  <a:pt x="787" y="13"/>
                </a:lnTo>
                <a:lnTo>
                  <a:pt x="785" y="8"/>
                </a:lnTo>
                <a:lnTo>
                  <a:pt x="784" y="5"/>
                </a:lnTo>
                <a:lnTo>
                  <a:pt x="782" y="0"/>
                </a:lnTo>
                <a:lnTo>
                  <a:pt x="0" y="267"/>
                </a:lnTo>
                <a:lnTo>
                  <a:pt x="38" y="353"/>
                </a:lnTo>
              </a:path>
            </a:pathLst>
          </a:custGeom>
          <a:solidFill>
            <a:srgbClr val="FF0000"/>
          </a:solidFill>
          <a:ln w="12700" cap="rnd" cmpd="sng">
            <a:solidFill>
              <a:srgbClr val="FF0000"/>
            </a:solidFill>
            <a:prstDash val="solid"/>
            <a:round/>
            <a:headEnd type="none" w="sm" len="sm"/>
            <a:tailEnd type="none" w="sm" len="sm"/>
          </a:ln>
        </p:spPr>
        <p:txBody>
          <a:bodyPr/>
          <a:lstStyle/>
          <a:p>
            <a:endParaRPr lang="fa-IR"/>
          </a:p>
        </p:txBody>
      </p:sp>
      <p:sp>
        <p:nvSpPr>
          <p:cNvPr id="76" name="Freeform 207"/>
          <p:cNvSpPr>
            <a:spLocks/>
          </p:cNvSpPr>
          <p:nvPr/>
        </p:nvSpPr>
        <p:spPr bwMode="auto">
          <a:xfrm>
            <a:off x="4152900" y="4087813"/>
            <a:ext cx="119063" cy="236537"/>
          </a:xfrm>
          <a:custGeom>
            <a:avLst/>
            <a:gdLst>
              <a:gd name="T0" fmla="*/ 38 w 75"/>
              <a:gd name="T1" fmla="*/ 0 h 149"/>
              <a:gd name="T2" fmla="*/ 30 w 75"/>
              <a:gd name="T3" fmla="*/ 2 h 149"/>
              <a:gd name="T4" fmla="*/ 23 w 75"/>
              <a:gd name="T5" fmla="*/ 6 h 149"/>
              <a:gd name="T6" fmla="*/ 17 w 75"/>
              <a:gd name="T7" fmla="*/ 13 h 149"/>
              <a:gd name="T8" fmla="*/ 12 w 75"/>
              <a:gd name="T9" fmla="*/ 21 h 149"/>
              <a:gd name="T10" fmla="*/ 7 w 75"/>
              <a:gd name="T11" fmla="*/ 32 h 149"/>
              <a:gd name="T12" fmla="*/ 4 w 75"/>
              <a:gd name="T13" fmla="*/ 46 h 149"/>
              <a:gd name="T14" fmla="*/ 0 w 75"/>
              <a:gd name="T15" fmla="*/ 59 h 149"/>
              <a:gd name="T16" fmla="*/ 0 w 75"/>
              <a:gd name="T17" fmla="*/ 75 h 149"/>
              <a:gd name="T18" fmla="*/ 0 w 75"/>
              <a:gd name="T19" fmla="*/ 89 h 149"/>
              <a:gd name="T20" fmla="*/ 4 w 75"/>
              <a:gd name="T21" fmla="*/ 102 h 149"/>
              <a:gd name="T22" fmla="*/ 7 w 75"/>
              <a:gd name="T23" fmla="*/ 115 h 149"/>
              <a:gd name="T24" fmla="*/ 12 w 75"/>
              <a:gd name="T25" fmla="*/ 125 h 149"/>
              <a:gd name="T26" fmla="*/ 17 w 75"/>
              <a:gd name="T27" fmla="*/ 135 h 149"/>
              <a:gd name="T28" fmla="*/ 23 w 75"/>
              <a:gd name="T29" fmla="*/ 141 h 149"/>
              <a:gd name="T30" fmla="*/ 30 w 75"/>
              <a:gd name="T31" fmla="*/ 146 h 149"/>
              <a:gd name="T32" fmla="*/ 38 w 75"/>
              <a:gd name="T33" fmla="*/ 148 h 149"/>
              <a:gd name="T34" fmla="*/ 44 w 75"/>
              <a:gd name="T35" fmla="*/ 146 h 149"/>
              <a:gd name="T36" fmla="*/ 51 w 75"/>
              <a:gd name="T37" fmla="*/ 141 h 149"/>
              <a:gd name="T38" fmla="*/ 57 w 75"/>
              <a:gd name="T39" fmla="*/ 135 h 149"/>
              <a:gd name="T40" fmla="*/ 64 w 75"/>
              <a:gd name="T41" fmla="*/ 125 h 149"/>
              <a:gd name="T42" fmla="*/ 67 w 75"/>
              <a:gd name="T43" fmla="*/ 115 h 149"/>
              <a:gd name="T44" fmla="*/ 72 w 75"/>
              <a:gd name="T45" fmla="*/ 102 h 149"/>
              <a:gd name="T46" fmla="*/ 74 w 75"/>
              <a:gd name="T47" fmla="*/ 89 h 149"/>
              <a:gd name="T48" fmla="*/ 74 w 75"/>
              <a:gd name="T49" fmla="*/ 75 h 149"/>
              <a:gd name="T50" fmla="*/ 74 w 75"/>
              <a:gd name="T51" fmla="*/ 59 h 149"/>
              <a:gd name="T52" fmla="*/ 72 w 75"/>
              <a:gd name="T53" fmla="*/ 46 h 149"/>
              <a:gd name="T54" fmla="*/ 67 w 75"/>
              <a:gd name="T55" fmla="*/ 32 h 149"/>
              <a:gd name="T56" fmla="*/ 64 w 75"/>
              <a:gd name="T57" fmla="*/ 21 h 149"/>
              <a:gd name="T58" fmla="*/ 57 w 75"/>
              <a:gd name="T59" fmla="*/ 13 h 149"/>
              <a:gd name="T60" fmla="*/ 51 w 75"/>
              <a:gd name="T61" fmla="*/ 6 h 149"/>
              <a:gd name="T62" fmla="*/ 44 w 75"/>
              <a:gd name="T63" fmla="*/ 2 h 149"/>
              <a:gd name="T64" fmla="*/ 38 w 75"/>
              <a:gd name="T65" fmla="*/ 0 h 1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49"/>
              <a:gd name="T101" fmla="*/ 75 w 75"/>
              <a:gd name="T102" fmla="*/ 149 h 1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49">
                <a:moveTo>
                  <a:pt x="38" y="0"/>
                </a:moveTo>
                <a:lnTo>
                  <a:pt x="30" y="2"/>
                </a:lnTo>
                <a:lnTo>
                  <a:pt x="23" y="6"/>
                </a:lnTo>
                <a:lnTo>
                  <a:pt x="17" y="13"/>
                </a:lnTo>
                <a:lnTo>
                  <a:pt x="12" y="21"/>
                </a:lnTo>
                <a:lnTo>
                  <a:pt x="7" y="32"/>
                </a:lnTo>
                <a:lnTo>
                  <a:pt x="4" y="46"/>
                </a:lnTo>
                <a:lnTo>
                  <a:pt x="0" y="59"/>
                </a:lnTo>
                <a:lnTo>
                  <a:pt x="0" y="75"/>
                </a:lnTo>
                <a:lnTo>
                  <a:pt x="0" y="89"/>
                </a:lnTo>
                <a:lnTo>
                  <a:pt x="4" y="102"/>
                </a:lnTo>
                <a:lnTo>
                  <a:pt x="7" y="115"/>
                </a:lnTo>
                <a:lnTo>
                  <a:pt x="12" y="125"/>
                </a:lnTo>
                <a:lnTo>
                  <a:pt x="17" y="135"/>
                </a:lnTo>
                <a:lnTo>
                  <a:pt x="23" y="141"/>
                </a:lnTo>
                <a:lnTo>
                  <a:pt x="30" y="146"/>
                </a:lnTo>
                <a:lnTo>
                  <a:pt x="38" y="148"/>
                </a:lnTo>
                <a:lnTo>
                  <a:pt x="44" y="146"/>
                </a:lnTo>
                <a:lnTo>
                  <a:pt x="51" y="141"/>
                </a:lnTo>
                <a:lnTo>
                  <a:pt x="57" y="135"/>
                </a:lnTo>
                <a:lnTo>
                  <a:pt x="64" y="125"/>
                </a:lnTo>
                <a:lnTo>
                  <a:pt x="67" y="115"/>
                </a:lnTo>
                <a:lnTo>
                  <a:pt x="72" y="102"/>
                </a:lnTo>
                <a:lnTo>
                  <a:pt x="74" y="89"/>
                </a:lnTo>
                <a:lnTo>
                  <a:pt x="74" y="75"/>
                </a:lnTo>
                <a:lnTo>
                  <a:pt x="74" y="59"/>
                </a:lnTo>
                <a:lnTo>
                  <a:pt x="72" y="46"/>
                </a:lnTo>
                <a:lnTo>
                  <a:pt x="67" y="32"/>
                </a:lnTo>
                <a:lnTo>
                  <a:pt x="64" y="21"/>
                </a:lnTo>
                <a:lnTo>
                  <a:pt x="57" y="13"/>
                </a:lnTo>
                <a:lnTo>
                  <a:pt x="51" y="6"/>
                </a:lnTo>
                <a:lnTo>
                  <a:pt x="44" y="2"/>
                </a:lnTo>
                <a:lnTo>
                  <a:pt x="38"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77" name="Freeform 208"/>
          <p:cNvSpPr>
            <a:spLocks/>
          </p:cNvSpPr>
          <p:nvPr/>
        </p:nvSpPr>
        <p:spPr bwMode="auto">
          <a:xfrm>
            <a:off x="4152900" y="4087813"/>
            <a:ext cx="119063" cy="236537"/>
          </a:xfrm>
          <a:custGeom>
            <a:avLst/>
            <a:gdLst>
              <a:gd name="T0" fmla="*/ 38 w 75"/>
              <a:gd name="T1" fmla="*/ 0 h 149"/>
              <a:gd name="T2" fmla="*/ 30 w 75"/>
              <a:gd name="T3" fmla="*/ 2 h 149"/>
              <a:gd name="T4" fmla="*/ 23 w 75"/>
              <a:gd name="T5" fmla="*/ 6 h 149"/>
              <a:gd name="T6" fmla="*/ 17 w 75"/>
              <a:gd name="T7" fmla="*/ 13 h 149"/>
              <a:gd name="T8" fmla="*/ 12 w 75"/>
              <a:gd name="T9" fmla="*/ 21 h 149"/>
              <a:gd name="T10" fmla="*/ 7 w 75"/>
              <a:gd name="T11" fmla="*/ 32 h 149"/>
              <a:gd name="T12" fmla="*/ 4 w 75"/>
              <a:gd name="T13" fmla="*/ 46 h 149"/>
              <a:gd name="T14" fmla="*/ 0 w 75"/>
              <a:gd name="T15" fmla="*/ 59 h 149"/>
              <a:gd name="T16" fmla="*/ 0 w 75"/>
              <a:gd name="T17" fmla="*/ 75 h 149"/>
              <a:gd name="T18" fmla="*/ 0 w 75"/>
              <a:gd name="T19" fmla="*/ 89 h 149"/>
              <a:gd name="T20" fmla="*/ 4 w 75"/>
              <a:gd name="T21" fmla="*/ 102 h 149"/>
              <a:gd name="T22" fmla="*/ 7 w 75"/>
              <a:gd name="T23" fmla="*/ 115 h 149"/>
              <a:gd name="T24" fmla="*/ 12 w 75"/>
              <a:gd name="T25" fmla="*/ 125 h 149"/>
              <a:gd name="T26" fmla="*/ 17 w 75"/>
              <a:gd name="T27" fmla="*/ 135 h 149"/>
              <a:gd name="T28" fmla="*/ 23 w 75"/>
              <a:gd name="T29" fmla="*/ 141 h 149"/>
              <a:gd name="T30" fmla="*/ 30 w 75"/>
              <a:gd name="T31" fmla="*/ 146 h 149"/>
              <a:gd name="T32" fmla="*/ 38 w 75"/>
              <a:gd name="T33" fmla="*/ 148 h 149"/>
              <a:gd name="T34" fmla="*/ 44 w 75"/>
              <a:gd name="T35" fmla="*/ 146 h 149"/>
              <a:gd name="T36" fmla="*/ 51 w 75"/>
              <a:gd name="T37" fmla="*/ 141 h 149"/>
              <a:gd name="T38" fmla="*/ 57 w 75"/>
              <a:gd name="T39" fmla="*/ 135 h 149"/>
              <a:gd name="T40" fmla="*/ 64 w 75"/>
              <a:gd name="T41" fmla="*/ 125 h 149"/>
              <a:gd name="T42" fmla="*/ 67 w 75"/>
              <a:gd name="T43" fmla="*/ 115 h 149"/>
              <a:gd name="T44" fmla="*/ 72 w 75"/>
              <a:gd name="T45" fmla="*/ 102 h 149"/>
              <a:gd name="T46" fmla="*/ 74 w 75"/>
              <a:gd name="T47" fmla="*/ 89 h 149"/>
              <a:gd name="T48" fmla="*/ 74 w 75"/>
              <a:gd name="T49" fmla="*/ 75 h 149"/>
              <a:gd name="T50" fmla="*/ 74 w 75"/>
              <a:gd name="T51" fmla="*/ 59 h 149"/>
              <a:gd name="T52" fmla="*/ 72 w 75"/>
              <a:gd name="T53" fmla="*/ 46 h 149"/>
              <a:gd name="T54" fmla="*/ 67 w 75"/>
              <a:gd name="T55" fmla="*/ 32 h 149"/>
              <a:gd name="T56" fmla="*/ 64 w 75"/>
              <a:gd name="T57" fmla="*/ 21 h 149"/>
              <a:gd name="T58" fmla="*/ 57 w 75"/>
              <a:gd name="T59" fmla="*/ 13 h 149"/>
              <a:gd name="T60" fmla="*/ 51 w 75"/>
              <a:gd name="T61" fmla="*/ 6 h 149"/>
              <a:gd name="T62" fmla="*/ 44 w 75"/>
              <a:gd name="T63" fmla="*/ 2 h 149"/>
              <a:gd name="T64" fmla="*/ 38 w 75"/>
              <a:gd name="T65" fmla="*/ 0 h 1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49"/>
              <a:gd name="T101" fmla="*/ 75 w 75"/>
              <a:gd name="T102" fmla="*/ 149 h 1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49">
                <a:moveTo>
                  <a:pt x="38" y="0"/>
                </a:moveTo>
                <a:lnTo>
                  <a:pt x="30" y="2"/>
                </a:lnTo>
                <a:lnTo>
                  <a:pt x="23" y="6"/>
                </a:lnTo>
                <a:lnTo>
                  <a:pt x="17" y="13"/>
                </a:lnTo>
                <a:lnTo>
                  <a:pt x="12" y="21"/>
                </a:lnTo>
                <a:lnTo>
                  <a:pt x="7" y="32"/>
                </a:lnTo>
                <a:lnTo>
                  <a:pt x="4" y="46"/>
                </a:lnTo>
                <a:lnTo>
                  <a:pt x="0" y="59"/>
                </a:lnTo>
                <a:lnTo>
                  <a:pt x="0" y="75"/>
                </a:lnTo>
                <a:lnTo>
                  <a:pt x="0" y="89"/>
                </a:lnTo>
                <a:lnTo>
                  <a:pt x="4" y="102"/>
                </a:lnTo>
                <a:lnTo>
                  <a:pt x="7" y="115"/>
                </a:lnTo>
                <a:lnTo>
                  <a:pt x="12" y="125"/>
                </a:lnTo>
                <a:lnTo>
                  <a:pt x="17" y="135"/>
                </a:lnTo>
                <a:lnTo>
                  <a:pt x="23" y="141"/>
                </a:lnTo>
                <a:lnTo>
                  <a:pt x="30" y="146"/>
                </a:lnTo>
                <a:lnTo>
                  <a:pt x="38" y="148"/>
                </a:lnTo>
                <a:lnTo>
                  <a:pt x="44" y="146"/>
                </a:lnTo>
                <a:lnTo>
                  <a:pt x="51" y="141"/>
                </a:lnTo>
                <a:lnTo>
                  <a:pt x="57" y="135"/>
                </a:lnTo>
                <a:lnTo>
                  <a:pt x="64" y="125"/>
                </a:lnTo>
                <a:lnTo>
                  <a:pt x="67" y="115"/>
                </a:lnTo>
                <a:lnTo>
                  <a:pt x="72" y="102"/>
                </a:lnTo>
                <a:lnTo>
                  <a:pt x="74" y="89"/>
                </a:lnTo>
                <a:lnTo>
                  <a:pt x="74" y="75"/>
                </a:lnTo>
                <a:lnTo>
                  <a:pt x="74" y="59"/>
                </a:lnTo>
                <a:lnTo>
                  <a:pt x="72" y="46"/>
                </a:lnTo>
                <a:lnTo>
                  <a:pt x="67" y="32"/>
                </a:lnTo>
                <a:lnTo>
                  <a:pt x="64" y="21"/>
                </a:lnTo>
                <a:lnTo>
                  <a:pt x="57" y="13"/>
                </a:lnTo>
                <a:lnTo>
                  <a:pt x="51" y="6"/>
                </a:lnTo>
                <a:lnTo>
                  <a:pt x="44" y="2"/>
                </a:lnTo>
                <a:lnTo>
                  <a:pt x="3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8" name="Freeform 209"/>
          <p:cNvSpPr>
            <a:spLocks/>
          </p:cNvSpPr>
          <p:nvPr/>
        </p:nvSpPr>
        <p:spPr bwMode="auto">
          <a:xfrm>
            <a:off x="3513138" y="3798888"/>
            <a:ext cx="1200150" cy="569912"/>
          </a:xfrm>
          <a:custGeom>
            <a:avLst/>
            <a:gdLst>
              <a:gd name="T0" fmla="*/ 0 w 756"/>
              <a:gd name="T1" fmla="*/ 314 h 359"/>
              <a:gd name="T2" fmla="*/ 28 w 756"/>
              <a:gd name="T3" fmla="*/ 358 h 359"/>
              <a:gd name="T4" fmla="*/ 750 w 756"/>
              <a:gd name="T5" fmla="*/ 45 h 359"/>
              <a:gd name="T6" fmla="*/ 751 w 756"/>
              <a:gd name="T7" fmla="*/ 39 h 359"/>
              <a:gd name="T8" fmla="*/ 751 w 756"/>
              <a:gd name="T9" fmla="*/ 34 h 359"/>
              <a:gd name="T10" fmla="*/ 753 w 756"/>
              <a:gd name="T11" fmla="*/ 31 h 359"/>
              <a:gd name="T12" fmla="*/ 753 w 756"/>
              <a:gd name="T13" fmla="*/ 26 h 359"/>
              <a:gd name="T14" fmla="*/ 753 w 756"/>
              <a:gd name="T15" fmla="*/ 21 h 359"/>
              <a:gd name="T16" fmla="*/ 753 w 756"/>
              <a:gd name="T17" fmla="*/ 15 h 359"/>
              <a:gd name="T18" fmla="*/ 753 w 756"/>
              <a:gd name="T19" fmla="*/ 8 h 359"/>
              <a:gd name="T20" fmla="*/ 755 w 756"/>
              <a:gd name="T21" fmla="*/ 0 h 359"/>
              <a:gd name="T22" fmla="*/ 0 w 756"/>
              <a:gd name="T23" fmla="*/ 314 h 3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56"/>
              <a:gd name="T37" fmla="*/ 0 h 359"/>
              <a:gd name="T38" fmla="*/ 756 w 756"/>
              <a:gd name="T39" fmla="*/ 359 h 3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56" h="359">
                <a:moveTo>
                  <a:pt x="0" y="314"/>
                </a:moveTo>
                <a:lnTo>
                  <a:pt x="28" y="358"/>
                </a:lnTo>
                <a:lnTo>
                  <a:pt x="750" y="45"/>
                </a:lnTo>
                <a:lnTo>
                  <a:pt x="751" y="39"/>
                </a:lnTo>
                <a:lnTo>
                  <a:pt x="751" y="34"/>
                </a:lnTo>
                <a:lnTo>
                  <a:pt x="753" y="31"/>
                </a:lnTo>
                <a:lnTo>
                  <a:pt x="753" y="26"/>
                </a:lnTo>
                <a:lnTo>
                  <a:pt x="753" y="21"/>
                </a:lnTo>
                <a:lnTo>
                  <a:pt x="753" y="15"/>
                </a:lnTo>
                <a:lnTo>
                  <a:pt x="753" y="8"/>
                </a:lnTo>
                <a:lnTo>
                  <a:pt x="755" y="0"/>
                </a:lnTo>
                <a:lnTo>
                  <a:pt x="0" y="314"/>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79" name="Freeform 210"/>
          <p:cNvSpPr>
            <a:spLocks/>
          </p:cNvSpPr>
          <p:nvPr/>
        </p:nvSpPr>
        <p:spPr bwMode="auto">
          <a:xfrm>
            <a:off x="2381250" y="2779713"/>
            <a:ext cx="1516063" cy="2581275"/>
          </a:xfrm>
          <a:custGeom>
            <a:avLst/>
            <a:gdLst>
              <a:gd name="T0" fmla="*/ 819 w 955"/>
              <a:gd name="T1" fmla="*/ 15 h 1626"/>
              <a:gd name="T2" fmla="*/ 674 w 955"/>
              <a:gd name="T3" fmla="*/ 59 h 1626"/>
              <a:gd name="T4" fmla="*/ 450 w 955"/>
              <a:gd name="T5" fmla="*/ 146 h 1626"/>
              <a:gd name="T6" fmla="*/ 323 w 955"/>
              <a:gd name="T7" fmla="*/ 224 h 1626"/>
              <a:gd name="T8" fmla="*/ 315 w 955"/>
              <a:gd name="T9" fmla="*/ 268 h 1626"/>
              <a:gd name="T10" fmla="*/ 286 w 955"/>
              <a:gd name="T11" fmla="*/ 301 h 1626"/>
              <a:gd name="T12" fmla="*/ 247 w 955"/>
              <a:gd name="T13" fmla="*/ 319 h 1626"/>
              <a:gd name="T14" fmla="*/ 206 w 955"/>
              <a:gd name="T15" fmla="*/ 319 h 1626"/>
              <a:gd name="T16" fmla="*/ 174 w 955"/>
              <a:gd name="T17" fmla="*/ 299 h 1626"/>
              <a:gd name="T18" fmla="*/ 102 w 955"/>
              <a:gd name="T19" fmla="*/ 348 h 1626"/>
              <a:gd name="T20" fmla="*/ 37 w 955"/>
              <a:gd name="T21" fmla="*/ 395 h 1626"/>
              <a:gd name="T22" fmla="*/ 14 w 955"/>
              <a:gd name="T23" fmla="*/ 488 h 1626"/>
              <a:gd name="T24" fmla="*/ 47 w 955"/>
              <a:gd name="T25" fmla="*/ 666 h 1626"/>
              <a:gd name="T26" fmla="*/ 73 w 955"/>
              <a:gd name="T27" fmla="*/ 840 h 1626"/>
              <a:gd name="T28" fmla="*/ 104 w 955"/>
              <a:gd name="T29" fmla="*/ 904 h 1626"/>
              <a:gd name="T30" fmla="*/ 132 w 955"/>
              <a:gd name="T31" fmla="*/ 918 h 1626"/>
              <a:gd name="T32" fmla="*/ 153 w 955"/>
              <a:gd name="T33" fmla="*/ 936 h 1626"/>
              <a:gd name="T34" fmla="*/ 174 w 955"/>
              <a:gd name="T35" fmla="*/ 985 h 1626"/>
              <a:gd name="T36" fmla="*/ 172 w 955"/>
              <a:gd name="T37" fmla="*/ 1039 h 1626"/>
              <a:gd name="T38" fmla="*/ 145 w 955"/>
              <a:gd name="T39" fmla="*/ 1087 h 1626"/>
              <a:gd name="T40" fmla="*/ 115 w 955"/>
              <a:gd name="T41" fmla="*/ 1110 h 1626"/>
              <a:gd name="T42" fmla="*/ 97 w 955"/>
              <a:gd name="T43" fmla="*/ 1154 h 1626"/>
              <a:gd name="T44" fmla="*/ 101 w 955"/>
              <a:gd name="T45" fmla="*/ 1273 h 1626"/>
              <a:gd name="T46" fmla="*/ 104 w 955"/>
              <a:gd name="T47" fmla="*/ 1398 h 1626"/>
              <a:gd name="T48" fmla="*/ 257 w 955"/>
              <a:gd name="T49" fmla="*/ 1472 h 1626"/>
              <a:gd name="T50" fmla="*/ 520 w 955"/>
              <a:gd name="T51" fmla="*/ 1536 h 1626"/>
              <a:gd name="T52" fmla="*/ 866 w 955"/>
              <a:gd name="T53" fmla="*/ 1625 h 1626"/>
              <a:gd name="T54" fmla="*/ 912 w 955"/>
              <a:gd name="T55" fmla="*/ 1370 h 1626"/>
              <a:gd name="T56" fmla="*/ 943 w 955"/>
              <a:gd name="T57" fmla="*/ 1069 h 1626"/>
              <a:gd name="T58" fmla="*/ 952 w 955"/>
              <a:gd name="T59" fmla="*/ 827 h 1626"/>
              <a:gd name="T60" fmla="*/ 954 w 955"/>
              <a:gd name="T61" fmla="*/ 765 h 1626"/>
              <a:gd name="T62" fmla="*/ 954 w 955"/>
              <a:gd name="T63" fmla="*/ 705 h 1626"/>
              <a:gd name="T64" fmla="*/ 928 w 955"/>
              <a:gd name="T65" fmla="*/ 674 h 1626"/>
              <a:gd name="T66" fmla="*/ 895 w 955"/>
              <a:gd name="T67" fmla="*/ 657 h 1626"/>
              <a:gd name="T68" fmla="*/ 873 w 955"/>
              <a:gd name="T69" fmla="*/ 631 h 1626"/>
              <a:gd name="T70" fmla="*/ 858 w 955"/>
              <a:gd name="T71" fmla="*/ 598 h 1626"/>
              <a:gd name="T72" fmla="*/ 850 w 955"/>
              <a:gd name="T73" fmla="*/ 536 h 1626"/>
              <a:gd name="T74" fmla="*/ 860 w 955"/>
              <a:gd name="T75" fmla="*/ 476 h 1626"/>
              <a:gd name="T76" fmla="*/ 874 w 955"/>
              <a:gd name="T77" fmla="*/ 444 h 1626"/>
              <a:gd name="T78" fmla="*/ 895 w 955"/>
              <a:gd name="T79" fmla="*/ 419 h 1626"/>
              <a:gd name="T80" fmla="*/ 920 w 955"/>
              <a:gd name="T81" fmla="*/ 403 h 1626"/>
              <a:gd name="T82" fmla="*/ 936 w 955"/>
              <a:gd name="T83" fmla="*/ 346 h 1626"/>
              <a:gd name="T84" fmla="*/ 918 w 955"/>
              <a:gd name="T85" fmla="*/ 193 h 1626"/>
              <a:gd name="T86" fmla="*/ 894 w 955"/>
              <a:gd name="T87" fmla="*/ 47 h 162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55"/>
              <a:gd name="T133" fmla="*/ 0 h 1626"/>
              <a:gd name="T134" fmla="*/ 955 w 955"/>
              <a:gd name="T135" fmla="*/ 1626 h 162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55" h="1626">
                <a:moveTo>
                  <a:pt x="882" y="0"/>
                </a:moveTo>
                <a:lnTo>
                  <a:pt x="852" y="7"/>
                </a:lnTo>
                <a:lnTo>
                  <a:pt x="819" y="15"/>
                </a:lnTo>
                <a:lnTo>
                  <a:pt x="785" y="24"/>
                </a:lnTo>
                <a:lnTo>
                  <a:pt x="749" y="34"/>
                </a:lnTo>
                <a:lnTo>
                  <a:pt x="674" y="59"/>
                </a:lnTo>
                <a:lnTo>
                  <a:pt x="600" y="86"/>
                </a:lnTo>
                <a:lnTo>
                  <a:pt x="523" y="115"/>
                </a:lnTo>
                <a:lnTo>
                  <a:pt x="450" y="146"/>
                </a:lnTo>
                <a:lnTo>
                  <a:pt x="382" y="177"/>
                </a:lnTo>
                <a:lnTo>
                  <a:pt x="318" y="206"/>
                </a:lnTo>
                <a:lnTo>
                  <a:pt x="323" y="224"/>
                </a:lnTo>
                <a:lnTo>
                  <a:pt x="323" y="241"/>
                </a:lnTo>
                <a:lnTo>
                  <a:pt x="320" y="255"/>
                </a:lnTo>
                <a:lnTo>
                  <a:pt x="315" y="268"/>
                </a:lnTo>
                <a:lnTo>
                  <a:pt x="307" y="281"/>
                </a:lnTo>
                <a:lnTo>
                  <a:pt x="297" y="291"/>
                </a:lnTo>
                <a:lnTo>
                  <a:pt x="286" y="301"/>
                </a:lnTo>
                <a:lnTo>
                  <a:pt x="275" y="309"/>
                </a:lnTo>
                <a:lnTo>
                  <a:pt x="262" y="314"/>
                </a:lnTo>
                <a:lnTo>
                  <a:pt x="247" y="319"/>
                </a:lnTo>
                <a:lnTo>
                  <a:pt x="234" y="320"/>
                </a:lnTo>
                <a:lnTo>
                  <a:pt x="219" y="320"/>
                </a:lnTo>
                <a:lnTo>
                  <a:pt x="206" y="319"/>
                </a:lnTo>
                <a:lnTo>
                  <a:pt x="193" y="314"/>
                </a:lnTo>
                <a:lnTo>
                  <a:pt x="184" y="307"/>
                </a:lnTo>
                <a:lnTo>
                  <a:pt x="174" y="299"/>
                </a:lnTo>
                <a:lnTo>
                  <a:pt x="149" y="315"/>
                </a:lnTo>
                <a:lnTo>
                  <a:pt x="125" y="332"/>
                </a:lnTo>
                <a:lnTo>
                  <a:pt x="102" y="348"/>
                </a:lnTo>
                <a:lnTo>
                  <a:pt x="80" y="364"/>
                </a:lnTo>
                <a:lnTo>
                  <a:pt x="58" y="380"/>
                </a:lnTo>
                <a:lnTo>
                  <a:pt x="37" y="395"/>
                </a:lnTo>
                <a:lnTo>
                  <a:pt x="18" y="411"/>
                </a:lnTo>
                <a:lnTo>
                  <a:pt x="0" y="427"/>
                </a:lnTo>
                <a:lnTo>
                  <a:pt x="14" y="488"/>
                </a:lnTo>
                <a:lnTo>
                  <a:pt x="26" y="548"/>
                </a:lnTo>
                <a:lnTo>
                  <a:pt x="37" y="608"/>
                </a:lnTo>
                <a:lnTo>
                  <a:pt x="47" y="666"/>
                </a:lnTo>
                <a:lnTo>
                  <a:pt x="57" y="725"/>
                </a:lnTo>
                <a:lnTo>
                  <a:pt x="65" y="783"/>
                </a:lnTo>
                <a:lnTo>
                  <a:pt x="73" y="840"/>
                </a:lnTo>
                <a:lnTo>
                  <a:pt x="83" y="897"/>
                </a:lnTo>
                <a:lnTo>
                  <a:pt x="94" y="900"/>
                </a:lnTo>
                <a:lnTo>
                  <a:pt x="104" y="904"/>
                </a:lnTo>
                <a:lnTo>
                  <a:pt x="115" y="907"/>
                </a:lnTo>
                <a:lnTo>
                  <a:pt x="123" y="912"/>
                </a:lnTo>
                <a:lnTo>
                  <a:pt x="132" y="918"/>
                </a:lnTo>
                <a:lnTo>
                  <a:pt x="140" y="923"/>
                </a:lnTo>
                <a:lnTo>
                  <a:pt x="146" y="930"/>
                </a:lnTo>
                <a:lnTo>
                  <a:pt x="153" y="936"/>
                </a:lnTo>
                <a:lnTo>
                  <a:pt x="162" y="952"/>
                </a:lnTo>
                <a:lnTo>
                  <a:pt x="171" y="969"/>
                </a:lnTo>
                <a:lnTo>
                  <a:pt x="174" y="985"/>
                </a:lnTo>
                <a:lnTo>
                  <a:pt x="175" y="1003"/>
                </a:lnTo>
                <a:lnTo>
                  <a:pt x="175" y="1021"/>
                </a:lnTo>
                <a:lnTo>
                  <a:pt x="172" y="1039"/>
                </a:lnTo>
                <a:lnTo>
                  <a:pt x="166" y="1056"/>
                </a:lnTo>
                <a:lnTo>
                  <a:pt x="156" y="1073"/>
                </a:lnTo>
                <a:lnTo>
                  <a:pt x="145" y="1087"/>
                </a:lnTo>
                <a:lnTo>
                  <a:pt x="132" y="1100"/>
                </a:lnTo>
                <a:lnTo>
                  <a:pt x="123" y="1105"/>
                </a:lnTo>
                <a:lnTo>
                  <a:pt x="115" y="1110"/>
                </a:lnTo>
                <a:lnTo>
                  <a:pt x="106" y="1115"/>
                </a:lnTo>
                <a:lnTo>
                  <a:pt x="97" y="1118"/>
                </a:lnTo>
                <a:lnTo>
                  <a:pt x="97" y="1154"/>
                </a:lnTo>
                <a:lnTo>
                  <a:pt x="99" y="1191"/>
                </a:lnTo>
                <a:lnTo>
                  <a:pt x="101" y="1230"/>
                </a:lnTo>
                <a:lnTo>
                  <a:pt x="101" y="1273"/>
                </a:lnTo>
                <a:lnTo>
                  <a:pt x="102" y="1315"/>
                </a:lnTo>
                <a:lnTo>
                  <a:pt x="104" y="1357"/>
                </a:lnTo>
                <a:lnTo>
                  <a:pt x="104" y="1398"/>
                </a:lnTo>
                <a:lnTo>
                  <a:pt x="104" y="1438"/>
                </a:lnTo>
                <a:lnTo>
                  <a:pt x="179" y="1455"/>
                </a:lnTo>
                <a:lnTo>
                  <a:pt x="257" y="1472"/>
                </a:lnTo>
                <a:lnTo>
                  <a:pt x="338" y="1492"/>
                </a:lnTo>
                <a:lnTo>
                  <a:pt x="426" y="1513"/>
                </a:lnTo>
                <a:lnTo>
                  <a:pt x="520" y="1536"/>
                </a:lnTo>
                <a:lnTo>
                  <a:pt x="626" y="1562"/>
                </a:lnTo>
                <a:lnTo>
                  <a:pt x="739" y="1591"/>
                </a:lnTo>
                <a:lnTo>
                  <a:pt x="866" y="1625"/>
                </a:lnTo>
                <a:lnTo>
                  <a:pt x="884" y="1546"/>
                </a:lnTo>
                <a:lnTo>
                  <a:pt x="899" y="1461"/>
                </a:lnTo>
                <a:lnTo>
                  <a:pt x="912" y="1370"/>
                </a:lnTo>
                <a:lnTo>
                  <a:pt x="925" y="1273"/>
                </a:lnTo>
                <a:lnTo>
                  <a:pt x="934" y="1173"/>
                </a:lnTo>
                <a:lnTo>
                  <a:pt x="943" y="1069"/>
                </a:lnTo>
                <a:lnTo>
                  <a:pt x="947" y="962"/>
                </a:lnTo>
                <a:lnTo>
                  <a:pt x="951" y="853"/>
                </a:lnTo>
                <a:lnTo>
                  <a:pt x="952" y="827"/>
                </a:lnTo>
                <a:lnTo>
                  <a:pt x="952" y="806"/>
                </a:lnTo>
                <a:lnTo>
                  <a:pt x="952" y="785"/>
                </a:lnTo>
                <a:lnTo>
                  <a:pt x="954" y="765"/>
                </a:lnTo>
                <a:lnTo>
                  <a:pt x="954" y="748"/>
                </a:lnTo>
                <a:lnTo>
                  <a:pt x="954" y="726"/>
                </a:lnTo>
                <a:lnTo>
                  <a:pt x="954" y="705"/>
                </a:lnTo>
                <a:lnTo>
                  <a:pt x="954" y="679"/>
                </a:lnTo>
                <a:lnTo>
                  <a:pt x="939" y="678"/>
                </a:lnTo>
                <a:lnTo>
                  <a:pt x="928" y="674"/>
                </a:lnTo>
                <a:lnTo>
                  <a:pt x="917" y="670"/>
                </a:lnTo>
                <a:lnTo>
                  <a:pt x="905" y="663"/>
                </a:lnTo>
                <a:lnTo>
                  <a:pt x="895" y="657"/>
                </a:lnTo>
                <a:lnTo>
                  <a:pt x="887" y="648"/>
                </a:lnTo>
                <a:lnTo>
                  <a:pt x="879" y="640"/>
                </a:lnTo>
                <a:lnTo>
                  <a:pt x="873" y="631"/>
                </a:lnTo>
                <a:lnTo>
                  <a:pt x="868" y="621"/>
                </a:lnTo>
                <a:lnTo>
                  <a:pt x="863" y="609"/>
                </a:lnTo>
                <a:lnTo>
                  <a:pt x="858" y="598"/>
                </a:lnTo>
                <a:lnTo>
                  <a:pt x="855" y="587"/>
                </a:lnTo>
                <a:lnTo>
                  <a:pt x="850" y="562"/>
                </a:lnTo>
                <a:lnTo>
                  <a:pt x="850" y="536"/>
                </a:lnTo>
                <a:lnTo>
                  <a:pt x="852" y="512"/>
                </a:lnTo>
                <a:lnTo>
                  <a:pt x="856" y="488"/>
                </a:lnTo>
                <a:lnTo>
                  <a:pt x="860" y="476"/>
                </a:lnTo>
                <a:lnTo>
                  <a:pt x="865" y="465"/>
                </a:lnTo>
                <a:lnTo>
                  <a:pt x="869" y="453"/>
                </a:lnTo>
                <a:lnTo>
                  <a:pt x="874" y="444"/>
                </a:lnTo>
                <a:lnTo>
                  <a:pt x="881" y="436"/>
                </a:lnTo>
                <a:lnTo>
                  <a:pt x="887" y="427"/>
                </a:lnTo>
                <a:lnTo>
                  <a:pt x="895" y="419"/>
                </a:lnTo>
                <a:lnTo>
                  <a:pt x="902" y="413"/>
                </a:lnTo>
                <a:lnTo>
                  <a:pt x="912" y="408"/>
                </a:lnTo>
                <a:lnTo>
                  <a:pt x="920" y="403"/>
                </a:lnTo>
                <a:lnTo>
                  <a:pt x="930" y="401"/>
                </a:lnTo>
                <a:lnTo>
                  <a:pt x="939" y="400"/>
                </a:lnTo>
                <a:lnTo>
                  <a:pt x="936" y="346"/>
                </a:lnTo>
                <a:lnTo>
                  <a:pt x="930" y="294"/>
                </a:lnTo>
                <a:lnTo>
                  <a:pt x="925" y="244"/>
                </a:lnTo>
                <a:lnTo>
                  <a:pt x="918" y="193"/>
                </a:lnTo>
                <a:lnTo>
                  <a:pt x="910" y="145"/>
                </a:lnTo>
                <a:lnTo>
                  <a:pt x="902" y="96"/>
                </a:lnTo>
                <a:lnTo>
                  <a:pt x="894" y="47"/>
                </a:lnTo>
                <a:lnTo>
                  <a:pt x="882" y="0"/>
                </a:lnTo>
              </a:path>
            </a:pathLst>
          </a:custGeom>
          <a:solidFill>
            <a:srgbClr val="FAF0A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80" name="Freeform 211"/>
          <p:cNvSpPr>
            <a:spLocks/>
          </p:cNvSpPr>
          <p:nvPr/>
        </p:nvSpPr>
        <p:spPr bwMode="auto">
          <a:xfrm>
            <a:off x="2381250" y="2779713"/>
            <a:ext cx="1516063" cy="2581275"/>
          </a:xfrm>
          <a:custGeom>
            <a:avLst/>
            <a:gdLst>
              <a:gd name="T0" fmla="*/ 819 w 955"/>
              <a:gd name="T1" fmla="*/ 15 h 1626"/>
              <a:gd name="T2" fmla="*/ 674 w 955"/>
              <a:gd name="T3" fmla="*/ 59 h 1626"/>
              <a:gd name="T4" fmla="*/ 450 w 955"/>
              <a:gd name="T5" fmla="*/ 146 h 1626"/>
              <a:gd name="T6" fmla="*/ 323 w 955"/>
              <a:gd name="T7" fmla="*/ 224 h 1626"/>
              <a:gd name="T8" fmla="*/ 315 w 955"/>
              <a:gd name="T9" fmla="*/ 268 h 1626"/>
              <a:gd name="T10" fmla="*/ 286 w 955"/>
              <a:gd name="T11" fmla="*/ 301 h 1626"/>
              <a:gd name="T12" fmla="*/ 247 w 955"/>
              <a:gd name="T13" fmla="*/ 319 h 1626"/>
              <a:gd name="T14" fmla="*/ 206 w 955"/>
              <a:gd name="T15" fmla="*/ 319 h 1626"/>
              <a:gd name="T16" fmla="*/ 174 w 955"/>
              <a:gd name="T17" fmla="*/ 299 h 1626"/>
              <a:gd name="T18" fmla="*/ 102 w 955"/>
              <a:gd name="T19" fmla="*/ 348 h 1626"/>
              <a:gd name="T20" fmla="*/ 37 w 955"/>
              <a:gd name="T21" fmla="*/ 395 h 1626"/>
              <a:gd name="T22" fmla="*/ 14 w 955"/>
              <a:gd name="T23" fmla="*/ 488 h 1626"/>
              <a:gd name="T24" fmla="*/ 47 w 955"/>
              <a:gd name="T25" fmla="*/ 666 h 1626"/>
              <a:gd name="T26" fmla="*/ 73 w 955"/>
              <a:gd name="T27" fmla="*/ 840 h 1626"/>
              <a:gd name="T28" fmla="*/ 104 w 955"/>
              <a:gd name="T29" fmla="*/ 904 h 1626"/>
              <a:gd name="T30" fmla="*/ 132 w 955"/>
              <a:gd name="T31" fmla="*/ 918 h 1626"/>
              <a:gd name="T32" fmla="*/ 153 w 955"/>
              <a:gd name="T33" fmla="*/ 936 h 1626"/>
              <a:gd name="T34" fmla="*/ 174 w 955"/>
              <a:gd name="T35" fmla="*/ 985 h 1626"/>
              <a:gd name="T36" fmla="*/ 172 w 955"/>
              <a:gd name="T37" fmla="*/ 1039 h 1626"/>
              <a:gd name="T38" fmla="*/ 145 w 955"/>
              <a:gd name="T39" fmla="*/ 1087 h 1626"/>
              <a:gd name="T40" fmla="*/ 115 w 955"/>
              <a:gd name="T41" fmla="*/ 1110 h 1626"/>
              <a:gd name="T42" fmla="*/ 97 w 955"/>
              <a:gd name="T43" fmla="*/ 1154 h 1626"/>
              <a:gd name="T44" fmla="*/ 101 w 955"/>
              <a:gd name="T45" fmla="*/ 1273 h 1626"/>
              <a:gd name="T46" fmla="*/ 104 w 955"/>
              <a:gd name="T47" fmla="*/ 1398 h 1626"/>
              <a:gd name="T48" fmla="*/ 257 w 955"/>
              <a:gd name="T49" fmla="*/ 1472 h 1626"/>
              <a:gd name="T50" fmla="*/ 520 w 955"/>
              <a:gd name="T51" fmla="*/ 1536 h 1626"/>
              <a:gd name="T52" fmla="*/ 866 w 955"/>
              <a:gd name="T53" fmla="*/ 1625 h 1626"/>
              <a:gd name="T54" fmla="*/ 912 w 955"/>
              <a:gd name="T55" fmla="*/ 1370 h 1626"/>
              <a:gd name="T56" fmla="*/ 943 w 955"/>
              <a:gd name="T57" fmla="*/ 1069 h 1626"/>
              <a:gd name="T58" fmla="*/ 952 w 955"/>
              <a:gd name="T59" fmla="*/ 827 h 1626"/>
              <a:gd name="T60" fmla="*/ 954 w 955"/>
              <a:gd name="T61" fmla="*/ 765 h 1626"/>
              <a:gd name="T62" fmla="*/ 954 w 955"/>
              <a:gd name="T63" fmla="*/ 705 h 1626"/>
              <a:gd name="T64" fmla="*/ 928 w 955"/>
              <a:gd name="T65" fmla="*/ 674 h 1626"/>
              <a:gd name="T66" fmla="*/ 895 w 955"/>
              <a:gd name="T67" fmla="*/ 657 h 1626"/>
              <a:gd name="T68" fmla="*/ 873 w 955"/>
              <a:gd name="T69" fmla="*/ 631 h 1626"/>
              <a:gd name="T70" fmla="*/ 858 w 955"/>
              <a:gd name="T71" fmla="*/ 598 h 1626"/>
              <a:gd name="T72" fmla="*/ 850 w 955"/>
              <a:gd name="T73" fmla="*/ 536 h 1626"/>
              <a:gd name="T74" fmla="*/ 860 w 955"/>
              <a:gd name="T75" fmla="*/ 476 h 1626"/>
              <a:gd name="T76" fmla="*/ 874 w 955"/>
              <a:gd name="T77" fmla="*/ 444 h 1626"/>
              <a:gd name="T78" fmla="*/ 895 w 955"/>
              <a:gd name="T79" fmla="*/ 419 h 1626"/>
              <a:gd name="T80" fmla="*/ 920 w 955"/>
              <a:gd name="T81" fmla="*/ 403 h 1626"/>
              <a:gd name="T82" fmla="*/ 936 w 955"/>
              <a:gd name="T83" fmla="*/ 346 h 1626"/>
              <a:gd name="T84" fmla="*/ 918 w 955"/>
              <a:gd name="T85" fmla="*/ 193 h 1626"/>
              <a:gd name="T86" fmla="*/ 894 w 955"/>
              <a:gd name="T87" fmla="*/ 47 h 162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55"/>
              <a:gd name="T133" fmla="*/ 0 h 1626"/>
              <a:gd name="T134" fmla="*/ 955 w 955"/>
              <a:gd name="T135" fmla="*/ 1626 h 162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55" h="1626">
                <a:moveTo>
                  <a:pt x="882" y="0"/>
                </a:moveTo>
                <a:lnTo>
                  <a:pt x="852" y="7"/>
                </a:lnTo>
                <a:lnTo>
                  <a:pt x="819" y="15"/>
                </a:lnTo>
                <a:lnTo>
                  <a:pt x="785" y="24"/>
                </a:lnTo>
                <a:lnTo>
                  <a:pt x="749" y="34"/>
                </a:lnTo>
                <a:lnTo>
                  <a:pt x="674" y="59"/>
                </a:lnTo>
                <a:lnTo>
                  <a:pt x="600" y="86"/>
                </a:lnTo>
                <a:lnTo>
                  <a:pt x="523" y="115"/>
                </a:lnTo>
                <a:lnTo>
                  <a:pt x="450" y="146"/>
                </a:lnTo>
                <a:lnTo>
                  <a:pt x="382" y="177"/>
                </a:lnTo>
                <a:lnTo>
                  <a:pt x="318" y="206"/>
                </a:lnTo>
                <a:lnTo>
                  <a:pt x="323" y="224"/>
                </a:lnTo>
                <a:lnTo>
                  <a:pt x="323" y="241"/>
                </a:lnTo>
                <a:lnTo>
                  <a:pt x="320" y="255"/>
                </a:lnTo>
                <a:lnTo>
                  <a:pt x="315" y="268"/>
                </a:lnTo>
                <a:lnTo>
                  <a:pt x="307" y="281"/>
                </a:lnTo>
                <a:lnTo>
                  <a:pt x="297" y="291"/>
                </a:lnTo>
                <a:lnTo>
                  <a:pt x="286" y="301"/>
                </a:lnTo>
                <a:lnTo>
                  <a:pt x="275" y="309"/>
                </a:lnTo>
                <a:lnTo>
                  <a:pt x="262" y="314"/>
                </a:lnTo>
                <a:lnTo>
                  <a:pt x="247" y="319"/>
                </a:lnTo>
                <a:lnTo>
                  <a:pt x="234" y="320"/>
                </a:lnTo>
                <a:lnTo>
                  <a:pt x="219" y="320"/>
                </a:lnTo>
                <a:lnTo>
                  <a:pt x="206" y="319"/>
                </a:lnTo>
                <a:lnTo>
                  <a:pt x="193" y="314"/>
                </a:lnTo>
                <a:lnTo>
                  <a:pt x="184" y="307"/>
                </a:lnTo>
                <a:lnTo>
                  <a:pt x="174" y="299"/>
                </a:lnTo>
                <a:lnTo>
                  <a:pt x="149" y="315"/>
                </a:lnTo>
                <a:lnTo>
                  <a:pt x="125" y="332"/>
                </a:lnTo>
                <a:lnTo>
                  <a:pt x="102" y="348"/>
                </a:lnTo>
                <a:lnTo>
                  <a:pt x="80" y="364"/>
                </a:lnTo>
                <a:lnTo>
                  <a:pt x="58" y="380"/>
                </a:lnTo>
                <a:lnTo>
                  <a:pt x="37" y="395"/>
                </a:lnTo>
                <a:lnTo>
                  <a:pt x="18" y="411"/>
                </a:lnTo>
                <a:lnTo>
                  <a:pt x="0" y="427"/>
                </a:lnTo>
                <a:lnTo>
                  <a:pt x="14" y="488"/>
                </a:lnTo>
                <a:lnTo>
                  <a:pt x="26" y="548"/>
                </a:lnTo>
                <a:lnTo>
                  <a:pt x="37" y="608"/>
                </a:lnTo>
                <a:lnTo>
                  <a:pt x="47" y="666"/>
                </a:lnTo>
                <a:lnTo>
                  <a:pt x="57" y="725"/>
                </a:lnTo>
                <a:lnTo>
                  <a:pt x="65" y="783"/>
                </a:lnTo>
                <a:lnTo>
                  <a:pt x="73" y="840"/>
                </a:lnTo>
                <a:lnTo>
                  <a:pt x="83" y="897"/>
                </a:lnTo>
                <a:lnTo>
                  <a:pt x="94" y="900"/>
                </a:lnTo>
                <a:lnTo>
                  <a:pt x="104" y="904"/>
                </a:lnTo>
                <a:lnTo>
                  <a:pt x="115" y="907"/>
                </a:lnTo>
                <a:lnTo>
                  <a:pt x="123" y="912"/>
                </a:lnTo>
                <a:lnTo>
                  <a:pt x="132" y="918"/>
                </a:lnTo>
                <a:lnTo>
                  <a:pt x="140" y="923"/>
                </a:lnTo>
                <a:lnTo>
                  <a:pt x="146" y="930"/>
                </a:lnTo>
                <a:lnTo>
                  <a:pt x="153" y="936"/>
                </a:lnTo>
                <a:lnTo>
                  <a:pt x="162" y="952"/>
                </a:lnTo>
                <a:lnTo>
                  <a:pt x="171" y="969"/>
                </a:lnTo>
                <a:lnTo>
                  <a:pt x="174" y="985"/>
                </a:lnTo>
                <a:lnTo>
                  <a:pt x="175" y="1003"/>
                </a:lnTo>
                <a:lnTo>
                  <a:pt x="175" y="1021"/>
                </a:lnTo>
                <a:lnTo>
                  <a:pt x="172" y="1039"/>
                </a:lnTo>
                <a:lnTo>
                  <a:pt x="166" y="1056"/>
                </a:lnTo>
                <a:lnTo>
                  <a:pt x="156" y="1073"/>
                </a:lnTo>
                <a:lnTo>
                  <a:pt x="145" y="1087"/>
                </a:lnTo>
                <a:lnTo>
                  <a:pt x="132" y="1100"/>
                </a:lnTo>
                <a:lnTo>
                  <a:pt x="123" y="1105"/>
                </a:lnTo>
                <a:lnTo>
                  <a:pt x="115" y="1110"/>
                </a:lnTo>
                <a:lnTo>
                  <a:pt x="106" y="1115"/>
                </a:lnTo>
                <a:lnTo>
                  <a:pt x="97" y="1118"/>
                </a:lnTo>
                <a:lnTo>
                  <a:pt x="97" y="1154"/>
                </a:lnTo>
                <a:lnTo>
                  <a:pt x="99" y="1191"/>
                </a:lnTo>
                <a:lnTo>
                  <a:pt x="101" y="1230"/>
                </a:lnTo>
                <a:lnTo>
                  <a:pt x="101" y="1273"/>
                </a:lnTo>
                <a:lnTo>
                  <a:pt x="102" y="1315"/>
                </a:lnTo>
                <a:lnTo>
                  <a:pt x="104" y="1357"/>
                </a:lnTo>
                <a:lnTo>
                  <a:pt x="104" y="1398"/>
                </a:lnTo>
                <a:lnTo>
                  <a:pt x="104" y="1438"/>
                </a:lnTo>
                <a:lnTo>
                  <a:pt x="179" y="1455"/>
                </a:lnTo>
                <a:lnTo>
                  <a:pt x="257" y="1472"/>
                </a:lnTo>
                <a:lnTo>
                  <a:pt x="338" y="1492"/>
                </a:lnTo>
                <a:lnTo>
                  <a:pt x="426" y="1513"/>
                </a:lnTo>
                <a:lnTo>
                  <a:pt x="520" y="1536"/>
                </a:lnTo>
                <a:lnTo>
                  <a:pt x="626" y="1562"/>
                </a:lnTo>
                <a:lnTo>
                  <a:pt x="739" y="1591"/>
                </a:lnTo>
                <a:lnTo>
                  <a:pt x="866" y="1625"/>
                </a:lnTo>
                <a:lnTo>
                  <a:pt x="884" y="1546"/>
                </a:lnTo>
                <a:lnTo>
                  <a:pt x="899" y="1461"/>
                </a:lnTo>
                <a:lnTo>
                  <a:pt x="912" y="1370"/>
                </a:lnTo>
                <a:lnTo>
                  <a:pt x="925" y="1273"/>
                </a:lnTo>
                <a:lnTo>
                  <a:pt x="934" y="1173"/>
                </a:lnTo>
                <a:lnTo>
                  <a:pt x="943" y="1069"/>
                </a:lnTo>
                <a:lnTo>
                  <a:pt x="947" y="962"/>
                </a:lnTo>
                <a:lnTo>
                  <a:pt x="951" y="853"/>
                </a:lnTo>
                <a:lnTo>
                  <a:pt x="952" y="827"/>
                </a:lnTo>
                <a:lnTo>
                  <a:pt x="952" y="806"/>
                </a:lnTo>
                <a:lnTo>
                  <a:pt x="952" y="785"/>
                </a:lnTo>
                <a:lnTo>
                  <a:pt x="954" y="765"/>
                </a:lnTo>
                <a:lnTo>
                  <a:pt x="954" y="748"/>
                </a:lnTo>
                <a:lnTo>
                  <a:pt x="954" y="726"/>
                </a:lnTo>
                <a:lnTo>
                  <a:pt x="954" y="705"/>
                </a:lnTo>
                <a:lnTo>
                  <a:pt x="954" y="679"/>
                </a:lnTo>
                <a:lnTo>
                  <a:pt x="939" y="678"/>
                </a:lnTo>
                <a:lnTo>
                  <a:pt x="928" y="674"/>
                </a:lnTo>
                <a:lnTo>
                  <a:pt x="917" y="670"/>
                </a:lnTo>
                <a:lnTo>
                  <a:pt x="905" y="663"/>
                </a:lnTo>
                <a:lnTo>
                  <a:pt x="895" y="657"/>
                </a:lnTo>
                <a:lnTo>
                  <a:pt x="887" y="648"/>
                </a:lnTo>
                <a:lnTo>
                  <a:pt x="879" y="640"/>
                </a:lnTo>
                <a:lnTo>
                  <a:pt x="873" y="631"/>
                </a:lnTo>
                <a:lnTo>
                  <a:pt x="868" y="621"/>
                </a:lnTo>
                <a:lnTo>
                  <a:pt x="863" y="609"/>
                </a:lnTo>
                <a:lnTo>
                  <a:pt x="858" y="598"/>
                </a:lnTo>
                <a:lnTo>
                  <a:pt x="855" y="587"/>
                </a:lnTo>
                <a:lnTo>
                  <a:pt x="850" y="562"/>
                </a:lnTo>
                <a:lnTo>
                  <a:pt x="850" y="536"/>
                </a:lnTo>
                <a:lnTo>
                  <a:pt x="852" y="512"/>
                </a:lnTo>
                <a:lnTo>
                  <a:pt x="856" y="488"/>
                </a:lnTo>
                <a:lnTo>
                  <a:pt x="860" y="476"/>
                </a:lnTo>
                <a:lnTo>
                  <a:pt x="865" y="465"/>
                </a:lnTo>
                <a:lnTo>
                  <a:pt x="869" y="453"/>
                </a:lnTo>
                <a:lnTo>
                  <a:pt x="874" y="444"/>
                </a:lnTo>
                <a:lnTo>
                  <a:pt x="881" y="436"/>
                </a:lnTo>
                <a:lnTo>
                  <a:pt x="887" y="427"/>
                </a:lnTo>
                <a:lnTo>
                  <a:pt x="895" y="419"/>
                </a:lnTo>
                <a:lnTo>
                  <a:pt x="902" y="413"/>
                </a:lnTo>
                <a:lnTo>
                  <a:pt x="912" y="408"/>
                </a:lnTo>
                <a:lnTo>
                  <a:pt x="920" y="403"/>
                </a:lnTo>
                <a:lnTo>
                  <a:pt x="930" y="401"/>
                </a:lnTo>
                <a:lnTo>
                  <a:pt x="939" y="400"/>
                </a:lnTo>
                <a:lnTo>
                  <a:pt x="936" y="346"/>
                </a:lnTo>
                <a:lnTo>
                  <a:pt x="930" y="294"/>
                </a:lnTo>
                <a:lnTo>
                  <a:pt x="925" y="244"/>
                </a:lnTo>
                <a:lnTo>
                  <a:pt x="918" y="193"/>
                </a:lnTo>
                <a:lnTo>
                  <a:pt x="910" y="145"/>
                </a:lnTo>
                <a:lnTo>
                  <a:pt x="902" y="96"/>
                </a:lnTo>
                <a:lnTo>
                  <a:pt x="894" y="47"/>
                </a:lnTo>
                <a:lnTo>
                  <a:pt x="882"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81" name="Freeform 212"/>
          <p:cNvSpPr>
            <a:spLocks/>
          </p:cNvSpPr>
          <p:nvPr/>
        </p:nvSpPr>
        <p:spPr bwMode="auto">
          <a:xfrm>
            <a:off x="3730625" y="2779713"/>
            <a:ext cx="566738" cy="2581275"/>
          </a:xfrm>
          <a:custGeom>
            <a:avLst/>
            <a:gdLst>
              <a:gd name="T0" fmla="*/ 83 w 357"/>
              <a:gd name="T1" fmla="*/ 37 h 1626"/>
              <a:gd name="T2" fmla="*/ 153 w 357"/>
              <a:gd name="T3" fmla="*/ 98 h 1626"/>
              <a:gd name="T4" fmla="*/ 213 w 357"/>
              <a:gd name="T5" fmla="*/ 161 h 1626"/>
              <a:gd name="T6" fmla="*/ 296 w 357"/>
              <a:gd name="T7" fmla="*/ 254 h 1626"/>
              <a:gd name="T8" fmla="*/ 354 w 357"/>
              <a:gd name="T9" fmla="*/ 398 h 1626"/>
              <a:gd name="T10" fmla="*/ 351 w 357"/>
              <a:gd name="T11" fmla="*/ 556 h 1626"/>
              <a:gd name="T12" fmla="*/ 341 w 357"/>
              <a:gd name="T13" fmla="*/ 713 h 1626"/>
              <a:gd name="T14" fmla="*/ 328 w 357"/>
              <a:gd name="T15" fmla="*/ 865 h 1626"/>
              <a:gd name="T16" fmla="*/ 309 w 357"/>
              <a:gd name="T17" fmla="*/ 943 h 1626"/>
              <a:gd name="T18" fmla="*/ 291 w 357"/>
              <a:gd name="T19" fmla="*/ 959 h 1626"/>
              <a:gd name="T20" fmla="*/ 276 w 357"/>
              <a:gd name="T21" fmla="*/ 978 h 1626"/>
              <a:gd name="T22" fmla="*/ 268 w 357"/>
              <a:gd name="T23" fmla="*/ 1000 h 1626"/>
              <a:gd name="T24" fmla="*/ 266 w 357"/>
              <a:gd name="T25" fmla="*/ 1024 h 1626"/>
              <a:gd name="T26" fmla="*/ 270 w 357"/>
              <a:gd name="T27" fmla="*/ 1047 h 1626"/>
              <a:gd name="T28" fmla="*/ 279 w 357"/>
              <a:gd name="T29" fmla="*/ 1069 h 1626"/>
              <a:gd name="T30" fmla="*/ 297 w 357"/>
              <a:gd name="T31" fmla="*/ 1092 h 1626"/>
              <a:gd name="T32" fmla="*/ 307 w 357"/>
              <a:gd name="T33" fmla="*/ 1146 h 1626"/>
              <a:gd name="T34" fmla="*/ 302 w 357"/>
              <a:gd name="T35" fmla="*/ 1247 h 1626"/>
              <a:gd name="T36" fmla="*/ 296 w 357"/>
              <a:gd name="T37" fmla="*/ 1352 h 1626"/>
              <a:gd name="T38" fmla="*/ 291 w 357"/>
              <a:gd name="T39" fmla="*/ 1456 h 1626"/>
              <a:gd name="T40" fmla="*/ 258 w 357"/>
              <a:gd name="T41" fmla="*/ 1521 h 1626"/>
              <a:gd name="T42" fmla="*/ 192 w 357"/>
              <a:gd name="T43" fmla="*/ 1554 h 1626"/>
              <a:gd name="T44" fmla="*/ 123 w 357"/>
              <a:gd name="T45" fmla="*/ 1585 h 1626"/>
              <a:gd name="T46" fmla="*/ 54 w 357"/>
              <a:gd name="T47" fmla="*/ 1612 h 1626"/>
              <a:gd name="T48" fmla="*/ 36 w 357"/>
              <a:gd name="T49" fmla="*/ 1528 h 1626"/>
              <a:gd name="T50" fmla="*/ 67 w 357"/>
              <a:gd name="T51" fmla="*/ 1325 h 1626"/>
              <a:gd name="T52" fmla="*/ 89 w 357"/>
              <a:gd name="T53" fmla="*/ 1113 h 1626"/>
              <a:gd name="T54" fmla="*/ 101 w 357"/>
              <a:gd name="T55" fmla="*/ 899 h 1626"/>
              <a:gd name="T56" fmla="*/ 104 w 357"/>
              <a:gd name="T57" fmla="*/ 769 h 1626"/>
              <a:gd name="T58" fmla="*/ 104 w 357"/>
              <a:gd name="T59" fmla="*/ 743 h 1626"/>
              <a:gd name="T60" fmla="*/ 104 w 357"/>
              <a:gd name="T61" fmla="*/ 726 h 1626"/>
              <a:gd name="T62" fmla="*/ 104 w 357"/>
              <a:gd name="T63" fmla="*/ 700 h 1626"/>
              <a:gd name="T64" fmla="*/ 91 w 357"/>
              <a:gd name="T65" fmla="*/ 678 h 1626"/>
              <a:gd name="T66" fmla="*/ 68 w 357"/>
              <a:gd name="T67" fmla="*/ 671 h 1626"/>
              <a:gd name="T68" fmla="*/ 49 w 357"/>
              <a:gd name="T69" fmla="*/ 660 h 1626"/>
              <a:gd name="T70" fmla="*/ 32 w 357"/>
              <a:gd name="T71" fmla="*/ 644 h 1626"/>
              <a:gd name="T72" fmla="*/ 19 w 357"/>
              <a:gd name="T73" fmla="*/ 626 h 1626"/>
              <a:gd name="T74" fmla="*/ 10 w 357"/>
              <a:gd name="T75" fmla="*/ 603 h 1626"/>
              <a:gd name="T76" fmla="*/ 2 w 357"/>
              <a:gd name="T77" fmla="*/ 567 h 1626"/>
              <a:gd name="T78" fmla="*/ 2 w 357"/>
              <a:gd name="T79" fmla="*/ 517 h 1626"/>
              <a:gd name="T80" fmla="*/ 8 w 357"/>
              <a:gd name="T81" fmla="*/ 481 h 1626"/>
              <a:gd name="T82" fmla="*/ 18 w 357"/>
              <a:gd name="T83" fmla="*/ 458 h 1626"/>
              <a:gd name="T84" fmla="*/ 29 w 357"/>
              <a:gd name="T85" fmla="*/ 439 h 1626"/>
              <a:gd name="T86" fmla="*/ 44 w 357"/>
              <a:gd name="T87" fmla="*/ 423 h 1626"/>
              <a:gd name="T88" fmla="*/ 60 w 357"/>
              <a:gd name="T89" fmla="*/ 410 h 1626"/>
              <a:gd name="T90" fmla="*/ 80 w 357"/>
              <a:gd name="T91" fmla="*/ 401 h 1626"/>
              <a:gd name="T92" fmla="*/ 86 w 357"/>
              <a:gd name="T93" fmla="*/ 349 h 1626"/>
              <a:gd name="T94" fmla="*/ 75 w 357"/>
              <a:gd name="T95" fmla="*/ 244 h 1626"/>
              <a:gd name="T96" fmla="*/ 58 w 357"/>
              <a:gd name="T97" fmla="*/ 141 h 1626"/>
              <a:gd name="T98" fmla="*/ 42 w 357"/>
              <a:gd name="T99" fmla="*/ 44 h 16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7"/>
              <a:gd name="T151" fmla="*/ 0 h 1626"/>
              <a:gd name="T152" fmla="*/ 357 w 357"/>
              <a:gd name="T153" fmla="*/ 1626 h 16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7" h="1626">
                <a:moveTo>
                  <a:pt x="32" y="0"/>
                </a:moveTo>
                <a:lnTo>
                  <a:pt x="83" y="37"/>
                </a:lnTo>
                <a:lnTo>
                  <a:pt x="120" y="68"/>
                </a:lnTo>
                <a:lnTo>
                  <a:pt x="153" y="98"/>
                </a:lnTo>
                <a:lnTo>
                  <a:pt x="182" y="127"/>
                </a:lnTo>
                <a:lnTo>
                  <a:pt x="213" y="161"/>
                </a:lnTo>
                <a:lnTo>
                  <a:pt x="250" y="202"/>
                </a:lnTo>
                <a:lnTo>
                  <a:pt x="296" y="254"/>
                </a:lnTo>
                <a:lnTo>
                  <a:pt x="356" y="320"/>
                </a:lnTo>
                <a:lnTo>
                  <a:pt x="354" y="398"/>
                </a:lnTo>
                <a:lnTo>
                  <a:pt x="353" y="476"/>
                </a:lnTo>
                <a:lnTo>
                  <a:pt x="351" y="556"/>
                </a:lnTo>
                <a:lnTo>
                  <a:pt x="346" y="635"/>
                </a:lnTo>
                <a:lnTo>
                  <a:pt x="341" y="713"/>
                </a:lnTo>
                <a:lnTo>
                  <a:pt x="335" y="791"/>
                </a:lnTo>
                <a:lnTo>
                  <a:pt x="328" y="865"/>
                </a:lnTo>
                <a:lnTo>
                  <a:pt x="320" y="936"/>
                </a:lnTo>
                <a:lnTo>
                  <a:pt x="309" y="943"/>
                </a:lnTo>
                <a:lnTo>
                  <a:pt x="299" y="949"/>
                </a:lnTo>
                <a:lnTo>
                  <a:pt x="291" y="959"/>
                </a:lnTo>
                <a:lnTo>
                  <a:pt x="283" y="967"/>
                </a:lnTo>
                <a:lnTo>
                  <a:pt x="276" y="978"/>
                </a:lnTo>
                <a:lnTo>
                  <a:pt x="271" y="988"/>
                </a:lnTo>
                <a:lnTo>
                  <a:pt x="268" y="1000"/>
                </a:lnTo>
                <a:lnTo>
                  <a:pt x="266" y="1011"/>
                </a:lnTo>
                <a:lnTo>
                  <a:pt x="266" y="1024"/>
                </a:lnTo>
                <a:lnTo>
                  <a:pt x="266" y="1035"/>
                </a:lnTo>
                <a:lnTo>
                  <a:pt x="270" y="1047"/>
                </a:lnTo>
                <a:lnTo>
                  <a:pt x="275" y="1058"/>
                </a:lnTo>
                <a:lnTo>
                  <a:pt x="279" y="1069"/>
                </a:lnTo>
                <a:lnTo>
                  <a:pt x="288" y="1081"/>
                </a:lnTo>
                <a:lnTo>
                  <a:pt x="297" y="1092"/>
                </a:lnTo>
                <a:lnTo>
                  <a:pt x="307" y="1100"/>
                </a:lnTo>
                <a:lnTo>
                  <a:pt x="307" y="1146"/>
                </a:lnTo>
                <a:lnTo>
                  <a:pt x="305" y="1195"/>
                </a:lnTo>
                <a:lnTo>
                  <a:pt x="302" y="1247"/>
                </a:lnTo>
                <a:lnTo>
                  <a:pt x="299" y="1300"/>
                </a:lnTo>
                <a:lnTo>
                  <a:pt x="296" y="1352"/>
                </a:lnTo>
                <a:lnTo>
                  <a:pt x="292" y="1406"/>
                </a:lnTo>
                <a:lnTo>
                  <a:pt x="291" y="1456"/>
                </a:lnTo>
                <a:lnTo>
                  <a:pt x="289" y="1503"/>
                </a:lnTo>
                <a:lnTo>
                  <a:pt x="258" y="1521"/>
                </a:lnTo>
                <a:lnTo>
                  <a:pt x="226" y="1537"/>
                </a:lnTo>
                <a:lnTo>
                  <a:pt x="192" y="1554"/>
                </a:lnTo>
                <a:lnTo>
                  <a:pt x="158" y="1570"/>
                </a:lnTo>
                <a:lnTo>
                  <a:pt x="123" y="1585"/>
                </a:lnTo>
                <a:lnTo>
                  <a:pt x="89" y="1599"/>
                </a:lnTo>
                <a:lnTo>
                  <a:pt x="54" y="1612"/>
                </a:lnTo>
                <a:lnTo>
                  <a:pt x="16" y="1625"/>
                </a:lnTo>
                <a:lnTo>
                  <a:pt x="36" y="1528"/>
                </a:lnTo>
                <a:lnTo>
                  <a:pt x="54" y="1427"/>
                </a:lnTo>
                <a:lnTo>
                  <a:pt x="67" y="1325"/>
                </a:lnTo>
                <a:lnTo>
                  <a:pt x="80" y="1219"/>
                </a:lnTo>
                <a:lnTo>
                  <a:pt x="89" y="1113"/>
                </a:lnTo>
                <a:lnTo>
                  <a:pt x="96" y="1006"/>
                </a:lnTo>
                <a:lnTo>
                  <a:pt x="101" y="899"/>
                </a:lnTo>
                <a:lnTo>
                  <a:pt x="102" y="791"/>
                </a:lnTo>
                <a:lnTo>
                  <a:pt x="104" y="769"/>
                </a:lnTo>
                <a:lnTo>
                  <a:pt x="104" y="754"/>
                </a:lnTo>
                <a:lnTo>
                  <a:pt x="104" y="743"/>
                </a:lnTo>
                <a:lnTo>
                  <a:pt x="104" y="735"/>
                </a:lnTo>
                <a:lnTo>
                  <a:pt x="104" y="726"/>
                </a:lnTo>
                <a:lnTo>
                  <a:pt x="104" y="715"/>
                </a:lnTo>
                <a:lnTo>
                  <a:pt x="104" y="700"/>
                </a:lnTo>
                <a:lnTo>
                  <a:pt x="104" y="679"/>
                </a:lnTo>
                <a:lnTo>
                  <a:pt x="91" y="678"/>
                </a:lnTo>
                <a:lnTo>
                  <a:pt x="80" y="674"/>
                </a:lnTo>
                <a:lnTo>
                  <a:pt x="68" y="671"/>
                </a:lnTo>
                <a:lnTo>
                  <a:pt x="58" y="666"/>
                </a:lnTo>
                <a:lnTo>
                  <a:pt x="49" y="660"/>
                </a:lnTo>
                <a:lnTo>
                  <a:pt x="41" y="652"/>
                </a:lnTo>
                <a:lnTo>
                  <a:pt x="32" y="644"/>
                </a:lnTo>
                <a:lnTo>
                  <a:pt x="26" y="635"/>
                </a:lnTo>
                <a:lnTo>
                  <a:pt x="19" y="626"/>
                </a:lnTo>
                <a:lnTo>
                  <a:pt x="15" y="614"/>
                </a:lnTo>
                <a:lnTo>
                  <a:pt x="10" y="603"/>
                </a:lnTo>
                <a:lnTo>
                  <a:pt x="6" y="592"/>
                </a:lnTo>
                <a:lnTo>
                  <a:pt x="2" y="567"/>
                </a:lnTo>
                <a:lnTo>
                  <a:pt x="0" y="543"/>
                </a:lnTo>
                <a:lnTo>
                  <a:pt x="2" y="517"/>
                </a:lnTo>
                <a:lnTo>
                  <a:pt x="5" y="492"/>
                </a:lnTo>
                <a:lnTo>
                  <a:pt x="8" y="481"/>
                </a:lnTo>
                <a:lnTo>
                  <a:pt x="13" y="470"/>
                </a:lnTo>
                <a:lnTo>
                  <a:pt x="18" y="458"/>
                </a:lnTo>
                <a:lnTo>
                  <a:pt x="23" y="449"/>
                </a:lnTo>
                <a:lnTo>
                  <a:pt x="29" y="439"/>
                </a:lnTo>
                <a:lnTo>
                  <a:pt x="36" y="429"/>
                </a:lnTo>
                <a:lnTo>
                  <a:pt x="44" y="423"/>
                </a:lnTo>
                <a:lnTo>
                  <a:pt x="52" y="414"/>
                </a:lnTo>
                <a:lnTo>
                  <a:pt x="60" y="410"/>
                </a:lnTo>
                <a:lnTo>
                  <a:pt x="70" y="405"/>
                </a:lnTo>
                <a:lnTo>
                  <a:pt x="80" y="401"/>
                </a:lnTo>
                <a:lnTo>
                  <a:pt x="91" y="400"/>
                </a:lnTo>
                <a:lnTo>
                  <a:pt x="86" y="349"/>
                </a:lnTo>
                <a:lnTo>
                  <a:pt x="80" y="297"/>
                </a:lnTo>
                <a:lnTo>
                  <a:pt x="75" y="244"/>
                </a:lnTo>
                <a:lnTo>
                  <a:pt x="67" y="192"/>
                </a:lnTo>
                <a:lnTo>
                  <a:pt x="58" y="141"/>
                </a:lnTo>
                <a:lnTo>
                  <a:pt x="50" y="91"/>
                </a:lnTo>
                <a:lnTo>
                  <a:pt x="42" y="44"/>
                </a:lnTo>
                <a:lnTo>
                  <a:pt x="32" y="0"/>
                </a:lnTo>
              </a:path>
            </a:pathLst>
          </a:custGeom>
          <a:solidFill>
            <a:srgbClr val="CC992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82" name="Freeform 213"/>
          <p:cNvSpPr>
            <a:spLocks/>
          </p:cNvSpPr>
          <p:nvPr/>
        </p:nvSpPr>
        <p:spPr bwMode="auto">
          <a:xfrm>
            <a:off x="3730625" y="2779713"/>
            <a:ext cx="566738" cy="2581275"/>
          </a:xfrm>
          <a:custGeom>
            <a:avLst/>
            <a:gdLst>
              <a:gd name="T0" fmla="*/ 83 w 357"/>
              <a:gd name="T1" fmla="*/ 37 h 1626"/>
              <a:gd name="T2" fmla="*/ 153 w 357"/>
              <a:gd name="T3" fmla="*/ 98 h 1626"/>
              <a:gd name="T4" fmla="*/ 213 w 357"/>
              <a:gd name="T5" fmla="*/ 161 h 1626"/>
              <a:gd name="T6" fmla="*/ 296 w 357"/>
              <a:gd name="T7" fmla="*/ 254 h 1626"/>
              <a:gd name="T8" fmla="*/ 354 w 357"/>
              <a:gd name="T9" fmla="*/ 398 h 1626"/>
              <a:gd name="T10" fmla="*/ 351 w 357"/>
              <a:gd name="T11" fmla="*/ 556 h 1626"/>
              <a:gd name="T12" fmla="*/ 341 w 357"/>
              <a:gd name="T13" fmla="*/ 713 h 1626"/>
              <a:gd name="T14" fmla="*/ 328 w 357"/>
              <a:gd name="T15" fmla="*/ 865 h 1626"/>
              <a:gd name="T16" fmla="*/ 309 w 357"/>
              <a:gd name="T17" fmla="*/ 943 h 1626"/>
              <a:gd name="T18" fmla="*/ 291 w 357"/>
              <a:gd name="T19" fmla="*/ 959 h 1626"/>
              <a:gd name="T20" fmla="*/ 276 w 357"/>
              <a:gd name="T21" fmla="*/ 978 h 1626"/>
              <a:gd name="T22" fmla="*/ 268 w 357"/>
              <a:gd name="T23" fmla="*/ 1000 h 1626"/>
              <a:gd name="T24" fmla="*/ 266 w 357"/>
              <a:gd name="T25" fmla="*/ 1024 h 1626"/>
              <a:gd name="T26" fmla="*/ 270 w 357"/>
              <a:gd name="T27" fmla="*/ 1047 h 1626"/>
              <a:gd name="T28" fmla="*/ 279 w 357"/>
              <a:gd name="T29" fmla="*/ 1069 h 1626"/>
              <a:gd name="T30" fmla="*/ 297 w 357"/>
              <a:gd name="T31" fmla="*/ 1092 h 1626"/>
              <a:gd name="T32" fmla="*/ 307 w 357"/>
              <a:gd name="T33" fmla="*/ 1146 h 1626"/>
              <a:gd name="T34" fmla="*/ 302 w 357"/>
              <a:gd name="T35" fmla="*/ 1247 h 1626"/>
              <a:gd name="T36" fmla="*/ 296 w 357"/>
              <a:gd name="T37" fmla="*/ 1352 h 1626"/>
              <a:gd name="T38" fmla="*/ 291 w 357"/>
              <a:gd name="T39" fmla="*/ 1456 h 1626"/>
              <a:gd name="T40" fmla="*/ 258 w 357"/>
              <a:gd name="T41" fmla="*/ 1521 h 1626"/>
              <a:gd name="T42" fmla="*/ 192 w 357"/>
              <a:gd name="T43" fmla="*/ 1554 h 1626"/>
              <a:gd name="T44" fmla="*/ 123 w 357"/>
              <a:gd name="T45" fmla="*/ 1585 h 1626"/>
              <a:gd name="T46" fmla="*/ 54 w 357"/>
              <a:gd name="T47" fmla="*/ 1612 h 1626"/>
              <a:gd name="T48" fmla="*/ 36 w 357"/>
              <a:gd name="T49" fmla="*/ 1528 h 1626"/>
              <a:gd name="T50" fmla="*/ 67 w 357"/>
              <a:gd name="T51" fmla="*/ 1325 h 1626"/>
              <a:gd name="T52" fmla="*/ 89 w 357"/>
              <a:gd name="T53" fmla="*/ 1113 h 1626"/>
              <a:gd name="T54" fmla="*/ 101 w 357"/>
              <a:gd name="T55" fmla="*/ 899 h 1626"/>
              <a:gd name="T56" fmla="*/ 104 w 357"/>
              <a:gd name="T57" fmla="*/ 769 h 1626"/>
              <a:gd name="T58" fmla="*/ 104 w 357"/>
              <a:gd name="T59" fmla="*/ 743 h 1626"/>
              <a:gd name="T60" fmla="*/ 104 w 357"/>
              <a:gd name="T61" fmla="*/ 726 h 1626"/>
              <a:gd name="T62" fmla="*/ 104 w 357"/>
              <a:gd name="T63" fmla="*/ 700 h 1626"/>
              <a:gd name="T64" fmla="*/ 91 w 357"/>
              <a:gd name="T65" fmla="*/ 678 h 1626"/>
              <a:gd name="T66" fmla="*/ 68 w 357"/>
              <a:gd name="T67" fmla="*/ 671 h 1626"/>
              <a:gd name="T68" fmla="*/ 49 w 357"/>
              <a:gd name="T69" fmla="*/ 660 h 1626"/>
              <a:gd name="T70" fmla="*/ 32 w 357"/>
              <a:gd name="T71" fmla="*/ 644 h 1626"/>
              <a:gd name="T72" fmla="*/ 19 w 357"/>
              <a:gd name="T73" fmla="*/ 626 h 1626"/>
              <a:gd name="T74" fmla="*/ 10 w 357"/>
              <a:gd name="T75" fmla="*/ 603 h 1626"/>
              <a:gd name="T76" fmla="*/ 2 w 357"/>
              <a:gd name="T77" fmla="*/ 567 h 1626"/>
              <a:gd name="T78" fmla="*/ 2 w 357"/>
              <a:gd name="T79" fmla="*/ 517 h 1626"/>
              <a:gd name="T80" fmla="*/ 8 w 357"/>
              <a:gd name="T81" fmla="*/ 481 h 1626"/>
              <a:gd name="T82" fmla="*/ 18 w 357"/>
              <a:gd name="T83" fmla="*/ 458 h 1626"/>
              <a:gd name="T84" fmla="*/ 29 w 357"/>
              <a:gd name="T85" fmla="*/ 439 h 1626"/>
              <a:gd name="T86" fmla="*/ 44 w 357"/>
              <a:gd name="T87" fmla="*/ 423 h 1626"/>
              <a:gd name="T88" fmla="*/ 60 w 357"/>
              <a:gd name="T89" fmla="*/ 410 h 1626"/>
              <a:gd name="T90" fmla="*/ 80 w 357"/>
              <a:gd name="T91" fmla="*/ 401 h 1626"/>
              <a:gd name="T92" fmla="*/ 86 w 357"/>
              <a:gd name="T93" fmla="*/ 349 h 1626"/>
              <a:gd name="T94" fmla="*/ 75 w 357"/>
              <a:gd name="T95" fmla="*/ 244 h 1626"/>
              <a:gd name="T96" fmla="*/ 58 w 357"/>
              <a:gd name="T97" fmla="*/ 141 h 1626"/>
              <a:gd name="T98" fmla="*/ 42 w 357"/>
              <a:gd name="T99" fmla="*/ 44 h 16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7"/>
              <a:gd name="T151" fmla="*/ 0 h 1626"/>
              <a:gd name="T152" fmla="*/ 357 w 357"/>
              <a:gd name="T153" fmla="*/ 1626 h 16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7" h="1626">
                <a:moveTo>
                  <a:pt x="32" y="0"/>
                </a:moveTo>
                <a:lnTo>
                  <a:pt x="83" y="37"/>
                </a:lnTo>
                <a:lnTo>
                  <a:pt x="120" y="68"/>
                </a:lnTo>
                <a:lnTo>
                  <a:pt x="153" y="98"/>
                </a:lnTo>
                <a:lnTo>
                  <a:pt x="182" y="127"/>
                </a:lnTo>
                <a:lnTo>
                  <a:pt x="213" y="161"/>
                </a:lnTo>
                <a:lnTo>
                  <a:pt x="250" y="202"/>
                </a:lnTo>
                <a:lnTo>
                  <a:pt x="296" y="254"/>
                </a:lnTo>
                <a:lnTo>
                  <a:pt x="356" y="320"/>
                </a:lnTo>
                <a:lnTo>
                  <a:pt x="354" y="398"/>
                </a:lnTo>
                <a:lnTo>
                  <a:pt x="353" y="476"/>
                </a:lnTo>
                <a:lnTo>
                  <a:pt x="351" y="556"/>
                </a:lnTo>
                <a:lnTo>
                  <a:pt x="346" y="635"/>
                </a:lnTo>
                <a:lnTo>
                  <a:pt x="341" y="713"/>
                </a:lnTo>
                <a:lnTo>
                  <a:pt x="335" y="791"/>
                </a:lnTo>
                <a:lnTo>
                  <a:pt x="328" y="865"/>
                </a:lnTo>
                <a:lnTo>
                  <a:pt x="320" y="936"/>
                </a:lnTo>
                <a:lnTo>
                  <a:pt x="309" y="943"/>
                </a:lnTo>
                <a:lnTo>
                  <a:pt x="299" y="949"/>
                </a:lnTo>
                <a:lnTo>
                  <a:pt x="291" y="959"/>
                </a:lnTo>
                <a:lnTo>
                  <a:pt x="283" y="967"/>
                </a:lnTo>
                <a:lnTo>
                  <a:pt x="276" y="978"/>
                </a:lnTo>
                <a:lnTo>
                  <a:pt x="271" y="988"/>
                </a:lnTo>
                <a:lnTo>
                  <a:pt x="268" y="1000"/>
                </a:lnTo>
                <a:lnTo>
                  <a:pt x="266" y="1011"/>
                </a:lnTo>
                <a:lnTo>
                  <a:pt x="266" y="1024"/>
                </a:lnTo>
                <a:lnTo>
                  <a:pt x="266" y="1035"/>
                </a:lnTo>
                <a:lnTo>
                  <a:pt x="270" y="1047"/>
                </a:lnTo>
                <a:lnTo>
                  <a:pt x="275" y="1058"/>
                </a:lnTo>
                <a:lnTo>
                  <a:pt x="279" y="1069"/>
                </a:lnTo>
                <a:lnTo>
                  <a:pt x="288" y="1081"/>
                </a:lnTo>
                <a:lnTo>
                  <a:pt x="297" y="1092"/>
                </a:lnTo>
                <a:lnTo>
                  <a:pt x="307" y="1100"/>
                </a:lnTo>
                <a:lnTo>
                  <a:pt x="307" y="1146"/>
                </a:lnTo>
                <a:lnTo>
                  <a:pt x="305" y="1195"/>
                </a:lnTo>
                <a:lnTo>
                  <a:pt x="302" y="1247"/>
                </a:lnTo>
                <a:lnTo>
                  <a:pt x="299" y="1300"/>
                </a:lnTo>
                <a:lnTo>
                  <a:pt x="296" y="1352"/>
                </a:lnTo>
                <a:lnTo>
                  <a:pt x="292" y="1406"/>
                </a:lnTo>
                <a:lnTo>
                  <a:pt x="291" y="1456"/>
                </a:lnTo>
                <a:lnTo>
                  <a:pt x="289" y="1503"/>
                </a:lnTo>
                <a:lnTo>
                  <a:pt x="258" y="1521"/>
                </a:lnTo>
                <a:lnTo>
                  <a:pt x="226" y="1537"/>
                </a:lnTo>
                <a:lnTo>
                  <a:pt x="192" y="1554"/>
                </a:lnTo>
                <a:lnTo>
                  <a:pt x="158" y="1570"/>
                </a:lnTo>
                <a:lnTo>
                  <a:pt x="123" y="1585"/>
                </a:lnTo>
                <a:lnTo>
                  <a:pt x="89" y="1599"/>
                </a:lnTo>
                <a:lnTo>
                  <a:pt x="54" y="1612"/>
                </a:lnTo>
                <a:lnTo>
                  <a:pt x="16" y="1625"/>
                </a:lnTo>
                <a:lnTo>
                  <a:pt x="36" y="1528"/>
                </a:lnTo>
                <a:lnTo>
                  <a:pt x="54" y="1427"/>
                </a:lnTo>
                <a:lnTo>
                  <a:pt x="67" y="1325"/>
                </a:lnTo>
                <a:lnTo>
                  <a:pt x="80" y="1219"/>
                </a:lnTo>
                <a:lnTo>
                  <a:pt x="89" y="1113"/>
                </a:lnTo>
                <a:lnTo>
                  <a:pt x="96" y="1006"/>
                </a:lnTo>
                <a:lnTo>
                  <a:pt x="101" y="899"/>
                </a:lnTo>
                <a:lnTo>
                  <a:pt x="102" y="791"/>
                </a:lnTo>
                <a:lnTo>
                  <a:pt x="104" y="769"/>
                </a:lnTo>
                <a:lnTo>
                  <a:pt x="104" y="754"/>
                </a:lnTo>
                <a:lnTo>
                  <a:pt x="104" y="743"/>
                </a:lnTo>
                <a:lnTo>
                  <a:pt x="104" y="735"/>
                </a:lnTo>
                <a:lnTo>
                  <a:pt x="104" y="726"/>
                </a:lnTo>
                <a:lnTo>
                  <a:pt x="104" y="715"/>
                </a:lnTo>
                <a:lnTo>
                  <a:pt x="104" y="700"/>
                </a:lnTo>
                <a:lnTo>
                  <a:pt x="104" y="679"/>
                </a:lnTo>
                <a:lnTo>
                  <a:pt x="91" y="678"/>
                </a:lnTo>
                <a:lnTo>
                  <a:pt x="80" y="674"/>
                </a:lnTo>
                <a:lnTo>
                  <a:pt x="68" y="671"/>
                </a:lnTo>
                <a:lnTo>
                  <a:pt x="58" y="666"/>
                </a:lnTo>
                <a:lnTo>
                  <a:pt x="49" y="660"/>
                </a:lnTo>
                <a:lnTo>
                  <a:pt x="41" y="652"/>
                </a:lnTo>
                <a:lnTo>
                  <a:pt x="32" y="644"/>
                </a:lnTo>
                <a:lnTo>
                  <a:pt x="26" y="635"/>
                </a:lnTo>
                <a:lnTo>
                  <a:pt x="19" y="626"/>
                </a:lnTo>
                <a:lnTo>
                  <a:pt x="15" y="614"/>
                </a:lnTo>
                <a:lnTo>
                  <a:pt x="10" y="603"/>
                </a:lnTo>
                <a:lnTo>
                  <a:pt x="6" y="592"/>
                </a:lnTo>
                <a:lnTo>
                  <a:pt x="2" y="567"/>
                </a:lnTo>
                <a:lnTo>
                  <a:pt x="0" y="543"/>
                </a:lnTo>
                <a:lnTo>
                  <a:pt x="2" y="517"/>
                </a:lnTo>
                <a:lnTo>
                  <a:pt x="5" y="492"/>
                </a:lnTo>
                <a:lnTo>
                  <a:pt x="8" y="481"/>
                </a:lnTo>
                <a:lnTo>
                  <a:pt x="13" y="470"/>
                </a:lnTo>
                <a:lnTo>
                  <a:pt x="18" y="458"/>
                </a:lnTo>
                <a:lnTo>
                  <a:pt x="23" y="449"/>
                </a:lnTo>
                <a:lnTo>
                  <a:pt x="29" y="439"/>
                </a:lnTo>
                <a:lnTo>
                  <a:pt x="36" y="429"/>
                </a:lnTo>
                <a:lnTo>
                  <a:pt x="44" y="423"/>
                </a:lnTo>
                <a:lnTo>
                  <a:pt x="52" y="414"/>
                </a:lnTo>
                <a:lnTo>
                  <a:pt x="60" y="410"/>
                </a:lnTo>
                <a:lnTo>
                  <a:pt x="70" y="405"/>
                </a:lnTo>
                <a:lnTo>
                  <a:pt x="80" y="401"/>
                </a:lnTo>
                <a:lnTo>
                  <a:pt x="91" y="400"/>
                </a:lnTo>
                <a:lnTo>
                  <a:pt x="86" y="349"/>
                </a:lnTo>
                <a:lnTo>
                  <a:pt x="80" y="297"/>
                </a:lnTo>
                <a:lnTo>
                  <a:pt x="75" y="244"/>
                </a:lnTo>
                <a:lnTo>
                  <a:pt x="67" y="192"/>
                </a:lnTo>
                <a:lnTo>
                  <a:pt x="58" y="141"/>
                </a:lnTo>
                <a:lnTo>
                  <a:pt x="50" y="91"/>
                </a:lnTo>
                <a:lnTo>
                  <a:pt x="42" y="44"/>
                </a:lnTo>
                <a:lnTo>
                  <a:pt x="32"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83" name="Freeform 214"/>
          <p:cNvSpPr>
            <a:spLocks/>
          </p:cNvSpPr>
          <p:nvPr/>
        </p:nvSpPr>
        <p:spPr bwMode="auto">
          <a:xfrm>
            <a:off x="2765425" y="3208338"/>
            <a:ext cx="776288" cy="1724025"/>
          </a:xfrm>
          <a:custGeom>
            <a:avLst/>
            <a:gdLst>
              <a:gd name="T0" fmla="*/ 372 w 489"/>
              <a:gd name="T1" fmla="*/ 582 h 1086"/>
              <a:gd name="T2" fmla="*/ 343 w 489"/>
              <a:gd name="T3" fmla="*/ 604 h 1086"/>
              <a:gd name="T4" fmla="*/ 322 w 489"/>
              <a:gd name="T5" fmla="*/ 640 h 1086"/>
              <a:gd name="T6" fmla="*/ 310 w 489"/>
              <a:gd name="T7" fmla="*/ 687 h 1086"/>
              <a:gd name="T8" fmla="*/ 314 w 489"/>
              <a:gd name="T9" fmla="*/ 736 h 1086"/>
              <a:gd name="T10" fmla="*/ 330 w 489"/>
              <a:gd name="T11" fmla="*/ 777 h 1086"/>
              <a:gd name="T12" fmla="*/ 356 w 489"/>
              <a:gd name="T13" fmla="*/ 808 h 1086"/>
              <a:gd name="T14" fmla="*/ 390 w 489"/>
              <a:gd name="T15" fmla="*/ 821 h 1086"/>
              <a:gd name="T16" fmla="*/ 424 w 489"/>
              <a:gd name="T17" fmla="*/ 816 h 1086"/>
              <a:gd name="T18" fmla="*/ 455 w 489"/>
              <a:gd name="T19" fmla="*/ 795 h 1086"/>
              <a:gd name="T20" fmla="*/ 476 w 489"/>
              <a:gd name="T21" fmla="*/ 757 h 1086"/>
              <a:gd name="T22" fmla="*/ 486 w 489"/>
              <a:gd name="T23" fmla="*/ 712 h 1086"/>
              <a:gd name="T24" fmla="*/ 483 w 489"/>
              <a:gd name="T25" fmla="*/ 663 h 1086"/>
              <a:gd name="T26" fmla="*/ 466 w 489"/>
              <a:gd name="T27" fmla="*/ 621 h 1086"/>
              <a:gd name="T28" fmla="*/ 440 w 489"/>
              <a:gd name="T29" fmla="*/ 591 h 1086"/>
              <a:gd name="T30" fmla="*/ 408 w 489"/>
              <a:gd name="T31" fmla="*/ 577 h 1086"/>
              <a:gd name="T32" fmla="*/ 70 w 489"/>
              <a:gd name="T33" fmla="*/ 858 h 1086"/>
              <a:gd name="T34" fmla="*/ 41 w 489"/>
              <a:gd name="T35" fmla="*/ 876 h 1086"/>
              <a:gd name="T36" fmla="*/ 18 w 489"/>
              <a:gd name="T37" fmla="*/ 907 h 1086"/>
              <a:gd name="T38" fmla="*/ 5 w 489"/>
              <a:gd name="T39" fmla="*/ 947 h 1086"/>
              <a:gd name="T40" fmla="*/ 5 w 489"/>
              <a:gd name="T41" fmla="*/ 993 h 1086"/>
              <a:gd name="T42" fmla="*/ 18 w 489"/>
              <a:gd name="T43" fmla="*/ 1035 h 1086"/>
              <a:gd name="T44" fmla="*/ 41 w 489"/>
              <a:gd name="T45" fmla="*/ 1066 h 1086"/>
              <a:gd name="T46" fmla="*/ 70 w 489"/>
              <a:gd name="T47" fmla="*/ 1082 h 1086"/>
              <a:gd name="T48" fmla="*/ 102 w 489"/>
              <a:gd name="T49" fmla="*/ 1082 h 1086"/>
              <a:gd name="T50" fmla="*/ 132 w 489"/>
              <a:gd name="T51" fmla="*/ 1066 h 1086"/>
              <a:gd name="T52" fmla="*/ 154 w 489"/>
              <a:gd name="T53" fmla="*/ 1035 h 1086"/>
              <a:gd name="T54" fmla="*/ 167 w 489"/>
              <a:gd name="T55" fmla="*/ 993 h 1086"/>
              <a:gd name="T56" fmla="*/ 167 w 489"/>
              <a:gd name="T57" fmla="*/ 947 h 1086"/>
              <a:gd name="T58" fmla="*/ 154 w 489"/>
              <a:gd name="T59" fmla="*/ 907 h 1086"/>
              <a:gd name="T60" fmla="*/ 132 w 489"/>
              <a:gd name="T61" fmla="*/ 876 h 1086"/>
              <a:gd name="T62" fmla="*/ 102 w 489"/>
              <a:gd name="T63" fmla="*/ 858 h 1086"/>
              <a:gd name="T64" fmla="*/ 60 w 489"/>
              <a:gd name="T65" fmla="*/ 325 h 1086"/>
              <a:gd name="T66" fmla="*/ 29 w 489"/>
              <a:gd name="T67" fmla="*/ 341 h 1086"/>
              <a:gd name="T68" fmla="*/ 2 w 489"/>
              <a:gd name="T69" fmla="*/ 401 h 1086"/>
              <a:gd name="T70" fmla="*/ 11 w 489"/>
              <a:gd name="T71" fmla="*/ 473 h 1086"/>
              <a:gd name="T72" fmla="*/ 47 w 489"/>
              <a:gd name="T73" fmla="*/ 510 h 1086"/>
              <a:gd name="T74" fmla="*/ 75 w 489"/>
              <a:gd name="T75" fmla="*/ 513 h 1086"/>
              <a:gd name="T76" fmla="*/ 106 w 489"/>
              <a:gd name="T77" fmla="*/ 499 h 1086"/>
              <a:gd name="T78" fmla="*/ 135 w 489"/>
              <a:gd name="T79" fmla="*/ 439 h 1086"/>
              <a:gd name="T80" fmla="*/ 124 w 489"/>
              <a:gd name="T81" fmla="*/ 367 h 1086"/>
              <a:gd name="T82" fmla="*/ 88 w 489"/>
              <a:gd name="T83" fmla="*/ 330 h 1086"/>
              <a:gd name="T84" fmla="*/ 356 w 489"/>
              <a:gd name="T85" fmla="*/ 0 h 1086"/>
              <a:gd name="T86" fmla="*/ 317 w 489"/>
              <a:gd name="T87" fmla="*/ 10 h 1086"/>
              <a:gd name="T88" fmla="*/ 286 w 489"/>
              <a:gd name="T89" fmla="*/ 40 h 1086"/>
              <a:gd name="T90" fmla="*/ 265 w 489"/>
              <a:gd name="T91" fmla="*/ 83 h 1086"/>
              <a:gd name="T92" fmla="*/ 257 w 489"/>
              <a:gd name="T93" fmla="*/ 136 h 1086"/>
              <a:gd name="T94" fmla="*/ 265 w 489"/>
              <a:gd name="T95" fmla="*/ 190 h 1086"/>
              <a:gd name="T96" fmla="*/ 286 w 489"/>
              <a:gd name="T97" fmla="*/ 232 h 1086"/>
              <a:gd name="T98" fmla="*/ 317 w 489"/>
              <a:gd name="T99" fmla="*/ 261 h 1086"/>
              <a:gd name="T100" fmla="*/ 356 w 489"/>
              <a:gd name="T101" fmla="*/ 273 h 1086"/>
              <a:gd name="T102" fmla="*/ 393 w 489"/>
              <a:gd name="T103" fmla="*/ 261 h 1086"/>
              <a:gd name="T104" fmla="*/ 426 w 489"/>
              <a:gd name="T105" fmla="*/ 232 h 1086"/>
              <a:gd name="T106" fmla="*/ 447 w 489"/>
              <a:gd name="T107" fmla="*/ 190 h 1086"/>
              <a:gd name="T108" fmla="*/ 453 w 489"/>
              <a:gd name="T109" fmla="*/ 136 h 1086"/>
              <a:gd name="T110" fmla="*/ 447 w 489"/>
              <a:gd name="T111" fmla="*/ 83 h 1086"/>
              <a:gd name="T112" fmla="*/ 426 w 489"/>
              <a:gd name="T113" fmla="*/ 40 h 1086"/>
              <a:gd name="T114" fmla="*/ 393 w 489"/>
              <a:gd name="T115" fmla="*/ 10 h 1086"/>
              <a:gd name="T116" fmla="*/ 356 w 489"/>
              <a:gd name="T117" fmla="*/ 0 h 108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9"/>
              <a:gd name="T178" fmla="*/ 0 h 1086"/>
              <a:gd name="T179" fmla="*/ 489 w 489"/>
              <a:gd name="T180" fmla="*/ 1086 h 108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9" h="1086">
                <a:moveTo>
                  <a:pt x="398" y="575"/>
                </a:moveTo>
                <a:lnTo>
                  <a:pt x="390" y="577"/>
                </a:lnTo>
                <a:lnTo>
                  <a:pt x="380" y="578"/>
                </a:lnTo>
                <a:lnTo>
                  <a:pt x="372" y="582"/>
                </a:lnTo>
                <a:lnTo>
                  <a:pt x="364" y="585"/>
                </a:lnTo>
                <a:lnTo>
                  <a:pt x="356" y="591"/>
                </a:lnTo>
                <a:lnTo>
                  <a:pt x="349" y="596"/>
                </a:lnTo>
                <a:lnTo>
                  <a:pt x="343" y="604"/>
                </a:lnTo>
                <a:lnTo>
                  <a:pt x="336" y="613"/>
                </a:lnTo>
                <a:lnTo>
                  <a:pt x="330" y="621"/>
                </a:lnTo>
                <a:lnTo>
                  <a:pt x="325" y="630"/>
                </a:lnTo>
                <a:lnTo>
                  <a:pt x="322" y="640"/>
                </a:lnTo>
                <a:lnTo>
                  <a:pt x="317" y="652"/>
                </a:lnTo>
                <a:lnTo>
                  <a:pt x="314" y="663"/>
                </a:lnTo>
                <a:lnTo>
                  <a:pt x="312" y="674"/>
                </a:lnTo>
                <a:lnTo>
                  <a:pt x="310" y="687"/>
                </a:lnTo>
                <a:lnTo>
                  <a:pt x="310" y="699"/>
                </a:lnTo>
                <a:lnTo>
                  <a:pt x="310" y="712"/>
                </a:lnTo>
                <a:lnTo>
                  <a:pt x="312" y="723"/>
                </a:lnTo>
                <a:lnTo>
                  <a:pt x="314" y="736"/>
                </a:lnTo>
                <a:lnTo>
                  <a:pt x="317" y="747"/>
                </a:lnTo>
                <a:lnTo>
                  <a:pt x="322" y="757"/>
                </a:lnTo>
                <a:lnTo>
                  <a:pt x="325" y="767"/>
                </a:lnTo>
                <a:lnTo>
                  <a:pt x="330" y="777"/>
                </a:lnTo>
                <a:lnTo>
                  <a:pt x="336" y="786"/>
                </a:lnTo>
                <a:lnTo>
                  <a:pt x="343" y="795"/>
                </a:lnTo>
                <a:lnTo>
                  <a:pt x="349" y="801"/>
                </a:lnTo>
                <a:lnTo>
                  <a:pt x="356" y="808"/>
                </a:lnTo>
                <a:lnTo>
                  <a:pt x="364" y="812"/>
                </a:lnTo>
                <a:lnTo>
                  <a:pt x="372" y="816"/>
                </a:lnTo>
                <a:lnTo>
                  <a:pt x="380" y="819"/>
                </a:lnTo>
                <a:lnTo>
                  <a:pt x="390" y="821"/>
                </a:lnTo>
                <a:lnTo>
                  <a:pt x="398" y="822"/>
                </a:lnTo>
                <a:lnTo>
                  <a:pt x="408" y="821"/>
                </a:lnTo>
                <a:lnTo>
                  <a:pt x="416" y="819"/>
                </a:lnTo>
                <a:lnTo>
                  <a:pt x="424" y="816"/>
                </a:lnTo>
                <a:lnTo>
                  <a:pt x="432" y="812"/>
                </a:lnTo>
                <a:lnTo>
                  <a:pt x="440" y="808"/>
                </a:lnTo>
                <a:lnTo>
                  <a:pt x="449" y="801"/>
                </a:lnTo>
                <a:lnTo>
                  <a:pt x="455" y="795"/>
                </a:lnTo>
                <a:lnTo>
                  <a:pt x="462" y="786"/>
                </a:lnTo>
                <a:lnTo>
                  <a:pt x="466" y="777"/>
                </a:lnTo>
                <a:lnTo>
                  <a:pt x="471" y="767"/>
                </a:lnTo>
                <a:lnTo>
                  <a:pt x="476" y="757"/>
                </a:lnTo>
                <a:lnTo>
                  <a:pt x="479" y="747"/>
                </a:lnTo>
                <a:lnTo>
                  <a:pt x="483" y="736"/>
                </a:lnTo>
                <a:lnTo>
                  <a:pt x="486" y="723"/>
                </a:lnTo>
                <a:lnTo>
                  <a:pt x="486" y="712"/>
                </a:lnTo>
                <a:lnTo>
                  <a:pt x="488" y="699"/>
                </a:lnTo>
                <a:lnTo>
                  <a:pt x="486" y="687"/>
                </a:lnTo>
                <a:lnTo>
                  <a:pt x="486" y="674"/>
                </a:lnTo>
                <a:lnTo>
                  <a:pt x="483" y="663"/>
                </a:lnTo>
                <a:lnTo>
                  <a:pt x="479" y="652"/>
                </a:lnTo>
                <a:lnTo>
                  <a:pt x="476" y="640"/>
                </a:lnTo>
                <a:lnTo>
                  <a:pt x="471" y="630"/>
                </a:lnTo>
                <a:lnTo>
                  <a:pt x="466" y="621"/>
                </a:lnTo>
                <a:lnTo>
                  <a:pt x="462" y="613"/>
                </a:lnTo>
                <a:lnTo>
                  <a:pt x="455" y="604"/>
                </a:lnTo>
                <a:lnTo>
                  <a:pt x="449" y="596"/>
                </a:lnTo>
                <a:lnTo>
                  <a:pt x="440" y="591"/>
                </a:lnTo>
                <a:lnTo>
                  <a:pt x="432" y="585"/>
                </a:lnTo>
                <a:lnTo>
                  <a:pt x="424" y="582"/>
                </a:lnTo>
                <a:lnTo>
                  <a:pt x="416" y="578"/>
                </a:lnTo>
                <a:lnTo>
                  <a:pt x="408" y="577"/>
                </a:lnTo>
                <a:lnTo>
                  <a:pt x="398" y="575"/>
                </a:lnTo>
                <a:lnTo>
                  <a:pt x="86" y="855"/>
                </a:lnTo>
                <a:lnTo>
                  <a:pt x="78" y="856"/>
                </a:lnTo>
                <a:lnTo>
                  <a:pt x="70" y="858"/>
                </a:lnTo>
                <a:lnTo>
                  <a:pt x="62" y="861"/>
                </a:lnTo>
                <a:lnTo>
                  <a:pt x="54" y="864"/>
                </a:lnTo>
                <a:lnTo>
                  <a:pt x="47" y="869"/>
                </a:lnTo>
                <a:lnTo>
                  <a:pt x="41" y="876"/>
                </a:lnTo>
                <a:lnTo>
                  <a:pt x="34" y="882"/>
                </a:lnTo>
                <a:lnTo>
                  <a:pt x="28" y="889"/>
                </a:lnTo>
                <a:lnTo>
                  <a:pt x="23" y="897"/>
                </a:lnTo>
                <a:lnTo>
                  <a:pt x="18" y="907"/>
                </a:lnTo>
                <a:lnTo>
                  <a:pt x="13" y="916"/>
                </a:lnTo>
                <a:lnTo>
                  <a:pt x="10" y="926"/>
                </a:lnTo>
                <a:lnTo>
                  <a:pt x="7" y="936"/>
                </a:lnTo>
                <a:lnTo>
                  <a:pt x="5" y="947"/>
                </a:lnTo>
                <a:lnTo>
                  <a:pt x="3" y="959"/>
                </a:lnTo>
                <a:lnTo>
                  <a:pt x="3" y="970"/>
                </a:lnTo>
                <a:lnTo>
                  <a:pt x="3" y="981"/>
                </a:lnTo>
                <a:lnTo>
                  <a:pt x="5" y="993"/>
                </a:lnTo>
                <a:lnTo>
                  <a:pt x="7" y="1004"/>
                </a:lnTo>
                <a:lnTo>
                  <a:pt x="10" y="1016"/>
                </a:lnTo>
                <a:lnTo>
                  <a:pt x="13" y="1025"/>
                </a:lnTo>
                <a:lnTo>
                  <a:pt x="18" y="1035"/>
                </a:lnTo>
                <a:lnTo>
                  <a:pt x="23" y="1043"/>
                </a:lnTo>
                <a:lnTo>
                  <a:pt x="28" y="1051"/>
                </a:lnTo>
                <a:lnTo>
                  <a:pt x="34" y="1059"/>
                </a:lnTo>
                <a:lnTo>
                  <a:pt x="41" y="1066"/>
                </a:lnTo>
                <a:lnTo>
                  <a:pt x="47" y="1071"/>
                </a:lnTo>
                <a:lnTo>
                  <a:pt x="54" y="1076"/>
                </a:lnTo>
                <a:lnTo>
                  <a:pt x="62" y="1081"/>
                </a:lnTo>
                <a:lnTo>
                  <a:pt x="70" y="1082"/>
                </a:lnTo>
                <a:lnTo>
                  <a:pt x="78" y="1085"/>
                </a:lnTo>
                <a:lnTo>
                  <a:pt x="86" y="1085"/>
                </a:lnTo>
                <a:lnTo>
                  <a:pt x="94" y="1085"/>
                </a:lnTo>
                <a:lnTo>
                  <a:pt x="102" y="1082"/>
                </a:lnTo>
                <a:lnTo>
                  <a:pt x="111" y="1081"/>
                </a:lnTo>
                <a:lnTo>
                  <a:pt x="119" y="1076"/>
                </a:lnTo>
                <a:lnTo>
                  <a:pt x="125" y="1071"/>
                </a:lnTo>
                <a:lnTo>
                  <a:pt x="132" y="1066"/>
                </a:lnTo>
                <a:lnTo>
                  <a:pt x="138" y="1059"/>
                </a:lnTo>
                <a:lnTo>
                  <a:pt x="145" y="1051"/>
                </a:lnTo>
                <a:lnTo>
                  <a:pt x="150" y="1043"/>
                </a:lnTo>
                <a:lnTo>
                  <a:pt x="154" y="1035"/>
                </a:lnTo>
                <a:lnTo>
                  <a:pt x="159" y="1025"/>
                </a:lnTo>
                <a:lnTo>
                  <a:pt x="163" y="1016"/>
                </a:lnTo>
                <a:lnTo>
                  <a:pt x="164" y="1004"/>
                </a:lnTo>
                <a:lnTo>
                  <a:pt x="167" y="993"/>
                </a:lnTo>
                <a:lnTo>
                  <a:pt x="167" y="981"/>
                </a:lnTo>
                <a:lnTo>
                  <a:pt x="169" y="970"/>
                </a:lnTo>
                <a:lnTo>
                  <a:pt x="167" y="959"/>
                </a:lnTo>
                <a:lnTo>
                  <a:pt x="167" y="947"/>
                </a:lnTo>
                <a:lnTo>
                  <a:pt x="164" y="936"/>
                </a:lnTo>
                <a:lnTo>
                  <a:pt x="163" y="926"/>
                </a:lnTo>
                <a:lnTo>
                  <a:pt x="159" y="916"/>
                </a:lnTo>
                <a:lnTo>
                  <a:pt x="154" y="907"/>
                </a:lnTo>
                <a:lnTo>
                  <a:pt x="150" y="897"/>
                </a:lnTo>
                <a:lnTo>
                  <a:pt x="145" y="889"/>
                </a:lnTo>
                <a:lnTo>
                  <a:pt x="138" y="882"/>
                </a:lnTo>
                <a:lnTo>
                  <a:pt x="132" y="876"/>
                </a:lnTo>
                <a:lnTo>
                  <a:pt x="125" y="869"/>
                </a:lnTo>
                <a:lnTo>
                  <a:pt x="119" y="864"/>
                </a:lnTo>
                <a:lnTo>
                  <a:pt x="111" y="861"/>
                </a:lnTo>
                <a:lnTo>
                  <a:pt x="102" y="858"/>
                </a:lnTo>
                <a:lnTo>
                  <a:pt x="94" y="856"/>
                </a:lnTo>
                <a:lnTo>
                  <a:pt x="86" y="855"/>
                </a:lnTo>
                <a:lnTo>
                  <a:pt x="68" y="325"/>
                </a:lnTo>
                <a:lnTo>
                  <a:pt x="60" y="325"/>
                </a:lnTo>
                <a:lnTo>
                  <a:pt x="54" y="326"/>
                </a:lnTo>
                <a:lnTo>
                  <a:pt x="47" y="330"/>
                </a:lnTo>
                <a:lnTo>
                  <a:pt x="41" y="333"/>
                </a:lnTo>
                <a:lnTo>
                  <a:pt x="29" y="341"/>
                </a:lnTo>
                <a:lnTo>
                  <a:pt x="20" y="352"/>
                </a:lnTo>
                <a:lnTo>
                  <a:pt x="11" y="367"/>
                </a:lnTo>
                <a:lnTo>
                  <a:pt x="5" y="383"/>
                </a:lnTo>
                <a:lnTo>
                  <a:pt x="2" y="401"/>
                </a:lnTo>
                <a:lnTo>
                  <a:pt x="0" y="421"/>
                </a:lnTo>
                <a:lnTo>
                  <a:pt x="2" y="439"/>
                </a:lnTo>
                <a:lnTo>
                  <a:pt x="5" y="456"/>
                </a:lnTo>
                <a:lnTo>
                  <a:pt x="11" y="473"/>
                </a:lnTo>
                <a:lnTo>
                  <a:pt x="20" y="487"/>
                </a:lnTo>
                <a:lnTo>
                  <a:pt x="29" y="499"/>
                </a:lnTo>
                <a:lnTo>
                  <a:pt x="41" y="507"/>
                </a:lnTo>
                <a:lnTo>
                  <a:pt x="47" y="510"/>
                </a:lnTo>
                <a:lnTo>
                  <a:pt x="54" y="513"/>
                </a:lnTo>
                <a:lnTo>
                  <a:pt x="60" y="513"/>
                </a:lnTo>
                <a:lnTo>
                  <a:pt x="68" y="515"/>
                </a:lnTo>
                <a:lnTo>
                  <a:pt x="75" y="513"/>
                </a:lnTo>
                <a:lnTo>
                  <a:pt x="81" y="513"/>
                </a:lnTo>
                <a:lnTo>
                  <a:pt x="88" y="510"/>
                </a:lnTo>
                <a:lnTo>
                  <a:pt x="94" y="507"/>
                </a:lnTo>
                <a:lnTo>
                  <a:pt x="106" y="499"/>
                </a:lnTo>
                <a:lnTo>
                  <a:pt x="115" y="487"/>
                </a:lnTo>
                <a:lnTo>
                  <a:pt x="124" y="473"/>
                </a:lnTo>
                <a:lnTo>
                  <a:pt x="130" y="456"/>
                </a:lnTo>
                <a:lnTo>
                  <a:pt x="135" y="439"/>
                </a:lnTo>
                <a:lnTo>
                  <a:pt x="135" y="421"/>
                </a:lnTo>
                <a:lnTo>
                  <a:pt x="135" y="401"/>
                </a:lnTo>
                <a:lnTo>
                  <a:pt x="130" y="383"/>
                </a:lnTo>
                <a:lnTo>
                  <a:pt x="124" y="367"/>
                </a:lnTo>
                <a:lnTo>
                  <a:pt x="115" y="352"/>
                </a:lnTo>
                <a:lnTo>
                  <a:pt x="106" y="341"/>
                </a:lnTo>
                <a:lnTo>
                  <a:pt x="94" y="333"/>
                </a:lnTo>
                <a:lnTo>
                  <a:pt x="88" y="330"/>
                </a:lnTo>
                <a:lnTo>
                  <a:pt x="81" y="326"/>
                </a:lnTo>
                <a:lnTo>
                  <a:pt x="75" y="325"/>
                </a:lnTo>
                <a:lnTo>
                  <a:pt x="68" y="325"/>
                </a:lnTo>
                <a:lnTo>
                  <a:pt x="356" y="0"/>
                </a:lnTo>
                <a:lnTo>
                  <a:pt x="346" y="0"/>
                </a:lnTo>
                <a:lnTo>
                  <a:pt x="336" y="3"/>
                </a:lnTo>
                <a:lnTo>
                  <a:pt x="327" y="6"/>
                </a:lnTo>
                <a:lnTo>
                  <a:pt x="317" y="10"/>
                </a:lnTo>
                <a:lnTo>
                  <a:pt x="309" y="16"/>
                </a:lnTo>
                <a:lnTo>
                  <a:pt x="301" y="23"/>
                </a:lnTo>
                <a:lnTo>
                  <a:pt x="293" y="31"/>
                </a:lnTo>
                <a:lnTo>
                  <a:pt x="286" y="40"/>
                </a:lnTo>
                <a:lnTo>
                  <a:pt x="280" y="50"/>
                </a:lnTo>
                <a:lnTo>
                  <a:pt x="275" y="60"/>
                </a:lnTo>
                <a:lnTo>
                  <a:pt x="270" y="71"/>
                </a:lnTo>
                <a:lnTo>
                  <a:pt x="265" y="83"/>
                </a:lnTo>
                <a:lnTo>
                  <a:pt x="262" y="96"/>
                </a:lnTo>
                <a:lnTo>
                  <a:pt x="260" y="109"/>
                </a:lnTo>
                <a:lnTo>
                  <a:pt x="258" y="122"/>
                </a:lnTo>
                <a:lnTo>
                  <a:pt x="257" y="136"/>
                </a:lnTo>
                <a:lnTo>
                  <a:pt x="258" y="151"/>
                </a:lnTo>
                <a:lnTo>
                  <a:pt x="260" y="164"/>
                </a:lnTo>
                <a:lnTo>
                  <a:pt x="262" y="177"/>
                </a:lnTo>
                <a:lnTo>
                  <a:pt x="265" y="190"/>
                </a:lnTo>
                <a:lnTo>
                  <a:pt x="270" y="201"/>
                </a:lnTo>
                <a:lnTo>
                  <a:pt x="275" y="213"/>
                </a:lnTo>
                <a:lnTo>
                  <a:pt x="280" y="222"/>
                </a:lnTo>
                <a:lnTo>
                  <a:pt x="286" y="232"/>
                </a:lnTo>
                <a:lnTo>
                  <a:pt x="293" y="242"/>
                </a:lnTo>
                <a:lnTo>
                  <a:pt x="301" y="250"/>
                </a:lnTo>
                <a:lnTo>
                  <a:pt x="309" y="257"/>
                </a:lnTo>
                <a:lnTo>
                  <a:pt x="317" y="261"/>
                </a:lnTo>
                <a:lnTo>
                  <a:pt x="327" y="266"/>
                </a:lnTo>
                <a:lnTo>
                  <a:pt x="336" y="270"/>
                </a:lnTo>
                <a:lnTo>
                  <a:pt x="346" y="273"/>
                </a:lnTo>
                <a:lnTo>
                  <a:pt x="356" y="273"/>
                </a:lnTo>
                <a:lnTo>
                  <a:pt x="366" y="273"/>
                </a:lnTo>
                <a:lnTo>
                  <a:pt x="375" y="270"/>
                </a:lnTo>
                <a:lnTo>
                  <a:pt x="385" y="266"/>
                </a:lnTo>
                <a:lnTo>
                  <a:pt x="393" y="261"/>
                </a:lnTo>
                <a:lnTo>
                  <a:pt x="403" y="257"/>
                </a:lnTo>
                <a:lnTo>
                  <a:pt x="411" y="250"/>
                </a:lnTo>
                <a:lnTo>
                  <a:pt x="418" y="242"/>
                </a:lnTo>
                <a:lnTo>
                  <a:pt x="426" y="232"/>
                </a:lnTo>
                <a:lnTo>
                  <a:pt x="431" y="222"/>
                </a:lnTo>
                <a:lnTo>
                  <a:pt x="437" y="213"/>
                </a:lnTo>
                <a:lnTo>
                  <a:pt x="442" y="201"/>
                </a:lnTo>
                <a:lnTo>
                  <a:pt x="447" y="190"/>
                </a:lnTo>
                <a:lnTo>
                  <a:pt x="450" y="177"/>
                </a:lnTo>
                <a:lnTo>
                  <a:pt x="452" y="164"/>
                </a:lnTo>
                <a:lnTo>
                  <a:pt x="453" y="151"/>
                </a:lnTo>
                <a:lnTo>
                  <a:pt x="453" y="136"/>
                </a:lnTo>
                <a:lnTo>
                  <a:pt x="453" y="122"/>
                </a:lnTo>
                <a:lnTo>
                  <a:pt x="452" y="109"/>
                </a:lnTo>
                <a:lnTo>
                  <a:pt x="450" y="96"/>
                </a:lnTo>
                <a:lnTo>
                  <a:pt x="447" y="83"/>
                </a:lnTo>
                <a:lnTo>
                  <a:pt x="442" y="71"/>
                </a:lnTo>
                <a:lnTo>
                  <a:pt x="437" y="60"/>
                </a:lnTo>
                <a:lnTo>
                  <a:pt x="431" y="50"/>
                </a:lnTo>
                <a:lnTo>
                  <a:pt x="426" y="40"/>
                </a:lnTo>
                <a:lnTo>
                  <a:pt x="418" y="31"/>
                </a:lnTo>
                <a:lnTo>
                  <a:pt x="411" y="23"/>
                </a:lnTo>
                <a:lnTo>
                  <a:pt x="403" y="16"/>
                </a:lnTo>
                <a:lnTo>
                  <a:pt x="393" y="10"/>
                </a:lnTo>
                <a:lnTo>
                  <a:pt x="385" y="6"/>
                </a:lnTo>
                <a:lnTo>
                  <a:pt x="375" y="3"/>
                </a:lnTo>
                <a:lnTo>
                  <a:pt x="366" y="0"/>
                </a:lnTo>
                <a:lnTo>
                  <a:pt x="356" y="0"/>
                </a:lnTo>
                <a:lnTo>
                  <a:pt x="398" y="575"/>
                </a:lnTo>
              </a:path>
            </a:pathLst>
          </a:custGeom>
          <a:solidFill>
            <a:srgbClr val="CC992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84" name="Freeform 215"/>
          <p:cNvSpPr>
            <a:spLocks/>
          </p:cNvSpPr>
          <p:nvPr/>
        </p:nvSpPr>
        <p:spPr bwMode="auto">
          <a:xfrm>
            <a:off x="3257550" y="4121150"/>
            <a:ext cx="284163" cy="393700"/>
          </a:xfrm>
          <a:custGeom>
            <a:avLst/>
            <a:gdLst>
              <a:gd name="T0" fmla="*/ 80 w 179"/>
              <a:gd name="T1" fmla="*/ 2 h 248"/>
              <a:gd name="T2" fmla="*/ 62 w 179"/>
              <a:gd name="T3" fmla="*/ 7 h 248"/>
              <a:gd name="T4" fmla="*/ 46 w 179"/>
              <a:gd name="T5" fmla="*/ 16 h 248"/>
              <a:gd name="T6" fmla="*/ 33 w 179"/>
              <a:gd name="T7" fmla="*/ 29 h 248"/>
              <a:gd name="T8" fmla="*/ 20 w 179"/>
              <a:gd name="T9" fmla="*/ 46 h 248"/>
              <a:gd name="T10" fmla="*/ 12 w 179"/>
              <a:gd name="T11" fmla="*/ 65 h 248"/>
              <a:gd name="T12" fmla="*/ 4 w 179"/>
              <a:gd name="T13" fmla="*/ 88 h 248"/>
              <a:gd name="T14" fmla="*/ 0 w 179"/>
              <a:gd name="T15" fmla="*/ 112 h 248"/>
              <a:gd name="T16" fmla="*/ 0 w 179"/>
              <a:gd name="T17" fmla="*/ 137 h 248"/>
              <a:gd name="T18" fmla="*/ 4 w 179"/>
              <a:gd name="T19" fmla="*/ 161 h 248"/>
              <a:gd name="T20" fmla="*/ 12 w 179"/>
              <a:gd name="T21" fmla="*/ 182 h 248"/>
              <a:gd name="T22" fmla="*/ 20 w 179"/>
              <a:gd name="T23" fmla="*/ 202 h 248"/>
              <a:gd name="T24" fmla="*/ 33 w 179"/>
              <a:gd name="T25" fmla="*/ 220 h 248"/>
              <a:gd name="T26" fmla="*/ 46 w 179"/>
              <a:gd name="T27" fmla="*/ 233 h 248"/>
              <a:gd name="T28" fmla="*/ 62 w 179"/>
              <a:gd name="T29" fmla="*/ 241 h 248"/>
              <a:gd name="T30" fmla="*/ 80 w 179"/>
              <a:gd name="T31" fmla="*/ 246 h 248"/>
              <a:gd name="T32" fmla="*/ 98 w 179"/>
              <a:gd name="T33" fmla="*/ 246 h 248"/>
              <a:gd name="T34" fmla="*/ 114 w 179"/>
              <a:gd name="T35" fmla="*/ 241 h 248"/>
              <a:gd name="T36" fmla="*/ 130 w 179"/>
              <a:gd name="T37" fmla="*/ 233 h 248"/>
              <a:gd name="T38" fmla="*/ 145 w 179"/>
              <a:gd name="T39" fmla="*/ 220 h 248"/>
              <a:gd name="T40" fmla="*/ 156 w 179"/>
              <a:gd name="T41" fmla="*/ 202 h 248"/>
              <a:gd name="T42" fmla="*/ 166 w 179"/>
              <a:gd name="T43" fmla="*/ 182 h 248"/>
              <a:gd name="T44" fmla="*/ 173 w 179"/>
              <a:gd name="T45" fmla="*/ 161 h 248"/>
              <a:gd name="T46" fmla="*/ 176 w 179"/>
              <a:gd name="T47" fmla="*/ 137 h 248"/>
              <a:gd name="T48" fmla="*/ 176 w 179"/>
              <a:gd name="T49" fmla="*/ 112 h 248"/>
              <a:gd name="T50" fmla="*/ 173 w 179"/>
              <a:gd name="T51" fmla="*/ 88 h 248"/>
              <a:gd name="T52" fmla="*/ 166 w 179"/>
              <a:gd name="T53" fmla="*/ 65 h 248"/>
              <a:gd name="T54" fmla="*/ 156 w 179"/>
              <a:gd name="T55" fmla="*/ 46 h 248"/>
              <a:gd name="T56" fmla="*/ 145 w 179"/>
              <a:gd name="T57" fmla="*/ 29 h 248"/>
              <a:gd name="T58" fmla="*/ 130 w 179"/>
              <a:gd name="T59" fmla="*/ 16 h 248"/>
              <a:gd name="T60" fmla="*/ 114 w 179"/>
              <a:gd name="T61" fmla="*/ 7 h 248"/>
              <a:gd name="T62" fmla="*/ 98 w 179"/>
              <a:gd name="T63" fmla="*/ 2 h 2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9"/>
              <a:gd name="T97" fmla="*/ 0 h 248"/>
              <a:gd name="T98" fmla="*/ 179 w 179"/>
              <a:gd name="T99" fmla="*/ 248 h 2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9" h="248">
                <a:moveTo>
                  <a:pt x="88" y="0"/>
                </a:moveTo>
                <a:lnTo>
                  <a:pt x="80" y="2"/>
                </a:lnTo>
                <a:lnTo>
                  <a:pt x="70" y="3"/>
                </a:lnTo>
                <a:lnTo>
                  <a:pt x="62" y="7"/>
                </a:lnTo>
                <a:lnTo>
                  <a:pt x="54" y="10"/>
                </a:lnTo>
                <a:lnTo>
                  <a:pt x="46" y="16"/>
                </a:lnTo>
                <a:lnTo>
                  <a:pt x="39" y="21"/>
                </a:lnTo>
                <a:lnTo>
                  <a:pt x="33" y="29"/>
                </a:lnTo>
                <a:lnTo>
                  <a:pt x="26" y="38"/>
                </a:lnTo>
                <a:lnTo>
                  <a:pt x="20" y="46"/>
                </a:lnTo>
                <a:lnTo>
                  <a:pt x="15" y="55"/>
                </a:lnTo>
                <a:lnTo>
                  <a:pt x="12" y="65"/>
                </a:lnTo>
                <a:lnTo>
                  <a:pt x="7" y="77"/>
                </a:lnTo>
                <a:lnTo>
                  <a:pt x="4" y="88"/>
                </a:lnTo>
                <a:lnTo>
                  <a:pt x="2" y="99"/>
                </a:lnTo>
                <a:lnTo>
                  <a:pt x="0" y="112"/>
                </a:lnTo>
                <a:lnTo>
                  <a:pt x="0" y="124"/>
                </a:lnTo>
                <a:lnTo>
                  <a:pt x="0" y="137"/>
                </a:lnTo>
                <a:lnTo>
                  <a:pt x="2" y="148"/>
                </a:lnTo>
                <a:lnTo>
                  <a:pt x="4" y="161"/>
                </a:lnTo>
                <a:lnTo>
                  <a:pt x="7" y="172"/>
                </a:lnTo>
                <a:lnTo>
                  <a:pt x="12" y="182"/>
                </a:lnTo>
                <a:lnTo>
                  <a:pt x="15" y="192"/>
                </a:lnTo>
                <a:lnTo>
                  <a:pt x="20" y="202"/>
                </a:lnTo>
                <a:lnTo>
                  <a:pt x="26" y="211"/>
                </a:lnTo>
                <a:lnTo>
                  <a:pt x="33" y="220"/>
                </a:lnTo>
                <a:lnTo>
                  <a:pt x="39" y="226"/>
                </a:lnTo>
                <a:lnTo>
                  <a:pt x="46" y="233"/>
                </a:lnTo>
                <a:lnTo>
                  <a:pt x="54" y="237"/>
                </a:lnTo>
                <a:lnTo>
                  <a:pt x="62" y="241"/>
                </a:lnTo>
                <a:lnTo>
                  <a:pt x="70" y="244"/>
                </a:lnTo>
                <a:lnTo>
                  <a:pt x="80" y="246"/>
                </a:lnTo>
                <a:lnTo>
                  <a:pt x="88" y="247"/>
                </a:lnTo>
                <a:lnTo>
                  <a:pt x="98" y="246"/>
                </a:lnTo>
                <a:lnTo>
                  <a:pt x="106" y="244"/>
                </a:lnTo>
                <a:lnTo>
                  <a:pt x="114" y="241"/>
                </a:lnTo>
                <a:lnTo>
                  <a:pt x="122" y="237"/>
                </a:lnTo>
                <a:lnTo>
                  <a:pt x="130" y="233"/>
                </a:lnTo>
                <a:lnTo>
                  <a:pt x="139" y="226"/>
                </a:lnTo>
                <a:lnTo>
                  <a:pt x="145" y="220"/>
                </a:lnTo>
                <a:lnTo>
                  <a:pt x="152" y="211"/>
                </a:lnTo>
                <a:lnTo>
                  <a:pt x="156" y="202"/>
                </a:lnTo>
                <a:lnTo>
                  <a:pt x="161" y="192"/>
                </a:lnTo>
                <a:lnTo>
                  <a:pt x="166" y="182"/>
                </a:lnTo>
                <a:lnTo>
                  <a:pt x="169" y="172"/>
                </a:lnTo>
                <a:lnTo>
                  <a:pt x="173" y="161"/>
                </a:lnTo>
                <a:lnTo>
                  <a:pt x="176" y="148"/>
                </a:lnTo>
                <a:lnTo>
                  <a:pt x="176" y="137"/>
                </a:lnTo>
                <a:lnTo>
                  <a:pt x="178" y="124"/>
                </a:lnTo>
                <a:lnTo>
                  <a:pt x="176" y="112"/>
                </a:lnTo>
                <a:lnTo>
                  <a:pt x="176" y="99"/>
                </a:lnTo>
                <a:lnTo>
                  <a:pt x="173" y="88"/>
                </a:lnTo>
                <a:lnTo>
                  <a:pt x="169" y="77"/>
                </a:lnTo>
                <a:lnTo>
                  <a:pt x="166" y="65"/>
                </a:lnTo>
                <a:lnTo>
                  <a:pt x="161" y="55"/>
                </a:lnTo>
                <a:lnTo>
                  <a:pt x="156" y="46"/>
                </a:lnTo>
                <a:lnTo>
                  <a:pt x="152" y="38"/>
                </a:lnTo>
                <a:lnTo>
                  <a:pt x="145" y="29"/>
                </a:lnTo>
                <a:lnTo>
                  <a:pt x="139" y="21"/>
                </a:lnTo>
                <a:lnTo>
                  <a:pt x="130" y="16"/>
                </a:lnTo>
                <a:lnTo>
                  <a:pt x="122" y="10"/>
                </a:lnTo>
                <a:lnTo>
                  <a:pt x="114" y="7"/>
                </a:lnTo>
                <a:lnTo>
                  <a:pt x="106" y="3"/>
                </a:lnTo>
                <a:lnTo>
                  <a:pt x="98" y="2"/>
                </a:lnTo>
                <a:lnTo>
                  <a:pt x="8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85" name="Freeform 216"/>
          <p:cNvSpPr>
            <a:spLocks/>
          </p:cNvSpPr>
          <p:nvPr/>
        </p:nvSpPr>
        <p:spPr bwMode="auto">
          <a:xfrm>
            <a:off x="3833813" y="2844800"/>
            <a:ext cx="442912" cy="1150938"/>
          </a:xfrm>
          <a:custGeom>
            <a:avLst/>
            <a:gdLst>
              <a:gd name="T0" fmla="*/ 0 w 279"/>
              <a:gd name="T1" fmla="*/ 0 h 725"/>
              <a:gd name="T2" fmla="*/ 36 w 279"/>
              <a:gd name="T3" fmla="*/ 31 h 725"/>
              <a:gd name="T4" fmla="*/ 71 w 279"/>
              <a:gd name="T5" fmla="*/ 65 h 725"/>
              <a:gd name="T6" fmla="*/ 106 w 279"/>
              <a:gd name="T7" fmla="*/ 100 h 725"/>
              <a:gd name="T8" fmla="*/ 141 w 279"/>
              <a:gd name="T9" fmla="*/ 136 h 725"/>
              <a:gd name="T10" fmla="*/ 175 w 279"/>
              <a:gd name="T11" fmla="*/ 175 h 725"/>
              <a:gd name="T12" fmla="*/ 210 w 279"/>
              <a:gd name="T13" fmla="*/ 213 h 725"/>
              <a:gd name="T14" fmla="*/ 244 w 279"/>
              <a:gd name="T15" fmla="*/ 250 h 725"/>
              <a:gd name="T16" fmla="*/ 278 w 279"/>
              <a:gd name="T17" fmla="*/ 286 h 725"/>
              <a:gd name="T18" fmla="*/ 276 w 279"/>
              <a:gd name="T19" fmla="*/ 339 h 725"/>
              <a:gd name="T20" fmla="*/ 275 w 279"/>
              <a:gd name="T21" fmla="*/ 395 h 725"/>
              <a:gd name="T22" fmla="*/ 273 w 279"/>
              <a:gd name="T23" fmla="*/ 448 h 725"/>
              <a:gd name="T24" fmla="*/ 271 w 279"/>
              <a:gd name="T25" fmla="*/ 503 h 725"/>
              <a:gd name="T26" fmla="*/ 268 w 279"/>
              <a:gd name="T27" fmla="*/ 557 h 725"/>
              <a:gd name="T28" fmla="*/ 266 w 279"/>
              <a:gd name="T29" fmla="*/ 612 h 725"/>
              <a:gd name="T30" fmla="*/ 263 w 279"/>
              <a:gd name="T31" fmla="*/ 668 h 725"/>
              <a:gd name="T32" fmla="*/ 260 w 279"/>
              <a:gd name="T33" fmla="*/ 724 h 725"/>
              <a:gd name="T34" fmla="*/ 257 w 279"/>
              <a:gd name="T35" fmla="*/ 668 h 725"/>
              <a:gd name="T36" fmla="*/ 252 w 279"/>
              <a:gd name="T37" fmla="*/ 611 h 725"/>
              <a:gd name="T38" fmla="*/ 247 w 279"/>
              <a:gd name="T39" fmla="*/ 554 h 725"/>
              <a:gd name="T40" fmla="*/ 242 w 279"/>
              <a:gd name="T41" fmla="*/ 497 h 725"/>
              <a:gd name="T42" fmla="*/ 237 w 279"/>
              <a:gd name="T43" fmla="*/ 442 h 725"/>
              <a:gd name="T44" fmla="*/ 231 w 279"/>
              <a:gd name="T45" fmla="*/ 386 h 725"/>
              <a:gd name="T46" fmla="*/ 223 w 279"/>
              <a:gd name="T47" fmla="*/ 334 h 725"/>
              <a:gd name="T48" fmla="*/ 214 w 279"/>
              <a:gd name="T49" fmla="*/ 282 h 725"/>
              <a:gd name="T50" fmla="*/ 188 w 279"/>
              <a:gd name="T51" fmla="*/ 245 h 725"/>
              <a:gd name="T52" fmla="*/ 162 w 279"/>
              <a:gd name="T53" fmla="*/ 208 h 725"/>
              <a:gd name="T54" fmla="*/ 136 w 279"/>
              <a:gd name="T55" fmla="*/ 172 h 725"/>
              <a:gd name="T56" fmla="*/ 109 w 279"/>
              <a:gd name="T57" fmla="*/ 138 h 725"/>
              <a:gd name="T58" fmla="*/ 83 w 279"/>
              <a:gd name="T59" fmla="*/ 102 h 725"/>
              <a:gd name="T60" fmla="*/ 55 w 279"/>
              <a:gd name="T61" fmla="*/ 68 h 725"/>
              <a:gd name="T62" fmla="*/ 29 w 279"/>
              <a:gd name="T63" fmla="*/ 34 h 725"/>
              <a:gd name="T64" fmla="*/ 0 w 279"/>
              <a:gd name="T65" fmla="*/ 0 h 7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725"/>
              <a:gd name="T101" fmla="*/ 279 w 279"/>
              <a:gd name="T102" fmla="*/ 725 h 7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725">
                <a:moveTo>
                  <a:pt x="0" y="0"/>
                </a:moveTo>
                <a:lnTo>
                  <a:pt x="36" y="31"/>
                </a:lnTo>
                <a:lnTo>
                  <a:pt x="71" y="65"/>
                </a:lnTo>
                <a:lnTo>
                  <a:pt x="106" y="100"/>
                </a:lnTo>
                <a:lnTo>
                  <a:pt x="141" y="136"/>
                </a:lnTo>
                <a:lnTo>
                  <a:pt x="175" y="175"/>
                </a:lnTo>
                <a:lnTo>
                  <a:pt x="210" y="213"/>
                </a:lnTo>
                <a:lnTo>
                  <a:pt x="244" y="250"/>
                </a:lnTo>
                <a:lnTo>
                  <a:pt x="278" y="286"/>
                </a:lnTo>
                <a:lnTo>
                  <a:pt x="276" y="339"/>
                </a:lnTo>
                <a:lnTo>
                  <a:pt x="275" y="395"/>
                </a:lnTo>
                <a:lnTo>
                  <a:pt x="273" y="448"/>
                </a:lnTo>
                <a:lnTo>
                  <a:pt x="271" y="503"/>
                </a:lnTo>
                <a:lnTo>
                  <a:pt x="268" y="557"/>
                </a:lnTo>
                <a:lnTo>
                  <a:pt x="266" y="612"/>
                </a:lnTo>
                <a:lnTo>
                  <a:pt x="263" y="668"/>
                </a:lnTo>
                <a:lnTo>
                  <a:pt x="260" y="724"/>
                </a:lnTo>
                <a:lnTo>
                  <a:pt x="257" y="668"/>
                </a:lnTo>
                <a:lnTo>
                  <a:pt x="252" y="611"/>
                </a:lnTo>
                <a:lnTo>
                  <a:pt x="247" y="554"/>
                </a:lnTo>
                <a:lnTo>
                  <a:pt x="242" y="497"/>
                </a:lnTo>
                <a:lnTo>
                  <a:pt x="237" y="442"/>
                </a:lnTo>
                <a:lnTo>
                  <a:pt x="231" y="386"/>
                </a:lnTo>
                <a:lnTo>
                  <a:pt x="223" y="334"/>
                </a:lnTo>
                <a:lnTo>
                  <a:pt x="214" y="282"/>
                </a:lnTo>
                <a:lnTo>
                  <a:pt x="188" y="245"/>
                </a:lnTo>
                <a:lnTo>
                  <a:pt x="162" y="208"/>
                </a:lnTo>
                <a:lnTo>
                  <a:pt x="136" y="172"/>
                </a:lnTo>
                <a:lnTo>
                  <a:pt x="109" y="138"/>
                </a:lnTo>
                <a:lnTo>
                  <a:pt x="83" y="102"/>
                </a:lnTo>
                <a:lnTo>
                  <a:pt x="55" y="68"/>
                </a:lnTo>
                <a:lnTo>
                  <a:pt x="29" y="34"/>
                </a:lnTo>
                <a:lnTo>
                  <a:pt x="0" y="0"/>
                </a:lnTo>
              </a:path>
            </a:pathLst>
          </a:custGeom>
          <a:solidFill>
            <a:srgbClr val="E0BC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86" name="Freeform 217"/>
          <p:cNvSpPr>
            <a:spLocks/>
          </p:cNvSpPr>
          <p:nvPr/>
        </p:nvSpPr>
        <p:spPr bwMode="auto">
          <a:xfrm>
            <a:off x="3684588" y="3414713"/>
            <a:ext cx="207962" cy="442912"/>
          </a:xfrm>
          <a:custGeom>
            <a:avLst/>
            <a:gdLst>
              <a:gd name="T0" fmla="*/ 120 w 131"/>
              <a:gd name="T1" fmla="*/ 0 h 279"/>
              <a:gd name="T2" fmla="*/ 113 w 131"/>
              <a:gd name="T3" fmla="*/ 5 h 279"/>
              <a:gd name="T4" fmla="*/ 107 w 131"/>
              <a:gd name="T5" fmla="*/ 10 h 279"/>
              <a:gd name="T6" fmla="*/ 102 w 131"/>
              <a:gd name="T7" fmla="*/ 18 h 279"/>
              <a:gd name="T8" fmla="*/ 97 w 131"/>
              <a:gd name="T9" fmla="*/ 26 h 279"/>
              <a:gd name="T10" fmla="*/ 89 w 131"/>
              <a:gd name="T11" fmla="*/ 47 h 279"/>
              <a:gd name="T12" fmla="*/ 84 w 131"/>
              <a:gd name="T13" fmla="*/ 70 h 279"/>
              <a:gd name="T14" fmla="*/ 79 w 131"/>
              <a:gd name="T15" fmla="*/ 92 h 279"/>
              <a:gd name="T16" fmla="*/ 78 w 131"/>
              <a:gd name="T17" fmla="*/ 114 h 279"/>
              <a:gd name="T18" fmla="*/ 78 w 131"/>
              <a:gd name="T19" fmla="*/ 133 h 279"/>
              <a:gd name="T20" fmla="*/ 78 w 131"/>
              <a:gd name="T21" fmla="*/ 146 h 279"/>
              <a:gd name="T22" fmla="*/ 78 w 131"/>
              <a:gd name="T23" fmla="*/ 162 h 279"/>
              <a:gd name="T24" fmla="*/ 79 w 131"/>
              <a:gd name="T25" fmla="*/ 180 h 279"/>
              <a:gd name="T26" fmla="*/ 83 w 131"/>
              <a:gd name="T27" fmla="*/ 200 h 279"/>
              <a:gd name="T28" fmla="*/ 87 w 131"/>
              <a:gd name="T29" fmla="*/ 219 h 279"/>
              <a:gd name="T30" fmla="*/ 96 w 131"/>
              <a:gd name="T31" fmla="*/ 237 h 279"/>
              <a:gd name="T32" fmla="*/ 104 w 131"/>
              <a:gd name="T33" fmla="*/ 253 h 279"/>
              <a:gd name="T34" fmla="*/ 109 w 131"/>
              <a:gd name="T35" fmla="*/ 261 h 279"/>
              <a:gd name="T36" fmla="*/ 115 w 131"/>
              <a:gd name="T37" fmla="*/ 268 h 279"/>
              <a:gd name="T38" fmla="*/ 122 w 131"/>
              <a:gd name="T39" fmla="*/ 273 h 279"/>
              <a:gd name="T40" fmla="*/ 130 w 131"/>
              <a:gd name="T41" fmla="*/ 278 h 279"/>
              <a:gd name="T42" fmla="*/ 115 w 131"/>
              <a:gd name="T43" fmla="*/ 278 h 279"/>
              <a:gd name="T44" fmla="*/ 102 w 131"/>
              <a:gd name="T45" fmla="*/ 278 h 279"/>
              <a:gd name="T46" fmla="*/ 89 w 131"/>
              <a:gd name="T47" fmla="*/ 274 h 279"/>
              <a:gd name="T48" fmla="*/ 78 w 131"/>
              <a:gd name="T49" fmla="*/ 270 h 279"/>
              <a:gd name="T50" fmla="*/ 66 w 131"/>
              <a:gd name="T51" fmla="*/ 263 h 279"/>
              <a:gd name="T52" fmla="*/ 55 w 131"/>
              <a:gd name="T53" fmla="*/ 257 h 279"/>
              <a:gd name="T54" fmla="*/ 45 w 131"/>
              <a:gd name="T55" fmla="*/ 247 h 279"/>
              <a:gd name="T56" fmla="*/ 37 w 131"/>
              <a:gd name="T57" fmla="*/ 239 h 279"/>
              <a:gd name="T58" fmla="*/ 29 w 131"/>
              <a:gd name="T59" fmla="*/ 227 h 279"/>
              <a:gd name="T60" fmla="*/ 22 w 131"/>
              <a:gd name="T61" fmla="*/ 216 h 279"/>
              <a:gd name="T62" fmla="*/ 16 w 131"/>
              <a:gd name="T63" fmla="*/ 205 h 279"/>
              <a:gd name="T64" fmla="*/ 11 w 131"/>
              <a:gd name="T65" fmla="*/ 192 h 279"/>
              <a:gd name="T66" fmla="*/ 6 w 131"/>
              <a:gd name="T67" fmla="*/ 179 h 279"/>
              <a:gd name="T68" fmla="*/ 3 w 131"/>
              <a:gd name="T69" fmla="*/ 164 h 279"/>
              <a:gd name="T70" fmla="*/ 1 w 131"/>
              <a:gd name="T71" fmla="*/ 151 h 279"/>
              <a:gd name="T72" fmla="*/ 0 w 131"/>
              <a:gd name="T73" fmla="*/ 136 h 279"/>
              <a:gd name="T74" fmla="*/ 0 w 131"/>
              <a:gd name="T75" fmla="*/ 122 h 279"/>
              <a:gd name="T76" fmla="*/ 1 w 131"/>
              <a:gd name="T77" fmla="*/ 109 h 279"/>
              <a:gd name="T78" fmla="*/ 5 w 131"/>
              <a:gd name="T79" fmla="*/ 96 h 279"/>
              <a:gd name="T80" fmla="*/ 8 w 131"/>
              <a:gd name="T81" fmla="*/ 83 h 279"/>
              <a:gd name="T82" fmla="*/ 13 w 131"/>
              <a:gd name="T83" fmla="*/ 71 h 279"/>
              <a:gd name="T84" fmla="*/ 19 w 131"/>
              <a:gd name="T85" fmla="*/ 60 h 279"/>
              <a:gd name="T86" fmla="*/ 26 w 131"/>
              <a:gd name="T87" fmla="*/ 50 h 279"/>
              <a:gd name="T88" fmla="*/ 34 w 131"/>
              <a:gd name="T89" fmla="*/ 40 h 279"/>
              <a:gd name="T90" fmla="*/ 42 w 131"/>
              <a:gd name="T91" fmla="*/ 31 h 279"/>
              <a:gd name="T92" fmla="*/ 52 w 131"/>
              <a:gd name="T93" fmla="*/ 24 h 279"/>
              <a:gd name="T94" fmla="*/ 61 w 131"/>
              <a:gd name="T95" fmla="*/ 16 h 279"/>
              <a:gd name="T96" fmla="*/ 73 w 131"/>
              <a:gd name="T97" fmla="*/ 11 h 279"/>
              <a:gd name="T98" fmla="*/ 84 w 131"/>
              <a:gd name="T99" fmla="*/ 6 h 279"/>
              <a:gd name="T100" fmla="*/ 96 w 131"/>
              <a:gd name="T101" fmla="*/ 3 h 279"/>
              <a:gd name="T102" fmla="*/ 107 w 131"/>
              <a:gd name="T103" fmla="*/ 1 h 279"/>
              <a:gd name="T104" fmla="*/ 120 w 131"/>
              <a:gd name="T105" fmla="*/ 0 h 2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1"/>
              <a:gd name="T160" fmla="*/ 0 h 279"/>
              <a:gd name="T161" fmla="*/ 131 w 131"/>
              <a:gd name="T162" fmla="*/ 279 h 27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1" h="279">
                <a:moveTo>
                  <a:pt x="120" y="0"/>
                </a:moveTo>
                <a:lnTo>
                  <a:pt x="113" y="5"/>
                </a:lnTo>
                <a:lnTo>
                  <a:pt x="107" y="10"/>
                </a:lnTo>
                <a:lnTo>
                  <a:pt x="102" y="18"/>
                </a:lnTo>
                <a:lnTo>
                  <a:pt x="97" y="26"/>
                </a:lnTo>
                <a:lnTo>
                  <a:pt x="89" y="47"/>
                </a:lnTo>
                <a:lnTo>
                  <a:pt x="84" y="70"/>
                </a:lnTo>
                <a:lnTo>
                  <a:pt x="79" y="92"/>
                </a:lnTo>
                <a:lnTo>
                  <a:pt x="78" y="114"/>
                </a:lnTo>
                <a:lnTo>
                  <a:pt x="78" y="133"/>
                </a:lnTo>
                <a:lnTo>
                  <a:pt x="78" y="146"/>
                </a:lnTo>
                <a:lnTo>
                  <a:pt x="78" y="162"/>
                </a:lnTo>
                <a:lnTo>
                  <a:pt x="79" y="180"/>
                </a:lnTo>
                <a:lnTo>
                  <a:pt x="83" y="200"/>
                </a:lnTo>
                <a:lnTo>
                  <a:pt x="87" y="219"/>
                </a:lnTo>
                <a:lnTo>
                  <a:pt x="96" y="237"/>
                </a:lnTo>
                <a:lnTo>
                  <a:pt x="104" y="253"/>
                </a:lnTo>
                <a:lnTo>
                  <a:pt x="109" y="261"/>
                </a:lnTo>
                <a:lnTo>
                  <a:pt x="115" y="268"/>
                </a:lnTo>
                <a:lnTo>
                  <a:pt x="122" y="273"/>
                </a:lnTo>
                <a:lnTo>
                  <a:pt x="130" y="278"/>
                </a:lnTo>
                <a:lnTo>
                  <a:pt x="115" y="278"/>
                </a:lnTo>
                <a:lnTo>
                  <a:pt x="102" y="278"/>
                </a:lnTo>
                <a:lnTo>
                  <a:pt x="89" y="274"/>
                </a:lnTo>
                <a:lnTo>
                  <a:pt x="78" y="270"/>
                </a:lnTo>
                <a:lnTo>
                  <a:pt x="66" y="263"/>
                </a:lnTo>
                <a:lnTo>
                  <a:pt x="55" y="257"/>
                </a:lnTo>
                <a:lnTo>
                  <a:pt x="45" y="247"/>
                </a:lnTo>
                <a:lnTo>
                  <a:pt x="37" y="239"/>
                </a:lnTo>
                <a:lnTo>
                  <a:pt x="29" y="227"/>
                </a:lnTo>
                <a:lnTo>
                  <a:pt x="22" y="216"/>
                </a:lnTo>
                <a:lnTo>
                  <a:pt x="16" y="205"/>
                </a:lnTo>
                <a:lnTo>
                  <a:pt x="11" y="192"/>
                </a:lnTo>
                <a:lnTo>
                  <a:pt x="6" y="179"/>
                </a:lnTo>
                <a:lnTo>
                  <a:pt x="3" y="164"/>
                </a:lnTo>
                <a:lnTo>
                  <a:pt x="1" y="151"/>
                </a:lnTo>
                <a:lnTo>
                  <a:pt x="0" y="136"/>
                </a:lnTo>
                <a:lnTo>
                  <a:pt x="0" y="122"/>
                </a:lnTo>
                <a:lnTo>
                  <a:pt x="1" y="109"/>
                </a:lnTo>
                <a:lnTo>
                  <a:pt x="5" y="96"/>
                </a:lnTo>
                <a:lnTo>
                  <a:pt x="8" y="83"/>
                </a:lnTo>
                <a:lnTo>
                  <a:pt x="13" y="71"/>
                </a:lnTo>
                <a:lnTo>
                  <a:pt x="19" y="60"/>
                </a:lnTo>
                <a:lnTo>
                  <a:pt x="26" y="50"/>
                </a:lnTo>
                <a:lnTo>
                  <a:pt x="34" y="40"/>
                </a:lnTo>
                <a:lnTo>
                  <a:pt x="42" y="31"/>
                </a:lnTo>
                <a:lnTo>
                  <a:pt x="52" y="24"/>
                </a:lnTo>
                <a:lnTo>
                  <a:pt x="61" y="16"/>
                </a:lnTo>
                <a:lnTo>
                  <a:pt x="73" y="11"/>
                </a:lnTo>
                <a:lnTo>
                  <a:pt x="84" y="6"/>
                </a:lnTo>
                <a:lnTo>
                  <a:pt x="96" y="3"/>
                </a:lnTo>
                <a:lnTo>
                  <a:pt x="107" y="1"/>
                </a:lnTo>
                <a:lnTo>
                  <a:pt x="120"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87" name="Freeform 218"/>
          <p:cNvSpPr>
            <a:spLocks/>
          </p:cNvSpPr>
          <p:nvPr/>
        </p:nvSpPr>
        <p:spPr bwMode="auto">
          <a:xfrm>
            <a:off x="3800475" y="3409950"/>
            <a:ext cx="79375" cy="246063"/>
          </a:xfrm>
          <a:custGeom>
            <a:avLst/>
            <a:gdLst>
              <a:gd name="T0" fmla="*/ 10 w 50"/>
              <a:gd name="T1" fmla="*/ 149 h 155"/>
              <a:gd name="T2" fmla="*/ 8 w 50"/>
              <a:gd name="T3" fmla="*/ 136 h 155"/>
              <a:gd name="T4" fmla="*/ 10 w 50"/>
              <a:gd name="T5" fmla="*/ 117 h 155"/>
              <a:gd name="T6" fmla="*/ 11 w 50"/>
              <a:gd name="T7" fmla="*/ 95 h 155"/>
              <a:gd name="T8" fmla="*/ 14 w 50"/>
              <a:gd name="T9" fmla="*/ 73 h 155"/>
              <a:gd name="T10" fmla="*/ 21 w 50"/>
              <a:gd name="T11" fmla="*/ 52 h 155"/>
              <a:gd name="T12" fmla="*/ 27 w 50"/>
              <a:gd name="T13" fmla="*/ 30 h 155"/>
              <a:gd name="T14" fmla="*/ 32 w 50"/>
              <a:gd name="T15" fmla="*/ 22 h 155"/>
              <a:gd name="T16" fmla="*/ 37 w 50"/>
              <a:gd name="T17" fmla="*/ 16 h 155"/>
              <a:gd name="T18" fmla="*/ 44 w 50"/>
              <a:gd name="T19" fmla="*/ 11 h 155"/>
              <a:gd name="T20" fmla="*/ 49 w 50"/>
              <a:gd name="T21" fmla="*/ 6 h 155"/>
              <a:gd name="T22" fmla="*/ 45 w 50"/>
              <a:gd name="T23" fmla="*/ 0 h 155"/>
              <a:gd name="T24" fmla="*/ 37 w 50"/>
              <a:gd name="T25" fmla="*/ 4 h 155"/>
              <a:gd name="T26" fmla="*/ 31 w 50"/>
              <a:gd name="T27" fmla="*/ 11 h 155"/>
              <a:gd name="T28" fmla="*/ 26 w 50"/>
              <a:gd name="T29" fmla="*/ 19 h 155"/>
              <a:gd name="T30" fmla="*/ 21 w 50"/>
              <a:gd name="T31" fmla="*/ 27 h 155"/>
              <a:gd name="T32" fmla="*/ 13 w 50"/>
              <a:gd name="T33" fmla="*/ 48 h 155"/>
              <a:gd name="T34" fmla="*/ 6 w 50"/>
              <a:gd name="T35" fmla="*/ 71 h 155"/>
              <a:gd name="T36" fmla="*/ 3 w 50"/>
              <a:gd name="T37" fmla="*/ 94 h 155"/>
              <a:gd name="T38" fmla="*/ 1 w 50"/>
              <a:gd name="T39" fmla="*/ 117 h 155"/>
              <a:gd name="T40" fmla="*/ 0 w 50"/>
              <a:gd name="T41" fmla="*/ 136 h 155"/>
              <a:gd name="T42" fmla="*/ 0 w 50"/>
              <a:gd name="T43" fmla="*/ 151 h 155"/>
              <a:gd name="T44" fmla="*/ 0 w 50"/>
              <a:gd name="T45" fmla="*/ 149 h 155"/>
              <a:gd name="T46" fmla="*/ 0 w 50"/>
              <a:gd name="T47" fmla="*/ 151 h 155"/>
              <a:gd name="T48" fmla="*/ 1 w 50"/>
              <a:gd name="T49" fmla="*/ 152 h 155"/>
              <a:gd name="T50" fmla="*/ 3 w 50"/>
              <a:gd name="T51" fmla="*/ 154 h 155"/>
              <a:gd name="T52" fmla="*/ 5 w 50"/>
              <a:gd name="T53" fmla="*/ 154 h 155"/>
              <a:gd name="T54" fmla="*/ 6 w 50"/>
              <a:gd name="T55" fmla="*/ 154 h 155"/>
              <a:gd name="T56" fmla="*/ 8 w 50"/>
              <a:gd name="T57" fmla="*/ 152 h 155"/>
              <a:gd name="T58" fmla="*/ 8 w 50"/>
              <a:gd name="T59" fmla="*/ 151 h 155"/>
              <a:gd name="T60" fmla="*/ 10 w 50"/>
              <a:gd name="T61" fmla="*/ 149 h 1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0"/>
              <a:gd name="T94" fmla="*/ 0 h 155"/>
              <a:gd name="T95" fmla="*/ 50 w 50"/>
              <a:gd name="T96" fmla="*/ 155 h 15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0" h="155">
                <a:moveTo>
                  <a:pt x="10" y="149"/>
                </a:moveTo>
                <a:lnTo>
                  <a:pt x="8" y="136"/>
                </a:lnTo>
                <a:lnTo>
                  <a:pt x="10" y="117"/>
                </a:lnTo>
                <a:lnTo>
                  <a:pt x="11" y="95"/>
                </a:lnTo>
                <a:lnTo>
                  <a:pt x="14" y="73"/>
                </a:lnTo>
                <a:lnTo>
                  <a:pt x="21" y="52"/>
                </a:lnTo>
                <a:lnTo>
                  <a:pt x="27" y="30"/>
                </a:lnTo>
                <a:lnTo>
                  <a:pt x="32" y="22"/>
                </a:lnTo>
                <a:lnTo>
                  <a:pt x="37" y="16"/>
                </a:lnTo>
                <a:lnTo>
                  <a:pt x="44" y="11"/>
                </a:lnTo>
                <a:lnTo>
                  <a:pt x="49" y="6"/>
                </a:lnTo>
                <a:lnTo>
                  <a:pt x="45" y="0"/>
                </a:lnTo>
                <a:lnTo>
                  <a:pt x="37" y="4"/>
                </a:lnTo>
                <a:lnTo>
                  <a:pt x="31" y="11"/>
                </a:lnTo>
                <a:lnTo>
                  <a:pt x="26" y="19"/>
                </a:lnTo>
                <a:lnTo>
                  <a:pt x="21" y="27"/>
                </a:lnTo>
                <a:lnTo>
                  <a:pt x="13" y="48"/>
                </a:lnTo>
                <a:lnTo>
                  <a:pt x="6" y="71"/>
                </a:lnTo>
                <a:lnTo>
                  <a:pt x="3" y="94"/>
                </a:lnTo>
                <a:lnTo>
                  <a:pt x="1" y="117"/>
                </a:lnTo>
                <a:lnTo>
                  <a:pt x="0" y="136"/>
                </a:lnTo>
                <a:lnTo>
                  <a:pt x="0" y="151"/>
                </a:lnTo>
                <a:lnTo>
                  <a:pt x="0" y="149"/>
                </a:lnTo>
                <a:lnTo>
                  <a:pt x="0" y="151"/>
                </a:lnTo>
                <a:lnTo>
                  <a:pt x="1" y="152"/>
                </a:lnTo>
                <a:lnTo>
                  <a:pt x="3" y="154"/>
                </a:lnTo>
                <a:lnTo>
                  <a:pt x="5" y="154"/>
                </a:lnTo>
                <a:lnTo>
                  <a:pt x="6" y="154"/>
                </a:lnTo>
                <a:lnTo>
                  <a:pt x="8" y="152"/>
                </a:lnTo>
                <a:lnTo>
                  <a:pt x="8" y="151"/>
                </a:lnTo>
                <a:lnTo>
                  <a:pt x="10" y="149"/>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88" name="Freeform 219"/>
          <p:cNvSpPr>
            <a:spLocks/>
          </p:cNvSpPr>
          <p:nvPr/>
        </p:nvSpPr>
        <p:spPr bwMode="auto">
          <a:xfrm>
            <a:off x="3800475" y="3646488"/>
            <a:ext cx="96838" cy="219075"/>
          </a:xfrm>
          <a:custGeom>
            <a:avLst/>
            <a:gdLst>
              <a:gd name="T0" fmla="*/ 57 w 61"/>
              <a:gd name="T1" fmla="*/ 137 h 138"/>
              <a:gd name="T2" fmla="*/ 58 w 61"/>
              <a:gd name="T3" fmla="*/ 128 h 138"/>
              <a:gd name="T4" fmla="*/ 52 w 61"/>
              <a:gd name="T5" fmla="*/ 124 h 138"/>
              <a:gd name="T6" fmla="*/ 45 w 61"/>
              <a:gd name="T7" fmla="*/ 119 h 138"/>
              <a:gd name="T8" fmla="*/ 39 w 61"/>
              <a:gd name="T9" fmla="*/ 112 h 138"/>
              <a:gd name="T10" fmla="*/ 34 w 61"/>
              <a:gd name="T11" fmla="*/ 106 h 138"/>
              <a:gd name="T12" fmla="*/ 26 w 61"/>
              <a:gd name="T13" fmla="*/ 89 h 138"/>
              <a:gd name="T14" fmla="*/ 19 w 61"/>
              <a:gd name="T15" fmla="*/ 72 h 138"/>
              <a:gd name="T16" fmla="*/ 14 w 61"/>
              <a:gd name="T17" fmla="*/ 52 h 138"/>
              <a:gd name="T18" fmla="*/ 11 w 61"/>
              <a:gd name="T19" fmla="*/ 34 h 138"/>
              <a:gd name="T20" fmla="*/ 10 w 61"/>
              <a:gd name="T21" fmla="*/ 16 h 138"/>
              <a:gd name="T22" fmla="*/ 10 w 61"/>
              <a:gd name="T23" fmla="*/ 0 h 138"/>
              <a:gd name="T24" fmla="*/ 0 w 61"/>
              <a:gd name="T25" fmla="*/ 0 h 138"/>
              <a:gd name="T26" fmla="*/ 1 w 61"/>
              <a:gd name="T27" fmla="*/ 16 h 138"/>
              <a:gd name="T28" fmla="*/ 3 w 61"/>
              <a:gd name="T29" fmla="*/ 34 h 138"/>
              <a:gd name="T30" fmla="*/ 6 w 61"/>
              <a:gd name="T31" fmla="*/ 54 h 138"/>
              <a:gd name="T32" fmla="*/ 11 w 61"/>
              <a:gd name="T33" fmla="*/ 73 h 138"/>
              <a:gd name="T34" fmla="*/ 18 w 61"/>
              <a:gd name="T35" fmla="*/ 93 h 138"/>
              <a:gd name="T36" fmla="*/ 27 w 61"/>
              <a:gd name="T37" fmla="*/ 111 h 138"/>
              <a:gd name="T38" fmla="*/ 32 w 61"/>
              <a:gd name="T39" fmla="*/ 119 h 138"/>
              <a:gd name="T40" fmla="*/ 39 w 61"/>
              <a:gd name="T41" fmla="*/ 125 h 138"/>
              <a:gd name="T42" fmla="*/ 47 w 61"/>
              <a:gd name="T43" fmla="*/ 132 h 138"/>
              <a:gd name="T44" fmla="*/ 53 w 61"/>
              <a:gd name="T45" fmla="*/ 137 h 138"/>
              <a:gd name="T46" fmla="*/ 55 w 61"/>
              <a:gd name="T47" fmla="*/ 128 h 138"/>
              <a:gd name="T48" fmla="*/ 53 w 61"/>
              <a:gd name="T49" fmla="*/ 137 h 138"/>
              <a:gd name="T50" fmla="*/ 57 w 61"/>
              <a:gd name="T51" fmla="*/ 137 h 138"/>
              <a:gd name="T52" fmla="*/ 58 w 61"/>
              <a:gd name="T53" fmla="*/ 137 h 138"/>
              <a:gd name="T54" fmla="*/ 58 w 61"/>
              <a:gd name="T55" fmla="*/ 135 h 138"/>
              <a:gd name="T56" fmla="*/ 60 w 61"/>
              <a:gd name="T57" fmla="*/ 135 h 138"/>
              <a:gd name="T58" fmla="*/ 60 w 61"/>
              <a:gd name="T59" fmla="*/ 133 h 138"/>
              <a:gd name="T60" fmla="*/ 60 w 61"/>
              <a:gd name="T61" fmla="*/ 132 h 138"/>
              <a:gd name="T62" fmla="*/ 60 w 61"/>
              <a:gd name="T63" fmla="*/ 130 h 138"/>
              <a:gd name="T64" fmla="*/ 58 w 61"/>
              <a:gd name="T65" fmla="*/ 128 h 138"/>
              <a:gd name="T66" fmla="*/ 57 w 61"/>
              <a:gd name="T67" fmla="*/ 137 h 1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138"/>
              <a:gd name="T104" fmla="*/ 61 w 61"/>
              <a:gd name="T105" fmla="*/ 138 h 1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138">
                <a:moveTo>
                  <a:pt x="57" y="137"/>
                </a:moveTo>
                <a:lnTo>
                  <a:pt x="58" y="128"/>
                </a:lnTo>
                <a:lnTo>
                  <a:pt x="52" y="124"/>
                </a:lnTo>
                <a:lnTo>
                  <a:pt x="45" y="119"/>
                </a:lnTo>
                <a:lnTo>
                  <a:pt x="39" y="112"/>
                </a:lnTo>
                <a:lnTo>
                  <a:pt x="34" y="106"/>
                </a:lnTo>
                <a:lnTo>
                  <a:pt x="26" y="89"/>
                </a:lnTo>
                <a:lnTo>
                  <a:pt x="19" y="72"/>
                </a:lnTo>
                <a:lnTo>
                  <a:pt x="14" y="52"/>
                </a:lnTo>
                <a:lnTo>
                  <a:pt x="11" y="34"/>
                </a:lnTo>
                <a:lnTo>
                  <a:pt x="10" y="16"/>
                </a:lnTo>
                <a:lnTo>
                  <a:pt x="10" y="0"/>
                </a:lnTo>
                <a:lnTo>
                  <a:pt x="0" y="0"/>
                </a:lnTo>
                <a:lnTo>
                  <a:pt x="1" y="16"/>
                </a:lnTo>
                <a:lnTo>
                  <a:pt x="3" y="34"/>
                </a:lnTo>
                <a:lnTo>
                  <a:pt x="6" y="54"/>
                </a:lnTo>
                <a:lnTo>
                  <a:pt x="11" y="73"/>
                </a:lnTo>
                <a:lnTo>
                  <a:pt x="18" y="93"/>
                </a:lnTo>
                <a:lnTo>
                  <a:pt x="27" y="111"/>
                </a:lnTo>
                <a:lnTo>
                  <a:pt x="32" y="119"/>
                </a:lnTo>
                <a:lnTo>
                  <a:pt x="39" y="125"/>
                </a:lnTo>
                <a:lnTo>
                  <a:pt x="47" y="132"/>
                </a:lnTo>
                <a:lnTo>
                  <a:pt x="53" y="137"/>
                </a:lnTo>
                <a:lnTo>
                  <a:pt x="55" y="128"/>
                </a:lnTo>
                <a:lnTo>
                  <a:pt x="53" y="137"/>
                </a:lnTo>
                <a:lnTo>
                  <a:pt x="57" y="137"/>
                </a:lnTo>
                <a:lnTo>
                  <a:pt x="58" y="137"/>
                </a:lnTo>
                <a:lnTo>
                  <a:pt x="58" y="135"/>
                </a:lnTo>
                <a:lnTo>
                  <a:pt x="60" y="135"/>
                </a:lnTo>
                <a:lnTo>
                  <a:pt x="60" y="133"/>
                </a:lnTo>
                <a:lnTo>
                  <a:pt x="60" y="132"/>
                </a:lnTo>
                <a:lnTo>
                  <a:pt x="60" y="130"/>
                </a:lnTo>
                <a:lnTo>
                  <a:pt x="58" y="128"/>
                </a:lnTo>
                <a:lnTo>
                  <a:pt x="57" y="137"/>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89" name="Freeform 220"/>
          <p:cNvSpPr>
            <a:spLocks/>
          </p:cNvSpPr>
          <p:nvPr/>
        </p:nvSpPr>
        <p:spPr bwMode="auto">
          <a:xfrm>
            <a:off x="3676650" y="3622675"/>
            <a:ext cx="215900" cy="242888"/>
          </a:xfrm>
          <a:custGeom>
            <a:avLst/>
            <a:gdLst>
              <a:gd name="T0" fmla="*/ 0 w 136"/>
              <a:gd name="T1" fmla="*/ 5 h 153"/>
              <a:gd name="T2" fmla="*/ 1 w 136"/>
              <a:gd name="T3" fmla="*/ 20 h 153"/>
              <a:gd name="T4" fmla="*/ 3 w 136"/>
              <a:gd name="T5" fmla="*/ 35 h 153"/>
              <a:gd name="T6" fmla="*/ 6 w 136"/>
              <a:gd name="T7" fmla="*/ 49 h 153"/>
              <a:gd name="T8" fmla="*/ 11 w 136"/>
              <a:gd name="T9" fmla="*/ 62 h 153"/>
              <a:gd name="T10" fmla="*/ 16 w 136"/>
              <a:gd name="T11" fmla="*/ 75 h 153"/>
              <a:gd name="T12" fmla="*/ 23 w 136"/>
              <a:gd name="T13" fmla="*/ 88 h 153"/>
              <a:gd name="T14" fmla="*/ 31 w 136"/>
              <a:gd name="T15" fmla="*/ 100 h 153"/>
              <a:gd name="T16" fmla="*/ 39 w 136"/>
              <a:gd name="T17" fmla="*/ 109 h 153"/>
              <a:gd name="T18" fmla="*/ 49 w 136"/>
              <a:gd name="T19" fmla="*/ 119 h 153"/>
              <a:gd name="T20" fmla="*/ 58 w 136"/>
              <a:gd name="T21" fmla="*/ 129 h 153"/>
              <a:gd name="T22" fmla="*/ 68 w 136"/>
              <a:gd name="T23" fmla="*/ 135 h 153"/>
              <a:gd name="T24" fmla="*/ 81 w 136"/>
              <a:gd name="T25" fmla="*/ 142 h 153"/>
              <a:gd name="T26" fmla="*/ 92 w 136"/>
              <a:gd name="T27" fmla="*/ 147 h 153"/>
              <a:gd name="T28" fmla="*/ 105 w 136"/>
              <a:gd name="T29" fmla="*/ 150 h 153"/>
              <a:gd name="T30" fmla="*/ 120 w 136"/>
              <a:gd name="T31" fmla="*/ 152 h 153"/>
              <a:gd name="T32" fmla="*/ 135 w 136"/>
              <a:gd name="T33" fmla="*/ 152 h 153"/>
              <a:gd name="T34" fmla="*/ 133 w 136"/>
              <a:gd name="T35" fmla="*/ 143 h 153"/>
              <a:gd name="T36" fmla="*/ 120 w 136"/>
              <a:gd name="T37" fmla="*/ 143 h 153"/>
              <a:gd name="T38" fmla="*/ 107 w 136"/>
              <a:gd name="T39" fmla="*/ 142 h 153"/>
              <a:gd name="T40" fmla="*/ 96 w 136"/>
              <a:gd name="T41" fmla="*/ 139 h 153"/>
              <a:gd name="T42" fmla="*/ 84 w 136"/>
              <a:gd name="T43" fmla="*/ 134 h 153"/>
              <a:gd name="T44" fmla="*/ 73 w 136"/>
              <a:gd name="T45" fmla="*/ 129 h 153"/>
              <a:gd name="T46" fmla="*/ 63 w 136"/>
              <a:gd name="T47" fmla="*/ 122 h 153"/>
              <a:gd name="T48" fmla="*/ 53 w 136"/>
              <a:gd name="T49" fmla="*/ 114 h 153"/>
              <a:gd name="T50" fmla="*/ 45 w 136"/>
              <a:gd name="T51" fmla="*/ 104 h 153"/>
              <a:gd name="T52" fmla="*/ 37 w 136"/>
              <a:gd name="T53" fmla="*/ 95 h 153"/>
              <a:gd name="T54" fmla="*/ 31 w 136"/>
              <a:gd name="T55" fmla="*/ 83 h 153"/>
              <a:gd name="T56" fmla="*/ 24 w 136"/>
              <a:gd name="T57" fmla="*/ 72 h 153"/>
              <a:gd name="T58" fmla="*/ 19 w 136"/>
              <a:gd name="T59" fmla="*/ 59 h 153"/>
              <a:gd name="T60" fmla="*/ 16 w 136"/>
              <a:gd name="T61" fmla="*/ 46 h 153"/>
              <a:gd name="T62" fmla="*/ 13 w 136"/>
              <a:gd name="T63" fmla="*/ 33 h 153"/>
              <a:gd name="T64" fmla="*/ 10 w 136"/>
              <a:gd name="T65" fmla="*/ 18 h 153"/>
              <a:gd name="T66" fmla="*/ 10 w 136"/>
              <a:gd name="T67" fmla="*/ 5 h 153"/>
              <a:gd name="T68" fmla="*/ 8 w 136"/>
              <a:gd name="T69" fmla="*/ 4 h 153"/>
              <a:gd name="T70" fmla="*/ 8 w 136"/>
              <a:gd name="T71" fmla="*/ 2 h 153"/>
              <a:gd name="T72" fmla="*/ 6 w 136"/>
              <a:gd name="T73" fmla="*/ 2 h 153"/>
              <a:gd name="T74" fmla="*/ 5 w 136"/>
              <a:gd name="T75" fmla="*/ 0 h 153"/>
              <a:gd name="T76" fmla="*/ 3 w 136"/>
              <a:gd name="T77" fmla="*/ 2 h 153"/>
              <a:gd name="T78" fmla="*/ 1 w 136"/>
              <a:gd name="T79" fmla="*/ 2 h 153"/>
              <a:gd name="T80" fmla="*/ 1 w 136"/>
              <a:gd name="T81" fmla="*/ 4 h 153"/>
              <a:gd name="T82" fmla="*/ 0 w 136"/>
              <a:gd name="T83" fmla="*/ 5 h 1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6"/>
              <a:gd name="T127" fmla="*/ 0 h 153"/>
              <a:gd name="T128" fmla="*/ 136 w 136"/>
              <a:gd name="T129" fmla="*/ 153 h 1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6" h="153">
                <a:moveTo>
                  <a:pt x="0" y="5"/>
                </a:moveTo>
                <a:lnTo>
                  <a:pt x="1" y="20"/>
                </a:lnTo>
                <a:lnTo>
                  <a:pt x="3" y="35"/>
                </a:lnTo>
                <a:lnTo>
                  <a:pt x="6" y="49"/>
                </a:lnTo>
                <a:lnTo>
                  <a:pt x="11" y="62"/>
                </a:lnTo>
                <a:lnTo>
                  <a:pt x="16" y="75"/>
                </a:lnTo>
                <a:lnTo>
                  <a:pt x="23" y="88"/>
                </a:lnTo>
                <a:lnTo>
                  <a:pt x="31" y="100"/>
                </a:lnTo>
                <a:lnTo>
                  <a:pt x="39" y="109"/>
                </a:lnTo>
                <a:lnTo>
                  <a:pt x="49" y="119"/>
                </a:lnTo>
                <a:lnTo>
                  <a:pt x="58" y="129"/>
                </a:lnTo>
                <a:lnTo>
                  <a:pt x="68" y="135"/>
                </a:lnTo>
                <a:lnTo>
                  <a:pt x="81" y="142"/>
                </a:lnTo>
                <a:lnTo>
                  <a:pt x="92" y="147"/>
                </a:lnTo>
                <a:lnTo>
                  <a:pt x="105" y="150"/>
                </a:lnTo>
                <a:lnTo>
                  <a:pt x="120" y="152"/>
                </a:lnTo>
                <a:lnTo>
                  <a:pt x="135" y="152"/>
                </a:lnTo>
                <a:lnTo>
                  <a:pt x="133" y="143"/>
                </a:lnTo>
                <a:lnTo>
                  <a:pt x="120" y="143"/>
                </a:lnTo>
                <a:lnTo>
                  <a:pt x="107" y="142"/>
                </a:lnTo>
                <a:lnTo>
                  <a:pt x="96" y="139"/>
                </a:lnTo>
                <a:lnTo>
                  <a:pt x="84" y="134"/>
                </a:lnTo>
                <a:lnTo>
                  <a:pt x="73" y="129"/>
                </a:lnTo>
                <a:lnTo>
                  <a:pt x="63" y="122"/>
                </a:lnTo>
                <a:lnTo>
                  <a:pt x="53" y="114"/>
                </a:lnTo>
                <a:lnTo>
                  <a:pt x="45" y="104"/>
                </a:lnTo>
                <a:lnTo>
                  <a:pt x="37" y="95"/>
                </a:lnTo>
                <a:lnTo>
                  <a:pt x="31" y="83"/>
                </a:lnTo>
                <a:lnTo>
                  <a:pt x="24" y="72"/>
                </a:lnTo>
                <a:lnTo>
                  <a:pt x="19" y="59"/>
                </a:lnTo>
                <a:lnTo>
                  <a:pt x="16" y="46"/>
                </a:lnTo>
                <a:lnTo>
                  <a:pt x="13" y="33"/>
                </a:lnTo>
                <a:lnTo>
                  <a:pt x="10" y="18"/>
                </a:lnTo>
                <a:lnTo>
                  <a:pt x="10" y="5"/>
                </a:lnTo>
                <a:lnTo>
                  <a:pt x="8" y="4"/>
                </a:lnTo>
                <a:lnTo>
                  <a:pt x="8" y="2"/>
                </a:lnTo>
                <a:lnTo>
                  <a:pt x="6" y="2"/>
                </a:lnTo>
                <a:lnTo>
                  <a:pt x="5" y="0"/>
                </a:lnTo>
                <a:lnTo>
                  <a:pt x="3" y="2"/>
                </a:lnTo>
                <a:lnTo>
                  <a:pt x="1" y="2"/>
                </a:lnTo>
                <a:lnTo>
                  <a:pt x="1" y="4"/>
                </a:lnTo>
                <a:lnTo>
                  <a:pt x="0" y="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90" name="Freeform 221"/>
          <p:cNvSpPr>
            <a:spLocks/>
          </p:cNvSpPr>
          <p:nvPr/>
        </p:nvSpPr>
        <p:spPr bwMode="auto">
          <a:xfrm>
            <a:off x="3676650" y="3406775"/>
            <a:ext cx="204788" cy="225425"/>
          </a:xfrm>
          <a:custGeom>
            <a:avLst/>
            <a:gdLst>
              <a:gd name="T0" fmla="*/ 127 w 129"/>
              <a:gd name="T1" fmla="*/ 8 h 142"/>
              <a:gd name="T2" fmla="*/ 125 w 129"/>
              <a:gd name="T3" fmla="*/ 0 h 142"/>
              <a:gd name="T4" fmla="*/ 112 w 129"/>
              <a:gd name="T5" fmla="*/ 2 h 142"/>
              <a:gd name="T6" fmla="*/ 99 w 129"/>
              <a:gd name="T7" fmla="*/ 3 h 142"/>
              <a:gd name="T8" fmla="*/ 88 w 129"/>
              <a:gd name="T9" fmla="*/ 8 h 142"/>
              <a:gd name="T10" fmla="*/ 76 w 129"/>
              <a:gd name="T11" fmla="*/ 13 h 142"/>
              <a:gd name="T12" fmla="*/ 65 w 129"/>
              <a:gd name="T13" fmla="*/ 18 h 142"/>
              <a:gd name="T14" fmla="*/ 53 w 129"/>
              <a:gd name="T15" fmla="*/ 26 h 142"/>
              <a:gd name="T16" fmla="*/ 44 w 129"/>
              <a:gd name="T17" fmla="*/ 32 h 142"/>
              <a:gd name="T18" fmla="*/ 36 w 129"/>
              <a:gd name="T19" fmla="*/ 42 h 142"/>
              <a:gd name="T20" fmla="*/ 27 w 129"/>
              <a:gd name="T21" fmla="*/ 52 h 142"/>
              <a:gd name="T22" fmla="*/ 21 w 129"/>
              <a:gd name="T23" fmla="*/ 63 h 142"/>
              <a:gd name="T24" fmla="*/ 14 w 129"/>
              <a:gd name="T25" fmla="*/ 75 h 142"/>
              <a:gd name="T26" fmla="*/ 10 w 129"/>
              <a:gd name="T27" fmla="*/ 86 h 142"/>
              <a:gd name="T28" fmla="*/ 5 w 129"/>
              <a:gd name="T29" fmla="*/ 99 h 142"/>
              <a:gd name="T30" fmla="*/ 1 w 129"/>
              <a:gd name="T31" fmla="*/ 114 h 142"/>
              <a:gd name="T32" fmla="*/ 1 w 129"/>
              <a:gd name="T33" fmla="*/ 127 h 142"/>
              <a:gd name="T34" fmla="*/ 0 w 129"/>
              <a:gd name="T35" fmla="*/ 141 h 142"/>
              <a:gd name="T36" fmla="*/ 10 w 129"/>
              <a:gd name="T37" fmla="*/ 141 h 142"/>
              <a:gd name="T38" fmla="*/ 10 w 129"/>
              <a:gd name="T39" fmla="*/ 127 h 142"/>
              <a:gd name="T40" fmla="*/ 11 w 129"/>
              <a:gd name="T41" fmla="*/ 114 h 142"/>
              <a:gd name="T42" fmla="*/ 13 w 129"/>
              <a:gd name="T43" fmla="*/ 101 h 142"/>
              <a:gd name="T44" fmla="*/ 18 w 129"/>
              <a:gd name="T45" fmla="*/ 89 h 142"/>
              <a:gd name="T46" fmla="*/ 23 w 129"/>
              <a:gd name="T47" fmla="*/ 78 h 142"/>
              <a:gd name="T48" fmla="*/ 27 w 129"/>
              <a:gd name="T49" fmla="*/ 67 h 142"/>
              <a:gd name="T50" fmla="*/ 34 w 129"/>
              <a:gd name="T51" fmla="*/ 57 h 142"/>
              <a:gd name="T52" fmla="*/ 42 w 129"/>
              <a:gd name="T53" fmla="*/ 47 h 142"/>
              <a:gd name="T54" fmla="*/ 50 w 129"/>
              <a:gd name="T55" fmla="*/ 39 h 142"/>
              <a:gd name="T56" fmla="*/ 60 w 129"/>
              <a:gd name="T57" fmla="*/ 32 h 142"/>
              <a:gd name="T58" fmla="*/ 70 w 129"/>
              <a:gd name="T59" fmla="*/ 26 h 142"/>
              <a:gd name="T60" fmla="*/ 79 w 129"/>
              <a:gd name="T61" fmla="*/ 19 h 142"/>
              <a:gd name="T62" fmla="*/ 89 w 129"/>
              <a:gd name="T63" fmla="*/ 16 h 142"/>
              <a:gd name="T64" fmla="*/ 101 w 129"/>
              <a:gd name="T65" fmla="*/ 13 h 142"/>
              <a:gd name="T66" fmla="*/ 114 w 129"/>
              <a:gd name="T67" fmla="*/ 10 h 142"/>
              <a:gd name="T68" fmla="*/ 125 w 129"/>
              <a:gd name="T69" fmla="*/ 10 h 142"/>
              <a:gd name="T70" fmla="*/ 123 w 129"/>
              <a:gd name="T71" fmla="*/ 2 h 142"/>
              <a:gd name="T72" fmla="*/ 125 w 129"/>
              <a:gd name="T73" fmla="*/ 10 h 142"/>
              <a:gd name="T74" fmla="*/ 127 w 129"/>
              <a:gd name="T75" fmla="*/ 8 h 142"/>
              <a:gd name="T76" fmla="*/ 128 w 129"/>
              <a:gd name="T77" fmla="*/ 8 h 142"/>
              <a:gd name="T78" fmla="*/ 128 w 129"/>
              <a:gd name="T79" fmla="*/ 6 h 142"/>
              <a:gd name="T80" fmla="*/ 128 w 129"/>
              <a:gd name="T81" fmla="*/ 5 h 142"/>
              <a:gd name="T82" fmla="*/ 128 w 129"/>
              <a:gd name="T83" fmla="*/ 3 h 142"/>
              <a:gd name="T84" fmla="*/ 128 w 129"/>
              <a:gd name="T85" fmla="*/ 2 h 142"/>
              <a:gd name="T86" fmla="*/ 127 w 129"/>
              <a:gd name="T87" fmla="*/ 2 h 142"/>
              <a:gd name="T88" fmla="*/ 125 w 129"/>
              <a:gd name="T89" fmla="*/ 0 h 142"/>
              <a:gd name="T90" fmla="*/ 127 w 129"/>
              <a:gd name="T91" fmla="*/ 8 h 14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9"/>
              <a:gd name="T139" fmla="*/ 0 h 142"/>
              <a:gd name="T140" fmla="*/ 129 w 129"/>
              <a:gd name="T141" fmla="*/ 142 h 14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9" h="142">
                <a:moveTo>
                  <a:pt x="127" y="8"/>
                </a:moveTo>
                <a:lnTo>
                  <a:pt x="125" y="0"/>
                </a:lnTo>
                <a:lnTo>
                  <a:pt x="112" y="2"/>
                </a:lnTo>
                <a:lnTo>
                  <a:pt x="99" y="3"/>
                </a:lnTo>
                <a:lnTo>
                  <a:pt x="88" y="8"/>
                </a:lnTo>
                <a:lnTo>
                  <a:pt x="76" y="13"/>
                </a:lnTo>
                <a:lnTo>
                  <a:pt x="65" y="18"/>
                </a:lnTo>
                <a:lnTo>
                  <a:pt x="53" y="26"/>
                </a:lnTo>
                <a:lnTo>
                  <a:pt x="44" y="32"/>
                </a:lnTo>
                <a:lnTo>
                  <a:pt x="36" y="42"/>
                </a:lnTo>
                <a:lnTo>
                  <a:pt x="27" y="52"/>
                </a:lnTo>
                <a:lnTo>
                  <a:pt x="21" y="63"/>
                </a:lnTo>
                <a:lnTo>
                  <a:pt x="14" y="75"/>
                </a:lnTo>
                <a:lnTo>
                  <a:pt x="10" y="86"/>
                </a:lnTo>
                <a:lnTo>
                  <a:pt x="5" y="99"/>
                </a:lnTo>
                <a:lnTo>
                  <a:pt x="1" y="114"/>
                </a:lnTo>
                <a:lnTo>
                  <a:pt x="1" y="127"/>
                </a:lnTo>
                <a:lnTo>
                  <a:pt x="0" y="141"/>
                </a:lnTo>
                <a:lnTo>
                  <a:pt x="10" y="141"/>
                </a:lnTo>
                <a:lnTo>
                  <a:pt x="10" y="127"/>
                </a:lnTo>
                <a:lnTo>
                  <a:pt x="11" y="114"/>
                </a:lnTo>
                <a:lnTo>
                  <a:pt x="13" y="101"/>
                </a:lnTo>
                <a:lnTo>
                  <a:pt x="18" y="89"/>
                </a:lnTo>
                <a:lnTo>
                  <a:pt x="23" y="78"/>
                </a:lnTo>
                <a:lnTo>
                  <a:pt x="27" y="67"/>
                </a:lnTo>
                <a:lnTo>
                  <a:pt x="34" y="57"/>
                </a:lnTo>
                <a:lnTo>
                  <a:pt x="42" y="47"/>
                </a:lnTo>
                <a:lnTo>
                  <a:pt x="50" y="39"/>
                </a:lnTo>
                <a:lnTo>
                  <a:pt x="60" y="32"/>
                </a:lnTo>
                <a:lnTo>
                  <a:pt x="70" y="26"/>
                </a:lnTo>
                <a:lnTo>
                  <a:pt x="79" y="19"/>
                </a:lnTo>
                <a:lnTo>
                  <a:pt x="89" y="16"/>
                </a:lnTo>
                <a:lnTo>
                  <a:pt x="101" y="13"/>
                </a:lnTo>
                <a:lnTo>
                  <a:pt x="114" y="10"/>
                </a:lnTo>
                <a:lnTo>
                  <a:pt x="125" y="10"/>
                </a:lnTo>
                <a:lnTo>
                  <a:pt x="123" y="2"/>
                </a:lnTo>
                <a:lnTo>
                  <a:pt x="125" y="10"/>
                </a:lnTo>
                <a:lnTo>
                  <a:pt x="127" y="8"/>
                </a:lnTo>
                <a:lnTo>
                  <a:pt x="128" y="8"/>
                </a:lnTo>
                <a:lnTo>
                  <a:pt x="128" y="6"/>
                </a:lnTo>
                <a:lnTo>
                  <a:pt x="128" y="5"/>
                </a:lnTo>
                <a:lnTo>
                  <a:pt x="128" y="3"/>
                </a:lnTo>
                <a:lnTo>
                  <a:pt x="128" y="2"/>
                </a:lnTo>
                <a:lnTo>
                  <a:pt x="127" y="2"/>
                </a:lnTo>
                <a:lnTo>
                  <a:pt x="125" y="0"/>
                </a:lnTo>
                <a:lnTo>
                  <a:pt x="127"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grpSp>
        <p:nvGrpSpPr>
          <p:cNvPr id="91" name="Group 222"/>
          <p:cNvGrpSpPr>
            <a:grpSpLocks/>
          </p:cNvGrpSpPr>
          <p:nvPr/>
        </p:nvGrpSpPr>
        <p:grpSpPr bwMode="auto">
          <a:xfrm>
            <a:off x="3173413" y="3208338"/>
            <a:ext cx="320675" cy="434975"/>
            <a:chOff x="1965" y="2117"/>
            <a:chExt cx="202" cy="274"/>
          </a:xfrm>
        </p:grpSpPr>
        <p:grpSp>
          <p:nvGrpSpPr>
            <p:cNvPr id="92" name="Group 223"/>
            <p:cNvGrpSpPr>
              <a:grpSpLocks/>
            </p:cNvGrpSpPr>
            <p:nvPr/>
          </p:nvGrpSpPr>
          <p:grpSpPr bwMode="auto">
            <a:xfrm>
              <a:off x="1965" y="2117"/>
              <a:ext cx="197" cy="274"/>
              <a:chOff x="1965" y="2117"/>
              <a:chExt cx="197" cy="274"/>
            </a:xfrm>
          </p:grpSpPr>
          <p:sp>
            <p:nvSpPr>
              <p:cNvPr id="97" name="Freeform 224"/>
              <p:cNvSpPr>
                <a:spLocks/>
              </p:cNvSpPr>
              <p:nvPr/>
            </p:nvSpPr>
            <p:spPr bwMode="auto">
              <a:xfrm>
                <a:off x="1965" y="2117"/>
                <a:ext cx="197" cy="274"/>
              </a:xfrm>
              <a:custGeom>
                <a:avLst/>
                <a:gdLst>
                  <a:gd name="T0" fmla="*/ 89 w 197"/>
                  <a:gd name="T1" fmla="*/ 0 h 274"/>
                  <a:gd name="T2" fmla="*/ 70 w 197"/>
                  <a:gd name="T3" fmla="*/ 6 h 274"/>
                  <a:gd name="T4" fmla="*/ 52 w 197"/>
                  <a:gd name="T5" fmla="*/ 16 h 274"/>
                  <a:gd name="T6" fmla="*/ 36 w 197"/>
                  <a:gd name="T7" fmla="*/ 31 h 274"/>
                  <a:gd name="T8" fmla="*/ 23 w 197"/>
                  <a:gd name="T9" fmla="*/ 50 h 274"/>
                  <a:gd name="T10" fmla="*/ 13 w 197"/>
                  <a:gd name="T11" fmla="*/ 71 h 274"/>
                  <a:gd name="T12" fmla="*/ 5 w 197"/>
                  <a:gd name="T13" fmla="*/ 96 h 274"/>
                  <a:gd name="T14" fmla="*/ 1 w 197"/>
                  <a:gd name="T15" fmla="*/ 122 h 274"/>
                  <a:gd name="T16" fmla="*/ 1 w 197"/>
                  <a:gd name="T17" fmla="*/ 151 h 274"/>
                  <a:gd name="T18" fmla="*/ 5 w 197"/>
                  <a:gd name="T19" fmla="*/ 177 h 274"/>
                  <a:gd name="T20" fmla="*/ 13 w 197"/>
                  <a:gd name="T21" fmla="*/ 201 h 274"/>
                  <a:gd name="T22" fmla="*/ 23 w 197"/>
                  <a:gd name="T23" fmla="*/ 222 h 274"/>
                  <a:gd name="T24" fmla="*/ 36 w 197"/>
                  <a:gd name="T25" fmla="*/ 242 h 274"/>
                  <a:gd name="T26" fmla="*/ 52 w 197"/>
                  <a:gd name="T27" fmla="*/ 257 h 274"/>
                  <a:gd name="T28" fmla="*/ 70 w 197"/>
                  <a:gd name="T29" fmla="*/ 266 h 274"/>
                  <a:gd name="T30" fmla="*/ 89 w 197"/>
                  <a:gd name="T31" fmla="*/ 273 h 274"/>
                  <a:gd name="T32" fmla="*/ 109 w 197"/>
                  <a:gd name="T33" fmla="*/ 273 h 274"/>
                  <a:gd name="T34" fmla="*/ 128 w 197"/>
                  <a:gd name="T35" fmla="*/ 266 h 274"/>
                  <a:gd name="T36" fmla="*/ 146 w 197"/>
                  <a:gd name="T37" fmla="*/ 257 h 274"/>
                  <a:gd name="T38" fmla="*/ 161 w 197"/>
                  <a:gd name="T39" fmla="*/ 242 h 274"/>
                  <a:gd name="T40" fmla="*/ 174 w 197"/>
                  <a:gd name="T41" fmla="*/ 222 h 274"/>
                  <a:gd name="T42" fmla="*/ 185 w 197"/>
                  <a:gd name="T43" fmla="*/ 201 h 274"/>
                  <a:gd name="T44" fmla="*/ 193 w 197"/>
                  <a:gd name="T45" fmla="*/ 177 h 274"/>
                  <a:gd name="T46" fmla="*/ 196 w 197"/>
                  <a:gd name="T47" fmla="*/ 151 h 274"/>
                  <a:gd name="T48" fmla="*/ 196 w 197"/>
                  <a:gd name="T49" fmla="*/ 122 h 274"/>
                  <a:gd name="T50" fmla="*/ 193 w 197"/>
                  <a:gd name="T51" fmla="*/ 96 h 274"/>
                  <a:gd name="T52" fmla="*/ 185 w 197"/>
                  <a:gd name="T53" fmla="*/ 71 h 274"/>
                  <a:gd name="T54" fmla="*/ 174 w 197"/>
                  <a:gd name="T55" fmla="*/ 50 h 274"/>
                  <a:gd name="T56" fmla="*/ 161 w 197"/>
                  <a:gd name="T57" fmla="*/ 31 h 274"/>
                  <a:gd name="T58" fmla="*/ 146 w 197"/>
                  <a:gd name="T59" fmla="*/ 16 h 274"/>
                  <a:gd name="T60" fmla="*/ 128 w 197"/>
                  <a:gd name="T61" fmla="*/ 6 h 274"/>
                  <a:gd name="T62" fmla="*/ 109 w 197"/>
                  <a:gd name="T63" fmla="*/ 0 h 2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7"/>
                  <a:gd name="T97" fmla="*/ 0 h 274"/>
                  <a:gd name="T98" fmla="*/ 197 w 197"/>
                  <a:gd name="T99" fmla="*/ 274 h 27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7" h="274">
                    <a:moveTo>
                      <a:pt x="99" y="0"/>
                    </a:moveTo>
                    <a:lnTo>
                      <a:pt x="89" y="0"/>
                    </a:lnTo>
                    <a:lnTo>
                      <a:pt x="79" y="3"/>
                    </a:lnTo>
                    <a:lnTo>
                      <a:pt x="70" y="6"/>
                    </a:lnTo>
                    <a:lnTo>
                      <a:pt x="60" y="10"/>
                    </a:lnTo>
                    <a:lnTo>
                      <a:pt x="52" y="16"/>
                    </a:lnTo>
                    <a:lnTo>
                      <a:pt x="44" y="23"/>
                    </a:lnTo>
                    <a:lnTo>
                      <a:pt x="36" y="31"/>
                    </a:lnTo>
                    <a:lnTo>
                      <a:pt x="29" y="40"/>
                    </a:lnTo>
                    <a:lnTo>
                      <a:pt x="23" y="50"/>
                    </a:lnTo>
                    <a:lnTo>
                      <a:pt x="18" y="60"/>
                    </a:lnTo>
                    <a:lnTo>
                      <a:pt x="13" y="71"/>
                    </a:lnTo>
                    <a:lnTo>
                      <a:pt x="8" y="83"/>
                    </a:lnTo>
                    <a:lnTo>
                      <a:pt x="5" y="96"/>
                    </a:lnTo>
                    <a:lnTo>
                      <a:pt x="3" y="109"/>
                    </a:lnTo>
                    <a:lnTo>
                      <a:pt x="1" y="122"/>
                    </a:lnTo>
                    <a:lnTo>
                      <a:pt x="0" y="136"/>
                    </a:lnTo>
                    <a:lnTo>
                      <a:pt x="1" y="151"/>
                    </a:lnTo>
                    <a:lnTo>
                      <a:pt x="3" y="164"/>
                    </a:lnTo>
                    <a:lnTo>
                      <a:pt x="5" y="177"/>
                    </a:lnTo>
                    <a:lnTo>
                      <a:pt x="8" y="190"/>
                    </a:lnTo>
                    <a:lnTo>
                      <a:pt x="13" y="201"/>
                    </a:lnTo>
                    <a:lnTo>
                      <a:pt x="18" y="213"/>
                    </a:lnTo>
                    <a:lnTo>
                      <a:pt x="23" y="222"/>
                    </a:lnTo>
                    <a:lnTo>
                      <a:pt x="29" y="232"/>
                    </a:lnTo>
                    <a:lnTo>
                      <a:pt x="36" y="242"/>
                    </a:lnTo>
                    <a:lnTo>
                      <a:pt x="44" y="250"/>
                    </a:lnTo>
                    <a:lnTo>
                      <a:pt x="52" y="257"/>
                    </a:lnTo>
                    <a:lnTo>
                      <a:pt x="60" y="261"/>
                    </a:lnTo>
                    <a:lnTo>
                      <a:pt x="70" y="266"/>
                    </a:lnTo>
                    <a:lnTo>
                      <a:pt x="79" y="270"/>
                    </a:lnTo>
                    <a:lnTo>
                      <a:pt x="89" y="273"/>
                    </a:lnTo>
                    <a:lnTo>
                      <a:pt x="99" y="273"/>
                    </a:lnTo>
                    <a:lnTo>
                      <a:pt x="109" y="273"/>
                    </a:lnTo>
                    <a:lnTo>
                      <a:pt x="118" y="270"/>
                    </a:lnTo>
                    <a:lnTo>
                      <a:pt x="128" y="266"/>
                    </a:lnTo>
                    <a:lnTo>
                      <a:pt x="136" y="261"/>
                    </a:lnTo>
                    <a:lnTo>
                      <a:pt x="146" y="257"/>
                    </a:lnTo>
                    <a:lnTo>
                      <a:pt x="154" y="250"/>
                    </a:lnTo>
                    <a:lnTo>
                      <a:pt x="161" y="242"/>
                    </a:lnTo>
                    <a:lnTo>
                      <a:pt x="169" y="232"/>
                    </a:lnTo>
                    <a:lnTo>
                      <a:pt x="174" y="222"/>
                    </a:lnTo>
                    <a:lnTo>
                      <a:pt x="180" y="213"/>
                    </a:lnTo>
                    <a:lnTo>
                      <a:pt x="185" y="201"/>
                    </a:lnTo>
                    <a:lnTo>
                      <a:pt x="190" y="190"/>
                    </a:lnTo>
                    <a:lnTo>
                      <a:pt x="193" y="177"/>
                    </a:lnTo>
                    <a:lnTo>
                      <a:pt x="195" y="164"/>
                    </a:lnTo>
                    <a:lnTo>
                      <a:pt x="196" y="151"/>
                    </a:lnTo>
                    <a:lnTo>
                      <a:pt x="196" y="136"/>
                    </a:lnTo>
                    <a:lnTo>
                      <a:pt x="196" y="122"/>
                    </a:lnTo>
                    <a:lnTo>
                      <a:pt x="195" y="109"/>
                    </a:lnTo>
                    <a:lnTo>
                      <a:pt x="193" y="96"/>
                    </a:lnTo>
                    <a:lnTo>
                      <a:pt x="190" y="83"/>
                    </a:lnTo>
                    <a:lnTo>
                      <a:pt x="185" y="71"/>
                    </a:lnTo>
                    <a:lnTo>
                      <a:pt x="180" y="60"/>
                    </a:lnTo>
                    <a:lnTo>
                      <a:pt x="174" y="50"/>
                    </a:lnTo>
                    <a:lnTo>
                      <a:pt x="169" y="40"/>
                    </a:lnTo>
                    <a:lnTo>
                      <a:pt x="161" y="31"/>
                    </a:lnTo>
                    <a:lnTo>
                      <a:pt x="154" y="23"/>
                    </a:lnTo>
                    <a:lnTo>
                      <a:pt x="146" y="16"/>
                    </a:lnTo>
                    <a:lnTo>
                      <a:pt x="136" y="10"/>
                    </a:lnTo>
                    <a:lnTo>
                      <a:pt x="128" y="6"/>
                    </a:lnTo>
                    <a:lnTo>
                      <a:pt x="118" y="3"/>
                    </a:lnTo>
                    <a:lnTo>
                      <a:pt x="109" y="0"/>
                    </a:lnTo>
                    <a:lnTo>
                      <a:pt x="99"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98" name="Freeform 225"/>
              <p:cNvSpPr>
                <a:spLocks/>
              </p:cNvSpPr>
              <p:nvPr/>
            </p:nvSpPr>
            <p:spPr bwMode="auto">
              <a:xfrm>
                <a:off x="2062" y="2154"/>
                <a:ext cx="100" cy="199"/>
              </a:xfrm>
              <a:custGeom>
                <a:avLst/>
                <a:gdLst>
                  <a:gd name="T0" fmla="*/ 49 w 100"/>
                  <a:gd name="T1" fmla="*/ 0 h 199"/>
                  <a:gd name="T2" fmla="*/ 44 w 100"/>
                  <a:gd name="T3" fmla="*/ 0 h 199"/>
                  <a:gd name="T4" fmla="*/ 39 w 100"/>
                  <a:gd name="T5" fmla="*/ 2 h 199"/>
                  <a:gd name="T6" fmla="*/ 34 w 100"/>
                  <a:gd name="T7" fmla="*/ 5 h 199"/>
                  <a:gd name="T8" fmla="*/ 30 w 100"/>
                  <a:gd name="T9" fmla="*/ 8 h 199"/>
                  <a:gd name="T10" fmla="*/ 21 w 100"/>
                  <a:gd name="T11" fmla="*/ 16 h 199"/>
                  <a:gd name="T12" fmla="*/ 15 w 100"/>
                  <a:gd name="T13" fmla="*/ 29 h 199"/>
                  <a:gd name="T14" fmla="*/ 8 w 100"/>
                  <a:gd name="T15" fmla="*/ 44 h 199"/>
                  <a:gd name="T16" fmla="*/ 4 w 100"/>
                  <a:gd name="T17" fmla="*/ 60 h 199"/>
                  <a:gd name="T18" fmla="*/ 0 w 100"/>
                  <a:gd name="T19" fmla="*/ 80 h 199"/>
                  <a:gd name="T20" fmla="*/ 0 w 100"/>
                  <a:gd name="T21" fmla="*/ 99 h 199"/>
                  <a:gd name="T22" fmla="*/ 0 w 100"/>
                  <a:gd name="T23" fmla="*/ 120 h 199"/>
                  <a:gd name="T24" fmla="*/ 4 w 100"/>
                  <a:gd name="T25" fmla="*/ 138 h 199"/>
                  <a:gd name="T26" fmla="*/ 8 w 100"/>
                  <a:gd name="T27" fmla="*/ 155 h 199"/>
                  <a:gd name="T28" fmla="*/ 15 w 100"/>
                  <a:gd name="T29" fmla="*/ 169 h 199"/>
                  <a:gd name="T30" fmla="*/ 21 w 100"/>
                  <a:gd name="T31" fmla="*/ 182 h 199"/>
                  <a:gd name="T32" fmla="*/ 30 w 100"/>
                  <a:gd name="T33" fmla="*/ 190 h 199"/>
                  <a:gd name="T34" fmla="*/ 34 w 100"/>
                  <a:gd name="T35" fmla="*/ 195 h 199"/>
                  <a:gd name="T36" fmla="*/ 39 w 100"/>
                  <a:gd name="T37" fmla="*/ 197 h 199"/>
                  <a:gd name="T38" fmla="*/ 44 w 100"/>
                  <a:gd name="T39" fmla="*/ 198 h 199"/>
                  <a:gd name="T40" fmla="*/ 49 w 100"/>
                  <a:gd name="T41" fmla="*/ 198 h 199"/>
                  <a:gd name="T42" fmla="*/ 54 w 100"/>
                  <a:gd name="T43" fmla="*/ 198 h 199"/>
                  <a:gd name="T44" fmla="*/ 60 w 100"/>
                  <a:gd name="T45" fmla="*/ 197 h 199"/>
                  <a:gd name="T46" fmla="*/ 64 w 100"/>
                  <a:gd name="T47" fmla="*/ 195 h 199"/>
                  <a:gd name="T48" fmla="*/ 69 w 100"/>
                  <a:gd name="T49" fmla="*/ 190 h 199"/>
                  <a:gd name="T50" fmla="*/ 78 w 100"/>
                  <a:gd name="T51" fmla="*/ 182 h 199"/>
                  <a:gd name="T52" fmla="*/ 85 w 100"/>
                  <a:gd name="T53" fmla="*/ 169 h 199"/>
                  <a:gd name="T54" fmla="*/ 91 w 100"/>
                  <a:gd name="T55" fmla="*/ 155 h 199"/>
                  <a:gd name="T56" fmla="*/ 96 w 100"/>
                  <a:gd name="T57" fmla="*/ 138 h 199"/>
                  <a:gd name="T58" fmla="*/ 99 w 100"/>
                  <a:gd name="T59" fmla="*/ 120 h 199"/>
                  <a:gd name="T60" fmla="*/ 99 w 100"/>
                  <a:gd name="T61" fmla="*/ 99 h 199"/>
                  <a:gd name="T62" fmla="*/ 99 w 100"/>
                  <a:gd name="T63" fmla="*/ 80 h 199"/>
                  <a:gd name="T64" fmla="*/ 96 w 100"/>
                  <a:gd name="T65" fmla="*/ 60 h 199"/>
                  <a:gd name="T66" fmla="*/ 91 w 100"/>
                  <a:gd name="T67" fmla="*/ 44 h 199"/>
                  <a:gd name="T68" fmla="*/ 85 w 100"/>
                  <a:gd name="T69" fmla="*/ 29 h 199"/>
                  <a:gd name="T70" fmla="*/ 78 w 100"/>
                  <a:gd name="T71" fmla="*/ 16 h 199"/>
                  <a:gd name="T72" fmla="*/ 69 w 100"/>
                  <a:gd name="T73" fmla="*/ 8 h 199"/>
                  <a:gd name="T74" fmla="*/ 64 w 100"/>
                  <a:gd name="T75" fmla="*/ 5 h 199"/>
                  <a:gd name="T76" fmla="*/ 60 w 100"/>
                  <a:gd name="T77" fmla="*/ 2 h 199"/>
                  <a:gd name="T78" fmla="*/ 54 w 100"/>
                  <a:gd name="T79" fmla="*/ 0 h 199"/>
                  <a:gd name="T80" fmla="*/ 49 w 100"/>
                  <a:gd name="T81" fmla="*/ 0 h 19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0"/>
                  <a:gd name="T124" fmla="*/ 0 h 199"/>
                  <a:gd name="T125" fmla="*/ 100 w 100"/>
                  <a:gd name="T126" fmla="*/ 199 h 19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0" h="199">
                    <a:moveTo>
                      <a:pt x="49" y="0"/>
                    </a:moveTo>
                    <a:lnTo>
                      <a:pt x="44" y="0"/>
                    </a:lnTo>
                    <a:lnTo>
                      <a:pt x="39" y="2"/>
                    </a:lnTo>
                    <a:lnTo>
                      <a:pt x="34" y="5"/>
                    </a:lnTo>
                    <a:lnTo>
                      <a:pt x="30" y="8"/>
                    </a:lnTo>
                    <a:lnTo>
                      <a:pt x="21" y="16"/>
                    </a:lnTo>
                    <a:lnTo>
                      <a:pt x="15" y="29"/>
                    </a:lnTo>
                    <a:lnTo>
                      <a:pt x="8" y="44"/>
                    </a:lnTo>
                    <a:lnTo>
                      <a:pt x="4" y="60"/>
                    </a:lnTo>
                    <a:lnTo>
                      <a:pt x="0" y="80"/>
                    </a:lnTo>
                    <a:lnTo>
                      <a:pt x="0" y="99"/>
                    </a:lnTo>
                    <a:lnTo>
                      <a:pt x="0" y="120"/>
                    </a:lnTo>
                    <a:lnTo>
                      <a:pt x="4" y="138"/>
                    </a:lnTo>
                    <a:lnTo>
                      <a:pt x="8" y="155"/>
                    </a:lnTo>
                    <a:lnTo>
                      <a:pt x="15" y="169"/>
                    </a:lnTo>
                    <a:lnTo>
                      <a:pt x="21" y="182"/>
                    </a:lnTo>
                    <a:lnTo>
                      <a:pt x="30" y="190"/>
                    </a:lnTo>
                    <a:lnTo>
                      <a:pt x="34" y="195"/>
                    </a:lnTo>
                    <a:lnTo>
                      <a:pt x="39" y="197"/>
                    </a:lnTo>
                    <a:lnTo>
                      <a:pt x="44" y="198"/>
                    </a:lnTo>
                    <a:lnTo>
                      <a:pt x="49" y="198"/>
                    </a:lnTo>
                    <a:lnTo>
                      <a:pt x="54" y="198"/>
                    </a:lnTo>
                    <a:lnTo>
                      <a:pt x="60" y="197"/>
                    </a:lnTo>
                    <a:lnTo>
                      <a:pt x="64" y="195"/>
                    </a:lnTo>
                    <a:lnTo>
                      <a:pt x="69" y="190"/>
                    </a:lnTo>
                    <a:lnTo>
                      <a:pt x="78" y="182"/>
                    </a:lnTo>
                    <a:lnTo>
                      <a:pt x="85" y="169"/>
                    </a:lnTo>
                    <a:lnTo>
                      <a:pt x="91" y="155"/>
                    </a:lnTo>
                    <a:lnTo>
                      <a:pt x="96" y="138"/>
                    </a:lnTo>
                    <a:lnTo>
                      <a:pt x="99" y="120"/>
                    </a:lnTo>
                    <a:lnTo>
                      <a:pt x="99" y="99"/>
                    </a:lnTo>
                    <a:lnTo>
                      <a:pt x="99" y="80"/>
                    </a:lnTo>
                    <a:lnTo>
                      <a:pt x="96" y="60"/>
                    </a:lnTo>
                    <a:lnTo>
                      <a:pt x="91" y="44"/>
                    </a:lnTo>
                    <a:lnTo>
                      <a:pt x="85" y="29"/>
                    </a:lnTo>
                    <a:lnTo>
                      <a:pt x="78" y="16"/>
                    </a:lnTo>
                    <a:lnTo>
                      <a:pt x="69" y="8"/>
                    </a:lnTo>
                    <a:lnTo>
                      <a:pt x="64" y="5"/>
                    </a:lnTo>
                    <a:lnTo>
                      <a:pt x="60" y="2"/>
                    </a:lnTo>
                    <a:lnTo>
                      <a:pt x="54" y="0"/>
                    </a:lnTo>
                    <a:lnTo>
                      <a:pt x="49" y="0"/>
                    </a:lnTo>
                  </a:path>
                </a:pathLst>
              </a:custGeom>
              <a:solidFill>
                <a:schemeClr val="accent2"/>
              </a:solidFill>
              <a:ln w="9525" cap="rnd">
                <a:solidFill>
                  <a:schemeClr val="accent2"/>
                </a:solidFill>
                <a:round/>
                <a:headEnd type="none" w="sm" len="sm"/>
                <a:tailEnd type="none" w="sm" len="sm"/>
              </a:ln>
            </p:spPr>
            <p:txBody>
              <a:bodyPr/>
              <a:lstStyle/>
              <a:p>
                <a:endParaRPr lang="fa-IR"/>
              </a:p>
            </p:txBody>
          </p:sp>
        </p:grpSp>
        <p:sp>
          <p:nvSpPr>
            <p:cNvPr id="93" name="Freeform 226"/>
            <p:cNvSpPr>
              <a:spLocks/>
            </p:cNvSpPr>
            <p:nvPr/>
          </p:nvSpPr>
          <p:spPr bwMode="auto">
            <a:xfrm>
              <a:off x="2057" y="2149"/>
              <a:ext cx="55" cy="105"/>
            </a:xfrm>
            <a:custGeom>
              <a:avLst/>
              <a:gdLst>
                <a:gd name="T0" fmla="*/ 9 w 55"/>
                <a:gd name="T1" fmla="*/ 104 h 105"/>
                <a:gd name="T2" fmla="*/ 10 w 55"/>
                <a:gd name="T3" fmla="*/ 85 h 105"/>
                <a:gd name="T4" fmla="*/ 13 w 55"/>
                <a:gd name="T5" fmla="*/ 67 h 105"/>
                <a:gd name="T6" fmla="*/ 18 w 55"/>
                <a:gd name="T7" fmla="*/ 51 h 105"/>
                <a:gd name="T8" fmla="*/ 23 w 55"/>
                <a:gd name="T9" fmla="*/ 36 h 105"/>
                <a:gd name="T10" fmla="*/ 30 w 55"/>
                <a:gd name="T11" fmla="*/ 25 h 105"/>
                <a:gd name="T12" fmla="*/ 38 w 55"/>
                <a:gd name="T13" fmla="*/ 15 h 105"/>
                <a:gd name="T14" fmla="*/ 43 w 55"/>
                <a:gd name="T15" fmla="*/ 13 h 105"/>
                <a:gd name="T16" fmla="*/ 46 w 55"/>
                <a:gd name="T17" fmla="*/ 10 h 105"/>
                <a:gd name="T18" fmla="*/ 51 w 55"/>
                <a:gd name="T19" fmla="*/ 10 h 105"/>
                <a:gd name="T20" fmla="*/ 54 w 55"/>
                <a:gd name="T21" fmla="*/ 8 h 105"/>
                <a:gd name="T22" fmla="*/ 54 w 55"/>
                <a:gd name="T23" fmla="*/ 0 h 105"/>
                <a:gd name="T24" fmla="*/ 49 w 55"/>
                <a:gd name="T25" fmla="*/ 2 h 105"/>
                <a:gd name="T26" fmla="*/ 43 w 55"/>
                <a:gd name="T27" fmla="*/ 4 h 105"/>
                <a:gd name="T28" fmla="*/ 38 w 55"/>
                <a:gd name="T29" fmla="*/ 5 h 105"/>
                <a:gd name="T30" fmla="*/ 33 w 55"/>
                <a:gd name="T31" fmla="*/ 10 h 105"/>
                <a:gd name="T32" fmla="*/ 23 w 55"/>
                <a:gd name="T33" fmla="*/ 20 h 105"/>
                <a:gd name="T34" fmla="*/ 15 w 55"/>
                <a:gd name="T35" fmla="*/ 33 h 105"/>
                <a:gd name="T36" fmla="*/ 10 w 55"/>
                <a:gd name="T37" fmla="*/ 47 h 105"/>
                <a:gd name="T38" fmla="*/ 5 w 55"/>
                <a:gd name="T39" fmla="*/ 65 h 105"/>
                <a:gd name="T40" fmla="*/ 2 w 55"/>
                <a:gd name="T41" fmla="*/ 85 h 105"/>
                <a:gd name="T42" fmla="*/ 0 w 55"/>
                <a:gd name="T43" fmla="*/ 104 h 105"/>
                <a:gd name="T44" fmla="*/ 9 w 55"/>
                <a:gd name="T45" fmla="*/ 104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
                <a:gd name="T70" fmla="*/ 0 h 105"/>
                <a:gd name="T71" fmla="*/ 55 w 55"/>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 h="105">
                  <a:moveTo>
                    <a:pt x="9" y="104"/>
                  </a:moveTo>
                  <a:lnTo>
                    <a:pt x="10" y="85"/>
                  </a:lnTo>
                  <a:lnTo>
                    <a:pt x="13" y="67"/>
                  </a:lnTo>
                  <a:lnTo>
                    <a:pt x="18" y="51"/>
                  </a:lnTo>
                  <a:lnTo>
                    <a:pt x="23" y="36"/>
                  </a:lnTo>
                  <a:lnTo>
                    <a:pt x="30" y="25"/>
                  </a:lnTo>
                  <a:lnTo>
                    <a:pt x="38" y="15"/>
                  </a:lnTo>
                  <a:lnTo>
                    <a:pt x="43" y="13"/>
                  </a:lnTo>
                  <a:lnTo>
                    <a:pt x="46" y="10"/>
                  </a:lnTo>
                  <a:lnTo>
                    <a:pt x="51" y="10"/>
                  </a:lnTo>
                  <a:lnTo>
                    <a:pt x="54" y="8"/>
                  </a:lnTo>
                  <a:lnTo>
                    <a:pt x="54" y="0"/>
                  </a:lnTo>
                  <a:lnTo>
                    <a:pt x="49" y="2"/>
                  </a:lnTo>
                  <a:lnTo>
                    <a:pt x="43" y="4"/>
                  </a:lnTo>
                  <a:lnTo>
                    <a:pt x="38" y="5"/>
                  </a:lnTo>
                  <a:lnTo>
                    <a:pt x="33" y="10"/>
                  </a:lnTo>
                  <a:lnTo>
                    <a:pt x="23" y="20"/>
                  </a:lnTo>
                  <a:lnTo>
                    <a:pt x="15" y="33"/>
                  </a:lnTo>
                  <a:lnTo>
                    <a:pt x="10" y="47"/>
                  </a:lnTo>
                  <a:lnTo>
                    <a:pt x="5" y="65"/>
                  </a:lnTo>
                  <a:lnTo>
                    <a:pt x="2" y="85"/>
                  </a:lnTo>
                  <a:lnTo>
                    <a:pt x="0" y="104"/>
                  </a:lnTo>
                  <a:lnTo>
                    <a:pt x="9" y="10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94" name="Freeform 227"/>
            <p:cNvSpPr>
              <a:spLocks/>
            </p:cNvSpPr>
            <p:nvPr/>
          </p:nvSpPr>
          <p:spPr bwMode="auto">
            <a:xfrm>
              <a:off x="2057" y="2253"/>
              <a:ext cx="55" cy="105"/>
            </a:xfrm>
            <a:custGeom>
              <a:avLst/>
              <a:gdLst>
                <a:gd name="T0" fmla="*/ 54 w 55"/>
                <a:gd name="T1" fmla="*/ 96 h 105"/>
                <a:gd name="T2" fmla="*/ 51 w 55"/>
                <a:gd name="T3" fmla="*/ 95 h 105"/>
                <a:gd name="T4" fmla="*/ 46 w 55"/>
                <a:gd name="T5" fmla="*/ 95 h 105"/>
                <a:gd name="T6" fmla="*/ 43 w 55"/>
                <a:gd name="T7" fmla="*/ 91 h 105"/>
                <a:gd name="T8" fmla="*/ 38 w 55"/>
                <a:gd name="T9" fmla="*/ 90 h 105"/>
                <a:gd name="T10" fmla="*/ 30 w 55"/>
                <a:gd name="T11" fmla="*/ 80 h 105"/>
                <a:gd name="T12" fmla="*/ 23 w 55"/>
                <a:gd name="T13" fmla="*/ 69 h 105"/>
                <a:gd name="T14" fmla="*/ 18 w 55"/>
                <a:gd name="T15" fmla="*/ 56 h 105"/>
                <a:gd name="T16" fmla="*/ 13 w 55"/>
                <a:gd name="T17" fmla="*/ 38 h 105"/>
                <a:gd name="T18" fmla="*/ 10 w 55"/>
                <a:gd name="T19" fmla="*/ 20 h 105"/>
                <a:gd name="T20" fmla="*/ 9 w 55"/>
                <a:gd name="T21" fmla="*/ 0 h 105"/>
                <a:gd name="T22" fmla="*/ 0 w 55"/>
                <a:gd name="T23" fmla="*/ 0 h 105"/>
                <a:gd name="T24" fmla="*/ 2 w 55"/>
                <a:gd name="T25" fmla="*/ 21 h 105"/>
                <a:gd name="T26" fmla="*/ 5 w 55"/>
                <a:gd name="T27" fmla="*/ 41 h 105"/>
                <a:gd name="T28" fmla="*/ 10 w 55"/>
                <a:gd name="T29" fmla="*/ 57 h 105"/>
                <a:gd name="T30" fmla="*/ 15 w 55"/>
                <a:gd name="T31" fmla="*/ 73 h 105"/>
                <a:gd name="T32" fmla="*/ 23 w 55"/>
                <a:gd name="T33" fmla="*/ 85 h 105"/>
                <a:gd name="T34" fmla="*/ 33 w 55"/>
                <a:gd name="T35" fmla="*/ 95 h 105"/>
                <a:gd name="T36" fmla="*/ 38 w 55"/>
                <a:gd name="T37" fmla="*/ 99 h 105"/>
                <a:gd name="T38" fmla="*/ 43 w 55"/>
                <a:gd name="T39" fmla="*/ 101 h 105"/>
                <a:gd name="T40" fmla="*/ 49 w 55"/>
                <a:gd name="T41" fmla="*/ 103 h 105"/>
                <a:gd name="T42" fmla="*/ 54 w 55"/>
                <a:gd name="T43" fmla="*/ 104 h 105"/>
                <a:gd name="T44" fmla="*/ 54 w 55"/>
                <a:gd name="T45" fmla="*/ 96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
                <a:gd name="T70" fmla="*/ 0 h 105"/>
                <a:gd name="T71" fmla="*/ 55 w 55"/>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 h="105">
                  <a:moveTo>
                    <a:pt x="54" y="96"/>
                  </a:moveTo>
                  <a:lnTo>
                    <a:pt x="51" y="95"/>
                  </a:lnTo>
                  <a:lnTo>
                    <a:pt x="46" y="95"/>
                  </a:lnTo>
                  <a:lnTo>
                    <a:pt x="43" y="91"/>
                  </a:lnTo>
                  <a:lnTo>
                    <a:pt x="38" y="90"/>
                  </a:lnTo>
                  <a:lnTo>
                    <a:pt x="30" y="80"/>
                  </a:lnTo>
                  <a:lnTo>
                    <a:pt x="23" y="69"/>
                  </a:lnTo>
                  <a:lnTo>
                    <a:pt x="18" y="56"/>
                  </a:lnTo>
                  <a:lnTo>
                    <a:pt x="13" y="38"/>
                  </a:lnTo>
                  <a:lnTo>
                    <a:pt x="10" y="20"/>
                  </a:lnTo>
                  <a:lnTo>
                    <a:pt x="9" y="0"/>
                  </a:lnTo>
                  <a:lnTo>
                    <a:pt x="0" y="0"/>
                  </a:lnTo>
                  <a:lnTo>
                    <a:pt x="2" y="21"/>
                  </a:lnTo>
                  <a:lnTo>
                    <a:pt x="5" y="41"/>
                  </a:lnTo>
                  <a:lnTo>
                    <a:pt x="10" y="57"/>
                  </a:lnTo>
                  <a:lnTo>
                    <a:pt x="15" y="73"/>
                  </a:lnTo>
                  <a:lnTo>
                    <a:pt x="23" y="85"/>
                  </a:lnTo>
                  <a:lnTo>
                    <a:pt x="33" y="95"/>
                  </a:lnTo>
                  <a:lnTo>
                    <a:pt x="38" y="99"/>
                  </a:lnTo>
                  <a:lnTo>
                    <a:pt x="43" y="101"/>
                  </a:lnTo>
                  <a:lnTo>
                    <a:pt x="49" y="103"/>
                  </a:lnTo>
                  <a:lnTo>
                    <a:pt x="54" y="104"/>
                  </a:lnTo>
                  <a:lnTo>
                    <a:pt x="54" y="9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95" name="Freeform 228"/>
            <p:cNvSpPr>
              <a:spLocks/>
            </p:cNvSpPr>
            <p:nvPr/>
          </p:nvSpPr>
          <p:spPr bwMode="auto">
            <a:xfrm>
              <a:off x="2111" y="2253"/>
              <a:ext cx="56" cy="105"/>
            </a:xfrm>
            <a:custGeom>
              <a:avLst/>
              <a:gdLst>
                <a:gd name="T0" fmla="*/ 47 w 56"/>
                <a:gd name="T1" fmla="*/ 0 h 105"/>
                <a:gd name="T2" fmla="*/ 46 w 56"/>
                <a:gd name="T3" fmla="*/ 20 h 105"/>
                <a:gd name="T4" fmla="*/ 42 w 56"/>
                <a:gd name="T5" fmla="*/ 38 h 105"/>
                <a:gd name="T6" fmla="*/ 37 w 56"/>
                <a:gd name="T7" fmla="*/ 56 h 105"/>
                <a:gd name="T8" fmla="*/ 33 w 56"/>
                <a:gd name="T9" fmla="*/ 69 h 105"/>
                <a:gd name="T10" fmla="*/ 24 w 56"/>
                <a:gd name="T11" fmla="*/ 80 h 105"/>
                <a:gd name="T12" fmla="*/ 18 w 56"/>
                <a:gd name="T13" fmla="*/ 90 h 105"/>
                <a:gd name="T14" fmla="*/ 13 w 56"/>
                <a:gd name="T15" fmla="*/ 91 h 105"/>
                <a:gd name="T16" fmla="*/ 10 w 56"/>
                <a:gd name="T17" fmla="*/ 95 h 105"/>
                <a:gd name="T18" fmla="*/ 5 w 56"/>
                <a:gd name="T19" fmla="*/ 95 h 105"/>
                <a:gd name="T20" fmla="*/ 0 w 56"/>
                <a:gd name="T21" fmla="*/ 96 h 105"/>
                <a:gd name="T22" fmla="*/ 0 w 56"/>
                <a:gd name="T23" fmla="*/ 104 h 105"/>
                <a:gd name="T24" fmla="*/ 7 w 56"/>
                <a:gd name="T25" fmla="*/ 103 h 105"/>
                <a:gd name="T26" fmla="*/ 13 w 56"/>
                <a:gd name="T27" fmla="*/ 101 h 105"/>
                <a:gd name="T28" fmla="*/ 18 w 56"/>
                <a:gd name="T29" fmla="*/ 99 h 105"/>
                <a:gd name="T30" fmla="*/ 23 w 56"/>
                <a:gd name="T31" fmla="*/ 95 h 105"/>
                <a:gd name="T32" fmla="*/ 33 w 56"/>
                <a:gd name="T33" fmla="*/ 85 h 105"/>
                <a:gd name="T34" fmla="*/ 41 w 56"/>
                <a:gd name="T35" fmla="*/ 73 h 105"/>
                <a:gd name="T36" fmla="*/ 46 w 56"/>
                <a:gd name="T37" fmla="*/ 57 h 105"/>
                <a:gd name="T38" fmla="*/ 50 w 56"/>
                <a:gd name="T39" fmla="*/ 41 h 105"/>
                <a:gd name="T40" fmla="*/ 54 w 56"/>
                <a:gd name="T41" fmla="*/ 21 h 105"/>
                <a:gd name="T42" fmla="*/ 55 w 56"/>
                <a:gd name="T43" fmla="*/ 0 h 105"/>
                <a:gd name="T44" fmla="*/ 47 w 56"/>
                <a:gd name="T45" fmla="*/ 0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05"/>
                <a:gd name="T71" fmla="*/ 56 w 56"/>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05">
                  <a:moveTo>
                    <a:pt x="47" y="0"/>
                  </a:moveTo>
                  <a:lnTo>
                    <a:pt x="46" y="20"/>
                  </a:lnTo>
                  <a:lnTo>
                    <a:pt x="42" y="38"/>
                  </a:lnTo>
                  <a:lnTo>
                    <a:pt x="37" y="56"/>
                  </a:lnTo>
                  <a:lnTo>
                    <a:pt x="33" y="69"/>
                  </a:lnTo>
                  <a:lnTo>
                    <a:pt x="24" y="80"/>
                  </a:lnTo>
                  <a:lnTo>
                    <a:pt x="18" y="90"/>
                  </a:lnTo>
                  <a:lnTo>
                    <a:pt x="13" y="91"/>
                  </a:lnTo>
                  <a:lnTo>
                    <a:pt x="10" y="95"/>
                  </a:lnTo>
                  <a:lnTo>
                    <a:pt x="5" y="95"/>
                  </a:lnTo>
                  <a:lnTo>
                    <a:pt x="0" y="96"/>
                  </a:lnTo>
                  <a:lnTo>
                    <a:pt x="0" y="104"/>
                  </a:lnTo>
                  <a:lnTo>
                    <a:pt x="7" y="103"/>
                  </a:lnTo>
                  <a:lnTo>
                    <a:pt x="13" y="101"/>
                  </a:lnTo>
                  <a:lnTo>
                    <a:pt x="18" y="99"/>
                  </a:lnTo>
                  <a:lnTo>
                    <a:pt x="23" y="95"/>
                  </a:lnTo>
                  <a:lnTo>
                    <a:pt x="33" y="85"/>
                  </a:lnTo>
                  <a:lnTo>
                    <a:pt x="41" y="73"/>
                  </a:lnTo>
                  <a:lnTo>
                    <a:pt x="46" y="57"/>
                  </a:lnTo>
                  <a:lnTo>
                    <a:pt x="50" y="41"/>
                  </a:lnTo>
                  <a:lnTo>
                    <a:pt x="54" y="21"/>
                  </a:lnTo>
                  <a:lnTo>
                    <a:pt x="55" y="0"/>
                  </a:lnTo>
                  <a:lnTo>
                    <a:pt x="4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96" name="Freeform 229"/>
            <p:cNvSpPr>
              <a:spLocks/>
            </p:cNvSpPr>
            <p:nvPr/>
          </p:nvSpPr>
          <p:spPr bwMode="auto">
            <a:xfrm>
              <a:off x="2111" y="2149"/>
              <a:ext cx="56" cy="105"/>
            </a:xfrm>
            <a:custGeom>
              <a:avLst/>
              <a:gdLst>
                <a:gd name="T0" fmla="*/ 0 w 56"/>
                <a:gd name="T1" fmla="*/ 8 h 105"/>
                <a:gd name="T2" fmla="*/ 5 w 56"/>
                <a:gd name="T3" fmla="*/ 10 h 105"/>
                <a:gd name="T4" fmla="*/ 10 w 56"/>
                <a:gd name="T5" fmla="*/ 10 h 105"/>
                <a:gd name="T6" fmla="*/ 13 w 56"/>
                <a:gd name="T7" fmla="*/ 13 h 105"/>
                <a:gd name="T8" fmla="*/ 18 w 56"/>
                <a:gd name="T9" fmla="*/ 15 h 105"/>
                <a:gd name="T10" fmla="*/ 24 w 56"/>
                <a:gd name="T11" fmla="*/ 25 h 105"/>
                <a:gd name="T12" fmla="*/ 33 w 56"/>
                <a:gd name="T13" fmla="*/ 36 h 105"/>
                <a:gd name="T14" fmla="*/ 37 w 56"/>
                <a:gd name="T15" fmla="*/ 51 h 105"/>
                <a:gd name="T16" fmla="*/ 42 w 56"/>
                <a:gd name="T17" fmla="*/ 67 h 105"/>
                <a:gd name="T18" fmla="*/ 46 w 56"/>
                <a:gd name="T19" fmla="*/ 85 h 105"/>
                <a:gd name="T20" fmla="*/ 47 w 56"/>
                <a:gd name="T21" fmla="*/ 104 h 105"/>
                <a:gd name="T22" fmla="*/ 55 w 56"/>
                <a:gd name="T23" fmla="*/ 104 h 105"/>
                <a:gd name="T24" fmla="*/ 54 w 56"/>
                <a:gd name="T25" fmla="*/ 85 h 105"/>
                <a:gd name="T26" fmla="*/ 50 w 56"/>
                <a:gd name="T27" fmla="*/ 65 h 105"/>
                <a:gd name="T28" fmla="*/ 46 w 56"/>
                <a:gd name="T29" fmla="*/ 47 h 105"/>
                <a:gd name="T30" fmla="*/ 41 w 56"/>
                <a:gd name="T31" fmla="*/ 33 h 105"/>
                <a:gd name="T32" fmla="*/ 33 w 56"/>
                <a:gd name="T33" fmla="*/ 20 h 105"/>
                <a:gd name="T34" fmla="*/ 23 w 56"/>
                <a:gd name="T35" fmla="*/ 10 h 105"/>
                <a:gd name="T36" fmla="*/ 18 w 56"/>
                <a:gd name="T37" fmla="*/ 5 h 105"/>
                <a:gd name="T38" fmla="*/ 13 w 56"/>
                <a:gd name="T39" fmla="*/ 4 h 105"/>
                <a:gd name="T40" fmla="*/ 7 w 56"/>
                <a:gd name="T41" fmla="*/ 2 h 105"/>
                <a:gd name="T42" fmla="*/ 0 w 56"/>
                <a:gd name="T43" fmla="*/ 0 h 105"/>
                <a:gd name="T44" fmla="*/ 0 w 56"/>
                <a:gd name="T45" fmla="*/ 8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05"/>
                <a:gd name="T71" fmla="*/ 56 w 56"/>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05">
                  <a:moveTo>
                    <a:pt x="0" y="8"/>
                  </a:moveTo>
                  <a:lnTo>
                    <a:pt x="5" y="10"/>
                  </a:lnTo>
                  <a:lnTo>
                    <a:pt x="10" y="10"/>
                  </a:lnTo>
                  <a:lnTo>
                    <a:pt x="13" y="13"/>
                  </a:lnTo>
                  <a:lnTo>
                    <a:pt x="18" y="15"/>
                  </a:lnTo>
                  <a:lnTo>
                    <a:pt x="24" y="25"/>
                  </a:lnTo>
                  <a:lnTo>
                    <a:pt x="33" y="36"/>
                  </a:lnTo>
                  <a:lnTo>
                    <a:pt x="37" y="51"/>
                  </a:lnTo>
                  <a:lnTo>
                    <a:pt x="42" y="67"/>
                  </a:lnTo>
                  <a:lnTo>
                    <a:pt x="46" y="85"/>
                  </a:lnTo>
                  <a:lnTo>
                    <a:pt x="47" y="104"/>
                  </a:lnTo>
                  <a:lnTo>
                    <a:pt x="55" y="104"/>
                  </a:lnTo>
                  <a:lnTo>
                    <a:pt x="54" y="85"/>
                  </a:lnTo>
                  <a:lnTo>
                    <a:pt x="50" y="65"/>
                  </a:lnTo>
                  <a:lnTo>
                    <a:pt x="46" y="47"/>
                  </a:lnTo>
                  <a:lnTo>
                    <a:pt x="41" y="33"/>
                  </a:lnTo>
                  <a:lnTo>
                    <a:pt x="33" y="20"/>
                  </a:lnTo>
                  <a:lnTo>
                    <a:pt x="23" y="10"/>
                  </a:lnTo>
                  <a:lnTo>
                    <a:pt x="18" y="5"/>
                  </a:lnTo>
                  <a:lnTo>
                    <a:pt x="13" y="4"/>
                  </a:lnTo>
                  <a:lnTo>
                    <a:pt x="7" y="2"/>
                  </a:lnTo>
                  <a:lnTo>
                    <a:pt x="0" y="0"/>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grpSp>
      <p:sp>
        <p:nvSpPr>
          <p:cNvPr id="99" name="Freeform 230"/>
          <p:cNvSpPr>
            <a:spLocks/>
          </p:cNvSpPr>
          <p:nvPr/>
        </p:nvSpPr>
        <p:spPr bwMode="auto">
          <a:xfrm>
            <a:off x="2871788" y="3765550"/>
            <a:ext cx="109537" cy="220663"/>
          </a:xfrm>
          <a:custGeom>
            <a:avLst/>
            <a:gdLst>
              <a:gd name="T0" fmla="*/ 34 w 69"/>
              <a:gd name="T1" fmla="*/ 0 h 139"/>
              <a:gd name="T2" fmla="*/ 27 w 69"/>
              <a:gd name="T3" fmla="*/ 1 h 139"/>
              <a:gd name="T4" fmla="*/ 21 w 69"/>
              <a:gd name="T5" fmla="*/ 6 h 139"/>
              <a:gd name="T6" fmla="*/ 14 w 69"/>
              <a:gd name="T7" fmla="*/ 11 h 139"/>
              <a:gd name="T8" fmla="*/ 9 w 69"/>
              <a:gd name="T9" fmla="*/ 21 h 139"/>
              <a:gd name="T10" fmla="*/ 6 w 69"/>
              <a:gd name="T11" fmla="*/ 31 h 139"/>
              <a:gd name="T12" fmla="*/ 3 w 69"/>
              <a:gd name="T13" fmla="*/ 42 h 139"/>
              <a:gd name="T14" fmla="*/ 0 w 69"/>
              <a:gd name="T15" fmla="*/ 55 h 139"/>
              <a:gd name="T16" fmla="*/ 0 w 69"/>
              <a:gd name="T17" fmla="*/ 70 h 139"/>
              <a:gd name="T18" fmla="*/ 0 w 69"/>
              <a:gd name="T19" fmla="*/ 83 h 139"/>
              <a:gd name="T20" fmla="*/ 3 w 69"/>
              <a:gd name="T21" fmla="*/ 96 h 139"/>
              <a:gd name="T22" fmla="*/ 6 w 69"/>
              <a:gd name="T23" fmla="*/ 107 h 139"/>
              <a:gd name="T24" fmla="*/ 9 w 69"/>
              <a:gd name="T25" fmla="*/ 118 h 139"/>
              <a:gd name="T26" fmla="*/ 14 w 69"/>
              <a:gd name="T27" fmla="*/ 127 h 139"/>
              <a:gd name="T28" fmla="*/ 21 w 69"/>
              <a:gd name="T29" fmla="*/ 133 h 139"/>
              <a:gd name="T30" fmla="*/ 27 w 69"/>
              <a:gd name="T31" fmla="*/ 136 h 139"/>
              <a:gd name="T32" fmla="*/ 34 w 69"/>
              <a:gd name="T33" fmla="*/ 138 h 139"/>
              <a:gd name="T34" fmla="*/ 40 w 69"/>
              <a:gd name="T35" fmla="*/ 136 h 139"/>
              <a:gd name="T36" fmla="*/ 47 w 69"/>
              <a:gd name="T37" fmla="*/ 133 h 139"/>
              <a:gd name="T38" fmla="*/ 53 w 69"/>
              <a:gd name="T39" fmla="*/ 127 h 139"/>
              <a:gd name="T40" fmla="*/ 58 w 69"/>
              <a:gd name="T41" fmla="*/ 118 h 139"/>
              <a:gd name="T42" fmla="*/ 63 w 69"/>
              <a:gd name="T43" fmla="*/ 107 h 139"/>
              <a:gd name="T44" fmla="*/ 66 w 69"/>
              <a:gd name="T45" fmla="*/ 96 h 139"/>
              <a:gd name="T46" fmla="*/ 68 w 69"/>
              <a:gd name="T47" fmla="*/ 83 h 139"/>
              <a:gd name="T48" fmla="*/ 68 w 69"/>
              <a:gd name="T49" fmla="*/ 70 h 139"/>
              <a:gd name="T50" fmla="*/ 68 w 69"/>
              <a:gd name="T51" fmla="*/ 55 h 139"/>
              <a:gd name="T52" fmla="*/ 66 w 69"/>
              <a:gd name="T53" fmla="*/ 42 h 139"/>
              <a:gd name="T54" fmla="*/ 63 w 69"/>
              <a:gd name="T55" fmla="*/ 31 h 139"/>
              <a:gd name="T56" fmla="*/ 58 w 69"/>
              <a:gd name="T57" fmla="*/ 21 h 139"/>
              <a:gd name="T58" fmla="*/ 53 w 69"/>
              <a:gd name="T59" fmla="*/ 11 h 139"/>
              <a:gd name="T60" fmla="*/ 47 w 69"/>
              <a:gd name="T61" fmla="*/ 6 h 139"/>
              <a:gd name="T62" fmla="*/ 40 w 69"/>
              <a:gd name="T63" fmla="*/ 1 h 139"/>
              <a:gd name="T64" fmla="*/ 34 w 69"/>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139"/>
              <a:gd name="T101" fmla="*/ 69 w 69"/>
              <a:gd name="T102" fmla="*/ 139 h 1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139">
                <a:moveTo>
                  <a:pt x="34" y="0"/>
                </a:moveTo>
                <a:lnTo>
                  <a:pt x="27" y="1"/>
                </a:lnTo>
                <a:lnTo>
                  <a:pt x="21" y="6"/>
                </a:lnTo>
                <a:lnTo>
                  <a:pt x="14" y="11"/>
                </a:lnTo>
                <a:lnTo>
                  <a:pt x="9" y="21"/>
                </a:lnTo>
                <a:lnTo>
                  <a:pt x="6" y="31"/>
                </a:lnTo>
                <a:lnTo>
                  <a:pt x="3" y="42"/>
                </a:lnTo>
                <a:lnTo>
                  <a:pt x="0" y="55"/>
                </a:lnTo>
                <a:lnTo>
                  <a:pt x="0" y="70"/>
                </a:lnTo>
                <a:lnTo>
                  <a:pt x="0" y="83"/>
                </a:lnTo>
                <a:lnTo>
                  <a:pt x="3" y="96"/>
                </a:lnTo>
                <a:lnTo>
                  <a:pt x="6" y="107"/>
                </a:lnTo>
                <a:lnTo>
                  <a:pt x="9" y="118"/>
                </a:lnTo>
                <a:lnTo>
                  <a:pt x="14" y="127"/>
                </a:lnTo>
                <a:lnTo>
                  <a:pt x="21" y="133"/>
                </a:lnTo>
                <a:lnTo>
                  <a:pt x="27" y="136"/>
                </a:lnTo>
                <a:lnTo>
                  <a:pt x="34" y="138"/>
                </a:lnTo>
                <a:lnTo>
                  <a:pt x="40" y="136"/>
                </a:lnTo>
                <a:lnTo>
                  <a:pt x="47" y="133"/>
                </a:lnTo>
                <a:lnTo>
                  <a:pt x="53" y="127"/>
                </a:lnTo>
                <a:lnTo>
                  <a:pt x="58" y="118"/>
                </a:lnTo>
                <a:lnTo>
                  <a:pt x="63" y="107"/>
                </a:lnTo>
                <a:lnTo>
                  <a:pt x="66" y="96"/>
                </a:lnTo>
                <a:lnTo>
                  <a:pt x="68" y="83"/>
                </a:lnTo>
                <a:lnTo>
                  <a:pt x="68" y="70"/>
                </a:lnTo>
                <a:lnTo>
                  <a:pt x="68" y="55"/>
                </a:lnTo>
                <a:lnTo>
                  <a:pt x="66" y="42"/>
                </a:lnTo>
                <a:lnTo>
                  <a:pt x="63" y="31"/>
                </a:lnTo>
                <a:lnTo>
                  <a:pt x="58" y="21"/>
                </a:lnTo>
                <a:lnTo>
                  <a:pt x="53" y="11"/>
                </a:lnTo>
                <a:lnTo>
                  <a:pt x="47" y="6"/>
                </a:lnTo>
                <a:lnTo>
                  <a:pt x="40" y="1"/>
                </a:lnTo>
                <a:lnTo>
                  <a:pt x="34"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0" name="Freeform 231"/>
          <p:cNvSpPr>
            <a:spLocks/>
          </p:cNvSpPr>
          <p:nvPr/>
        </p:nvSpPr>
        <p:spPr bwMode="auto">
          <a:xfrm>
            <a:off x="2863850" y="3760788"/>
            <a:ext cx="63500" cy="117475"/>
          </a:xfrm>
          <a:custGeom>
            <a:avLst/>
            <a:gdLst>
              <a:gd name="T0" fmla="*/ 8 w 40"/>
              <a:gd name="T1" fmla="*/ 73 h 74"/>
              <a:gd name="T2" fmla="*/ 10 w 40"/>
              <a:gd name="T3" fmla="*/ 60 h 74"/>
              <a:gd name="T4" fmla="*/ 11 w 40"/>
              <a:gd name="T5" fmla="*/ 47 h 74"/>
              <a:gd name="T6" fmla="*/ 14 w 40"/>
              <a:gd name="T7" fmla="*/ 35 h 74"/>
              <a:gd name="T8" fmla="*/ 18 w 40"/>
              <a:gd name="T9" fmla="*/ 26 h 74"/>
              <a:gd name="T10" fmla="*/ 23 w 40"/>
              <a:gd name="T11" fmla="*/ 17 h 74"/>
              <a:gd name="T12" fmla="*/ 29 w 40"/>
              <a:gd name="T13" fmla="*/ 13 h 74"/>
              <a:gd name="T14" fmla="*/ 34 w 40"/>
              <a:gd name="T15" fmla="*/ 8 h 74"/>
              <a:gd name="T16" fmla="*/ 39 w 40"/>
              <a:gd name="T17" fmla="*/ 8 h 74"/>
              <a:gd name="T18" fmla="*/ 39 w 40"/>
              <a:gd name="T19" fmla="*/ 0 h 74"/>
              <a:gd name="T20" fmla="*/ 31 w 40"/>
              <a:gd name="T21" fmla="*/ 1 h 74"/>
              <a:gd name="T22" fmla="*/ 23 w 40"/>
              <a:gd name="T23" fmla="*/ 6 h 74"/>
              <a:gd name="T24" fmla="*/ 16 w 40"/>
              <a:gd name="T25" fmla="*/ 13 h 74"/>
              <a:gd name="T26" fmla="*/ 11 w 40"/>
              <a:gd name="T27" fmla="*/ 22 h 74"/>
              <a:gd name="T28" fmla="*/ 6 w 40"/>
              <a:gd name="T29" fmla="*/ 32 h 74"/>
              <a:gd name="T30" fmla="*/ 3 w 40"/>
              <a:gd name="T31" fmla="*/ 45 h 74"/>
              <a:gd name="T32" fmla="*/ 1 w 40"/>
              <a:gd name="T33" fmla="*/ 58 h 74"/>
              <a:gd name="T34" fmla="*/ 0 w 40"/>
              <a:gd name="T35" fmla="*/ 73 h 74"/>
              <a:gd name="T36" fmla="*/ 8 w 40"/>
              <a:gd name="T37" fmla="*/ 73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74"/>
              <a:gd name="T59" fmla="*/ 40 w 40"/>
              <a:gd name="T60" fmla="*/ 74 h 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74">
                <a:moveTo>
                  <a:pt x="8" y="73"/>
                </a:moveTo>
                <a:lnTo>
                  <a:pt x="10" y="60"/>
                </a:lnTo>
                <a:lnTo>
                  <a:pt x="11" y="47"/>
                </a:lnTo>
                <a:lnTo>
                  <a:pt x="14" y="35"/>
                </a:lnTo>
                <a:lnTo>
                  <a:pt x="18" y="26"/>
                </a:lnTo>
                <a:lnTo>
                  <a:pt x="23" y="17"/>
                </a:lnTo>
                <a:lnTo>
                  <a:pt x="29" y="13"/>
                </a:lnTo>
                <a:lnTo>
                  <a:pt x="34" y="8"/>
                </a:lnTo>
                <a:lnTo>
                  <a:pt x="39" y="8"/>
                </a:lnTo>
                <a:lnTo>
                  <a:pt x="39" y="0"/>
                </a:lnTo>
                <a:lnTo>
                  <a:pt x="31" y="1"/>
                </a:lnTo>
                <a:lnTo>
                  <a:pt x="23" y="6"/>
                </a:lnTo>
                <a:lnTo>
                  <a:pt x="16" y="13"/>
                </a:lnTo>
                <a:lnTo>
                  <a:pt x="11" y="22"/>
                </a:lnTo>
                <a:lnTo>
                  <a:pt x="6" y="32"/>
                </a:lnTo>
                <a:lnTo>
                  <a:pt x="3" y="45"/>
                </a:lnTo>
                <a:lnTo>
                  <a:pt x="1" y="58"/>
                </a:lnTo>
                <a:lnTo>
                  <a:pt x="0" y="73"/>
                </a:lnTo>
                <a:lnTo>
                  <a:pt x="8" y="7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1" name="Freeform 232"/>
          <p:cNvSpPr>
            <a:spLocks/>
          </p:cNvSpPr>
          <p:nvPr/>
        </p:nvSpPr>
        <p:spPr bwMode="auto">
          <a:xfrm>
            <a:off x="2863850" y="3876675"/>
            <a:ext cx="63500" cy="117475"/>
          </a:xfrm>
          <a:custGeom>
            <a:avLst/>
            <a:gdLst>
              <a:gd name="T0" fmla="*/ 39 w 40"/>
              <a:gd name="T1" fmla="*/ 63 h 74"/>
              <a:gd name="T2" fmla="*/ 34 w 40"/>
              <a:gd name="T3" fmla="*/ 63 h 74"/>
              <a:gd name="T4" fmla="*/ 29 w 40"/>
              <a:gd name="T5" fmla="*/ 60 h 74"/>
              <a:gd name="T6" fmla="*/ 23 w 40"/>
              <a:gd name="T7" fmla="*/ 53 h 74"/>
              <a:gd name="T8" fmla="*/ 18 w 40"/>
              <a:gd name="T9" fmla="*/ 45 h 74"/>
              <a:gd name="T10" fmla="*/ 14 w 40"/>
              <a:gd name="T11" fmla="*/ 37 h 74"/>
              <a:gd name="T12" fmla="*/ 11 w 40"/>
              <a:gd name="T13" fmla="*/ 26 h 74"/>
              <a:gd name="T14" fmla="*/ 10 w 40"/>
              <a:gd name="T15" fmla="*/ 13 h 74"/>
              <a:gd name="T16" fmla="*/ 8 w 40"/>
              <a:gd name="T17" fmla="*/ 0 h 74"/>
              <a:gd name="T18" fmla="*/ 0 w 40"/>
              <a:gd name="T19" fmla="*/ 0 h 74"/>
              <a:gd name="T20" fmla="*/ 1 w 40"/>
              <a:gd name="T21" fmla="*/ 14 h 74"/>
              <a:gd name="T22" fmla="*/ 3 w 40"/>
              <a:gd name="T23" fmla="*/ 27 h 74"/>
              <a:gd name="T24" fmla="*/ 6 w 40"/>
              <a:gd name="T25" fmla="*/ 39 h 74"/>
              <a:gd name="T26" fmla="*/ 11 w 40"/>
              <a:gd name="T27" fmla="*/ 50 h 74"/>
              <a:gd name="T28" fmla="*/ 16 w 40"/>
              <a:gd name="T29" fmla="*/ 58 h 74"/>
              <a:gd name="T30" fmla="*/ 23 w 40"/>
              <a:gd name="T31" fmla="*/ 66 h 74"/>
              <a:gd name="T32" fmla="*/ 31 w 40"/>
              <a:gd name="T33" fmla="*/ 70 h 74"/>
              <a:gd name="T34" fmla="*/ 39 w 40"/>
              <a:gd name="T35" fmla="*/ 73 h 74"/>
              <a:gd name="T36" fmla="*/ 39 w 40"/>
              <a:gd name="T37" fmla="*/ 63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74"/>
              <a:gd name="T59" fmla="*/ 40 w 40"/>
              <a:gd name="T60" fmla="*/ 74 h 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74">
                <a:moveTo>
                  <a:pt x="39" y="63"/>
                </a:moveTo>
                <a:lnTo>
                  <a:pt x="34" y="63"/>
                </a:lnTo>
                <a:lnTo>
                  <a:pt x="29" y="60"/>
                </a:lnTo>
                <a:lnTo>
                  <a:pt x="23" y="53"/>
                </a:lnTo>
                <a:lnTo>
                  <a:pt x="18" y="45"/>
                </a:lnTo>
                <a:lnTo>
                  <a:pt x="14" y="37"/>
                </a:lnTo>
                <a:lnTo>
                  <a:pt x="11" y="26"/>
                </a:lnTo>
                <a:lnTo>
                  <a:pt x="10" y="13"/>
                </a:lnTo>
                <a:lnTo>
                  <a:pt x="8" y="0"/>
                </a:lnTo>
                <a:lnTo>
                  <a:pt x="0" y="0"/>
                </a:lnTo>
                <a:lnTo>
                  <a:pt x="1" y="14"/>
                </a:lnTo>
                <a:lnTo>
                  <a:pt x="3" y="27"/>
                </a:lnTo>
                <a:lnTo>
                  <a:pt x="6" y="39"/>
                </a:lnTo>
                <a:lnTo>
                  <a:pt x="11" y="50"/>
                </a:lnTo>
                <a:lnTo>
                  <a:pt x="16" y="58"/>
                </a:lnTo>
                <a:lnTo>
                  <a:pt x="23" y="66"/>
                </a:lnTo>
                <a:lnTo>
                  <a:pt x="31" y="70"/>
                </a:lnTo>
                <a:lnTo>
                  <a:pt x="39" y="73"/>
                </a:lnTo>
                <a:lnTo>
                  <a:pt x="39" y="6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2" name="Freeform 233"/>
          <p:cNvSpPr>
            <a:spLocks/>
          </p:cNvSpPr>
          <p:nvPr/>
        </p:nvSpPr>
        <p:spPr bwMode="auto">
          <a:xfrm>
            <a:off x="2925763" y="3876675"/>
            <a:ext cx="63500" cy="117475"/>
          </a:xfrm>
          <a:custGeom>
            <a:avLst/>
            <a:gdLst>
              <a:gd name="T0" fmla="*/ 31 w 40"/>
              <a:gd name="T1" fmla="*/ 0 h 74"/>
              <a:gd name="T2" fmla="*/ 29 w 40"/>
              <a:gd name="T3" fmla="*/ 13 h 74"/>
              <a:gd name="T4" fmla="*/ 27 w 40"/>
              <a:gd name="T5" fmla="*/ 26 h 74"/>
              <a:gd name="T6" fmla="*/ 24 w 40"/>
              <a:gd name="T7" fmla="*/ 37 h 74"/>
              <a:gd name="T8" fmla="*/ 21 w 40"/>
              <a:gd name="T9" fmla="*/ 45 h 74"/>
              <a:gd name="T10" fmla="*/ 16 w 40"/>
              <a:gd name="T11" fmla="*/ 53 h 74"/>
              <a:gd name="T12" fmla="*/ 11 w 40"/>
              <a:gd name="T13" fmla="*/ 60 h 74"/>
              <a:gd name="T14" fmla="*/ 5 w 40"/>
              <a:gd name="T15" fmla="*/ 63 h 74"/>
              <a:gd name="T16" fmla="*/ 0 w 40"/>
              <a:gd name="T17" fmla="*/ 63 h 74"/>
              <a:gd name="T18" fmla="*/ 0 w 40"/>
              <a:gd name="T19" fmla="*/ 73 h 74"/>
              <a:gd name="T20" fmla="*/ 8 w 40"/>
              <a:gd name="T21" fmla="*/ 70 h 74"/>
              <a:gd name="T22" fmla="*/ 16 w 40"/>
              <a:gd name="T23" fmla="*/ 66 h 74"/>
              <a:gd name="T24" fmla="*/ 23 w 40"/>
              <a:gd name="T25" fmla="*/ 58 h 74"/>
              <a:gd name="T26" fmla="*/ 29 w 40"/>
              <a:gd name="T27" fmla="*/ 50 h 74"/>
              <a:gd name="T28" fmla="*/ 32 w 40"/>
              <a:gd name="T29" fmla="*/ 39 h 74"/>
              <a:gd name="T30" fmla="*/ 36 w 40"/>
              <a:gd name="T31" fmla="*/ 27 h 74"/>
              <a:gd name="T32" fmla="*/ 39 w 40"/>
              <a:gd name="T33" fmla="*/ 14 h 74"/>
              <a:gd name="T34" fmla="*/ 39 w 40"/>
              <a:gd name="T35" fmla="*/ 0 h 74"/>
              <a:gd name="T36" fmla="*/ 31 w 40"/>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74"/>
              <a:gd name="T59" fmla="*/ 40 w 40"/>
              <a:gd name="T60" fmla="*/ 74 h 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74">
                <a:moveTo>
                  <a:pt x="31" y="0"/>
                </a:moveTo>
                <a:lnTo>
                  <a:pt x="29" y="13"/>
                </a:lnTo>
                <a:lnTo>
                  <a:pt x="27" y="26"/>
                </a:lnTo>
                <a:lnTo>
                  <a:pt x="24" y="37"/>
                </a:lnTo>
                <a:lnTo>
                  <a:pt x="21" y="45"/>
                </a:lnTo>
                <a:lnTo>
                  <a:pt x="16" y="53"/>
                </a:lnTo>
                <a:lnTo>
                  <a:pt x="11" y="60"/>
                </a:lnTo>
                <a:lnTo>
                  <a:pt x="5" y="63"/>
                </a:lnTo>
                <a:lnTo>
                  <a:pt x="0" y="63"/>
                </a:lnTo>
                <a:lnTo>
                  <a:pt x="0" y="73"/>
                </a:lnTo>
                <a:lnTo>
                  <a:pt x="8" y="70"/>
                </a:lnTo>
                <a:lnTo>
                  <a:pt x="16" y="66"/>
                </a:lnTo>
                <a:lnTo>
                  <a:pt x="23" y="58"/>
                </a:lnTo>
                <a:lnTo>
                  <a:pt x="29" y="50"/>
                </a:lnTo>
                <a:lnTo>
                  <a:pt x="32" y="39"/>
                </a:lnTo>
                <a:lnTo>
                  <a:pt x="36" y="27"/>
                </a:lnTo>
                <a:lnTo>
                  <a:pt x="39" y="14"/>
                </a:lnTo>
                <a:lnTo>
                  <a:pt x="39" y="0"/>
                </a:lnTo>
                <a:lnTo>
                  <a:pt x="31"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3" name="Freeform 234"/>
          <p:cNvSpPr>
            <a:spLocks/>
          </p:cNvSpPr>
          <p:nvPr/>
        </p:nvSpPr>
        <p:spPr bwMode="auto">
          <a:xfrm>
            <a:off x="2925763" y="3760788"/>
            <a:ext cx="63500" cy="117475"/>
          </a:xfrm>
          <a:custGeom>
            <a:avLst/>
            <a:gdLst>
              <a:gd name="T0" fmla="*/ 0 w 40"/>
              <a:gd name="T1" fmla="*/ 8 h 74"/>
              <a:gd name="T2" fmla="*/ 5 w 40"/>
              <a:gd name="T3" fmla="*/ 8 h 74"/>
              <a:gd name="T4" fmla="*/ 11 w 40"/>
              <a:gd name="T5" fmla="*/ 13 h 74"/>
              <a:gd name="T6" fmla="*/ 16 w 40"/>
              <a:gd name="T7" fmla="*/ 17 h 74"/>
              <a:gd name="T8" fmla="*/ 21 w 40"/>
              <a:gd name="T9" fmla="*/ 26 h 74"/>
              <a:gd name="T10" fmla="*/ 24 w 40"/>
              <a:gd name="T11" fmla="*/ 35 h 74"/>
              <a:gd name="T12" fmla="*/ 27 w 40"/>
              <a:gd name="T13" fmla="*/ 47 h 74"/>
              <a:gd name="T14" fmla="*/ 29 w 40"/>
              <a:gd name="T15" fmla="*/ 60 h 74"/>
              <a:gd name="T16" fmla="*/ 31 w 40"/>
              <a:gd name="T17" fmla="*/ 73 h 74"/>
              <a:gd name="T18" fmla="*/ 39 w 40"/>
              <a:gd name="T19" fmla="*/ 73 h 74"/>
              <a:gd name="T20" fmla="*/ 39 w 40"/>
              <a:gd name="T21" fmla="*/ 58 h 74"/>
              <a:gd name="T22" fmla="*/ 36 w 40"/>
              <a:gd name="T23" fmla="*/ 45 h 74"/>
              <a:gd name="T24" fmla="*/ 32 w 40"/>
              <a:gd name="T25" fmla="*/ 32 h 74"/>
              <a:gd name="T26" fmla="*/ 29 w 40"/>
              <a:gd name="T27" fmla="*/ 22 h 74"/>
              <a:gd name="T28" fmla="*/ 23 w 40"/>
              <a:gd name="T29" fmla="*/ 13 h 74"/>
              <a:gd name="T30" fmla="*/ 16 w 40"/>
              <a:gd name="T31" fmla="*/ 6 h 74"/>
              <a:gd name="T32" fmla="*/ 8 w 40"/>
              <a:gd name="T33" fmla="*/ 1 h 74"/>
              <a:gd name="T34" fmla="*/ 0 w 40"/>
              <a:gd name="T35" fmla="*/ 0 h 74"/>
              <a:gd name="T36" fmla="*/ 0 w 40"/>
              <a:gd name="T37" fmla="*/ 8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74"/>
              <a:gd name="T59" fmla="*/ 40 w 40"/>
              <a:gd name="T60" fmla="*/ 74 h 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74">
                <a:moveTo>
                  <a:pt x="0" y="8"/>
                </a:moveTo>
                <a:lnTo>
                  <a:pt x="5" y="8"/>
                </a:lnTo>
                <a:lnTo>
                  <a:pt x="11" y="13"/>
                </a:lnTo>
                <a:lnTo>
                  <a:pt x="16" y="17"/>
                </a:lnTo>
                <a:lnTo>
                  <a:pt x="21" y="26"/>
                </a:lnTo>
                <a:lnTo>
                  <a:pt x="24" y="35"/>
                </a:lnTo>
                <a:lnTo>
                  <a:pt x="27" y="47"/>
                </a:lnTo>
                <a:lnTo>
                  <a:pt x="29" y="60"/>
                </a:lnTo>
                <a:lnTo>
                  <a:pt x="31" y="73"/>
                </a:lnTo>
                <a:lnTo>
                  <a:pt x="39" y="73"/>
                </a:lnTo>
                <a:lnTo>
                  <a:pt x="39" y="58"/>
                </a:lnTo>
                <a:lnTo>
                  <a:pt x="36" y="45"/>
                </a:lnTo>
                <a:lnTo>
                  <a:pt x="32" y="32"/>
                </a:lnTo>
                <a:lnTo>
                  <a:pt x="29" y="22"/>
                </a:lnTo>
                <a:lnTo>
                  <a:pt x="23" y="13"/>
                </a:lnTo>
                <a:lnTo>
                  <a:pt x="16" y="6"/>
                </a:lnTo>
                <a:lnTo>
                  <a:pt x="8" y="1"/>
                </a:lnTo>
                <a:lnTo>
                  <a:pt x="0" y="0"/>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4" name="Freeform 235"/>
          <p:cNvSpPr>
            <a:spLocks/>
          </p:cNvSpPr>
          <p:nvPr/>
        </p:nvSpPr>
        <p:spPr bwMode="auto">
          <a:xfrm>
            <a:off x="3395663" y="4175125"/>
            <a:ext cx="146050" cy="285750"/>
          </a:xfrm>
          <a:custGeom>
            <a:avLst/>
            <a:gdLst>
              <a:gd name="T0" fmla="*/ 45 w 92"/>
              <a:gd name="T1" fmla="*/ 0 h 180"/>
              <a:gd name="T2" fmla="*/ 40 w 92"/>
              <a:gd name="T3" fmla="*/ 0 h 180"/>
              <a:gd name="T4" fmla="*/ 35 w 92"/>
              <a:gd name="T5" fmla="*/ 2 h 180"/>
              <a:gd name="T6" fmla="*/ 32 w 92"/>
              <a:gd name="T7" fmla="*/ 5 h 180"/>
              <a:gd name="T8" fmla="*/ 27 w 92"/>
              <a:gd name="T9" fmla="*/ 8 h 180"/>
              <a:gd name="T10" fmla="*/ 19 w 92"/>
              <a:gd name="T11" fmla="*/ 17 h 180"/>
              <a:gd name="T12" fmla="*/ 13 w 92"/>
              <a:gd name="T13" fmla="*/ 26 h 180"/>
              <a:gd name="T14" fmla="*/ 8 w 92"/>
              <a:gd name="T15" fmla="*/ 41 h 180"/>
              <a:gd name="T16" fmla="*/ 3 w 92"/>
              <a:gd name="T17" fmla="*/ 56 h 180"/>
              <a:gd name="T18" fmla="*/ 1 w 92"/>
              <a:gd name="T19" fmla="*/ 72 h 180"/>
              <a:gd name="T20" fmla="*/ 0 w 92"/>
              <a:gd name="T21" fmla="*/ 90 h 180"/>
              <a:gd name="T22" fmla="*/ 1 w 92"/>
              <a:gd name="T23" fmla="*/ 109 h 180"/>
              <a:gd name="T24" fmla="*/ 3 w 92"/>
              <a:gd name="T25" fmla="*/ 125 h 180"/>
              <a:gd name="T26" fmla="*/ 8 w 92"/>
              <a:gd name="T27" fmla="*/ 140 h 180"/>
              <a:gd name="T28" fmla="*/ 13 w 92"/>
              <a:gd name="T29" fmla="*/ 153 h 180"/>
              <a:gd name="T30" fmla="*/ 19 w 92"/>
              <a:gd name="T31" fmla="*/ 164 h 180"/>
              <a:gd name="T32" fmla="*/ 27 w 92"/>
              <a:gd name="T33" fmla="*/ 173 h 180"/>
              <a:gd name="T34" fmla="*/ 32 w 92"/>
              <a:gd name="T35" fmla="*/ 176 h 180"/>
              <a:gd name="T36" fmla="*/ 35 w 92"/>
              <a:gd name="T37" fmla="*/ 177 h 180"/>
              <a:gd name="T38" fmla="*/ 40 w 92"/>
              <a:gd name="T39" fmla="*/ 179 h 180"/>
              <a:gd name="T40" fmla="*/ 45 w 92"/>
              <a:gd name="T41" fmla="*/ 179 h 180"/>
              <a:gd name="T42" fmla="*/ 50 w 92"/>
              <a:gd name="T43" fmla="*/ 179 h 180"/>
              <a:gd name="T44" fmla="*/ 53 w 92"/>
              <a:gd name="T45" fmla="*/ 177 h 180"/>
              <a:gd name="T46" fmla="*/ 58 w 92"/>
              <a:gd name="T47" fmla="*/ 176 h 180"/>
              <a:gd name="T48" fmla="*/ 63 w 92"/>
              <a:gd name="T49" fmla="*/ 173 h 180"/>
              <a:gd name="T50" fmla="*/ 69 w 92"/>
              <a:gd name="T51" fmla="*/ 164 h 180"/>
              <a:gd name="T52" fmla="*/ 76 w 92"/>
              <a:gd name="T53" fmla="*/ 153 h 180"/>
              <a:gd name="T54" fmla="*/ 82 w 92"/>
              <a:gd name="T55" fmla="*/ 140 h 180"/>
              <a:gd name="T56" fmla="*/ 86 w 92"/>
              <a:gd name="T57" fmla="*/ 125 h 180"/>
              <a:gd name="T58" fmla="*/ 89 w 92"/>
              <a:gd name="T59" fmla="*/ 109 h 180"/>
              <a:gd name="T60" fmla="*/ 91 w 92"/>
              <a:gd name="T61" fmla="*/ 90 h 180"/>
              <a:gd name="T62" fmla="*/ 89 w 92"/>
              <a:gd name="T63" fmla="*/ 72 h 180"/>
              <a:gd name="T64" fmla="*/ 86 w 92"/>
              <a:gd name="T65" fmla="*/ 56 h 180"/>
              <a:gd name="T66" fmla="*/ 82 w 92"/>
              <a:gd name="T67" fmla="*/ 41 h 180"/>
              <a:gd name="T68" fmla="*/ 76 w 92"/>
              <a:gd name="T69" fmla="*/ 26 h 180"/>
              <a:gd name="T70" fmla="*/ 69 w 92"/>
              <a:gd name="T71" fmla="*/ 17 h 180"/>
              <a:gd name="T72" fmla="*/ 63 w 92"/>
              <a:gd name="T73" fmla="*/ 8 h 180"/>
              <a:gd name="T74" fmla="*/ 58 w 92"/>
              <a:gd name="T75" fmla="*/ 5 h 180"/>
              <a:gd name="T76" fmla="*/ 53 w 92"/>
              <a:gd name="T77" fmla="*/ 2 h 180"/>
              <a:gd name="T78" fmla="*/ 50 w 92"/>
              <a:gd name="T79" fmla="*/ 0 h 180"/>
              <a:gd name="T80" fmla="*/ 45 w 92"/>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2"/>
              <a:gd name="T124" fmla="*/ 0 h 180"/>
              <a:gd name="T125" fmla="*/ 92 w 92"/>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2" h="180">
                <a:moveTo>
                  <a:pt x="45" y="0"/>
                </a:moveTo>
                <a:lnTo>
                  <a:pt x="40" y="0"/>
                </a:lnTo>
                <a:lnTo>
                  <a:pt x="35" y="2"/>
                </a:lnTo>
                <a:lnTo>
                  <a:pt x="32" y="5"/>
                </a:lnTo>
                <a:lnTo>
                  <a:pt x="27" y="8"/>
                </a:lnTo>
                <a:lnTo>
                  <a:pt x="19" y="17"/>
                </a:lnTo>
                <a:lnTo>
                  <a:pt x="13" y="26"/>
                </a:lnTo>
                <a:lnTo>
                  <a:pt x="8" y="41"/>
                </a:lnTo>
                <a:lnTo>
                  <a:pt x="3" y="56"/>
                </a:lnTo>
                <a:lnTo>
                  <a:pt x="1" y="72"/>
                </a:lnTo>
                <a:lnTo>
                  <a:pt x="0" y="90"/>
                </a:lnTo>
                <a:lnTo>
                  <a:pt x="1" y="109"/>
                </a:lnTo>
                <a:lnTo>
                  <a:pt x="3" y="125"/>
                </a:lnTo>
                <a:lnTo>
                  <a:pt x="8" y="140"/>
                </a:lnTo>
                <a:lnTo>
                  <a:pt x="13" y="153"/>
                </a:lnTo>
                <a:lnTo>
                  <a:pt x="19" y="164"/>
                </a:lnTo>
                <a:lnTo>
                  <a:pt x="27" y="173"/>
                </a:lnTo>
                <a:lnTo>
                  <a:pt x="32" y="176"/>
                </a:lnTo>
                <a:lnTo>
                  <a:pt x="35" y="177"/>
                </a:lnTo>
                <a:lnTo>
                  <a:pt x="40" y="179"/>
                </a:lnTo>
                <a:lnTo>
                  <a:pt x="45" y="179"/>
                </a:lnTo>
                <a:lnTo>
                  <a:pt x="50" y="179"/>
                </a:lnTo>
                <a:lnTo>
                  <a:pt x="53" y="177"/>
                </a:lnTo>
                <a:lnTo>
                  <a:pt x="58" y="176"/>
                </a:lnTo>
                <a:lnTo>
                  <a:pt x="63" y="173"/>
                </a:lnTo>
                <a:lnTo>
                  <a:pt x="69" y="164"/>
                </a:lnTo>
                <a:lnTo>
                  <a:pt x="76" y="153"/>
                </a:lnTo>
                <a:lnTo>
                  <a:pt x="82" y="140"/>
                </a:lnTo>
                <a:lnTo>
                  <a:pt x="86" y="125"/>
                </a:lnTo>
                <a:lnTo>
                  <a:pt x="89" y="109"/>
                </a:lnTo>
                <a:lnTo>
                  <a:pt x="91" y="90"/>
                </a:lnTo>
                <a:lnTo>
                  <a:pt x="89" y="72"/>
                </a:lnTo>
                <a:lnTo>
                  <a:pt x="86" y="56"/>
                </a:lnTo>
                <a:lnTo>
                  <a:pt x="82" y="41"/>
                </a:lnTo>
                <a:lnTo>
                  <a:pt x="76" y="26"/>
                </a:lnTo>
                <a:lnTo>
                  <a:pt x="69" y="17"/>
                </a:lnTo>
                <a:lnTo>
                  <a:pt x="63" y="8"/>
                </a:lnTo>
                <a:lnTo>
                  <a:pt x="58" y="5"/>
                </a:lnTo>
                <a:lnTo>
                  <a:pt x="53" y="2"/>
                </a:lnTo>
                <a:lnTo>
                  <a:pt x="50" y="0"/>
                </a:lnTo>
                <a:lnTo>
                  <a:pt x="45"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5" name="Freeform 236"/>
          <p:cNvSpPr>
            <a:spLocks/>
          </p:cNvSpPr>
          <p:nvPr/>
        </p:nvSpPr>
        <p:spPr bwMode="auto">
          <a:xfrm>
            <a:off x="3389313" y="4170363"/>
            <a:ext cx="79375" cy="149225"/>
          </a:xfrm>
          <a:custGeom>
            <a:avLst/>
            <a:gdLst>
              <a:gd name="T0" fmla="*/ 8 w 50"/>
              <a:gd name="T1" fmla="*/ 93 h 94"/>
              <a:gd name="T2" fmla="*/ 8 w 50"/>
              <a:gd name="T3" fmla="*/ 76 h 94"/>
              <a:gd name="T4" fmla="*/ 12 w 50"/>
              <a:gd name="T5" fmla="*/ 59 h 94"/>
              <a:gd name="T6" fmla="*/ 17 w 50"/>
              <a:gd name="T7" fmla="*/ 44 h 94"/>
              <a:gd name="T8" fmla="*/ 21 w 50"/>
              <a:gd name="T9" fmla="*/ 33 h 94"/>
              <a:gd name="T10" fmla="*/ 28 w 50"/>
              <a:gd name="T11" fmla="*/ 21 h 94"/>
              <a:gd name="T12" fmla="*/ 34 w 50"/>
              <a:gd name="T13" fmla="*/ 13 h 94"/>
              <a:gd name="T14" fmla="*/ 38 w 50"/>
              <a:gd name="T15" fmla="*/ 11 h 94"/>
              <a:gd name="T16" fmla="*/ 41 w 50"/>
              <a:gd name="T17" fmla="*/ 10 h 94"/>
              <a:gd name="T18" fmla="*/ 46 w 50"/>
              <a:gd name="T19" fmla="*/ 8 h 94"/>
              <a:gd name="T20" fmla="*/ 49 w 50"/>
              <a:gd name="T21" fmla="*/ 8 h 94"/>
              <a:gd name="T22" fmla="*/ 49 w 50"/>
              <a:gd name="T23" fmla="*/ 0 h 94"/>
              <a:gd name="T24" fmla="*/ 44 w 50"/>
              <a:gd name="T25" fmla="*/ 0 h 94"/>
              <a:gd name="T26" fmla="*/ 38 w 50"/>
              <a:gd name="T27" fmla="*/ 2 h 94"/>
              <a:gd name="T28" fmla="*/ 33 w 50"/>
              <a:gd name="T29" fmla="*/ 3 h 94"/>
              <a:gd name="T30" fmla="*/ 28 w 50"/>
              <a:gd name="T31" fmla="*/ 8 h 94"/>
              <a:gd name="T32" fmla="*/ 20 w 50"/>
              <a:gd name="T33" fmla="*/ 16 h 94"/>
              <a:gd name="T34" fmla="*/ 13 w 50"/>
              <a:gd name="T35" fmla="*/ 28 h 94"/>
              <a:gd name="T36" fmla="*/ 8 w 50"/>
              <a:gd name="T37" fmla="*/ 42 h 94"/>
              <a:gd name="T38" fmla="*/ 4 w 50"/>
              <a:gd name="T39" fmla="*/ 57 h 94"/>
              <a:gd name="T40" fmla="*/ 0 w 50"/>
              <a:gd name="T41" fmla="*/ 75 h 94"/>
              <a:gd name="T42" fmla="*/ 0 w 50"/>
              <a:gd name="T43" fmla="*/ 93 h 94"/>
              <a:gd name="T44" fmla="*/ 8 w 50"/>
              <a:gd name="T45" fmla="*/ 93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
              <a:gd name="T70" fmla="*/ 0 h 94"/>
              <a:gd name="T71" fmla="*/ 50 w 50"/>
              <a:gd name="T72" fmla="*/ 94 h 9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 h="94">
                <a:moveTo>
                  <a:pt x="8" y="93"/>
                </a:moveTo>
                <a:lnTo>
                  <a:pt x="8" y="76"/>
                </a:lnTo>
                <a:lnTo>
                  <a:pt x="12" y="59"/>
                </a:lnTo>
                <a:lnTo>
                  <a:pt x="17" y="44"/>
                </a:lnTo>
                <a:lnTo>
                  <a:pt x="21" y="33"/>
                </a:lnTo>
                <a:lnTo>
                  <a:pt x="28" y="21"/>
                </a:lnTo>
                <a:lnTo>
                  <a:pt x="34" y="13"/>
                </a:lnTo>
                <a:lnTo>
                  <a:pt x="38" y="11"/>
                </a:lnTo>
                <a:lnTo>
                  <a:pt x="41" y="10"/>
                </a:lnTo>
                <a:lnTo>
                  <a:pt x="46" y="8"/>
                </a:lnTo>
                <a:lnTo>
                  <a:pt x="49" y="8"/>
                </a:lnTo>
                <a:lnTo>
                  <a:pt x="49" y="0"/>
                </a:lnTo>
                <a:lnTo>
                  <a:pt x="44" y="0"/>
                </a:lnTo>
                <a:lnTo>
                  <a:pt x="38" y="2"/>
                </a:lnTo>
                <a:lnTo>
                  <a:pt x="33" y="3"/>
                </a:lnTo>
                <a:lnTo>
                  <a:pt x="28" y="8"/>
                </a:lnTo>
                <a:lnTo>
                  <a:pt x="20" y="16"/>
                </a:lnTo>
                <a:lnTo>
                  <a:pt x="13" y="28"/>
                </a:lnTo>
                <a:lnTo>
                  <a:pt x="8" y="42"/>
                </a:lnTo>
                <a:lnTo>
                  <a:pt x="4" y="57"/>
                </a:lnTo>
                <a:lnTo>
                  <a:pt x="0" y="75"/>
                </a:lnTo>
                <a:lnTo>
                  <a:pt x="0" y="93"/>
                </a:lnTo>
                <a:lnTo>
                  <a:pt x="8" y="9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6" name="Freeform 237"/>
          <p:cNvSpPr>
            <a:spLocks/>
          </p:cNvSpPr>
          <p:nvPr/>
        </p:nvSpPr>
        <p:spPr bwMode="auto">
          <a:xfrm>
            <a:off x="3389313" y="4318000"/>
            <a:ext cx="79375" cy="150813"/>
          </a:xfrm>
          <a:custGeom>
            <a:avLst/>
            <a:gdLst>
              <a:gd name="T0" fmla="*/ 49 w 50"/>
              <a:gd name="T1" fmla="*/ 84 h 95"/>
              <a:gd name="T2" fmla="*/ 46 w 50"/>
              <a:gd name="T3" fmla="*/ 84 h 95"/>
              <a:gd name="T4" fmla="*/ 41 w 50"/>
              <a:gd name="T5" fmla="*/ 84 h 95"/>
              <a:gd name="T6" fmla="*/ 38 w 50"/>
              <a:gd name="T7" fmla="*/ 81 h 95"/>
              <a:gd name="T8" fmla="*/ 34 w 50"/>
              <a:gd name="T9" fmla="*/ 79 h 95"/>
              <a:gd name="T10" fmla="*/ 28 w 50"/>
              <a:gd name="T11" fmla="*/ 71 h 95"/>
              <a:gd name="T12" fmla="*/ 21 w 50"/>
              <a:gd name="T13" fmla="*/ 61 h 95"/>
              <a:gd name="T14" fmla="*/ 17 w 50"/>
              <a:gd name="T15" fmla="*/ 48 h 95"/>
              <a:gd name="T16" fmla="*/ 12 w 50"/>
              <a:gd name="T17" fmla="*/ 34 h 95"/>
              <a:gd name="T18" fmla="*/ 8 w 50"/>
              <a:gd name="T19" fmla="*/ 18 h 95"/>
              <a:gd name="T20" fmla="*/ 8 w 50"/>
              <a:gd name="T21" fmla="*/ 0 h 95"/>
              <a:gd name="T22" fmla="*/ 0 w 50"/>
              <a:gd name="T23" fmla="*/ 0 h 95"/>
              <a:gd name="T24" fmla="*/ 0 w 50"/>
              <a:gd name="T25" fmla="*/ 19 h 95"/>
              <a:gd name="T26" fmla="*/ 4 w 50"/>
              <a:gd name="T27" fmla="*/ 35 h 95"/>
              <a:gd name="T28" fmla="*/ 8 w 50"/>
              <a:gd name="T29" fmla="*/ 52 h 95"/>
              <a:gd name="T30" fmla="*/ 13 w 50"/>
              <a:gd name="T31" fmla="*/ 65 h 95"/>
              <a:gd name="T32" fmla="*/ 20 w 50"/>
              <a:gd name="T33" fmla="*/ 76 h 95"/>
              <a:gd name="T34" fmla="*/ 28 w 50"/>
              <a:gd name="T35" fmla="*/ 86 h 95"/>
              <a:gd name="T36" fmla="*/ 33 w 50"/>
              <a:gd name="T37" fmla="*/ 89 h 95"/>
              <a:gd name="T38" fmla="*/ 38 w 50"/>
              <a:gd name="T39" fmla="*/ 91 h 95"/>
              <a:gd name="T40" fmla="*/ 44 w 50"/>
              <a:gd name="T41" fmla="*/ 92 h 95"/>
              <a:gd name="T42" fmla="*/ 49 w 50"/>
              <a:gd name="T43" fmla="*/ 94 h 95"/>
              <a:gd name="T44" fmla="*/ 49 w 50"/>
              <a:gd name="T45" fmla="*/ 84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
              <a:gd name="T70" fmla="*/ 0 h 95"/>
              <a:gd name="T71" fmla="*/ 50 w 50"/>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 h="95">
                <a:moveTo>
                  <a:pt x="49" y="84"/>
                </a:moveTo>
                <a:lnTo>
                  <a:pt x="46" y="84"/>
                </a:lnTo>
                <a:lnTo>
                  <a:pt x="41" y="84"/>
                </a:lnTo>
                <a:lnTo>
                  <a:pt x="38" y="81"/>
                </a:lnTo>
                <a:lnTo>
                  <a:pt x="34" y="79"/>
                </a:lnTo>
                <a:lnTo>
                  <a:pt x="28" y="71"/>
                </a:lnTo>
                <a:lnTo>
                  <a:pt x="21" y="61"/>
                </a:lnTo>
                <a:lnTo>
                  <a:pt x="17" y="48"/>
                </a:lnTo>
                <a:lnTo>
                  <a:pt x="12" y="34"/>
                </a:lnTo>
                <a:lnTo>
                  <a:pt x="8" y="18"/>
                </a:lnTo>
                <a:lnTo>
                  <a:pt x="8" y="0"/>
                </a:lnTo>
                <a:lnTo>
                  <a:pt x="0" y="0"/>
                </a:lnTo>
                <a:lnTo>
                  <a:pt x="0" y="19"/>
                </a:lnTo>
                <a:lnTo>
                  <a:pt x="4" y="35"/>
                </a:lnTo>
                <a:lnTo>
                  <a:pt x="8" y="52"/>
                </a:lnTo>
                <a:lnTo>
                  <a:pt x="13" y="65"/>
                </a:lnTo>
                <a:lnTo>
                  <a:pt x="20" y="76"/>
                </a:lnTo>
                <a:lnTo>
                  <a:pt x="28" y="86"/>
                </a:lnTo>
                <a:lnTo>
                  <a:pt x="33" y="89"/>
                </a:lnTo>
                <a:lnTo>
                  <a:pt x="38" y="91"/>
                </a:lnTo>
                <a:lnTo>
                  <a:pt x="44" y="92"/>
                </a:lnTo>
                <a:lnTo>
                  <a:pt x="49" y="94"/>
                </a:lnTo>
                <a:lnTo>
                  <a:pt x="49" y="8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7" name="Freeform 238"/>
          <p:cNvSpPr>
            <a:spLocks/>
          </p:cNvSpPr>
          <p:nvPr/>
        </p:nvSpPr>
        <p:spPr bwMode="auto">
          <a:xfrm>
            <a:off x="3467100" y="4318000"/>
            <a:ext cx="79375" cy="150813"/>
          </a:xfrm>
          <a:custGeom>
            <a:avLst/>
            <a:gdLst>
              <a:gd name="T0" fmla="*/ 41 w 50"/>
              <a:gd name="T1" fmla="*/ 0 h 95"/>
              <a:gd name="T2" fmla="*/ 39 w 50"/>
              <a:gd name="T3" fmla="*/ 18 h 95"/>
              <a:gd name="T4" fmla="*/ 37 w 50"/>
              <a:gd name="T5" fmla="*/ 34 h 95"/>
              <a:gd name="T6" fmla="*/ 33 w 50"/>
              <a:gd name="T7" fmla="*/ 48 h 95"/>
              <a:gd name="T8" fmla="*/ 28 w 50"/>
              <a:gd name="T9" fmla="*/ 61 h 95"/>
              <a:gd name="T10" fmla="*/ 21 w 50"/>
              <a:gd name="T11" fmla="*/ 71 h 95"/>
              <a:gd name="T12" fmla="*/ 15 w 50"/>
              <a:gd name="T13" fmla="*/ 79 h 95"/>
              <a:gd name="T14" fmla="*/ 11 w 50"/>
              <a:gd name="T15" fmla="*/ 81 h 95"/>
              <a:gd name="T16" fmla="*/ 7 w 50"/>
              <a:gd name="T17" fmla="*/ 84 h 95"/>
              <a:gd name="T18" fmla="*/ 3 w 50"/>
              <a:gd name="T19" fmla="*/ 84 h 95"/>
              <a:gd name="T20" fmla="*/ 0 w 50"/>
              <a:gd name="T21" fmla="*/ 84 h 95"/>
              <a:gd name="T22" fmla="*/ 0 w 50"/>
              <a:gd name="T23" fmla="*/ 94 h 95"/>
              <a:gd name="T24" fmla="*/ 5 w 50"/>
              <a:gd name="T25" fmla="*/ 92 h 95"/>
              <a:gd name="T26" fmla="*/ 10 w 50"/>
              <a:gd name="T27" fmla="*/ 91 h 95"/>
              <a:gd name="T28" fmla="*/ 15 w 50"/>
              <a:gd name="T29" fmla="*/ 89 h 95"/>
              <a:gd name="T30" fmla="*/ 20 w 50"/>
              <a:gd name="T31" fmla="*/ 86 h 95"/>
              <a:gd name="T32" fmla="*/ 28 w 50"/>
              <a:gd name="T33" fmla="*/ 76 h 95"/>
              <a:gd name="T34" fmla="*/ 36 w 50"/>
              <a:gd name="T35" fmla="*/ 65 h 95"/>
              <a:gd name="T36" fmla="*/ 41 w 50"/>
              <a:gd name="T37" fmla="*/ 52 h 95"/>
              <a:gd name="T38" fmla="*/ 46 w 50"/>
              <a:gd name="T39" fmla="*/ 35 h 95"/>
              <a:gd name="T40" fmla="*/ 49 w 50"/>
              <a:gd name="T41" fmla="*/ 19 h 95"/>
              <a:gd name="T42" fmla="*/ 49 w 50"/>
              <a:gd name="T43" fmla="*/ 0 h 95"/>
              <a:gd name="T44" fmla="*/ 41 w 50"/>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
              <a:gd name="T70" fmla="*/ 0 h 95"/>
              <a:gd name="T71" fmla="*/ 50 w 50"/>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 h="95">
                <a:moveTo>
                  <a:pt x="41" y="0"/>
                </a:moveTo>
                <a:lnTo>
                  <a:pt x="39" y="18"/>
                </a:lnTo>
                <a:lnTo>
                  <a:pt x="37" y="34"/>
                </a:lnTo>
                <a:lnTo>
                  <a:pt x="33" y="48"/>
                </a:lnTo>
                <a:lnTo>
                  <a:pt x="28" y="61"/>
                </a:lnTo>
                <a:lnTo>
                  <a:pt x="21" y="71"/>
                </a:lnTo>
                <a:lnTo>
                  <a:pt x="15" y="79"/>
                </a:lnTo>
                <a:lnTo>
                  <a:pt x="11" y="81"/>
                </a:lnTo>
                <a:lnTo>
                  <a:pt x="7" y="84"/>
                </a:lnTo>
                <a:lnTo>
                  <a:pt x="3" y="84"/>
                </a:lnTo>
                <a:lnTo>
                  <a:pt x="0" y="84"/>
                </a:lnTo>
                <a:lnTo>
                  <a:pt x="0" y="94"/>
                </a:lnTo>
                <a:lnTo>
                  <a:pt x="5" y="92"/>
                </a:lnTo>
                <a:lnTo>
                  <a:pt x="10" y="91"/>
                </a:lnTo>
                <a:lnTo>
                  <a:pt x="15" y="89"/>
                </a:lnTo>
                <a:lnTo>
                  <a:pt x="20" y="86"/>
                </a:lnTo>
                <a:lnTo>
                  <a:pt x="28" y="76"/>
                </a:lnTo>
                <a:lnTo>
                  <a:pt x="36" y="65"/>
                </a:lnTo>
                <a:lnTo>
                  <a:pt x="41" y="52"/>
                </a:lnTo>
                <a:lnTo>
                  <a:pt x="46" y="35"/>
                </a:lnTo>
                <a:lnTo>
                  <a:pt x="49" y="19"/>
                </a:lnTo>
                <a:lnTo>
                  <a:pt x="49" y="0"/>
                </a:lnTo>
                <a:lnTo>
                  <a:pt x="41"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08" name="Freeform 239"/>
          <p:cNvSpPr>
            <a:spLocks/>
          </p:cNvSpPr>
          <p:nvPr/>
        </p:nvSpPr>
        <p:spPr bwMode="auto">
          <a:xfrm>
            <a:off x="3467100" y="4170363"/>
            <a:ext cx="79375" cy="149225"/>
          </a:xfrm>
          <a:custGeom>
            <a:avLst/>
            <a:gdLst>
              <a:gd name="T0" fmla="*/ 0 w 50"/>
              <a:gd name="T1" fmla="*/ 8 h 94"/>
              <a:gd name="T2" fmla="*/ 3 w 50"/>
              <a:gd name="T3" fmla="*/ 8 h 94"/>
              <a:gd name="T4" fmla="*/ 7 w 50"/>
              <a:gd name="T5" fmla="*/ 10 h 94"/>
              <a:gd name="T6" fmla="*/ 11 w 50"/>
              <a:gd name="T7" fmla="*/ 11 h 94"/>
              <a:gd name="T8" fmla="*/ 15 w 50"/>
              <a:gd name="T9" fmla="*/ 13 h 94"/>
              <a:gd name="T10" fmla="*/ 21 w 50"/>
              <a:gd name="T11" fmla="*/ 21 h 94"/>
              <a:gd name="T12" fmla="*/ 28 w 50"/>
              <a:gd name="T13" fmla="*/ 33 h 94"/>
              <a:gd name="T14" fmla="*/ 33 w 50"/>
              <a:gd name="T15" fmla="*/ 44 h 94"/>
              <a:gd name="T16" fmla="*/ 37 w 50"/>
              <a:gd name="T17" fmla="*/ 60 h 94"/>
              <a:gd name="T18" fmla="*/ 39 w 50"/>
              <a:gd name="T19" fmla="*/ 76 h 94"/>
              <a:gd name="T20" fmla="*/ 41 w 50"/>
              <a:gd name="T21" fmla="*/ 93 h 94"/>
              <a:gd name="T22" fmla="*/ 49 w 50"/>
              <a:gd name="T23" fmla="*/ 93 h 94"/>
              <a:gd name="T24" fmla="*/ 49 w 50"/>
              <a:gd name="T25" fmla="*/ 75 h 94"/>
              <a:gd name="T26" fmla="*/ 46 w 50"/>
              <a:gd name="T27" fmla="*/ 57 h 94"/>
              <a:gd name="T28" fmla="*/ 41 w 50"/>
              <a:gd name="T29" fmla="*/ 42 h 94"/>
              <a:gd name="T30" fmla="*/ 36 w 50"/>
              <a:gd name="T31" fmla="*/ 28 h 94"/>
              <a:gd name="T32" fmla="*/ 28 w 50"/>
              <a:gd name="T33" fmla="*/ 16 h 94"/>
              <a:gd name="T34" fmla="*/ 20 w 50"/>
              <a:gd name="T35" fmla="*/ 8 h 94"/>
              <a:gd name="T36" fmla="*/ 15 w 50"/>
              <a:gd name="T37" fmla="*/ 3 h 94"/>
              <a:gd name="T38" fmla="*/ 10 w 50"/>
              <a:gd name="T39" fmla="*/ 2 h 94"/>
              <a:gd name="T40" fmla="*/ 5 w 50"/>
              <a:gd name="T41" fmla="*/ 0 h 94"/>
              <a:gd name="T42" fmla="*/ 0 w 50"/>
              <a:gd name="T43" fmla="*/ 0 h 94"/>
              <a:gd name="T44" fmla="*/ 0 w 50"/>
              <a:gd name="T45" fmla="*/ 8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0"/>
              <a:gd name="T70" fmla="*/ 0 h 94"/>
              <a:gd name="T71" fmla="*/ 50 w 50"/>
              <a:gd name="T72" fmla="*/ 94 h 9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0" h="94">
                <a:moveTo>
                  <a:pt x="0" y="8"/>
                </a:moveTo>
                <a:lnTo>
                  <a:pt x="3" y="8"/>
                </a:lnTo>
                <a:lnTo>
                  <a:pt x="7" y="10"/>
                </a:lnTo>
                <a:lnTo>
                  <a:pt x="11" y="11"/>
                </a:lnTo>
                <a:lnTo>
                  <a:pt x="15" y="13"/>
                </a:lnTo>
                <a:lnTo>
                  <a:pt x="21" y="21"/>
                </a:lnTo>
                <a:lnTo>
                  <a:pt x="28" y="33"/>
                </a:lnTo>
                <a:lnTo>
                  <a:pt x="33" y="44"/>
                </a:lnTo>
                <a:lnTo>
                  <a:pt x="37" y="60"/>
                </a:lnTo>
                <a:lnTo>
                  <a:pt x="39" y="76"/>
                </a:lnTo>
                <a:lnTo>
                  <a:pt x="41" y="93"/>
                </a:lnTo>
                <a:lnTo>
                  <a:pt x="49" y="93"/>
                </a:lnTo>
                <a:lnTo>
                  <a:pt x="49" y="75"/>
                </a:lnTo>
                <a:lnTo>
                  <a:pt x="46" y="57"/>
                </a:lnTo>
                <a:lnTo>
                  <a:pt x="41" y="42"/>
                </a:lnTo>
                <a:lnTo>
                  <a:pt x="36" y="28"/>
                </a:lnTo>
                <a:lnTo>
                  <a:pt x="28" y="16"/>
                </a:lnTo>
                <a:lnTo>
                  <a:pt x="20" y="8"/>
                </a:lnTo>
                <a:lnTo>
                  <a:pt x="15" y="3"/>
                </a:lnTo>
                <a:lnTo>
                  <a:pt x="10" y="2"/>
                </a:lnTo>
                <a:lnTo>
                  <a:pt x="5" y="0"/>
                </a:lnTo>
                <a:lnTo>
                  <a:pt x="0" y="0"/>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grpSp>
        <p:nvGrpSpPr>
          <p:cNvPr id="109" name="Group 240"/>
          <p:cNvGrpSpPr>
            <a:grpSpLocks/>
          </p:cNvGrpSpPr>
          <p:nvPr/>
        </p:nvGrpSpPr>
        <p:grpSpPr bwMode="auto">
          <a:xfrm>
            <a:off x="2770188" y="4565650"/>
            <a:ext cx="269875" cy="366713"/>
            <a:chOff x="1711" y="2972"/>
            <a:chExt cx="170" cy="231"/>
          </a:xfrm>
        </p:grpSpPr>
        <p:sp>
          <p:nvSpPr>
            <p:cNvPr id="110" name="Freeform 241"/>
            <p:cNvSpPr>
              <a:spLocks/>
            </p:cNvSpPr>
            <p:nvPr/>
          </p:nvSpPr>
          <p:spPr bwMode="auto">
            <a:xfrm>
              <a:off x="1711" y="2972"/>
              <a:ext cx="167" cy="231"/>
            </a:xfrm>
            <a:custGeom>
              <a:avLst/>
              <a:gdLst>
                <a:gd name="T0" fmla="*/ 75 w 167"/>
                <a:gd name="T1" fmla="*/ 1 h 231"/>
                <a:gd name="T2" fmla="*/ 59 w 167"/>
                <a:gd name="T3" fmla="*/ 6 h 231"/>
                <a:gd name="T4" fmla="*/ 44 w 167"/>
                <a:gd name="T5" fmla="*/ 14 h 231"/>
                <a:gd name="T6" fmla="*/ 31 w 167"/>
                <a:gd name="T7" fmla="*/ 27 h 231"/>
                <a:gd name="T8" fmla="*/ 20 w 167"/>
                <a:gd name="T9" fmla="*/ 42 h 231"/>
                <a:gd name="T10" fmla="*/ 10 w 167"/>
                <a:gd name="T11" fmla="*/ 61 h 231"/>
                <a:gd name="T12" fmla="*/ 4 w 167"/>
                <a:gd name="T13" fmla="*/ 81 h 231"/>
                <a:gd name="T14" fmla="*/ 0 w 167"/>
                <a:gd name="T15" fmla="*/ 104 h 231"/>
                <a:gd name="T16" fmla="*/ 0 w 167"/>
                <a:gd name="T17" fmla="*/ 126 h 231"/>
                <a:gd name="T18" fmla="*/ 4 w 167"/>
                <a:gd name="T19" fmla="*/ 149 h 231"/>
                <a:gd name="T20" fmla="*/ 10 w 167"/>
                <a:gd name="T21" fmla="*/ 170 h 231"/>
                <a:gd name="T22" fmla="*/ 20 w 167"/>
                <a:gd name="T23" fmla="*/ 188 h 231"/>
                <a:gd name="T24" fmla="*/ 31 w 167"/>
                <a:gd name="T25" fmla="*/ 204 h 231"/>
                <a:gd name="T26" fmla="*/ 44 w 167"/>
                <a:gd name="T27" fmla="*/ 216 h 231"/>
                <a:gd name="T28" fmla="*/ 59 w 167"/>
                <a:gd name="T29" fmla="*/ 226 h 231"/>
                <a:gd name="T30" fmla="*/ 75 w 167"/>
                <a:gd name="T31" fmla="*/ 230 h 231"/>
                <a:gd name="T32" fmla="*/ 91 w 167"/>
                <a:gd name="T33" fmla="*/ 230 h 231"/>
                <a:gd name="T34" fmla="*/ 108 w 167"/>
                <a:gd name="T35" fmla="*/ 226 h 231"/>
                <a:gd name="T36" fmla="*/ 122 w 167"/>
                <a:gd name="T37" fmla="*/ 216 h 231"/>
                <a:gd name="T38" fmla="*/ 135 w 167"/>
                <a:gd name="T39" fmla="*/ 204 h 231"/>
                <a:gd name="T40" fmla="*/ 147 w 167"/>
                <a:gd name="T41" fmla="*/ 188 h 231"/>
                <a:gd name="T42" fmla="*/ 156 w 167"/>
                <a:gd name="T43" fmla="*/ 170 h 231"/>
                <a:gd name="T44" fmla="*/ 161 w 167"/>
                <a:gd name="T45" fmla="*/ 149 h 231"/>
                <a:gd name="T46" fmla="*/ 164 w 167"/>
                <a:gd name="T47" fmla="*/ 126 h 231"/>
                <a:gd name="T48" fmla="*/ 164 w 167"/>
                <a:gd name="T49" fmla="*/ 104 h 231"/>
                <a:gd name="T50" fmla="*/ 161 w 167"/>
                <a:gd name="T51" fmla="*/ 81 h 231"/>
                <a:gd name="T52" fmla="*/ 156 w 167"/>
                <a:gd name="T53" fmla="*/ 61 h 231"/>
                <a:gd name="T54" fmla="*/ 147 w 167"/>
                <a:gd name="T55" fmla="*/ 42 h 231"/>
                <a:gd name="T56" fmla="*/ 135 w 167"/>
                <a:gd name="T57" fmla="*/ 27 h 231"/>
                <a:gd name="T58" fmla="*/ 122 w 167"/>
                <a:gd name="T59" fmla="*/ 14 h 231"/>
                <a:gd name="T60" fmla="*/ 108 w 167"/>
                <a:gd name="T61" fmla="*/ 6 h 231"/>
                <a:gd name="T62" fmla="*/ 91 w 167"/>
                <a:gd name="T63" fmla="*/ 1 h 2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7"/>
                <a:gd name="T97" fmla="*/ 0 h 231"/>
                <a:gd name="T98" fmla="*/ 167 w 167"/>
                <a:gd name="T99" fmla="*/ 231 h 23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7" h="231">
                  <a:moveTo>
                    <a:pt x="83" y="0"/>
                  </a:moveTo>
                  <a:lnTo>
                    <a:pt x="75" y="1"/>
                  </a:lnTo>
                  <a:lnTo>
                    <a:pt x="67" y="3"/>
                  </a:lnTo>
                  <a:lnTo>
                    <a:pt x="59" y="6"/>
                  </a:lnTo>
                  <a:lnTo>
                    <a:pt x="51" y="9"/>
                  </a:lnTo>
                  <a:lnTo>
                    <a:pt x="44" y="14"/>
                  </a:lnTo>
                  <a:lnTo>
                    <a:pt x="38" y="21"/>
                  </a:lnTo>
                  <a:lnTo>
                    <a:pt x="31" y="27"/>
                  </a:lnTo>
                  <a:lnTo>
                    <a:pt x="25" y="34"/>
                  </a:lnTo>
                  <a:lnTo>
                    <a:pt x="20" y="42"/>
                  </a:lnTo>
                  <a:lnTo>
                    <a:pt x="15" y="52"/>
                  </a:lnTo>
                  <a:lnTo>
                    <a:pt x="10" y="61"/>
                  </a:lnTo>
                  <a:lnTo>
                    <a:pt x="7" y="71"/>
                  </a:lnTo>
                  <a:lnTo>
                    <a:pt x="4" y="81"/>
                  </a:lnTo>
                  <a:lnTo>
                    <a:pt x="2" y="92"/>
                  </a:lnTo>
                  <a:lnTo>
                    <a:pt x="0" y="104"/>
                  </a:lnTo>
                  <a:lnTo>
                    <a:pt x="0" y="115"/>
                  </a:lnTo>
                  <a:lnTo>
                    <a:pt x="0" y="126"/>
                  </a:lnTo>
                  <a:lnTo>
                    <a:pt x="2" y="138"/>
                  </a:lnTo>
                  <a:lnTo>
                    <a:pt x="4" y="149"/>
                  </a:lnTo>
                  <a:lnTo>
                    <a:pt x="7" y="161"/>
                  </a:lnTo>
                  <a:lnTo>
                    <a:pt x="10" y="170"/>
                  </a:lnTo>
                  <a:lnTo>
                    <a:pt x="15" y="180"/>
                  </a:lnTo>
                  <a:lnTo>
                    <a:pt x="20" y="188"/>
                  </a:lnTo>
                  <a:lnTo>
                    <a:pt x="25" y="196"/>
                  </a:lnTo>
                  <a:lnTo>
                    <a:pt x="31" y="204"/>
                  </a:lnTo>
                  <a:lnTo>
                    <a:pt x="38" y="211"/>
                  </a:lnTo>
                  <a:lnTo>
                    <a:pt x="44" y="216"/>
                  </a:lnTo>
                  <a:lnTo>
                    <a:pt x="51" y="221"/>
                  </a:lnTo>
                  <a:lnTo>
                    <a:pt x="59" y="226"/>
                  </a:lnTo>
                  <a:lnTo>
                    <a:pt x="67" y="227"/>
                  </a:lnTo>
                  <a:lnTo>
                    <a:pt x="75" y="230"/>
                  </a:lnTo>
                  <a:lnTo>
                    <a:pt x="83" y="230"/>
                  </a:lnTo>
                  <a:lnTo>
                    <a:pt x="91" y="230"/>
                  </a:lnTo>
                  <a:lnTo>
                    <a:pt x="99" y="227"/>
                  </a:lnTo>
                  <a:lnTo>
                    <a:pt x="108" y="226"/>
                  </a:lnTo>
                  <a:lnTo>
                    <a:pt x="116" y="221"/>
                  </a:lnTo>
                  <a:lnTo>
                    <a:pt x="122" y="216"/>
                  </a:lnTo>
                  <a:lnTo>
                    <a:pt x="129" y="211"/>
                  </a:lnTo>
                  <a:lnTo>
                    <a:pt x="135" y="204"/>
                  </a:lnTo>
                  <a:lnTo>
                    <a:pt x="142" y="196"/>
                  </a:lnTo>
                  <a:lnTo>
                    <a:pt x="147" y="188"/>
                  </a:lnTo>
                  <a:lnTo>
                    <a:pt x="151" y="180"/>
                  </a:lnTo>
                  <a:lnTo>
                    <a:pt x="156" y="170"/>
                  </a:lnTo>
                  <a:lnTo>
                    <a:pt x="160" y="161"/>
                  </a:lnTo>
                  <a:lnTo>
                    <a:pt x="161" y="149"/>
                  </a:lnTo>
                  <a:lnTo>
                    <a:pt x="164" y="138"/>
                  </a:lnTo>
                  <a:lnTo>
                    <a:pt x="164" y="126"/>
                  </a:lnTo>
                  <a:lnTo>
                    <a:pt x="166" y="115"/>
                  </a:lnTo>
                  <a:lnTo>
                    <a:pt x="164" y="104"/>
                  </a:lnTo>
                  <a:lnTo>
                    <a:pt x="164" y="92"/>
                  </a:lnTo>
                  <a:lnTo>
                    <a:pt x="161" y="81"/>
                  </a:lnTo>
                  <a:lnTo>
                    <a:pt x="160" y="71"/>
                  </a:lnTo>
                  <a:lnTo>
                    <a:pt x="156" y="61"/>
                  </a:lnTo>
                  <a:lnTo>
                    <a:pt x="151" y="52"/>
                  </a:lnTo>
                  <a:lnTo>
                    <a:pt x="147" y="42"/>
                  </a:lnTo>
                  <a:lnTo>
                    <a:pt x="142" y="34"/>
                  </a:lnTo>
                  <a:lnTo>
                    <a:pt x="135" y="27"/>
                  </a:lnTo>
                  <a:lnTo>
                    <a:pt x="129" y="21"/>
                  </a:lnTo>
                  <a:lnTo>
                    <a:pt x="122" y="14"/>
                  </a:lnTo>
                  <a:lnTo>
                    <a:pt x="116" y="9"/>
                  </a:lnTo>
                  <a:lnTo>
                    <a:pt x="108" y="6"/>
                  </a:lnTo>
                  <a:lnTo>
                    <a:pt x="99" y="3"/>
                  </a:lnTo>
                  <a:lnTo>
                    <a:pt x="91" y="1"/>
                  </a:lnTo>
                  <a:lnTo>
                    <a:pt x="83"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11" name="Freeform 242"/>
            <p:cNvSpPr>
              <a:spLocks/>
            </p:cNvSpPr>
            <p:nvPr/>
          </p:nvSpPr>
          <p:spPr bwMode="auto">
            <a:xfrm>
              <a:off x="1793" y="3004"/>
              <a:ext cx="85" cy="169"/>
            </a:xfrm>
            <a:custGeom>
              <a:avLst/>
              <a:gdLst>
                <a:gd name="T0" fmla="*/ 42 w 85"/>
                <a:gd name="T1" fmla="*/ 0 h 169"/>
                <a:gd name="T2" fmla="*/ 34 w 85"/>
                <a:gd name="T3" fmla="*/ 2 h 169"/>
                <a:gd name="T4" fmla="*/ 26 w 85"/>
                <a:gd name="T5" fmla="*/ 7 h 169"/>
                <a:gd name="T6" fmla="*/ 17 w 85"/>
                <a:gd name="T7" fmla="*/ 15 h 169"/>
                <a:gd name="T8" fmla="*/ 13 w 85"/>
                <a:gd name="T9" fmla="*/ 25 h 169"/>
                <a:gd name="T10" fmla="*/ 6 w 85"/>
                <a:gd name="T11" fmla="*/ 38 h 169"/>
                <a:gd name="T12" fmla="*/ 3 w 85"/>
                <a:gd name="T13" fmla="*/ 51 h 169"/>
                <a:gd name="T14" fmla="*/ 1 w 85"/>
                <a:gd name="T15" fmla="*/ 67 h 169"/>
                <a:gd name="T16" fmla="*/ 0 w 85"/>
                <a:gd name="T17" fmla="*/ 83 h 169"/>
                <a:gd name="T18" fmla="*/ 1 w 85"/>
                <a:gd name="T19" fmla="*/ 101 h 169"/>
                <a:gd name="T20" fmla="*/ 3 w 85"/>
                <a:gd name="T21" fmla="*/ 116 h 169"/>
                <a:gd name="T22" fmla="*/ 6 w 85"/>
                <a:gd name="T23" fmla="*/ 130 h 169"/>
                <a:gd name="T24" fmla="*/ 13 w 85"/>
                <a:gd name="T25" fmla="*/ 143 h 169"/>
                <a:gd name="T26" fmla="*/ 17 w 85"/>
                <a:gd name="T27" fmla="*/ 153 h 169"/>
                <a:gd name="T28" fmla="*/ 26 w 85"/>
                <a:gd name="T29" fmla="*/ 161 h 169"/>
                <a:gd name="T30" fmla="*/ 34 w 85"/>
                <a:gd name="T31" fmla="*/ 166 h 169"/>
                <a:gd name="T32" fmla="*/ 42 w 85"/>
                <a:gd name="T33" fmla="*/ 168 h 169"/>
                <a:gd name="T34" fmla="*/ 50 w 85"/>
                <a:gd name="T35" fmla="*/ 166 h 169"/>
                <a:gd name="T36" fmla="*/ 58 w 85"/>
                <a:gd name="T37" fmla="*/ 161 h 169"/>
                <a:gd name="T38" fmla="*/ 65 w 85"/>
                <a:gd name="T39" fmla="*/ 153 h 169"/>
                <a:gd name="T40" fmla="*/ 71 w 85"/>
                <a:gd name="T41" fmla="*/ 143 h 169"/>
                <a:gd name="T42" fmla="*/ 76 w 85"/>
                <a:gd name="T43" fmla="*/ 130 h 169"/>
                <a:gd name="T44" fmla="*/ 81 w 85"/>
                <a:gd name="T45" fmla="*/ 116 h 169"/>
                <a:gd name="T46" fmla="*/ 82 w 85"/>
                <a:gd name="T47" fmla="*/ 101 h 169"/>
                <a:gd name="T48" fmla="*/ 84 w 85"/>
                <a:gd name="T49" fmla="*/ 83 h 169"/>
                <a:gd name="T50" fmla="*/ 82 w 85"/>
                <a:gd name="T51" fmla="*/ 67 h 169"/>
                <a:gd name="T52" fmla="*/ 81 w 85"/>
                <a:gd name="T53" fmla="*/ 51 h 169"/>
                <a:gd name="T54" fmla="*/ 76 w 85"/>
                <a:gd name="T55" fmla="*/ 38 h 169"/>
                <a:gd name="T56" fmla="*/ 71 w 85"/>
                <a:gd name="T57" fmla="*/ 25 h 169"/>
                <a:gd name="T58" fmla="*/ 65 w 85"/>
                <a:gd name="T59" fmla="*/ 15 h 169"/>
                <a:gd name="T60" fmla="*/ 58 w 85"/>
                <a:gd name="T61" fmla="*/ 7 h 169"/>
                <a:gd name="T62" fmla="*/ 50 w 85"/>
                <a:gd name="T63" fmla="*/ 2 h 169"/>
                <a:gd name="T64" fmla="*/ 42 w 85"/>
                <a:gd name="T65" fmla="*/ 0 h 1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169"/>
                <a:gd name="T101" fmla="*/ 85 w 85"/>
                <a:gd name="T102" fmla="*/ 169 h 1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169">
                  <a:moveTo>
                    <a:pt x="42" y="0"/>
                  </a:moveTo>
                  <a:lnTo>
                    <a:pt x="34" y="2"/>
                  </a:lnTo>
                  <a:lnTo>
                    <a:pt x="26" y="7"/>
                  </a:lnTo>
                  <a:lnTo>
                    <a:pt x="17" y="15"/>
                  </a:lnTo>
                  <a:lnTo>
                    <a:pt x="13" y="25"/>
                  </a:lnTo>
                  <a:lnTo>
                    <a:pt x="6" y="38"/>
                  </a:lnTo>
                  <a:lnTo>
                    <a:pt x="3" y="51"/>
                  </a:lnTo>
                  <a:lnTo>
                    <a:pt x="1" y="67"/>
                  </a:lnTo>
                  <a:lnTo>
                    <a:pt x="0" y="83"/>
                  </a:lnTo>
                  <a:lnTo>
                    <a:pt x="1" y="101"/>
                  </a:lnTo>
                  <a:lnTo>
                    <a:pt x="3" y="116"/>
                  </a:lnTo>
                  <a:lnTo>
                    <a:pt x="6" y="130"/>
                  </a:lnTo>
                  <a:lnTo>
                    <a:pt x="13" y="143"/>
                  </a:lnTo>
                  <a:lnTo>
                    <a:pt x="17" y="153"/>
                  </a:lnTo>
                  <a:lnTo>
                    <a:pt x="26" y="161"/>
                  </a:lnTo>
                  <a:lnTo>
                    <a:pt x="34" y="166"/>
                  </a:lnTo>
                  <a:lnTo>
                    <a:pt x="42" y="168"/>
                  </a:lnTo>
                  <a:lnTo>
                    <a:pt x="50" y="166"/>
                  </a:lnTo>
                  <a:lnTo>
                    <a:pt x="58" y="161"/>
                  </a:lnTo>
                  <a:lnTo>
                    <a:pt x="65" y="153"/>
                  </a:lnTo>
                  <a:lnTo>
                    <a:pt x="71" y="143"/>
                  </a:lnTo>
                  <a:lnTo>
                    <a:pt x="76" y="130"/>
                  </a:lnTo>
                  <a:lnTo>
                    <a:pt x="81" y="116"/>
                  </a:lnTo>
                  <a:lnTo>
                    <a:pt x="82" y="101"/>
                  </a:lnTo>
                  <a:lnTo>
                    <a:pt x="84" y="83"/>
                  </a:lnTo>
                  <a:lnTo>
                    <a:pt x="82" y="67"/>
                  </a:lnTo>
                  <a:lnTo>
                    <a:pt x="81" y="51"/>
                  </a:lnTo>
                  <a:lnTo>
                    <a:pt x="76" y="38"/>
                  </a:lnTo>
                  <a:lnTo>
                    <a:pt x="71" y="25"/>
                  </a:lnTo>
                  <a:lnTo>
                    <a:pt x="65" y="15"/>
                  </a:lnTo>
                  <a:lnTo>
                    <a:pt x="58" y="7"/>
                  </a:lnTo>
                  <a:lnTo>
                    <a:pt x="50" y="2"/>
                  </a:lnTo>
                  <a:lnTo>
                    <a:pt x="42"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12" name="Freeform 243"/>
            <p:cNvSpPr>
              <a:spLocks/>
            </p:cNvSpPr>
            <p:nvPr/>
          </p:nvSpPr>
          <p:spPr bwMode="auto">
            <a:xfrm>
              <a:off x="1788" y="2999"/>
              <a:ext cx="48" cy="89"/>
            </a:xfrm>
            <a:custGeom>
              <a:avLst/>
              <a:gdLst>
                <a:gd name="T0" fmla="*/ 9 w 48"/>
                <a:gd name="T1" fmla="*/ 88 h 89"/>
                <a:gd name="T2" fmla="*/ 9 w 48"/>
                <a:gd name="T3" fmla="*/ 72 h 89"/>
                <a:gd name="T4" fmla="*/ 13 w 48"/>
                <a:gd name="T5" fmla="*/ 57 h 89"/>
                <a:gd name="T6" fmla="*/ 16 w 48"/>
                <a:gd name="T7" fmla="*/ 43 h 89"/>
                <a:gd name="T8" fmla="*/ 21 w 48"/>
                <a:gd name="T9" fmla="*/ 31 h 89"/>
                <a:gd name="T10" fmla="*/ 26 w 48"/>
                <a:gd name="T11" fmla="*/ 21 h 89"/>
                <a:gd name="T12" fmla="*/ 32 w 48"/>
                <a:gd name="T13" fmla="*/ 15 h 89"/>
                <a:gd name="T14" fmla="*/ 40 w 48"/>
                <a:gd name="T15" fmla="*/ 10 h 89"/>
                <a:gd name="T16" fmla="*/ 47 w 48"/>
                <a:gd name="T17" fmla="*/ 8 h 89"/>
                <a:gd name="T18" fmla="*/ 47 w 48"/>
                <a:gd name="T19" fmla="*/ 0 h 89"/>
                <a:gd name="T20" fmla="*/ 37 w 48"/>
                <a:gd name="T21" fmla="*/ 2 h 89"/>
                <a:gd name="T22" fmla="*/ 27 w 48"/>
                <a:gd name="T23" fmla="*/ 8 h 89"/>
                <a:gd name="T24" fmla="*/ 19 w 48"/>
                <a:gd name="T25" fmla="*/ 17 h 89"/>
                <a:gd name="T26" fmla="*/ 13 w 48"/>
                <a:gd name="T27" fmla="*/ 28 h 89"/>
                <a:gd name="T28" fmla="*/ 8 w 48"/>
                <a:gd name="T29" fmla="*/ 41 h 89"/>
                <a:gd name="T30" fmla="*/ 3 w 48"/>
                <a:gd name="T31" fmla="*/ 56 h 89"/>
                <a:gd name="T32" fmla="*/ 1 w 48"/>
                <a:gd name="T33" fmla="*/ 72 h 89"/>
                <a:gd name="T34" fmla="*/ 0 w 48"/>
                <a:gd name="T35" fmla="*/ 88 h 89"/>
                <a:gd name="T36" fmla="*/ 9 w 48"/>
                <a:gd name="T37" fmla="*/ 88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89"/>
                <a:gd name="T59" fmla="*/ 48 w 48"/>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89">
                  <a:moveTo>
                    <a:pt x="9" y="88"/>
                  </a:moveTo>
                  <a:lnTo>
                    <a:pt x="9" y="72"/>
                  </a:lnTo>
                  <a:lnTo>
                    <a:pt x="13" y="57"/>
                  </a:lnTo>
                  <a:lnTo>
                    <a:pt x="16" y="43"/>
                  </a:lnTo>
                  <a:lnTo>
                    <a:pt x="21" y="31"/>
                  </a:lnTo>
                  <a:lnTo>
                    <a:pt x="26" y="21"/>
                  </a:lnTo>
                  <a:lnTo>
                    <a:pt x="32" y="15"/>
                  </a:lnTo>
                  <a:lnTo>
                    <a:pt x="40" y="10"/>
                  </a:lnTo>
                  <a:lnTo>
                    <a:pt x="47" y="8"/>
                  </a:lnTo>
                  <a:lnTo>
                    <a:pt x="47" y="0"/>
                  </a:lnTo>
                  <a:lnTo>
                    <a:pt x="37" y="2"/>
                  </a:lnTo>
                  <a:lnTo>
                    <a:pt x="27" y="8"/>
                  </a:lnTo>
                  <a:lnTo>
                    <a:pt x="19" y="17"/>
                  </a:lnTo>
                  <a:lnTo>
                    <a:pt x="13" y="28"/>
                  </a:lnTo>
                  <a:lnTo>
                    <a:pt x="8" y="41"/>
                  </a:lnTo>
                  <a:lnTo>
                    <a:pt x="3" y="56"/>
                  </a:lnTo>
                  <a:lnTo>
                    <a:pt x="1" y="72"/>
                  </a:lnTo>
                  <a:lnTo>
                    <a:pt x="0" y="88"/>
                  </a:lnTo>
                  <a:lnTo>
                    <a:pt x="9" y="8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13" name="Freeform 244"/>
            <p:cNvSpPr>
              <a:spLocks/>
            </p:cNvSpPr>
            <p:nvPr/>
          </p:nvSpPr>
          <p:spPr bwMode="auto">
            <a:xfrm>
              <a:off x="1788" y="3087"/>
              <a:ext cx="48" cy="89"/>
            </a:xfrm>
            <a:custGeom>
              <a:avLst/>
              <a:gdLst>
                <a:gd name="T0" fmla="*/ 47 w 48"/>
                <a:gd name="T1" fmla="*/ 80 h 89"/>
                <a:gd name="T2" fmla="*/ 40 w 48"/>
                <a:gd name="T3" fmla="*/ 78 h 89"/>
                <a:gd name="T4" fmla="*/ 32 w 48"/>
                <a:gd name="T5" fmla="*/ 75 h 89"/>
                <a:gd name="T6" fmla="*/ 26 w 48"/>
                <a:gd name="T7" fmla="*/ 67 h 89"/>
                <a:gd name="T8" fmla="*/ 21 w 48"/>
                <a:gd name="T9" fmla="*/ 59 h 89"/>
                <a:gd name="T10" fmla="*/ 16 w 48"/>
                <a:gd name="T11" fmla="*/ 46 h 89"/>
                <a:gd name="T12" fmla="*/ 13 w 48"/>
                <a:gd name="T13" fmla="*/ 33 h 89"/>
                <a:gd name="T14" fmla="*/ 9 w 48"/>
                <a:gd name="T15" fmla="*/ 18 h 89"/>
                <a:gd name="T16" fmla="*/ 9 w 48"/>
                <a:gd name="T17" fmla="*/ 0 h 89"/>
                <a:gd name="T18" fmla="*/ 0 w 48"/>
                <a:gd name="T19" fmla="*/ 0 h 89"/>
                <a:gd name="T20" fmla="*/ 1 w 48"/>
                <a:gd name="T21" fmla="*/ 18 h 89"/>
                <a:gd name="T22" fmla="*/ 3 w 48"/>
                <a:gd name="T23" fmla="*/ 34 h 89"/>
                <a:gd name="T24" fmla="*/ 8 w 48"/>
                <a:gd name="T25" fmla="*/ 49 h 89"/>
                <a:gd name="T26" fmla="*/ 13 w 48"/>
                <a:gd name="T27" fmla="*/ 62 h 89"/>
                <a:gd name="T28" fmla="*/ 19 w 48"/>
                <a:gd name="T29" fmla="*/ 73 h 89"/>
                <a:gd name="T30" fmla="*/ 27 w 48"/>
                <a:gd name="T31" fmla="*/ 81 h 89"/>
                <a:gd name="T32" fmla="*/ 37 w 48"/>
                <a:gd name="T33" fmla="*/ 86 h 89"/>
                <a:gd name="T34" fmla="*/ 47 w 48"/>
                <a:gd name="T35" fmla="*/ 88 h 89"/>
                <a:gd name="T36" fmla="*/ 47 w 48"/>
                <a:gd name="T37" fmla="*/ 80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89"/>
                <a:gd name="T59" fmla="*/ 48 w 48"/>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89">
                  <a:moveTo>
                    <a:pt x="47" y="80"/>
                  </a:moveTo>
                  <a:lnTo>
                    <a:pt x="40" y="78"/>
                  </a:lnTo>
                  <a:lnTo>
                    <a:pt x="32" y="75"/>
                  </a:lnTo>
                  <a:lnTo>
                    <a:pt x="26" y="67"/>
                  </a:lnTo>
                  <a:lnTo>
                    <a:pt x="21" y="59"/>
                  </a:lnTo>
                  <a:lnTo>
                    <a:pt x="16" y="46"/>
                  </a:lnTo>
                  <a:lnTo>
                    <a:pt x="13" y="33"/>
                  </a:lnTo>
                  <a:lnTo>
                    <a:pt x="9" y="18"/>
                  </a:lnTo>
                  <a:lnTo>
                    <a:pt x="9" y="0"/>
                  </a:lnTo>
                  <a:lnTo>
                    <a:pt x="0" y="0"/>
                  </a:lnTo>
                  <a:lnTo>
                    <a:pt x="1" y="18"/>
                  </a:lnTo>
                  <a:lnTo>
                    <a:pt x="3" y="34"/>
                  </a:lnTo>
                  <a:lnTo>
                    <a:pt x="8" y="49"/>
                  </a:lnTo>
                  <a:lnTo>
                    <a:pt x="13" y="62"/>
                  </a:lnTo>
                  <a:lnTo>
                    <a:pt x="19" y="73"/>
                  </a:lnTo>
                  <a:lnTo>
                    <a:pt x="27" y="81"/>
                  </a:lnTo>
                  <a:lnTo>
                    <a:pt x="37" y="86"/>
                  </a:lnTo>
                  <a:lnTo>
                    <a:pt x="47" y="88"/>
                  </a:lnTo>
                  <a:lnTo>
                    <a:pt x="47" y="8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14" name="Freeform 245"/>
            <p:cNvSpPr>
              <a:spLocks/>
            </p:cNvSpPr>
            <p:nvPr/>
          </p:nvSpPr>
          <p:spPr bwMode="auto">
            <a:xfrm>
              <a:off x="1835" y="3087"/>
              <a:ext cx="46" cy="89"/>
            </a:xfrm>
            <a:custGeom>
              <a:avLst/>
              <a:gdLst>
                <a:gd name="T0" fmla="*/ 37 w 46"/>
                <a:gd name="T1" fmla="*/ 0 h 89"/>
                <a:gd name="T2" fmla="*/ 37 w 46"/>
                <a:gd name="T3" fmla="*/ 18 h 89"/>
                <a:gd name="T4" fmla="*/ 34 w 46"/>
                <a:gd name="T5" fmla="*/ 33 h 89"/>
                <a:gd name="T6" fmla="*/ 31 w 46"/>
                <a:gd name="T7" fmla="*/ 46 h 89"/>
                <a:gd name="T8" fmla="*/ 26 w 46"/>
                <a:gd name="T9" fmla="*/ 59 h 89"/>
                <a:gd name="T10" fmla="*/ 19 w 46"/>
                <a:gd name="T11" fmla="*/ 67 h 89"/>
                <a:gd name="T12" fmla="*/ 13 w 46"/>
                <a:gd name="T13" fmla="*/ 75 h 89"/>
                <a:gd name="T14" fmla="*/ 6 w 46"/>
                <a:gd name="T15" fmla="*/ 78 h 89"/>
                <a:gd name="T16" fmla="*/ 0 w 46"/>
                <a:gd name="T17" fmla="*/ 80 h 89"/>
                <a:gd name="T18" fmla="*/ 0 w 46"/>
                <a:gd name="T19" fmla="*/ 88 h 89"/>
                <a:gd name="T20" fmla="*/ 10 w 46"/>
                <a:gd name="T21" fmla="*/ 86 h 89"/>
                <a:gd name="T22" fmla="*/ 18 w 46"/>
                <a:gd name="T23" fmla="*/ 81 h 89"/>
                <a:gd name="T24" fmla="*/ 26 w 46"/>
                <a:gd name="T25" fmla="*/ 73 h 89"/>
                <a:gd name="T26" fmla="*/ 32 w 46"/>
                <a:gd name="T27" fmla="*/ 62 h 89"/>
                <a:gd name="T28" fmla="*/ 39 w 46"/>
                <a:gd name="T29" fmla="*/ 49 h 89"/>
                <a:gd name="T30" fmla="*/ 42 w 46"/>
                <a:gd name="T31" fmla="*/ 34 h 89"/>
                <a:gd name="T32" fmla="*/ 45 w 46"/>
                <a:gd name="T33" fmla="*/ 18 h 89"/>
                <a:gd name="T34" fmla="*/ 45 w 46"/>
                <a:gd name="T35" fmla="*/ 0 h 89"/>
                <a:gd name="T36" fmla="*/ 37 w 46"/>
                <a:gd name="T37" fmla="*/ 0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89"/>
                <a:gd name="T59" fmla="*/ 46 w 46"/>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89">
                  <a:moveTo>
                    <a:pt x="37" y="0"/>
                  </a:moveTo>
                  <a:lnTo>
                    <a:pt x="37" y="18"/>
                  </a:lnTo>
                  <a:lnTo>
                    <a:pt x="34" y="33"/>
                  </a:lnTo>
                  <a:lnTo>
                    <a:pt x="31" y="46"/>
                  </a:lnTo>
                  <a:lnTo>
                    <a:pt x="26" y="59"/>
                  </a:lnTo>
                  <a:lnTo>
                    <a:pt x="19" y="67"/>
                  </a:lnTo>
                  <a:lnTo>
                    <a:pt x="13" y="75"/>
                  </a:lnTo>
                  <a:lnTo>
                    <a:pt x="6" y="78"/>
                  </a:lnTo>
                  <a:lnTo>
                    <a:pt x="0" y="80"/>
                  </a:lnTo>
                  <a:lnTo>
                    <a:pt x="0" y="88"/>
                  </a:lnTo>
                  <a:lnTo>
                    <a:pt x="10" y="86"/>
                  </a:lnTo>
                  <a:lnTo>
                    <a:pt x="18" y="81"/>
                  </a:lnTo>
                  <a:lnTo>
                    <a:pt x="26" y="73"/>
                  </a:lnTo>
                  <a:lnTo>
                    <a:pt x="32" y="62"/>
                  </a:lnTo>
                  <a:lnTo>
                    <a:pt x="39" y="49"/>
                  </a:lnTo>
                  <a:lnTo>
                    <a:pt x="42" y="34"/>
                  </a:lnTo>
                  <a:lnTo>
                    <a:pt x="45" y="18"/>
                  </a:lnTo>
                  <a:lnTo>
                    <a:pt x="45" y="0"/>
                  </a:lnTo>
                  <a:lnTo>
                    <a:pt x="3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15" name="Freeform 246"/>
            <p:cNvSpPr>
              <a:spLocks/>
            </p:cNvSpPr>
            <p:nvPr/>
          </p:nvSpPr>
          <p:spPr bwMode="auto">
            <a:xfrm>
              <a:off x="1835" y="2999"/>
              <a:ext cx="46" cy="89"/>
            </a:xfrm>
            <a:custGeom>
              <a:avLst/>
              <a:gdLst>
                <a:gd name="T0" fmla="*/ 0 w 46"/>
                <a:gd name="T1" fmla="*/ 8 h 89"/>
                <a:gd name="T2" fmla="*/ 6 w 46"/>
                <a:gd name="T3" fmla="*/ 10 h 89"/>
                <a:gd name="T4" fmla="*/ 13 w 46"/>
                <a:gd name="T5" fmla="*/ 15 h 89"/>
                <a:gd name="T6" fmla="*/ 19 w 46"/>
                <a:gd name="T7" fmla="*/ 21 h 89"/>
                <a:gd name="T8" fmla="*/ 26 w 46"/>
                <a:gd name="T9" fmla="*/ 31 h 89"/>
                <a:gd name="T10" fmla="*/ 31 w 46"/>
                <a:gd name="T11" fmla="*/ 43 h 89"/>
                <a:gd name="T12" fmla="*/ 34 w 46"/>
                <a:gd name="T13" fmla="*/ 57 h 89"/>
                <a:gd name="T14" fmla="*/ 37 w 46"/>
                <a:gd name="T15" fmla="*/ 72 h 89"/>
                <a:gd name="T16" fmla="*/ 37 w 46"/>
                <a:gd name="T17" fmla="*/ 88 h 89"/>
                <a:gd name="T18" fmla="*/ 45 w 46"/>
                <a:gd name="T19" fmla="*/ 88 h 89"/>
                <a:gd name="T20" fmla="*/ 45 w 46"/>
                <a:gd name="T21" fmla="*/ 72 h 89"/>
                <a:gd name="T22" fmla="*/ 42 w 46"/>
                <a:gd name="T23" fmla="*/ 56 h 89"/>
                <a:gd name="T24" fmla="*/ 39 w 46"/>
                <a:gd name="T25" fmla="*/ 41 h 89"/>
                <a:gd name="T26" fmla="*/ 32 w 46"/>
                <a:gd name="T27" fmla="*/ 28 h 89"/>
                <a:gd name="T28" fmla="*/ 26 w 46"/>
                <a:gd name="T29" fmla="*/ 17 h 89"/>
                <a:gd name="T30" fmla="*/ 18 w 46"/>
                <a:gd name="T31" fmla="*/ 8 h 89"/>
                <a:gd name="T32" fmla="*/ 10 w 46"/>
                <a:gd name="T33" fmla="*/ 2 h 89"/>
                <a:gd name="T34" fmla="*/ 0 w 46"/>
                <a:gd name="T35" fmla="*/ 0 h 89"/>
                <a:gd name="T36" fmla="*/ 0 w 46"/>
                <a:gd name="T37" fmla="*/ 8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89"/>
                <a:gd name="T59" fmla="*/ 46 w 46"/>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89">
                  <a:moveTo>
                    <a:pt x="0" y="8"/>
                  </a:moveTo>
                  <a:lnTo>
                    <a:pt x="6" y="10"/>
                  </a:lnTo>
                  <a:lnTo>
                    <a:pt x="13" y="15"/>
                  </a:lnTo>
                  <a:lnTo>
                    <a:pt x="19" y="21"/>
                  </a:lnTo>
                  <a:lnTo>
                    <a:pt x="26" y="31"/>
                  </a:lnTo>
                  <a:lnTo>
                    <a:pt x="31" y="43"/>
                  </a:lnTo>
                  <a:lnTo>
                    <a:pt x="34" y="57"/>
                  </a:lnTo>
                  <a:lnTo>
                    <a:pt x="37" y="72"/>
                  </a:lnTo>
                  <a:lnTo>
                    <a:pt x="37" y="88"/>
                  </a:lnTo>
                  <a:lnTo>
                    <a:pt x="45" y="88"/>
                  </a:lnTo>
                  <a:lnTo>
                    <a:pt x="45" y="72"/>
                  </a:lnTo>
                  <a:lnTo>
                    <a:pt x="42" y="56"/>
                  </a:lnTo>
                  <a:lnTo>
                    <a:pt x="39" y="41"/>
                  </a:lnTo>
                  <a:lnTo>
                    <a:pt x="32" y="28"/>
                  </a:lnTo>
                  <a:lnTo>
                    <a:pt x="26" y="17"/>
                  </a:lnTo>
                  <a:lnTo>
                    <a:pt x="18" y="8"/>
                  </a:lnTo>
                  <a:lnTo>
                    <a:pt x="10" y="2"/>
                  </a:lnTo>
                  <a:lnTo>
                    <a:pt x="0" y="0"/>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grpSp>
      <p:sp>
        <p:nvSpPr>
          <p:cNvPr id="116" name="Freeform 247"/>
          <p:cNvSpPr>
            <a:spLocks/>
          </p:cNvSpPr>
          <p:nvPr/>
        </p:nvSpPr>
        <p:spPr bwMode="auto">
          <a:xfrm>
            <a:off x="1881188" y="4183063"/>
            <a:ext cx="1649412" cy="749300"/>
          </a:xfrm>
          <a:custGeom>
            <a:avLst/>
            <a:gdLst>
              <a:gd name="T0" fmla="*/ 216 w 1039"/>
              <a:gd name="T1" fmla="*/ 211 h 472"/>
              <a:gd name="T2" fmla="*/ 0 w 1039"/>
              <a:gd name="T3" fmla="*/ 442 h 472"/>
              <a:gd name="T4" fmla="*/ 373 w 1039"/>
              <a:gd name="T5" fmla="*/ 471 h 472"/>
              <a:gd name="T6" fmla="*/ 305 w 1039"/>
              <a:gd name="T7" fmla="*/ 367 h 472"/>
              <a:gd name="T8" fmla="*/ 1038 w 1039"/>
              <a:gd name="T9" fmla="*/ 64 h 472"/>
              <a:gd name="T10" fmla="*/ 1035 w 1039"/>
              <a:gd name="T11" fmla="*/ 52 h 472"/>
              <a:gd name="T12" fmla="*/ 1033 w 1039"/>
              <a:gd name="T13" fmla="*/ 41 h 472"/>
              <a:gd name="T14" fmla="*/ 1030 w 1039"/>
              <a:gd name="T15" fmla="*/ 28 h 472"/>
              <a:gd name="T16" fmla="*/ 1025 w 1039"/>
              <a:gd name="T17" fmla="*/ 18 h 472"/>
              <a:gd name="T18" fmla="*/ 1022 w 1039"/>
              <a:gd name="T19" fmla="*/ 13 h 472"/>
              <a:gd name="T20" fmla="*/ 1019 w 1039"/>
              <a:gd name="T21" fmla="*/ 10 h 472"/>
              <a:gd name="T22" fmla="*/ 1015 w 1039"/>
              <a:gd name="T23" fmla="*/ 7 h 472"/>
              <a:gd name="T24" fmla="*/ 1010 w 1039"/>
              <a:gd name="T25" fmla="*/ 3 h 472"/>
              <a:gd name="T26" fmla="*/ 1006 w 1039"/>
              <a:gd name="T27" fmla="*/ 2 h 472"/>
              <a:gd name="T28" fmla="*/ 999 w 1039"/>
              <a:gd name="T29" fmla="*/ 0 h 472"/>
              <a:gd name="T30" fmla="*/ 991 w 1039"/>
              <a:gd name="T31" fmla="*/ 0 h 472"/>
              <a:gd name="T32" fmla="*/ 983 w 1039"/>
              <a:gd name="T33" fmla="*/ 0 h 472"/>
              <a:gd name="T34" fmla="*/ 261 w 1039"/>
              <a:gd name="T35" fmla="*/ 293 h 472"/>
              <a:gd name="T36" fmla="*/ 216 w 1039"/>
              <a:gd name="T37" fmla="*/ 211 h 4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39"/>
              <a:gd name="T58" fmla="*/ 0 h 472"/>
              <a:gd name="T59" fmla="*/ 1039 w 1039"/>
              <a:gd name="T60" fmla="*/ 472 h 4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39" h="472">
                <a:moveTo>
                  <a:pt x="216" y="211"/>
                </a:moveTo>
                <a:lnTo>
                  <a:pt x="0" y="442"/>
                </a:lnTo>
                <a:lnTo>
                  <a:pt x="373" y="471"/>
                </a:lnTo>
                <a:lnTo>
                  <a:pt x="305" y="367"/>
                </a:lnTo>
                <a:lnTo>
                  <a:pt x="1038" y="64"/>
                </a:lnTo>
                <a:lnTo>
                  <a:pt x="1035" y="52"/>
                </a:lnTo>
                <a:lnTo>
                  <a:pt x="1033" y="41"/>
                </a:lnTo>
                <a:lnTo>
                  <a:pt x="1030" y="28"/>
                </a:lnTo>
                <a:lnTo>
                  <a:pt x="1025" y="18"/>
                </a:lnTo>
                <a:lnTo>
                  <a:pt x="1022" y="13"/>
                </a:lnTo>
                <a:lnTo>
                  <a:pt x="1019" y="10"/>
                </a:lnTo>
                <a:lnTo>
                  <a:pt x="1015" y="7"/>
                </a:lnTo>
                <a:lnTo>
                  <a:pt x="1010" y="3"/>
                </a:lnTo>
                <a:lnTo>
                  <a:pt x="1006" y="2"/>
                </a:lnTo>
                <a:lnTo>
                  <a:pt x="999" y="0"/>
                </a:lnTo>
                <a:lnTo>
                  <a:pt x="991" y="0"/>
                </a:lnTo>
                <a:lnTo>
                  <a:pt x="983" y="0"/>
                </a:lnTo>
                <a:lnTo>
                  <a:pt x="261" y="293"/>
                </a:lnTo>
                <a:lnTo>
                  <a:pt x="216" y="211"/>
                </a:lnTo>
              </a:path>
            </a:pathLst>
          </a:custGeom>
          <a:noFill/>
          <a:ln w="127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17" name="Freeform 248"/>
          <p:cNvSpPr>
            <a:spLocks/>
          </p:cNvSpPr>
          <p:nvPr/>
        </p:nvSpPr>
        <p:spPr bwMode="auto">
          <a:xfrm>
            <a:off x="1881188" y="4883150"/>
            <a:ext cx="593725" cy="134938"/>
          </a:xfrm>
          <a:custGeom>
            <a:avLst/>
            <a:gdLst>
              <a:gd name="T0" fmla="*/ 0 w 374"/>
              <a:gd name="T1" fmla="*/ 0 h 85"/>
              <a:gd name="T2" fmla="*/ 1 w 374"/>
              <a:gd name="T3" fmla="*/ 47 h 85"/>
              <a:gd name="T4" fmla="*/ 373 w 374"/>
              <a:gd name="T5" fmla="*/ 84 h 85"/>
              <a:gd name="T6" fmla="*/ 373 w 374"/>
              <a:gd name="T7" fmla="*/ 32 h 85"/>
              <a:gd name="T8" fmla="*/ 0 w 374"/>
              <a:gd name="T9" fmla="*/ 0 h 85"/>
              <a:gd name="T10" fmla="*/ 0 60000 65536"/>
              <a:gd name="T11" fmla="*/ 0 60000 65536"/>
              <a:gd name="T12" fmla="*/ 0 60000 65536"/>
              <a:gd name="T13" fmla="*/ 0 60000 65536"/>
              <a:gd name="T14" fmla="*/ 0 60000 65536"/>
              <a:gd name="T15" fmla="*/ 0 w 374"/>
              <a:gd name="T16" fmla="*/ 0 h 85"/>
              <a:gd name="T17" fmla="*/ 374 w 374"/>
              <a:gd name="T18" fmla="*/ 85 h 85"/>
            </a:gdLst>
            <a:ahLst/>
            <a:cxnLst>
              <a:cxn ang="T10">
                <a:pos x="T0" y="T1"/>
              </a:cxn>
              <a:cxn ang="T11">
                <a:pos x="T2" y="T3"/>
              </a:cxn>
              <a:cxn ang="T12">
                <a:pos x="T4" y="T5"/>
              </a:cxn>
              <a:cxn ang="T13">
                <a:pos x="T6" y="T7"/>
              </a:cxn>
              <a:cxn ang="T14">
                <a:pos x="T8" y="T9"/>
              </a:cxn>
            </a:cxnLst>
            <a:rect l="T15" t="T16" r="T17" b="T18"/>
            <a:pathLst>
              <a:path w="374" h="85">
                <a:moveTo>
                  <a:pt x="0" y="0"/>
                </a:moveTo>
                <a:lnTo>
                  <a:pt x="1" y="47"/>
                </a:lnTo>
                <a:lnTo>
                  <a:pt x="373" y="84"/>
                </a:lnTo>
                <a:lnTo>
                  <a:pt x="373" y="32"/>
                </a:lnTo>
                <a:lnTo>
                  <a:pt x="0" y="0"/>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18" name="Rectangle 249"/>
          <p:cNvSpPr>
            <a:spLocks noChangeArrowheads="1"/>
          </p:cNvSpPr>
          <p:nvPr/>
        </p:nvSpPr>
        <p:spPr bwMode="auto">
          <a:xfrm>
            <a:off x="7480300" y="2419350"/>
            <a:ext cx="1441450" cy="519113"/>
          </a:xfrm>
          <a:prstGeom prst="rect">
            <a:avLst/>
          </a:prstGeom>
          <a:noFill/>
          <a:ln w="9525">
            <a:noFill/>
            <a:miter lim="800000"/>
            <a:headEnd/>
            <a:tailEnd/>
          </a:ln>
          <a:effectLst/>
        </p:spPr>
        <p:txBody>
          <a:bodyPr wrap="none" lIns="92075" tIns="46038" rIns="92075" bIns="46038">
            <a:spAutoFit/>
          </a:bodyPr>
          <a:lstStyle/>
          <a:p>
            <a:pPr eaLnBrk="0" hangingPunct="0">
              <a:defRPr/>
            </a:pPr>
            <a:r>
              <a:rPr lang="en-GB" sz="2800">
                <a:solidFill>
                  <a:srgbClr val="DB0029"/>
                </a:solidFill>
                <a:effectLst>
                  <a:outerShdw blurRad="38100" dist="38100" dir="2700000" algn="tl">
                    <a:srgbClr val="C0C0C0"/>
                  </a:outerShdw>
                </a:effectLst>
                <a:latin typeface="Tahoma" pitchFamily="34" charset="0"/>
                <a:ea typeface="ＭＳ Ｐゴシック" pitchFamily="34" charset="-128"/>
                <a:cs typeface="Arial" charset="0"/>
              </a:rPr>
              <a:t>Hazards</a:t>
            </a:r>
          </a:p>
        </p:txBody>
      </p:sp>
      <p:sp>
        <p:nvSpPr>
          <p:cNvPr id="119" name="Rectangle 250"/>
          <p:cNvSpPr>
            <a:spLocks noChangeArrowheads="1"/>
          </p:cNvSpPr>
          <p:nvPr/>
        </p:nvSpPr>
        <p:spPr bwMode="auto">
          <a:xfrm>
            <a:off x="793750" y="4933950"/>
            <a:ext cx="1217613" cy="519113"/>
          </a:xfrm>
          <a:prstGeom prst="rect">
            <a:avLst/>
          </a:prstGeom>
          <a:noFill/>
          <a:ln w="9525">
            <a:noFill/>
            <a:miter lim="800000"/>
            <a:headEnd/>
            <a:tailEnd/>
          </a:ln>
          <a:effectLst/>
        </p:spPr>
        <p:txBody>
          <a:bodyPr wrap="none" lIns="92075" tIns="46038" rIns="92075" bIns="46038">
            <a:spAutoFit/>
          </a:bodyPr>
          <a:lstStyle/>
          <a:p>
            <a:pPr eaLnBrk="0" hangingPunct="0">
              <a:defRPr/>
            </a:pPr>
            <a:r>
              <a:rPr lang="en-GB" sz="2800">
                <a:solidFill>
                  <a:srgbClr val="DB0029"/>
                </a:solidFill>
                <a:effectLst>
                  <a:outerShdw blurRad="38100" dist="38100" dir="2700000" algn="tl">
                    <a:srgbClr val="C0C0C0"/>
                  </a:outerShdw>
                </a:effectLst>
                <a:latin typeface="Tahoma" pitchFamily="34" charset="0"/>
                <a:ea typeface="ＭＳ Ｐゴシック" pitchFamily="34" charset="-128"/>
                <a:cs typeface="Arial" charset="0"/>
              </a:rPr>
              <a:t>Losses</a:t>
            </a:r>
          </a:p>
        </p:txBody>
      </p:sp>
      <p:grpSp>
        <p:nvGrpSpPr>
          <p:cNvPr id="120" name="Group 251"/>
          <p:cNvGrpSpPr>
            <a:grpSpLocks/>
          </p:cNvGrpSpPr>
          <p:nvPr/>
        </p:nvGrpSpPr>
        <p:grpSpPr bwMode="auto">
          <a:xfrm>
            <a:off x="4316413" y="3132138"/>
            <a:ext cx="320675" cy="434975"/>
            <a:chOff x="2685" y="2069"/>
            <a:chExt cx="202" cy="274"/>
          </a:xfrm>
        </p:grpSpPr>
        <p:grpSp>
          <p:nvGrpSpPr>
            <p:cNvPr id="121" name="Group 252"/>
            <p:cNvGrpSpPr>
              <a:grpSpLocks/>
            </p:cNvGrpSpPr>
            <p:nvPr/>
          </p:nvGrpSpPr>
          <p:grpSpPr bwMode="auto">
            <a:xfrm>
              <a:off x="2685" y="2069"/>
              <a:ext cx="197" cy="274"/>
              <a:chOff x="2685" y="2069"/>
              <a:chExt cx="197" cy="274"/>
            </a:xfrm>
          </p:grpSpPr>
          <p:sp>
            <p:nvSpPr>
              <p:cNvPr id="126" name="Freeform 253"/>
              <p:cNvSpPr>
                <a:spLocks/>
              </p:cNvSpPr>
              <p:nvPr/>
            </p:nvSpPr>
            <p:spPr bwMode="auto">
              <a:xfrm>
                <a:off x="2685" y="2069"/>
                <a:ext cx="197" cy="274"/>
              </a:xfrm>
              <a:custGeom>
                <a:avLst/>
                <a:gdLst>
                  <a:gd name="T0" fmla="*/ 89 w 197"/>
                  <a:gd name="T1" fmla="*/ 0 h 274"/>
                  <a:gd name="T2" fmla="*/ 70 w 197"/>
                  <a:gd name="T3" fmla="*/ 6 h 274"/>
                  <a:gd name="T4" fmla="*/ 52 w 197"/>
                  <a:gd name="T5" fmla="*/ 16 h 274"/>
                  <a:gd name="T6" fmla="*/ 36 w 197"/>
                  <a:gd name="T7" fmla="*/ 31 h 274"/>
                  <a:gd name="T8" fmla="*/ 23 w 197"/>
                  <a:gd name="T9" fmla="*/ 50 h 274"/>
                  <a:gd name="T10" fmla="*/ 13 w 197"/>
                  <a:gd name="T11" fmla="*/ 71 h 274"/>
                  <a:gd name="T12" fmla="*/ 5 w 197"/>
                  <a:gd name="T13" fmla="*/ 96 h 274"/>
                  <a:gd name="T14" fmla="*/ 1 w 197"/>
                  <a:gd name="T15" fmla="*/ 122 h 274"/>
                  <a:gd name="T16" fmla="*/ 1 w 197"/>
                  <a:gd name="T17" fmla="*/ 151 h 274"/>
                  <a:gd name="T18" fmla="*/ 5 w 197"/>
                  <a:gd name="T19" fmla="*/ 177 h 274"/>
                  <a:gd name="T20" fmla="*/ 13 w 197"/>
                  <a:gd name="T21" fmla="*/ 201 h 274"/>
                  <a:gd name="T22" fmla="*/ 23 w 197"/>
                  <a:gd name="T23" fmla="*/ 222 h 274"/>
                  <a:gd name="T24" fmla="*/ 36 w 197"/>
                  <a:gd name="T25" fmla="*/ 242 h 274"/>
                  <a:gd name="T26" fmla="*/ 52 w 197"/>
                  <a:gd name="T27" fmla="*/ 257 h 274"/>
                  <a:gd name="T28" fmla="*/ 70 w 197"/>
                  <a:gd name="T29" fmla="*/ 266 h 274"/>
                  <a:gd name="T30" fmla="*/ 89 w 197"/>
                  <a:gd name="T31" fmla="*/ 273 h 274"/>
                  <a:gd name="T32" fmla="*/ 109 w 197"/>
                  <a:gd name="T33" fmla="*/ 273 h 274"/>
                  <a:gd name="T34" fmla="*/ 128 w 197"/>
                  <a:gd name="T35" fmla="*/ 266 h 274"/>
                  <a:gd name="T36" fmla="*/ 146 w 197"/>
                  <a:gd name="T37" fmla="*/ 257 h 274"/>
                  <a:gd name="T38" fmla="*/ 161 w 197"/>
                  <a:gd name="T39" fmla="*/ 242 h 274"/>
                  <a:gd name="T40" fmla="*/ 174 w 197"/>
                  <a:gd name="T41" fmla="*/ 222 h 274"/>
                  <a:gd name="T42" fmla="*/ 185 w 197"/>
                  <a:gd name="T43" fmla="*/ 201 h 274"/>
                  <a:gd name="T44" fmla="*/ 193 w 197"/>
                  <a:gd name="T45" fmla="*/ 177 h 274"/>
                  <a:gd name="T46" fmla="*/ 196 w 197"/>
                  <a:gd name="T47" fmla="*/ 151 h 274"/>
                  <a:gd name="T48" fmla="*/ 196 w 197"/>
                  <a:gd name="T49" fmla="*/ 122 h 274"/>
                  <a:gd name="T50" fmla="*/ 193 w 197"/>
                  <a:gd name="T51" fmla="*/ 96 h 274"/>
                  <a:gd name="T52" fmla="*/ 185 w 197"/>
                  <a:gd name="T53" fmla="*/ 71 h 274"/>
                  <a:gd name="T54" fmla="*/ 174 w 197"/>
                  <a:gd name="T55" fmla="*/ 50 h 274"/>
                  <a:gd name="T56" fmla="*/ 161 w 197"/>
                  <a:gd name="T57" fmla="*/ 31 h 274"/>
                  <a:gd name="T58" fmla="*/ 146 w 197"/>
                  <a:gd name="T59" fmla="*/ 16 h 274"/>
                  <a:gd name="T60" fmla="*/ 128 w 197"/>
                  <a:gd name="T61" fmla="*/ 6 h 274"/>
                  <a:gd name="T62" fmla="*/ 109 w 197"/>
                  <a:gd name="T63" fmla="*/ 0 h 2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7"/>
                  <a:gd name="T97" fmla="*/ 0 h 274"/>
                  <a:gd name="T98" fmla="*/ 197 w 197"/>
                  <a:gd name="T99" fmla="*/ 274 h 27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7" h="274">
                    <a:moveTo>
                      <a:pt x="99" y="0"/>
                    </a:moveTo>
                    <a:lnTo>
                      <a:pt x="89" y="0"/>
                    </a:lnTo>
                    <a:lnTo>
                      <a:pt x="79" y="3"/>
                    </a:lnTo>
                    <a:lnTo>
                      <a:pt x="70" y="6"/>
                    </a:lnTo>
                    <a:lnTo>
                      <a:pt x="60" y="10"/>
                    </a:lnTo>
                    <a:lnTo>
                      <a:pt x="52" y="16"/>
                    </a:lnTo>
                    <a:lnTo>
                      <a:pt x="44" y="23"/>
                    </a:lnTo>
                    <a:lnTo>
                      <a:pt x="36" y="31"/>
                    </a:lnTo>
                    <a:lnTo>
                      <a:pt x="29" y="40"/>
                    </a:lnTo>
                    <a:lnTo>
                      <a:pt x="23" y="50"/>
                    </a:lnTo>
                    <a:lnTo>
                      <a:pt x="18" y="60"/>
                    </a:lnTo>
                    <a:lnTo>
                      <a:pt x="13" y="71"/>
                    </a:lnTo>
                    <a:lnTo>
                      <a:pt x="8" y="83"/>
                    </a:lnTo>
                    <a:lnTo>
                      <a:pt x="5" y="96"/>
                    </a:lnTo>
                    <a:lnTo>
                      <a:pt x="3" y="109"/>
                    </a:lnTo>
                    <a:lnTo>
                      <a:pt x="1" y="122"/>
                    </a:lnTo>
                    <a:lnTo>
                      <a:pt x="0" y="136"/>
                    </a:lnTo>
                    <a:lnTo>
                      <a:pt x="1" y="151"/>
                    </a:lnTo>
                    <a:lnTo>
                      <a:pt x="3" y="164"/>
                    </a:lnTo>
                    <a:lnTo>
                      <a:pt x="5" y="177"/>
                    </a:lnTo>
                    <a:lnTo>
                      <a:pt x="8" y="190"/>
                    </a:lnTo>
                    <a:lnTo>
                      <a:pt x="13" y="201"/>
                    </a:lnTo>
                    <a:lnTo>
                      <a:pt x="18" y="213"/>
                    </a:lnTo>
                    <a:lnTo>
                      <a:pt x="23" y="222"/>
                    </a:lnTo>
                    <a:lnTo>
                      <a:pt x="29" y="232"/>
                    </a:lnTo>
                    <a:lnTo>
                      <a:pt x="36" y="242"/>
                    </a:lnTo>
                    <a:lnTo>
                      <a:pt x="44" y="250"/>
                    </a:lnTo>
                    <a:lnTo>
                      <a:pt x="52" y="257"/>
                    </a:lnTo>
                    <a:lnTo>
                      <a:pt x="60" y="261"/>
                    </a:lnTo>
                    <a:lnTo>
                      <a:pt x="70" y="266"/>
                    </a:lnTo>
                    <a:lnTo>
                      <a:pt x="79" y="270"/>
                    </a:lnTo>
                    <a:lnTo>
                      <a:pt x="89" y="273"/>
                    </a:lnTo>
                    <a:lnTo>
                      <a:pt x="99" y="273"/>
                    </a:lnTo>
                    <a:lnTo>
                      <a:pt x="109" y="273"/>
                    </a:lnTo>
                    <a:lnTo>
                      <a:pt x="118" y="270"/>
                    </a:lnTo>
                    <a:lnTo>
                      <a:pt x="128" y="266"/>
                    </a:lnTo>
                    <a:lnTo>
                      <a:pt x="136" y="261"/>
                    </a:lnTo>
                    <a:lnTo>
                      <a:pt x="146" y="257"/>
                    </a:lnTo>
                    <a:lnTo>
                      <a:pt x="154" y="250"/>
                    </a:lnTo>
                    <a:lnTo>
                      <a:pt x="161" y="242"/>
                    </a:lnTo>
                    <a:lnTo>
                      <a:pt x="169" y="232"/>
                    </a:lnTo>
                    <a:lnTo>
                      <a:pt x="174" y="222"/>
                    </a:lnTo>
                    <a:lnTo>
                      <a:pt x="180" y="213"/>
                    </a:lnTo>
                    <a:lnTo>
                      <a:pt x="185" y="201"/>
                    </a:lnTo>
                    <a:lnTo>
                      <a:pt x="190" y="190"/>
                    </a:lnTo>
                    <a:lnTo>
                      <a:pt x="193" y="177"/>
                    </a:lnTo>
                    <a:lnTo>
                      <a:pt x="195" y="164"/>
                    </a:lnTo>
                    <a:lnTo>
                      <a:pt x="196" y="151"/>
                    </a:lnTo>
                    <a:lnTo>
                      <a:pt x="196" y="136"/>
                    </a:lnTo>
                    <a:lnTo>
                      <a:pt x="196" y="122"/>
                    </a:lnTo>
                    <a:lnTo>
                      <a:pt x="195" y="109"/>
                    </a:lnTo>
                    <a:lnTo>
                      <a:pt x="193" y="96"/>
                    </a:lnTo>
                    <a:lnTo>
                      <a:pt x="190" y="83"/>
                    </a:lnTo>
                    <a:lnTo>
                      <a:pt x="185" y="71"/>
                    </a:lnTo>
                    <a:lnTo>
                      <a:pt x="180" y="60"/>
                    </a:lnTo>
                    <a:lnTo>
                      <a:pt x="174" y="50"/>
                    </a:lnTo>
                    <a:lnTo>
                      <a:pt x="169" y="40"/>
                    </a:lnTo>
                    <a:lnTo>
                      <a:pt x="161" y="31"/>
                    </a:lnTo>
                    <a:lnTo>
                      <a:pt x="154" y="23"/>
                    </a:lnTo>
                    <a:lnTo>
                      <a:pt x="146" y="16"/>
                    </a:lnTo>
                    <a:lnTo>
                      <a:pt x="136" y="10"/>
                    </a:lnTo>
                    <a:lnTo>
                      <a:pt x="128" y="6"/>
                    </a:lnTo>
                    <a:lnTo>
                      <a:pt x="118" y="3"/>
                    </a:lnTo>
                    <a:lnTo>
                      <a:pt x="109" y="0"/>
                    </a:lnTo>
                    <a:lnTo>
                      <a:pt x="99"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27" name="Freeform 254"/>
              <p:cNvSpPr>
                <a:spLocks/>
              </p:cNvSpPr>
              <p:nvPr/>
            </p:nvSpPr>
            <p:spPr bwMode="auto">
              <a:xfrm>
                <a:off x="2782" y="2106"/>
                <a:ext cx="100" cy="199"/>
              </a:xfrm>
              <a:custGeom>
                <a:avLst/>
                <a:gdLst>
                  <a:gd name="T0" fmla="*/ 49 w 100"/>
                  <a:gd name="T1" fmla="*/ 0 h 199"/>
                  <a:gd name="T2" fmla="*/ 44 w 100"/>
                  <a:gd name="T3" fmla="*/ 0 h 199"/>
                  <a:gd name="T4" fmla="*/ 39 w 100"/>
                  <a:gd name="T5" fmla="*/ 2 h 199"/>
                  <a:gd name="T6" fmla="*/ 34 w 100"/>
                  <a:gd name="T7" fmla="*/ 5 h 199"/>
                  <a:gd name="T8" fmla="*/ 30 w 100"/>
                  <a:gd name="T9" fmla="*/ 8 h 199"/>
                  <a:gd name="T10" fmla="*/ 21 w 100"/>
                  <a:gd name="T11" fmla="*/ 16 h 199"/>
                  <a:gd name="T12" fmla="*/ 15 w 100"/>
                  <a:gd name="T13" fmla="*/ 29 h 199"/>
                  <a:gd name="T14" fmla="*/ 8 w 100"/>
                  <a:gd name="T15" fmla="*/ 44 h 199"/>
                  <a:gd name="T16" fmla="*/ 4 w 100"/>
                  <a:gd name="T17" fmla="*/ 60 h 199"/>
                  <a:gd name="T18" fmla="*/ 0 w 100"/>
                  <a:gd name="T19" fmla="*/ 80 h 199"/>
                  <a:gd name="T20" fmla="*/ 0 w 100"/>
                  <a:gd name="T21" fmla="*/ 99 h 199"/>
                  <a:gd name="T22" fmla="*/ 0 w 100"/>
                  <a:gd name="T23" fmla="*/ 120 h 199"/>
                  <a:gd name="T24" fmla="*/ 4 w 100"/>
                  <a:gd name="T25" fmla="*/ 138 h 199"/>
                  <a:gd name="T26" fmla="*/ 8 w 100"/>
                  <a:gd name="T27" fmla="*/ 155 h 199"/>
                  <a:gd name="T28" fmla="*/ 15 w 100"/>
                  <a:gd name="T29" fmla="*/ 169 h 199"/>
                  <a:gd name="T30" fmla="*/ 21 w 100"/>
                  <a:gd name="T31" fmla="*/ 182 h 199"/>
                  <a:gd name="T32" fmla="*/ 30 w 100"/>
                  <a:gd name="T33" fmla="*/ 190 h 199"/>
                  <a:gd name="T34" fmla="*/ 34 w 100"/>
                  <a:gd name="T35" fmla="*/ 195 h 199"/>
                  <a:gd name="T36" fmla="*/ 39 w 100"/>
                  <a:gd name="T37" fmla="*/ 197 h 199"/>
                  <a:gd name="T38" fmla="*/ 44 w 100"/>
                  <a:gd name="T39" fmla="*/ 198 h 199"/>
                  <a:gd name="T40" fmla="*/ 49 w 100"/>
                  <a:gd name="T41" fmla="*/ 198 h 199"/>
                  <a:gd name="T42" fmla="*/ 54 w 100"/>
                  <a:gd name="T43" fmla="*/ 198 h 199"/>
                  <a:gd name="T44" fmla="*/ 60 w 100"/>
                  <a:gd name="T45" fmla="*/ 197 h 199"/>
                  <a:gd name="T46" fmla="*/ 64 w 100"/>
                  <a:gd name="T47" fmla="*/ 195 h 199"/>
                  <a:gd name="T48" fmla="*/ 69 w 100"/>
                  <a:gd name="T49" fmla="*/ 190 h 199"/>
                  <a:gd name="T50" fmla="*/ 78 w 100"/>
                  <a:gd name="T51" fmla="*/ 182 h 199"/>
                  <a:gd name="T52" fmla="*/ 85 w 100"/>
                  <a:gd name="T53" fmla="*/ 169 h 199"/>
                  <a:gd name="T54" fmla="*/ 91 w 100"/>
                  <a:gd name="T55" fmla="*/ 155 h 199"/>
                  <a:gd name="T56" fmla="*/ 96 w 100"/>
                  <a:gd name="T57" fmla="*/ 138 h 199"/>
                  <a:gd name="T58" fmla="*/ 99 w 100"/>
                  <a:gd name="T59" fmla="*/ 120 h 199"/>
                  <a:gd name="T60" fmla="*/ 99 w 100"/>
                  <a:gd name="T61" fmla="*/ 99 h 199"/>
                  <a:gd name="T62" fmla="*/ 99 w 100"/>
                  <a:gd name="T63" fmla="*/ 80 h 199"/>
                  <a:gd name="T64" fmla="*/ 96 w 100"/>
                  <a:gd name="T65" fmla="*/ 60 h 199"/>
                  <a:gd name="T66" fmla="*/ 91 w 100"/>
                  <a:gd name="T67" fmla="*/ 44 h 199"/>
                  <a:gd name="T68" fmla="*/ 85 w 100"/>
                  <a:gd name="T69" fmla="*/ 29 h 199"/>
                  <a:gd name="T70" fmla="*/ 78 w 100"/>
                  <a:gd name="T71" fmla="*/ 16 h 199"/>
                  <a:gd name="T72" fmla="*/ 69 w 100"/>
                  <a:gd name="T73" fmla="*/ 8 h 199"/>
                  <a:gd name="T74" fmla="*/ 64 w 100"/>
                  <a:gd name="T75" fmla="*/ 5 h 199"/>
                  <a:gd name="T76" fmla="*/ 60 w 100"/>
                  <a:gd name="T77" fmla="*/ 2 h 199"/>
                  <a:gd name="T78" fmla="*/ 54 w 100"/>
                  <a:gd name="T79" fmla="*/ 0 h 199"/>
                  <a:gd name="T80" fmla="*/ 49 w 100"/>
                  <a:gd name="T81" fmla="*/ 0 h 19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0"/>
                  <a:gd name="T124" fmla="*/ 0 h 199"/>
                  <a:gd name="T125" fmla="*/ 100 w 100"/>
                  <a:gd name="T126" fmla="*/ 199 h 19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0" h="199">
                    <a:moveTo>
                      <a:pt x="49" y="0"/>
                    </a:moveTo>
                    <a:lnTo>
                      <a:pt x="44" y="0"/>
                    </a:lnTo>
                    <a:lnTo>
                      <a:pt x="39" y="2"/>
                    </a:lnTo>
                    <a:lnTo>
                      <a:pt x="34" y="5"/>
                    </a:lnTo>
                    <a:lnTo>
                      <a:pt x="30" y="8"/>
                    </a:lnTo>
                    <a:lnTo>
                      <a:pt x="21" y="16"/>
                    </a:lnTo>
                    <a:lnTo>
                      <a:pt x="15" y="29"/>
                    </a:lnTo>
                    <a:lnTo>
                      <a:pt x="8" y="44"/>
                    </a:lnTo>
                    <a:lnTo>
                      <a:pt x="4" y="60"/>
                    </a:lnTo>
                    <a:lnTo>
                      <a:pt x="0" y="80"/>
                    </a:lnTo>
                    <a:lnTo>
                      <a:pt x="0" y="99"/>
                    </a:lnTo>
                    <a:lnTo>
                      <a:pt x="0" y="120"/>
                    </a:lnTo>
                    <a:lnTo>
                      <a:pt x="4" y="138"/>
                    </a:lnTo>
                    <a:lnTo>
                      <a:pt x="8" y="155"/>
                    </a:lnTo>
                    <a:lnTo>
                      <a:pt x="15" y="169"/>
                    </a:lnTo>
                    <a:lnTo>
                      <a:pt x="21" y="182"/>
                    </a:lnTo>
                    <a:lnTo>
                      <a:pt x="30" y="190"/>
                    </a:lnTo>
                    <a:lnTo>
                      <a:pt x="34" y="195"/>
                    </a:lnTo>
                    <a:lnTo>
                      <a:pt x="39" y="197"/>
                    </a:lnTo>
                    <a:lnTo>
                      <a:pt x="44" y="198"/>
                    </a:lnTo>
                    <a:lnTo>
                      <a:pt x="49" y="198"/>
                    </a:lnTo>
                    <a:lnTo>
                      <a:pt x="54" y="198"/>
                    </a:lnTo>
                    <a:lnTo>
                      <a:pt x="60" y="197"/>
                    </a:lnTo>
                    <a:lnTo>
                      <a:pt x="64" y="195"/>
                    </a:lnTo>
                    <a:lnTo>
                      <a:pt x="69" y="190"/>
                    </a:lnTo>
                    <a:lnTo>
                      <a:pt x="78" y="182"/>
                    </a:lnTo>
                    <a:lnTo>
                      <a:pt x="85" y="169"/>
                    </a:lnTo>
                    <a:lnTo>
                      <a:pt x="91" y="155"/>
                    </a:lnTo>
                    <a:lnTo>
                      <a:pt x="96" y="138"/>
                    </a:lnTo>
                    <a:lnTo>
                      <a:pt x="99" y="120"/>
                    </a:lnTo>
                    <a:lnTo>
                      <a:pt x="99" y="99"/>
                    </a:lnTo>
                    <a:lnTo>
                      <a:pt x="99" y="80"/>
                    </a:lnTo>
                    <a:lnTo>
                      <a:pt x="96" y="60"/>
                    </a:lnTo>
                    <a:lnTo>
                      <a:pt x="91" y="44"/>
                    </a:lnTo>
                    <a:lnTo>
                      <a:pt x="85" y="29"/>
                    </a:lnTo>
                    <a:lnTo>
                      <a:pt x="78" y="16"/>
                    </a:lnTo>
                    <a:lnTo>
                      <a:pt x="69" y="8"/>
                    </a:lnTo>
                    <a:lnTo>
                      <a:pt x="64" y="5"/>
                    </a:lnTo>
                    <a:lnTo>
                      <a:pt x="60" y="2"/>
                    </a:lnTo>
                    <a:lnTo>
                      <a:pt x="54" y="0"/>
                    </a:lnTo>
                    <a:lnTo>
                      <a:pt x="49"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grpSp>
        <p:sp>
          <p:nvSpPr>
            <p:cNvPr id="122" name="Freeform 255"/>
            <p:cNvSpPr>
              <a:spLocks/>
            </p:cNvSpPr>
            <p:nvPr/>
          </p:nvSpPr>
          <p:spPr bwMode="auto">
            <a:xfrm>
              <a:off x="2777" y="2101"/>
              <a:ext cx="55" cy="105"/>
            </a:xfrm>
            <a:custGeom>
              <a:avLst/>
              <a:gdLst>
                <a:gd name="T0" fmla="*/ 9 w 55"/>
                <a:gd name="T1" fmla="*/ 104 h 105"/>
                <a:gd name="T2" fmla="*/ 10 w 55"/>
                <a:gd name="T3" fmla="*/ 85 h 105"/>
                <a:gd name="T4" fmla="*/ 13 w 55"/>
                <a:gd name="T5" fmla="*/ 67 h 105"/>
                <a:gd name="T6" fmla="*/ 18 w 55"/>
                <a:gd name="T7" fmla="*/ 51 h 105"/>
                <a:gd name="T8" fmla="*/ 23 w 55"/>
                <a:gd name="T9" fmla="*/ 36 h 105"/>
                <a:gd name="T10" fmla="*/ 30 w 55"/>
                <a:gd name="T11" fmla="*/ 25 h 105"/>
                <a:gd name="T12" fmla="*/ 38 w 55"/>
                <a:gd name="T13" fmla="*/ 15 h 105"/>
                <a:gd name="T14" fmla="*/ 43 w 55"/>
                <a:gd name="T15" fmla="*/ 13 h 105"/>
                <a:gd name="T16" fmla="*/ 46 w 55"/>
                <a:gd name="T17" fmla="*/ 10 h 105"/>
                <a:gd name="T18" fmla="*/ 51 w 55"/>
                <a:gd name="T19" fmla="*/ 10 h 105"/>
                <a:gd name="T20" fmla="*/ 54 w 55"/>
                <a:gd name="T21" fmla="*/ 8 h 105"/>
                <a:gd name="T22" fmla="*/ 54 w 55"/>
                <a:gd name="T23" fmla="*/ 0 h 105"/>
                <a:gd name="T24" fmla="*/ 49 w 55"/>
                <a:gd name="T25" fmla="*/ 2 h 105"/>
                <a:gd name="T26" fmla="*/ 43 w 55"/>
                <a:gd name="T27" fmla="*/ 4 h 105"/>
                <a:gd name="T28" fmla="*/ 38 w 55"/>
                <a:gd name="T29" fmla="*/ 5 h 105"/>
                <a:gd name="T30" fmla="*/ 33 w 55"/>
                <a:gd name="T31" fmla="*/ 10 h 105"/>
                <a:gd name="T32" fmla="*/ 23 w 55"/>
                <a:gd name="T33" fmla="*/ 20 h 105"/>
                <a:gd name="T34" fmla="*/ 15 w 55"/>
                <a:gd name="T35" fmla="*/ 33 h 105"/>
                <a:gd name="T36" fmla="*/ 10 w 55"/>
                <a:gd name="T37" fmla="*/ 47 h 105"/>
                <a:gd name="T38" fmla="*/ 5 w 55"/>
                <a:gd name="T39" fmla="*/ 65 h 105"/>
                <a:gd name="T40" fmla="*/ 2 w 55"/>
                <a:gd name="T41" fmla="*/ 85 h 105"/>
                <a:gd name="T42" fmla="*/ 0 w 55"/>
                <a:gd name="T43" fmla="*/ 104 h 105"/>
                <a:gd name="T44" fmla="*/ 9 w 55"/>
                <a:gd name="T45" fmla="*/ 104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
                <a:gd name="T70" fmla="*/ 0 h 105"/>
                <a:gd name="T71" fmla="*/ 55 w 55"/>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 h="105">
                  <a:moveTo>
                    <a:pt x="9" y="104"/>
                  </a:moveTo>
                  <a:lnTo>
                    <a:pt x="10" y="85"/>
                  </a:lnTo>
                  <a:lnTo>
                    <a:pt x="13" y="67"/>
                  </a:lnTo>
                  <a:lnTo>
                    <a:pt x="18" y="51"/>
                  </a:lnTo>
                  <a:lnTo>
                    <a:pt x="23" y="36"/>
                  </a:lnTo>
                  <a:lnTo>
                    <a:pt x="30" y="25"/>
                  </a:lnTo>
                  <a:lnTo>
                    <a:pt x="38" y="15"/>
                  </a:lnTo>
                  <a:lnTo>
                    <a:pt x="43" y="13"/>
                  </a:lnTo>
                  <a:lnTo>
                    <a:pt x="46" y="10"/>
                  </a:lnTo>
                  <a:lnTo>
                    <a:pt x="51" y="10"/>
                  </a:lnTo>
                  <a:lnTo>
                    <a:pt x="54" y="8"/>
                  </a:lnTo>
                  <a:lnTo>
                    <a:pt x="54" y="0"/>
                  </a:lnTo>
                  <a:lnTo>
                    <a:pt x="49" y="2"/>
                  </a:lnTo>
                  <a:lnTo>
                    <a:pt x="43" y="4"/>
                  </a:lnTo>
                  <a:lnTo>
                    <a:pt x="38" y="5"/>
                  </a:lnTo>
                  <a:lnTo>
                    <a:pt x="33" y="10"/>
                  </a:lnTo>
                  <a:lnTo>
                    <a:pt x="23" y="20"/>
                  </a:lnTo>
                  <a:lnTo>
                    <a:pt x="15" y="33"/>
                  </a:lnTo>
                  <a:lnTo>
                    <a:pt x="10" y="47"/>
                  </a:lnTo>
                  <a:lnTo>
                    <a:pt x="5" y="65"/>
                  </a:lnTo>
                  <a:lnTo>
                    <a:pt x="2" y="85"/>
                  </a:lnTo>
                  <a:lnTo>
                    <a:pt x="0" y="104"/>
                  </a:lnTo>
                  <a:lnTo>
                    <a:pt x="9" y="10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23" name="Freeform 256"/>
            <p:cNvSpPr>
              <a:spLocks/>
            </p:cNvSpPr>
            <p:nvPr/>
          </p:nvSpPr>
          <p:spPr bwMode="auto">
            <a:xfrm>
              <a:off x="2777" y="2205"/>
              <a:ext cx="55" cy="105"/>
            </a:xfrm>
            <a:custGeom>
              <a:avLst/>
              <a:gdLst>
                <a:gd name="T0" fmla="*/ 54 w 55"/>
                <a:gd name="T1" fmla="*/ 96 h 105"/>
                <a:gd name="T2" fmla="*/ 51 w 55"/>
                <a:gd name="T3" fmla="*/ 95 h 105"/>
                <a:gd name="T4" fmla="*/ 46 w 55"/>
                <a:gd name="T5" fmla="*/ 95 h 105"/>
                <a:gd name="T6" fmla="*/ 43 w 55"/>
                <a:gd name="T7" fmla="*/ 91 h 105"/>
                <a:gd name="T8" fmla="*/ 38 w 55"/>
                <a:gd name="T9" fmla="*/ 90 h 105"/>
                <a:gd name="T10" fmla="*/ 30 w 55"/>
                <a:gd name="T11" fmla="*/ 80 h 105"/>
                <a:gd name="T12" fmla="*/ 23 w 55"/>
                <a:gd name="T13" fmla="*/ 69 h 105"/>
                <a:gd name="T14" fmla="*/ 18 w 55"/>
                <a:gd name="T15" fmla="*/ 56 h 105"/>
                <a:gd name="T16" fmla="*/ 13 w 55"/>
                <a:gd name="T17" fmla="*/ 38 h 105"/>
                <a:gd name="T18" fmla="*/ 10 w 55"/>
                <a:gd name="T19" fmla="*/ 20 h 105"/>
                <a:gd name="T20" fmla="*/ 9 w 55"/>
                <a:gd name="T21" fmla="*/ 0 h 105"/>
                <a:gd name="T22" fmla="*/ 0 w 55"/>
                <a:gd name="T23" fmla="*/ 0 h 105"/>
                <a:gd name="T24" fmla="*/ 2 w 55"/>
                <a:gd name="T25" fmla="*/ 21 h 105"/>
                <a:gd name="T26" fmla="*/ 5 w 55"/>
                <a:gd name="T27" fmla="*/ 41 h 105"/>
                <a:gd name="T28" fmla="*/ 10 w 55"/>
                <a:gd name="T29" fmla="*/ 57 h 105"/>
                <a:gd name="T30" fmla="*/ 15 w 55"/>
                <a:gd name="T31" fmla="*/ 73 h 105"/>
                <a:gd name="T32" fmla="*/ 23 w 55"/>
                <a:gd name="T33" fmla="*/ 85 h 105"/>
                <a:gd name="T34" fmla="*/ 33 w 55"/>
                <a:gd name="T35" fmla="*/ 95 h 105"/>
                <a:gd name="T36" fmla="*/ 38 w 55"/>
                <a:gd name="T37" fmla="*/ 99 h 105"/>
                <a:gd name="T38" fmla="*/ 43 w 55"/>
                <a:gd name="T39" fmla="*/ 101 h 105"/>
                <a:gd name="T40" fmla="*/ 49 w 55"/>
                <a:gd name="T41" fmla="*/ 103 h 105"/>
                <a:gd name="T42" fmla="*/ 54 w 55"/>
                <a:gd name="T43" fmla="*/ 104 h 105"/>
                <a:gd name="T44" fmla="*/ 54 w 55"/>
                <a:gd name="T45" fmla="*/ 96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
                <a:gd name="T70" fmla="*/ 0 h 105"/>
                <a:gd name="T71" fmla="*/ 55 w 55"/>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 h="105">
                  <a:moveTo>
                    <a:pt x="54" y="96"/>
                  </a:moveTo>
                  <a:lnTo>
                    <a:pt x="51" y="95"/>
                  </a:lnTo>
                  <a:lnTo>
                    <a:pt x="46" y="95"/>
                  </a:lnTo>
                  <a:lnTo>
                    <a:pt x="43" y="91"/>
                  </a:lnTo>
                  <a:lnTo>
                    <a:pt x="38" y="90"/>
                  </a:lnTo>
                  <a:lnTo>
                    <a:pt x="30" y="80"/>
                  </a:lnTo>
                  <a:lnTo>
                    <a:pt x="23" y="69"/>
                  </a:lnTo>
                  <a:lnTo>
                    <a:pt x="18" y="56"/>
                  </a:lnTo>
                  <a:lnTo>
                    <a:pt x="13" y="38"/>
                  </a:lnTo>
                  <a:lnTo>
                    <a:pt x="10" y="20"/>
                  </a:lnTo>
                  <a:lnTo>
                    <a:pt x="9" y="0"/>
                  </a:lnTo>
                  <a:lnTo>
                    <a:pt x="0" y="0"/>
                  </a:lnTo>
                  <a:lnTo>
                    <a:pt x="2" y="21"/>
                  </a:lnTo>
                  <a:lnTo>
                    <a:pt x="5" y="41"/>
                  </a:lnTo>
                  <a:lnTo>
                    <a:pt x="10" y="57"/>
                  </a:lnTo>
                  <a:lnTo>
                    <a:pt x="15" y="73"/>
                  </a:lnTo>
                  <a:lnTo>
                    <a:pt x="23" y="85"/>
                  </a:lnTo>
                  <a:lnTo>
                    <a:pt x="33" y="95"/>
                  </a:lnTo>
                  <a:lnTo>
                    <a:pt x="38" y="99"/>
                  </a:lnTo>
                  <a:lnTo>
                    <a:pt x="43" y="101"/>
                  </a:lnTo>
                  <a:lnTo>
                    <a:pt x="49" y="103"/>
                  </a:lnTo>
                  <a:lnTo>
                    <a:pt x="54" y="104"/>
                  </a:lnTo>
                  <a:lnTo>
                    <a:pt x="54" y="9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24" name="Freeform 257"/>
            <p:cNvSpPr>
              <a:spLocks/>
            </p:cNvSpPr>
            <p:nvPr/>
          </p:nvSpPr>
          <p:spPr bwMode="auto">
            <a:xfrm>
              <a:off x="2831" y="2205"/>
              <a:ext cx="56" cy="105"/>
            </a:xfrm>
            <a:custGeom>
              <a:avLst/>
              <a:gdLst>
                <a:gd name="T0" fmla="*/ 47 w 56"/>
                <a:gd name="T1" fmla="*/ 0 h 105"/>
                <a:gd name="T2" fmla="*/ 46 w 56"/>
                <a:gd name="T3" fmla="*/ 20 h 105"/>
                <a:gd name="T4" fmla="*/ 42 w 56"/>
                <a:gd name="T5" fmla="*/ 38 h 105"/>
                <a:gd name="T6" fmla="*/ 37 w 56"/>
                <a:gd name="T7" fmla="*/ 56 h 105"/>
                <a:gd name="T8" fmla="*/ 33 w 56"/>
                <a:gd name="T9" fmla="*/ 69 h 105"/>
                <a:gd name="T10" fmla="*/ 24 w 56"/>
                <a:gd name="T11" fmla="*/ 80 h 105"/>
                <a:gd name="T12" fmla="*/ 18 w 56"/>
                <a:gd name="T13" fmla="*/ 90 h 105"/>
                <a:gd name="T14" fmla="*/ 13 w 56"/>
                <a:gd name="T15" fmla="*/ 91 h 105"/>
                <a:gd name="T16" fmla="*/ 10 w 56"/>
                <a:gd name="T17" fmla="*/ 95 h 105"/>
                <a:gd name="T18" fmla="*/ 5 w 56"/>
                <a:gd name="T19" fmla="*/ 95 h 105"/>
                <a:gd name="T20" fmla="*/ 0 w 56"/>
                <a:gd name="T21" fmla="*/ 96 h 105"/>
                <a:gd name="T22" fmla="*/ 0 w 56"/>
                <a:gd name="T23" fmla="*/ 104 h 105"/>
                <a:gd name="T24" fmla="*/ 7 w 56"/>
                <a:gd name="T25" fmla="*/ 103 h 105"/>
                <a:gd name="T26" fmla="*/ 13 w 56"/>
                <a:gd name="T27" fmla="*/ 101 h 105"/>
                <a:gd name="T28" fmla="*/ 18 w 56"/>
                <a:gd name="T29" fmla="*/ 99 h 105"/>
                <a:gd name="T30" fmla="*/ 23 w 56"/>
                <a:gd name="T31" fmla="*/ 95 h 105"/>
                <a:gd name="T32" fmla="*/ 33 w 56"/>
                <a:gd name="T33" fmla="*/ 85 h 105"/>
                <a:gd name="T34" fmla="*/ 41 w 56"/>
                <a:gd name="T35" fmla="*/ 73 h 105"/>
                <a:gd name="T36" fmla="*/ 46 w 56"/>
                <a:gd name="T37" fmla="*/ 57 h 105"/>
                <a:gd name="T38" fmla="*/ 50 w 56"/>
                <a:gd name="T39" fmla="*/ 41 h 105"/>
                <a:gd name="T40" fmla="*/ 54 w 56"/>
                <a:gd name="T41" fmla="*/ 21 h 105"/>
                <a:gd name="T42" fmla="*/ 55 w 56"/>
                <a:gd name="T43" fmla="*/ 0 h 105"/>
                <a:gd name="T44" fmla="*/ 47 w 56"/>
                <a:gd name="T45" fmla="*/ 0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05"/>
                <a:gd name="T71" fmla="*/ 56 w 56"/>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05">
                  <a:moveTo>
                    <a:pt x="47" y="0"/>
                  </a:moveTo>
                  <a:lnTo>
                    <a:pt x="46" y="20"/>
                  </a:lnTo>
                  <a:lnTo>
                    <a:pt x="42" y="38"/>
                  </a:lnTo>
                  <a:lnTo>
                    <a:pt x="37" y="56"/>
                  </a:lnTo>
                  <a:lnTo>
                    <a:pt x="33" y="69"/>
                  </a:lnTo>
                  <a:lnTo>
                    <a:pt x="24" y="80"/>
                  </a:lnTo>
                  <a:lnTo>
                    <a:pt x="18" y="90"/>
                  </a:lnTo>
                  <a:lnTo>
                    <a:pt x="13" y="91"/>
                  </a:lnTo>
                  <a:lnTo>
                    <a:pt x="10" y="95"/>
                  </a:lnTo>
                  <a:lnTo>
                    <a:pt x="5" y="95"/>
                  </a:lnTo>
                  <a:lnTo>
                    <a:pt x="0" y="96"/>
                  </a:lnTo>
                  <a:lnTo>
                    <a:pt x="0" y="104"/>
                  </a:lnTo>
                  <a:lnTo>
                    <a:pt x="7" y="103"/>
                  </a:lnTo>
                  <a:lnTo>
                    <a:pt x="13" y="101"/>
                  </a:lnTo>
                  <a:lnTo>
                    <a:pt x="18" y="99"/>
                  </a:lnTo>
                  <a:lnTo>
                    <a:pt x="23" y="95"/>
                  </a:lnTo>
                  <a:lnTo>
                    <a:pt x="33" y="85"/>
                  </a:lnTo>
                  <a:lnTo>
                    <a:pt x="41" y="73"/>
                  </a:lnTo>
                  <a:lnTo>
                    <a:pt x="46" y="57"/>
                  </a:lnTo>
                  <a:lnTo>
                    <a:pt x="50" y="41"/>
                  </a:lnTo>
                  <a:lnTo>
                    <a:pt x="54" y="21"/>
                  </a:lnTo>
                  <a:lnTo>
                    <a:pt x="55" y="0"/>
                  </a:lnTo>
                  <a:lnTo>
                    <a:pt x="4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25" name="Freeform 258"/>
            <p:cNvSpPr>
              <a:spLocks/>
            </p:cNvSpPr>
            <p:nvPr/>
          </p:nvSpPr>
          <p:spPr bwMode="auto">
            <a:xfrm>
              <a:off x="2831" y="2101"/>
              <a:ext cx="56" cy="105"/>
            </a:xfrm>
            <a:custGeom>
              <a:avLst/>
              <a:gdLst>
                <a:gd name="T0" fmla="*/ 0 w 56"/>
                <a:gd name="T1" fmla="*/ 8 h 105"/>
                <a:gd name="T2" fmla="*/ 5 w 56"/>
                <a:gd name="T3" fmla="*/ 10 h 105"/>
                <a:gd name="T4" fmla="*/ 10 w 56"/>
                <a:gd name="T5" fmla="*/ 10 h 105"/>
                <a:gd name="T6" fmla="*/ 13 w 56"/>
                <a:gd name="T7" fmla="*/ 13 h 105"/>
                <a:gd name="T8" fmla="*/ 18 w 56"/>
                <a:gd name="T9" fmla="*/ 15 h 105"/>
                <a:gd name="T10" fmla="*/ 24 w 56"/>
                <a:gd name="T11" fmla="*/ 25 h 105"/>
                <a:gd name="T12" fmla="*/ 33 w 56"/>
                <a:gd name="T13" fmla="*/ 36 h 105"/>
                <a:gd name="T14" fmla="*/ 37 w 56"/>
                <a:gd name="T15" fmla="*/ 51 h 105"/>
                <a:gd name="T16" fmla="*/ 42 w 56"/>
                <a:gd name="T17" fmla="*/ 67 h 105"/>
                <a:gd name="T18" fmla="*/ 46 w 56"/>
                <a:gd name="T19" fmla="*/ 85 h 105"/>
                <a:gd name="T20" fmla="*/ 47 w 56"/>
                <a:gd name="T21" fmla="*/ 104 h 105"/>
                <a:gd name="T22" fmla="*/ 55 w 56"/>
                <a:gd name="T23" fmla="*/ 104 h 105"/>
                <a:gd name="T24" fmla="*/ 54 w 56"/>
                <a:gd name="T25" fmla="*/ 85 h 105"/>
                <a:gd name="T26" fmla="*/ 50 w 56"/>
                <a:gd name="T27" fmla="*/ 65 h 105"/>
                <a:gd name="T28" fmla="*/ 46 w 56"/>
                <a:gd name="T29" fmla="*/ 47 h 105"/>
                <a:gd name="T30" fmla="*/ 41 w 56"/>
                <a:gd name="T31" fmla="*/ 33 h 105"/>
                <a:gd name="T32" fmla="*/ 33 w 56"/>
                <a:gd name="T33" fmla="*/ 20 h 105"/>
                <a:gd name="T34" fmla="*/ 23 w 56"/>
                <a:gd name="T35" fmla="*/ 10 h 105"/>
                <a:gd name="T36" fmla="*/ 18 w 56"/>
                <a:gd name="T37" fmla="*/ 5 h 105"/>
                <a:gd name="T38" fmla="*/ 13 w 56"/>
                <a:gd name="T39" fmla="*/ 4 h 105"/>
                <a:gd name="T40" fmla="*/ 7 w 56"/>
                <a:gd name="T41" fmla="*/ 2 h 105"/>
                <a:gd name="T42" fmla="*/ 0 w 56"/>
                <a:gd name="T43" fmla="*/ 0 h 105"/>
                <a:gd name="T44" fmla="*/ 0 w 56"/>
                <a:gd name="T45" fmla="*/ 8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05"/>
                <a:gd name="T71" fmla="*/ 56 w 56"/>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05">
                  <a:moveTo>
                    <a:pt x="0" y="8"/>
                  </a:moveTo>
                  <a:lnTo>
                    <a:pt x="5" y="10"/>
                  </a:lnTo>
                  <a:lnTo>
                    <a:pt x="10" y="10"/>
                  </a:lnTo>
                  <a:lnTo>
                    <a:pt x="13" y="13"/>
                  </a:lnTo>
                  <a:lnTo>
                    <a:pt x="18" y="15"/>
                  </a:lnTo>
                  <a:lnTo>
                    <a:pt x="24" y="25"/>
                  </a:lnTo>
                  <a:lnTo>
                    <a:pt x="33" y="36"/>
                  </a:lnTo>
                  <a:lnTo>
                    <a:pt x="37" y="51"/>
                  </a:lnTo>
                  <a:lnTo>
                    <a:pt x="42" y="67"/>
                  </a:lnTo>
                  <a:lnTo>
                    <a:pt x="46" y="85"/>
                  </a:lnTo>
                  <a:lnTo>
                    <a:pt x="47" y="104"/>
                  </a:lnTo>
                  <a:lnTo>
                    <a:pt x="55" y="104"/>
                  </a:lnTo>
                  <a:lnTo>
                    <a:pt x="54" y="85"/>
                  </a:lnTo>
                  <a:lnTo>
                    <a:pt x="50" y="65"/>
                  </a:lnTo>
                  <a:lnTo>
                    <a:pt x="46" y="47"/>
                  </a:lnTo>
                  <a:lnTo>
                    <a:pt x="41" y="33"/>
                  </a:lnTo>
                  <a:lnTo>
                    <a:pt x="33" y="20"/>
                  </a:lnTo>
                  <a:lnTo>
                    <a:pt x="23" y="10"/>
                  </a:lnTo>
                  <a:lnTo>
                    <a:pt x="18" y="5"/>
                  </a:lnTo>
                  <a:lnTo>
                    <a:pt x="13" y="4"/>
                  </a:lnTo>
                  <a:lnTo>
                    <a:pt x="7" y="2"/>
                  </a:lnTo>
                  <a:lnTo>
                    <a:pt x="0" y="0"/>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grpSp>
      <p:grpSp>
        <p:nvGrpSpPr>
          <p:cNvPr id="128" name="Group 259"/>
          <p:cNvGrpSpPr>
            <a:grpSpLocks/>
          </p:cNvGrpSpPr>
          <p:nvPr/>
        </p:nvGrpSpPr>
        <p:grpSpPr bwMode="auto">
          <a:xfrm>
            <a:off x="3249613" y="4656138"/>
            <a:ext cx="320675" cy="434975"/>
            <a:chOff x="2013" y="3029"/>
            <a:chExt cx="202" cy="274"/>
          </a:xfrm>
        </p:grpSpPr>
        <p:sp>
          <p:nvSpPr>
            <p:cNvPr id="129" name="Freeform 260"/>
            <p:cNvSpPr>
              <a:spLocks/>
            </p:cNvSpPr>
            <p:nvPr/>
          </p:nvSpPr>
          <p:spPr bwMode="auto">
            <a:xfrm>
              <a:off x="2013" y="3029"/>
              <a:ext cx="197" cy="274"/>
            </a:xfrm>
            <a:custGeom>
              <a:avLst/>
              <a:gdLst>
                <a:gd name="T0" fmla="*/ 89 w 197"/>
                <a:gd name="T1" fmla="*/ 0 h 274"/>
                <a:gd name="T2" fmla="*/ 70 w 197"/>
                <a:gd name="T3" fmla="*/ 6 h 274"/>
                <a:gd name="T4" fmla="*/ 52 w 197"/>
                <a:gd name="T5" fmla="*/ 16 h 274"/>
                <a:gd name="T6" fmla="*/ 36 w 197"/>
                <a:gd name="T7" fmla="*/ 31 h 274"/>
                <a:gd name="T8" fmla="*/ 23 w 197"/>
                <a:gd name="T9" fmla="*/ 50 h 274"/>
                <a:gd name="T10" fmla="*/ 13 w 197"/>
                <a:gd name="T11" fmla="*/ 71 h 274"/>
                <a:gd name="T12" fmla="*/ 5 w 197"/>
                <a:gd name="T13" fmla="*/ 96 h 274"/>
                <a:gd name="T14" fmla="*/ 1 w 197"/>
                <a:gd name="T15" fmla="*/ 122 h 274"/>
                <a:gd name="T16" fmla="*/ 1 w 197"/>
                <a:gd name="T17" fmla="*/ 151 h 274"/>
                <a:gd name="T18" fmla="*/ 5 w 197"/>
                <a:gd name="T19" fmla="*/ 177 h 274"/>
                <a:gd name="T20" fmla="*/ 13 w 197"/>
                <a:gd name="T21" fmla="*/ 201 h 274"/>
                <a:gd name="T22" fmla="*/ 23 w 197"/>
                <a:gd name="T23" fmla="*/ 222 h 274"/>
                <a:gd name="T24" fmla="*/ 36 w 197"/>
                <a:gd name="T25" fmla="*/ 242 h 274"/>
                <a:gd name="T26" fmla="*/ 52 w 197"/>
                <a:gd name="T27" fmla="*/ 257 h 274"/>
                <a:gd name="T28" fmla="*/ 70 w 197"/>
                <a:gd name="T29" fmla="*/ 266 h 274"/>
                <a:gd name="T30" fmla="*/ 89 w 197"/>
                <a:gd name="T31" fmla="*/ 273 h 274"/>
                <a:gd name="T32" fmla="*/ 109 w 197"/>
                <a:gd name="T33" fmla="*/ 273 h 274"/>
                <a:gd name="T34" fmla="*/ 128 w 197"/>
                <a:gd name="T35" fmla="*/ 266 h 274"/>
                <a:gd name="T36" fmla="*/ 146 w 197"/>
                <a:gd name="T37" fmla="*/ 257 h 274"/>
                <a:gd name="T38" fmla="*/ 161 w 197"/>
                <a:gd name="T39" fmla="*/ 242 h 274"/>
                <a:gd name="T40" fmla="*/ 174 w 197"/>
                <a:gd name="T41" fmla="*/ 222 h 274"/>
                <a:gd name="T42" fmla="*/ 185 w 197"/>
                <a:gd name="T43" fmla="*/ 201 h 274"/>
                <a:gd name="T44" fmla="*/ 193 w 197"/>
                <a:gd name="T45" fmla="*/ 177 h 274"/>
                <a:gd name="T46" fmla="*/ 196 w 197"/>
                <a:gd name="T47" fmla="*/ 151 h 274"/>
                <a:gd name="T48" fmla="*/ 196 w 197"/>
                <a:gd name="T49" fmla="*/ 122 h 274"/>
                <a:gd name="T50" fmla="*/ 193 w 197"/>
                <a:gd name="T51" fmla="*/ 96 h 274"/>
                <a:gd name="T52" fmla="*/ 185 w 197"/>
                <a:gd name="T53" fmla="*/ 71 h 274"/>
                <a:gd name="T54" fmla="*/ 174 w 197"/>
                <a:gd name="T55" fmla="*/ 50 h 274"/>
                <a:gd name="T56" fmla="*/ 161 w 197"/>
                <a:gd name="T57" fmla="*/ 31 h 274"/>
                <a:gd name="T58" fmla="*/ 146 w 197"/>
                <a:gd name="T59" fmla="*/ 16 h 274"/>
                <a:gd name="T60" fmla="*/ 128 w 197"/>
                <a:gd name="T61" fmla="*/ 6 h 274"/>
                <a:gd name="T62" fmla="*/ 109 w 197"/>
                <a:gd name="T63" fmla="*/ 0 h 2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7"/>
                <a:gd name="T97" fmla="*/ 0 h 274"/>
                <a:gd name="T98" fmla="*/ 197 w 197"/>
                <a:gd name="T99" fmla="*/ 274 h 27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7" h="274">
                  <a:moveTo>
                    <a:pt x="99" y="0"/>
                  </a:moveTo>
                  <a:lnTo>
                    <a:pt x="89" y="0"/>
                  </a:lnTo>
                  <a:lnTo>
                    <a:pt x="79" y="3"/>
                  </a:lnTo>
                  <a:lnTo>
                    <a:pt x="70" y="6"/>
                  </a:lnTo>
                  <a:lnTo>
                    <a:pt x="60" y="10"/>
                  </a:lnTo>
                  <a:lnTo>
                    <a:pt x="52" y="16"/>
                  </a:lnTo>
                  <a:lnTo>
                    <a:pt x="44" y="23"/>
                  </a:lnTo>
                  <a:lnTo>
                    <a:pt x="36" y="31"/>
                  </a:lnTo>
                  <a:lnTo>
                    <a:pt x="29" y="40"/>
                  </a:lnTo>
                  <a:lnTo>
                    <a:pt x="23" y="50"/>
                  </a:lnTo>
                  <a:lnTo>
                    <a:pt x="18" y="60"/>
                  </a:lnTo>
                  <a:lnTo>
                    <a:pt x="13" y="71"/>
                  </a:lnTo>
                  <a:lnTo>
                    <a:pt x="8" y="83"/>
                  </a:lnTo>
                  <a:lnTo>
                    <a:pt x="5" y="96"/>
                  </a:lnTo>
                  <a:lnTo>
                    <a:pt x="3" y="109"/>
                  </a:lnTo>
                  <a:lnTo>
                    <a:pt x="1" y="122"/>
                  </a:lnTo>
                  <a:lnTo>
                    <a:pt x="0" y="136"/>
                  </a:lnTo>
                  <a:lnTo>
                    <a:pt x="1" y="151"/>
                  </a:lnTo>
                  <a:lnTo>
                    <a:pt x="3" y="164"/>
                  </a:lnTo>
                  <a:lnTo>
                    <a:pt x="5" y="177"/>
                  </a:lnTo>
                  <a:lnTo>
                    <a:pt x="8" y="190"/>
                  </a:lnTo>
                  <a:lnTo>
                    <a:pt x="13" y="201"/>
                  </a:lnTo>
                  <a:lnTo>
                    <a:pt x="18" y="213"/>
                  </a:lnTo>
                  <a:lnTo>
                    <a:pt x="23" y="222"/>
                  </a:lnTo>
                  <a:lnTo>
                    <a:pt x="29" y="232"/>
                  </a:lnTo>
                  <a:lnTo>
                    <a:pt x="36" y="242"/>
                  </a:lnTo>
                  <a:lnTo>
                    <a:pt x="44" y="250"/>
                  </a:lnTo>
                  <a:lnTo>
                    <a:pt x="52" y="257"/>
                  </a:lnTo>
                  <a:lnTo>
                    <a:pt x="60" y="261"/>
                  </a:lnTo>
                  <a:lnTo>
                    <a:pt x="70" y="266"/>
                  </a:lnTo>
                  <a:lnTo>
                    <a:pt x="79" y="270"/>
                  </a:lnTo>
                  <a:lnTo>
                    <a:pt x="89" y="273"/>
                  </a:lnTo>
                  <a:lnTo>
                    <a:pt x="99" y="273"/>
                  </a:lnTo>
                  <a:lnTo>
                    <a:pt x="109" y="273"/>
                  </a:lnTo>
                  <a:lnTo>
                    <a:pt x="118" y="270"/>
                  </a:lnTo>
                  <a:lnTo>
                    <a:pt x="128" y="266"/>
                  </a:lnTo>
                  <a:lnTo>
                    <a:pt x="136" y="261"/>
                  </a:lnTo>
                  <a:lnTo>
                    <a:pt x="146" y="257"/>
                  </a:lnTo>
                  <a:lnTo>
                    <a:pt x="154" y="250"/>
                  </a:lnTo>
                  <a:lnTo>
                    <a:pt x="161" y="242"/>
                  </a:lnTo>
                  <a:lnTo>
                    <a:pt x="169" y="232"/>
                  </a:lnTo>
                  <a:lnTo>
                    <a:pt x="174" y="222"/>
                  </a:lnTo>
                  <a:lnTo>
                    <a:pt x="180" y="213"/>
                  </a:lnTo>
                  <a:lnTo>
                    <a:pt x="185" y="201"/>
                  </a:lnTo>
                  <a:lnTo>
                    <a:pt x="190" y="190"/>
                  </a:lnTo>
                  <a:lnTo>
                    <a:pt x="193" y="177"/>
                  </a:lnTo>
                  <a:lnTo>
                    <a:pt x="195" y="164"/>
                  </a:lnTo>
                  <a:lnTo>
                    <a:pt x="196" y="151"/>
                  </a:lnTo>
                  <a:lnTo>
                    <a:pt x="196" y="136"/>
                  </a:lnTo>
                  <a:lnTo>
                    <a:pt x="196" y="122"/>
                  </a:lnTo>
                  <a:lnTo>
                    <a:pt x="195" y="109"/>
                  </a:lnTo>
                  <a:lnTo>
                    <a:pt x="193" y="96"/>
                  </a:lnTo>
                  <a:lnTo>
                    <a:pt x="190" y="83"/>
                  </a:lnTo>
                  <a:lnTo>
                    <a:pt x="185" y="71"/>
                  </a:lnTo>
                  <a:lnTo>
                    <a:pt x="180" y="60"/>
                  </a:lnTo>
                  <a:lnTo>
                    <a:pt x="174" y="50"/>
                  </a:lnTo>
                  <a:lnTo>
                    <a:pt x="169" y="40"/>
                  </a:lnTo>
                  <a:lnTo>
                    <a:pt x="161" y="31"/>
                  </a:lnTo>
                  <a:lnTo>
                    <a:pt x="154" y="23"/>
                  </a:lnTo>
                  <a:lnTo>
                    <a:pt x="146" y="16"/>
                  </a:lnTo>
                  <a:lnTo>
                    <a:pt x="136" y="10"/>
                  </a:lnTo>
                  <a:lnTo>
                    <a:pt x="128" y="6"/>
                  </a:lnTo>
                  <a:lnTo>
                    <a:pt x="118" y="3"/>
                  </a:lnTo>
                  <a:lnTo>
                    <a:pt x="109" y="0"/>
                  </a:lnTo>
                  <a:lnTo>
                    <a:pt x="99"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30" name="Freeform 261"/>
            <p:cNvSpPr>
              <a:spLocks/>
            </p:cNvSpPr>
            <p:nvPr/>
          </p:nvSpPr>
          <p:spPr bwMode="auto">
            <a:xfrm>
              <a:off x="2110" y="3066"/>
              <a:ext cx="100" cy="199"/>
            </a:xfrm>
            <a:custGeom>
              <a:avLst/>
              <a:gdLst>
                <a:gd name="T0" fmla="*/ 49 w 100"/>
                <a:gd name="T1" fmla="*/ 0 h 199"/>
                <a:gd name="T2" fmla="*/ 44 w 100"/>
                <a:gd name="T3" fmla="*/ 0 h 199"/>
                <a:gd name="T4" fmla="*/ 39 w 100"/>
                <a:gd name="T5" fmla="*/ 2 h 199"/>
                <a:gd name="T6" fmla="*/ 34 w 100"/>
                <a:gd name="T7" fmla="*/ 5 h 199"/>
                <a:gd name="T8" fmla="*/ 30 w 100"/>
                <a:gd name="T9" fmla="*/ 8 h 199"/>
                <a:gd name="T10" fmla="*/ 21 w 100"/>
                <a:gd name="T11" fmla="*/ 16 h 199"/>
                <a:gd name="T12" fmla="*/ 15 w 100"/>
                <a:gd name="T13" fmla="*/ 29 h 199"/>
                <a:gd name="T14" fmla="*/ 8 w 100"/>
                <a:gd name="T15" fmla="*/ 44 h 199"/>
                <a:gd name="T16" fmla="*/ 4 w 100"/>
                <a:gd name="T17" fmla="*/ 60 h 199"/>
                <a:gd name="T18" fmla="*/ 0 w 100"/>
                <a:gd name="T19" fmla="*/ 80 h 199"/>
                <a:gd name="T20" fmla="*/ 0 w 100"/>
                <a:gd name="T21" fmla="*/ 99 h 199"/>
                <a:gd name="T22" fmla="*/ 0 w 100"/>
                <a:gd name="T23" fmla="*/ 120 h 199"/>
                <a:gd name="T24" fmla="*/ 4 w 100"/>
                <a:gd name="T25" fmla="*/ 138 h 199"/>
                <a:gd name="T26" fmla="*/ 8 w 100"/>
                <a:gd name="T27" fmla="*/ 155 h 199"/>
                <a:gd name="T28" fmla="*/ 15 w 100"/>
                <a:gd name="T29" fmla="*/ 169 h 199"/>
                <a:gd name="T30" fmla="*/ 21 w 100"/>
                <a:gd name="T31" fmla="*/ 182 h 199"/>
                <a:gd name="T32" fmla="*/ 30 w 100"/>
                <a:gd name="T33" fmla="*/ 190 h 199"/>
                <a:gd name="T34" fmla="*/ 34 w 100"/>
                <a:gd name="T35" fmla="*/ 195 h 199"/>
                <a:gd name="T36" fmla="*/ 39 w 100"/>
                <a:gd name="T37" fmla="*/ 197 h 199"/>
                <a:gd name="T38" fmla="*/ 44 w 100"/>
                <a:gd name="T39" fmla="*/ 198 h 199"/>
                <a:gd name="T40" fmla="*/ 49 w 100"/>
                <a:gd name="T41" fmla="*/ 198 h 199"/>
                <a:gd name="T42" fmla="*/ 54 w 100"/>
                <a:gd name="T43" fmla="*/ 198 h 199"/>
                <a:gd name="T44" fmla="*/ 60 w 100"/>
                <a:gd name="T45" fmla="*/ 197 h 199"/>
                <a:gd name="T46" fmla="*/ 64 w 100"/>
                <a:gd name="T47" fmla="*/ 195 h 199"/>
                <a:gd name="T48" fmla="*/ 69 w 100"/>
                <a:gd name="T49" fmla="*/ 190 h 199"/>
                <a:gd name="T50" fmla="*/ 78 w 100"/>
                <a:gd name="T51" fmla="*/ 182 h 199"/>
                <a:gd name="T52" fmla="*/ 85 w 100"/>
                <a:gd name="T53" fmla="*/ 169 h 199"/>
                <a:gd name="T54" fmla="*/ 91 w 100"/>
                <a:gd name="T55" fmla="*/ 155 h 199"/>
                <a:gd name="T56" fmla="*/ 96 w 100"/>
                <a:gd name="T57" fmla="*/ 138 h 199"/>
                <a:gd name="T58" fmla="*/ 99 w 100"/>
                <a:gd name="T59" fmla="*/ 120 h 199"/>
                <a:gd name="T60" fmla="*/ 99 w 100"/>
                <a:gd name="T61" fmla="*/ 99 h 199"/>
                <a:gd name="T62" fmla="*/ 99 w 100"/>
                <a:gd name="T63" fmla="*/ 80 h 199"/>
                <a:gd name="T64" fmla="*/ 96 w 100"/>
                <a:gd name="T65" fmla="*/ 60 h 199"/>
                <a:gd name="T66" fmla="*/ 91 w 100"/>
                <a:gd name="T67" fmla="*/ 44 h 199"/>
                <a:gd name="T68" fmla="*/ 85 w 100"/>
                <a:gd name="T69" fmla="*/ 29 h 199"/>
                <a:gd name="T70" fmla="*/ 78 w 100"/>
                <a:gd name="T71" fmla="*/ 16 h 199"/>
                <a:gd name="T72" fmla="*/ 69 w 100"/>
                <a:gd name="T73" fmla="*/ 8 h 199"/>
                <a:gd name="T74" fmla="*/ 64 w 100"/>
                <a:gd name="T75" fmla="*/ 5 h 199"/>
                <a:gd name="T76" fmla="*/ 60 w 100"/>
                <a:gd name="T77" fmla="*/ 2 h 199"/>
                <a:gd name="T78" fmla="*/ 54 w 100"/>
                <a:gd name="T79" fmla="*/ 0 h 199"/>
                <a:gd name="T80" fmla="*/ 49 w 100"/>
                <a:gd name="T81" fmla="*/ 0 h 19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0"/>
                <a:gd name="T124" fmla="*/ 0 h 199"/>
                <a:gd name="T125" fmla="*/ 100 w 100"/>
                <a:gd name="T126" fmla="*/ 199 h 19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0" h="199">
                  <a:moveTo>
                    <a:pt x="49" y="0"/>
                  </a:moveTo>
                  <a:lnTo>
                    <a:pt x="44" y="0"/>
                  </a:lnTo>
                  <a:lnTo>
                    <a:pt x="39" y="2"/>
                  </a:lnTo>
                  <a:lnTo>
                    <a:pt x="34" y="5"/>
                  </a:lnTo>
                  <a:lnTo>
                    <a:pt x="30" y="8"/>
                  </a:lnTo>
                  <a:lnTo>
                    <a:pt x="21" y="16"/>
                  </a:lnTo>
                  <a:lnTo>
                    <a:pt x="15" y="29"/>
                  </a:lnTo>
                  <a:lnTo>
                    <a:pt x="8" y="44"/>
                  </a:lnTo>
                  <a:lnTo>
                    <a:pt x="4" y="60"/>
                  </a:lnTo>
                  <a:lnTo>
                    <a:pt x="0" y="80"/>
                  </a:lnTo>
                  <a:lnTo>
                    <a:pt x="0" y="99"/>
                  </a:lnTo>
                  <a:lnTo>
                    <a:pt x="0" y="120"/>
                  </a:lnTo>
                  <a:lnTo>
                    <a:pt x="4" y="138"/>
                  </a:lnTo>
                  <a:lnTo>
                    <a:pt x="8" y="155"/>
                  </a:lnTo>
                  <a:lnTo>
                    <a:pt x="15" y="169"/>
                  </a:lnTo>
                  <a:lnTo>
                    <a:pt x="21" y="182"/>
                  </a:lnTo>
                  <a:lnTo>
                    <a:pt x="30" y="190"/>
                  </a:lnTo>
                  <a:lnTo>
                    <a:pt x="34" y="195"/>
                  </a:lnTo>
                  <a:lnTo>
                    <a:pt x="39" y="197"/>
                  </a:lnTo>
                  <a:lnTo>
                    <a:pt x="44" y="198"/>
                  </a:lnTo>
                  <a:lnTo>
                    <a:pt x="49" y="198"/>
                  </a:lnTo>
                  <a:lnTo>
                    <a:pt x="54" y="198"/>
                  </a:lnTo>
                  <a:lnTo>
                    <a:pt x="60" y="197"/>
                  </a:lnTo>
                  <a:lnTo>
                    <a:pt x="64" y="195"/>
                  </a:lnTo>
                  <a:lnTo>
                    <a:pt x="69" y="190"/>
                  </a:lnTo>
                  <a:lnTo>
                    <a:pt x="78" y="182"/>
                  </a:lnTo>
                  <a:lnTo>
                    <a:pt x="85" y="169"/>
                  </a:lnTo>
                  <a:lnTo>
                    <a:pt x="91" y="155"/>
                  </a:lnTo>
                  <a:lnTo>
                    <a:pt x="96" y="138"/>
                  </a:lnTo>
                  <a:lnTo>
                    <a:pt x="99" y="120"/>
                  </a:lnTo>
                  <a:lnTo>
                    <a:pt x="99" y="99"/>
                  </a:lnTo>
                  <a:lnTo>
                    <a:pt x="99" y="80"/>
                  </a:lnTo>
                  <a:lnTo>
                    <a:pt x="96" y="60"/>
                  </a:lnTo>
                  <a:lnTo>
                    <a:pt x="91" y="44"/>
                  </a:lnTo>
                  <a:lnTo>
                    <a:pt x="85" y="29"/>
                  </a:lnTo>
                  <a:lnTo>
                    <a:pt x="78" y="16"/>
                  </a:lnTo>
                  <a:lnTo>
                    <a:pt x="69" y="8"/>
                  </a:lnTo>
                  <a:lnTo>
                    <a:pt x="64" y="5"/>
                  </a:lnTo>
                  <a:lnTo>
                    <a:pt x="60" y="2"/>
                  </a:lnTo>
                  <a:lnTo>
                    <a:pt x="54" y="0"/>
                  </a:lnTo>
                  <a:lnTo>
                    <a:pt x="49"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31" name="Freeform 262"/>
            <p:cNvSpPr>
              <a:spLocks/>
            </p:cNvSpPr>
            <p:nvPr/>
          </p:nvSpPr>
          <p:spPr bwMode="auto">
            <a:xfrm>
              <a:off x="2105" y="3061"/>
              <a:ext cx="55" cy="105"/>
            </a:xfrm>
            <a:custGeom>
              <a:avLst/>
              <a:gdLst>
                <a:gd name="T0" fmla="*/ 9 w 55"/>
                <a:gd name="T1" fmla="*/ 104 h 105"/>
                <a:gd name="T2" fmla="*/ 10 w 55"/>
                <a:gd name="T3" fmla="*/ 85 h 105"/>
                <a:gd name="T4" fmla="*/ 13 w 55"/>
                <a:gd name="T5" fmla="*/ 67 h 105"/>
                <a:gd name="T6" fmla="*/ 18 w 55"/>
                <a:gd name="T7" fmla="*/ 51 h 105"/>
                <a:gd name="T8" fmla="*/ 23 w 55"/>
                <a:gd name="T9" fmla="*/ 36 h 105"/>
                <a:gd name="T10" fmla="*/ 30 w 55"/>
                <a:gd name="T11" fmla="*/ 25 h 105"/>
                <a:gd name="T12" fmla="*/ 38 w 55"/>
                <a:gd name="T13" fmla="*/ 15 h 105"/>
                <a:gd name="T14" fmla="*/ 43 w 55"/>
                <a:gd name="T15" fmla="*/ 13 h 105"/>
                <a:gd name="T16" fmla="*/ 46 w 55"/>
                <a:gd name="T17" fmla="*/ 10 h 105"/>
                <a:gd name="T18" fmla="*/ 51 w 55"/>
                <a:gd name="T19" fmla="*/ 10 h 105"/>
                <a:gd name="T20" fmla="*/ 54 w 55"/>
                <a:gd name="T21" fmla="*/ 8 h 105"/>
                <a:gd name="T22" fmla="*/ 54 w 55"/>
                <a:gd name="T23" fmla="*/ 0 h 105"/>
                <a:gd name="T24" fmla="*/ 49 w 55"/>
                <a:gd name="T25" fmla="*/ 2 h 105"/>
                <a:gd name="T26" fmla="*/ 43 w 55"/>
                <a:gd name="T27" fmla="*/ 4 h 105"/>
                <a:gd name="T28" fmla="*/ 38 w 55"/>
                <a:gd name="T29" fmla="*/ 5 h 105"/>
                <a:gd name="T30" fmla="*/ 33 w 55"/>
                <a:gd name="T31" fmla="*/ 10 h 105"/>
                <a:gd name="T32" fmla="*/ 23 w 55"/>
                <a:gd name="T33" fmla="*/ 20 h 105"/>
                <a:gd name="T34" fmla="*/ 15 w 55"/>
                <a:gd name="T35" fmla="*/ 33 h 105"/>
                <a:gd name="T36" fmla="*/ 10 w 55"/>
                <a:gd name="T37" fmla="*/ 47 h 105"/>
                <a:gd name="T38" fmla="*/ 5 w 55"/>
                <a:gd name="T39" fmla="*/ 65 h 105"/>
                <a:gd name="T40" fmla="*/ 2 w 55"/>
                <a:gd name="T41" fmla="*/ 85 h 105"/>
                <a:gd name="T42" fmla="*/ 0 w 55"/>
                <a:gd name="T43" fmla="*/ 104 h 105"/>
                <a:gd name="T44" fmla="*/ 9 w 55"/>
                <a:gd name="T45" fmla="*/ 104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
                <a:gd name="T70" fmla="*/ 0 h 105"/>
                <a:gd name="T71" fmla="*/ 55 w 55"/>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 h="105">
                  <a:moveTo>
                    <a:pt x="9" y="104"/>
                  </a:moveTo>
                  <a:lnTo>
                    <a:pt x="10" y="85"/>
                  </a:lnTo>
                  <a:lnTo>
                    <a:pt x="13" y="67"/>
                  </a:lnTo>
                  <a:lnTo>
                    <a:pt x="18" y="51"/>
                  </a:lnTo>
                  <a:lnTo>
                    <a:pt x="23" y="36"/>
                  </a:lnTo>
                  <a:lnTo>
                    <a:pt x="30" y="25"/>
                  </a:lnTo>
                  <a:lnTo>
                    <a:pt x="38" y="15"/>
                  </a:lnTo>
                  <a:lnTo>
                    <a:pt x="43" y="13"/>
                  </a:lnTo>
                  <a:lnTo>
                    <a:pt x="46" y="10"/>
                  </a:lnTo>
                  <a:lnTo>
                    <a:pt x="51" y="10"/>
                  </a:lnTo>
                  <a:lnTo>
                    <a:pt x="54" y="8"/>
                  </a:lnTo>
                  <a:lnTo>
                    <a:pt x="54" y="0"/>
                  </a:lnTo>
                  <a:lnTo>
                    <a:pt x="49" y="2"/>
                  </a:lnTo>
                  <a:lnTo>
                    <a:pt x="43" y="4"/>
                  </a:lnTo>
                  <a:lnTo>
                    <a:pt x="38" y="5"/>
                  </a:lnTo>
                  <a:lnTo>
                    <a:pt x="33" y="10"/>
                  </a:lnTo>
                  <a:lnTo>
                    <a:pt x="23" y="20"/>
                  </a:lnTo>
                  <a:lnTo>
                    <a:pt x="15" y="33"/>
                  </a:lnTo>
                  <a:lnTo>
                    <a:pt x="10" y="47"/>
                  </a:lnTo>
                  <a:lnTo>
                    <a:pt x="5" y="65"/>
                  </a:lnTo>
                  <a:lnTo>
                    <a:pt x="2" y="85"/>
                  </a:lnTo>
                  <a:lnTo>
                    <a:pt x="0" y="104"/>
                  </a:lnTo>
                  <a:lnTo>
                    <a:pt x="9" y="10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32" name="Freeform 263"/>
            <p:cNvSpPr>
              <a:spLocks/>
            </p:cNvSpPr>
            <p:nvPr/>
          </p:nvSpPr>
          <p:spPr bwMode="auto">
            <a:xfrm>
              <a:off x="2105" y="3165"/>
              <a:ext cx="55" cy="105"/>
            </a:xfrm>
            <a:custGeom>
              <a:avLst/>
              <a:gdLst>
                <a:gd name="T0" fmla="*/ 54 w 55"/>
                <a:gd name="T1" fmla="*/ 96 h 105"/>
                <a:gd name="T2" fmla="*/ 51 w 55"/>
                <a:gd name="T3" fmla="*/ 95 h 105"/>
                <a:gd name="T4" fmla="*/ 46 w 55"/>
                <a:gd name="T5" fmla="*/ 95 h 105"/>
                <a:gd name="T6" fmla="*/ 43 w 55"/>
                <a:gd name="T7" fmla="*/ 91 h 105"/>
                <a:gd name="T8" fmla="*/ 38 w 55"/>
                <a:gd name="T9" fmla="*/ 90 h 105"/>
                <a:gd name="T10" fmla="*/ 30 w 55"/>
                <a:gd name="T11" fmla="*/ 80 h 105"/>
                <a:gd name="T12" fmla="*/ 23 w 55"/>
                <a:gd name="T13" fmla="*/ 69 h 105"/>
                <a:gd name="T14" fmla="*/ 18 w 55"/>
                <a:gd name="T15" fmla="*/ 56 h 105"/>
                <a:gd name="T16" fmla="*/ 13 w 55"/>
                <a:gd name="T17" fmla="*/ 38 h 105"/>
                <a:gd name="T18" fmla="*/ 10 w 55"/>
                <a:gd name="T19" fmla="*/ 20 h 105"/>
                <a:gd name="T20" fmla="*/ 9 w 55"/>
                <a:gd name="T21" fmla="*/ 0 h 105"/>
                <a:gd name="T22" fmla="*/ 0 w 55"/>
                <a:gd name="T23" fmla="*/ 0 h 105"/>
                <a:gd name="T24" fmla="*/ 2 w 55"/>
                <a:gd name="T25" fmla="*/ 21 h 105"/>
                <a:gd name="T26" fmla="*/ 5 w 55"/>
                <a:gd name="T27" fmla="*/ 41 h 105"/>
                <a:gd name="T28" fmla="*/ 10 w 55"/>
                <a:gd name="T29" fmla="*/ 57 h 105"/>
                <a:gd name="T30" fmla="*/ 15 w 55"/>
                <a:gd name="T31" fmla="*/ 73 h 105"/>
                <a:gd name="T32" fmla="*/ 23 w 55"/>
                <a:gd name="T33" fmla="*/ 85 h 105"/>
                <a:gd name="T34" fmla="*/ 33 w 55"/>
                <a:gd name="T35" fmla="*/ 95 h 105"/>
                <a:gd name="T36" fmla="*/ 38 w 55"/>
                <a:gd name="T37" fmla="*/ 99 h 105"/>
                <a:gd name="T38" fmla="*/ 43 w 55"/>
                <a:gd name="T39" fmla="*/ 101 h 105"/>
                <a:gd name="T40" fmla="*/ 49 w 55"/>
                <a:gd name="T41" fmla="*/ 103 h 105"/>
                <a:gd name="T42" fmla="*/ 54 w 55"/>
                <a:gd name="T43" fmla="*/ 104 h 105"/>
                <a:gd name="T44" fmla="*/ 54 w 55"/>
                <a:gd name="T45" fmla="*/ 96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
                <a:gd name="T70" fmla="*/ 0 h 105"/>
                <a:gd name="T71" fmla="*/ 55 w 55"/>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 h="105">
                  <a:moveTo>
                    <a:pt x="54" y="96"/>
                  </a:moveTo>
                  <a:lnTo>
                    <a:pt x="51" y="95"/>
                  </a:lnTo>
                  <a:lnTo>
                    <a:pt x="46" y="95"/>
                  </a:lnTo>
                  <a:lnTo>
                    <a:pt x="43" y="91"/>
                  </a:lnTo>
                  <a:lnTo>
                    <a:pt x="38" y="90"/>
                  </a:lnTo>
                  <a:lnTo>
                    <a:pt x="30" y="80"/>
                  </a:lnTo>
                  <a:lnTo>
                    <a:pt x="23" y="69"/>
                  </a:lnTo>
                  <a:lnTo>
                    <a:pt x="18" y="56"/>
                  </a:lnTo>
                  <a:lnTo>
                    <a:pt x="13" y="38"/>
                  </a:lnTo>
                  <a:lnTo>
                    <a:pt x="10" y="20"/>
                  </a:lnTo>
                  <a:lnTo>
                    <a:pt x="9" y="0"/>
                  </a:lnTo>
                  <a:lnTo>
                    <a:pt x="0" y="0"/>
                  </a:lnTo>
                  <a:lnTo>
                    <a:pt x="2" y="21"/>
                  </a:lnTo>
                  <a:lnTo>
                    <a:pt x="5" y="41"/>
                  </a:lnTo>
                  <a:lnTo>
                    <a:pt x="10" y="57"/>
                  </a:lnTo>
                  <a:lnTo>
                    <a:pt x="15" y="73"/>
                  </a:lnTo>
                  <a:lnTo>
                    <a:pt x="23" y="85"/>
                  </a:lnTo>
                  <a:lnTo>
                    <a:pt x="33" y="95"/>
                  </a:lnTo>
                  <a:lnTo>
                    <a:pt x="38" y="99"/>
                  </a:lnTo>
                  <a:lnTo>
                    <a:pt x="43" y="101"/>
                  </a:lnTo>
                  <a:lnTo>
                    <a:pt x="49" y="103"/>
                  </a:lnTo>
                  <a:lnTo>
                    <a:pt x="54" y="104"/>
                  </a:lnTo>
                  <a:lnTo>
                    <a:pt x="54" y="9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33" name="Freeform 264"/>
            <p:cNvSpPr>
              <a:spLocks/>
            </p:cNvSpPr>
            <p:nvPr/>
          </p:nvSpPr>
          <p:spPr bwMode="auto">
            <a:xfrm>
              <a:off x="2159" y="3165"/>
              <a:ext cx="56" cy="105"/>
            </a:xfrm>
            <a:custGeom>
              <a:avLst/>
              <a:gdLst>
                <a:gd name="T0" fmla="*/ 47 w 56"/>
                <a:gd name="T1" fmla="*/ 0 h 105"/>
                <a:gd name="T2" fmla="*/ 46 w 56"/>
                <a:gd name="T3" fmla="*/ 20 h 105"/>
                <a:gd name="T4" fmla="*/ 42 w 56"/>
                <a:gd name="T5" fmla="*/ 38 h 105"/>
                <a:gd name="T6" fmla="*/ 37 w 56"/>
                <a:gd name="T7" fmla="*/ 56 h 105"/>
                <a:gd name="T8" fmla="*/ 33 w 56"/>
                <a:gd name="T9" fmla="*/ 69 h 105"/>
                <a:gd name="T10" fmla="*/ 24 w 56"/>
                <a:gd name="T11" fmla="*/ 80 h 105"/>
                <a:gd name="T12" fmla="*/ 18 w 56"/>
                <a:gd name="T13" fmla="*/ 90 h 105"/>
                <a:gd name="T14" fmla="*/ 13 w 56"/>
                <a:gd name="T15" fmla="*/ 91 h 105"/>
                <a:gd name="T16" fmla="*/ 10 w 56"/>
                <a:gd name="T17" fmla="*/ 95 h 105"/>
                <a:gd name="T18" fmla="*/ 5 w 56"/>
                <a:gd name="T19" fmla="*/ 95 h 105"/>
                <a:gd name="T20" fmla="*/ 0 w 56"/>
                <a:gd name="T21" fmla="*/ 96 h 105"/>
                <a:gd name="T22" fmla="*/ 0 w 56"/>
                <a:gd name="T23" fmla="*/ 104 h 105"/>
                <a:gd name="T24" fmla="*/ 7 w 56"/>
                <a:gd name="T25" fmla="*/ 103 h 105"/>
                <a:gd name="T26" fmla="*/ 13 w 56"/>
                <a:gd name="T27" fmla="*/ 101 h 105"/>
                <a:gd name="T28" fmla="*/ 18 w 56"/>
                <a:gd name="T29" fmla="*/ 99 h 105"/>
                <a:gd name="T30" fmla="*/ 23 w 56"/>
                <a:gd name="T31" fmla="*/ 95 h 105"/>
                <a:gd name="T32" fmla="*/ 33 w 56"/>
                <a:gd name="T33" fmla="*/ 85 h 105"/>
                <a:gd name="T34" fmla="*/ 41 w 56"/>
                <a:gd name="T35" fmla="*/ 73 h 105"/>
                <a:gd name="T36" fmla="*/ 46 w 56"/>
                <a:gd name="T37" fmla="*/ 57 h 105"/>
                <a:gd name="T38" fmla="*/ 50 w 56"/>
                <a:gd name="T39" fmla="*/ 41 h 105"/>
                <a:gd name="T40" fmla="*/ 54 w 56"/>
                <a:gd name="T41" fmla="*/ 21 h 105"/>
                <a:gd name="T42" fmla="*/ 55 w 56"/>
                <a:gd name="T43" fmla="*/ 0 h 105"/>
                <a:gd name="T44" fmla="*/ 47 w 56"/>
                <a:gd name="T45" fmla="*/ 0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05"/>
                <a:gd name="T71" fmla="*/ 56 w 56"/>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05">
                  <a:moveTo>
                    <a:pt x="47" y="0"/>
                  </a:moveTo>
                  <a:lnTo>
                    <a:pt x="46" y="20"/>
                  </a:lnTo>
                  <a:lnTo>
                    <a:pt x="42" y="38"/>
                  </a:lnTo>
                  <a:lnTo>
                    <a:pt x="37" y="56"/>
                  </a:lnTo>
                  <a:lnTo>
                    <a:pt x="33" y="69"/>
                  </a:lnTo>
                  <a:lnTo>
                    <a:pt x="24" y="80"/>
                  </a:lnTo>
                  <a:lnTo>
                    <a:pt x="18" y="90"/>
                  </a:lnTo>
                  <a:lnTo>
                    <a:pt x="13" y="91"/>
                  </a:lnTo>
                  <a:lnTo>
                    <a:pt x="10" y="95"/>
                  </a:lnTo>
                  <a:lnTo>
                    <a:pt x="5" y="95"/>
                  </a:lnTo>
                  <a:lnTo>
                    <a:pt x="0" y="96"/>
                  </a:lnTo>
                  <a:lnTo>
                    <a:pt x="0" y="104"/>
                  </a:lnTo>
                  <a:lnTo>
                    <a:pt x="7" y="103"/>
                  </a:lnTo>
                  <a:lnTo>
                    <a:pt x="13" y="101"/>
                  </a:lnTo>
                  <a:lnTo>
                    <a:pt x="18" y="99"/>
                  </a:lnTo>
                  <a:lnTo>
                    <a:pt x="23" y="95"/>
                  </a:lnTo>
                  <a:lnTo>
                    <a:pt x="33" y="85"/>
                  </a:lnTo>
                  <a:lnTo>
                    <a:pt x="41" y="73"/>
                  </a:lnTo>
                  <a:lnTo>
                    <a:pt x="46" y="57"/>
                  </a:lnTo>
                  <a:lnTo>
                    <a:pt x="50" y="41"/>
                  </a:lnTo>
                  <a:lnTo>
                    <a:pt x="54" y="21"/>
                  </a:lnTo>
                  <a:lnTo>
                    <a:pt x="55" y="0"/>
                  </a:lnTo>
                  <a:lnTo>
                    <a:pt x="4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34" name="Freeform 265"/>
            <p:cNvSpPr>
              <a:spLocks/>
            </p:cNvSpPr>
            <p:nvPr/>
          </p:nvSpPr>
          <p:spPr bwMode="auto">
            <a:xfrm>
              <a:off x="2159" y="3061"/>
              <a:ext cx="56" cy="105"/>
            </a:xfrm>
            <a:custGeom>
              <a:avLst/>
              <a:gdLst>
                <a:gd name="T0" fmla="*/ 0 w 56"/>
                <a:gd name="T1" fmla="*/ 8 h 105"/>
                <a:gd name="T2" fmla="*/ 5 w 56"/>
                <a:gd name="T3" fmla="*/ 10 h 105"/>
                <a:gd name="T4" fmla="*/ 10 w 56"/>
                <a:gd name="T5" fmla="*/ 10 h 105"/>
                <a:gd name="T6" fmla="*/ 13 w 56"/>
                <a:gd name="T7" fmla="*/ 13 h 105"/>
                <a:gd name="T8" fmla="*/ 18 w 56"/>
                <a:gd name="T9" fmla="*/ 15 h 105"/>
                <a:gd name="T10" fmla="*/ 24 w 56"/>
                <a:gd name="T11" fmla="*/ 25 h 105"/>
                <a:gd name="T12" fmla="*/ 33 w 56"/>
                <a:gd name="T13" fmla="*/ 36 h 105"/>
                <a:gd name="T14" fmla="*/ 37 w 56"/>
                <a:gd name="T15" fmla="*/ 51 h 105"/>
                <a:gd name="T16" fmla="*/ 42 w 56"/>
                <a:gd name="T17" fmla="*/ 67 h 105"/>
                <a:gd name="T18" fmla="*/ 46 w 56"/>
                <a:gd name="T19" fmla="*/ 85 h 105"/>
                <a:gd name="T20" fmla="*/ 47 w 56"/>
                <a:gd name="T21" fmla="*/ 104 h 105"/>
                <a:gd name="T22" fmla="*/ 55 w 56"/>
                <a:gd name="T23" fmla="*/ 104 h 105"/>
                <a:gd name="T24" fmla="*/ 54 w 56"/>
                <a:gd name="T25" fmla="*/ 85 h 105"/>
                <a:gd name="T26" fmla="*/ 50 w 56"/>
                <a:gd name="T27" fmla="*/ 65 h 105"/>
                <a:gd name="T28" fmla="*/ 46 w 56"/>
                <a:gd name="T29" fmla="*/ 47 h 105"/>
                <a:gd name="T30" fmla="*/ 41 w 56"/>
                <a:gd name="T31" fmla="*/ 33 h 105"/>
                <a:gd name="T32" fmla="*/ 33 w 56"/>
                <a:gd name="T33" fmla="*/ 20 h 105"/>
                <a:gd name="T34" fmla="*/ 23 w 56"/>
                <a:gd name="T35" fmla="*/ 10 h 105"/>
                <a:gd name="T36" fmla="*/ 18 w 56"/>
                <a:gd name="T37" fmla="*/ 5 h 105"/>
                <a:gd name="T38" fmla="*/ 13 w 56"/>
                <a:gd name="T39" fmla="*/ 4 h 105"/>
                <a:gd name="T40" fmla="*/ 7 w 56"/>
                <a:gd name="T41" fmla="*/ 2 h 105"/>
                <a:gd name="T42" fmla="*/ 0 w 56"/>
                <a:gd name="T43" fmla="*/ 0 h 105"/>
                <a:gd name="T44" fmla="*/ 0 w 56"/>
                <a:gd name="T45" fmla="*/ 8 h 1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05"/>
                <a:gd name="T71" fmla="*/ 56 w 56"/>
                <a:gd name="T72" fmla="*/ 105 h 1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05">
                  <a:moveTo>
                    <a:pt x="0" y="8"/>
                  </a:moveTo>
                  <a:lnTo>
                    <a:pt x="5" y="10"/>
                  </a:lnTo>
                  <a:lnTo>
                    <a:pt x="10" y="10"/>
                  </a:lnTo>
                  <a:lnTo>
                    <a:pt x="13" y="13"/>
                  </a:lnTo>
                  <a:lnTo>
                    <a:pt x="18" y="15"/>
                  </a:lnTo>
                  <a:lnTo>
                    <a:pt x="24" y="25"/>
                  </a:lnTo>
                  <a:lnTo>
                    <a:pt x="33" y="36"/>
                  </a:lnTo>
                  <a:lnTo>
                    <a:pt x="37" y="51"/>
                  </a:lnTo>
                  <a:lnTo>
                    <a:pt x="42" y="67"/>
                  </a:lnTo>
                  <a:lnTo>
                    <a:pt x="46" y="85"/>
                  </a:lnTo>
                  <a:lnTo>
                    <a:pt x="47" y="104"/>
                  </a:lnTo>
                  <a:lnTo>
                    <a:pt x="55" y="104"/>
                  </a:lnTo>
                  <a:lnTo>
                    <a:pt x="54" y="85"/>
                  </a:lnTo>
                  <a:lnTo>
                    <a:pt x="50" y="65"/>
                  </a:lnTo>
                  <a:lnTo>
                    <a:pt x="46" y="47"/>
                  </a:lnTo>
                  <a:lnTo>
                    <a:pt x="41" y="33"/>
                  </a:lnTo>
                  <a:lnTo>
                    <a:pt x="33" y="20"/>
                  </a:lnTo>
                  <a:lnTo>
                    <a:pt x="23" y="10"/>
                  </a:lnTo>
                  <a:lnTo>
                    <a:pt x="18" y="5"/>
                  </a:lnTo>
                  <a:lnTo>
                    <a:pt x="13" y="4"/>
                  </a:lnTo>
                  <a:lnTo>
                    <a:pt x="7" y="2"/>
                  </a:lnTo>
                  <a:lnTo>
                    <a:pt x="0" y="0"/>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grpSp>
      <p:sp>
        <p:nvSpPr>
          <p:cNvPr id="135" name="Freeform 266"/>
          <p:cNvSpPr>
            <a:spLocks/>
          </p:cNvSpPr>
          <p:nvPr/>
        </p:nvSpPr>
        <p:spPr bwMode="auto">
          <a:xfrm>
            <a:off x="5634038" y="3760788"/>
            <a:ext cx="236537" cy="328612"/>
          </a:xfrm>
          <a:custGeom>
            <a:avLst/>
            <a:gdLst>
              <a:gd name="T0" fmla="*/ 75 w 149"/>
              <a:gd name="T1" fmla="*/ 0 h 207"/>
              <a:gd name="T2" fmla="*/ 67 w 149"/>
              <a:gd name="T3" fmla="*/ 1 h 207"/>
              <a:gd name="T4" fmla="*/ 59 w 149"/>
              <a:gd name="T5" fmla="*/ 3 h 207"/>
              <a:gd name="T6" fmla="*/ 52 w 149"/>
              <a:gd name="T7" fmla="*/ 5 h 207"/>
              <a:gd name="T8" fmla="*/ 46 w 149"/>
              <a:gd name="T9" fmla="*/ 8 h 207"/>
              <a:gd name="T10" fmla="*/ 39 w 149"/>
              <a:gd name="T11" fmla="*/ 13 h 207"/>
              <a:gd name="T12" fmla="*/ 33 w 149"/>
              <a:gd name="T13" fmla="*/ 18 h 207"/>
              <a:gd name="T14" fmla="*/ 28 w 149"/>
              <a:gd name="T15" fmla="*/ 24 h 207"/>
              <a:gd name="T16" fmla="*/ 22 w 149"/>
              <a:gd name="T17" fmla="*/ 31 h 207"/>
              <a:gd name="T18" fmla="*/ 13 w 149"/>
              <a:gd name="T19" fmla="*/ 47 h 207"/>
              <a:gd name="T20" fmla="*/ 5 w 149"/>
              <a:gd name="T21" fmla="*/ 63 h 207"/>
              <a:gd name="T22" fmla="*/ 2 w 149"/>
              <a:gd name="T23" fmla="*/ 83 h 207"/>
              <a:gd name="T24" fmla="*/ 0 w 149"/>
              <a:gd name="T25" fmla="*/ 104 h 207"/>
              <a:gd name="T26" fmla="*/ 2 w 149"/>
              <a:gd name="T27" fmla="*/ 125 h 207"/>
              <a:gd name="T28" fmla="*/ 5 w 149"/>
              <a:gd name="T29" fmla="*/ 144 h 207"/>
              <a:gd name="T30" fmla="*/ 13 w 149"/>
              <a:gd name="T31" fmla="*/ 161 h 207"/>
              <a:gd name="T32" fmla="*/ 22 w 149"/>
              <a:gd name="T33" fmla="*/ 177 h 207"/>
              <a:gd name="T34" fmla="*/ 28 w 149"/>
              <a:gd name="T35" fmla="*/ 183 h 207"/>
              <a:gd name="T36" fmla="*/ 33 w 149"/>
              <a:gd name="T37" fmla="*/ 190 h 207"/>
              <a:gd name="T38" fmla="*/ 39 w 149"/>
              <a:gd name="T39" fmla="*/ 195 h 207"/>
              <a:gd name="T40" fmla="*/ 46 w 149"/>
              <a:gd name="T41" fmla="*/ 198 h 207"/>
              <a:gd name="T42" fmla="*/ 52 w 149"/>
              <a:gd name="T43" fmla="*/ 203 h 207"/>
              <a:gd name="T44" fmla="*/ 59 w 149"/>
              <a:gd name="T45" fmla="*/ 204 h 207"/>
              <a:gd name="T46" fmla="*/ 67 w 149"/>
              <a:gd name="T47" fmla="*/ 206 h 207"/>
              <a:gd name="T48" fmla="*/ 75 w 149"/>
              <a:gd name="T49" fmla="*/ 206 h 207"/>
              <a:gd name="T50" fmla="*/ 82 w 149"/>
              <a:gd name="T51" fmla="*/ 206 h 207"/>
              <a:gd name="T52" fmla="*/ 90 w 149"/>
              <a:gd name="T53" fmla="*/ 204 h 207"/>
              <a:gd name="T54" fmla="*/ 96 w 149"/>
              <a:gd name="T55" fmla="*/ 203 h 207"/>
              <a:gd name="T56" fmla="*/ 103 w 149"/>
              <a:gd name="T57" fmla="*/ 198 h 207"/>
              <a:gd name="T58" fmla="*/ 109 w 149"/>
              <a:gd name="T59" fmla="*/ 195 h 207"/>
              <a:gd name="T60" fmla="*/ 116 w 149"/>
              <a:gd name="T61" fmla="*/ 190 h 207"/>
              <a:gd name="T62" fmla="*/ 121 w 149"/>
              <a:gd name="T63" fmla="*/ 183 h 207"/>
              <a:gd name="T64" fmla="*/ 127 w 149"/>
              <a:gd name="T65" fmla="*/ 177 h 207"/>
              <a:gd name="T66" fmla="*/ 135 w 149"/>
              <a:gd name="T67" fmla="*/ 161 h 207"/>
              <a:gd name="T68" fmla="*/ 143 w 149"/>
              <a:gd name="T69" fmla="*/ 144 h 207"/>
              <a:gd name="T70" fmla="*/ 147 w 149"/>
              <a:gd name="T71" fmla="*/ 125 h 207"/>
              <a:gd name="T72" fmla="*/ 148 w 149"/>
              <a:gd name="T73" fmla="*/ 104 h 207"/>
              <a:gd name="T74" fmla="*/ 147 w 149"/>
              <a:gd name="T75" fmla="*/ 83 h 207"/>
              <a:gd name="T76" fmla="*/ 143 w 149"/>
              <a:gd name="T77" fmla="*/ 63 h 207"/>
              <a:gd name="T78" fmla="*/ 135 w 149"/>
              <a:gd name="T79" fmla="*/ 47 h 207"/>
              <a:gd name="T80" fmla="*/ 127 w 149"/>
              <a:gd name="T81" fmla="*/ 31 h 207"/>
              <a:gd name="T82" fmla="*/ 121 w 149"/>
              <a:gd name="T83" fmla="*/ 24 h 207"/>
              <a:gd name="T84" fmla="*/ 116 w 149"/>
              <a:gd name="T85" fmla="*/ 18 h 207"/>
              <a:gd name="T86" fmla="*/ 109 w 149"/>
              <a:gd name="T87" fmla="*/ 13 h 207"/>
              <a:gd name="T88" fmla="*/ 103 w 149"/>
              <a:gd name="T89" fmla="*/ 8 h 207"/>
              <a:gd name="T90" fmla="*/ 96 w 149"/>
              <a:gd name="T91" fmla="*/ 5 h 207"/>
              <a:gd name="T92" fmla="*/ 90 w 149"/>
              <a:gd name="T93" fmla="*/ 3 h 207"/>
              <a:gd name="T94" fmla="*/ 82 w 149"/>
              <a:gd name="T95" fmla="*/ 1 h 207"/>
              <a:gd name="T96" fmla="*/ 75 w 149"/>
              <a:gd name="T97" fmla="*/ 0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9"/>
              <a:gd name="T148" fmla="*/ 0 h 207"/>
              <a:gd name="T149" fmla="*/ 149 w 149"/>
              <a:gd name="T150" fmla="*/ 207 h 20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9" h="207">
                <a:moveTo>
                  <a:pt x="75" y="0"/>
                </a:moveTo>
                <a:lnTo>
                  <a:pt x="67" y="1"/>
                </a:lnTo>
                <a:lnTo>
                  <a:pt x="59" y="3"/>
                </a:lnTo>
                <a:lnTo>
                  <a:pt x="52" y="5"/>
                </a:lnTo>
                <a:lnTo>
                  <a:pt x="46" y="8"/>
                </a:lnTo>
                <a:lnTo>
                  <a:pt x="39" y="13"/>
                </a:lnTo>
                <a:lnTo>
                  <a:pt x="33" y="18"/>
                </a:lnTo>
                <a:lnTo>
                  <a:pt x="28" y="24"/>
                </a:lnTo>
                <a:lnTo>
                  <a:pt x="22" y="31"/>
                </a:lnTo>
                <a:lnTo>
                  <a:pt x="13" y="47"/>
                </a:lnTo>
                <a:lnTo>
                  <a:pt x="5" y="63"/>
                </a:lnTo>
                <a:lnTo>
                  <a:pt x="2" y="83"/>
                </a:lnTo>
                <a:lnTo>
                  <a:pt x="0" y="104"/>
                </a:lnTo>
                <a:lnTo>
                  <a:pt x="2" y="125"/>
                </a:lnTo>
                <a:lnTo>
                  <a:pt x="5" y="144"/>
                </a:lnTo>
                <a:lnTo>
                  <a:pt x="13" y="161"/>
                </a:lnTo>
                <a:lnTo>
                  <a:pt x="22" y="177"/>
                </a:lnTo>
                <a:lnTo>
                  <a:pt x="28" y="183"/>
                </a:lnTo>
                <a:lnTo>
                  <a:pt x="33" y="190"/>
                </a:lnTo>
                <a:lnTo>
                  <a:pt x="39" y="195"/>
                </a:lnTo>
                <a:lnTo>
                  <a:pt x="46" y="198"/>
                </a:lnTo>
                <a:lnTo>
                  <a:pt x="52" y="203"/>
                </a:lnTo>
                <a:lnTo>
                  <a:pt x="59" y="204"/>
                </a:lnTo>
                <a:lnTo>
                  <a:pt x="67" y="206"/>
                </a:lnTo>
                <a:lnTo>
                  <a:pt x="75" y="206"/>
                </a:lnTo>
                <a:lnTo>
                  <a:pt x="82" y="206"/>
                </a:lnTo>
                <a:lnTo>
                  <a:pt x="90" y="204"/>
                </a:lnTo>
                <a:lnTo>
                  <a:pt x="96" y="203"/>
                </a:lnTo>
                <a:lnTo>
                  <a:pt x="103" y="198"/>
                </a:lnTo>
                <a:lnTo>
                  <a:pt x="109" y="195"/>
                </a:lnTo>
                <a:lnTo>
                  <a:pt x="116" y="190"/>
                </a:lnTo>
                <a:lnTo>
                  <a:pt x="121" y="183"/>
                </a:lnTo>
                <a:lnTo>
                  <a:pt x="127" y="177"/>
                </a:lnTo>
                <a:lnTo>
                  <a:pt x="135" y="161"/>
                </a:lnTo>
                <a:lnTo>
                  <a:pt x="143" y="144"/>
                </a:lnTo>
                <a:lnTo>
                  <a:pt x="147" y="125"/>
                </a:lnTo>
                <a:lnTo>
                  <a:pt x="148" y="104"/>
                </a:lnTo>
                <a:lnTo>
                  <a:pt x="147" y="83"/>
                </a:lnTo>
                <a:lnTo>
                  <a:pt x="143" y="63"/>
                </a:lnTo>
                <a:lnTo>
                  <a:pt x="135" y="47"/>
                </a:lnTo>
                <a:lnTo>
                  <a:pt x="127" y="31"/>
                </a:lnTo>
                <a:lnTo>
                  <a:pt x="121" y="24"/>
                </a:lnTo>
                <a:lnTo>
                  <a:pt x="116" y="18"/>
                </a:lnTo>
                <a:lnTo>
                  <a:pt x="109" y="13"/>
                </a:lnTo>
                <a:lnTo>
                  <a:pt x="103" y="8"/>
                </a:lnTo>
                <a:lnTo>
                  <a:pt x="96" y="5"/>
                </a:lnTo>
                <a:lnTo>
                  <a:pt x="90" y="3"/>
                </a:lnTo>
                <a:lnTo>
                  <a:pt x="82" y="1"/>
                </a:lnTo>
                <a:lnTo>
                  <a:pt x="75"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36" name="Freeform 267"/>
          <p:cNvSpPr>
            <a:spLocks/>
          </p:cNvSpPr>
          <p:nvPr/>
        </p:nvSpPr>
        <p:spPr bwMode="auto">
          <a:xfrm>
            <a:off x="5751513" y="3806825"/>
            <a:ext cx="119062" cy="238125"/>
          </a:xfrm>
          <a:custGeom>
            <a:avLst/>
            <a:gdLst>
              <a:gd name="T0" fmla="*/ 37 w 75"/>
              <a:gd name="T1" fmla="*/ 0 h 150"/>
              <a:gd name="T2" fmla="*/ 29 w 75"/>
              <a:gd name="T3" fmla="*/ 2 h 150"/>
              <a:gd name="T4" fmla="*/ 22 w 75"/>
              <a:gd name="T5" fmla="*/ 5 h 150"/>
              <a:gd name="T6" fmla="*/ 16 w 75"/>
              <a:gd name="T7" fmla="*/ 13 h 150"/>
              <a:gd name="T8" fmla="*/ 11 w 75"/>
              <a:gd name="T9" fmla="*/ 21 h 150"/>
              <a:gd name="T10" fmla="*/ 6 w 75"/>
              <a:gd name="T11" fmla="*/ 32 h 150"/>
              <a:gd name="T12" fmla="*/ 3 w 75"/>
              <a:gd name="T13" fmla="*/ 45 h 150"/>
              <a:gd name="T14" fmla="*/ 0 w 75"/>
              <a:gd name="T15" fmla="*/ 60 h 150"/>
              <a:gd name="T16" fmla="*/ 0 w 75"/>
              <a:gd name="T17" fmla="*/ 75 h 150"/>
              <a:gd name="T18" fmla="*/ 0 w 75"/>
              <a:gd name="T19" fmla="*/ 89 h 150"/>
              <a:gd name="T20" fmla="*/ 3 w 75"/>
              <a:gd name="T21" fmla="*/ 104 h 150"/>
              <a:gd name="T22" fmla="*/ 6 w 75"/>
              <a:gd name="T23" fmla="*/ 117 h 150"/>
              <a:gd name="T24" fmla="*/ 11 w 75"/>
              <a:gd name="T25" fmla="*/ 128 h 150"/>
              <a:gd name="T26" fmla="*/ 16 w 75"/>
              <a:gd name="T27" fmla="*/ 136 h 150"/>
              <a:gd name="T28" fmla="*/ 22 w 75"/>
              <a:gd name="T29" fmla="*/ 145 h 150"/>
              <a:gd name="T30" fmla="*/ 29 w 75"/>
              <a:gd name="T31" fmla="*/ 148 h 150"/>
              <a:gd name="T32" fmla="*/ 37 w 75"/>
              <a:gd name="T33" fmla="*/ 149 h 150"/>
              <a:gd name="T34" fmla="*/ 43 w 75"/>
              <a:gd name="T35" fmla="*/ 148 h 150"/>
              <a:gd name="T36" fmla="*/ 52 w 75"/>
              <a:gd name="T37" fmla="*/ 145 h 150"/>
              <a:gd name="T38" fmla="*/ 58 w 75"/>
              <a:gd name="T39" fmla="*/ 136 h 150"/>
              <a:gd name="T40" fmla="*/ 63 w 75"/>
              <a:gd name="T41" fmla="*/ 128 h 150"/>
              <a:gd name="T42" fmla="*/ 68 w 75"/>
              <a:gd name="T43" fmla="*/ 117 h 150"/>
              <a:gd name="T44" fmla="*/ 71 w 75"/>
              <a:gd name="T45" fmla="*/ 104 h 150"/>
              <a:gd name="T46" fmla="*/ 74 w 75"/>
              <a:gd name="T47" fmla="*/ 89 h 150"/>
              <a:gd name="T48" fmla="*/ 74 w 75"/>
              <a:gd name="T49" fmla="*/ 75 h 150"/>
              <a:gd name="T50" fmla="*/ 74 w 75"/>
              <a:gd name="T51" fmla="*/ 60 h 150"/>
              <a:gd name="T52" fmla="*/ 71 w 75"/>
              <a:gd name="T53" fmla="*/ 45 h 150"/>
              <a:gd name="T54" fmla="*/ 68 w 75"/>
              <a:gd name="T55" fmla="*/ 32 h 150"/>
              <a:gd name="T56" fmla="*/ 63 w 75"/>
              <a:gd name="T57" fmla="*/ 21 h 150"/>
              <a:gd name="T58" fmla="*/ 58 w 75"/>
              <a:gd name="T59" fmla="*/ 13 h 150"/>
              <a:gd name="T60" fmla="*/ 52 w 75"/>
              <a:gd name="T61" fmla="*/ 5 h 150"/>
              <a:gd name="T62" fmla="*/ 43 w 75"/>
              <a:gd name="T63" fmla="*/ 2 h 150"/>
              <a:gd name="T64" fmla="*/ 37 w 75"/>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50"/>
              <a:gd name="T101" fmla="*/ 75 w 75"/>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50">
                <a:moveTo>
                  <a:pt x="37" y="0"/>
                </a:moveTo>
                <a:lnTo>
                  <a:pt x="29" y="2"/>
                </a:lnTo>
                <a:lnTo>
                  <a:pt x="22" y="5"/>
                </a:lnTo>
                <a:lnTo>
                  <a:pt x="16" y="13"/>
                </a:lnTo>
                <a:lnTo>
                  <a:pt x="11" y="21"/>
                </a:lnTo>
                <a:lnTo>
                  <a:pt x="6" y="32"/>
                </a:lnTo>
                <a:lnTo>
                  <a:pt x="3" y="45"/>
                </a:lnTo>
                <a:lnTo>
                  <a:pt x="0" y="60"/>
                </a:lnTo>
                <a:lnTo>
                  <a:pt x="0" y="75"/>
                </a:lnTo>
                <a:lnTo>
                  <a:pt x="0" y="89"/>
                </a:lnTo>
                <a:lnTo>
                  <a:pt x="3" y="104"/>
                </a:lnTo>
                <a:lnTo>
                  <a:pt x="6" y="117"/>
                </a:lnTo>
                <a:lnTo>
                  <a:pt x="11" y="128"/>
                </a:lnTo>
                <a:lnTo>
                  <a:pt x="16" y="136"/>
                </a:lnTo>
                <a:lnTo>
                  <a:pt x="22" y="145"/>
                </a:lnTo>
                <a:lnTo>
                  <a:pt x="29" y="148"/>
                </a:lnTo>
                <a:lnTo>
                  <a:pt x="37" y="149"/>
                </a:lnTo>
                <a:lnTo>
                  <a:pt x="43" y="148"/>
                </a:lnTo>
                <a:lnTo>
                  <a:pt x="52" y="145"/>
                </a:lnTo>
                <a:lnTo>
                  <a:pt x="58" y="136"/>
                </a:lnTo>
                <a:lnTo>
                  <a:pt x="63" y="128"/>
                </a:lnTo>
                <a:lnTo>
                  <a:pt x="68" y="117"/>
                </a:lnTo>
                <a:lnTo>
                  <a:pt x="71" y="104"/>
                </a:lnTo>
                <a:lnTo>
                  <a:pt x="74" y="89"/>
                </a:lnTo>
                <a:lnTo>
                  <a:pt x="74" y="75"/>
                </a:lnTo>
                <a:lnTo>
                  <a:pt x="74" y="60"/>
                </a:lnTo>
                <a:lnTo>
                  <a:pt x="71" y="45"/>
                </a:lnTo>
                <a:lnTo>
                  <a:pt x="68" y="32"/>
                </a:lnTo>
                <a:lnTo>
                  <a:pt x="63" y="21"/>
                </a:lnTo>
                <a:lnTo>
                  <a:pt x="58" y="13"/>
                </a:lnTo>
                <a:lnTo>
                  <a:pt x="52" y="5"/>
                </a:lnTo>
                <a:lnTo>
                  <a:pt x="43" y="2"/>
                </a:lnTo>
                <a:lnTo>
                  <a:pt x="37"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37" name="Freeform 268"/>
          <p:cNvSpPr>
            <a:spLocks/>
          </p:cNvSpPr>
          <p:nvPr/>
        </p:nvSpPr>
        <p:spPr bwMode="auto">
          <a:xfrm>
            <a:off x="5751513" y="3806825"/>
            <a:ext cx="119062" cy="238125"/>
          </a:xfrm>
          <a:custGeom>
            <a:avLst/>
            <a:gdLst>
              <a:gd name="T0" fmla="*/ 37 w 75"/>
              <a:gd name="T1" fmla="*/ 0 h 150"/>
              <a:gd name="T2" fmla="*/ 29 w 75"/>
              <a:gd name="T3" fmla="*/ 2 h 150"/>
              <a:gd name="T4" fmla="*/ 22 w 75"/>
              <a:gd name="T5" fmla="*/ 5 h 150"/>
              <a:gd name="T6" fmla="*/ 16 w 75"/>
              <a:gd name="T7" fmla="*/ 13 h 150"/>
              <a:gd name="T8" fmla="*/ 11 w 75"/>
              <a:gd name="T9" fmla="*/ 21 h 150"/>
              <a:gd name="T10" fmla="*/ 6 w 75"/>
              <a:gd name="T11" fmla="*/ 32 h 150"/>
              <a:gd name="T12" fmla="*/ 3 w 75"/>
              <a:gd name="T13" fmla="*/ 45 h 150"/>
              <a:gd name="T14" fmla="*/ 0 w 75"/>
              <a:gd name="T15" fmla="*/ 60 h 150"/>
              <a:gd name="T16" fmla="*/ 0 w 75"/>
              <a:gd name="T17" fmla="*/ 75 h 150"/>
              <a:gd name="T18" fmla="*/ 0 w 75"/>
              <a:gd name="T19" fmla="*/ 89 h 150"/>
              <a:gd name="T20" fmla="*/ 3 w 75"/>
              <a:gd name="T21" fmla="*/ 104 h 150"/>
              <a:gd name="T22" fmla="*/ 6 w 75"/>
              <a:gd name="T23" fmla="*/ 117 h 150"/>
              <a:gd name="T24" fmla="*/ 11 w 75"/>
              <a:gd name="T25" fmla="*/ 128 h 150"/>
              <a:gd name="T26" fmla="*/ 16 w 75"/>
              <a:gd name="T27" fmla="*/ 136 h 150"/>
              <a:gd name="T28" fmla="*/ 22 w 75"/>
              <a:gd name="T29" fmla="*/ 145 h 150"/>
              <a:gd name="T30" fmla="*/ 29 w 75"/>
              <a:gd name="T31" fmla="*/ 148 h 150"/>
              <a:gd name="T32" fmla="*/ 37 w 75"/>
              <a:gd name="T33" fmla="*/ 149 h 150"/>
              <a:gd name="T34" fmla="*/ 43 w 75"/>
              <a:gd name="T35" fmla="*/ 148 h 150"/>
              <a:gd name="T36" fmla="*/ 52 w 75"/>
              <a:gd name="T37" fmla="*/ 145 h 150"/>
              <a:gd name="T38" fmla="*/ 58 w 75"/>
              <a:gd name="T39" fmla="*/ 136 h 150"/>
              <a:gd name="T40" fmla="*/ 63 w 75"/>
              <a:gd name="T41" fmla="*/ 128 h 150"/>
              <a:gd name="T42" fmla="*/ 68 w 75"/>
              <a:gd name="T43" fmla="*/ 117 h 150"/>
              <a:gd name="T44" fmla="*/ 71 w 75"/>
              <a:gd name="T45" fmla="*/ 104 h 150"/>
              <a:gd name="T46" fmla="*/ 74 w 75"/>
              <a:gd name="T47" fmla="*/ 89 h 150"/>
              <a:gd name="T48" fmla="*/ 74 w 75"/>
              <a:gd name="T49" fmla="*/ 75 h 150"/>
              <a:gd name="T50" fmla="*/ 74 w 75"/>
              <a:gd name="T51" fmla="*/ 60 h 150"/>
              <a:gd name="T52" fmla="*/ 71 w 75"/>
              <a:gd name="T53" fmla="*/ 45 h 150"/>
              <a:gd name="T54" fmla="*/ 68 w 75"/>
              <a:gd name="T55" fmla="*/ 32 h 150"/>
              <a:gd name="T56" fmla="*/ 63 w 75"/>
              <a:gd name="T57" fmla="*/ 21 h 150"/>
              <a:gd name="T58" fmla="*/ 58 w 75"/>
              <a:gd name="T59" fmla="*/ 13 h 150"/>
              <a:gd name="T60" fmla="*/ 52 w 75"/>
              <a:gd name="T61" fmla="*/ 5 h 150"/>
              <a:gd name="T62" fmla="*/ 43 w 75"/>
              <a:gd name="T63" fmla="*/ 2 h 150"/>
              <a:gd name="T64" fmla="*/ 37 w 75"/>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50"/>
              <a:gd name="T101" fmla="*/ 75 w 75"/>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50">
                <a:moveTo>
                  <a:pt x="37" y="0"/>
                </a:moveTo>
                <a:lnTo>
                  <a:pt x="29" y="2"/>
                </a:lnTo>
                <a:lnTo>
                  <a:pt x="22" y="5"/>
                </a:lnTo>
                <a:lnTo>
                  <a:pt x="16" y="13"/>
                </a:lnTo>
                <a:lnTo>
                  <a:pt x="11" y="21"/>
                </a:lnTo>
                <a:lnTo>
                  <a:pt x="6" y="32"/>
                </a:lnTo>
                <a:lnTo>
                  <a:pt x="3" y="45"/>
                </a:lnTo>
                <a:lnTo>
                  <a:pt x="0" y="60"/>
                </a:lnTo>
                <a:lnTo>
                  <a:pt x="0" y="75"/>
                </a:lnTo>
                <a:lnTo>
                  <a:pt x="0" y="89"/>
                </a:lnTo>
                <a:lnTo>
                  <a:pt x="3" y="104"/>
                </a:lnTo>
                <a:lnTo>
                  <a:pt x="6" y="117"/>
                </a:lnTo>
                <a:lnTo>
                  <a:pt x="11" y="128"/>
                </a:lnTo>
                <a:lnTo>
                  <a:pt x="16" y="136"/>
                </a:lnTo>
                <a:lnTo>
                  <a:pt x="22" y="145"/>
                </a:lnTo>
                <a:lnTo>
                  <a:pt x="29" y="148"/>
                </a:lnTo>
                <a:lnTo>
                  <a:pt x="37" y="149"/>
                </a:lnTo>
                <a:lnTo>
                  <a:pt x="43" y="148"/>
                </a:lnTo>
                <a:lnTo>
                  <a:pt x="52" y="145"/>
                </a:lnTo>
                <a:lnTo>
                  <a:pt x="58" y="136"/>
                </a:lnTo>
                <a:lnTo>
                  <a:pt x="63" y="128"/>
                </a:lnTo>
                <a:lnTo>
                  <a:pt x="68" y="117"/>
                </a:lnTo>
                <a:lnTo>
                  <a:pt x="71" y="104"/>
                </a:lnTo>
                <a:lnTo>
                  <a:pt x="74" y="89"/>
                </a:lnTo>
                <a:lnTo>
                  <a:pt x="74" y="75"/>
                </a:lnTo>
                <a:lnTo>
                  <a:pt x="74" y="60"/>
                </a:lnTo>
                <a:lnTo>
                  <a:pt x="71" y="45"/>
                </a:lnTo>
                <a:lnTo>
                  <a:pt x="68" y="32"/>
                </a:lnTo>
                <a:lnTo>
                  <a:pt x="63" y="21"/>
                </a:lnTo>
                <a:lnTo>
                  <a:pt x="58" y="13"/>
                </a:lnTo>
                <a:lnTo>
                  <a:pt x="52" y="5"/>
                </a:lnTo>
                <a:lnTo>
                  <a:pt x="43" y="2"/>
                </a:lnTo>
                <a:lnTo>
                  <a:pt x="37" y="0"/>
                </a:lnTo>
              </a:path>
            </a:pathLst>
          </a:custGeom>
          <a:solidFill>
            <a:schemeClr val="accent2"/>
          </a:solidFill>
          <a:ln w="12700" cap="rnd" cmpd="sng">
            <a:solidFill>
              <a:srgbClr val="000000"/>
            </a:solidFill>
            <a:prstDash val="solid"/>
            <a:round/>
            <a:headEnd type="none" w="sm" len="sm"/>
            <a:tailEnd type="none" w="sm" len="sm"/>
          </a:ln>
        </p:spPr>
        <p:txBody>
          <a:bodyPr/>
          <a:lstStyle/>
          <a:p>
            <a:endParaRPr lang="fa-IR"/>
          </a:p>
        </p:txBody>
      </p:sp>
      <p:sp>
        <p:nvSpPr>
          <p:cNvPr id="138" name="Freeform 269"/>
          <p:cNvSpPr>
            <a:spLocks/>
          </p:cNvSpPr>
          <p:nvPr/>
        </p:nvSpPr>
        <p:spPr bwMode="auto">
          <a:xfrm>
            <a:off x="1881188" y="4183063"/>
            <a:ext cx="1649412" cy="749300"/>
          </a:xfrm>
          <a:custGeom>
            <a:avLst/>
            <a:gdLst>
              <a:gd name="T0" fmla="*/ 216 w 1039"/>
              <a:gd name="T1" fmla="*/ 211 h 472"/>
              <a:gd name="T2" fmla="*/ 0 w 1039"/>
              <a:gd name="T3" fmla="*/ 442 h 472"/>
              <a:gd name="T4" fmla="*/ 373 w 1039"/>
              <a:gd name="T5" fmla="*/ 471 h 472"/>
              <a:gd name="T6" fmla="*/ 305 w 1039"/>
              <a:gd name="T7" fmla="*/ 367 h 472"/>
              <a:gd name="T8" fmla="*/ 1038 w 1039"/>
              <a:gd name="T9" fmla="*/ 64 h 472"/>
              <a:gd name="T10" fmla="*/ 1035 w 1039"/>
              <a:gd name="T11" fmla="*/ 52 h 472"/>
              <a:gd name="T12" fmla="*/ 1033 w 1039"/>
              <a:gd name="T13" fmla="*/ 41 h 472"/>
              <a:gd name="T14" fmla="*/ 1030 w 1039"/>
              <a:gd name="T15" fmla="*/ 28 h 472"/>
              <a:gd name="T16" fmla="*/ 1025 w 1039"/>
              <a:gd name="T17" fmla="*/ 18 h 472"/>
              <a:gd name="T18" fmla="*/ 1022 w 1039"/>
              <a:gd name="T19" fmla="*/ 13 h 472"/>
              <a:gd name="T20" fmla="*/ 1019 w 1039"/>
              <a:gd name="T21" fmla="*/ 10 h 472"/>
              <a:gd name="T22" fmla="*/ 1015 w 1039"/>
              <a:gd name="T23" fmla="*/ 7 h 472"/>
              <a:gd name="T24" fmla="*/ 1010 w 1039"/>
              <a:gd name="T25" fmla="*/ 3 h 472"/>
              <a:gd name="T26" fmla="*/ 1006 w 1039"/>
              <a:gd name="T27" fmla="*/ 2 h 472"/>
              <a:gd name="T28" fmla="*/ 999 w 1039"/>
              <a:gd name="T29" fmla="*/ 0 h 472"/>
              <a:gd name="T30" fmla="*/ 991 w 1039"/>
              <a:gd name="T31" fmla="*/ 0 h 472"/>
              <a:gd name="T32" fmla="*/ 983 w 1039"/>
              <a:gd name="T33" fmla="*/ 0 h 472"/>
              <a:gd name="T34" fmla="*/ 261 w 1039"/>
              <a:gd name="T35" fmla="*/ 293 h 472"/>
              <a:gd name="T36" fmla="*/ 216 w 1039"/>
              <a:gd name="T37" fmla="*/ 211 h 4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39"/>
              <a:gd name="T58" fmla="*/ 0 h 472"/>
              <a:gd name="T59" fmla="*/ 1039 w 1039"/>
              <a:gd name="T60" fmla="*/ 472 h 4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39" h="472">
                <a:moveTo>
                  <a:pt x="216" y="211"/>
                </a:moveTo>
                <a:lnTo>
                  <a:pt x="0" y="442"/>
                </a:lnTo>
                <a:lnTo>
                  <a:pt x="373" y="471"/>
                </a:lnTo>
                <a:lnTo>
                  <a:pt x="305" y="367"/>
                </a:lnTo>
                <a:lnTo>
                  <a:pt x="1038" y="64"/>
                </a:lnTo>
                <a:lnTo>
                  <a:pt x="1035" y="52"/>
                </a:lnTo>
                <a:lnTo>
                  <a:pt x="1033" y="41"/>
                </a:lnTo>
                <a:lnTo>
                  <a:pt x="1030" y="28"/>
                </a:lnTo>
                <a:lnTo>
                  <a:pt x="1025" y="18"/>
                </a:lnTo>
                <a:lnTo>
                  <a:pt x="1022" y="13"/>
                </a:lnTo>
                <a:lnTo>
                  <a:pt x="1019" y="10"/>
                </a:lnTo>
                <a:lnTo>
                  <a:pt x="1015" y="7"/>
                </a:lnTo>
                <a:lnTo>
                  <a:pt x="1010" y="3"/>
                </a:lnTo>
                <a:lnTo>
                  <a:pt x="1006" y="2"/>
                </a:lnTo>
                <a:lnTo>
                  <a:pt x="999" y="0"/>
                </a:lnTo>
                <a:lnTo>
                  <a:pt x="991" y="0"/>
                </a:lnTo>
                <a:lnTo>
                  <a:pt x="983" y="0"/>
                </a:lnTo>
                <a:lnTo>
                  <a:pt x="261" y="293"/>
                </a:lnTo>
                <a:lnTo>
                  <a:pt x="216" y="211"/>
                </a:lnTo>
              </a:path>
            </a:pathLst>
          </a:custGeom>
          <a:solidFill>
            <a:srgbClr val="FF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39" name="Freeform 270"/>
          <p:cNvSpPr>
            <a:spLocks/>
          </p:cNvSpPr>
          <p:nvPr/>
        </p:nvSpPr>
        <p:spPr bwMode="auto">
          <a:xfrm>
            <a:off x="2368550" y="4281488"/>
            <a:ext cx="1166813" cy="558800"/>
          </a:xfrm>
          <a:custGeom>
            <a:avLst/>
            <a:gdLst>
              <a:gd name="T0" fmla="*/ 0 w 735"/>
              <a:gd name="T1" fmla="*/ 307 h 352"/>
              <a:gd name="T2" fmla="*/ 29 w 735"/>
              <a:gd name="T3" fmla="*/ 351 h 352"/>
              <a:gd name="T4" fmla="*/ 729 w 735"/>
              <a:gd name="T5" fmla="*/ 68 h 352"/>
              <a:gd name="T6" fmla="*/ 731 w 735"/>
              <a:gd name="T7" fmla="*/ 60 h 352"/>
              <a:gd name="T8" fmla="*/ 733 w 735"/>
              <a:gd name="T9" fmla="*/ 52 h 352"/>
              <a:gd name="T10" fmla="*/ 734 w 735"/>
              <a:gd name="T11" fmla="*/ 44 h 352"/>
              <a:gd name="T12" fmla="*/ 734 w 735"/>
              <a:gd name="T13" fmla="*/ 34 h 352"/>
              <a:gd name="T14" fmla="*/ 734 w 735"/>
              <a:gd name="T15" fmla="*/ 26 h 352"/>
              <a:gd name="T16" fmla="*/ 734 w 735"/>
              <a:gd name="T17" fmla="*/ 18 h 352"/>
              <a:gd name="T18" fmla="*/ 734 w 735"/>
              <a:gd name="T19" fmla="*/ 10 h 352"/>
              <a:gd name="T20" fmla="*/ 734 w 735"/>
              <a:gd name="T21" fmla="*/ 0 h 352"/>
              <a:gd name="T22" fmla="*/ 0 w 735"/>
              <a:gd name="T23" fmla="*/ 307 h 3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5"/>
              <a:gd name="T37" fmla="*/ 0 h 352"/>
              <a:gd name="T38" fmla="*/ 735 w 735"/>
              <a:gd name="T39" fmla="*/ 352 h 3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5" h="352">
                <a:moveTo>
                  <a:pt x="0" y="307"/>
                </a:moveTo>
                <a:lnTo>
                  <a:pt x="29" y="351"/>
                </a:lnTo>
                <a:lnTo>
                  <a:pt x="729" y="68"/>
                </a:lnTo>
                <a:lnTo>
                  <a:pt x="731" y="60"/>
                </a:lnTo>
                <a:lnTo>
                  <a:pt x="733" y="52"/>
                </a:lnTo>
                <a:lnTo>
                  <a:pt x="734" y="44"/>
                </a:lnTo>
                <a:lnTo>
                  <a:pt x="734" y="34"/>
                </a:lnTo>
                <a:lnTo>
                  <a:pt x="734" y="26"/>
                </a:lnTo>
                <a:lnTo>
                  <a:pt x="734" y="18"/>
                </a:lnTo>
                <a:lnTo>
                  <a:pt x="734" y="10"/>
                </a:lnTo>
                <a:lnTo>
                  <a:pt x="734" y="0"/>
                </a:lnTo>
                <a:lnTo>
                  <a:pt x="0" y="307"/>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a-IR"/>
          </a:p>
        </p:txBody>
      </p:sp>
      <p:sp>
        <p:nvSpPr>
          <p:cNvPr id="140" name="Freeform 271"/>
          <p:cNvSpPr>
            <a:spLocks/>
          </p:cNvSpPr>
          <p:nvPr/>
        </p:nvSpPr>
        <p:spPr bwMode="auto">
          <a:xfrm>
            <a:off x="2765425" y="3724275"/>
            <a:ext cx="215900" cy="303213"/>
          </a:xfrm>
          <a:custGeom>
            <a:avLst/>
            <a:gdLst>
              <a:gd name="T0" fmla="*/ 68 w 136"/>
              <a:gd name="T1" fmla="*/ 0 h 191"/>
              <a:gd name="T2" fmla="*/ 60 w 136"/>
              <a:gd name="T3" fmla="*/ 0 h 191"/>
              <a:gd name="T4" fmla="*/ 54 w 136"/>
              <a:gd name="T5" fmla="*/ 1 h 191"/>
              <a:gd name="T6" fmla="*/ 47 w 136"/>
              <a:gd name="T7" fmla="*/ 5 h 191"/>
              <a:gd name="T8" fmla="*/ 41 w 136"/>
              <a:gd name="T9" fmla="*/ 8 h 191"/>
              <a:gd name="T10" fmla="*/ 29 w 136"/>
              <a:gd name="T11" fmla="*/ 16 h 191"/>
              <a:gd name="T12" fmla="*/ 20 w 136"/>
              <a:gd name="T13" fmla="*/ 27 h 191"/>
              <a:gd name="T14" fmla="*/ 11 w 136"/>
              <a:gd name="T15" fmla="*/ 42 h 191"/>
              <a:gd name="T16" fmla="*/ 5 w 136"/>
              <a:gd name="T17" fmla="*/ 58 h 191"/>
              <a:gd name="T18" fmla="*/ 2 w 136"/>
              <a:gd name="T19" fmla="*/ 76 h 191"/>
              <a:gd name="T20" fmla="*/ 0 w 136"/>
              <a:gd name="T21" fmla="*/ 96 h 191"/>
              <a:gd name="T22" fmla="*/ 2 w 136"/>
              <a:gd name="T23" fmla="*/ 114 h 191"/>
              <a:gd name="T24" fmla="*/ 5 w 136"/>
              <a:gd name="T25" fmla="*/ 131 h 191"/>
              <a:gd name="T26" fmla="*/ 11 w 136"/>
              <a:gd name="T27" fmla="*/ 148 h 191"/>
              <a:gd name="T28" fmla="*/ 20 w 136"/>
              <a:gd name="T29" fmla="*/ 162 h 191"/>
              <a:gd name="T30" fmla="*/ 29 w 136"/>
              <a:gd name="T31" fmla="*/ 174 h 191"/>
              <a:gd name="T32" fmla="*/ 41 w 136"/>
              <a:gd name="T33" fmla="*/ 182 h 191"/>
              <a:gd name="T34" fmla="*/ 47 w 136"/>
              <a:gd name="T35" fmla="*/ 185 h 191"/>
              <a:gd name="T36" fmla="*/ 54 w 136"/>
              <a:gd name="T37" fmla="*/ 188 h 191"/>
              <a:gd name="T38" fmla="*/ 60 w 136"/>
              <a:gd name="T39" fmla="*/ 188 h 191"/>
              <a:gd name="T40" fmla="*/ 68 w 136"/>
              <a:gd name="T41" fmla="*/ 190 h 191"/>
              <a:gd name="T42" fmla="*/ 75 w 136"/>
              <a:gd name="T43" fmla="*/ 188 h 191"/>
              <a:gd name="T44" fmla="*/ 81 w 136"/>
              <a:gd name="T45" fmla="*/ 188 h 191"/>
              <a:gd name="T46" fmla="*/ 88 w 136"/>
              <a:gd name="T47" fmla="*/ 185 h 191"/>
              <a:gd name="T48" fmla="*/ 94 w 136"/>
              <a:gd name="T49" fmla="*/ 182 h 191"/>
              <a:gd name="T50" fmla="*/ 106 w 136"/>
              <a:gd name="T51" fmla="*/ 174 h 191"/>
              <a:gd name="T52" fmla="*/ 115 w 136"/>
              <a:gd name="T53" fmla="*/ 162 h 191"/>
              <a:gd name="T54" fmla="*/ 124 w 136"/>
              <a:gd name="T55" fmla="*/ 148 h 191"/>
              <a:gd name="T56" fmla="*/ 130 w 136"/>
              <a:gd name="T57" fmla="*/ 131 h 191"/>
              <a:gd name="T58" fmla="*/ 135 w 136"/>
              <a:gd name="T59" fmla="*/ 114 h 191"/>
              <a:gd name="T60" fmla="*/ 135 w 136"/>
              <a:gd name="T61" fmla="*/ 96 h 191"/>
              <a:gd name="T62" fmla="*/ 135 w 136"/>
              <a:gd name="T63" fmla="*/ 76 h 191"/>
              <a:gd name="T64" fmla="*/ 130 w 136"/>
              <a:gd name="T65" fmla="*/ 58 h 191"/>
              <a:gd name="T66" fmla="*/ 124 w 136"/>
              <a:gd name="T67" fmla="*/ 42 h 191"/>
              <a:gd name="T68" fmla="*/ 115 w 136"/>
              <a:gd name="T69" fmla="*/ 27 h 191"/>
              <a:gd name="T70" fmla="*/ 106 w 136"/>
              <a:gd name="T71" fmla="*/ 16 h 191"/>
              <a:gd name="T72" fmla="*/ 94 w 136"/>
              <a:gd name="T73" fmla="*/ 8 h 191"/>
              <a:gd name="T74" fmla="*/ 88 w 136"/>
              <a:gd name="T75" fmla="*/ 5 h 191"/>
              <a:gd name="T76" fmla="*/ 81 w 136"/>
              <a:gd name="T77" fmla="*/ 1 h 191"/>
              <a:gd name="T78" fmla="*/ 75 w 136"/>
              <a:gd name="T79" fmla="*/ 0 h 191"/>
              <a:gd name="T80" fmla="*/ 68 w 136"/>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6"/>
              <a:gd name="T124" fmla="*/ 0 h 191"/>
              <a:gd name="T125" fmla="*/ 136 w 136"/>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6" h="191">
                <a:moveTo>
                  <a:pt x="68" y="0"/>
                </a:moveTo>
                <a:lnTo>
                  <a:pt x="60" y="0"/>
                </a:lnTo>
                <a:lnTo>
                  <a:pt x="54" y="1"/>
                </a:lnTo>
                <a:lnTo>
                  <a:pt x="47" y="5"/>
                </a:lnTo>
                <a:lnTo>
                  <a:pt x="41" y="8"/>
                </a:lnTo>
                <a:lnTo>
                  <a:pt x="29" y="16"/>
                </a:lnTo>
                <a:lnTo>
                  <a:pt x="20" y="27"/>
                </a:lnTo>
                <a:lnTo>
                  <a:pt x="11" y="42"/>
                </a:lnTo>
                <a:lnTo>
                  <a:pt x="5" y="58"/>
                </a:lnTo>
                <a:lnTo>
                  <a:pt x="2" y="76"/>
                </a:lnTo>
                <a:lnTo>
                  <a:pt x="0" y="96"/>
                </a:lnTo>
                <a:lnTo>
                  <a:pt x="2" y="114"/>
                </a:lnTo>
                <a:lnTo>
                  <a:pt x="5" y="131"/>
                </a:lnTo>
                <a:lnTo>
                  <a:pt x="11" y="148"/>
                </a:lnTo>
                <a:lnTo>
                  <a:pt x="20" y="162"/>
                </a:lnTo>
                <a:lnTo>
                  <a:pt x="29" y="174"/>
                </a:lnTo>
                <a:lnTo>
                  <a:pt x="41" y="182"/>
                </a:lnTo>
                <a:lnTo>
                  <a:pt x="47" y="185"/>
                </a:lnTo>
                <a:lnTo>
                  <a:pt x="54" y="188"/>
                </a:lnTo>
                <a:lnTo>
                  <a:pt x="60" y="188"/>
                </a:lnTo>
                <a:lnTo>
                  <a:pt x="68" y="190"/>
                </a:lnTo>
                <a:lnTo>
                  <a:pt x="75" y="188"/>
                </a:lnTo>
                <a:lnTo>
                  <a:pt x="81" y="188"/>
                </a:lnTo>
                <a:lnTo>
                  <a:pt x="88" y="185"/>
                </a:lnTo>
                <a:lnTo>
                  <a:pt x="94" y="182"/>
                </a:lnTo>
                <a:lnTo>
                  <a:pt x="106" y="174"/>
                </a:lnTo>
                <a:lnTo>
                  <a:pt x="115" y="162"/>
                </a:lnTo>
                <a:lnTo>
                  <a:pt x="124" y="148"/>
                </a:lnTo>
                <a:lnTo>
                  <a:pt x="130" y="131"/>
                </a:lnTo>
                <a:lnTo>
                  <a:pt x="135" y="114"/>
                </a:lnTo>
                <a:lnTo>
                  <a:pt x="135" y="96"/>
                </a:lnTo>
                <a:lnTo>
                  <a:pt x="135" y="76"/>
                </a:lnTo>
                <a:lnTo>
                  <a:pt x="130" y="58"/>
                </a:lnTo>
                <a:lnTo>
                  <a:pt x="124" y="42"/>
                </a:lnTo>
                <a:lnTo>
                  <a:pt x="115" y="27"/>
                </a:lnTo>
                <a:lnTo>
                  <a:pt x="106" y="16"/>
                </a:lnTo>
                <a:lnTo>
                  <a:pt x="94" y="8"/>
                </a:lnTo>
                <a:lnTo>
                  <a:pt x="88" y="5"/>
                </a:lnTo>
                <a:lnTo>
                  <a:pt x="81" y="1"/>
                </a:lnTo>
                <a:lnTo>
                  <a:pt x="75" y="0"/>
                </a:lnTo>
                <a:lnTo>
                  <a:pt x="68" y="0"/>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a-IR"/>
          </a:p>
        </p:txBody>
      </p:sp>
    </p:spTree>
    <p:extLst>
      <p:ext uri="{BB962C8B-B14F-4D97-AF65-F5344CB8AC3E}">
        <p14:creationId xmlns:p14="http://schemas.microsoft.com/office/powerpoint/2010/main" val="180555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88889E-6 2.59259E-6 C -0.01701 -0.00834 -0.03385 -0.01644 -0.03437 -0.03611 C -0.03489 -0.05579 -0.00451 -0.10278 -0.00312 -0.11806 C -0.00173 -0.13334 -0.02222 -0.12616 -0.02604 -0.12778 " pathEditMode="relative" ptsTypes="aaaA">
                                      <p:cBhvr>
                                        <p:cTn id="6" dur="2000" fill="hold"/>
                                        <p:tgtEl>
                                          <p:spTgt spid="12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128"/>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Swiss cheese model</a:t>
            </a:r>
            <a:endParaRPr lang="fa-IR" dirty="0"/>
          </a:p>
        </p:txBody>
      </p:sp>
      <p:sp>
        <p:nvSpPr>
          <p:cNvPr id="3" name="Content Placeholder 2"/>
          <p:cNvSpPr>
            <a:spLocks noGrp="1"/>
          </p:cNvSpPr>
          <p:nvPr>
            <p:ph sz="quarter" idx="1"/>
          </p:nvPr>
        </p:nvSpPr>
        <p:spPr/>
        <p:txBody>
          <a:bodyPr/>
          <a:lstStyle/>
          <a:p>
            <a:pPr algn="l" rtl="0"/>
            <a:r>
              <a:rPr lang="en-US" dirty="0"/>
              <a:t>How do you close the hole’s in the Swiss Cheese</a:t>
            </a:r>
          </a:p>
          <a:p>
            <a:pPr lvl="1" algn="l" rtl="0"/>
            <a:r>
              <a:rPr lang="en-US" dirty="0">
                <a:solidFill>
                  <a:schemeClr val="tx1"/>
                </a:solidFill>
              </a:rPr>
              <a:t>Design strong </a:t>
            </a:r>
            <a:r>
              <a:rPr lang="en-US" dirty="0" smtClean="0">
                <a:solidFill>
                  <a:schemeClr val="tx1"/>
                </a:solidFill>
              </a:rPr>
              <a:t>defenses</a:t>
            </a:r>
            <a:endParaRPr lang="en-US" dirty="0">
              <a:solidFill>
                <a:schemeClr val="tx1"/>
              </a:solidFill>
            </a:endParaRPr>
          </a:p>
          <a:p>
            <a:pPr lvl="2" algn="l" rtl="0"/>
            <a:r>
              <a:rPr lang="en-US" dirty="0"/>
              <a:t>Engineer problem away</a:t>
            </a:r>
          </a:p>
          <a:p>
            <a:pPr lvl="1" algn="l" rtl="0"/>
            <a:r>
              <a:rPr lang="en-US" dirty="0">
                <a:solidFill>
                  <a:schemeClr val="tx1"/>
                </a:solidFill>
              </a:rPr>
              <a:t>Include human factors design (later)</a:t>
            </a:r>
          </a:p>
          <a:p>
            <a:pPr lvl="1" algn="l" rtl="0"/>
            <a:r>
              <a:rPr lang="en-US" dirty="0">
                <a:solidFill>
                  <a:schemeClr val="tx1"/>
                </a:solidFill>
              </a:rPr>
              <a:t>Build in reliable processes</a:t>
            </a:r>
          </a:p>
          <a:p>
            <a:pPr marL="0" indent="0" algn="l" rtl="0">
              <a:buNone/>
            </a:pPr>
            <a:endParaRPr lang="fa-IR" dirty="0"/>
          </a:p>
        </p:txBody>
      </p:sp>
    </p:spTree>
    <p:extLst>
      <p:ext uri="{BB962C8B-B14F-4D97-AF65-F5344CB8AC3E}">
        <p14:creationId xmlns:p14="http://schemas.microsoft.com/office/powerpoint/2010/main" val="5240465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2743200"/>
            <a:ext cx="8503920" cy="3352800"/>
          </a:xfrm>
        </p:spPr>
        <p:txBody>
          <a:bodyPr>
            <a:normAutofit/>
          </a:bodyPr>
          <a:lstStyle/>
          <a:p>
            <a:pPr marL="0" indent="0" algn="ctr">
              <a:buNone/>
            </a:pPr>
            <a:r>
              <a:rPr lang="en-US" sz="9600" b="1" dirty="0" smtClean="0">
                <a:latin typeface="1 BatmanForeverAlternate" pitchFamily="2" charset="0"/>
              </a:rPr>
              <a:t>Pareto Chart</a:t>
            </a:r>
            <a:endParaRPr lang="en-US" sz="9600" b="1" dirty="0">
              <a:latin typeface="1 BatmanForeverAlternate" pitchFamily="2" charset="0"/>
            </a:endParaRPr>
          </a:p>
        </p:txBody>
      </p:sp>
    </p:spTree>
    <p:extLst>
      <p:ext uri="{BB962C8B-B14F-4D97-AF65-F5344CB8AC3E}">
        <p14:creationId xmlns:p14="http://schemas.microsoft.com/office/powerpoint/2010/main" val="25624431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analysis</a:t>
            </a:r>
            <a:endParaRPr lang="en-US" dirty="0"/>
          </a:p>
        </p:txBody>
      </p:sp>
      <p:sp>
        <p:nvSpPr>
          <p:cNvPr id="3" name="Content Placeholder 2"/>
          <p:cNvSpPr>
            <a:spLocks noGrp="1"/>
          </p:cNvSpPr>
          <p:nvPr>
            <p:ph sz="quarter" idx="1"/>
          </p:nvPr>
        </p:nvSpPr>
        <p:spPr/>
        <p:txBody>
          <a:bodyPr/>
          <a:lstStyle/>
          <a:p>
            <a:pPr algn="l" rtl="0"/>
            <a:r>
              <a:rPr lang="tr-TR" dirty="0"/>
              <a:t> Pareto analysis is a formal technique useful where many possible courses of action are competing for attention. </a:t>
            </a:r>
            <a:endParaRPr lang="en-US" dirty="0" smtClean="0"/>
          </a:p>
          <a:p>
            <a:pPr algn="l" rtl="0"/>
            <a:r>
              <a:rPr lang="tr-TR" dirty="0"/>
              <a:t> Pareto analysis is a creative way of looking at causes of problems because it helps stimulate thinking and organize thoughts. </a:t>
            </a:r>
          </a:p>
          <a:p>
            <a:pPr marL="0" indent="0" algn="l" rtl="0">
              <a:buNone/>
            </a:pPr>
            <a:endParaRPr lang="en-US" dirty="0"/>
          </a:p>
        </p:txBody>
      </p:sp>
      <p:pic>
        <p:nvPicPr>
          <p:cNvPr id="4" name="Picture 4" descr="1cad2a577b563a5357ec33f03c989c48ff286694_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810000"/>
            <a:ext cx="4162425" cy="25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840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524</TotalTime>
  <Words>3470</Words>
  <Application>Microsoft Office PowerPoint</Application>
  <PresentationFormat>On-screen Show (4:3)</PresentationFormat>
  <Paragraphs>719</Paragraphs>
  <Slides>109</Slides>
  <Notes>0</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Civic</vt:lpstr>
      <vt:lpstr>Risk Management</vt:lpstr>
      <vt:lpstr>Definitions</vt:lpstr>
      <vt:lpstr>Road map</vt:lpstr>
      <vt:lpstr>PowerPoint Presentation</vt:lpstr>
      <vt:lpstr>Risk Identification</vt:lpstr>
      <vt:lpstr>PowerPoint Presentation</vt:lpstr>
      <vt:lpstr>Ishikawa diagram</vt:lpstr>
      <vt:lpstr>Benefit of Ishikawa diagram</vt:lpstr>
      <vt:lpstr>Ishikawa- Fishbone (Cause and effect) diagram</vt:lpstr>
      <vt:lpstr>PowerPoint Presentation</vt:lpstr>
      <vt:lpstr>Ishikawa diagram</vt:lpstr>
      <vt:lpstr>Ishikawa diagram</vt:lpstr>
      <vt:lpstr>Sample of diagram</vt:lpstr>
      <vt:lpstr>PowerPoint Presentation</vt:lpstr>
      <vt:lpstr>Brainstorming</vt:lpstr>
      <vt:lpstr>Brainstorming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Analysis</vt:lpstr>
      <vt:lpstr>PowerPoint Presentation</vt:lpstr>
      <vt:lpstr>Fault Tree Analysis </vt:lpstr>
      <vt:lpstr>Why Fault Tree Analysis (FTA) is carried out</vt:lpstr>
      <vt:lpstr>PowerPoint Presentation</vt:lpstr>
      <vt:lpstr>Top Event</vt:lpstr>
      <vt:lpstr>Intermediate Event</vt:lpstr>
      <vt:lpstr>Basic Event</vt:lpstr>
      <vt:lpstr>Undeveloped Event</vt:lpstr>
      <vt:lpstr>“OR” Gate</vt:lpstr>
      <vt:lpstr>“AND” Gate</vt:lpstr>
      <vt:lpstr>Boolean Algebra</vt:lpstr>
      <vt:lpstr>Probability Possibilities</vt:lpstr>
      <vt:lpstr>Deer Accident Equations</vt:lpstr>
      <vt:lpstr>Probabilities</vt:lpstr>
      <vt:lpstr>Deer Accident Probability</vt:lpstr>
      <vt:lpstr>Example</vt:lpstr>
      <vt:lpstr>Deer in Road Event Tree Probabilities</vt:lpstr>
      <vt:lpstr>Probabilities</vt:lpstr>
      <vt:lpstr>PowerPoint Presentation</vt:lpstr>
      <vt:lpstr>FMEA</vt:lpstr>
      <vt:lpstr>FMEA</vt:lpstr>
      <vt:lpstr>When to Conduct an FMEA</vt:lpstr>
      <vt:lpstr>The FMEA Form</vt:lpstr>
      <vt:lpstr>Types of FMEAs</vt:lpstr>
      <vt:lpstr>FMEA: A Team Tool</vt:lpstr>
      <vt:lpstr>FMEA Procedure</vt:lpstr>
      <vt:lpstr>FMEA Procedure</vt:lpstr>
      <vt:lpstr>Severity, Occurrence,  and Detection</vt:lpstr>
      <vt:lpstr>Rating Scales</vt:lpstr>
      <vt:lpstr>Rating Scales</vt:lpstr>
      <vt:lpstr>Risk Priority Number (RPN)</vt:lpstr>
      <vt:lpstr>PowerPoint Presentation</vt:lpstr>
      <vt:lpstr>Definition</vt:lpstr>
      <vt:lpstr>Usage</vt:lpstr>
      <vt:lpstr>Usage</vt:lpstr>
      <vt:lpstr>Usage</vt:lpstr>
      <vt:lpstr>Usage</vt:lpstr>
      <vt:lpstr>Usage</vt:lpstr>
      <vt:lpstr>HAZOP Methodology</vt:lpstr>
      <vt:lpstr>Definition</vt:lpstr>
      <vt:lpstr>Preparation</vt:lpstr>
      <vt:lpstr>Primary Key words</vt:lpstr>
      <vt:lpstr>Secondary key words</vt:lpstr>
      <vt:lpstr>Guide words</vt:lpstr>
      <vt:lpstr>Examination</vt:lpstr>
      <vt:lpstr>Documentation and follow up</vt:lpstr>
      <vt:lpstr>HAZOP Format report</vt:lpstr>
      <vt:lpstr>PowerPoint Presentation</vt:lpstr>
      <vt:lpstr>Why Bow-tie</vt:lpstr>
      <vt:lpstr>Bow-tie diagram</vt:lpstr>
      <vt:lpstr>Bow-tie diagram construction</vt:lpstr>
      <vt:lpstr>Bow-tie diagram construction</vt:lpstr>
      <vt:lpstr>Bow-tie diagram construction</vt:lpstr>
      <vt:lpstr>Critical Safety Tasks</vt:lpstr>
      <vt:lpstr>Example</vt:lpstr>
      <vt:lpstr>PowerPoint Presentation</vt:lpstr>
      <vt:lpstr>Risk control</vt:lpstr>
      <vt:lpstr>PowerPoint Presentation</vt:lpstr>
      <vt:lpstr>Swiss cheese model</vt:lpstr>
      <vt:lpstr>PowerPoint Presentation</vt:lpstr>
      <vt:lpstr>Swiss cheese</vt:lpstr>
      <vt:lpstr>Swiss cheese model</vt:lpstr>
      <vt:lpstr>PowerPoint Presentation</vt:lpstr>
      <vt:lpstr>Pareto analysis</vt:lpstr>
      <vt:lpstr>Pareto Chart</vt:lpstr>
      <vt:lpstr>Pareto</vt:lpstr>
      <vt:lpstr>HOW TO USE IT ?</vt:lpstr>
      <vt:lpstr>How to use it?</vt:lpstr>
      <vt:lpstr>Pareto chart</vt:lpstr>
      <vt:lpstr>PowerPoint Presentation</vt:lpstr>
      <vt:lpstr>Risk communication</vt:lpstr>
      <vt:lpstr>PowerPoint Presentation</vt:lpstr>
      <vt:lpstr>Risk Monitoring and review</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Amir</dc:creator>
  <cp:lastModifiedBy>quality-user9</cp:lastModifiedBy>
  <cp:revision>32</cp:revision>
  <dcterms:created xsi:type="dcterms:W3CDTF">2006-08-16T00:00:00Z</dcterms:created>
  <dcterms:modified xsi:type="dcterms:W3CDTF">2017-08-29T13:03:49Z</dcterms:modified>
</cp:coreProperties>
</file>