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0" r:id="rId21"/>
    <p:sldId id="301" r:id="rId22"/>
    <p:sldId id="302" r:id="rId23"/>
    <p:sldId id="303" r:id="rId24"/>
    <p:sldId id="297" r:id="rId25"/>
    <p:sldId id="29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75" r:id="rId35"/>
    <p:sldId id="276" r:id="rId36"/>
    <p:sldId id="278" r:id="rId37"/>
    <p:sldId id="291" r:id="rId38"/>
    <p:sldId id="289" r:id="rId39"/>
    <p:sldId id="280" r:id="rId40"/>
    <p:sldId id="279" r:id="rId41"/>
    <p:sldId id="277" r:id="rId42"/>
    <p:sldId id="292" r:id="rId43"/>
    <p:sldId id="293" r:id="rId44"/>
    <p:sldId id="290" r:id="rId45"/>
    <p:sldId id="294" r:id="rId46"/>
    <p:sldId id="295" r:id="rId47"/>
    <p:sldId id="296" r:id="rId48"/>
    <p:sldId id="29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DCD8DB-8901-4861-BCB7-208F77C87A48}" type="datetimeFigureOut">
              <a:rPr lang="fa-IR" smtClean="0"/>
              <a:t>1438/11/09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0BAF70F-A6B0-4FBF-84E6-8C68093BC22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31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AF70F-A6B0-4FBF-84E6-8C68093BC227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7414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امیر اخلاقی-مرداد ماه 96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GMP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7685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تضمین کیفیت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طراحی و تحقیق وتوسعه فرآورده های دارویی باید با در نظر گرفتن ضوابط روشه ای مناسب </a:t>
            </a:r>
            <a:r>
              <a:rPr lang="fa-IR" dirty="0" smtClean="0"/>
              <a:t>تولید </a:t>
            </a:r>
            <a:r>
              <a:rPr lang="en-US" dirty="0"/>
              <a:t>GMP </a:t>
            </a:r>
            <a:r>
              <a:rPr lang="fa-IR" dirty="0" smtClean="0"/>
              <a:t> </a:t>
            </a:r>
            <a:r>
              <a:rPr lang="fa-IR" dirty="0"/>
              <a:t>و روشهای بهینه آزمایشگاه </a:t>
            </a:r>
            <a:r>
              <a:rPr lang="en-US" dirty="0" smtClean="0"/>
              <a:t>GLP</a:t>
            </a:r>
            <a:r>
              <a:rPr lang="fa-IR" dirty="0" smtClean="0"/>
              <a:t>طراحی </a:t>
            </a:r>
            <a:r>
              <a:rPr lang="fa-IR" dirty="0"/>
              <a:t>و تولید شوند. </a:t>
            </a:r>
            <a:endParaRPr lang="fa-IR" dirty="0" smtClean="0"/>
          </a:p>
          <a:p>
            <a:r>
              <a:rPr lang="fa-IR" dirty="0" smtClean="0"/>
              <a:t>عملیات </a:t>
            </a:r>
            <a:r>
              <a:rPr lang="fa-IR" dirty="0"/>
              <a:t>تولید و کنترل باید به شکل شفافی توضیح داده شود و این عملیات با روشه ای مناسب </a:t>
            </a:r>
            <a:r>
              <a:rPr lang="fa-IR" dirty="0" smtClean="0"/>
              <a:t>تولید </a:t>
            </a:r>
            <a:r>
              <a:rPr lang="en-US" dirty="0" smtClean="0"/>
              <a:t>GMP</a:t>
            </a:r>
            <a:r>
              <a:rPr lang="fa-IR" dirty="0" smtClean="0"/>
              <a:t> تطبیق داده شود.</a:t>
            </a:r>
          </a:p>
          <a:p>
            <a:r>
              <a:rPr lang="fa-IR" dirty="0"/>
              <a:t>مسئولیتهای مدیریت نیز باید به شکلی شفاف مشخص گردند</a:t>
            </a:r>
            <a:r>
              <a:rPr lang="fa-IR" dirty="0" smtClean="0"/>
              <a:t>.</a:t>
            </a:r>
          </a:p>
          <a:p>
            <a:r>
              <a:rPr lang="fa-IR" dirty="0"/>
              <a:t>مقدمات لازم جهت تولید، عرضه و استفاده از مواد اولیه و </a:t>
            </a:r>
            <a:r>
              <a:rPr lang="fa-IR" dirty="0" smtClean="0"/>
              <a:t>بسته بندی </a:t>
            </a:r>
            <a:r>
              <a:rPr lang="fa-IR" dirty="0"/>
              <a:t>باید انجام گیرد</a:t>
            </a:r>
            <a:r>
              <a:rPr lang="fa-IR" dirty="0" smtClean="0"/>
              <a:t>.</a:t>
            </a:r>
          </a:p>
          <a:p>
            <a:r>
              <a:rPr lang="fa-IR" dirty="0"/>
              <a:t>تمامی کنترلهای لازم بر روی فرآورده های بینابینی و هرگونه کنترل حین تولید باید اعتبار سنجی </a:t>
            </a:r>
            <a:r>
              <a:rPr lang="fa-IR" dirty="0" smtClean="0"/>
              <a:t>گردد</a:t>
            </a:r>
            <a:r>
              <a:rPr lang="fa-IR" dirty="0"/>
              <a:t>.</a:t>
            </a:r>
            <a:endParaRPr lang="fa-IR" dirty="0" smtClean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8919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تضمین کیفیت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فرآورده نهایی دارویی باید بطور صحیح و بر اساس روند از پیش تعریف شده ، تهیه و کنترل گردد</a:t>
            </a:r>
            <a:r>
              <a:rPr lang="fa-IR" dirty="0" smtClean="0"/>
              <a:t>.</a:t>
            </a:r>
          </a:p>
          <a:p>
            <a:r>
              <a:rPr lang="fa-IR" dirty="0"/>
              <a:t>هیچ یک از فرآورده های دارویی فروخته و یا عرضه نمیشوند مگر اینکه توسط مسئول فنی </a:t>
            </a:r>
            <a:r>
              <a:rPr lang="fa-IR" dirty="0" smtClean="0"/>
              <a:t>مربوطه </a:t>
            </a:r>
            <a:r>
              <a:rPr lang="fa-IR" dirty="0"/>
              <a:t>تایید شده باشد که هر </a:t>
            </a:r>
            <a:r>
              <a:rPr lang="fa-IR" dirty="0" smtClean="0"/>
              <a:t>یک </a:t>
            </a:r>
            <a:r>
              <a:rPr lang="fa-IR" dirty="0"/>
              <a:t>ازسر ی </a:t>
            </a:r>
            <a:r>
              <a:rPr lang="fa-IR" dirty="0" smtClean="0"/>
              <a:t>ساختهای </a:t>
            </a:r>
            <a:r>
              <a:rPr lang="en-US" dirty="0" smtClean="0"/>
              <a:t>BATCH</a:t>
            </a:r>
            <a:r>
              <a:rPr lang="en-US" dirty="0"/>
              <a:t> </a:t>
            </a:r>
            <a:r>
              <a:rPr lang="fa-IR" dirty="0" smtClean="0"/>
              <a:t>فرآور ده های براساس </a:t>
            </a:r>
            <a:r>
              <a:rPr lang="fa-IR" dirty="0"/>
              <a:t>ضوابط پروانه تولید و دیگر قوانین مربوط به تولید، کنترل وآزاد سازی فرآورده </a:t>
            </a:r>
            <a:r>
              <a:rPr lang="fa-IR" dirty="0" smtClean="0"/>
              <a:t>های </a:t>
            </a:r>
            <a:r>
              <a:rPr lang="fa-IR" dirty="0"/>
              <a:t>دارویی </a:t>
            </a:r>
            <a:r>
              <a:rPr lang="fa-IR" dirty="0" smtClean="0"/>
              <a:t>،تولید </a:t>
            </a:r>
            <a:r>
              <a:rPr lang="fa-IR" dirty="0"/>
              <a:t>و کنترل </a:t>
            </a:r>
            <a:r>
              <a:rPr lang="fa-IR" dirty="0" smtClean="0"/>
              <a:t>شده اند.</a:t>
            </a:r>
          </a:p>
          <a:p>
            <a:r>
              <a:rPr lang="fa-IR" dirty="0"/>
              <a:t>باید اطمینان حاصل نمود که مقدمات لازم، در حد امکان اتخاذ گردیده تا در طول عمر قفسه ای آن </a:t>
            </a:r>
            <a:r>
              <a:rPr lang="fa-IR" dirty="0" smtClean="0"/>
              <a:t>در</a:t>
            </a:r>
            <a:r>
              <a:rPr lang="fa-IR" dirty="0"/>
              <a:t> هنگام انبارش ،توزیع داروها کیفیت آنها تغییر ننماید</a:t>
            </a:r>
            <a:r>
              <a:rPr lang="fa-IR" dirty="0" smtClean="0"/>
              <a:t>.</a:t>
            </a:r>
          </a:p>
          <a:p>
            <a:r>
              <a:rPr lang="fa-IR" dirty="0"/>
              <a:t>روشی برای خود ارزیابی و ممیزی کیفیت وجود دارد که تاثیر و کارایی سیستم تضمین کیفیت را </a:t>
            </a:r>
            <a:r>
              <a:rPr lang="fa-IR" dirty="0" smtClean="0"/>
              <a:t>مورد</a:t>
            </a:r>
            <a:r>
              <a:rPr lang="fa-IR" dirty="0"/>
              <a:t> ارزیابی قرار میدهد.</a:t>
            </a:r>
          </a:p>
        </p:txBody>
      </p:sp>
    </p:spTree>
    <p:extLst>
      <p:ext uri="{BB962C8B-B14F-4D97-AF65-F5344CB8AC3E}">
        <p14:creationId xmlns:p14="http://schemas.microsoft.com/office/powerpoint/2010/main" val="13885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کارکنان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کلیات</a:t>
            </a:r>
          </a:p>
          <a:p>
            <a:r>
              <a:rPr lang="fa-IR" dirty="0" smtClean="0"/>
              <a:t>کارکنان کلیدی</a:t>
            </a:r>
          </a:p>
          <a:p>
            <a:r>
              <a:rPr lang="fa-IR" dirty="0" smtClean="0"/>
              <a:t>آموزش</a:t>
            </a:r>
          </a:p>
          <a:p>
            <a:r>
              <a:rPr lang="fa-IR" dirty="0" smtClean="0"/>
              <a:t>بهداشت فردی</a:t>
            </a:r>
          </a:p>
          <a:p>
            <a:r>
              <a:rPr lang="fa-IR" dirty="0" smtClean="0"/>
              <a:t>مشاوران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4168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ساختمان ها و ماشین الات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ساختمانها</a:t>
            </a:r>
          </a:p>
          <a:p>
            <a:r>
              <a:rPr lang="fa-IR" dirty="0" smtClean="0"/>
              <a:t>بخش تولید</a:t>
            </a:r>
          </a:p>
          <a:p>
            <a:r>
              <a:rPr lang="fa-IR" dirty="0" smtClean="0"/>
              <a:t>انبارها</a:t>
            </a:r>
          </a:p>
          <a:p>
            <a:r>
              <a:rPr lang="fa-IR" dirty="0" smtClean="0"/>
              <a:t>بخش کنترل کیفی</a:t>
            </a:r>
          </a:p>
          <a:p>
            <a:r>
              <a:rPr lang="fa-IR" dirty="0" smtClean="0"/>
              <a:t>بخشهای فرعی</a:t>
            </a:r>
          </a:p>
          <a:p>
            <a:r>
              <a:rPr lang="fa-IR" dirty="0" smtClean="0"/>
              <a:t>تجهیزات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45309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مستندات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کلیات</a:t>
            </a:r>
          </a:p>
          <a:p>
            <a:r>
              <a:rPr lang="fa-IR" dirty="0" smtClean="0"/>
              <a:t>مستندات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5925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b="1" dirty="0" smtClean="0"/>
              <a:t>تولید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کلیات</a:t>
            </a:r>
          </a:p>
          <a:p>
            <a:r>
              <a:rPr lang="fa-IR" dirty="0" smtClean="0"/>
              <a:t>پیشگیری از آلودگی متقاطع</a:t>
            </a:r>
          </a:p>
          <a:p>
            <a:r>
              <a:rPr lang="fa-IR" dirty="0" smtClean="0"/>
              <a:t>اعتبار سنجی</a:t>
            </a:r>
          </a:p>
          <a:p>
            <a:r>
              <a:rPr lang="fa-IR" dirty="0" smtClean="0"/>
              <a:t>مواد اولیه</a:t>
            </a:r>
          </a:p>
          <a:p>
            <a:r>
              <a:rPr lang="fa-IR" dirty="0" smtClean="0"/>
              <a:t>عملیات فرآوری</a:t>
            </a:r>
          </a:p>
          <a:p>
            <a:r>
              <a:rPr lang="fa-IR" dirty="0" smtClean="0"/>
              <a:t>مواد بسته بندی</a:t>
            </a:r>
          </a:p>
          <a:p>
            <a:r>
              <a:rPr lang="fa-IR" dirty="0" smtClean="0"/>
              <a:t>عملیات بسته بندی</a:t>
            </a:r>
          </a:p>
          <a:p>
            <a:r>
              <a:rPr lang="fa-IR" dirty="0" smtClean="0"/>
              <a:t>فرآورده های نهایی</a:t>
            </a:r>
          </a:p>
          <a:p>
            <a:r>
              <a:rPr lang="fa-IR" dirty="0" smtClean="0"/>
              <a:t>موارد مرجوعی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856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کنترل کیفیت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کلیات</a:t>
            </a:r>
          </a:p>
          <a:p>
            <a:r>
              <a:rPr lang="fa-IR" dirty="0" smtClean="0"/>
              <a:t>روش های مناسب کنترل کیفیت آزمایشگاه</a:t>
            </a:r>
          </a:p>
          <a:p>
            <a:r>
              <a:rPr lang="fa-IR" dirty="0" smtClean="0"/>
              <a:t>مستندسازی</a:t>
            </a:r>
          </a:p>
          <a:p>
            <a:r>
              <a:rPr lang="fa-IR" dirty="0" smtClean="0"/>
              <a:t>نمونه برداری</a:t>
            </a:r>
          </a:p>
          <a:p>
            <a:r>
              <a:rPr lang="fa-IR" dirty="0" smtClean="0"/>
              <a:t>انجام آزمایش</a:t>
            </a:r>
          </a:p>
          <a:p>
            <a:r>
              <a:rPr lang="fa-IR" dirty="0" smtClean="0"/>
              <a:t>مطالعات پایداری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786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تولید و آزمایش قراردادی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کافرما</a:t>
            </a:r>
          </a:p>
          <a:p>
            <a:r>
              <a:rPr lang="fa-IR" dirty="0" smtClean="0"/>
              <a:t>طرف قرارداد</a:t>
            </a:r>
          </a:p>
          <a:p>
            <a:r>
              <a:rPr lang="fa-IR" dirty="0" smtClean="0"/>
              <a:t>قرارداد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7857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شکایات و ریکال فرآورده های دارویی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شکایات</a:t>
            </a:r>
          </a:p>
          <a:p>
            <a:r>
              <a:rPr lang="fa-IR" dirty="0" smtClean="0"/>
              <a:t>بازخوانی</a:t>
            </a:r>
          </a:p>
          <a:p>
            <a:r>
              <a:rPr lang="fa-IR" dirty="0" smtClean="0"/>
              <a:t>ریشه یابی ، بررسی علت و اقدامات اصلاحی و پیشگیرانه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2084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خود بازرسی</a:t>
            </a:r>
          </a:p>
          <a:p>
            <a:r>
              <a:rPr lang="fa-IR" dirty="0" smtClean="0"/>
              <a:t>اصول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4358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GMP</a:t>
            </a:r>
            <a:r>
              <a:rPr lang="fa-IR" dirty="0" smtClean="0"/>
              <a:t> چیست؟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smtClean="0"/>
              <a:t>GMP</a:t>
            </a:r>
            <a:endParaRPr lang="fa-IR" dirty="0" smtClean="0"/>
          </a:p>
          <a:p>
            <a:pPr marL="114300" indent="0" algn="r">
              <a:buNone/>
            </a:pPr>
            <a:r>
              <a:rPr lang="en-US" dirty="0" smtClean="0"/>
              <a:t>Good Manufacturing Practice</a:t>
            </a:r>
            <a:endParaRPr lang="fa-IR" dirty="0" smtClean="0"/>
          </a:p>
          <a:p>
            <a:pPr marL="114300" indent="0" algn="r">
              <a:buNone/>
            </a:pPr>
            <a:r>
              <a:rPr lang="fa-IR" dirty="0" smtClean="0"/>
              <a:t>یعنی ما برای تولید اطمینان حاصل نماییم که بهترین و </a:t>
            </a:r>
            <a:r>
              <a:rPr lang="fa-IR" dirty="0" smtClean="0"/>
              <a:t>موثرترین </a:t>
            </a:r>
            <a:r>
              <a:rPr lang="fa-IR" dirty="0" smtClean="0"/>
              <a:t>راه را برای عملیات به کار بسته ایم.</a:t>
            </a:r>
            <a:endParaRPr lang="fa-IR" dirty="0"/>
          </a:p>
        </p:txBody>
      </p:sp>
      <p:pic>
        <p:nvPicPr>
          <p:cNvPr id="1026" name="Picture 2" descr="C:\Users\Amir\Desktop\Ash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62563"/>
            <a:ext cx="4419600" cy="295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0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خرید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انتخاب، احراز کیفیت، تایید و ابقای تامین کنندگان ماده اولیه به همراه خرید و پذیرش </a:t>
            </a:r>
            <a:r>
              <a:rPr lang="fa-IR" dirty="0" smtClean="0"/>
              <a:t>آنها </a:t>
            </a:r>
            <a:r>
              <a:rPr lang="fa-IR" dirty="0" smtClean="0"/>
              <a:t>باید به عنوان بخشی از سیستم کیفیت دارویی مستند گردد.</a:t>
            </a:r>
          </a:p>
          <a:p>
            <a:r>
              <a:rPr lang="fa-IR" dirty="0" smtClean="0"/>
              <a:t>سطح نظارت باید متناسب با ریسک های ناشی از هر یک از مواد به صورت اختصاصی بوده و در آن منبع مواد، فرآیند ساخت، پیچیدگی زنجیره تامین و استفاده نهایی ماده در فرآورده دارویی مد نظر قرار گیرد.</a:t>
            </a:r>
          </a:p>
          <a:p>
            <a:r>
              <a:rPr lang="fa-IR" dirty="0" smtClean="0"/>
              <a:t>مدارک و شواهد تایید هر تامین کننده /تاییدیه هر ماده باید نگهداری شود.</a:t>
            </a:r>
          </a:p>
          <a:p>
            <a:r>
              <a:rPr lang="fa-IR" dirty="0" smtClean="0"/>
              <a:t>کارکنانی که با </a:t>
            </a:r>
            <a:r>
              <a:rPr lang="fa-IR" dirty="0" smtClean="0"/>
              <a:t>این فعالیتها </a:t>
            </a:r>
            <a:r>
              <a:rPr lang="fa-IR" dirty="0" smtClean="0"/>
              <a:t>در ارتباط هستند باید نسبت به تامین کنندگان، زنجیره تامین و ریسک  های مرتبط به موضوع، دانش به روزی داشته باشند.</a:t>
            </a:r>
          </a:p>
          <a:p>
            <a:r>
              <a:rPr lang="fa-IR" dirty="0" smtClean="0"/>
              <a:t>در صورت امکان مواد اولیه باید به صورت </a:t>
            </a:r>
            <a:r>
              <a:rPr lang="fa-IR" dirty="0" smtClean="0"/>
              <a:t>مستقیم </a:t>
            </a:r>
            <a:r>
              <a:rPr lang="fa-IR" dirty="0" smtClean="0"/>
              <a:t>از تولید کننده ماده اولیه خریداری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1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خرید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الزامات کیفی که توسط تولید کننده برای مواد اولیه تعیین شده باید با تامین کنندگان، مورد بحث و توافق قرار گیرد.</a:t>
            </a:r>
          </a:p>
          <a:p>
            <a:r>
              <a:rPr lang="fa-IR" dirty="0" smtClean="0"/>
              <a:t>جوانب مرتبط با تولید و کنترل ماده اولیه شامل حمل، برچسب زنی، الزامات بسته بندی و توزیع، شکایت، ریکال و روش های مردود نمودن کالا باید در توافقنامه کیفی یا ویژگی ها مستند گردد.</a:t>
            </a:r>
          </a:p>
          <a:p>
            <a:r>
              <a:rPr lang="fa-IR" dirty="0" smtClean="0"/>
              <a:t>سوابق زنجیره تامین و ردیابی هر ماده موثره باید در دسترس بوده و توسط تولید کننده فرآورده دارویی یا واردکنندگان بر اساس قوانین هر کشور نگهداری شوند.</a:t>
            </a:r>
          </a:p>
          <a:p>
            <a:r>
              <a:rPr lang="fa-IR" dirty="0" smtClean="0"/>
              <a:t>باید از تولید کنندگان و توزیع کنندگان مواد موثره بازرسی به عمل آید تا تطابق عملکرد آنها با الزامات مربوطه به روش بهینه ساخت و </a:t>
            </a:r>
            <a:r>
              <a:rPr lang="fa-IR" dirty="0" smtClean="0"/>
              <a:t>روشهای </a:t>
            </a:r>
            <a:r>
              <a:rPr lang="fa-IR" dirty="0" smtClean="0"/>
              <a:t>بهینه توزیع تایید گردد.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6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خرید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باید به مدت و دامنه بازرسی دقت نمود.</a:t>
            </a:r>
          </a:p>
          <a:p>
            <a:r>
              <a:rPr lang="fa-IR" dirty="0" smtClean="0"/>
              <a:t>بازرسی های بعدی باید در فواصل زمانی که با فرآیند مدیریت ریسک کیفیت تعیین می گردد باید صورت گیرد تا ابقای استانداردها و تداوم استفاده از زنجیره تامین تصویب شده را تضمین نمایند.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6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مواد مرجوعی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مواد مردودی و مرجوعی باید به طور واضح و مشخص و علامت گذاری  شده و در فضای محدود و مجزا بصورت جداگانه نگهداری شود.</a:t>
            </a:r>
          </a:p>
          <a:p>
            <a:r>
              <a:rPr lang="fa-IR" dirty="0" smtClean="0"/>
              <a:t>مستندات مواد مرجوعی باید بصورت مدون در سازمان نگهداری و قابل ردیابی باشد.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11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ساختمانها و تجهیزات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ساختمانها باید به دقت نگهداری شوند با اطمینان از اینکه عملیات تعمیر و نگهداری آنها هیچگونه خطری برای کیفیت فرآورده ها نخواهد داشت.</a:t>
            </a:r>
          </a:p>
          <a:p>
            <a:r>
              <a:rPr lang="fa-IR" dirty="0" smtClean="0"/>
              <a:t>روشنایی و دما و رطوبت و تهویه باید مناسب و به گونه ای باشد که روی کارکرد تاثیر مستقیم و غیرمستقیم نگذارد</a:t>
            </a:r>
          </a:p>
          <a:p>
            <a:r>
              <a:rPr lang="fa-IR" dirty="0" smtClean="0"/>
              <a:t>لوله کشی و محل </a:t>
            </a:r>
            <a:r>
              <a:rPr lang="fa-IR" dirty="0" smtClean="0"/>
              <a:t>اتصال ،روشنایی </a:t>
            </a:r>
            <a:r>
              <a:rPr lang="fa-IR" dirty="0" smtClean="0"/>
              <a:t>و .... باید به گونه ای طراحی شود که از ایجاد زوایا جلوگیری گردد.</a:t>
            </a:r>
          </a:p>
          <a:p>
            <a:r>
              <a:rPr lang="fa-IR" dirty="0" smtClean="0"/>
              <a:t>کانال های فاضلاب باید کم عمق باشد تا پاکسازی و ضدعفونی آن آسان باشد.</a:t>
            </a:r>
          </a:p>
          <a:p>
            <a:r>
              <a:rPr lang="fa-IR" dirty="0" smtClean="0"/>
              <a:t>عملیات تعمیر و نگهداری نباید هیچگونه خطری برای کیفیت محصول داشته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1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ساختمانها و تجهیزات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تجهیزیات تمیز کاری باید به گونه ای انتخاب شوند که خود منبع آلودگی نشوند.</a:t>
            </a:r>
          </a:p>
          <a:p>
            <a:r>
              <a:rPr lang="fa-IR" dirty="0" smtClean="0"/>
              <a:t>تجهیزات باید به گونه ای نصب شود که مانع بروز هرگونه خطر و یا آلودگی باشند.</a:t>
            </a:r>
          </a:p>
          <a:p>
            <a:r>
              <a:rPr lang="fa-IR" dirty="0" smtClean="0"/>
              <a:t>جریان و محتویات درون لوله ها باید مشخص گردد.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4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تاثیرات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کیفیت محصول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پرسنل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فضای ساختمان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تجهیزات موجود در ساختمان تولید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دما و رطوبت</a:t>
            </a:r>
          </a:p>
        </p:txBody>
      </p:sp>
    </p:spTree>
    <p:extLst>
      <p:ext uri="{BB962C8B-B14F-4D97-AF65-F5344CB8AC3E}">
        <p14:creationId xmlns:p14="http://schemas.microsoft.com/office/powerpoint/2010/main" val="235184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کارهایی که می کند: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تامین اختلاف فشار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تامین هوای تمیز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دمای مناسب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رطوبت مناسب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پارتیکل و میکروارگانیسم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54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کارهایی که نمی تواند انجام دهد: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ساختمان با طراحی نامناسب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هواساز عالی هم نمی تواند فضا را عاری از گرد و غبار کند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تصحیح فرآیند نامناسب تولید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3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اهداف اصلی در طراحی </a:t>
            </a:r>
            <a:r>
              <a:rPr lang="en-US" dirty="0" smtClean="0"/>
              <a:t>HVAC</a:t>
            </a:r>
            <a:endParaRPr lang="fa-IR" dirty="0" smtClean="0"/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محاظت محصول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محافظت پرسنل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محافظت محیط زیست</a:t>
            </a:r>
          </a:p>
          <a:p>
            <a:pPr marL="571500" indent="-457200">
              <a:buFont typeface="+mj-lt"/>
              <a:buAutoNum type="arabicPeriod"/>
            </a:pPr>
            <a:endParaRPr lang="fa-IR" dirty="0"/>
          </a:p>
          <a:p>
            <a:pPr marL="571500" indent="-457200">
              <a:buFont typeface="+mj-lt"/>
              <a:buAutoNum type="arabicPeriod"/>
            </a:pPr>
            <a:endParaRPr lang="fa-IR" dirty="0" smtClean="0"/>
          </a:p>
          <a:p>
            <a:r>
              <a:rPr lang="fa-IR" dirty="0" smtClean="0"/>
              <a:t>اتاق تمیز:اتاقی که از نظر میکرو ارگانیسم،ذره تحت کنترل می باشد.</a:t>
            </a:r>
          </a:p>
          <a:p>
            <a:r>
              <a:rPr lang="en-US" dirty="0" smtClean="0"/>
              <a:t>Air borne</a:t>
            </a:r>
            <a:r>
              <a:rPr lang="fa-IR" dirty="0" smtClean="0"/>
              <a:t> : کلیه ذرات که بصورت جامد یا مایع بصورت سوسپانسیون در هوا وجود دارد(بصورت زنده با غیر زنده)</a:t>
            </a:r>
          </a:p>
          <a:p>
            <a:pPr marL="114300" indent="0">
              <a:buNone/>
            </a:pPr>
            <a:r>
              <a:rPr lang="fa-IR" dirty="0" smtClean="0"/>
              <a:t>اندازه بین 1 نانومتر تا 100 میکرومتر می باشد(برای ما اندازه بین 0.5 تا 5 میکرون مورد مطالعه است)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ما با رعایت </a:t>
            </a:r>
            <a:r>
              <a:rPr lang="en-US" dirty="0" smtClean="0"/>
              <a:t>GMP</a:t>
            </a:r>
            <a:r>
              <a:rPr lang="fa-IR" dirty="0" smtClean="0"/>
              <a:t> به: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مشتری مداری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رضایت ذی نفعان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تولید بهینه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رفتار حرفه ای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جلوه جهانی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سود دهی بیشتر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...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35465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GMP classification</a:t>
            </a:r>
            <a:endParaRPr lang="en-US" dirty="0"/>
          </a:p>
        </p:txBody>
      </p:sp>
      <p:pic>
        <p:nvPicPr>
          <p:cNvPr id="4098" name="Picture 2" descr="C:\Users\quality-user9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50367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2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GMP classification</a:t>
            </a:r>
          </a:p>
        </p:txBody>
      </p:sp>
      <p:pic>
        <p:nvPicPr>
          <p:cNvPr id="5122" name="Picture 2" descr="C:\Users\quality-user9\Desktop\images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57707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645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آلودگی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آلودگی(</a:t>
            </a:r>
            <a:r>
              <a:rPr lang="en-US" dirty="0" smtClean="0"/>
              <a:t>Contaminate</a:t>
            </a:r>
            <a:r>
              <a:rPr lang="fa-IR" dirty="0" smtClean="0"/>
              <a:t> ):</a:t>
            </a:r>
          </a:p>
          <a:p>
            <a:pPr marL="114300" indent="0">
              <a:buNone/>
            </a:pPr>
            <a:r>
              <a:rPr lang="fa-IR" dirty="0" smtClean="0"/>
              <a:t>فرایند یا تجهیزاتی که محصول، غبار و آلودگی را در یک منطقه نگهداری می کند و از عبور آن به منطقه دیگر جلوگیری می کند.</a:t>
            </a:r>
          </a:p>
          <a:p>
            <a:pPr marL="114300" indent="0">
              <a:buNone/>
            </a:pPr>
            <a:endParaRPr lang="fa-IR" dirty="0"/>
          </a:p>
          <a:p>
            <a:r>
              <a:rPr lang="fa-IR" dirty="0" smtClean="0"/>
              <a:t>آلودگی متقابل(</a:t>
            </a:r>
            <a:r>
              <a:rPr lang="en-US" dirty="0" smtClean="0"/>
              <a:t>Cross Contamination</a:t>
            </a:r>
            <a:r>
              <a:rPr lang="fa-IR" dirty="0" smtClean="0"/>
              <a:t> ):</a:t>
            </a:r>
          </a:p>
          <a:p>
            <a:pPr marL="114300" indent="0">
              <a:buNone/>
            </a:pPr>
            <a:r>
              <a:rPr lang="fa-IR" dirty="0" smtClean="0"/>
              <a:t>آلودگی ماده یا محصول با یک محصول یا ماده دیگر را گویند.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5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اتاق تمیز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a-IR" dirty="0" smtClean="0"/>
              <a:t>موارد مهم برای طراحی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ساختمان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فیلتر هوا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تعویض هوا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فشارهوا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محل قرار گیری دمنده و مکنده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دما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رطوبت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جریان مواد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جریان پرسنل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حرکت تجهیزات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پوشش پرسنل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شرایط هوای بیرون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باز یا بسته بودن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نوع محصول تولیدی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دستورالعمل های نظافت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5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hvaC</a:t>
            </a:r>
            <a:r>
              <a:rPr lang="en-US" dirty="0" smtClean="0"/>
              <a:t> GMP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FILTERS</a:t>
            </a:r>
            <a:endParaRPr lang="fa-IR"/>
          </a:p>
        </p:txBody>
      </p:sp>
      <p:pic>
        <p:nvPicPr>
          <p:cNvPr id="1026" name="Picture 2" descr="C:\Users\quality-user9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557754" cy="31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11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2051" name="Picture 3" descr="C:\Users\quality-user9\Desktop\Tabel_en7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305800" cy="35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48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3074" name="Picture 2" descr="C:\Users\quality-user9\Desktop\EN_1822_2009_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175625" cy="306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68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خرید فیلتر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درهنگام خرید فیلتر باید به نکات زیر توجه داشت: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حتی الامکان </a:t>
            </a:r>
            <a:r>
              <a:rPr lang="en-US" dirty="0" smtClean="0"/>
              <a:t>URS</a:t>
            </a:r>
            <a:r>
              <a:rPr lang="fa-IR" dirty="0" smtClean="0"/>
              <a:t> نوشته شود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نوع فیلتز شناخته شود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هر فیلتر چند نوع شکل دارد بسته به احتیاج استفاده می شود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Certificate</a:t>
            </a:r>
            <a:r>
              <a:rPr lang="fa-IR" dirty="0" smtClean="0"/>
              <a:t> هر فیلتر همراه آن موجود باشد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ابعادفیلتر 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جهت نصب فیلتر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میزان اختلاف فشار مورد نیاز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دمای مورد تحمل فیلتر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شرایط نگهداری و حمل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4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HVAC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تعویض فیلتر</a:t>
            </a:r>
          </a:p>
          <a:p>
            <a:r>
              <a:rPr lang="fa-IR" dirty="0" smtClean="0"/>
              <a:t>شستشوی کابین ها</a:t>
            </a:r>
          </a:p>
          <a:p>
            <a:r>
              <a:rPr lang="fa-IR" dirty="0" smtClean="0"/>
              <a:t>شستشوی کویل ها</a:t>
            </a:r>
          </a:p>
          <a:p>
            <a:r>
              <a:rPr lang="fa-IR" dirty="0" smtClean="0"/>
              <a:t>چک </a:t>
            </a:r>
            <a:r>
              <a:rPr lang="en-US" dirty="0" smtClean="0"/>
              <a:t>DPS</a:t>
            </a:r>
            <a:endParaRPr lang="fa-IR" dirty="0" smtClean="0"/>
          </a:p>
          <a:p>
            <a:r>
              <a:rPr lang="fa-IR" dirty="0" smtClean="0"/>
              <a:t>نظافت داکت ها</a:t>
            </a:r>
          </a:p>
          <a:p>
            <a:r>
              <a:rPr lang="fa-IR" dirty="0" smtClean="0"/>
              <a:t>نظافت دمپرها</a:t>
            </a:r>
          </a:p>
          <a:p>
            <a:r>
              <a:rPr lang="fa-IR" dirty="0" smtClean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72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اتاق تمیز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build</a:t>
            </a:r>
          </a:p>
          <a:p>
            <a:r>
              <a:rPr lang="en-US" dirty="0" smtClean="0"/>
              <a:t>At rest</a:t>
            </a:r>
          </a:p>
          <a:p>
            <a:r>
              <a:rPr lang="en-US" dirty="0" smtClean="0"/>
              <a:t>In operation</a:t>
            </a:r>
          </a:p>
        </p:txBody>
      </p:sp>
    </p:spTree>
    <p:extLst>
      <p:ext uri="{BB962C8B-B14F-4D97-AF65-F5344CB8AC3E}">
        <p14:creationId xmlns:p14="http://schemas.microsoft.com/office/powerpoint/2010/main" val="426985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gmP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3200" b="1" dirty="0"/>
              <a:t>PICS</a:t>
            </a:r>
            <a:r>
              <a:rPr lang="en-US" dirty="0"/>
              <a:t>:PHARMACEUTICAL INSPECTION CO-OPERATION SCHEME </a:t>
            </a:r>
            <a:endParaRPr lang="en-US" dirty="0" smtClean="0"/>
          </a:p>
          <a:p>
            <a:pPr algn="l" rtl="0"/>
            <a:r>
              <a:rPr lang="en-US" sz="3200" b="1" dirty="0" smtClean="0"/>
              <a:t>WHO</a:t>
            </a:r>
            <a:r>
              <a:rPr lang="en-US" dirty="0" smtClean="0"/>
              <a:t>: World Health Organization</a:t>
            </a:r>
          </a:p>
          <a:p>
            <a:pPr algn="l" rtl="0"/>
            <a:r>
              <a:rPr lang="en-US" sz="3200" b="1" dirty="0" smtClean="0"/>
              <a:t>EUGMP</a:t>
            </a:r>
            <a:r>
              <a:rPr lang="en-US" dirty="0" smtClean="0"/>
              <a:t>: </a:t>
            </a:r>
            <a:r>
              <a:rPr lang="en-US" dirty="0"/>
              <a:t>European Good Manufacturing Practice</a:t>
            </a:r>
            <a:endParaRPr lang="en-US" dirty="0" smtClean="0"/>
          </a:p>
          <a:p>
            <a:pPr algn="l" rtl="0"/>
            <a:r>
              <a:rPr lang="en-US" sz="3500" b="1" dirty="0" smtClean="0"/>
              <a:t>FDA</a:t>
            </a:r>
            <a:r>
              <a:rPr lang="en-US" dirty="0" smtClean="0"/>
              <a:t>: Food and Drug Administration</a:t>
            </a:r>
          </a:p>
          <a:p>
            <a:pPr algn="l" rtl="0"/>
            <a:r>
              <a:rPr lang="en-US" sz="3200" b="1" dirty="0" smtClean="0"/>
              <a:t>ISPE </a:t>
            </a:r>
            <a:r>
              <a:rPr lang="en-US" dirty="0" smtClean="0"/>
              <a:t>: International </a:t>
            </a:r>
            <a:r>
              <a:rPr lang="en-US" dirty="0"/>
              <a:t>Society for Pharmaceutical Engineering</a:t>
            </a:r>
            <a:endParaRPr lang="en-US" dirty="0" smtClean="0"/>
          </a:p>
          <a:p>
            <a:pPr algn="l" rtl="0"/>
            <a:r>
              <a:rPr lang="en-US" sz="3500" b="1" dirty="0" smtClean="0"/>
              <a:t>ICH</a:t>
            </a:r>
            <a:r>
              <a:rPr lang="en-US" dirty="0" smtClean="0"/>
              <a:t>: </a:t>
            </a:r>
            <a:r>
              <a:rPr lang="en-US" dirty="0"/>
              <a:t>International Conference on </a:t>
            </a:r>
            <a:r>
              <a:rPr lang="en-US" dirty="0" smtClean="0"/>
              <a:t>Harmonization</a:t>
            </a:r>
          </a:p>
          <a:p>
            <a:pPr algn="l" rtl="0"/>
            <a:r>
              <a:rPr lang="en-US" sz="3500" b="1" dirty="0" smtClean="0"/>
              <a:t>PDA</a:t>
            </a:r>
            <a:r>
              <a:rPr lang="en-US" dirty="0" smtClean="0"/>
              <a:t>: </a:t>
            </a:r>
            <a:r>
              <a:rPr lang="en-US" dirty="0"/>
              <a:t>Parenteral Drug </a:t>
            </a:r>
            <a:r>
              <a:rPr lang="en-US" dirty="0" smtClean="0"/>
              <a:t>Association</a:t>
            </a:r>
          </a:p>
          <a:p>
            <a:pPr algn="l" rtl="0"/>
            <a:r>
              <a:rPr lang="en-US" b="1" dirty="0" smtClean="0"/>
              <a:t>…</a:t>
            </a:r>
            <a:endParaRPr lang="en-US" dirty="0" smtClean="0"/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88783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قبل از شروع احراز کیفیت باید مدیریت ریسک انجام گردد.</a:t>
            </a:r>
            <a:endParaRPr lang="en-US" dirty="0"/>
          </a:p>
        </p:txBody>
      </p:sp>
      <p:pic>
        <p:nvPicPr>
          <p:cNvPr id="6146" name="Picture 2" descr="C:\Users\quality-user9\Desktop\ng-bb-51-improve-tollgate-11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5172"/>
            <a:ext cx="8077200" cy="38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10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کنترل اختلاف فشار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طراحی 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آبشاری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حبابی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سینک</a:t>
            </a:r>
          </a:p>
          <a:p>
            <a:pPr marL="571500" indent="-457200">
              <a:buFont typeface="+mj-lt"/>
              <a:buAutoNum type="arabicPeriod"/>
            </a:pPr>
            <a:endParaRPr lang="fa-IR" dirty="0"/>
          </a:p>
          <a:p>
            <a:pPr marL="571500" indent="-457200">
              <a:buFont typeface="+mj-lt"/>
              <a:buAutoNum type="arabicPeriod"/>
            </a:pPr>
            <a:endParaRPr lang="fa-IR" dirty="0" smtClean="0"/>
          </a:p>
          <a:p>
            <a:r>
              <a:rPr lang="fa-IR" dirty="0" smtClean="0"/>
              <a:t>بالانسینگ اختلاف فشار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41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هوادهی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Fresh Air</a:t>
            </a:r>
          </a:p>
          <a:p>
            <a:pPr marL="114300" indent="0">
              <a:buNone/>
            </a:pPr>
            <a:r>
              <a:rPr lang="fa-IR" dirty="0" smtClean="0"/>
              <a:t>معایب: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گران قیمت تر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میزان گرفتگی فیلتر بیشتر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فیلتر </a:t>
            </a:r>
            <a:r>
              <a:rPr lang="en-US" dirty="0" smtClean="0"/>
              <a:t>H13</a:t>
            </a:r>
            <a:r>
              <a:rPr lang="fa-IR" dirty="0" smtClean="0"/>
              <a:t> باید در یونیت باشد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سیستم گرمایش و سرمایش باید پر قدرت تر باشد.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07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انواع هوادهی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Recirculate</a:t>
            </a:r>
          </a:p>
          <a:p>
            <a:pPr marL="114300" indent="0">
              <a:buNone/>
            </a:pPr>
            <a:r>
              <a:rPr lang="fa-IR" dirty="0" smtClean="0"/>
              <a:t>معایب: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سخت تر از لحاظ داکتینگ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احتمال الودگی متقابل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فیلتر اضافی مصرف می شود</a:t>
            </a:r>
          </a:p>
          <a:p>
            <a:pPr marL="571500" indent="-457200">
              <a:buFont typeface="+mj-lt"/>
              <a:buAutoNum type="arabicPeriod"/>
            </a:pPr>
            <a:r>
              <a:rPr lang="fa-IR" dirty="0" smtClean="0"/>
              <a:t>بو وبخار فیلتر نمی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41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پوشش اتاق تمیز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جنس لباس</a:t>
            </a:r>
          </a:p>
          <a:p>
            <a:r>
              <a:rPr lang="fa-IR" dirty="0" smtClean="0"/>
              <a:t>ماسک و فیلتر</a:t>
            </a:r>
          </a:p>
          <a:p>
            <a:r>
              <a:rPr lang="fa-IR" dirty="0" smtClean="0"/>
              <a:t>دمپایی </a:t>
            </a:r>
          </a:p>
          <a:p>
            <a:r>
              <a:rPr lang="fa-IR" dirty="0" smtClean="0"/>
              <a:t>دستمال</a:t>
            </a:r>
          </a:p>
          <a:p>
            <a:r>
              <a:rPr lang="fa-IR" dirty="0" smtClean="0"/>
              <a:t> دستکش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4923078" cy="279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487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آب دارویی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3600" b="1" dirty="0" smtClean="0"/>
              <a:t>تعمیرات و نگهداری:</a:t>
            </a:r>
          </a:p>
          <a:p>
            <a:r>
              <a:rPr lang="fa-IR" dirty="0"/>
              <a:t>کاهش هدایت الکتریکی آب تا میزان کمتر از </a:t>
            </a:r>
            <a:r>
              <a:rPr lang="en-US" dirty="0"/>
              <a:t>2-4.5  µs/cm </a:t>
            </a:r>
            <a:r>
              <a:rPr lang="fa-IR" dirty="0"/>
              <a:t>به وسیله </a:t>
            </a:r>
            <a:r>
              <a:rPr lang="en-US" dirty="0"/>
              <a:t>RO </a:t>
            </a:r>
            <a:r>
              <a:rPr lang="fa-IR" dirty="0"/>
              <a:t>در دمای </a:t>
            </a:r>
            <a:r>
              <a:rPr lang="en-US" dirty="0"/>
              <a:t>20ºC</a:t>
            </a:r>
          </a:p>
          <a:p>
            <a:r>
              <a:rPr lang="fa-IR" dirty="0"/>
              <a:t>کاهش هدایت الکتریکی آب تا میزان </a:t>
            </a:r>
            <a:r>
              <a:rPr lang="en-US" dirty="0"/>
              <a:t>0.040-0.045µs/cm </a:t>
            </a:r>
            <a:r>
              <a:rPr lang="fa-IR" dirty="0"/>
              <a:t>به وسیله </a:t>
            </a:r>
            <a:r>
              <a:rPr lang="en-US" dirty="0"/>
              <a:t>EDI </a:t>
            </a:r>
            <a:r>
              <a:rPr lang="fa-IR" dirty="0"/>
              <a:t>در دمای </a:t>
            </a:r>
            <a:r>
              <a:rPr lang="en-US" dirty="0"/>
              <a:t>20ºC</a:t>
            </a:r>
            <a:r>
              <a:rPr lang="fa-IR" dirty="0"/>
              <a:t>( مقدار قابل قبول هدایت الکتریکی طبق مرجع </a:t>
            </a:r>
            <a:r>
              <a:rPr lang="en-US" dirty="0"/>
              <a:t>USP</a:t>
            </a:r>
            <a:r>
              <a:rPr lang="fa-IR" dirty="0"/>
              <a:t>، </a:t>
            </a:r>
            <a:r>
              <a:rPr lang="en-US" dirty="0"/>
              <a:t>1.1µs/cm</a:t>
            </a:r>
            <a:r>
              <a:rPr lang="fa-IR" dirty="0"/>
              <a:t> در دمای </a:t>
            </a:r>
            <a:r>
              <a:rPr lang="en-US" dirty="0"/>
              <a:t>20ºC</a:t>
            </a:r>
            <a:r>
              <a:rPr lang="fa-IR" dirty="0"/>
              <a:t> است.</a:t>
            </a:r>
            <a:endParaRPr lang="en-US" dirty="0"/>
          </a:p>
          <a:p>
            <a:r>
              <a:rPr lang="fa-IR" dirty="0"/>
              <a:t>به حداقل رساندن توقفات پیش­بینی نشده</a:t>
            </a:r>
            <a:endParaRPr lang="en-US" dirty="0"/>
          </a:p>
          <a:p>
            <a:r>
              <a:rPr lang="fa-IR" dirty="0"/>
              <a:t>کاهش استهلاک ناشی از فعالیت دستگاه</a:t>
            </a:r>
            <a:endParaRPr lang="en-US" dirty="0"/>
          </a:p>
          <a:p>
            <a:r>
              <a:rPr lang="fa-IR" dirty="0"/>
              <a:t>کاهش هزینه­ها به وسیله نگهداری و سرویس به موقع دستگاه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15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هود لامینار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3200" b="1" dirty="0" smtClean="0"/>
              <a:t>تعمیرات و نگهداری</a:t>
            </a:r>
            <a:endParaRPr lang="fa-IR" sz="3200" b="1" dirty="0"/>
          </a:p>
          <a:p>
            <a:r>
              <a:rPr lang="fa-IR" dirty="0" smtClean="0"/>
              <a:t>تعویض فیلتر</a:t>
            </a:r>
          </a:p>
          <a:p>
            <a:r>
              <a:rPr lang="fa-IR" dirty="0" smtClean="0"/>
              <a:t>کالیبراسیون گیج فشار</a:t>
            </a:r>
          </a:p>
          <a:p>
            <a:r>
              <a:rPr lang="fa-IR" dirty="0" smtClean="0"/>
              <a:t>تنظیم اختلاف فشار دوره ای</a:t>
            </a:r>
          </a:p>
          <a:p>
            <a:r>
              <a:rPr lang="fa-IR" dirty="0" smtClean="0"/>
              <a:t>تنظیم دور کند و تند هود در صورت نیاز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اتوکلاو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3600" b="1" dirty="0" smtClean="0"/>
              <a:t>تعمیرات و نگهداری</a:t>
            </a:r>
          </a:p>
          <a:p>
            <a:r>
              <a:rPr lang="fa-IR" dirty="0" smtClean="0"/>
              <a:t>شیر اطمینان</a:t>
            </a:r>
          </a:p>
          <a:p>
            <a:r>
              <a:rPr lang="fa-IR" dirty="0" smtClean="0"/>
              <a:t>واشر دربها</a:t>
            </a:r>
          </a:p>
          <a:p>
            <a:r>
              <a:rPr lang="fa-IR" dirty="0" smtClean="0"/>
              <a:t>کالیبراسیون گیج ها</a:t>
            </a:r>
          </a:p>
          <a:p>
            <a:r>
              <a:rPr lang="fa-IR" dirty="0" smtClean="0"/>
              <a:t>گریس کاری نقاط متحرک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80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849563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fa-IR" sz="6000" dirty="0" smtClean="0"/>
              <a:t>باتشکر از توجه شما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23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PICS Chapters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endParaRPr lang="fa-IR" dirty="0"/>
          </a:p>
          <a:p>
            <a:pPr algn="l" rtl="0"/>
            <a:r>
              <a:rPr lang="en-US" dirty="0"/>
              <a:t>CHATER 1 QUALITY </a:t>
            </a:r>
            <a:r>
              <a:rPr lang="en-US" dirty="0" smtClean="0"/>
              <a:t>MANAGEMENT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2 </a:t>
            </a:r>
            <a:r>
              <a:rPr lang="en-US" dirty="0" smtClean="0"/>
              <a:t>PERSONNEL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3 PREMISES AND </a:t>
            </a:r>
            <a:r>
              <a:rPr lang="en-US" dirty="0" smtClean="0"/>
              <a:t>EQUIPMENT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4 </a:t>
            </a:r>
            <a:r>
              <a:rPr lang="en-US" dirty="0" smtClean="0"/>
              <a:t>DOCUMENTATION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5 </a:t>
            </a:r>
            <a:r>
              <a:rPr lang="en-US" dirty="0" smtClean="0"/>
              <a:t>PRODUCTION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6 QUALITY </a:t>
            </a:r>
            <a:r>
              <a:rPr lang="en-US" dirty="0" smtClean="0"/>
              <a:t>CONTROL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7 CONTRACT MANUFACTURE AND </a:t>
            </a:r>
            <a:r>
              <a:rPr lang="en-US" dirty="0" smtClean="0"/>
              <a:t>ANALYSIS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8 COMPLAINTS AND PRODUCT </a:t>
            </a:r>
            <a:r>
              <a:rPr lang="en-US" dirty="0" smtClean="0"/>
              <a:t>RECALL</a:t>
            </a:r>
          </a:p>
          <a:p>
            <a:pPr algn="l" rtl="0"/>
            <a:r>
              <a:rPr lang="en-US" dirty="0" smtClean="0"/>
              <a:t>CHATER </a:t>
            </a:r>
            <a:r>
              <a:rPr lang="en-US" dirty="0"/>
              <a:t>9 SELF INSPECTION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1556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Pics</a:t>
            </a:r>
            <a:r>
              <a:rPr lang="en-US" dirty="0" smtClean="0"/>
              <a:t> annexes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endParaRPr lang="fa-IR" dirty="0"/>
          </a:p>
          <a:p>
            <a:pPr algn="l" rtl="0"/>
            <a:r>
              <a:rPr lang="en-US" dirty="0"/>
              <a:t>Annex 1Manufacture of sterile medicinal </a:t>
            </a:r>
            <a:r>
              <a:rPr lang="en-US" dirty="0" smtClean="0"/>
              <a:t>products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2 Manufacture of biological medicinal products for human </a:t>
            </a:r>
            <a:r>
              <a:rPr lang="en-US" dirty="0" smtClean="0"/>
              <a:t>use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3 Manufacture of </a:t>
            </a:r>
            <a:r>
              <a:rPr lang="en-US" dirty="0" smtClean="0"/>
              <a:t>radiopharmaceuticals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4 Manufacture of veterinary medicinal products other than </a:t>
            </a:r>
            <a:r>
              <a:rPr lang="en-US" dirty="0" smtClean="0"/>
              <a:t>immunological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5 Manufacture of immunological veterinary medical </a:t>
            </a:r>
            <a:r>
              <a:rPr lang="en-US" dirty="0" smtClean="0"/>
              <a:t>products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6 Manufacture of medicinal </a:t>
            </a:r>
            <a:r>
              <a:rPr lang="en-US" dirty="0" smtClean="0"/>
              <a:t>gases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7Manufacture of herbal medicinal </a:t>
            </a:r>
            <a:r>
              <a:rPr lang="en-US" dirty="0" smtClean="0"/>
              <a:t>products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8 Sampling of staring and packaging </a:t>
            </a:r>
            <a:r>
              <a:rPr lang="en-US" dirty="0" smtClean="0"/>
              <a:t>materials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9 Manufacture of liquids, creams and ointments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9618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Pics</a:t>
            </a:r>
            <a:r>
              <a:rPr lang="en-US" dirty="0" smtClean="0"/>
              <a:t> </a:t>
            </a:r>
            <a:r>
              <a:rPr lang="en-US" dirty="0"/>
              <a:t>annexes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endParaRPr lang="fa-IR" dirty="0"/>
          </a:p>
          <a:p>
            <a:pPr algn="l" rtl="0"/>
            <a:r>
              <a:rPr lang="en-US" dirty="0"/>
              <a:t>Annex 10Manufacture of </a:t>
            </a:r>
            <a:r>
              <a:rPr lang="en-US" dirty="0" smtClean="0"/>
              <a:t>pressurized metered </a:t>
            </a:r>
            <a:r>
              <a:rPr lang="en-US" dirty="0"/>
              <a:t>dose aerosol preparations for </a:t>
            </a:r>
            <a:r>
              <a:rPr lang="en-US" dirty="0" smtClean="0"/>
              <a:t>inhalation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11 </a:t>
            </a:r>
            <a:r>
              <a:rPr lang="en-US" dirty="0" smtClean="0"/>
              <a:t>Computerized systems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12 Use of </a:t>
            </a:r>
            <a:r>
              <a:rPr lang="en-US" dirty="0" smtClean="0"/>
              <a:t>ionizing radiation </a:t>
            </a:r>
            <a:r>
              <a:rPr lang="en-US" dirty="0"/>
              <a:t>in the manufacture of medicinal </a:t>
            </a:r>
            <a:r>
              <a:rPr lang="en-US" dirty="0" smtClean="0"/>
              <a:t>products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13 Manufacture of investigational medicinal </a:t>
            </a:r>
            <a:r>
              <a:rPr lang="en-US" dirty="0" smtClean="0"/>
              <a:t>products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14Manufacture of products derived from human blood or human </a:t>
            </a:r>
            <a:r>
              <a:rPr lang="en-US" dirty="0" smtClean="0"/>
              <a:t>plasma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15 </a:t>
            </a:r>
            <a:r>
              <a:rPr lang="en-US" dirty="0" smtClean="0"/>
              <a:t>Qualification and validation</a:t>
            </a:r>
          </a:p>
          <a:p>
            <a:pPr algn="l" rtl="0"/>
            <a:r>
              <a:rPr lang="en-US" dirty="0" smtClean="0"/>
              <a:t>Annex 16( Qualified person </a:t>
            </a:r>
            <a:r>
              <a:rPr lang="en-US" dirty="0"/>
              <a:t>and batch release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17Parametric </a:t>
            </a:r>
            <a:r>
              <a:rPr lang="en-US" dirty="0" smtClean="0"/>
              <a:t>release</a:t>
            </a:r>
          </a:p>
          <a:p>
            <a:pPr algn="l" rtl="0"/>
            <a:r>
              <a:rPr lang="en-US" dirty="0" smtClean="0"/>
              <a:t>Annex </a:t>
            </a:r>
            <a:r>
              <a:rPr lang="en-US" dirty="0"/>
              <a:t>18 GMP Guide for active pharmaceutical ingredients</a:t>
            </a:r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389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Pics</a:t>
            </a:r>
            <a:r>
              <a:rPr lang="en-US" dirty="0"/>
              <a:t> annexes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Annex 19 Reference and retention </a:t>
            </a:r>
            <a:r>
              <a:rPr lang="en-US" dirty="0" smtClean="0"/>
              <a:t>samples</a:t>
            </a:r>
          </a:p>
          <a:p>
            <a:pPr algn="l" rtl="0"/>
            <a:r>
              <a:rPr lang="en-US" dirty="0" smtClean="0"/>
              <a:t>Annex 20 Quality Risk management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2610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سیستم کیفیت دارویی</a:t>
            </a:r>
          </a:p>
          <a:p>
            <a:r>
              <a:rPr lang="fa-IR" dirty="0" smtClean="0"/>
              <a:t>اصول</a:t>
            </a:r>
          </a:p>
          <a:p>
            <a:r>
              <a:rPr lang="fa-IR" dirty="0" smtClean="0"/>
              <a:t>تضمین کیفیت</a:t>
            </a:r>
          </a:p>
          <a:p>
            <a:r>
              <a:rPr lang="fa-IR" dirty="0" smtClean="0"/>
              <a:t>روش های مناسب برای تولید دارو</a:t>
            </a:r>
          </a:p>
          <a:p>
            <a:r>
              <a:rPr lang="fa-IR" dirty="0" smtClean="0"/>
              <a:t>کنترل کیفیت</a:t>
            </a:r>
          </a:p>
          <a:p>
            <a:r>
              <a:rPr lang="fa-IR" dirty="0" smtClean="0"/>
              <a:t>بازبینی کیفیت فرآورده</a:t>
            </a:r>
          </a:p>
          <a:p>
            <a:r>
              <a:rPr lang="fa-IR" dirty="0" smtClean="0"/>
              <a:t>مدیریت ریسک فرایند</a:t>
            </a:r>
          </a:p>
        </p:txBody>
      </p:sp>
    </p:spTree>
    <p:extLst>
      <p:ext uri="{BB962C8B-B14F-4D97-AF65-F5344CB8AC3E}">
        <p14:creationId xmlns:p14="http://schemas.microsoft.com/office/powerpoint/2010/main" val="393626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756</TotalTime>
  <Words>1660</Words>
  <Application>Microsoft Office PowerPoint</Application>
  <PresentationFormat>On-screen Show (4:3)</PresentationFormat>
  <Paragraphs>296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Apothecary</vt:lpstr>
      <vt:lpstr>GMP</vt:lpstr>
      <vt:lpstr>GMP چیست؟</vt:lpstr>
      <vt:lpstr>GMP</vt:lpstr>
      <vt:lpstr>gmP</vt:lpstr>
      <vt:lpstr>PICS Chapters</vt:lpstr>
      <vt:lpstr>Pics annexes</vt:lpstr>
      <vt:lpstr>Pics annexes</vt:lpstr>
      <vt:lpstr>Pics annexes</vt:lpstr>
      <vt:lpstr>Chapter 1</vt:lpstr>
      <vt:lpstr>تضمین کیفیت</vt:lpstr>
      <vt:lpstr>تضمین کیفیت</vt:lpstr>
      <vt:lpstr>CHAPTER 2</vt:lpstr>
      <vt:lpstr>CHAPTER 3</vt:lpstr>
      <vt:lpstr>CHAPTER 4</vt:lpstr>
      <vt:lpstr>CHAPTER 5</vt:lpstr>
      <vt:lpstr>CHAPTER 6</vt:lpstr>
      <vt:lpstr>CHAPTER 7</vt:lpstr>
      <vt:lpstr>CHAPTER 8</vt:lpstr>
      <vt:lpstr>CHAPTER 9</vt:lpstr>
      <vt:lpstr>خرید</vt:lpstr>
      <vt:lpstr>خرید</vt:lpstr>
      <vt:lpstr>خرید</vt:lpstr>
      <vt:lpstr>مواد مرجوعی</vt:lpstr>
      <vt:lpstr>ساختمانها و تجهیزات</vt:lpstr>
      <vt:lpstr>ساختمانها و تجهیزات</vt:lpstr>
      <vt:lpstr>HVAC</vt:lpstr>
      <vt:lpstr>HVAC</vt:lpstr>
      <vt:lpstr>HVAC</vt:lpstr>
      <vt:lpstr>HVAC</vt:lpstr>
      <vt:lpstr>GMP classification</vt:lpstr>
      <vt:lpstr>GMP classification</vt:lpstr>
      <vt:lpstr>آلودگی</vt:lpstr>
      <vt:lpstr>طراحی اتاق تمیز</vt:lpstr>
      <vt:lpstr>hvaC GMP</vt:lpstr>
      <vt:lpstr>Filters</vt:lpstr>
      <vt:lpstr>Filters</vt:lpstr>
      <vt:lpstr>خرید فیلتر</vt:lpstr>
      <vt:lpstr>HVAC PM</vt:lpstr>
      <vt:lpstr>شرایط اتاق تمیز</vt:lpstr>
      <vt:lpstr>Risk Analysis</vt:lpstr>
      <vt:lpstr>کنترل اختلاف فشار</vt:lpstr>
      <vt:lpstr>انواع هوادهی</vt:lpstr>
      <vt:lpstr>انواع هوادهی</vt:lpstr>
      <vt:lpstr>پوشش اتاق تمیز</vt:lpstr>
      <vt:lpstr>آب دارویی</vt:lpstr>
      <vt:lpstr>هود لامینار</vt:lpstr>
      <vt:lpstr>اتوکلاو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GMP</dc:title>
  <dc:creator>Amir</dc:creator>
  <cp:lastModifiedBy>Amir</cp:lastModifiedBy>
  <cp:revision>36</cp:revision>
  <dcterms:created xsi:type="dcterms:W3CDTF">2006-08-16T00:00:00Z</dcterms:created>
  <dcterms:modified xsi:type="dcterms:W3CDTF">2017-07-31T20:05:09Z</dcterms:modified>
</cp:coreProperties>
</file>