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3"/>
  </p:notesMasterIdLst>
  <p:sldIdLst>
    <p:sldId id="331" r:id="rId2"/>
    <p:sldId id="259" r:id="rId3"/>
    <p:sldId id="260" r:id="rId4"/>
    <p:sldId id="261" r:id="rId5"/>
    <p:sldId id="262" r:id="rId6"/>
    <p:sldId id="263" r:id="rId7"/>
    <p:sldId id="264" r:id="rId8"/>
    <p:sldId id="265" r:id="rId9"/>
    <p:sldId id="266" r:id="rId10"/>
    <p:sldId id="267" r:id="rId11"/>
    <p:sldId id="600" r:id="rId12"/>
    <p:sldId id="333" r:id="rId13"/>
    <p:sldId id="540" r:id="rId14"/>
    <p:sldId id="541" r:id="rId15"/>
    <p:sldId id="542" r:id="rId16"/>
    <p:sldId id="344" r:id="rId17"/>
    <p:sldId id="345" r:id="rId18"/>
    <p:sldId id="346" r:id="rId19"/>
    <p:sldId id="348" r:id="rId20"/>
    <p:sldId id="349" r:id="rId21"/>
    <p:sldId id="350" r:id="rId22"/>
    <p:sldId id="543" r:id="rId23"/>
    <p:sldId id="544" r:id="rId24"/>
    <p:sldId id="545" r:id="rId25"/>
    <p:sldId id="605" r:id="rId26"/>
    <p:sldId id="606" r:id="rId27"/>
    <p:sldId id="603" r:id="rId28"/>
    <p:sldId id="604" r:id="rId29"/>
    <p:sldId id="546" r:id="rId30"/>
    <p:sldId id="268" r:id="rId31"/>
    <p:sldId id="269" r:id="rId32"/>
    <p:sldId id="270" r:id="rId33"/>
    <p:sldId id="271" r:id="rId34"/>
    <p:sldId id="547" r:id="rId35"/>
    <p:sldId id="548" r:id="rId36"/>
    <p:sldId id="549" r:id="rId37"/>
    <p:sldId id="550" r:id="rId38"/>
    <p:sldId id="551" r:id="rId39"/>
    <p:sldId id="552" r:id="rId40"/>
    <p:sldId id="553" r:id="rId41"/>
    <p:sldId id="554" r:id="rId42"/>
    <p:sldId id="555" r:id="rId43"/>
    <p:sldId id="556" r:id="rId44"/>
    <p:sldId id="557" r:id="rId45"/>
    <p:sldId id="558" r:id="rId46"/>
    <p:sldId id="559" r:id="rId47"/>
    <p:sldId id="560" r:id="rId48"/>
    <p:sldId id="561" r:id="rId49"/>
    <p:sldId id="562" r:id="rId50"/>
    <p:sldId id="563" r:id="rId51"/>
    <p:sldId id="564" r:id="rId52"/>
    <p:sldId id="565" r:id="rId53"/>
    <p:sldId id="566" r:id="rId54"/>
    <p:sldId id="567" r:id="rId55"/>
    <p:sldId id="568" r:id="rId56"/>
    <p:sldId id="569" r:id="rId57"/>
    <p:sldId id="570" r:id="rId58"/>
    <p:sldId id="571" r:id="rId59"/>
    <p:sldId id="572" r:id="rId60"/>
    <p:sldId id="573" r:id="rId61"/>
    <p:sldId id="607" r:id="rId62"/>
    <p:sldId id="614" r:id="rId63"/>
    <p:sldId id="615" r:id="rId64"/>
    <p:sldId id="616" r:id="rId65"/>
    <p:sldId id="617" r:id="rId66"/>
    <p:sldId id="618" r:id="rId67"/>
    <p:sldId id="619"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90" r:id="rId82"/>
    <p:sldId id="588" r:id="rId83"/>
    <p:sldId id="591" r:id="rId84"/>
    <p:sldId id="592" r:id="rId85"/>
    <p:sldId id="593" r:id="rId86"/>
    <p:sldId id="594" r:id="rId87"/>
    <p:sldId id="595" r:id="rId88"/>
    <p:sldId id="596" r:id="rId89"/>
    <p:sldId id="597" r:id="rId90"/>
    <p:sldId id="598" r:id="rId91"/>
    <p:sldId id="599" r:id="rId92"/>
    <p:sldId id="282" r:id="rId93"/>
    <p:sldId id="283" r:id="rId94"/>
    <p:sldId id="284" r:id="rId95"/>
    <p:sldId id="294" r:id="rId96"/>
    <p:sldId id="295" r:id="rId97"/>
    <p:sldId id="296" r:id="rId98"/>
    <p:sldId id="297" r:id="rId99"/>
    <p:sldId id="302" r:id="rId100"/>
    <p:sldId id="303" r:id="rId101"/>
    <p:sldId id="304" r:id="rId102"/>
    <p:sldId id="386" r:id="rId103"/>
    <p:sldId id="390" r:id="rId104"/>
    <p:sldId id="398" r:id="rId105"/>
    <p:sldId id="399" r:id="rId106"/>
    <p:sldId id="400" r:id="rId107"/>
    <p:sldId id="401" r:id="rId108"/>
    <p:sldId id="402" r:id="rId109"/>
    <p:sldId id="403" r:id="rId110"/>
    <p:sldId id="404" r:id="rId111"/>
    <p:sldId id="405" r:id="rId112"/>
    <p:sldId id="407" r:id="rId113"/>
    <p:sldId id="408" r:id="rId114"/>
    <p:sldId id="409" r:id="rId115"/>
    <p:sldId id="410" r:id="rId116"/>
    <p:sldId id="411" r:id="rId117"/>
    <p:sldId id="412" r:id="rId118"/>
    <p:sldId id="413" r:id="rId119"/>
    <p:sldId id="415" r:id="rId120"/>
    <p:sldId id="416" r:id="rId121"/>
    <p:sldId id="620" r:id="rId1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14" autoAdjust="0"/>
    <p:restoredTop sz="94660"/>
  </p:normalViewPr>
  <p:slideViewPr>
    <p:cSldViewPr>
      <p:cViewPr>
        <p:scale>
          <a:sx n="70" d="100"/>
          <a:sy n="70" d="100"/>
        </p:scale>
        <p:origin x="-1128"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3-12-16T04:25:19.4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7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2B9AC1C-39C6-4B07-A970-E8475FCE68A7}" type="slidenum">
              <a:rPr lang="en-US"/>
              <a:pPr>
                <a:defRPr/>
              </a:pPr>
              <a:t>‹#›</a:t>
            </a:fld>
            <a:endParaRPr lang="en-US"/>
          </a:p>
        </p:txBody>
      </p:sp>
    </p:spTree>
    <p:extLst>
      <p:ext uri="{BB962C8B-B14F-4D97-AF65-F5344CB8AC3E}">
        <p14:creationId xmlns:p14="http://schemas.microsoft.com/office/powerpoint/2010/main" val="3104146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a-IR" smtClean="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03DD009-B5B6-4179-A03C-8299F8AFE134}" type="slidenum">
              <a:rPr lang="en-US" smtClean="0"/>
              <a:pPr eaLnBrk="1" hangingPunct="1"/>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9D2D92B-30A9-44D4-BEE5-8623D1ECE48E}" type="slidenum">
              <a:rPr lang="ar-SA" smtClean="0">
                <a:latin typeface="Titr"/>
                <a:ea typeface="Titr"/>
                <a:cs typeface="Titr"/>
              </a:rPr>
              <a:pPr eaLnBrk="1" hangingPunct="1"/>
              <a:t>106</a:t>
            </a:fld>
            <a:endParaRPr lang="en-US" smtClean="0">
              <a:latin typeface="Titr"/>
              <a:ea typeface="Titr"/>
              <a:cs typeface="Titr"/>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4A0FF66-10E7-4640-AA8F-999808CF5B29}" type="slidenum">
              <a:rPr lang="ar-SA" smtClean="0">
                <a:latin typeface="Titr"/>
                <a:ea typeface="Titr"/>
                <a:cs typeface="Titr"/>
              </a:rPr>
              <a:pPr eaLnBrk="1" hangingPunct="1"/>
              <a:t>107</a:t>
            </a:fld>
            <a:endParaRPr lang="en-US" smtClean="0">
              <a:latin typeface="Titr"/>
              <a:ea typeface="Titr"/>
              <a:cs typeface="Titr"/>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3864B0-0A09-45DA-83CD-E41D39DCCF72}" type="slidenum">
              <a:rPr lang="ar-SA" smtClean="0">
                <a:latin typeface="Titr"/>
                <a:ea typeface="Titr"/>
                <a:cs typeface="Titr"/>
              </a:rPr>
              <a:pPr eaLnBrk="1" hangingPunct="1"/>
              <a:t>108</a:t>
            </a:fld>
            <a:endParaRPr lang="en-US" smtClean="0">
              <a:latin typeface="Titr"/>
              <a:ea typeface="Titr"/>
              <a:cs typeface="Titr"/>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4CAE1F1-DCD3-4C2C-B7BA-53A4EAB7A7BB}" type="slidenum">
              <a:rPr lang="ar-SA" smtClean="0">
                <a:latin typeface="Titr"/>
                <a:ea typeface="Titr"/>
                <a:cs typeface="Titr"/>
              </a:rPr>
              <a:pPr eaLnBrk="1" hangingPunct="1"/>
              <a:t>109</a:t>
            </a:fld>
            <a:endParaRPr lang="en-US" smtClean="0">
              <a:latin typeface="Titr"/>
              <a:ea typeface="Titr"/>
              <a:cs typeface="Titr"/>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043E415-7EF7-4843-9105-FE4E7E5EA3EF}" type="slidenum">
              <a:rPr lang="ar-SA" smtClean="0">
                <a:latin typeface="Titr"/>
                <a:ea typeface="Titr"/>
                <a:cs typeface="Titr"/>
              </a:rPr>
              <a:pPr eaLnBrk="1" hangingPunct="1"/>
              <a:t>110</a:t>
            </a:fld>
            <a:endParaRPr lang="en-US" smtClean="0">
              <a:latin typeface="Titr"/>
              <a:ea typeface="Titr"/>
              <a:cs typeface="Titr"/>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1881219-2305-4903-BB13-2AB3E1A39CAC}" type="slidenum">
              <a:rPr lang="ar-SA" smtClean="0">
                <a:latin typeface="Titr"/>
                <a:ea typeface="Titr"/>
                <a:cs typeface="Titr"/>
              </a:rPr>
              <a:pPr eaLnBrk="1" hangingPunct="1"/>
              <a:t>111</a:t>
            </a:fld>
            <a:endParaRPr lang="en-US" smtClean="0">
              <a:latin typeface="Titr"/>
              <a:ea typeface="Titr"/>
              <a:cs typeface="Titr"/>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26419BC-CC85-4C17-845D-E546E42C8099}" type="slidenum">
              <a:rPr lang="ar-SA" smtClean="0">
                <a:latin typeface="Titr"/>
                <a:ea typeface="Titr"/>
                <a:cs typeface="Titr"/>
              </a:rPr>
              <a:pPr eaLnBrk="1" hangingPunct="1"/>
              <a:t>112</a:t>
            </a:fld>
            <a:endParaRPr lang="en-US" smtClean="0">
              <a:latin typeface="Titr"/>
              <a:ea typeface="Titr"/>
              <a:cs typeface="Titr"/>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1D995FD-CF76-413D-9B44-16F53FEB23BC}" type="slidenum">
              <a:rPr lang="ar-SA" smtClean="0">
                <a:latin typeface="Titr"/>
                <a:ea typeface="Titr"/>
                <a:cs typeface="Titr"/>
              </a:rPr>
              <a:pPr eaLnBrk="1" hangingPunct="1"/>
              <a:t>113</a:t>
            </a:fld>
            <a:endParaRPr lang="en-US" smtClean="0">
              <a:latin typeface="Titr"/>
              <a:ea typeface="Titr"/>
              <a:cs typeface="Titr"/>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A486272-F747-4566-A9DF-389D59E6CBC2}" type="slidenum">
              <a:rPr lang="ar-SA" smtClean="0">
                <a:latin typeface="Titr"/>
                <a:ea typeface="Titr"/>
                <a:cs typeface="Titr"/>
              </a:rPr>
              <a:pPr eaLnBrk="1" hangingPunct="1"/>
              <a:t>114</a:t>
            </a:fld>
            <a:endParaRPr lang="en-US" smtClean="0">
              <a:latin typeface="Titr"/>
              <a:ea typeface="Titr"/>
              <a:cs typeface="Titr"/>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BD59141-B5A4-4482-8360-1A2DB4137061}" type="slidenum">
              <a:rPr lang="ar-SA" smtClean="0">
                <a:latin typeface="Titr"/>
                <a:ea typeface="Titr"/>
                <a:cs typeface="Titr"/>
              </a:rPr>
              <a:pPr eaLnBrk="1" hangingPunct="1"/>
              <a:t>115</a:t>
            </a:fld>
            <a:endParaRPr lang="en-US" smtClean="0">
              <a:latin typeface="Titr"/>
              <a:ea typeface="Titr"/>
              <a:cs typeface="Titr"/>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730" tIns="44865" rIns="89730" bIns="44865" anchor="ctr"/>
          <a:lstStyle/>
          <a:p>
            <a:endParaRPr lang="fa-IR"/>
          </a:p>
        </p:txBody>
      </p:sp>
      <p:sp>
        <p:nvSpPr>
          <p:cNvPr id="15053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49" tIns="0" rIns="19049" bIns="0" anchor="b"/>
          <a:lstStyle/>
          <a:p>
            <a:pPr algn="r"/>
            <a:r>
              <a:rPr lang="en-US" sz="1000" i="1"/>
              <a:t>1</a:t>
            </a:r>
          </a:p>
        </p:txBody>
      </p:sp>
      <p:sp>
        <p:nvSpPr>
          <p:cNvPr id="15053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730" tIns="44865" rIns="89730" bIns="44865" anchor="ctr"/>
          <a:lstStyle/>
          <a:p>
            <a:endParaRPr lang="fa-IR"/>
          </a:p>
        </p:txBody>
      </p:sp>
      <p:sp>
        <p:nvSpPr>
          <p:cNvPr id="15053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730" tIns="44865" rIns="89730" bIns="44865" anchor="ctr"/>
          <a:lstStyle/>
          <a:p>
            <a:endParaRPr lang="fa-IR"/>
          </a:p>
        </p:txBody>
      </p:sp>
      <p:sp>
        <p:nvSpPr>
          <p:cNvPr id="150534" name="Rectangle 6"/>
          <p:cNvSpPr>
            <a:spLocks noGrp="1" noRot="1" noChangeAspect="1" noChangeArrowheads="1" noTextEdit="1"/>
          </p:cNvSpPr>
          <p:nvPr>
            <p:ph type="sldImg"/>
          </p:nvPr>
        </p:nvSpPr>
        <p:spPr>
          <a:ln cap="flat"/>
        </p:spPr>
      </p:sp>
      <p:sp>
        <p:nvSpPr>
          <p:cNvPr id="15053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3343DDE-241C-485C-988C-A91EF482A8FB}" type="slidenum">
              <a:rPr lang="ar-SA" smtClean="0">
                <a:latin typeface="Titr"/>
                <a:ea typeface="Titr"/>
                <a:cs typeface="Titr"/>
              </a:rPr>
              <a:pPr eaLnBrk="1" hangingPunct="1"/>
              <a:t>116</a:t>
            </a:fld>
            <a:endParaRPr lang="en-US" smtClean="0">
              <a:latin typeface="Titr"/>
              <a:ea typeface="Titr"/>
              <a:cs typeface="Titr"/>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3AF4630-7265-4910-BE42-5D996CE9154E}" type="slidenum">
              <a:rPr lang="ar-SA" smtClean="0">
                <a:latin typeface="Titr"/>
                <a:ea typeface="Titr"/>
                <a:cs typeface="Titr"/>
              </a:rPr>
              <a:pPr eaLnBrk="1" hangingPunct="1"/>
              <a:t>117</a:t>
            </a:fld>
            <a:endParaRPr lang="en-US" smtClean="0">
              <a:latin typeface="Titr"/>
              <a:ea typeface="Titr"/>
              <a:cs typeface="Titr"/>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2FF9A70-E61D-4339-973F-B1D938600045}" type="slidenum">
              <a:rPr lang="ar-SA" smtClean="0">
                <a:latin typeface="Titr"/>
                <a:ea typeface="Titr"/>
                <a:cs typeface="Titr"/>
              </a:rPr>
              <a:pPr eaLnBrk="1" hangingPunct="1"/>
              <a:t>118</a:t>
            </a:fld>
            <a:endParaRPr lang="en-US" smtClean="0">
              <a:latin typeface="Titr"/>
              <a:ea typeface="Titr"/>
              <a:cs typeface="Titr"/>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8377BC0-D230-48C2-9571-48CF50879CE0}" type="slidenum">
              <a:rPr lang="ar-SA" smtClean="0">
                <a:latin typeface="Titr"/>
                <a:ea typeface="Titr"/>
                <a:cs typeface="Titr"/>
              </a:rPr>
              <a:pPr eaLnBrk="1" hangingPunct="1"/>
              <a:t>119</a:t>
            </a:fld>
            <a:endParaRPr lang="en-US" smtClean="0">
              <a:latin typeface="Titr"/>
              <a:ea typeface="Titr"/>
              <a:cs typeface="Titr"/>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3A9D040-7F52-4DB7-A1EC-B1930CF9A537}" type="slidenum">
              <a:rPr lang="ar-SA" smtClean="0">
                <a:latin typeface="Titr"/>
                <a:ea typeface="Titr"/>
                <a:cs typeface="Titr"/>
              </a:rPr>
              <a:pPr eaLnBrk="1" hangingPunct="1"/>
              <a:t>120</a:t>
            </a:fld>
            <a:endParaRPr lang="en-US" smtClean="0">
              <a:latin typeface="Titr"/>
              <a:ea typeface="Titr"/>
              <a:cs typeface="Titr"/>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smtClean="0"/>
          </a:p>
        </p:txBody>
      </p:sp>
      <p:sp>
        <p:nvSpPr>
          <p:cNvPr id="185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7CFE958-E500-4295-B035-C5F169D705A3}" type="slidenum">
              <a:rPr lang="en-US" smtClean="0"/>
              <a:pPr eaLnBrk="1" hangingPunct="1"/>
              <a:t>69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smtClean="0"/>
          </a:p>
        </p:txBody>
      </p:sp>
      <p:sp>
        <p:nvSpPr>
          <p:cNvPr id="186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91F9F9E-584F-4E60-A6EC-E7252AFA2A29}" type="slidenum">
              <a:rPr lang="en-US" smtClean="0"/>
              <a:pPr eaLnBrk="1" hangingPunct="1"/>
              <a:t>70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smtClean="0"/>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9B6F108-5C6B-40A1-9E73-284FA73C332A}" type="slidenum">
              <a:rPr lang="en-US" smtClean="0"/>
              <a:pPr eaLnBrk="1" hangingPunct="1"/>
              <a:t>98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6D91CCC-4AEB-4377-B35C-0632999442AD}" type="slidenum">
              <a:rPr lang="ar-SA" smtClean="0">
                <a:latin typeface="Titr"/>
                <a:ea typeface="Titr"/>
                <a:cs typeface="Titr"/>
              </a:rPr>
              <a:pPr eaLnBrk="1" hangingPunct="1"/>
              <a:t>102</a:t>
            </a:fld>
            <a:endParaRPr lang="en-US" smtClean="0">
              <a:latin typeface="Titr"/>
              <a:ea typeface="Titr"/>
              <a:cs typeface="Titr"/>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26645A4-4528-42D5-841F-3D02FA39C67D}" type="slidenum">
              <a:rPr lang="ar-SA" smtClean="0">
                <a:latin typeface="Titr"/>
                <a:ea typeface="Titr"/>
                <a:cs typeface="Titr"/>
              </a:rPr>
              <a:pPr eaLnBrk="1" hangingPunct="1"/>
              <a:t>103</a:t>
            </a:fld>
            <a:endParaRPr lang="en-US" smtClean="0">
              <a:latin typeface="Titr"/>
              <a:ea typeface="Titr"/>
              <a:cs typeface="Titr"/>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915096E-BC2C-4117-8308-2D4F3867C345}" type="slidenum">
              <a:rPr lang="ar-SA" smtClean="0">
                <a:latin typeface="Titr"/>
                <a:ea typeface="Titr"/>
                <a:cs typeface="Titr"/>
              </a:rPr>
              <a:pPr eaLnBrk="1" hangingPunct="1"/>
              <a:t>104</a:t>
            </a:fld>
            <a:endParaRPr lang="en-US" smtClean="0">
              <a:latin typeface="Titr"/>
              <a:ea typeface="Titr"/>
              <a:cs typeface="Titr"/>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FDD0E9A-FC9E-4AB1-850E-D2D2BC28C36F}" type="slidenum">
              <a:rPr lang="ar-SA" smtClean="0">
                <a:latin typeface="Titr"/>
                <a:ea typeface="Titr"/>
                <a:cs typeface="Titr"/>
              </a:rPr>
              <a:pPr eaLnBrk="1" hangingPunct="1"/>
              <a:t>105</a:t>
            </a:fld>
            <a:endParaRPr lang="en-US" smtClean="0">
              <a:latin typeface="Titr"/>
              <a:ea typeface="Titr"/>
              <a:cs typeface="Titr"/>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130425"/>
            <a:ext cx="7772400" cy="1470025"/>
          </a:xfrm>
        </p:spPr>
        <p:txBody>
          <a:bodyPr/>
          <a:lstStyle>
            <a:lvl1pPr>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Tree>
    <p:extLst>
      <p:ext uri="{BB962C8B-B14F-4D97-AF65-F5344CB8AC3E}">
        <p14:creationId xmlns:p14="http://schemas.microsoft.com/office/powerpoint/2010/main" val="125516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6" name="Slide Number Placeholder 5"/>
          <p:cNvSpPr>
            <a:spLocks noGrp="1"/>
          </p:cNvSpPr>
          <p:nvPr>
            <p:ph type="sldNum" sz="quarter" idx="12"/>
          </p:nvPr>
        </p:nvSpPr>
        <p:spPr/>
        <p:txBody>
          <a:bodyPr/>
          <a:lstStyle>
            <a:lvl1pPr>
              <a:defRPr/>
            </a:lvl1pPr>
          </a:lstStyle>
          <a:p>
            <a:pPr>
              <a:defRPr/>
            </a:pPr>
            <a:fld id="{A23CC064-E489-414E-8D81-C17197374186}" type="slidenum">
              <a:rPr lang="ar-SA"/>
              <a:pPr>
                <a:defRPr/>
              </a:pPr>
              <a:t>‹#›</a:t>
            </a:fld>
            <a:endParaRPr lang="en-US"/>
          </a:p>
        </p:txBody>
      </p:sp>
    </p:spTree>
    <p:extLst>
      <p:ext uri="{BB962C8B-B14F-4D97-AF65-F5344CB8AC3E}">
        <p14:creationId xmlns:p14="http://schemas.microsoft.com/office/powerpoint/2010/main" val="348924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0500" y="41275"/>
            <a:ext cx="2146300" cy="6084888"/>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101600" y="41275"/>
            <a:ext cx="6286500" cy="6084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6" name="Slide Number Placeholder 5"/>
          <p:cNvSpPr>
            <a:spLocks noGrp="1"/>
          </p:cNvSpPr>
          <p:nvPr>
            <p:ph type="sldNum" sz="quarter" idx="12"/>
          </p:nvPr>
        </p:nvSpPr>
        <p:spPr/>
        <p:txBody>
          <a:bodyPr/>
          <a:lstStyle>
            <a:lvl1pPr>
              <a:defRPr/>
            </a:lvl1pPr>
          </a:lstStyle>
          <a:p>
            <a:pPr>
              <a:defRPr/>
            </a:pPr>
            <a:fld id="{E7728D7D-9109-4A7A-AFFD-8A3225BB0553}" type="slidenum">
              <a:rPr lang="ar-SA"/>
              <a:pPr>
                <a:defRPr/>
              </a:pPr>
              <a:t>‹#›</a:t>
            </a:fld>
            <a:endParaRPr lang="en-US"/>
          </a:p>
        </p:txBody>
      </p:sp>
    </p:spTree>
    <p:extLst>
      <p:ext uri="{BB962C8B-B14F-4D97-AF65-F5344CB8AC3E}">
        <p14:creationId xmlns:p14="http://schemas.microsoft.com/office/powerpoint/2010/main" val="259801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1600" y="41275"/>
            <a:ext cx="7207250" cy="795338"/>
          </a:xfrm>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7" name="Slide Number Placeholder 6"/>
          <p:cNvSpPr>
            <a:spLocks noGrp="1"/>
          </p:cNvSpPr>
          <p:nvPr>
            <p:ph type="sldNum" sz="quarter" idx="12"/>
          </p:nvPr>
        </p:nvSpPr>
        <p:spPr/>
        <p:txBody>
          <a:bodyPr/>
          <a:lstStyle>
            <a:lvl1pPr>
              <a:defRPr/>
            </a:lvl1pPr>
          </a:lstStyle>
          <a:p>
            <a:pPr>
              <a:defRPr/>
            </a:pPr>
            <a:fld id="{D6264C05-A895-4CB3-B8B9-FB67C5AB7009}" type="slidenum">
              <a:rPr lang="ar-SA"/>
              <a:pPr>
                <a:defRPr/>
              </a:pPr>
              <a:t>‹#›</a:t>
            </a:fld>
            <a:endParaRPr lang="en-US"/>
          </a:p>
        </p:txBody>
      </p:sp>
    </p:spTree>
    <p:extLst>
      <p:ext uri="{BB962C8B-B14F-4D97-AF65-F5344CB8AC3E}">
        <p14:creationId xmlns:p14="http://schemas.microsoft.com/office/powerpoint/2010/main" val="204880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41275"/>
            <a:ext cx="7207250" cy="795338"/>
          </a:xfrm>
        </p:spPr>
        <p:txBody>
          <a:bodyPr/>
          <a:lstStyle/>
          <a:p>
            <a:r>
              <a:rPr lang="en-US" smtClean="0"/>
              <a:t>Click to edit Master title style</a:t>
            </a:r>
            <a:endParaRPr lang="fa-IR"/>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7" name="Slide Number Placeholder 6"/>
          <p:cNvSpPr>
            <a:spLocks noGrp="1"/>
          </p:cNvSpPr>
          <p:nvPr>
            <p:ph type="sldNum" sz="quarter" idx="12"/>
          </p:nvPr>
        </p:nvSpPr>
        <p:spPr/>
        <p:txBody>
          <a:bodyPr/>
          <a:lstStyle>
            <a:lvl1pPr>
              <a:defRPr/>
            </a:lvl1pPr>
          </a:lstStyle>
          <a:p>
            <a:pPr>
              <a:defRPr/>
            </a:pPr>
            <a:fld id="{D50528CC-C3B0-4C16-95BA-3089C416C8D0}" type="slidenum">
              <a:rPr lang="ar-SA"/>
              <a:pPr>
                <a:defRPr/>
              </a:pPr>
              <a:t>‹#›</a:t>
            </a:fld>
            <a:endParaRPr lang="en-US"/>
          </a:p>
        </p:txBody>
      </p:sp>
    </p:spTree>
    <p:extLst>
      <p:ext uri="{BB962C8B-B14F-4D97-AF65-F5344CB8AC3E}">
        <p14:creationId xmlns:p14="http://schemas.microsoft.com/office/powerpoint/2010/main" val="4138600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41275"/>
            <a:ext cx="7207250" cy="795338"/>
          </a:xfrm>
        </p:spPr>
        <p:txBody>
          <a:bodyPr/>
          <a:lstStyle/>
          <a:p>
            <a:r>
              <a:rPr lang="en-US" smtClean="0"/>
              <a:t>Click to edit Master title style</a:t>
            </a:r>
            <a:endParaRPr lang="fa-IR"/>
          </a:p>
        </p:txBody>
      </p:sp>
      <p:sp>
        <p:nvSpPr>
          <p:cNvPr id="3" name="Table Placeholder 2"/>
          <p:cNvSpPr>
            <a:spLocks noGrp="1"/>
          </p:cNvSpPr>
          <p:nvPr>
            <p:ph type="tbl" idx="1"/>
          </p:nvPr>
        </p:nvSpPr>
        <p:spPr>
          <a:xfrm>
            <a:off x="457200" y="1600200"/>
            <a:ext cx="8229600" cy="4525963"/>
          </a:xfrm>
        </p:spPr>
        <p:txBody>
          <a:bodyPr/>
          <a:lstStyle/>
          <a:p>
            <a:pPr lvl="0"/>
            <a:r>
              <a:rPr lang="en-US" noProof="0" smtClean="0"/>
              <a:t>Click icon to add table</a:t>
            </a:r>
            <a:endParaRPr lang="fa-IR" noProof="0" smtClean="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6" name="Slide Number Placeholder 5"/>
          <p:cNvSpPr>
            <a:spLocks noGrp="1"/>
          </p:cNvSpPr>
          <p:nvPr>
            <p:ph type="sldNum" sz="quarter" idx="12"/>
          </p:nvPr>
        </p:nvSpPr>
        <p:spPr/>
        <p:txBody>
          <a:bodyPr/>
          <a:lstStyle>
            <a:lvl1pPr>
              <a:defRPr/>
            </a:lvl1pPr>
          </a:lstStyle>
          <a:p>
            <a:pPr>
              <a:defRPr/>
            </a:pPr>
            <a:fld id="{B2F3FA74-DAED-4A68-9DB9-16DFFF231C1E}" type="slidenum">
              <a:rPr lang="ar-SA"/>
              <a:pPr>
                <a:defRPr/>
              </a:pPr>
              <a:t>‹#›</a:t>
            </a:fld>
            <a:endParaRPr lang="en-US"/>
          </a:p>
        </p:txBody>
      </p:sp>
    </p:spTree>
    <p:extLst>
      <p:ext uri="{BB962C8B-B14F-4D97-AF65-F5344CB8AC3E}">
        <p14:creationId xmlns:p14="http://schemas.microsoft.com/office/powerpoint/2010/main" val="377724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6" name="Slide Number Placeholder 5"/>
          <p:cNvSpPr>
            <a:spLocks noGrp="1"/>
          </p:cNvSpPr>
          <p:nvPr>
            <p:ph type="sldNum" sz="quarter" idx="12"/>
          </p:nvPr>
        </p:nvSpPr>
        <p:spPr/>
        <p:txBody>
          <a:bodyPr/>
          <a:lstStyle>
            <a:lvl1pPr>
              <a:defRPr/>
            </a:lvl1pPr>
          </a:lstStyle>
          <a:p>
            <a:pPr>
              <a:defRPr/>
            </a:pPr>
            <a:fld id="{B90C31D7-875C-4FA6-8A28-C73CAA36ABAA}" type="slidenum">
              <a:rPr lang="ar-SA"/>
              <a:pPr>
                <a:defRPr/>
              </a:pPr>
              <a:t>‹#›</a:t>
            </a:fld>
            <a:endParaRPr lang="en-US"/>
          </a:p>
        </p:txBody>
      </p:sp>
    </p:spTree>
    <p:extLst>
      <p:ext uri="{BB962C8B-B14F-4D97-AF65-F5344CB8AC3E}">
        <p14:creationId xmlns:p14="http://schemas.microsoft.com/office/powerpoint/2010/main" val="159261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6" name="Slide Number Placeholder 5"/>
          <p:cNvSpPr>
            <a:spLocks noGrp="1"/>
          </p:cNvSpPr>
          <p:nvPr>
            <p:ph type="sldNum" sz="quarter" idx="12"/>
          </p:nvPr>
        </p:nvSpPr>
        <p:spPr/>
        <p:txBody>
          <a:bodyPr/>
          <a:lstStyle>
            <a:lvl1pPr>
              <a:defRPr/>
            </a:lvl1pPr>
          </a:lstStyle>
          <a:p>
            <a:pPr>
              <a:defRPr/>
            </a:pPr>
            <a:fld id="{9495D36F-9BFB-477D-9DF3-B56998D57269}" type="slidenum">
              <a:rPr lang="ar-SA"/>
              <a:pPr>
                <a:defRPr/>
              </a:pPr>
              <a:t>‹#›</a:t>
            </a:fld>
            <a:endParaRPr lang="en-US"/>
          </a:p>
        </p:txBody>
      </p:sp>
    </p:spTree>
    <p:extLst>
      <p:ext uri="{BB962C8B-B14F-4D97-AF65-F5344CB8AC3E}">
        <p14:creationId xmlns:p14="http://schemas.microsoft.com/office/powerpoint/2010/main" val="80509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7" name="Slide Number Placeholder 6"/>
          <p:cNvSpPr>
            <a:spLocks noGrp="1"/>
          </p:cNvSpPr>
          <p:nvPr>
            <p:ph type="sldNum" sz="quarter" idx="12"/>
          </p:nvPr>
        </p:nvSpPr>
        <p:spPr/>
        <p:txBody>
          <a:bodyPr/>
          <a:lstStyle>
            <a:lvl1pPr>
              <a:defRPr/>
            </a:lvl1pPr>
          </a:lstStyle>
          <a:p>
            <a:pPr>
              <a:defRPr/>
            </a:pPr>
            <a:fld id="{B8CBEAA2-60BF-4780-9C11-8E99B2CB4601}" type="slidenum">
              <a:rPr lang="ar-SA"/>
              <a:pPr>
                <a:defRPr/>
              </a:pPr>
              <a:t>‹#›</a:t>
            </a:fld>
            <a:endParaRPr lang="en-US"/>
          </a:p>
        </p:txBody>
      </p:sp>
    </p:spTree>
    <p:extLst>
      <p:ext uri="{BB962C8B-B14F-4D97-AF65-F5344CB8AC3E}">
        <p14:creationId xmlns:p14="http://schemas.microsoft.com/office/powerpoint/2010/main" val="264197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9" name="Slide Number Placeholder 8"/>
          <p:cNvSpPr>
            <a:spLocks noGrp="1"/>
          </p:cNvSpPr>
          <p:nvPr>
            <p:ph type="sldNum" sz="quarter" idx="12"/>
          </p:nvPr>
        </p:nvSpPr>
        <p:spPr/>
        <p:txBody>
          <a:bodyPr/>
          <a:lstStyle>
            <a:lvl1pPr>
              <a:defRPr/>
            </a:lvl1pPr>
          </a:lstStyle>
          <a:p>
            <a:pPr>
              <a:defRPr/>
            </a:pPr>
            <a:fld id="{A8DB4CBB-DDDB-4A4B-A726-A2228215A08D}" type="slidenum">
              <a:rPr lang="ar-SA"/>
              <a:pPr>
                <a:defRPr/>
              </a:pPr>
              <a:t>‹#›</a:t>
            </a:fld>
            <a:endParaRPr lang="en-US"/>
          </a:p>
        </p:txBody>
      </p:sp>
    </p:spTree>
    <p:extLst>
      <p:ext uri="{BB962C8B-B14F-4D97-AF65-F5344CB8AC3E}">
        <p14:creationId xmlns:p14="http://schemas.microsoft.com/office/powerpoint/2010/main" val="81292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5" name="Slide Number Placeholder 4"/>
          <p:cNvSpPr>
            <a:spLocks noGrp="1"/>
          </p:cNvSpPr>
          <p:nvPr>
            <p:ph type="sldNum" sz="quarter" idx="12"/>
          </p:nvPr>
        </p:nvSpPr>
        <p:spPr/>
        <p:txBody>
          <a:bodyPr/>
          <a:lstStyle>
            <a:lvl1pPr>
              <a:defRPr/>
            </a:lvl1pPr>
          </a:lstStyle>
          <a:p>
            <a:pPr>
              <a:defRPr/>
            </a:pPr>
            <a:fld id="{E6E0E66D-C623-4C94-B040-605B27C7686E}" type="slidenum">
              <a:rPr lang="ar-SA"/>
              <a:pPr>
                <a:defRPr/>
              </a:pPr>
              <a:t>‹#›</a:t>
            </a:fld>
            <a:endParaRPr lang="en-US"/>
          </a:p>
        </p:txBody>
      </p:sp>
    </p:spTree>
    <p:extLst>
      <p:ext uri="{BB962C8B-B14F-4D97-AF65-F5344CB8AC3E}">
        <p14:creationId xmlns:p14="http://schemas.microsoft.com/office/powerpoint/2010/main" val="359824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C11D1DB-68A3-487F-80F1-7F8BD47F8E1C}" type="slidenum">
              <a:rPr lang="ar-SA"/>
              <a:pPr>
                <a:defRPr/>
              </a:pPr>
              <a:t>‹#›</a:t>
            </a:fld>
            <a:endParaRPr lang="en-US"/>
          </a:p>
        </p:txBody>
      </p:sp>
      <p:sp>
        <p:nvSpPr>
          <p:cNvPr id="5" name="TextBox 4"/>
          <p:cNvSpPr txBox="1"/>
          <p:nvPr userDrawn="1"/>
        </p:nvSpPr>
        <p:spPr>
          <a:xfrm>
            <a:off x="107504" y="116632"/>
            <a:ext cx="7128792" cy="461665"/>
          </a:xfrm>
          <a:prstGeom prst="rect">
            <a:avLst/>
          </a:prstGeom>
          <a:noFill/>
        </p:spPr>
        <p:txBody>
          <a:bodyPr wrap="square" rtlCol="0">
            <a:spAutoFit/>
          </a:bodyPr>
          <a:lstStyle/>
          <a:p>
            <a:pPr algn="r" rtl="1"/>
            <a:r>
              <a:rPr lang="fa-IR" sz="2400" dirty="0" smtClean="0">
                <a:solidFill>
                  <a:srgbClr val="FFFF00"/>
                </a:solidFill>
                <a:cs typeface="B Titr" pitchFamily="2" charset="-78"/>
              </a:rPr>
              <a:t>نشر</a:t>
            </a:r>
            <a:r>
              <a:rPr lang="fa-IR" sz="2400" baseline="0" dirty="0" smtClean="0">
                <a:solidFill>
                  <a:srgbClr val="FFFF00"/>
                </a:solidFill>
                <a:cs typeface="B Titr" pitchFamily="2" charset="-78"/>
              </a:rPr>
              <a:t> از فایل کده (</a:t>
            </a:r>
            <a:r>
              <a:rPr lang="en-US" sz="2400" baseline="0" dirty="0" smtClean="0">
                <a:solidFill>
                  <a:srgbClr val="FFFF00"/>
                </a:solidFill>
                <a:cs typeface="B Titr" pitchFamily="2" charset="-78"/>
              </a:rPr>
              <a:t>www.Filekadeh.ir</a:t>
            </a:r>
            <a:r>
              <a:rPr lang="fa-IR" sz="2400" baseline="0" dirty="0" smtClean="0">
                <a:solidFill>
                  <a:srgbClr val="FFFF00"/>
                </a:solidFill>
                <a:cs typeface="B Titr" pitchFamily="2" charset="-78"/>
              </a:rPr>
              <a:t>)</a:t>
            </a:r>
            <a:endParaRPr lang="en-US" sz="2400" dirty="0">
              <a:solidFill>
                <a:srgbClr val="FFFF00"/>
              </a:solidFill>
              <a:cs typeface="B Titr" pitchFamily="2" charset="-78"/>
            </a:endParaRPr>
          </a:p>
        </p:txBody>
      </p:sp>
    </p:spTree>
    <p:extLst>
      <p:ext uri="{BB962C8B-B14F-4D97-AF65-F5344CB8AC3E}">
        <p14:creationId xmlns:p14="http://schemas.microsoft.com/office/powerpoint/2010/main" val="111174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7" name="Slide Number Placeholder 6"/>
          <p:cNvSpPr>
            <a:spLocks noGrp="1"/>
          </p:cNvSpPr>
          <p:nvPr>
            <p:ph type="sldNum" sz="quarter" idx="12"/>
          </p:nvPr>
        </p:nvSpPr>
        <p:spPr/>
        <p:txBody>
          <a:bodyPr/>
          <a:lstStyle>
            <a:lvl1pPr>
              <a:defRPr/>
            </a:lvl1pPr>
          </a:lstStyle>
          <a:p>
            <a:pPr>
              <a:defRPr/>
            </a:pPr>
            <a:fld id="{680211EA-01A8-4F6D-BFBE-83C557721F1D}" type="slidenum">
              <a:rPr lang="ar-SA"/>
              <a:pPr>
                <a:defRPr/>
              </a:pPr>
              <a:t>‹#›</a:t>
            </a:fld>
            <a:endParaRPr lang="en-US"/>
          </a:p>
        </p:txBody>
      </p:sp>
    </p:spTree>
    <p:extLst>
      <p:ext uri="{BB962C8B-B14F-4D97-AF65-F5344CB8AC3E}">
        <p14:creationId xmlns:p14="http://schemas.microsoft.com/office/powerpoint/2010/main" val="7800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a-I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fa-IR"/>
              <a:t>شركت پردازش سيستم</a:t>
            </a:r>
            <a:r>
              <a:rPr lang="fa-IR">
                <a:cs typeface="+mn-cs"/>
              </a:rPr>
              <a:t>‌</a:t>
            </a:r>
            <a:r>
              <a:rPr lang="fa-IR"/>
              <a:t>هاي مجازي</a:t>
            </a:r>
            <a:endParaRPr lang="en-US"/>
          </a:p>
          <a:p>
            <a:pPr>
              <a:defRPr/>
            </a:pPr>
            <a:r>
              <a:rPr lang="en-US"/>
              <a:t>www.irerp.ir</a:t>
            </a:r>
          </a:p>
        </p:txBody>
      </p:sp>
      <p:sp>
        <p:nvSpPr>
          <p:cNvPr id="7" name="Slide Number Placeholder 6"/>
          <p:cNvSpPr>
            <a:spLocks noGrp="1"/>
          </p:cNvSpPr>
          <p:nvPr>
            <p:ph type="sldNum" sz="quarter" idx="12"/>
          </p:nvPr>
        </p:nvSpPr>
        <p:spPr/>
        <p:txBody>
          <a:bodyPr/>
          <a:lstStyle>
            <a:lvl1pPr>
              <a:defRPr/>
            </a:lvl1pPr>
          </a:lstStyle>
          <a:p>
            <a:pPr>
              <a:defRPr/>
            </a:pPr>
            <a:fld id="{B9372318-0824-40D0-AD01-50EE4D1F24AE}" type="slidenum">
              <a:rPr lang="ar-SA"/>
              <a:pPr>
                <a:defRPr/>
              </a:pPr>
              <a:t>‹#›</a:t>
            </a:fld>
            <a:endParaRPr lang="en-US"/>
          </a:p>
        </p:txBody>
      </p:sp>
    </p:spTree>
    <p:extLst>
      <p:ext uri="{BB962C8B-B14F-4D97-AF65-F5344CB8AC3E}">
        <p14:creationId xmlns:p14="http://schemas.microsoft.com/office/powerpoint/2010/main" val="379110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01600" y="41275"/>
            <a:ext cx="720725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5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4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1">
              <a:defRPr sz="1600">
                <a:cs typeface="Nazanin" pitchFamily="2" charset="-78"/>
              </a:defRPr>
            </a:lvl1pPr>
          </a:lstStyle>
          <a:p>
            <a:pPr>
              <a:defRPr/>
            </a:pPr>
            <a:r>
              <a:rPr lang="fa-IR"/>
              <a:t>شركت پردازش سيستم‌هاي مجازي</a:t>
            </a:r>
            <a:endParaRPr lang="en-US"/>
          </a:p>
          <a:p>
            <a:pPr>
              <a:defRPr/>
            </a:pPr>
            <a:r>
              <a:rPr lang="en-US"/>
              <a:t>www.irerp.ir</a:t>
            </a:r>
          </a:p>
        </p:txBody>
      </p:sp>
      <p:sp>
        <p:nvSpPr>
          <p:cNvPr id="4102"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1">
              <a:defRPr sz="1400"/>
            </a:lvl1pPr>
          </a:lstStyle>
          <a:p>
            <a:pPr>
              <a:defRPr/>
            </a:pPr>
            <a:fld id="{74CE3BBE-97F5-4E7C-9FBB-416E765034FC}"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4694" r:id="rId1"/>
    <p:sldLayoutId id="2147484695" r:id="rId2"/>
    <p:sldLayoutId id="2147484696" r:id="rId3"/>
    <p:sldLayoutId id="2147484697" r:id="rId4"/>
    <p:sldLayoutId id="2147484698" r:id="rId5"/>
    <p:sldLayoutId id="2147484699" r:id="rId6"/>
    <p:sldLayoutId id="2147484700" r:id="rId7"/>
    <p:sldLayoutId id="2147484701" r:id="rId8"/>
    <p:sldLayoutId id="2147484702" r:id="rId9"/>
    <p:sldLayoutId id="2147484703" r:id="rId10"/>
    <p:sldLayoutId id="2147484704" r:id="rId11"/>
    <p:sldLayoutId id="2147484705" r:id="rId12"/>
    <p:sldLayoutId id="2147484706" r:id="rId13"/>
    <p:sldLayoutId id="2147484707" r:id="rId14"/>
  </p:sldLayoutIdLst>
  <p:hf sldNum="0" hdr="0" dt="0"/>
  <p:txStyles>
    <p:titleStyle>
      <a:lvl1pPr algn="ctr" rtl="1" eaLnBrk="0" fontAlgn="base" hangingPunct="0">
        <a:spcBef>
          <a:spcPct val="0"/>
        </a:spcBef>
        <a:spcAft>
          <a:spcPct val="0"/>
        </a:spcAft>
        <a:defRPr sz="3200">
          <a:solidFill>
            <a:srgbClr val="663300"/>
          </a:solidFill>
          <a:latin typeface="+mj-lt"/>
          <a:ea typeface="Titr"/>
          <a:cs typeface="+mj-cs"/>
        </a:defRPr>
      </a:lvl1pPr>
      <a:lvl2pPr algn="ctr" rtl="1" eaLnBrk="0" fontAlgn="base" hangingPunct="0">
        <a:spcBef>
          <a:spcPct val="0"/>
        </a:spcBef>
        <a:spcAft>
          <a:spcPct val="0"/>
        </a:spcAft>
        <a:defRPr sz="3200">
          <a:solidFill>
            <a:srgbClr val="663300"/>
          </a:solidFill>
          <a:latin typeface="Times New Roman" pitchFamily="18" charset="0"/>
          <a:ea typeface="Titr"/>
          <a:cs typeface="Titr" pitchFamily="2" charset="-78"/>
        </a:defRPr>
      </a:lvl2pPr>
      <a:lvl3pPr algn="ctr" rtl="1" eaLnBrk="0" fontAlgn="base" hangingPunct="0">
        <a:spcBef>
          <a:spcPct val="0"/>
        </a:spcBef>
        <a:spcAft>
          <a:spcPct val="0"/>
        </a:spcAft>
        <a:defRPr sz="3200">
          <a:solidFill>
            <a:srgbClr val="663300"/>
          </a:solidFill>
          <a:latin typeface="Times New Roman" pitchFamily="18" charset="0"/>
          <a:ea typeface="Titr"/>
          <a:cs typeface="Titr" pitchFamily="2" charset="-78"/>
        </a:defRPr>
      </a:lvl3pPr>
      <a:lvl4pPr algn="ctr" rtl="1" eaLnBrk="0" fontAlgn="base" hangingPunct="0">
        <a:spcBef>
          <a:spcPct val="0"/>
        </a:spcBef>
        <a:spcAft>
          <a:spcPct val="0"/>
        </a:spcAft>
        <a:defRPr sz="3200">
          <a:solidFill>
            <a:srgbClr val="663300"/>
          </a:solidFill>
          <a:latin typeface="Times New Roman" pitchFamily="18" charset="0"/>
          <a:ea typeface="Titr"/>
          <a:cs typeface="Titr" pitchFamily="2" charset="-78"/>
        </a:defRPr>
      </a:lvl4pPr>
      <a:lvl5pPr algn="ctr" rtl="1" eaLnBrk="0" fontAlgn="base" hangingPunct="0">
        <a:spcBef>
          <a:spcPct val="0"/>
        </a:spcBef>
        <a:spcAft>
          <a:spcPct val="0"/>
        </a:spcAft>
        <a:defRPr sz="3200">
          <a:solidFill>
            <a:srgbClr val="663300"/>
          </a:solidFill>
          <a:latin typeface="Times New Roman" pitchFamily="18" charset="0"/>
          <a:ea typeface="Titr"/>
          <a:cs typeface="Titr" pitchFamily="2" charset="-78"/>
        </a:defRPr>
      </a:lvl5pPr>
      <a:lvl6pPr marL="457200" algn="ctr" rtl="1" eaLnBrk="1" fontAlgn="base" hangingPunct="1">
        <a:spcBef>
          <a:spcPct val="0"/>
        </a:spcBef>
        <a:spcAft>
          <a:spcPct val="0"/>
        </a:spcAft>
        <a:defRPr sz="3200">
          <a:solidFill>
            <a:srgbClr val="663300"/>
          </a:solidFill>
          <a:latin typeface="Times New Roman" pitchFamily="18" charset="0"/>
          <a:cs typeface="Titr" pitchFamily="2" charset="-78"/>
        </a:defRPr>
      </a:lvl6pPr>
      <a:lvl7pPr marL="914400" algn="ctr" rtl="1" eaLnBrk="1" fontAlgn="base" hangingPunct="1">
        <a:spcBef>
          <a:spcPct val="0"/>
        </a:spcBef>
        <a:spcAft>
          <a:spcPct val="0"/>
        </a:spcAft>
        <a:defRPr sz="3200">
          <a:solidFill>
            <a:srgbClr val="663300"/>
          </a:solidFill>
          <a:latin typeface="Times New Roman" pitchFamily="18" charset="0"/>
          <a:cs typeface="Titr" pitchFamily="2" charset="-78"/>
        </a:defRPr>
      </a:lvl7pPr>
      <a:lvl8pPr marL="1371600" algn="ctr" rtl="1" eaLnBrk="1" fontAlgn="base" hangingPunct="1">
        <a:spcBef>
          <a:spcPct val="0"/>
        </a:spcBef>
        <a:spcAft>
          <a:spcPct val="0"/>
        </a:spcAft>
        <a:defRPr sz="3200">
          <a:solidFill>
            <a:srgbClr val="663300"/>
          </a:solidFill>
          <a:latin typeface="Times New Roman" pitchFamily="18" charset="0"/>
          <a:cs typeface="Titr" pitchFamily="2" charset="-78"/>
        </a:defRPr>
      </a:lvl8pPr>
      <a:lvl9pPr marL="1828800" algn="ctr" rtl="1" eaLnBrk="1" fontAlgn="base" hangingPunct="1">
        <a:spcBef>
          <a:spcPct val="0"/>
        </a:spcBef>
        <a:spcAft>
          <a:spcPct val="0"/>
        </a:spcAft>
        <a:defRPr sz="3200">
          <a:solidFill>
            <a:srgbClr val="663300"/>
          </a:solidFill>
          <a:latin typeface="Times New Roman" pitchFamily="18" charset="0"/>
          <a:cs typeface="Titr" pitchFamily="2" charset="-78"/>
        </a:defRPr>
      </a:lvl9pPr>
    </p:titleStyle>
    <p:bodyStyle>
      <a:lvl1pPr marL="342900" indent="-342900" algn="r" rtl="1" eaLnBrk="0" fontAlgn="base" hangingPunct="0">
        <a:spcBef>
          <a:spcPct val="20000"/>
        </a:spcBef>
        <a:spcAft>
          <a:spcPct val="0"/>
        </a:spcAft>
        <a:buChar char="•"/>
        <a:defRPr sz="3200" b="1">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b="1">
          <a:solidFill>
            <a:schemeClr val="tx1"/>
          </a:solidFill>
          <a:latin typeface="+mn-lt"/>
          <a:cs typeface="+mn-cs"/>
        </a:defRPr>
      </a:lvl2pPr>
      <a:lvl3pPr marL="1143000" indent="-228600" algn="r" rtl="1" eaLnBrk="0" fontAlgn="base" hangingPunct="0">
        <a:spcBef>
          <a:spcPct val="20000"/>
        </a:spcBef>
        <a:spcAft>
          <a:spcPct val="0"/>
        </a:spcAft>
        <a:buChar char="•"/>
        <a:defRPr sz="2400" b="1">
          <a:solidFill>
            <a:schemeClr val="tx1"/>
          </a:solidFill>
          <a:latin typeface="+mn-lt"/>
          <a:cs typeface="+mn-cs"/>
        </a:defRPr>
      </a:lvl3pPr>
      <a:lvl4pPr marL="1600200" indent="-228600" algn="r" rtl="1" eaLnBrk="0" fontAlgn="base" hangingPunct="0">
        <a:spcBef>
          <a:spcPct val="20000"/>
        </a:spcBef>
        <a:spcAft>
          <a:spcPct val="0"/>
        </a:spcAft>
        <a:buChar char="–"/>
        <a:defRPr sz="2000" b="1">
          <a:solidFill>
            <a:schemeClr val="tx1"/>
          </a:solidFill>
          <a:latin typeface="+mn-lt"/>
          <a:cs typeface="+mn-cs"/>
        </a:defRPr>
      </a:lvl4pPr>
      <a:lvl5pPr marL="2057400" indent="-228600" algn="r" rtl="1" eaLnBrk="0" fontAlgn="base" hangingPunct="0">
        <a:spcBef>
          <a:spcPct val="20000"/>
        </a:spcBef>
        <a:spcAft>
          <a:spcPct val="0"/>
        </a:spcAft>
        <a:buChar char="»"/>
        <a:defRPr sz="2000" b="1">
          <a:solidFill>
            <a:schemeClr val="tx1"/>
          </a:solidFill>
          <a:latin typeface="+mn-lt"/>
          <a:cs typeface="+mn-cs"/>
        </a:defRPr>
      </a:lvl5pPr>
      <a:lvl6pPr marL="2514600" indent="-228600" algn="r" rtl="1" eaLnBrk="1" fontAlgn="base" hangingPunct="1">
        <a:spcBef>
          <a:spcPct val="20000"/>
        </a:spcBef>
        <a:spcAft>
          <a:spcPct val="0"/>
        </a:spcAft>
        <a:buChar char="»"/>
        <a:defRPr sz="2000" b="1">
          <a:solidFill>
            <a:schemeClr val="tx1"/>
          </a:solidFill>
          <a:latin typeface="+mn-lt"/>
          <a:cs typeface="+mn-cs"/>
        </a:defRPr>
      </a:lvl6pPr>
      <a:lvl7pPr marL="2971800" indent="-228600" algn="r" rtl="1" eaLnBrk="1" fontAlgn="base" hangingPunct="1">
        <a:spcBef>
          <a:spcPct val="20000"/>
        </a:spcBef>
        <a:spcAft>
          <a:spcPct val="0"/>
        </a:spcAft>
        <a:buChar char="»"/>
        <a:defRPr sz="2000" b="1">
          <a:solidFill>
            <a:schemeClr val="tx1"/>
          </a:solidFill>
          <a:latin typeface="+mn-lt"/>
          <a:cs typeface="+mn-cs"/>
        </a:defRPr>
      </a:lvl7pPr>
      <a:lvl8pPr marL="3429000" indent="-228600" algn="r" rtl="1" eaLnBrk="1" fontAlgn="base" hangingPunct="1">
        <a:spcBef>
          <a:spcPct val="20000"/>
        </a:spcBef>
        <a:spcAft>
          <a:spcPct val="0"/>
        </a:spcAft>
        <a:buChar char="»"/>
        <a:defRPr sz="2000" b="1">
          <a:solidFill>
            <a:schemeClr val="tx1"/>
          </a:solidFill>
          <a:latin typeface="+mn-lt"/>
          <a:cs typeface="+mn-cs"/>
        </a:defRPr>
      </a:lvl8pPr>
      <a:lvl9pPr marL="3886200" indent="-228600" algn="r" rtl="1" eaLnBrk="1" fontAlgn="base" hangingPunct="1">
        <a:spcBef>
          <a:spcPct val="20000"/>
        </a:spcBef>
        <a:spcAft>
          <a:spcPct val="0"/>
        </a:spcAft>
        <a:buChar char="»"/>
        <a:defRPr sz="2000" b="1">
          <a:solidFill>
            <a:schemeClr val="tx1"/>
          </a:solidFill>
          <a:latin typeface="+mn-lt"/>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1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7.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6.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www.littlewoods-online.com/rf/navigation/home/index.do"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7" descr="http://www.emeraldfreight.com/media/Gallery/supply_chain_manag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80988"/>
            <a:ext cx="8916987" cy="600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subTitle" idx="1"/>
          </p:nvPr>
        </p:nvSpPr>
        <p:spPr>
          <a:xfrm>
            <a:off x="1143000" y="3886200"/>
            <a:ext cx="6400800" cy="1752600"/>
          </a:xfrm>
          <a:noFill/>
        </p:spPr>
        <p:txBody>
          <a:bodyPr/>
          <a:lstStyle/>
          <a:p>
            <a:pPr algn="r" eaLnBrk="1" hangingPunct="1"/>
            <a:r>
              <a:rPr lang="fa-IR" smtClean="0">
                <a:solidFill>
                  <a:schemeClr val="bg1"/>
                </a:solidFill>
              </a:rPr>
              <a:t> </a:t>
            </a:r>
          </a:p>
        </p:txBody>
      </p:sp>
      <p:sp>
        <p:nvSpPr>
          <p:cNvPr id="36868" name="Slide Number Placeholder 3"/>
          <p:cNvSpPr>
            <a:spLocks noGrp="1"/>
          </p:cNvSpPr>
          <p:nvPr>
            <p:ph type="sldNum" sz="quarter" idx="4294967295"/>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EFBBA37-4A87-4451-A23A-D31A4124BC0F}" type="slidenum">
              <a:rPr lang="ar-SA" smtClean="0">
                <a:solidFill>
                  <a:schemeClr val="bg1"/>
                </a:solidFill>
              </a:rPr>
              <a:pPr eaLnBrk="1" hangingPunct="1"/>
              <a:t>1</a:t>
            </a:fld>
            <a:endParaRPr lang="en-US" smtClean="0">
              <a:solidFill>
                <a:schemeClr val="bg1"/>
              </a:solidFill>
            </a:endParaRPr>
          </a:p>
        </p:txBody>
      </p:sp>
      <p:sp>
        <p:nvSpPr>
          <p:cNvPr id="36869" name="Rectangle 2"/>
          <p:cNvSpPr>
            <a:spLocks noGrp="1" noChangeArrowheads="1"/>
          </p:cNvSpPr>
          <p:nvPr>
            <p:ph type="ctrTitle"/>
          </p:nvPr>
        </p:nvSpPr>
        <p:spPr>
          <a:xfrm>
            <a:off x="785813" y="71438"/>
            <a:ext cx="7772400" cy="1470025"/>
          </a:xfrm>
          <a:noFill/>
        </p:spPr>
        <p:txBody>
          <a:bodyPr/>
          <a:lstStyle/>
          <a:p>
            <a:pPr eaLnBrk="1" hangingPunct="1"/>
            <a:r>
              <a:rPr lang="fa-IR" sz="4000" b="1" smtClean="0">
                <a:solidFill>
                  <a:schemeClr val="bg1"/>
                </a:solidFill>
              </a:rPr>
              <a:t>اصول و مباني زنجيره تامين</a:t>
            </a:r>
            <a:endParaRPr lang="en-US" sz="4000" b="1" smtClean="0">
              <a:solidFill>
                <a:schemeClr val="bg1"/>
              </a:solidFill>
              <a:cs typeface="Zar"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0600"/>
            <a:ext cx="6477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3"/>
          <p:cNvSpPr txBox="1">
            <a:spLocks noChangeArrowheads="1"/>
          </p:cNvSpPr>
          <p:nvPr/>
        </p:nvSpPr>
        <p:spPr bwMode="auto">
          <a:xfrm>
            <a:off x="0" y="76200"/>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fa-IR" sz="4000">
                <a:solidFill>
                  <a:schemeClr val="bg1"/>
                </a:solidFill>
                <a:latin typeface="Times New Roman" pitchFamily="18" charset="0"/>
                <a:ea typeface="Titr"/>
                <a:cs typeface="Titr"/>
              </a:rPr>
              <a:t>چارچوب مديريت زنجيره تامين</a:t>
            </a:r>
            <a:endParaRPr lang="en-US" sz="4000">
              <a:solidFill>
                <a:schemeClr val="bg1"/>
              </a:solidFill>
              <a:latin typeface="Times New Roman" pitchFamily="18" charset="0"/>
              <a:ea typeface="Titr"/>
              <a:cs typeface="Titr"/>
            </a:endParaRPr>
          </a:p>
        </p:txBody>
      </p:sp>
      <p:sp>
        <p:nvSpPr>
          <p:cNvPr id="48132" name="AutoShape 4"/>
          <p:cNvSpPr>
            <a:spLocks noChangeArrowheads="1"/>
          </p:cNvSpPr>
          <p:nvPr/>
        </p:nvSpPr>
        <p:spPr bwMode="auto">
          <a:xfrm>
            <a:off x="6732588" y="2286000"/>
            <a:ext cx="2133600" cy="1219200"/>
          </a:xfrm>
          <a:prstGeom prst="cloudCallout">
            <a:avLst>
              <a:gd name="adj1" fmla="val -30282"/>
              <a:gd name="adj2" fmla="val 8411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r>
              <a:rPr lang="fa-IR" sz="2000" b="1">
                <a:latin typeface="Times New Roman" pitchFamily="18" charset="0"/>
                <a:cs typeface="Lotus" pitchFamily="2" charset="-78"/>
              </a:rPr>
              <a:t>اعضای زنجيره تامين  کدامند؟ </a:t>
            </a:r>
            <a:endParaRPr lang="en-US" sz="2000" b="1">
              <a:latin typeface="Times New Roman" pitchFamily="18" charset="0"/>
              <a:cs typeface="Lotus" pitchFamily="2" charset="-78"/>
            </a:endParaRPr>
          </a:p>
        </p:txBody>
      </p:sp>
      <p:sp>
        <p:nvSpPr>
          <p:cNvPr id="48133" name="AutoShape 5"/>
          <p:cNvSpPr>
            <a:spLocks noChangeArrowheads="1"/>
          </p:cNvSpPr>
          <p:nvPr/>
        </p:nvSpPr>
        <p:spPr bwMode="auto">
          <a:xfrm>
            <a:off x="103188" y="1295400"/>
            <a:ext cx="2971800" cy="1765300"/>
          </a:xfrm>
          <a:prstGeom prst="cloudCallout">
            <a:avLst>
              <a:gd name="adj1" fmla="val 83014"/>
              <a:gd name="adj2" fmla="val -359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fa-IR" sz="2000" b="1">
                <a:latin typeface="Times New Roman" pitchFamily="18" charset="0"/>
                <a:cs typeface="Lotus" pitchFamily="2" charset="-78"/>
              </a:rPr>
              <a:t>چه فرايندهايي در زنجيره جريان دارد و اعضاء را به هم متصل می کند؟ </a:t>
            </a:r>
            <a:endParaRPr lang="en-US" sz="2000" b="1">
              <a:latin typeface="Times New Roman" pitchFamily="18" charset="0"/>
              <a:cs typeface="Lotus" pitchFamily="2" charset="-78"/>
            </a:endParaRPr>
          </a:p>
        </p:txBody>
      </p:sp>
      <p:sp>
        <p:nvSpPr>
          <p:cNvPr id="48134" name="AutoShape 6"/>
          <p:cNvSpPr>
            <a:spLocks noChangeArrowheads="1"/>
          </p:cNvSpPr>
          <p:nvPr/>
        </p:nvSpPr>
        <p:spPr bwMode="auto">
          <a:xfrm>
            <a:off x="76200" y="5005388"/>
            <a:ext cx="3744913" cy="1547812"/>
          </a:xfrm>
          <a:prstGeom prst="cloudCallout">
            <a:avLst>
              <a:gd name="adj1" fmla="val 29315"/>
              <a:gd name="adj2" fmla="val -7123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fa-IR" sz="2000" b="1">
                <a:latin typeface="Times New Roman" pitchFamily="18" charset="0"/>
                <a:cs typeface="Lotus" pitchFamily="2" charset="-78"/>
              </a:rPr>
              <a:t>برای اتصال فرايندها, چه سطحی ازيکپارچگی و  مديريت  با يد  لحاظ شود؟</a:t>
            </a:r>
            <a:endParaRPr lang="en-US" sz="2000" b="1">
              <a:latin typeface="Times New Roman" pitchFamily="18" charset="0"/>
              <a:cs typeface="Lotus" pitchFamily="2" charset="-78"/>
            </a:endParaRPr>
          </a:p>
        </p:txBody>
      </p:sp>
      <p:sp>
        <p:nvSpPr>
          <p:cNvPr id="48135" name="Line 7"/>
          <p:cNvSpPr>
            <a:spLocks noChangeShapeType="1"/>
          </p:cNvSpPr>
          <p:nvPr/>
        </p:nvSpPr>
        <p:spPr bwMode="auto">
          <a:xfrm>
            <a:off x="152400" y="990600"/>
            <a:ext cx="8305800" cy="0"/>
          </a:xfrm>
          <a:prstGeom prst="line">
            <a:avLst/>
          </a:prstGeom>
          <a:noFill/>
          <a:ln w="38100">
            <a:solidFill>
              <a:srgbClr val="00008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fa-IR" b="1" smtClean="0">
                <a:solidFill>
                  <a:schemeClr val="bg1"/>
                </a:solidFill>
              </a:rPr>
              <a:t>وجود ارتباط بين </a:t>
            </a:r>
            <a:r>
              <a:rPr lang="en-US" b="1" smtClean="0">
                <a:solidFill>
                  <a:schemeClr val="bg1"/>
                </a:solidFill>
              </a:rPr>
              <a:t>SCM</a:t>
            </a:r>
            <a:r>
              <a:rPr lang="fa-IR" b="1" smtClean="0">
                <a:solidFill>
                  <a:schemeClr val="bg1"/>
                </a:solidFill>
              </a:rPr>
              <a:t> و </a:t>
            </a:r>
            <a:r>
              <a:rPr lang="en-US" b="1" smtClean="0">
                <a:solidFill>
                  <a:schemeClr val="bg1"/>
                </a:solidFill>
              </a:rPr>
              <a:t>ERP</a:t>
            </a:r>
          </a:p>
        </p:txBody>
      </p:sp>
      <p:sp>
        <p:nvSpPr>
          <p:cNvPr id="82947" name="Rectangle 3"/>
          <p:cNvSpPr>
            <a:spLocks noGrp="1" noChangeArrowheads="1"/>
          </p:cNvSpPr>
          <p:nvPr>
            <p:ph type="body" idx="1"/>
          </p:nvPr>
        </p:nvSpPr>
        <p:spPr>
          <a:xfrm>
            <a:off x="3733800" y="1295400"/>
            <a:ext cx="4572000" cy="4876800"/>
          </a:xfrm>
        </p:spPr>
        <p:txBody>
          <a:bodyPr/>
          <a:lstStyle/>
          <a:p>
            <a:pPr marL="609600" indent="-609600" algn="just" eaLnBrk="1" hangingPunct="1">
              <a:buFontTx/>
              <a:buNone/>
            </a:pPr>
            <a:r>
              <a:rPr lang="fa-IR" altLang="ja-JP" sz="2800" smtClean="0">
                <a:cs typeface="Lotus" pitchFamily="2" charset="-78"/>
              </a:rPr>
              <a:t>در يك تحقيق مشخص گرديد كه:</a:t>
            </a:r>
          </a:p>
          <a:p>
            <a:pPr marL="609600" indent="-609600" algn="just" eaLnBrk="1" hangingPunct="1">
              <a:buFontTx/>
              <a:buNone/>
            </a:pPr>
            <a:r>
              <a:rPr lang="fa-IR" altLang="ja-JP" sz="2800" smtClean="0">
                <a:solidFill>
                  <a:srgbClr val="990000"/>
                </a:solidFill>
                <a:cs typeface="Lotus" pitchFamily="2" charset="-78"/>
              </a:rPr>
              <a:t> 20 درصد</a:t>
            </a:r>
            <a:r>
              <a:rPr lang="fa-IR" altLang="ja-JP" sz="2800" smtClean="0">
                <a:cs typeface="Lotus" pitchFamily="2" charset="-78"/>
              </a:rPr>
              <a:t> از شركت</a:t>
            </a:r>
            <a:r>
              <a:rPr lang="fa-IR" altLang="ja-JP" sz="2800" smtClean="0"/>
              <a:t>‌‌</a:t>
            </a:r>
            <a:r>
              <a:rPr lang="fa-IR" altLang="ja-JP" sz="2800" smtClean="0">
                <a:cs typeface="Lotus" pitchFamily="2" charset="-78"/>
              </a:rPr>
              <a:t>هاي توليدي آمريكا سيستم</a:t>
            </a:r>
            <a:r>
              <a:rPr lang="fa-IR" altLang="ja-JP" sz="2800" smtClean="0"/>
              <a:t>‌</a:t>
            </a:r>
            <a:r>
              <a:rPr lang="fa-IR" altLang="ja-JP" sz="2800" smtClean="0">
                <a:cs typeface="Lotus" pitchFamily="2" charset="-78"/>
              </a:rPr>
              <a:t>هاي مديريت زنجيره تامين خود در را در قالب سيستم برنامه</a:t>
            </a:r>
            <a:r>
              <a:rPr lang="fa-IR" altLang="ja-JP" sz="2800" smtClean="0"/>
              <a:t>‌</a:t>
            </a:r>
            <a:r>
              <a:rPr lang="fa-IR" altLang="ja-JP" sz="2800" smtClean="0">
                <a:cs typeface="Lotus" pitchFamily="2" charset="-78"/>
              </a:rPr>
              <a:t>ريزي منابع سازمان توسعه داده و حدود </a:t>
            </a:r>
            <a:r>
              <a:rPr lang="fa-IR" altLang="ja-JP" sz="2800" smtClean="0">
                <a:solidFill>
                  <a:srgbClr val="990000"/>
                </a:solidFill>
                <a:cs typeface="Lotus" pitchFamily="2" charset="-78"/>
              </a:rPr>
              <a:t>25 درصد</a:t>
            </a:r>
            <a:r>
              <a:rPr lang="fa-IR" altLang="ja-JP" sz="2800" smtClean="0">
                <a:cs typeface="Lotus" pitchFamily="2" charset="-78"/>
              </a:rPr>
              <a:t> نيز، برنامه</a:t>
            </a:r>
            <a:r>
              <a:rPr lang="fa-IR" altLang="ja-JP" sz="2800" smtClean="0"/>
              <a:t>‌</a:t>
            </a:r>
            <a:r>
              <a:rPr lang="fa-IR" altLang="ja-JP" sz="2800" smtClean="0">
                <a:cs typeface="Lotus" pitchFamily="2" charset="-78"/>
              </a:rPr>
              <a:t>هاي براي ايجاد يكپارچگي بين سيستم</a:t>
            </a:r>
            <a:r>
              <a:rPr lang="fa-IR" altLang="ja-JP" sz="2800" smtClean="0"/>
              <a:t>‌</a:t>
            </a:r>
            <a:r>
              <a:rPr lang="fa-IR" altLang="ja-JP" sz="2800" smtClean="0">
                <a:cs typeface="Lotus" pitchFamily="2" charset="-78"/>
              </a:rPr>
              <a:t>هاي برنامه</a:t>
            </a:r>
            <a:r>
              <a:rPr lang="fa-IR" altLang="ja-JP" sz="2800" smtClean="0"/>
              <a:t>‌</a:t>
            </a:r>
            <a:r>
              <a:rPr lang="fa-IR" altLang="ja-JP" sz="2800" smtClean="0">
                <a:cs typeface="Lotus" pitchFamily="2" charset="-78"/>
              </a:rPr>
              <a:t>ريزي منابع سازمان و سيستم</a:t>
            </a:r>
            <a:r>
              <a:rPr lang="fa-IR" altLang="ja-JP" sz="2800" smtClean="0"/>
              <a:t>‌</a:t>
            </a:r>
            <a:r>
              <a:rPr lang="fa-IR" altLang="ja-JP" sz="2800" smtClean="0">
                <a:cs typeface="Lotus" pitchFamily="2" charset="-78"/>
              </a:rPr>
              <a:t>هاي مديريت زنجيره تامين در دست اقدام دارند. </a:t>
            </a:r>
            <a:endParaRPr lang="en-US" sz="2800" smtClean="0">
              <a:cs typeface="Lotus" pitchFamily="2" charset="-78"/>
            </a:endParaRPr>
          </a:p>
        </p:txBody>
      </p:sp>
      <p:pic>
        <p:nvPicPr>
          <p:cNvPr id="82948" name="Picture 4" descr="j023030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752600"/>
            <a:ext cx="2736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fa-IR" sz="4000" smtClean="0">
                <a:solidFill>
                  <a:schemeClr val="bg1"/>
                </a:solidFill>
              </a:rPr>
              <a:t>روند كلي</a:t>
            </a:r>
            <a:endParaRPr lang="en-US" sz="4000" smtClean="0">
              <a:solidFill>
                <a:schemeClr val="bg1"/>
              </a:solidFill>
            </a:endParaRPr>
          </a:p>
        </p:txBody>
      </p:sp>
      <p:sp>
        <p:nvSpPr>
          <p:cNvPr id="83971" name="Rectangle 3"/>
          <p:cNvSpPr>
            <a:spLocks noGrp="1" noChangeArrowheads="1"/>
          </p:cNvSpPr>
          <p:nvPr>
            <p:ph type="body" idx="1"/>
          </p:nvPr>
        </p:nvSpPr>
        <p:spPr>
          <a:xfrm>
            <a:off x="3492500" y="1295400"/>
            <a:ext cx="5194300" cy="4525963"/>
          </a:xfrm>
        </p:spPr>
        <p:txBody>
          <a:bodyPr/>
          <a:lstStyle/>
          <a:p>
            <a:pPr algn="just" eaLnBrk="1" hangingPunct="1">
              <a:buFontTx/>
              <a:buNone/>
            </a:pPr>
            <a:r>
              <a:rPr lang="fa-IR" altLang="ja-JP" sz="2800" smtClean="0">
                <a:cs typeface="Lotus" pitchFamily="2" charset="-78"/>
              </a:rPr>
              <a:t>با توجه به اهميت يافتن مفاهيم مديريت زنجيره تامين، در حال حاضر تعادلي بين تاكيد سيستم</a:t>
            </a:r>
            <a:r>
              <a:rPr lang="fa-IR" altLang="ja-JP" sz="2800" smtClean="0"/>
              <a:t>‌</a:t>
            </a:r>
            <a:r>
              <a:rPr lang="fa-IR" altLang="ja-JP" sz="2800" smtClean="0">
                <a:cs typeface="Lotus" pitchFamily="2" charset="-78"/>
              </a:rPr>
              <a:t>هاي برنامه</a:t>
            </a:r>
            <a:r>
              <a:rPr lang="fa-IR" altLang="ja-JP" sz="2800" smtClean="0"/>
              <a:t>‌</a:t>
            </a:r>
            <a:r>
              <a:rPr lang="fa-IR" altLang="ja-JP" sz="2800" smtClean="0">
                <a:cs typeface="Lotus" pitchFamily="2" charset="-78"/>
              </a:rPr>
              <a:t>ريزي منابع سازمان بر كنترل و تمركز از يك سو و باز بودن سيستم زنجيره تامين از سوي ديگر، در حال شكل</a:t>
            </a:r>
            <a:r>
              <a:rPr lang="fa-IR" altLang="ja-JP" sz="2800" smtClean="0"/>
              <a:t>‌</a:t>
            </a:r>
            <a:r>
              <a:rPr lang="fa-IR" altLang="ja-JP" sz="2800" smtClean="0">
                <a:cs typeface="Lotus" pitchFamily="2" charset="-78"/>
              </a:rPr>
              <a:t>گيري است. اجراي سيستم مورد نظر با ويژگي فوق، نيازمند وجود واسط كاربري بين شركت</a:t>
            </a:r>
            <a:r>
              <a:rPr lang="fa-IR" altLang="ja-JP" sz="2800" smtClean="0"/>
              <a:t>‌‌</a:t>
            </a:r>
            <a:r>
              <a:rPr lang="fa-IR" altLang="ja-JP" sz="2800" smtClean="0">
                <a:cs typeface="Lotus" pitchFamily="2" charset="-78"/>
              </a:rPr>
              <a:t>هاي زنجيره تامين مي</a:t>
            </a:r>
            <a:r>
              <a:rPr lang="fa-IR" altLang="ja-JP" sz="2800" smtClean="0"/>
              <a:t>‌</a:t>
            </a:r>
            <a:r>
              <a:rPr lang="fa-IR" altLang="ja-JP" sz="2800" smtClean="0">
                <a:cs typeface="Lotus" pitchFamily="2" charset="-78"/>
              </a:rPr>
              <a:t>باشد.</a:t>
            </a:r>
            <a:r>
              <a:rPr lang="en-US" altLang="ja-JP" sz="2800" smtClean="0">
                <a:ea typeface="MS PGothic" pitchFamily="34" charset="-128"/>
                <a:cs typeface="Lotus" pitchFamily="2" charset="-78"/>
              </a:rPr>
              <a:t> </a:t>
            </a:r>
            <a:r>
              <a:rPr lang="fa-IR" altLang="ja-JP" sz="2800" smtClean="0">
                <a:cs typeface="Lotus" pitchFamily="2" charset="-78"/>
              </a:rPr>
              <a:t>(ضرورت بحث </a:t>
            </a:r>
            <a:r>
              <a:rPr lang="en-US" altLang="ja-JP" sz="2800" smtClean="0">
                <a:ea typeface="MS PGothic" pitchFamily="34" charset="-128"/>
              </a:rPr>
              <a:t>ERP II</a:t>
            </a:r>
            <a:r>
              <a:rPr lang="fa-IR" altLang="ja-JP" sz="2800" smtClean="0">
                <a:cs typeface="Lotus" pitchFamily="2" charset="-78"/>
              </a:rPr>
              <a:t>)</a:t>
            </a:r>
            <a:endParaRPr lang="en-US" sz="2800" smtClean="0">
              <a:cs typeface="Lotus" pitchFamily="2" charset="-78"/>
            </a:endParaRPr>
          </a:p>
        </p:txBody>
      </p:sp>
      <p:pic>
        <p:nvPicPr>
          <p:cNvPr id="83972" name="Picture 4" descr="k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31623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fld id="{2BD69A89-B19B-4330-BA54-5CF9CFB5EBCB}" type="slidenum">
              <a:rPr lang="ar-SA"/>
              <a:pPr lvl="1" eaLnBrk="1" hangingPunct="1"/>
              <a:t>102</a:t>
            </a:fld>
            <a:endParaRPr lang="en-US"/>
          </a:p>
        </p:txBody>
      </p:sp>
      <p:sp>
        <p:nvSpPr>
          <p:cNvPr id="583683" name="Rectangle 3"/>
          <p:cNvSpPr>
            <a:spLocks noGrp="1" noChangeArrowheads="1"/>
          </p:cNvSpPr>
          <p:nvPr>
            <p:ph type="body" idx="1"/>
          </p:nvPr>
        </p:nvSpPr>
        <p:spPr>
          <a:xfrm>
            <a:off x="1371600" y="1143000"/>
            <a:ext cx="7772400" cy="6019800"/>
          </a:xfrm>
        </p:spPr>
        <p:txBody>
          <a:bodyPr/>
          <a:lstStyle/>
          <a:p>
            <a:pPr eaLnBrk="1" hangingPunct="1"/>
            <a:r>
              <a:rPr lang="fa-IR" smtClean="0"/>
              <a:t>يکپارچکي فرايندهاي سازماني و سيستمهاي سازماني</a:t>
            </a:r>
          </a:p>
          <a:p>
            <a:pPr lvl="1" eaLnBrk="1" hangingPunct="1"/>
            <a:r>
              <a:rPr lang="fa-IR" smtClean="0">
                <a:solidFill>
                  <a:srgbClr val="002060"/>
                </a:solidFill>
              </a:rPr>
              <a:t>فرآيندهاي کاري(</a:t>
            </a:r>
            <a:r>
              <a:rPr lang="en-US" sz="2400" smtClean="0">
                <a:solidFill>
                  <a:srgbClr val="002060"/>
                </a:solidFill>
                <a:latin typeface="Times New Roman" pitchFamily="18" charset="0"/>
                <a:cs typeface="Times New Roman" pitchFamily="18" charset="0"/>
              </a:rPr>
              <a:t>Business Processes</a:t>
            </a:r>
            <a:r>
              <a:rPr lang="fa-IR" smtClean="0">
                <a:solidFill>
                  <a:srgbClr val="002060"/>
                </a:solidFill>
              </a:rPr>
              <a:t>)</a:t>
            </a:r>
            <a:endParaRPr lang="fa-IR" sz="2400" smtClean="0">
              <a:solidFill>
                <a:srgbClr val="002060"/>
              </a:solidFill>
              <a:latin typeface="Times New Roman" pitchFamily="18" charset="0"/>
              <a:cs typeface="Times New Roman" pitchFamily="18" charset="0"/>
            </a:endParaRPr>
          </a:p>
          <a:p>
            <a:pPr lvl="2" eaLnBrk="1" hangingPunct="1"/>
            <a:r>
              <a:rPr lang="fa-IR" sz="2800" smtClean="0"/>
              <a:t>مجموعه اي از فعاليتها است.</a:t>
            </a:r>
          </a:p>
          <a:p>
            <a:pPr lvl="2" eaLnBrk="1" hangingPunct="1"/>
            <a:r>
              <a:rPr lang="fa-IR" sz="2800" smtClean="0"/>
              <a:t>به روش سازماندهي، هماهنگ کردن، و متمرکز ساختن کار براي توليد کالا و خدمات ارزشمند اطلاق مي شود.</a:t>
            </a:r>
          </a:p>
          <a:p>
            <a:pPr lvl="2" eaLnBrk="1" hangingPunct="1"/>
            <a:r>
              <a:rPr lang="fa-IR" sz="2800" smtClean="0"/>
              <a:t>جريانهاي در هم تنيده اي از مواد، اطلاعات، و دانش مي باشد.</a:t>
            </a:r>
          </a:p>
          <a:p>
            <a:pPr lvl="2" eaLnBrk="1" hangingPunct="1"/>
            <a:r>
              <a:rPr lang="fa-IR" sz="2800" smtClean="0"/>
              <a:t>به روشهاي منحصر به فردي براي هماهنگ کردن کار، اطلاعات، و دانش اطلاق مي شود.</a:t>
            </a:r>
          </a:p>
          <a:p>
            <a:pPr lvl="1" eaLnBrk="1" hangingPunct="1"/>
            <a:endParaRPr lang="fa-IR" sz="3200" smtClean="0"/>
          </a:p>
        </p:txBody>
      </p:sp>
      <p:sp>
        <p:nvSpPr>
          <p:cNvPr id="89092"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683">
                                            <p:txEl>
                                              <p:pRg st="2" end="2"/>
                                            </p:txEl>
                                          </p:spTgt>
                                        </p:tgtEl>
                                        <p:attrNameLst>
                                          <p:attrName>style.visibility</p:attrName>
                                        </p:attrNameLst>
                                      </p:cBhvr>
                                      <p:to>
                                        <p:strVal val="visible"/>
                                      </p:to>
                                    </p:set>
                                    <p:anim calcmode="lin" valueType="num">
                                      <p:cBhvr additive="base">
                                        <p:cTn id="7" dur="500" fill="hold"/>
                                        <p:tgtEl>
                                          <p:spTgt spid="5836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68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683">
                                            <p:txEl>
                                              <p:pRg st="3" end="3"/>
                                            </p:txEl>
                                          </p:spTgt>
                                        </p:tgtEl>
                                        <p:attrNameLst>
                                          <p:attrName>style.visibility</p:attrName>
                                        </p:attrNameLst>
                                      </p:cBhvr>
                                      <p:to>
                                        <p:strVal val="visible"/>
                                      </p:to>
                                    </p:set>
                                    <p:anim calcmode="lin" valueType="num">
                                      <p:cBhvr additive="base">
                                        <p:cTn id="11" dur="500" fill="hold"/>
                                        <p:tgtEl>
                                          <p:spTgt spid="5836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6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683">
                                            <p:txEl>
                                              <p:pRg st="4" end="4"/>
                                            </p:txEl>
                                          </p:spTgt>
                                        </p:tgtEl>
                                        <p:attrNameLst>
                                          <p:attrName>style.visibility</p:attrName>
                                        </p:attrNameLst>
                                      </p:cBhvr>
                                      <p:to>
                                        <p:strVal val="visible"/>
                                      </p:to>
                                    </p:set>
                                    <p:anim calcmode="lin" valueType="num">
                                      <p:cBhvr additive="base">
                                        <p:cTn id="15" dur="500" fill="hold"/>
                                        <p:tgtEl>
                                          <p:spTgt spid="58368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368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83683">
                                            <p:txEl>
                                              <p:pRg st="5" end="5"/>
                                            </p:txEl>
                                          </p:spTgt>
                                        </p:tgtEl>
                                        <p:attrNameLst>
                                          <p:attrName>style.visibility</p:attrName>
                                        </p:attrNameLst>
                                      </p:cBhvr>
                                      <p:to>
                                        <p:strVal val="visible"/>
                                      </p:to>
                                    </p:set>
                                    <p:anim calcmode="lin" valueType="num">
                                      <p:cBhvr additive="base">
                                        <p:cTn id="19" dur="500" fill="hold"/>
                                        <p:tgtEl>
                                          <p:spTgt spid="58368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6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fld id="{963F5555-68D6-4DF8-8DF6-A3A342C06E50}" type="slidenum">
              <a:rPr lang="ar-SA"/>
              <a:pPr lvl="1" eaLnBrk="1" hangingPunct="1"/>
              <a:t>103</a:t>
            </a:fld>
            <a:endParaRPr lang="en-US"/>
          </a:p>
        </p:txBody>
      </p:sp>
      <p:sp>
        <p:nvSpPr>
          <p:cNvPr id="92163" name="Rectangle 3"/>
          <p:cNvSpPr>
            <a:spLocks noGrp="1" noChangeArrowheads="1"/>
          </p:cNvSpPr>
          <p:nvPr>
            <p:ph type="body" idx="1"/>
          </p:nvPr>
        </p:nvSpPr>
        <p:spPr>
          <a:xfrm>
            <a:off x="1371600" y="1143000"/>
            <a:ext cx="7772400" cy="6019800"/>
          </a:xfrm>
        </p:spPr>
        <p:txBody>
          <a:bodyPr/>
          <a:lstStyle/>
          <a:p>
            <a:pPr eaLnBrk="1" hangingPunct="1"/>
            <a:r>
              <a:rPr lang="fa-IR" smtClean="0"/>
              <a:t>يکپارچکي فرايندهاي سازماني و سيستمهاي سازماني</a:t>
            </a:r>
          </a:p>
          <a:p>
            <a:pPr lvl="1" eaLnBrk="1" hangingPunct="1"/>
            <a:r>
              <a:rPr lang="fa-IR" smtClean="0">
                <a:solidFill>
                  <a:srgbClr val="002060"/>
                </a:solidFill>
              </a:rPr>
              <a:t>فرآيندهاي کاري بين حوزه هاي کارکردي(</a:t>
            </a:r>
            <a:r>
              <a:rPr lang="en-US" sz="2400" smtClean="0">
                <a:solidFill>
                  <a:srgbClr val="002060"/>
                </a:solidFill>
                <a:latin typeface="Times New Roman" pitchFamily="18" charset="0"/>
                <a:cs typeface="Times New Roman" pitchFamily="18" charset="0"/>
              </a:rPr>
              <a:t>Cross-Functional Business Processes</a:t>
            </a:r>
            <a:r>
              <a:rPr lang="fa-IR" smtClean="0">
                <a:solidFill>
                  <a:srgbClr val="002060"/>
                </a:solidFill>
              </a:rPr>
              <a:t>)</a:t>
            </a:r>
            <a:endParaRPr lang="fa-IR" sz="4400" smtClean="0"/>
          </a:p>
        </p:txBody>
      </p:sp>
      <p:pic>
        <p:nvPicPr>
          <p:cNvPr id="92164" name="Picture 6"/>
          <p:cNvPicPr>
            <a:picLocks noChangeAspect="1" noChangeArrowheads="1"/>
          </p:cNvPicPr>
          <p:nvPr/>
        </p:nvPicPr>
        <p:blipFill>
          <a:blip r:embed="rId3">
            <a:clrChange>
              <a:clrFrom>
                <a:srgbClr val="FFFFFF"/>
              </a:clrFrom>
              <a:clrTo>
                <a:srgbClr val="FFFFFF">
                  <a:alpha val="0"/>
                </a:srgbClr>
              </a:clrTo>
            </a:clrChange>
            <a:lum bright="-100000" contrast="-86000"/>
            <a:extLst>
              <a:ext uri="{28A0092B-C50C-407E-A947-70E740481C1C}">
                <a14:useLocalDpi xmlns:a14="http://schemas.microsoft.com/office/drawing/2010/main" val="0"/>
              </a:ext>
            </a:extLst>
          </a:blip>
          <a:srcRect l="11874" t="11111" r="20000" b="7777"/>
          <a:stretch>
            <a:fillRect/>
          </a:stretch>
        </p:blipFill>
        <p:spPr bwMode="auto">
          <a:xfrm>
            <a:off x="1828800" y="2514600"/>
            <a:ext cx="6096000"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Title 5"/>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fld id="{C22CC274-C58D-4944-B746-A2FCB16F93F2}" type="slidenum">
              <a:rPr lang="ar-SA"/>
              <a:pPr lvl="1" eaLnBrk="1" hangingPunct="1"/>
              <a:t>104</a:t>
            </a:fld>
            <a:endParaRPr lang="en-US"/>
          </a:p>
        </p:txBody>
      </p:sp>
      <p:sp>
        <p:nvSpPr>
          <p:cNvPr id="97283" name="Rectangle 3"/>
          <p:cNvSpPr>
            <a:spLocks noGrp="1" noChangeArrowheads="1"/>
          </p:cNvSpPr>
          <p:nvPr>
            <p:ph type="body" idx="1"/>
          </p:nvPr>
        </p:nvSpPr>
        <p:spPr>
          <a:xfrm>
            <a:off x="285750" y="928688"/>
            <a:ext cx="8858250" cy="6019800"/>
          </a:xfrm>
        </p:spPr>
        <p:txBody>
          <a:bodyPr/>
          <a:lstStyle/>
          <a:p>
            <a:pPr eaLnBrk="1" hangingPunct="1"/>
            <a:r>
              <a:rPr lang="fa-IR" smtClean="0"/>
              <a:t>سيستم برنامه ريزي منابع سازمان</a:t>
            </a:r>
            <a:r>
              <a:rPr lang="en-US" smtClean="0"/>
              <a:t>(ERP)</a:t>
            </a:r>
          </a:p>
          <a:p>
            <a:pPr lvl="1" eaLnBrk="1" hangingPunct="1"/>
            <a:r>
              <a:rPr lang="fa-IR" smtClean="0"/>
              <a:t>سيستمهاي </a:t>
            </a:r>
            <a:r>
              <a:rPr lang="en-US" smtClean="0"/>
              <a:t>Enterprise</a:t>
            </a:r>
            <a:r>
              <a:rPr lang="fa-IR" smtClean="0"/>
              <a:t> از چند فرآيند كليدي در سازمان، داده ها را جمع آوري كرده و به گونه اي ذخيره مي كند تا ساير فرآيندها و بخش هاي سازمان بنا به نيازشان از آنها استفاده نمايند.</a:t>
            </a:r>
          </a:p>
        </p:txBody>
      </p:sp>
      <p:pic>
        <p:nvPicPr>
          <p:cNvPr id="97284" name="Picture 7"/>
          <p:cNvPicPr>
            <a:picLocks noChangeAspect="1" noChangeArrowheads="1"/>
          </p:cNvPicPr>
          <p:nvPr/>
        </p:nvPicPr>
        <p:blipFill>
          <a:blip r:embed="rId3">
            <a:clrChange>
              <a:clrFrom>
                <a:srgbClr val="FFFFFF"/>
              </a:clrFrom>
              <a:clrTo>
                <a:srgbClr val="FFFFFF">
                  <a:alpha val="0"/>
                </a:srgbClr>
              </a:clrTo>
            </a:clrChange>
            <a:lum bright="-100000"/>
            <a:extLst>
              <a:ext uri="{28A0092B-C50C-407E-A947-70E740481C1C}">
                <a14:useLocalDpi xmlns:a14="http://schemas.microsoft.com/office/drawing/2010/main" val="0"/>
              </a:ext>
            </a:extLst>
          </a:blip>
          <a:srcRect l="16875" t="12222" r="12500" b="8888"/>
          <a:stretch>
            <a:fillRect/>
          </a:stretch>
        </p:blipFill>
        <p:spPr bwMode="auto">
          <a:xfrm>
            <a:off x="2286000" y="2895600"/>
            <a:ext cx="62484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Title 5"/>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fld id="{D978B3A7-86BB-4F07-867E-C0FDB8AD0638}" type="slidenum">
              <a:rPr lang="ar-SA"/>
              <a:pPr lvl="1" eaLnBrk="1" hangingPunct="1"/>
              <a:t>105</a:t>
            </a:fld>
            <a:endParaRPr lang="en-US"/>
          </a:p>
        </p:txBody>
      </p:sp>
      <p:sp>
        <p:nvSpPr>
          <p:cNvPr id="98307" name="Rectangle 3"/>
          <p:cNvSpPr>
            <a:spLocks noGrp="1" noChangeArrowheads="1"/>
          </p:cNvSpPr>
          <p:nvPr>
            <p:ph type="body" idx="1"/>
          </p:nvPr>
        </p:nvSpPr>
        <p:spPr>
          <a:xfrm>
            <a:off x="571500" y="1143000"/>
            <a:ext cx="8572500" cy="6019800"/>
          </a:xfrm>
        </p:spPr>
        <p:txBody>
          <a:bodyPr/>
          <a:lstStyle/>
          <a:p>
            <a:pPr eaLnBrk="1" hangingPunct="1"/>
            <a:r>
              <a:rPr lang="fa-IR" smtClean="0"/>
              <a:t>سيستم برنامه ريزي منابع سازمان</a:t>
            </a:r>
            <a:r>
              <a:rPr lang="en-US" smtClean="0"/>
              <a:t>(ERP)</a:t>
            </a:r>
          </a:p>
          <a:p>
            <a:pPr lvl="1" eaLnBrk="1" hangingPunct="1"/>
            <a:r>
              <a:rPr lang="fa-IR" smtClean="0"/>
              <a:t>فرآيندهاي سازمان كه توسط </a:t>
            </a:r>
            <a:r>
              <a:rPr lang="en-US" smtClean="0"/>
              <a:t>Enterprise</a:t>
            </a:r>
            <a:r>
              <a:rPr lang="fa-IR" smtClean="0"/>
              <a:t> پشتيباني مي گردد:</a:t>
            </a:r>
          </a:p>
          <a:p>
            <a:pPr lvl="2" eaLnBrk="1" hangingPunct="1"/>
            <a:r>
              <a:rPr lang="fa-IR" smtClean="0"/>
              <a:t>فرآيندهاي ساخت و توليد</a:t>
            </a:r>
          </a:p>
          <a:p>
            <a:pPr lvl="2" eaLnBrk="1" hangingPunct="1"/>
            <a:r>
              <a:rPr lang="fa-IR" smtClean="0"/>
              <a:t>فرآيندهاي مالي و حسابداري</a:t>
            </a:r>
          </a:p>
          <a:p>
            <a:pPr lvl="2" eaLnBrk="1" hangingPunct="1"/>
            <a:r>
              <a:rPr lang="fa-IR" smtClean="0"/>
              <a:t>فرآيندهاي فروش و بازاريابي</a:t>
            </a:r>
          </a:p>
          <a:p>
            <a:pPr lvl="2" eaLnBrk="1" hangingPunct="1"/>
            <a:r>
              <a:rPr lang="fa-IR" smtClean="0"/>
              <a:t>فرآيندهاي منابع انساني</a:t>
            </a:r>
            <a:endParaRPr lang="en-US" smtClean="0"/>
          </a:p>
        </p:txBody>
      </p:sp>
      <p:sp>
        <p:nvSpPr>
          <p:cNvPr id="98308"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fld id="{975AB573-5704-4E0F-8202-A4649B1B0B9F}" type="slidenum">
              <a:rPr lang="ar-SA"/>
              <a:pPr lvl="1" eaLnBrk="1" hangingPunct="1"/>
              <a:t>106</a:t>
            </a:fld>
            <a:endParaRPr lang="en-US"/>
          </a:p>
        </p:txBody>
      </p:sp>
      <p:sp>
        <p:nvSpPr>
          <p:cNvPr id="99331" name="Rectangle 3"/>
          <p:cNvSpPr>
            <a:spLocks noGrp="1" noChangeArrowheads="1"/>
          </p:cNvSpPr>
          <p:nvPr>
            <p:ph type="body" idx="1"/>
          </p:nvPr>
        </p:nvSpPr>
        <p:spPr>
          <a:xfrm>
            <a:off x="1371600" y="1143000"/>
            <a:ext cx="7772400" cy="6019800"/>
          </a:xfrm>
        </p:spPr>
        <p:txBody>
          <a:bodyPr/>
          <a:lstStyle/>
          <a:p>
            <a:pPr eaLnBrk="1" hangingPunct="1"/>
            <a:r>
              <a:rPr lang="fa-IR" smtClean="0"/>
              <a:t>سيستم برنامه ريزي منابع سازمان</a:t>
            </a:r>
            <a:r>
              <a:rPr lang="en-US" smtClean="0"/>
              <a:t>(ERP)</a:t>
            </a:r>
          </a:p>
          <a:p>
            <a:pPr lvl="1" eaLnBrk="1" hangingPunct="1"/>
            <a:r>
              <a:rPr lang="fa-IR" smtClean="0"/>
              <a:t>فرآيندهاي ساخت و توليد</a:t>
            </a:r>
          </a:p>
          <a:p>
            <a:pPr lvl="2" eaLnBrk="1" hangingPunct="1"/>
            <a:r>
              <a:rPr lang="fa-IR" smtClean="0"/>
              <a:t>مديريت موجودي</a:t>
            </a:r>
          </a:p>
          <a:p>
            <a:pPr lvl="2" eaLnBrk="1" hangingPunct="1"/>
            <a:r>
              <a:rPr lang="fa-IR" smtClean="0"/>
              <a:t>خريد</a:t>
            </a:r>
          </a:p>
          <a:p>
            <a:pPr lvl="2" eaLnBrk="1" hangingPunct="1"/>
            <a:r>
              <a:rPr lang="fa-IR" smtClean="0"/>
              <a:t>ارسال</a:t>
            </a:r>
          </a:p>
          <a:p>
            <a:pPr lvl="2" eaLnBrk="1" hangingPunct="1"/>
            <a:r>
              <a:rPr lang="fa-IR" smtClean="0"/>
              <a:t>برنامه ريزي توليد</a:t>
            </a:r>
          </a:p>
          <a:p>
            <a:pPr lvl="2" eaLnBrk="1" hangingPunct="1"/>
            <a:r>
              <a:rPr lang="fa-IR" smtClean="0"/>
              <a:t>برنامه ريزي نيازمندي هاي مواد(</a:t>
            </a:r>
            <a:r>
              <a:rPr lang="en-US" smtClean="0"/>
              <a:t>MRP</a:t>
            </a:r>
            <a:r>
              <a:rPr lang="fa-IR" smtClean="0"/>
              <a:t>)</a:t>
            </a:r>
          </a:p>
          <a:p>
            <a:pPr lvl="2" eaLnBrk="1" hangingPunct="1"/>
            <a:r>
              <a:rPr lang="fa-IR" smtClean="0"/>
              <a:t>نگهداري و تعميرات تجهيزات و كارخانه</a:t>
            </a:r>
          </a:p>
        </p:txBody>
      </p:sp>
      <p:sp>
        <p:nvSpPr>
          <p:cNvPr id="99332"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fld id="{B5CB8F98-5E20-4DD8-98D5-C38E090E1787}" type="slidenum">
              <a:rPr lang="ar-SA"/>
              <a:pPr lvl="1" eaLnBrk="1" hangingPunct="1"/>
              <a:t>107</a:t>
            </a:fld>
            <a:endParaRPr lang="en-US"/>
          </a:p>
        </p:txBody>
      </p:sp>
      <p:sp>
        <p:nvSpPr>
          <p:cNvPr id="100355" name="Rectangle 3"/>
          <p:cNvSpPr>
            <a:spLocks noGrp="1" noChangeArrowheads="1"/>
          </p:cNvSpPr>
          <p:nvPr>
            <p:ph type="body" idx="1"/>
          </p:nvPr>
        </p:nvSpPr>
        <p:spPr>
          <a:xfrm>
            <a:off x="1371600" y="1143000"/>
            <a:ext cx="7772400" cy="6019800"/>
          </a:xfrm>
        </p:spPr>
        <p:txBody>
          <a:bodyPr/>
          <a:lstStyle/>
          <a:p>
            <a:pPr eaLnBrk="1" hangingPunct="1"/>
            <a:r>
              <a:rPr lang="fa-IR" smtClean="0"/>
              <a:t>سيستم برنامه ريزي منابع سازمان</a:t>
            </a:r>
            <a:r>
              <a:rPr lang="en-US" smtClean="0"/>
              <a:t>(ERP)</a:t>
            </a:r>
          </a:p>
          <a:p>
            <a:pPr lvl="1" eaLnBrk="1" hangingPunct="1"/>
            <a:r>
              <a:rPr lang="fa-IR" smtClean="0"/>
              <a:t>فرآيندهاي مالي و حسابداري</a:t>
            </a:r>
          </a:p>
          <a:p>
            <a:pPr lvl="2" eaLnBrk="1" hangingPunct="1"/>
            <a:r>
              <a:rPr lang="fa-IR" smtClean="0"/>
              <a:t>حسابهاي پرداختني</a:t>
            </a:r>
          </a:p>
          <a:p>
            <a:pPr lvl="2" eaLnBrk="1" hangingPunct="1"/>
            <a:r>
              <a:rPr lang="fa-IR" smtClean="0"/>
              <a:t>حسابهاي دريافتني</a:t>
            </a:r>
          </a:p>
          <a:p>
            <a:pPr lvl="2" eaLnBrk="1" hangingPunct="1"/>
            <a:r>
              <a:rPr lang="fa-IR" smtClean="0"/>
              <a:t>مديريت جريان نقدينگي و پيش بيني</a:t>
            </a:r>
          </a:p>
          <a:p>
            <a:pPr lvl="2" eaLnBrk="1" hangingPunct="1"/>
            <a:r>
              <a:rPr lang="fa-IR" smtClean="0"/>
              <a:t>حسابداري قيمت تمام شده محصول</a:t>
            </a:r>
          </a:p>
          <a:p>
            <a:pPr lvl="2" eaLnBrk="1" hangingPunct="1"/>
            <a:r>
              <a:rPr lang="fa-IR" smtClean="0"/>
              <a:t>حسابداري مراكز هزينه</a:t>
            </a:r>
          </a:p>
          <a:p>
            <a:pPr lvl="2" eaLnBrk="1" hangingPunct="1"/>
            <a:r>
              <a:rPr lang="fa-IR" smtClean="0"/>
              <a:t>حسابداري حقوق و دستمزد</a:t>
            </a:r>
          </a:p>
          <a:p>
            <a:pPr lvl="2" eaLnBrk="1" hangingPunct="1"/>
            <a:r>
              <a:rPr lang="fa-IR" smtClean="0"/>
              <a:t>گزارشهاي مالي</a:t>
            </a:r>
          </a:p>
          <a:p>
            <a:pPr lvl="2" eaLnBrk="1" hangingPunct="1"/>
            <a:r>
              <a:rPr lang="fa-IR" smtClean="0"/>
              <a:t>بودجه بندي</a:t>
            </a:r>
          </a:p>
        </p:txBody>
      </p:sp>
      <p:sp>
        <p:nvSpPr>
          <p:cNvPr id="100356"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fld id="{121ACD00-97AD-48EA-814F-62990BE5EEAA}" type="slidenum">
              <a:rPr lang="ar-SA"/>
              <a:pPr lvl="1" eaLnBrk="1" hangingPunct="1"/>
              <a:t>108</a:t>
            </a:fld>
            <a:endParaRPr lang="en-US"/>
          </a:p>
        </p:txBody>
      </p:sp>
      <p:sp>
        <p:nvSpPr>
          <p:cNvPr id="101379" name="Rectangle 3"/>
          <p:cNvSpPr>
            <a:spLocks noGrp="1" noChangeArrowheads="1"/>
          </p:cNvSpPr>
          <p:nvPr>
            <p:ph type="body" idx="1"/>
          </p:nvPr>
        </p:nvSpPr>
        <p:spPr>
          <a:xfrm>
            <a:off x="1371600" y="1143000"/>
            <a:ext cx="7772400" cy="6019800"/>
          </a:xfrm>
        </p:spPr>
        <p:txBody>
          <a:bodyPr/>
          <a:lstStyle/>
          <a:p>
            <a:pPr eaLnBrk="1" hangingPunct="1"/>
            <a:r>
              <a:rPr lang="fa-IR" smtClean="0"/>
              <a:t>سيستم برنامه ريزي منابع سازمان</a:t>
            </a:r>
            <a:r>
              <a:rPr lang="en-US" smtClean="0"/>
              <a:t>(ERP)</a:t>
            </a:r>
          </a:p>
          <a:p>
            <a:pPr lvl="1" eaLnBrk="1" hangingPunct="1"/>
            <a:r>
              <a:rPr lang="fa-IR" smtClean="0"/>
              <a:t>فرآيندهاي فروش و بازاريابي</a:t>
            </a:r>
          </a:p>
          <a:p>
            <a:pPr lvl="2" eaLnBrk="1" hangingPunct="1"/>
            <a:r>
              <a:rPr lang="fa-IR" smtClean="0"/>
              <a:t>پردازش سفارش</a:t>
            </a:r>
          </a:p>
          <a:p>
            <a:pPr lvl="2" eaLnBrk="1" hangingPunct="1"/>
            <a:r>
              <a:rPr lang="fa-IR" smtClean="0"/>
              <a:t>قيمت گذاري</a:t>
            </a:r>
          </a:p>
          <a:p>
            <a:pPr lvl="2" eaLnBrk="1" hangingPunct="1"/>
            <a:r>
              <a:rPr lang="fa-IR" smtClean="0"/>
              <a:t>ارسال</a:t>
            </a:r>
          </a:p>
          <a:p>
            <a:pPr lvl="2" eaLnBrk="1" hangingPunct="1"/>
            <a:r>
              <a:rPr lang="fa-IR" smtClean="0"/>
              <a:t>صدور صورتحساب</a:t>
            </a:r>
          </a:p>
          <a:p>
            <a:pPr lvl="2" eaLnBrk="1" hangingPunct="1"/>
            <a:r>
              <a:rPr lang="fa-IR" smtClean="0"/>
              <a:t>مديريت فروش</a:t>
            </a:r>
          </a:p>
          <a:p>
            <a:pPr lvl="2" eaLnBrk="1" hangingPunct="1"/>
            <a:r>
              <a:rPr lang="fa-IR" smtClean="0"/>
              <a:t>برنامه ريزي فروش</a:t>
            </a:r>
          </a:p>
        </p:txBody>
      </p:sp>
      <p:sp>
        <p:nvSpPr>
          <p:cNvPr id="101380"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1371600" y="1143000"/>
            <a:ext cx="7772400" cy="6019800"/>
          </a:xfrm>
        </p:spPr>
        <p:txBody>
          <a:bodyPr/>
          <a:lstStyle/>
          <a:p>
            <a:pPr eaLnBrk="1" hangingPunct="1"/>
            <a:r>
              <a:rPr lang="fa-IR" smtClean="0"/>
              <a:t>سيستم برنامه ريزي منابع سازمان</a:t>
            </a:r>
            <a:r>
              <a:rPr lang="en-US" smtClean="0"/>
              <a:t>(ERP)</a:t>
            </a:r>
          </a:p>
          <a:p>
            <a:pPr lvl="1" eaLnBrk="1" hangingPunct="1"/>
            <a:r>
              <a:rPr lang="fa-IR" smtClean="0"/>
              <a:t>فرآيندهاي منابع انساني</a:t>
            </a:r>
            <a:endParaRPr lang="en-US" smtClean="0"/>
          </a:p>
          <a:p>
            <a:pPr lvl="2" eaLnBrk="1" hangingPunct="1"/>
            <a:r>
              <a:rPr lang="fa-IR" smtClean="0"/>
              <a:t>اداره پرسنل</a:t>
            </a:r>
          </a:p>
          <a:p>
            <a:pPr lvl="2" eaLnBrk="1" hangingPunct="1"/>
            <a:r>
              <a:rPr lang="fa-IR" smtClean="0"/>
              <a:t>حقوق و دستمزد</a:t>
            </a:r>
          </a:p>
          <a:p>
            <a:pPr lvl="2" eaLnBrk="1" hangingPunct="1"/>
            <a:r>
              <a:rPr lang="fa-IR" smtClean="0"/>
              <a:t>برنامه ريزي و توسعه پرسنل</a:t>
            </a:r>
          </a:p>
          <a:p>
            <a:pPr lvl="2" eaLnBrk="1" hangingPunct="1"/>
            <a:r>
              <a:rPr lang="fa-IR" smtClean="0"/>
              <a:t>پاداش و كارانه</a:t>
            </a:r>
          </a:p>
          <a:p>
            <a:pPr lvl="2" eaLnBrk="1" hangingPunct="1"/>
            <a:r>
              <a:rPr lang="fa-IR" smtClean="0"/>
              <a:t>گزارش پرسنلي</a:t>
            </a:r>
            <a:endParaRPr lang="en-US" smtClean="0"/>
          </a:p>
        </p:txBody>
      </p:sp>
      <p:sp>
        <p:nvSpPr>
          <p:cNvPr id="102404"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نمونه زنجیره تامین</a:t>
            </a:r>
            <a:endParaRPr lang="fa-IR" dirty="0">
              <a:solidFill>
                <a:schemeClr val="bg1"/>
              </a:solidFill>
            </a:endParaRPr>
          </a:p>
        </p:txBody>
      </p:sp>
      <p:pic>
        <p:nvPicPr>
          <p:cNvPr id="5" name="Picture 2" descr="http://www.dwasolutions.com/images/OilSupplyChai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908720"/>
            <a:ext cx="6624736" cy="5449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5461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1371600" y="1143000"/>
            <a:ext cx="7772400" cy="6019800"/>
          </a:xfrm>
        </p:spPr>
        <p:txBody>
          <a:bodyPr/>
          <a:lstStyle/>
          <a:p>
            <a:pPr eaLnBrk="1" hangingPunct="1">
              <a:lnSpc>
                <a:spcPct val="90000"/>
              </a:lnSpc>
            </a:pPr>
            <a:r>
              <a:rPr lang="fa-IR" sz="2800" dirty="0" smtClean="0"/>
              <a:t>سيستم برنامه ريزي منابع سازمان</a:t>
            </a:r>
            <a:r>
              <a:rPr lang="en-US" sz="2800" dirty="0" smtClean="0"/>
              <a:t>(ERP)</a:t>
            </a:r>
          </a:p>
          <a:p>
            <a:pPr lvl="1" eaLnBrk="1" hangingPunct="1">
              <a:lnSpc>
                <a:spcPct val="90000"/>
              </a:lnSpc>
            </a:pPr>
            <a:r>
              <a:rPr lang="fa-IR" sz="2400" dirty="0" smtClean="0"/>
              <a:t>مزاياي سيستمهاي </a:t>
            </a:r>
            <a:r>
              <a:rPr lang="en-US" sz="2400" dirty="0" smtClean="0"/>
              <a:t>Enterprise</a:t>
            </a:r>
          </a:p>
          <a:p>
            <a:pPr lvl="2" eaLnBrk="1" hangingPunct="1">
              <a:lnSpc>
                <a:spcPct val="90000"/>
              </a:lnSpc>
            </a:pPr>
            <a:r>
              <a:rPr lang="fa-IR" sz="2000" dirty="0" smtClean="0"/>
              <a:t>كل سازمان به يك سازمان يكپارچه تبديل مي شود.</a:t>
            </a:r>
          </a:p>
          <a:p>
            <a:pPr lvl="2" eaLnBrk="1" hangingPunct="1">
              <a:lnSpc>
                <a:spcPct val="90000"/>
              </a:lnSpc>
            </a:pPr>
            <a:r>
              <a:rPr lang="fa-IR" sz="2000" dirty="0" smtClean="0"/>
              <a:t>فرآيندهاي مديريت در سازمان به صورت تخصصي پشتيباني مي شود.</a:t>
            </a:r>
          </a:p>
          <a:p>
            <a:pPr lvl="2" eaLnBrk="1" hangingPunct="1">
              <a:lnSpc>
                <a:spcPct val="90000"/>
              </a:lnSpc>
            </a:pPr>
            <a:r>
              <a:rPr lang="fa-IR" sz="2000" dirty="0" smtClean="0"/>
              <a:t>يك زيرساخت يكپارچه فن آوري در كل سازمان ايجاد مي شود.</a:t>
            </a:r>
          </a:p>
          <a:p>
            <a:pPr lvl="2" eaLnBrk="1" hangingPunct="1">
              <a:lnSpc>
                <a:spcPct val="90000"/>
              </a:lnSpc>
            </a:pPr>
            <a:r>
              <a:rPr lang="fa-IR" sz="2000" dirty="0" smtClean="0"/>
              <a:t>كل فرآيندهاي سازمان با كارايي بسيار بالا و با رويكرد مشتري گرايي انجام مي شوند.</a:t>
            </a:r>
          </a:p>
          <a:p>
            <a:pPr lvl="1" eaLnBrk="1" hangingPunct="1">
              <a:lnSpc>
                <a:spcPct val="90000"/>
              </a:lnSpc>
            </a:pPr>
            <a:r>
              <a:rPr lang="fa-IR" sz="2400" dirty="0" smtClean="0"/>
              <a:t>چالش هاي سيستمهاي </a:t>
            </a:r>
            <a:r>
              <a:rPr lang="en-US" sz="2400" dirty="0" smtClean="0"/>
              <a:t>Enterprise</a:t>
            </a:r>
          </a:p>
          <a:p>
            <a:pPr lvl="2" eaLnBrk="1" hangingPunct="1">
              <a:lnSpc>
                <a:spcPct val="90000"/>
              </a:lnSpc>
            </a:pPr>
            <a:r>
              <a:rPr lang="fa-IR" sz="2000" dirty="0" smtClean="0"/>
              <a:t>پياده سازي آن به علت تغييرات زياد در فرآيندها و عمليات بسيار مشكل است.</a:t>
            </a:r>
          </a:p>
          <a:p>
            <a:pPr lvl="2" eaLnBrk="1" hangingPunct="1">
              <a:lnSpc>
                <a:spcPct val="90000"/>
              </a:lnSpc>
            </a:pPr>
            <a:r>
              <a:rPr lang="fa-IR" sz="2000" dirty="0" smtClean="0"/>
              <a:t>نياز به سيستمهاي نرم افزاري و سخت افزاري يكپارچه داشته و در نتيجه سرمايه گذاري بالا و زمان زيادي را طلب مي نمايد.</a:t>
            </a:r>
          </a:p>
          <a:p>
            <a:pPr lvl="2" eaLnBrk="1" hangingPunct="1">
              <a:lnSpc>
                <a:spcPct val="90000"/>
              </a:lnSpc>
            </a:pPr>
            <a:r>
              <a:rPr lang="fa-IR" sz="2000" dirty="0" smtClean="0"/>
              <a:t>باعث تمركز در عمليات و تصميم گيري مي گردد كه شايد براي برخي از سازمانها مناسب نباشد.</a:t>
            </a:r>
            <a:endParaRPr lang="en-US" sz="2000" dirty="0" smtClean="0"/>
          </a:p>
        </p:txBody>
      </p:sp>
      <p:sp>
        <p:nvSpPr>
          <p:cNvPr id="103428"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381000" y="1143000"/>
            <a:ext cx="8763000" cy="6019800"/>
          </a:xfrm>
        </p:spPr>
        <p:txBody>
          <a:bodyPr/>
          <a:lstStyle/>
          <a:p>
            <a:pPr eaLnBrk="1" hangingPunct="1">
              <a:lnSpc>
                <a:spcPct val="90000"/>
              </a:lnSpc>
            </a:pPr>
            <a:r>
              <a:rPr lang="fa-IR" sz="2800" smtClean="0"/>
              <a:t>مديريت زنجيره تامين</a:t>
            </a:r>
            <a:r>
              <a:rPr lang="en-US" sz="2800" smtClean="0"/>
              <a:t>(SCM)</a:t>
            </a:r>
          </a:p>
          <a:p>
            <a:pPr lvl="1" eaLnBrk="1" hangingPunct="1">
              <a:lnSpc>
                <a:spcPct val="90000"/>
              </a:lnSpc>
            </a:pPr>
            <a:r>
              <a:rPr lang="fa-IR" sz="2400" smtClean="0">
                <a:solidFill>
                  <a:srgbClr val="002060"/>
                </a:solidFill>
              </a:rPr>
              <a:t>سيستمهاي مديريت زنجيره تأمين</a:t>
            </a:r>
            <a:r>
              <a:rPr lang="fa-IR" sz="2000" smtClean="0">
                <a:solidFill>
                  <a:srgbClr val="002060"/>
                </a:solidFill>
                <a:latin typeface="Times New Roman" pitchFamily="18" charset="0"/>
                <a:cs typeface="Times New Roman" pitchFamily="18" charset="0"/>
              </a:rPr>
              <a:t> (</a:t>
            </a:r>
            <a:r>
              <a:rPr lang="en-US" sz="2000" smtClean="0">
                <a:solidFill>
                  <a:srgbClr val="002060"/>
                </a:solidFill>
                <a:latin typeface="Times New Roman" pitchFamily="18" charset="0"/>
                <a:cs typeface="Times New Roman" pitchFamily="18" charset="0"/>
              </a:rPr>
              <a:t>Supply Chain Management Systems</a:t>
            </a:r>
            <a:r>
              <a:rPr lang="fa-IR" sz="2000" smtClean="0">
                <a:solidFill>
                  <a:srgbClr val="002060"/>
                </a:solidFill>
                <a:latin typeface="Times New Roman" pitchFamily="18" charset="0"/>
                <a:cs typeface="Times New Roman" pitchFamily="18" charset="0"/>
              </a:rPr>
              <a:t>):</a:t>
            </a:r>
            <a:r>
              <a:rPr lang="fa-IR" sz="2400" smtClean="0">
                <a:solidFill>
                  <a:srgbClr val="002060"/>
                </a:solidFill>
              </a:rPr>
              <a:t> </a:t>
            </a:r>
            <a:r>
              <a:rPr lang="fa-IR" sz="2400" smtClean="0"/>
              <a:t>سيستمهاي اطلاعاتي که جريان اطلاعات بين سازمان با تأمين کنندگان را مکانيزه مي سازد تا برنامه ريزي، تخصيص منابع، ساخت، و تحويل کالا و خدمات بهينه گردد.</a:t>
            </a:r>
          </a:p>
          <a:p>
            <a:pPr lvl="1" eaLnBrk="1" hangingPunct="1">
              <a:lnSpc>
                <a:spcPct val="90000"/>
              </a:lnSpc>
            </a:pPr>
            <a:r>
              <a:rPr lang="fa-IR" sz="2400" smtClean="0">
                <a:solidFill>
                  <a:srgbClr val="002060"/>
                </a:solidFill>
              </a:rPr>
              <a:t>مديريت زنجيره تأمين </a:t>
            </a:r>
            <a:r>
              <a:rPr lang="fa-IR" sz="2000" smtClean="0">
                <a:solidFill>
                  <a:srgbClr val="002060"/>
                </a:solidFill>
                <a:latin typeface="Times New Roman" pitchFamily="18" charset="0"/>
                <a:cs typeface="Times New Roman" pitchFamily="18" charset="0"/>
              </a:rPr>
              <a:t>(</a:t>
            </a:r>
            <a:r>
              <a:rPr lang="en-US" sz="2000" smtClean="0">
                <a:solidFill>
                  <a:srgbClr val="002060"/>
                </a:solidFill>
                <a:latin typeface="Times New Roman" pitchFamily="18" charset="0"/>
                <a:cs typeface="Times New Roman" pitchFamily="18" charset="0"/>
              </a:rPr>
              <a:t>Supply Chain Management</a:t>
            </a:r>
            <a:r>
              <a:rPr lang="fa-IR" sz="2000" smtClean="0">
                <a:solidFill>
                  <a:srgbClr val="002060"/>
                </a:solidFill>
                <a:latin typeface="Times New Roman" pitchFamily="18" charset="0"/>
                <a:cs typeface="Times New Roman" pitchFamily="18" charset="0"/>
              </a:rPr>
              <a:t>)</a:t>
            </a:r>
            <a:r>
              <a:rPr lang="fa-IR" sz="2400" smtClean="0">
                <a:solidFill>
                  <a:srgbClr val="002060"/>
                </a:solidFill>
              </a:rPr>
              <a:t>: </a:t>
            </a:r>
            <a:r>
              <a:rPr lang="fa-IR" sz="2400" smtClean="0"/>
              <a:t>رابطه و هماهنگي بين فرآيندهاي بين سازماني شامل خريد، ساخت، و جابجايي محصولات را ايجاد مي نمايد. </a:t>
            </a:r>
          </a:p>
          <a:p>
            <a:pPr lvl="1" eaLnBrk="1" hangingPunct="1">
              <a:lnSpc>
                <a:spcPct val="90000"/>
              </a:lnSpc>
            </a:pPr>
            <a:r>
              <a:rPr lang="fa-IR" sz="2400" smtClean="0">
                <a:solidFill>
                  <a:srgbClr val="002060"/>
                </a:solidFill>
              </a:rPr>
              <a:t>زنجيره تأمين (</a:t>
            </a:r>
            <a:r>
              <a:rPr lang="en-US" sz="2000" smtClean="0">
                <a:solidFill>
                  <a:srgbClr val="002060"/>
                </a:solidFill>
                <a:latin typeface="Times New Roman" pitchFamily="18" charset="0"/>
                <a:cs typeface="Times New Roman" pitchFamily="18" charset="0"/>
              </a:rPr>
              <a:t>Supply Chain</a:t>
            </a:r>
            <a:r>
              <a:rPr lang="fa-IR" sz="2000" smtClean="0">
                <a:solidFill>
                  <a:srgbClr val="002060"/>
                </a:solidFill>
                <a:latin typeface="Times New Roman" pitchFamily="18" charset="0"/>
              </a:rPr>
              <a:t>)</a:t>
            </a:r>
            <a:r>
              <a:rPr lang="fa-IR" sz="2400" smtClean="0">
                <a:solidFill>
                  <a:srgbClr val="002060"/>
                </a:solidFill>
              </a:rPr>
              <a:t>: </a:t>
            </a:r>
            <a:r>
              <a:rPr lang="fa-IR" sz="2400" smtClean="0"/>
              <a:t>شبکه اي از سازمانها و فرآيندهاي کاري براي تأمين مواد اوّليه، تبديل مواد خام به کالاهاي واسط و تمام شده، و توزيع محصولات تمام شده به مشتريان</a:t>
            </a:r>
          </a:p>
          <a:p>
            <a:pPr lvl="1" eaLnBrk="1" hangingPunct="1">
              <a:lnSpc>
                <a:spcPct val="90000"/>
              </a:lnSpc>
            </a:pPr>
            <a:r>
              <a:rPr lang="fa-IR" sz="2400" smtClean="0">
                <a:solidFill>
                  <a:srgbClr val="002060"/>
                </a:solidFill>
              </a:rPr>
              <a:t>لجستيک معکوس (</a:t>
            </a:r>
            <a:r>
              <a:rPr lang="en-US" sz="2000" smtClean="0">
                <a:solidFill>
                  <a:srgbClr val="002060"/>
                </a:solidFill>
                <a:latin typeface="Times New Roman" pitchFamily="18" charset="0"/>
                <a:cs typeface="Times New Roman" pitchFamily="18" charset="0"/>
              </a:rPr>
              <a:t>Reverse Logistic</a:t>
            </a:r>
            <a:r>
              <a:rPr lang="fa-IR" sz="2000" smtClean="0">
                <a:solidFill>
                  <a:srgbClr val="002060"/>
                </a:solidFill>
              </a:rPr>
              <a:t>)</a:t>
            </a:r>
            <a:r>
              <a:rPr lang="fa-IR" sz="2400" smtClean="0">
                <a:solidFill>
                  <a:srgbClr val="002060"/>
                </a:solidFill>
              </a:rPr>
              <a:t>: </a:t>
            </a:r>
            <a:r>
              <a:rPr lang="fa-IR" sz="2400" smtClean="0"/>
              <a:t>برگشت اقلام از خريدار به فروشنده در زنجيره تأمين</a:t>
            </a:r>
            <a:endParaRPr lang="en-US" sz="2400" smtClean="0"/>
          </a:p>
          <a:p>
            <a:pPr lvl="1" eaLnBrk="1" hangingPunct="1">
              <a:lnSpc>
                <a:spcPct val="90000"/>
              </a:lnSpc>
            </a:pPr>
            <a:endParaRPr lang="fa-IR" sz="2400" smtClean="0"/>
          </a:p>
        </p:txBody>
      </p:sp>
      <p:sp>
        <p:nvSpPr>
          <p:cNvPr id="104452"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1371600" y="1143000"/>
            <a:ext cx="7772400" cy="6019800"/>
          </a:xfrm>
        </p:spPr>
        <p:txBody>
          <a:bodyPr/>
          <a:lstStyle/>
          <a:p>
            <a:pPr eaLnBrk="1" hangingPunct="1"/>
            <a:r>
              <a:rPr lang="fa-IR" smtClean="0"/>
              <a:t>مديريت زنجيره تامين</a:t>
            </a:r>
            <a:r>
              <a:rPr lang="en-US" smtClean="0"/>
              <a:t>(SCM)</a:t>
            </a:r>
          </a:p>
          <a:p>
            <a:pPr lvl="1" eaLnBrk="1" hangingPunct="1"/>
            <a:r>
              <a:rPr lang="fa-IR" smtClean="0"/>
              <a:t>يك ارتباط نزديك، هماهنگ بين فعاليتهاي مختلف و درگير در خريد، ساخت و ارسال محصول است.</a:t>
            </a:r>
          </a:p>
          <a:p>
            <a:pPr lvl="1" eaLnBrk="1" hangingPunct="1"/>
            <a:r>
              <a:rPr lang="fa-IR" smtClean="0"/>
              <a:t> </a:t>
            </a:r>
            <a:r>
              <a:rPr lang="en-US" smtClean="0"/>
              <a:t>SCM</a:t>
            </a:r>
            <a:r>
              <a:rPr lang="fa-IR" smtClean="0"/>
              <a:t> تامين كنندگان، سازنده، توزيع كننده و تداركات مشتريان را يكپارچه مي كند تا باعث كاهش زمان، كاهش تلاشهاي اضافي و كاهش هزينه هاي موجودي گردد.</a:t>
            </a:r>
            <a:endParaRPr lang="en-US" smtClean="0"/>
          </a:p>
          <a:p>
            <a:pPr lvl="1" eaLnBrk="1" hangingPunct="1"/>
            <a:endParaRPr lang="fa-IR" smtClean="0"/>
          </a:p>
        </p:txBody>
      </p:sp>
      <p:grpSp>
        <p:nvGrpSpPr>
          <p:cNvPr id="105476" name="Group 14"/>
          <p:cNvGrpSpPr>
            <a:grpSpLocks/>
          </p:cNvGrpSpPr>
          <p:nvPr/>
        </p:nvGrpSpPr>
        <p:grpSpPr bwMode="auto">
          <a:xfrm>
            <a:off x="2895600" y="4191000"/>
            <a:ext cx="4800600" cy="2133600"/>
            <a:chOff x="1632" y="1920"/>
            <a:chExt cx="3456" cy="1584"/>
          </a:xfrm>
        </p:grpSpPr>
        <p:sp>
          <p:nvSpPr>
            <p:cNvPr id="105478" name="AutoShape 7"/>
            <p:cNvSpPr>
              <a:spLocks noChangeArrowheads="1"/>
            </p:cNvSpPr>
            <p:nvPr/>
          </p:nvSpPr>
          <p:spPr bwMode="auto">
            <a:xfrm>
              <a:off x="1632" y="1920"/>
              <a:ext cx="960" cy="624"/>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a:t>ساخت</a:t>
              </a:r>
              <a:endParaRPr lang="en-US"/>
            </a:p>
          </p:txBody>
        </p:sp>
        <p:sp>
          <p:nvSpPr>
            <p:cNvPr id="105479" name="AutoShape 8"/>
            <p:cNvSpPr>
              <a:spLocks noChangeArrowheads="1"/>
            </p:cNvSpPr>
            <p:nvPr/>
          </p:nvSpPr>
          <p:spPr bwMode="auto">
            <a:xfrm>
              <a:off x="2928" y="2880"/>
              <a:ext cx="960" cy="624"/>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a:t>ارسال</a:t>
              </a:r>
              <a:endParaRPr lang="en-US"/>
            </a:p>
          </p:txBody>
        </p:sp>
        <p:sp>
          <p:nvSpPr>
            <p:cNvPr id="105480" name="AutoShape 9"/>
            <p:cNvSpPr>
              <a:spLocks noChangeArrowheads="1"/>
            </p:cNvSpPr>
            <p:nvPr/>
          </p:nvSpPr>
          <p:spPr bwMode="auto">
            <a:xfrm>
              <a:off x="4128" y="1920"/>
              <a:ext cx="960" cy="624"/>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a:t>خريد</a:t>
              </a:r>
              <a:endParaRPr lang="en-US"/>
            </a:p>
          </p:txBody>
        </p:sp>
        <p:cxnSp>
          <p:nvCxnSpPr>
            <p:cNvPr id="105481" name="AutoShape 11"/>
            <p:cNvCxnSpPr>
              <a:cxnSpLocks noChangeShapeType="1"/>
              <a:stCxn id="105478" idx="3"/>
              <a:endCxn id="105480" idx="1"/>
            </p:cNvCxnSpPr>
            <p:nvPr/>
          </p:nvCxnSpPr>
          <p:spPr bwMode="auto">
            <a:xfrm>
              <a:off x="2592" y="2232"/>
              <a:ext cx="1536"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2" name="AutoShape 12"/>
            <p:cNvCxnSpPr>
              <a:cxnSpLocks noChangeShapeType="1"/>
              <a:stCxn id="105479" idx="3"/>
              <a:endCxn id="105480" idx="2"/>
            </p:cNvCxnSpPr>
            <p:nvPr/>
          </p:nvCxnSpPr>
          <p:spPr bwMode="auto">
            <a:xfrm flipV="1">
              <a:off x="3888" y="2544"/>
              <a:ext cx="720" cy="648"/>
            </a:xfrm>
            <a:prstGeom prst="bentConnector2">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05483" name="AutoShape 13"/>
            <p:cNvCxnSpPr>
              <a:cxnSpLocks noChangeShapeType="1"/>
              <a:stCxn id="105478" idx="2"/>
              <a:endCxn id="105479" idx="1"/>
            </p:cNvCxnSpPr>
            <p:nvPr/>
          </p:nvCxnSpPr>
          <p:spPr bwMode="auto">
            <a:xfrm rot="16200000" flipH="1">
              <a:off x="2196" y="2460"/>
              <a:ext cx="648" cy="816"/>
            </a:xfrm>
            <a:prstGeom prst="bentConnector2">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grpSp>
      <p:sp>
        <p:nvSpPr>
          <p:cNvPr id="105477" name="Title 11"/>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1371600" y="1143000"/>
            <a:ext cx="7772400" cy="6019800"/>
          </a:xfrm>
        </p:spPr>
        <p:txBody>
          <a:bodyPr/>
          <a:lstStyle/>
          <a:p>
            <a:pPr eaLnBrk="1" hangingPunct="1"/>
            <a:r>
              <a:rPr lang="fa-IR" smtClean="0"/>
              <a:t>مديريت زنجيره تامين</a:t>
            </a:r>
            <a:r>
              <a:rPr lang="en-US" smtClean="0"/>
              <a:t>(SCM)</a:t>
            </a:r>
          </a:p>
          <a:p>
            <a:pPr lvl="1" eaLnBrk="1" hangingPunct="1"/>
            <a:endParaRPr lang="fa-IR" smtClean="0"/>
          </a:p>
        </p:txBody>
      </p:sp>
      <p:grpSp>
        <p:nvGrpSpPr>
          <p:cNvPr id="106500" name="Group 30"/>
          <p:cNvGrpSpPr>
            <a:grpSpLocks/>
          </p:cNvGrpSpPr>
          <p:nvPr/>
        </p:nvGrpSpPr>
        <p:grpSpPr bwMode="auto">
          <a:xfrm>
            <a:off x="5562600" y="2057400"/>
            <a:ext cx="3048000" cy="2057400"/>
            <a:chOff x="3504" y="1296"/>
            <a:chExt cx="1920" cy="1296"/>
          </a:xfrm>
        </p:grpSpPr>
        <p:sp>
          <p:nvSpPr>
            <p:cNvPr id="106519" name="AutoShape 18"/>
            <p:cNvSpPr>
              <a:spLocks noChangeArrowheads="1"/>
            </p:cNvSpPr>
            <p:nvPr/>
          </p:nvSpPr>
          <p:spPr bwMode="auto">
            <a:xfrm>
              <a:off x="3504" y="2064"/>
              <a:ext cx="576" cy="528"/>
            </a:xfrm>
            <a:prstGeom prst="flowChartConnec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sz="1400" b="1"/>
                <a:t>كنترل موجودي</a:t>
              </a:r>
              <a:endParaRPr lang="en-US" sz="1400" b="1"/>
            </a:p>
          </p:txBody>
        </p:sp>
        <p:sp>
          <p:nvSpPr>
            <p:cNvPr id="106520" name="AutoShape 19"/>
            <p:cNvSpPr>
              <a:spLocks noChangeArrowheads="1"/>
            </p:cNvSpPr>
            <p:nvPr/>
          </p:nvSpPr>
          <p:spPr bwMode="auto">
            <a:xfrm>
              <a:off x="4176" y="1296"/>
              <a:ext cx="576" cy="528"/>
            </a:xfrm>
            <a:prstGeom prst="flowChartConnec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sz="1400" b="1"/>
                <a:t>اطلاعات </a:t>
              </a:r>
            </a:p>
            <a:p>
              <a:pPr algn="ctr"/>
              <a:r>
                <a:rPr lang="fa-IR" sz="1400" b="1"/>
                <a:t>تداركات</a:t>
              </a:r>
              <a:endParaRPr lang="en-US" sz="1400" b="1"/>
            </a:p>
          </p:txBody>
        </p:sp>
        <p:sp>
          <p:nvSpPr>
            <p:cNvPr id="106521" name="AutoShape 20"/>
            <p:cNvSpPr>
              <a:spLocks noChangeArrowheads="1"/>
            </p:cNvSpPr>
            <p:nvPr/>
          </p:nvSpPr>
          <p:spPr bwMode="auto">
            <a:xfrm>
              <a:off x="4848" y="2064"/>
              <a:ext cx="576" cy="528"/>
            </a:xfrm>
            <a:prstGeom prst="flowChartConnec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sz="1400" b="1"/>
                <a:t>توزيع و ارسال</a:t>
              </a:r>
              <a:endParaRPr lang="en-US" sz="1400" b="1"/>
            </a:p>
          </p:txBody>
        </p:sp>
        <p:cxnSp>
          <p:nvCxnSpPr>
            <p:cNvPr id="106522" name="AutoShape 22"/>
            <p:cNvCxnSpPr>
              <a:cxnSpLocks noChangeShapeType="1"/>
              <a:stCxn id="106521" idx="0"/>
              <a:endCxn id="106520" idx="6"/>
            </p:cNvCxnSpPr>
            <p:nvPr/>
          </p:nvCxnSpPr>
          <p:spPr bwMode="auto">
            <a:xfrm rot="5400000" flipH="1">
              <a:off x="4692" y="1620"/>
              <a:ext cx="504" cy="384"/>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6523" name="AutoShape 23"/>
            <p:cNvCxnSpPr>
              <a:cxnSpLocks noChangeShapeType="1"/>
              <a:stCxn id="106521" idx="3"/>
              <a:endCxn id="106519" idx="5"/>
            </p:cNvCxnSpPr>
            <p:nvPr/>
          </p:nvCxnSpPr>
          <p:spPr bwMode="auto">
            <a:xfrm rot="5400000">
              <a:off x="4463" y="2048"/>
              <a:ext cx="1" cy="936"/>
            </a:xfrm>
            <a:prstGeom prst="curvedConnector3">
              <a:avLst>
                <a:gd name="adj1" fmla="val 22100009"/>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6524" name="AutoShape 24"/>
            <p:cNvCxnSpPr>
              <a:cxnSpLocks noChangeShapeType="1"/>
              <a:stCxn id="106519" idx="0"/>
              <a:endCxn id="106520" idx="2"/>
            </p:cNvCxnSpPr>
            <p:nvPr/>
          </p:nvCxnSpPr>
          <p:spPr bwMode="auto">
            <a:xfrm rot="-5400000">
              <a:off x="3732" y="1620"/>
              <a:ext cx="504" cy="384"/>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106501" name="Group 31"/>
          <p:cNvGrpSpPr>
            <a:grpSpLocks/>
          </p:cNvGrpSpPr>
          <p:nvPr/>
        </p:nvGrpSpPr>
        <p:grpSpPr bwMode="auto">
          <a:xfrm>
            <a:off x="533400" y="1447800"/>
            <a:ext cx="3429000" cy="3810000"/>
            <a:chOff x="336" y="912"/>
            <a:chExt cx="2160" cy="2400"/>
          </a:xfrm>
        </p:grpSpPr>
        <p:sp>
          <p:nvSpPr>
            <p:cNvPr id="106507" name="AutoShape 11"/>
            <p:cNvSpPr>
              <a:spLocks noChangeArrowheads="1"/>
            </p:cNvSpPr>
            <p:nvPr/>
          </p:nvSpPr>
          <p:spPr bwMode="auto">
            <a:xfrm>
              <a:off x="1104" y="912"/>
              <a:ext cx="576" cy="528"/>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sz="1400" b="1"/>
                <a:t>تامين كنندگان</a:t>
              </a:r>
              <a:endParaRPr lang="en-US" sz="1400" b="1"/>
            </a:p>
          </p:txBody>
        </p:sp>
        <p:sp>
          <p:nvSpPr>
            <p:cNvPr id="106508" name="AutoShape 12"/>
            <p:cNvSpPr>
              <a:spLocks noChangeArrowheads="1"/>
            </p:cNvSpPr>
            <p:nvPr/>
          </p:nvSpPr>
          <p:spPr bwMode="auto">
            <a:xfrm>
              <a:off x="336" y="1392"/>
              <a:ext cx="576" cy="528"/>
            </a:xfrm>
            <a:prstGeom prst="flowChartConnec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sz="1400" b="1"/>
                <a:t>سازندگان</a:t>
              </a:r>
              <a:endParaRPr lang="en-US" sz="1400" b="1"/>
            </a:p>
          </p:txBody>
        </p:sp>
        <p:sp>
          <p:nvSpPr>
            <p:cNvPr id="106509" name="AutoShape 13"/>
            <p:cNvSpPr>
              <a:spLocks noChangeArrowheads="1"/>
            </p:cNvSpPr>
            <p:nvPr/>
          </p:nvSpPr>
          <p:spPr bwMode="auto">
            <a:xfrm>
              <a:off x="1920" y="1392"/>
              <a:ext cx="576" cy="528"/>
            </a:xfrm>
            <a:prstGeom prst="flowChartConnec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sz="1400" b="1"/>
                <a:t>مردم</a:t>
              </a:r>
              <a:endParaRPr lang="en-US" sz="1400" b="1"/>
            </a:p>
          </p:txBody>
        </p:sp>
        <p:sp>
          <p:nvSpPr>
            <p:cNvPr id="106510" name="AutoShape 14"/>
            <p:cNvSpPr>
              <a:spLocks noChangeArrowheads="1"/>
            </p:cNvSpPr>
            <p:nvPr/>
          </p:nvSpPr>
          <p:spPr bwMode="auto">
            <a:xfrm>
              <a:off x="336" y="2256"/>
              <a:ext cx="576" cy="528"/>
            </a:xfrm>
            <a:prstGeom prst="flowChartConnec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sz="1400" b="1"/>
                <a:t>مراكز </a:t>
              </a:r>
            </a:p>
            <a:p>
              <a:pPr algn="ctr"/>
              <a:r>
                <a:rPr lang="fa-IR" sz="1400" b="1"/>
                <a:t>توزيع</a:t>
              </a:r>
              <a:endParaRPr lang="en-US" sz="1400" b="1"/>
            </a:p>
          </p:txBody>
        </p:sp>
        <p:sp>
          <p:nvSpPr>
            <p:cNvPr id="106511" name="AutoShape 15"/>
            <p:cNvSpPr>
              <a:spLocks noChangeArrowheads="1"/>
            </p:cNvSpPr>
            <p:nvPr/>
          </p:nvSpPr>
          <p:spPr bwMode="auto">
            <a:xfrm>
              <a:off x="1920" y="2208"/>
              <a:ext cx="576" cy="528"/>
            </a:xfrm>
            <a:prstGeom prst="flowChartConnec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sz="1400" b="1"/>
                <a:t>خرده فروشي</a:t>
              </a:r>
              <a:endParaRPr lang="en-US" sz="1400" b="1"/>
            </a:p>
          </p:txBody>
        </p:sp>
        <p:sp>
          <p:nvSpPr>
            <p:cNvPr id="106512" name="AutoShape 17"/>
            <p:cNvSpPr>
              <a:spLocks noChangeArrowheads="1"/>
            </p:cNvSpPr>
            <p:nvPr/>
          </p:nvSpPr>
          <p:spPr bwMode="auto">
            <a:xfrm>
              <a:off x="1104" y="2784"/>
              <a:ext cx="576" cy="528"/>
            </a:xfrm>
            <a:prstGeom prst="flowChartConnector">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sz="1400" b="1"/>
                <a:t>مراكز </a:t>
              </a:r>
            </a:p>
            <a:p>
              <a:pPr algn="ctr"/>
              <a:r>
                <a:rPr lang="fa-IR" sz="1400" b="1"/>
                <a:t>حمل و نقل</a:t>
              </a:r>
              <a:endParaRPr lang="en-US" sz="1400" b="1"/>
            </a:p>
          </p:txBody>
        </p:sp>
        <p:cxnSp>
          <p:nvCxnSpPr>
            <p:cNvPr id="106513" name="AutoShape 21"/>
            <p:cNvCxnSpPr>
              <a:cxnSpLocks noChangeShapeType="1"/>
              <a:stCxn id="106508" idx="7"/>
              <a:endCxn id="106507" idx="2"/>
            </p:cNvCxnSpPr>
            <p:nvPr/>
          </p:nvCxnSpPr>
          <p:spPr bwMode="auto">
            <a:xfrm rot="-5400000">
              <a:off x="819" y="1185"/>
              <a:ext cx="293" cy="276"/>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6514" name="AutoShape 25"/>
            <p:cNvCxnSpPr>
              <a:cxnSpLocks noChangeShapeType="1"/>
              <a:stCxn id="106509" idx="1"/>
              <a:endCxn id="106507" idx="6"/>
            </p:cNvCxnSpPr>
            <p:nvPr/>
          </p:nvCxnSpPr>
          <p:spPr bwMode="auto">
            <a:xfrm rot="5400000" flipH="1">
              <a:off x="1695" y="1161"/>
              <a:ext cx="293" cy="324"/>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6515" name="AutoShape 26"/>
            <p:cNvCxnSpPr>
              <a:cxnSpLocks noChangeShapeType="1"/>
              <a:stCxn id="106511" idx="0"/>
              <a:endCxn id="106509" idx="4"/>
            </p:cNvCxnSpPr>
            <p:nvPr/>
          </p:nvCxnSpPr>
          <p:spPr bwMode="auto">
            <a:xfrm rot="-5400000">
              <a:off x="2064" y="2064"/>
              <a:ext cx="288"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6516" name="AutoShape 27"/>
            <p:cNvCxnSpPr>
              <a:cxnSpLocks noChangeShapeType="1"/>
              <a:stCxn id="106512" idx="6"/>
              <a:endCxn id="106511" idx="4"/>
            </p:cNvCxnSpPr>
            <p:nvPr/>
          </p:nvCxnSpPr>
          <p:spPr bwMode="auto">
            <a:xfrm flipV="1">
              <a:off x="1680" y="2736"/>
              <a:ext cx="528" cy="312"/>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6517" name="AutoShape 28"/>
            <p:cNvCxnSpPr>
              <a:cxnSpLocks noChangeShapeType="1"/>
              <a:stCxn id="106512" idx="2"/>
              <a:endCxn id="106510" idx="4"/>
            </p:cNvCxnSpPr>
            <p:nvPr/>
          </p:nvCxnSpPr>
          <p:spPr bwMode="auto">
            <a:xfrm rot="10800000">
              <a:off x="624" y="2784"/>
              <a:ext cx="480" cy="264"/>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6518" name="AutoShape 29"/>
            <p:cNvCxnSpPr>
              <a:cxnSpLocks noChangeShapeType="1"/>
              <a:stCxn id="106510" idx="0"/>
              <a:endCxn id="106508" idx="4"/>
            </p:cNvCxnSpPr>
            <p:nvPr/>
          </p:nvCxnSpPr>
          <p:spPr bwMode="auto">
            <a:xfrm rot="-5400000">
              <a:off x="456" y="2088"/>
              <a:ext cx="336"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106502" name="AutoShape 32"/>
          <p:cNvSpPr>
            <a:spLocks noChangeArrowheads="1"/>
          </p:cNvSpPr>
          <p:nvPr/>
        </p:nvSpPr>
        <p:spPr bwMode="auto">
          <a:xfrm>
            <a:off x="3962400" y="3200400"/>
            <a:ext cx="1524000" cy="228600"/>
          </a:xfrm>
          <a:prstGeom prst="rightArrow">
            <a:avLst>
              <a:gd name="adj1" fmla="val 50000"/>
              <a:gd name="adj2" fmla="val 166667"/>
            </a:avLst>
          </a:prstGeom>
          <a:solidFill>
            <a:schemeClr val="tx1"/>
          </a:solidFill>
          <a:ln w="9525">
            <a:solidFill>
              <a:schemeClr val="tx1"/>
            </a:solidFill>
            <a:miter lim="800000"/>
            <a:headEnd/>
            <a:tailEnd/>
          </a:ln>
        </p:spPr>
        <p:txBody>
          <a:bodyPr wrap="none" anchor="ctr"/>
          <a:lstStyle/>
          <a:p>
            <a:endParaRPr lang="fa-IR"/>
          </a:p>
        </p:txBody>
      </p:sp>
      <p:sp>
        <p:nvSpPr>
          <p:cNvPr id="106503" name="AutoShape 33"/>
          <p:cNvSpPr>
            <a:spLocks noChangeArrowheads="1"/>
          </p:cNvSpPr>
          <p:nvPr/>
        </p:nvSpPr>
        <p:spPr bwMode="auto">
          <a:xfrm rot="10800000">
            <a:off x="3962400" y="3505200"/>
            <a:ext cx="1524000" cy="228600"/>
          </a:xfrm>
          <a:prstGeom prst="rightArrow">
            <a:avLst>
              <a:gd name="adj1" fmla="val 50000"/>
              <a:gd name="adj2" fmla="val 166667"/>
            </a:avLst>
          </a:prstGeom>
          <a:solidFill>
            <a:schemeClr val="tx1"/>
          </a:solidFill>
          <a:ln w="9525">
            <a:solidFill>
              <a:schemeClr val="tx1"/>
            </a:solidFill>
            <a:miter lim="800000"/>
            <a:headEnd/>
            <a:tailEnd/>
          </a:ln>
        </p:spPr>
        <p:txBody>
          <a:bodyPr wrap="none" anchor="ctr"/>
          <a:lstStyle/>
          <a:p>
            <a:endParaRPr lang="fa-IR"/>
          </a:p>
        </p:txBody>
      </p:sp>
      <p:sp>
        <p:nvSpPr>
          <p:cNvPr id="106504" name="AutoShape 34"/>
          <p:cNvSpPr>
            <a:spLocks noChangeArrowheads="1"/>
          </p:cNvSpPr>
          <p:nvPr/>
        </p:nvSpPr>
        <p:spPr bwMode="auto">
          <a:xfrm>
            <a:off x="4495800" y="3886200"/>
            <a:ext cx="1600200" cy="914400"/>
          </a:xfrm>
          <a:prstGeom prst="lightningBol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a-IR"/>
          </a:p>
        </p:txBody>
      </p:sp>
      <p:sp>
        <p:nvSpPr>
          <p:cNvPr id="106505" name="Oval 35"/>
          <p:cNvSpPr>
            <a:spLocks noChangeArrowheads="1"/>
          </p:cNvSpPr>
          <p:nvPr/>
        </p:nvSpPr>
        <p:spPr bwMode="auto">
          <a:xfrm>
            <a:off x="4876800" y="4800600"/>
            <a:ext cx="31242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a-IR"/>
              <a:t>عرضه و خدمات بهتر</a:t>
            </a:r>
            <a:endParaRPr lang="en-US"/>
          </a:p>
        </p:txBody>
      </p:sp>
      <p:sp>
        <p:nvSpPr>
          <p:cNvPr id="106506" name="Title 28"/>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1143000" y="1143000"/>
            <a:ext cx="8001000" cy="6019800"/>
          </a:xfrm>
        </p:spPr>
        <p:txBody>
          <a:bodyPr/>
          <a:lstStyle/>
          <a:p>
            <a:pPr eaLnBrk="1" hangingPunct="1"/>
            <a:r>
              <a:rPr lang="fa-IR" smtClean="0"/>
              <a:t>مديريت زنجيره تامين</a:t>
            </a:r>
            <a:r>
              <a:rPr lang="en-US" smtClean="0"/>
              <a:t>(SCM)</a:t>
            </a:r>
          </a:p>
          <a:p>
            <a:pPr lvl="1" eaLnBrk="1" hangingPunct="1"/>
            <a:r>
              <a:rPr lang="fa-IR" smtClean="0"/>
              <a:t>شركتهايي كه به طور </a:t>
            </a:r>
            <a:r>
              <a:rPr lang="fa-IR" smtClean="0">
                <a:solidFill>
                  <a:srgbClr val="FF0000"/>
                </a:solidFill>
              </a:rPr>
              <a:t>حرفه اي زنجيره تامين</a:t>
            </a:r>
            <a:r>
              <a:rPr lang="fa-IR" smtClean="0"/>
              <a:t> را مديريت مي كنند </a:t>
            </a:r>
            <a:r>
              <a:rPr lang="fa-IR" smtClean="0">
                <a:solidFill>
                  <a:srgbClr val="FF0000"/>
                </a:solidFill>
              </a:rPr>
              <a:t>ارزش واقعي محصول</a:t>
            </a:r>
            <a:r>
              <a:rPr lang="fa-IR" smtClean="0"/>
              <a:t> خود را دريافت مي كنند و محصول و خدمات خود را در </a:t>
            </a:r>
            <a:r>
              <a:rPr lang="fa-IR" smtClean="0">
                <a:solidFill>
                  <a:srgbClr val="FF0000"/>
                </a:solidFill>
              </a:rPr>
              <a:t>كمترين زمان</a:t>
            </a:r>
            <a:r>
              <a:rPr lang="fa-IR" smtClean="0"/>
              <a:t> و با </a:t>
            </a:r>
            <a:r>
              <a:rPr lang="fa-IR" smtClean="0">
                <a:solidFill>
                  <a:srgbClr val="FF0000"/>
                </a:solidFill>
              </a:rPr>
              <a:t>حداقل هزينه</a:t>
            </a:r>
            <a:r>
              <a:rPr lang="fa-IR" smtClean="0"/>
              <a:t> ارائه مي كنند.</a:t>
            </a:r>
          </a:p>
          <a:p>
            <a:pPr lvl="1" eaLnBrk="1" hangingPunct="1"/>
            <a:r>
              <a:rPr lang="fa-IR" smtClean="0"/>
              <a:t>براي </a:t>
            </a:r>
            <a:r>
              <a:rPr lang="fa-IR" smtClean="0">
                <a:solidFill>
                  <a:srgbClr val="FF0000"/>
                </a:solidFill>
              </a:rPr>
              <a:t>مديريت زنجيره تامين</a:t>
            </a:r>
            <a:r>
              <a:rPr lang="fa-IR" smtClean="0"/>
              <a:t> يك شركت سعي مي كند تا </a:t>
            </a:r>
            <a:r>
              <a:rPr lang="fa-IR" smtClean="0">
                <a:solidFill>
                  <a:srgbClr val="FF0000"/>
                </a:solidFill>
              </a:rPr>
              <a:t>قدمهاي اضافي</a:t>
            </a:r>
            <a:r>
              <a:rPr lang="fa-IR" smtClean="0"/>
              <a:t>، </a:t>
            </a:r>
            <a:r>
              <a:rPr lang="fa-IR" smtClean="0">
                <a:solidFill>
                  <a:srgbClr val="FF0000"/>
                </a:solidFill>
              </a:rPr>
              <a:t>تاخيرها</a:t>
            </a:r>
            <a:r>
              <a:rPr lang="fa-IR" smtClean="0"/>
              <a:t> و </a:t>
            </a:r>
            <a:r>
              <a:rPr lang="fa-IR" smtClean="0">
                <a:solidFill>
                  <a:srgbClr val="FF0000"/>
                </a:solidFill>
              </a:rPr>
              <a:t>هزينه هاي اضافي</a:t>
            </a:r>
            <a:r>
              <a:rPr lang="fa-IR" smtClean="0"/>
              <a:t> را حذف نمايد.</a:t>
            </a:r>
          </a:p>
          <a:p>
            <a:pPr lvl="1" eaLnBrk="1" hangingPunct="1"/>
            <a:r>
              <a:rPr lang="fa-IR" smtClean="0">
                <a:solidFill>
                  <a:srgbClr val="FF0000"/>
                </a:solidFill>
              </a:rPr>
              <a:t>سيستمهاي اطلاعاتي</a:t>
            </a:r>
            <a:r>
              <a:rPr lang="fa-IR" smtClean="0"/>
              <a:t> با كمك در </a:t>
            </a:r>
            <a:r>
              <a:rPr lang="fa-IR" smtClean="0">
                <a:solidFill>
                  <a:srgbClr val="FF0000"/>
                </a:solidFill>
              </a:rPr>
              <a:t>هماهنگي سازمان</a:t>
            </a:r>
            <a:r>
              <a:rPr lang="fa-IR" smtClean="0"/>
              <a:t>،</a:t>
            </a:r>
            <a:r>
              <a:rPr lang="fa-IR" smtClean="0">
                <a:solidFill>
                  <a:srgbClr val="FF0000"/>
                </a:solidFill>
              </a:rPr>
              <a:t> زمانبندي</a:t>
            </a:r>
            <a:r>
              <a:rPr lang="fa-IR" smtClean="0"/>
              <a:t>، </a:t>
            </a:r>
            <a:r>
              <a:rPr lang="fa-IR" smtClean="0">
                <a:solidFill>
                  <a:srgbClr val="FF0000"/>
                </a:solidFill>
              </a:rPr>
              <a:t>كنترل تداركات</a:t>
            </a:r>
            <a:r>
              <a:rPr lang="fa-IR" smtClean="0"/>
              <a:t>، </a:t>
            </a:r>
            <a:r>
              <a:rPr lang="fa-IR" smtClean="0">
                <a:solidFill>
                  <a:srgbClr val="FF0000"/>
                </a:solidFill>
              </a:rPr>
              <a:t>توليد</a:t>
            </a:r>
            <a:r>
              <a:rPr lang="fa-IR" smtClean="0"/>
              <a:t>، </a:t>
            </a:r>
            <a:r>
              <a:rPr lang="fa-IR" smtClean="0">
                <a:solidFill>
                  <a:srgbClr val="FF0000"/>
                </a:solidFill>
              </a:rPr>
              <a:t>مديريت موجودي</a:t>
            </a:r>
            <a:r>
              <a:rPr lang="fa-IR" smtClean="0"/>
              <a:t> و </a:t>
            </a:r>
            <a:r>
              <a:rPr lang="fa-IR" smtClean="0">
                <a:solidFill>
                  <a:srgbClr val="FF0000"/>
                </a:solidFill>
              </a:rPr>
              <a:t>ارسال محصولات و</a:t>
            </a:r>
            <a:r>
              <a:rPr lang="fa-IR" smtClean="0"/>
              <a:t> </a:t>
            </a:r>
            <a:r>
              <a:rPr lang="fa-IR" smtClean="0">
                <a:solidFill>
                  <a:srgbClr val="FF0000"/>
                </a:solidFill>
              </a:rPr>
              <a:t>خدمات</a:t>
            </a:r>
            <a:r>
              <a:rPr lang="fa-IR" smtClean="0"/>
              <a:t> باعث </a:t>
            </a:r>
            <a:r>
              <a:rPr lang="fa-IR" smtClean="0">
                <a:solidFill>
                  <a:srgbClr val="FF0000"/>
                </a:solidFill>
              </a:rPr>
              <a:t>افزايش كارايي</a:t>
            </a:r>
            <a:r>
              <a:rPr lang="fa-IR" smtClean="0"/>
              <a:t> مديريت زنجيره تامين مي گردد.</a:t>
            </a:r>
          </a:p>
          <a:p>
            <a:pPr lvl="1" eaLnBrk="1" hangingPunct="1"/>
            <a:endParaRPr lang="fa-IR" smtClean="0"/>
          </a:p>
        </p:txBody>
      </p:sp>
      <p:sp>
        <p:nvSpPr>
          <p:cNvPr id="107524"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1371600" y="1143000"/>
            <a:ext cx="7772400" cy="6019800"/>
          </a:xfrm>
        </p:spPr>
        <p:txBody>
          <a:bodyPr/>
          <a:lstStyle/>
          <a:p>
            <a:pPr eaLnBrk="1" hangingPunct="1"/>
            <a:r>
              <a:rPr lang="fa-IR" smtClean="0"/>
              <a:t>مديريت زنجيره تامين</a:t>
            </a:r>
            <a:r>
              <a:rPr lang="en-US" smtClean="0"/>
              <a:t>(SCM)</a:t>
            </a:r>
          </a:p>
          <a:p>
            <a:pPr lvl="1" eaLnBrk="1" hangingPunct="1"/>
            <a:r>
              <a:rPr lang="fa-IR" smtClean="0"/>
              <a:t>سيستمهاي اطلاعاتي به شرکت کنندگان در زنجيره تأمين به موارد زير کمک مي کند:</a:t>
            </a:r>
            <a:endParaRPr lang="en-US" smtClean="0"/>
          </a:p>
          <a:p>
            <a:pPr lvl="2" eaLnBrk="1" hangingPunct="1"/>
            <a:r>
              <a:rPr lang="fa-IR" smtClean="0"/>
              <a:t>تصميم گيري پيرامون اينکه چه چيزي، در چه موقعي بايد توليد، ذخيره، و جا به جا شود</a:t>
            </a:r>
          </a:p>
          <a:p>
            <a:pPr lvl="2" eaLnBrk="1" hangingPunct="1"/>
            <a:r>
              <a:rPr lang="fa-IR" smtClean="0"/>
              <a:t>انتقال سريع سفارشات</a:t>
            </a:r>
          </a:p>
          <a:p>
            <a:pPr lvl="2" eaLnBrk="1" hangingPunct="1"/>
            <a:r>
              <a:rPr lang="fa-IR" smtClean="0"/>
              <a:t>پيگيري وضعيت سفارشات</a:t>
            </a:r>
          </a:p>
          <a:p>
            <a:pPr lvl="2" eaLnBrk="1" hangingPunct="1"/>
            <a:r>
              <a:rPr lang="fa-IR" smtClean="0"/>
              <a:t>کنترل سطح موجودي</a:t>
            </a:r>
          </a:p>
          <a:p>
            <a:pPr lvl="2" eaLnBrk="1" hangingPunct="1"/>
            <a:r>
              <a:rPr lang="fa-IR" smtClean="0"/>
              <a:t>کاهش هزينه هاي عمليات و انبارداري، و موجودي</a:t>
            </a:r>
          </a:p>
          <a:p>
            <a:pPr lvl="2" eaLnBrk="1" hangingPunct="1"/>
            <a:r>
              <a:rPr lang="fa-IR" smtClean="0"/>
              <a:t>پيگيري محموله ها</a:t>
            </a:r>
          </a:p>
          <a:p>
            <a:pPr lvl="2" eaLnBrk="1" hangingPunct="1"/>
            <a:r>
              <a:rPr lang="fa-IR" smtClean="0"/>
              <a:t>برنامه ريزي توليد بر مبناي تقاضاي واقعي مشتريان</a:t>
            </a:r>
          </a:p>
          <a:p>
            <a:pPr lvl="2" eaLnBrk="1" hangingPunct="1"/>
            <a:r>
              <a:rPr lang="fa-IR" smtClean="0"/>
              <a:t>انتقال سريع تغييرات مورد نياز در طراحي محصول</a:t>
            </a:r>
            <a:r>
              <a:rPr lang="en-US" smtClean="0"/>
              <a:t> </a:t>
            </a:r>
          </a:p>
          <a:p>
            <a:pPr lvl="1" eaLnBrk="1" hangingPunct="1"/>
            <a:endParaRPr lang="fa-IR" smtClean="0"/>
          </a:p>
        </p:txBody>
      </p:sp>
      <p:sp>
        <p:nvSpPr>
          <p:cNvPr id="108548"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1371600" y="1143000"/>
            <a:ext cx="7772400" cy="6019800"/>
          </a:xfrm>
        </p:spPr>
        <p:txBody>
          <a:bodyPr/>
          <a:lstStyle/>
          <a:p>
            <a:pPr eaLnBrk="1" hangingPunct="1"/>
            <a:r>
              <a:rPr lang="fa-IR" smtClean="0"/>
              <a:t>مديريت زنجيره تامين</a:t>
            </a:r>
            <a:r>
              <a:rPr lang="en-US" smtClean="0"/>
              <a:t>(SCM)</a:t>
            </a:r>
            <a:endParaRPr lang="fa-IR" smtClean="0"/>
          </a:p>
          <a:p>
            <a:pPr lvl="1" eaLnBrk="1" hangingPunct="1"/>
            <a:r>
              <a:rPr lang="fa-IR" smtClean="0"/>
              <a:t>مشكلاتي كه مي تواند در زنجيره تامين رخ دهد و مديريت زنجيره تامين قادر به حل آن است عبارت است از </a:t>
            </a:r>
          </a:p>
          <a:p>
            <a:pPr lvl="2" eaLnBrk="1" hangingPunct="1"/>
            <a:r>
              <a:rPr lang="fa-IR" smtClean="0"/>
              <a:t>هزينه هاي حمل و نقل بالا</a:t>
            </a:r>
          </a:p>
          <a:p>
            <a:pPr lvl="2" eaLnBrk="1" hangingPunct="1"/>
            <a:r>
              <a:rPr lang="fa-IR" smtClean="0"/>
              <a:t>هزينه هاي ناشي از اطلاعات نادقيق</a:t>
            </a:r>
          </a:p>
          <a:p>
            <a:pPr lvl="3" eaLnBrk="1" hangingPunct="1"/>
            <a:r>
              <a:rPr lang="fa-IR" smtClean="0"/>
              <a:t>شركت اقلام زيادي را نگهداري مي نمايد زيرا به طور دقيق نمي داند كه چه موقع و به چه ميزان سفارش مي رسد. يا چه زماني از سوي تامين كنندگان مواد و قطعات مي رسد.</a:t>
            </a:r>
          </a:p>
          <a:p>
            <a:pPr lvl="3" eaLnBrk="1" hangingPunct="1"/>
            <a:r>
              <a:rPr lang="fa-IR" smtClean="0"/>
              <a:t>تامين كنندگان مواد اوليه كمتري سفارش مي دهند زيرا نمي دانند كه چه ميزان تقاضا و در چه زماني مي رسد.</a:t>
            </a:r>
          </a:p>
          <a:p>
            <a:pPr lvl="2" eaLnBrk="1" hangingPunct="1"/>
            <a:r>
              <a:rPr lang="fa-IR" smtClean="0"/>
              <a:t>هزينه هاي مذكور مي تواند حداقل به اندازه 25% هزينه هاي عملياتي يك شركت باشد.</a:t>
            </a:r>
            <a:endParaRPr lang="en-US" smtClean="0"/>
          </a:p>
        </p:txBody>
      </p:sp>
      <p:sp>
        <p:nvSpPr>
          <p:cNvPr id="109572"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 name="Slide Number Placeholder 3"/>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fld id="{313E6433-34B2-4752-8FF6-B9E850F4A48B}" type="slidenum">
              <a:rPr lang="ar-SA"/>
              <a:pPr lvl="1" eaLnBrk="1" hangingPunct="1"/>
              <a:t>117</a:t>
            </a:fld>
            <a:endParaRPr lang="en-US"/>
          </a:p>
        </p:txBody>
      </p:sp>
      <p:sp>
        <p:nvSpPr>
          <p:cNvPr id="11275" name="Rectangle 3"/>
          <p:cNvSpPr>
            <a:spLocks noGrp="1" noChangeArrowheads="1"/>
          </p:cNvSpPr>
          <p:nvPr>
            <p:ph type="body" idx="1"/>
          </p:nvPr>
        </p:nvSpPr>
        <p:spPr>
          <a:xfrm>
            <a:off x="571500" y="857250"/>
            <a:ext cx="8153400" cy="6019800"/>
          </a:xfrm>
        </p:spPr>
        <p:txBody>
          <a:bodyPr/>
          <a:lstStyle/>
          <a:p>
            <a:pPr eaLnBrk="1" hangingPunct="1">
              <a:lnSpc>
                <a:spcPct val="80000"/>
              </a:lnSpc>
            </a:pPr>
            <a:r>
              <a:rPr lang="fa-IR" sz="2800" smtClean="0">
                <a:solidFill>
                  <a:srgbClr val="002060"/>
                </a:solidFill>
              </a:rPr>
              <a:t>مديريت روابط با مشتري</a:t>
            </a:r>
            <a:r>
              <a:rPr lang="en-US" sz="2000" smtClean="0">
                <a:solidFill>
                  <a:srgbClr val="002060"/>
                </a:solidFill>
                <a:latin typeface="Times New Roman" pitchFamily="18" charset="0"/>
                <a:cs typeface="Times New Roman" pitchFamily="18" charset="0"/>
              </a:rPr>
              <a:t>(Customer relationship management)</a:t>
            </a:r>
            <a:endParaRPr lang="fa-IR" sz="2000" smtClean="0">
              <a:solidFill>
                <a:srgbClr val="002060"/>
              </a:solidFill>
            </a:endParaRPr>
          </a:p>
          <a:p>
            <a:pPr lvl="1" eaLnBrk="1" hangingPunct="1">
              <a:lnSpc>
                <a:spcPct val="80000"/>
              </a:lnSpc>
            </a:pPr>
            <a:r>
              <a:rPr lang="fa-IR" sz="2400" smtClean="0"/>
              <a:t>تمام راههاي بين سازمان و مشتريان موجود و بالقوه را مديريت مي كند.</a:t>
            </a:r>
          </a:p>
          <a:p>
            <a:pPr lvl="1" eaLnBrk="1" hangingPunct="1">
              <a:lnSpc>
                <a:spcPct val="80000"/>
              </a:lnSpc>
            </a:pPr>
            <a:r>
              <a:rPr lang="fa-IR" sz="2400" smtClean="0"/>
              <a:t>تلفيقي از فرآيندها و تكنولوژي مي باشد كه از سيستمهاي اطلاعاتي جهت هماهنگ كردن تمام فرآيندهاي مرتبط با مشتريان در فروش، بازاريابي و ارائه محصول و خدمات استفاده مي كنند.</a:t>
            </a:r>
          </a:p>
          <a:p>
            <a:pPr lvl="1" eaLnBrk="1" hangingPunct="1">
              <a:lnSpc>
                <a:spcPct val="80000"/>
              </a:lnSpc>
            </a:pPr>
            <a:r>
              <a:rPr lang="fa-IR" sz="2400" smtClean="0"/>
              <a:t>يك سيستم </a:t>
            </a:r>
            <a:r>
              <a:rPr lang="en-US" sz="2400" smtClean="0"/>
              <a:t>CRM</a:t>
            </a:r>
            <a:r>
              <a:rPr lang="fa-IR" sz="2400" smtClean="0"/>
              <a:t> ايده آل سيستمي است كه فرآيندهاي </a:t>
            </a:r>
            <a:r>
              <a:rPr lang="en-US" sz="2400" smtClean="0"/>
              <a:t>end-to-end</a:t>
            </a:r>
            <a:r>
              <a:rPr lang="fa-IR" sz="2400" smtClean="0"/>
              <a:t> را به طور يكپارچه و هماهنگ مديريت مي كند.</a:t>
            </a:r>
          </a:p>
          <a:p>
            <a:pPr lvl="1" eaLnBrk="1" hangingPunct="1">
              <a:lnSpc>
                <a:spcPct val="80000"/>
              </a:lnSpc>
            </a:pPr>
            <a:r>
              <a:rPr lang="fa-IR" sz="2400" smtClean="0"/>
              <a:t>ابزار </a:t>
            </a:r>
            <a:r>
              <a:rPr lang="en-US" sz="2400" smtClean="0"/>
              <a:t>CRM</a:t>
            </a:r>
            <a:r>
              <a:rPr lang="fa-IR" sz="2400" smtClean="0"/>
              <a:t> تلاش مي كند تا اطلاعات مشتريان را در زمينه فرآيندهاي مرتبط با مشتري در سازمان يكپارچه نمايد كه اين امر با كانالهاي مختلف ارتباطي اعم از تلفن، فاكس، </a:t>
            </a:r>
            <a:r>
              <a:rPr lang="en-US" sz="2400" smtClean="0"/>
              <a:t>Email</a:t>
            </a:r>
            <a:r>
              <a:rPr lang="fa-IR" sz="2400" smtClean="0"/>
              <a:t>، ارتباط بي سيم، اينترنت و ... انجام مي پذيرد.</a:t>
            </a:r>
          </a:p>
          <a:p>
            <a:pPr lvl="1" eaLnBrk="1" hangingPunct="1">
              <a:lnSpc>
                <a:spcPct val="80000"/>
              </a:lnSpc>
            </a:pPr>
            <a:r>
              <a:rPr lang="fa-IR" sz="2400" smtClean="0"/>
              <a:t>برخورد با </a:t>
            </a:r>
            <a:r>
              <a:rPr lang="fa-IR" sz="2400" smtClean="0">
                <a:solidFill>
                  <a:srgbClr val="FF0000"/>
                </a:solidFill>
              </a:rPr>
              <a:t>مشتريان فعلي و بالقوه</a:t>
            </a:r>
            <a:r>
              <a:rPr lang="fa-IR" sz="2400" smtClean="0"/>
              <a:t> را مديريت مي کند.</a:t>
            </a:r>
          </a:p>
          <a:p>
            <a:pPr lvl="1" eaLnBrk="1" hangingPunct="1">
              <a:lnSpc>
                <a:spcPct val="80000"/>
              </a:lnSpc>
            </a:pPr>
            <a:r>
              <a:rPr lang="fa-IR" sz="2400" smtClean="0"/>
              <a:t>داراي </a:t>
            </a:r>
            <a:r>
              <a:rPr lang="fa-IR" sz="2400" smtClean="0">
                <a:solidFill>
                  <a:srgbClr val="FF0000"/>
                </a:solidFill>
              </a:rPr>
              <a:t>دو جنبه فناوري و کسب و کاري</a:t>
            </a:r>
            <a:r>
              <a:rPr lang="fa-IR" sz="2400" smtClean="0"/>
              <a:t> است.</a:t>
            </a:r>
          </a:p>
          <a:p>
            <a:pPr lvl="1" eaLnBrk="1" hangingPunct="1">
              <a:lnSpc>
                <a:spcPct val="80000"/>
              </a:lnSpc>
            </a:pPr>
            <a:r>
              <a:rPr lang="fa-IR" sz="2400" smtClean="0"/>
              <a:t>از </a:t>
            </a:r>
            <a:r>
              <a:rPr lang="fa-IR" sz="2400" smtClean="0">
                <a:solidFill>
                  <a:srgbClr val="FF0000"/>
                </a:solidFill>
              </a:rPr>
              <a:t>سيستمهاي اطلاعاتي</a:t>
            </a:r>
            <a:r>
              <a:rPr lang="fa-IR" sz="2400" smtClean="0"/>
              <a:t> براي </a:t>
            </a:r>
            <a:r>
              <a:rPr lang="fa-IR" sz="2400" smtClean="0">
                <a:solidFill>
                  <a:srgbClr val="FF0000"/>
                </a:solidFill>
              </a:rPr>
              <a:t>هماهنگ </a:t>
            </a:r>
            <a:r>
              <a:rPr lang="fa-IR" sz="2400" smtClean="0"/>
              <a:t>کردن </a:t>
            </a:r>
            <a:r>
              <a:rPr lang="fa-IR" sz="2400" smtClean="0">
                <a:solidFill>
                  <a:srgbClr val="FF0000"/>
                </a:solidFill>
              </a:rPr>
              <a:t>فرآيندهاي مربوط به مشتري</a:t>
            </a:r>
            <a:r>
              <a:rPr lang="fa-IR" sz="2400" smtClean="0"/>
              <a:t> در فروش، بازاريابي، و خدمات استفاده مي شود.</a:t>
            </a:r>
          </a:p>
          <a:p>
            <a:pPr lvl="1" eaLnBrk="1" hangingPunct="1">
              <a:lnSpc>
                <a:spcPct val="80000"/>
              </a:lnSpc>
            </a:pPr>
            <a:r>
              <a:rPr lang="fa-IR" sz="2400" smtClean="0">
                <a:solidFill>
                  <a:srgbClr val="FF0000"/>
                </a:solidFill>
              </a:rPr>
              <a:t>تعامل با مشتريان</a:t>
            </a:r>
            <a:r>
              <a:rPr lang="fa-IR" sz="2400" smtClean="0"/>
              <a:t> را تحت نظر دارد.</a:t>
            </a:r>
          </a:p>
          <a:p>
            <a:pPr lvl="1" eaLnBrk="1" hangingPunct="1">
              <a:lnSpc>
                <a:spcPct val="80000"/>
              </a:lnSpc>
            </a:pPr>
            <a:r>
              <a:rPr lang="fa-IR" sz="2400" smtClean="0">
                <a:solidFill>
                  <a:srgbClr val="FF0000"/>
                </a:solidFill>
              </a:rPr>
              <a:t>داده هاي</a:t>
            </a:r>
            <a:r>
              <a:rPr lang="fa-IR" sz="2400" smtClean="0"/>
              <a:t> جمع آوري شده را براي </a:t>
            </a:r>
            <a:r>
              <a:rPr lang="fa-IR" sz="2400" smtClean="0">
                <a:solidFill>
                  <a:srgbClr val="FF0000"/>
                </a:solidFill>
              </a:rPr>
              <a:t>بهينه کردن</a:t>
            </a:r>
            <a:r>
              <a:rPr lang="fa-IR" sz="2400" smtClean="0"/>
              <a:t> </a:t>
            </a:r>
            <a:r>
              <a:rPr lang="fa-IR" sz="2400" smtClean="0">
                <a:solidFill>
                  <a:srgbClr val="FF0000"/>
                </a:solidFill>
              </a:rPr>
              <a:t>سودآوري</a:t>
            </a:r>
            <a:r>
              <a:rPr lang="fa-IR" sz="2400" smtClean="0"/>
              <a:t>، </a:t>
            </a:r>
            <a:r>
              <a:rPr lang="fa-IR" sz="2400" smtClean="0">
                <a:solidFill>
                  <a:srgbClr val="FF0000"/>
                </a:solidFill>
              </a:rPr>
              <a:t>رضايت مشتري</a:t>
            </a:r>
            <a:r>
              <a:rPr lang="fa-IR" sz="2400" smtClean="0"/>
              <a:t>، و </a:t>
            </a:r>
            <a:r>
              <a:rPr lang="fa-IR" sz="2400" smtClean="0">
                <a:solidFill>
                  <a:srgbClr val="FF0000"/>
                </a:solidFill>
              </a:rPr>
              <a:t>حفظ مشتري</a:t>
            </a:r>
            <a:r>
              <a:rPr lang="fa-IR" sz="2400" smtClean="0"/>
              <a:t> تحليل مي کند.</a:t>
            </a:r>
          </a:p>
        </p:txBody>
      </p:sp>
      <p:sp>
        <p:nvSpPr>
          <p:cNvPr id="11276" name="Title 4"/>
          <p:cNvSpPr>
            <a:spLocks noGrp="1"/>
          </p:cNvSpPr>
          <p:nvPr>
            <p:ph type="title"/>
          </p:nvPr>
        </p:nvSpPr>
        <p:spPr/>
        <p:txBody>
          <a:bodyPr/>
          <a:lstStyle/>
          <a:p>
            <a:endParaRPr lang="fa-IR" smtClean="0"/>
          </a:p>
        </p:txBody>
      </p:sp>
      <mc:AlternateContent xmlns:mc="http://schemas.openxmlformats.org/markup-compatibility/2006" xmlns:p14="http://schemas.microsoft.com/office/powerpoint/2010/main">
        <mc:Choice Requires="p14">
          <p:contentPart p14:bwMode="auto" r:id="rId3">
            <p14:nvContentPartPr>
              <p14:cNvPr id="11266" name="Ink 5"/>
              <p14:cNvContentPartPr>
                <a14:cpLocks xmlns:a14="http://schemas.microsoft.com/office/drawing/2010/main" noRot="1" noChangeAspect="1" noEditPoints="1" noChangeArrowheads="1" noChangeShapeType="1"/>
              </p14:cNvContentPartPr>
              <p14:nvPr/>
            </p14:nvContentPartPr>
            <p14:xfrm>
              <a:off x="268288" y="1803400"/>
              <a:ext cx="1587" cy="1588"/>
            </p14:xfrm>
          </p:contentPart>
        </mc:Choice>
        <mc:Fallback xmlns="">
          <p:pic>
            <p:nvPicPr>
              <p:cNvPr id="11266" name="Ink 5"/>
              <p:cNvPicPr>
                <a:picLocks noRot="1" noChangeAspect="1" noEditPoints="1" noChangeArrowheads="1" noChangeShapeType="1"/>
              </p:cNvPicPr>
              <p:nvPr/>
            </p:nvPicPr>
            <p:blipFill>
              <a:blip r:embed="rId4"/>
              <a:stretch>
                <a:fillRect/>
              </a:stretch>
            </p:blipFill>
            <p:spPr>
              <a:xfrm>
                <a:off x="227026" y="1762112"/>
                <a:ext cx="84111" cy="84164"/>
              </a:xfrm>
              <a:prstGeom prst="rect">
                <a:avLst/>
              </a:prstGeom>
            </p:spPr>
          </p:pic>
        </mc:Fallback>
      </mc:AlternateContent>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990600" y="1143000"/>
            <a:ext cx="8153400" cy="6019800"/>
          </a:xfrm>
        </p:spPr>
        <p:txBody>
          <a:bodyPr/>
          <a:lstStyle/>
          <a:p>
            <a:pPr eaLnBrk="1" hangingPunct="1"/>
            <a:r>
              <a:rPr lang="fa-IR" sz="3600" smtClean="0">
                <a:solidFill>
                  <a:srgbClr val="002060"/>
                </a:solidFill>
              </a:rPr>
              <a:t>مديريت روابط با مشتري</a:t>
            </a:r>
            <a:r>
              <a:rPr lang="en-US" sz="2800" smtClean="0">
                <a:solidFill>
                  <a:srgbClr val="002060"/>
                </a:solidFill>
                <a:latin typeface="Times New Roman" pitchFamily="18" charset="0"/>
                <a:cs typeface="Times New Roman" pitchFamily="18" charset="0"/>
              </a:rPr>
              <a:t>(Customer relationship management)</a:t>
            </a:r>
            <a:endParaRPr lang="fa-IR" sz="2800" smtClean="0">
              <a:solidFill>
                <a:srgbClr val="002060"/>
              </a:solidFill>
              <a:latin typeface="Times New Roman" pitchFamily="18" charset="0"/>
              <a:cs typeface="Times New Roman" pitchFamily="18" charset="0"/>
            </a:endParaRPr>
          </a:p>
          <a:p>
            <a:pPr lvl="1" eaLnBrk="1" hangingPunct="1"/>
            <a:r>
              <a:rPr lang="fa-IR" sz="2400" smtClean="0"/>
              <a:t>يك </a:t>
            </a:r>
            <a:r>
              <a:rPr lang="en-US" sz="2400" smtClean="0"/>
              <a:t>CRM</a:t>
            </a:r>
            <a:r>
              <a:rPr lang="fa-IR" sz="2400" smtClean="0"/>
              <a:t> خوب از منابع مختلف اطلاعات مشتريان را جمع آوري مي كند و ابزارهاي تحليلي مناسبي براي پاسخ به سوالاتي نظير سوالات زير فراهم مي كند:</a:t>
            </a:r>
          </a:p>
          <a:p>
            <a:pPr lvl="2" eaLnBrk="1" hangingPunct="1"/>
            <a:r>
              <a:rPr lang="fa-IR" sz="2000" smtClean="0"/>
              <a:t>ارزش يك مشتري در طول دوره زندگي چيست؟</a:t>
            </a:r>
          </a:p>
          <a:p>
            <a:pPr lvl="2" eaLnBrk="1" hangingPunct="1"/>
            <a:r>
              <a:rPr lang="fa-IR" sz="2000" smtClean="0"/>
              <a:t>وفادارترين مشتري كيست؟</a:t>
            </a:r>
          </a:p>
          <a:p>
            <a:pPr lvl="2" eaLnBrk="1" hangingPunct="1"/>
            <a:r>
              <a:rPr lang="fa-IR" sz="2000" smtClean="0"/>
              <a:t>سودمندترين مشتري كيست؟</a:t>
            </a:r>
          </a:p>
          <a:p>
            <a:pPr lvl="2" eaLnBrk="1" hangingPunct="1"/>
            <a:r>
              <a:rPr lang="fa-IR" sz="2000" smtClean="0"/>
              <a:t>سودمندترين مشتريان چه محصولي خريداري مي كنند؟</a:t>
            </a:r>
          </a:p>
          <a:p>
            <a:pPr lvl="2" eaLnBrk="1" hangingPunct="1"/>
            <a:r>
              <a:rPr lang="fa-IR" sz="2000" smtClean="0"/>
              <a:t>...</a:t>
            </a:r>
          </a:p>
        </p:txBody>
      </p:sp>
      <p:pic>
        <p:nvPicPr>
          <p:cNvPr id="110596"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7499" t="12222" r="31250" b="6667"/>
          <a:stretch>
            <a:fillRect/>
          </a:stretch>
        </p:blipFill>
        <p:spPr bwMode="auto">
          <a:xfrm>
            <a:off x="914400" y="3124200"/>
            <a:ext cx="23431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7" name="Title 5"/>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body" idx="1"/>
          </p:nvPr>
        </p:nvSpPr>
        <p:spPr>
          <a:xfrm>
            <a:off x="533400" y="1143000"/>
            <a:ext cx="8610600" cy="6019800"/>
          </a:xfrm>
        </p:spPr>
        <p:txBody>
          <a:bodyPr/>
          <a:lstStyle/>
          <a:p>
            <a:pPr eaLnBrk="1" hangingPunct="1"/>
            <a:r>
              <a:rPr lang="fa-IR" smtClean="0">
                <a:solidFill>
                  <a:srgbClr val="002060"/>
                </a:solidFill>
              </a:rPr>
              <a:t>سيستمهاي مديريت دانش</a:t>
            </a:r>
            <a:r>
              <a:rPr lang="en-US" sz="2400" smtClean="0">
                <a:solidFill>
                  <a:srgbClr val="002060"/>
                </a:solidFill>
                <a:latin typeface="Times New Roman" pitchFamily="18" charset="0"/>
                <a:cs typeface="Times New Roman" pitchFamily="18" charset="0"/>
              </a:rPr>
              <a:t>(Knowledge management systems)</a:t>
            </a:r>
            <a:endParaRPr lang="fa-IR" sz="2400" smtClean="0">
              <a:solidFill>
                <a:srgbClr val="002060"/>
              </a:solidFill>
              <a:latin typeface="Times New Roman" pitchFamily="18" charset="0"/>
              <a:cs typeface="Times New Roman" pitchFamily="18" charset="0"/>
            </a:endParaRPr>
          </a:p>
          <a:p>
            <a:pPr eaLnBrk="1" hangingPunct="1"/>
            <a:endParaRPr lang="fa-IR" sz="2800" smtClean="0">
              <a:solidFill>
                <a:srgbClr val="002060"/>
              </a:solidFill>
              <a:latin typeface="Times New Roman" pitchFamily="18" charset="0"/>
              <a:cs typeface="Times New Roman" pitchFamily="18" charset="0"/>
            </a:endParaRPr>
          </a:p>
          <a:p>
            <a:pPr lvl="1" eaLnBrk="1" hangingPunct="1"/>
            <a:r>
              <a:rPr lang="fa-IR" smtClean="0"/>
              <a:t>سيستمهايي که ايجاد، جمع آوري، ذخيره سازي، و توزيع دانش سازمان را پشتيباني مي کند.</a:t>
            </a:r>
            <a:br>
              <a:rPr lang="fa-IR" smtClean="0"/>
            </a:br>
            <a:endParaRPr lang="fa-IR" smtClean="0"/>
          </a:p>
          <a:p>
            <a:pPr lvl="1" eaLnBrk="1" hangingPunct="1"/>
            <a:r>
              <a:rPr lang="fa-IR" smtClean="0"/>
              <a:t>فرآيندهاي کاري و تصميمات مديريتي را پشتيباني مي کند.</a:t>
            </a:r>
            <a:br>
              <a:rPr lang="fa-IR" smtClean="0"/>
            </a:br>
            <a:endParaRPr lang="fa-IR" smtClean="0"/>
          </a:p>
          <a:p>
            <a:pPr lvl="1" eaLnBrk="1" hangingPunct="1"/>
            <a:r>
              <a:rPr lang="fa-IR" smtClean="0"/>
              <a:t>مديريت و توزيع اسناد، تصاوير گرافيکي، و ديگر دانشهاي ديجيتالي را به عهده دارند.</a:t>
            </a:r>
          </a:p>
          <a:p>
            <a:pPr lvl="1" eaLnBrk="1" hangingPunct="1"/>
            <a:endParaRPr lang="fa-IR" smtClean="0"/>
          </a:p>
        </p:txBody>
      </p:sp>
      <p:sp>
        <p:nvSpPr>
          <p:cNvPr id="13317"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88" y="1412875"/>
            <a:ext cx="7543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 Box 3"/>
          <p:cNvSpPr txBox="1">
            <a:spLocks noChangeArrowheads="1"/>
          </p:cNvSpPr>
          <p:nvPr/>
        </p:nvSpPr>
        <p:spPr bwMode="auto">
          <a:xfrm>
            <a:off x="642938" y="5715000"/>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fa-IR" sz="4000">
                <a:solidFill>
                  <a:srgbClr val="002060"/>
                </a:solidFill>
                <a:latin typeface="Times New Roman" pitchFamily="18" charset="0"/>
                <a:ea typeface="Titr"/>
                <a:cs typeface="Titr"/>
              </a:rPr>
              <a:t>نمونه ای اززنجيره تامين</a:t>
            </a:r>
            <a:endParaRPr lang="en-US" sz="4000">
              <a:solidFill>
                <a:srgbClr val="002060"/>
              </a:solidFill>
              <a:latin typeface="Times New Roman" pitchFamily="18" charset="0"/>
              <a:ea typeface="Titr"/>
              <a:cs typeface="Titr"/>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3"/>
          <p:cNvSpPr>
            <a:spLocks noGrp="1"/>
          </p:cNvSpPr>
          <p:nvPr>
            <p:ph type="sldNum" sz="quarter" idx="12"/>
          </p:nvPr>
        </p:nvSpPr>
        <p:spPr>
          <a:xfrm>
            <a:off x="457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1" eaLnBrk="1" hangingPunct="1"/>
            <a:fld id="{A80A2AE5-6E63-426F-B6FC-48E73DB0FA6D}" type="slidenum">
              <a:rPr lang="ar-SA"/>
              <a:pPr lvl="1" eaLnBrk="1" hangingPunct="1"/>
              <a:t>120</a:t>
            </a:fld>
            <a:endParaRPr lang="en-US"/>
          </a:p>
        </p:txBody>
      </p:sp>
      <p:sp>
        <p:nvSpPr>
          <p:cNvPr id="14340" name="Rectangle 3"/>
          <p:cNvSpPr>
            <a:spLocks noGrp="1" noChangeArrowheads="1"/>
          </p:cNvSpPr>
          <p:nvPr>
            <p:ph type="body" idx="1"/>
          </p:nvPr>
        </p:nvSpPr>
        <p:spPr>
          <a:xfrm>
            <a:off x="533400" y="1143000"/>
            <a:ext cx="8610600" cy="4878288"/>
          </a:xfrm>
        </p:spPr>
        <p:txBody>
          <a:bodyPr/>
          <a:lstStyle/>
          <a:p>
            <a:pPr eaLnBrk="1" hangingPunct="1"/>
            <a:r>
              <a:rPr lang="fa-IR" dirty="0" smtClean="0">
                <a:solidFill>
                  <a:srgbClr val="002060"/>
                </a:solidFill>
              </a:rPr>
              <a:t>سيستمهاي مديريت دانش</a:t>
            </a:r>
            <a:r>
              <a:rPr lang="en-US" sz="2400" dirty="0" smtClean="0">
                <a:solidFill>
                  <a:srgbClr val="002060"/>
                </a:solidFill>
                <a:latin typeface="Times New Roman" pitchFamily="18" charset="0"/>
                <a:cs typeface="Times New Roman" pitchFamily="18" charset="0"/>
              </a:rPr>
              <a:t>(Knowledge management systems)</a:t>
            </a:r>
          </a:p>
          <a:p>
            <a:pPr lvl="1" eaLnBrk="1" hangingPunct="1"/>
            <a:r>
              <a:rPr lang="fa-IR" dirty="0" smtClean="0">
                <a:solidFill>
                  <a:srgbClr val="002060"/>
                </a:solidFill>
              </a:rPr>
              <a:t>نقش سيستمهاي مديريت دانش</a:t>
            </a:r>
          </a:p>
          <a:p>
            <a:pPr lvl="2" eaLnBrk="1" hangingPunct="1"/>
            <a:r>
              <a:rPr lang="ar-SA" dirty="0" smtClean="0">
                <a:solidFill>
                  <a:srgbClr val="002060"/>
                </a:solidFill>
              </a:rPr>
              <a:t>جمع آوري دانش</a:t>
            </a:r>
            <a:r>
              <a:rPr lang="fa-IR" dirty="0" smtClean="0">
                <a:solidFill>
                  <a:srgbClr val="002060"/>
                </a:solidFill>
              </a:rPr>
              <a:t> </a:t>
            </a:r>
            <a:r>
              <a:rPr lang="fa-IR" sz="2000"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Acquire knowledge</a:t>
            </a:r>
            <a:r>
              <a:rPr lang="fa-IR" sz="2000" dirty="0" smtClean="0">
                <a:solidFill>
                  <a:srgbClr val="002060"/>
                </a:solidFill>
                <a:latin typeface="Times New Roman" pitchFamily="18" charset="0"/>
                <a:cs typeface="Times New Roman" pitchFamily="18" charset="0"/>
              </a:rPr>
              <a:t>)</a:t>
            </a:r>
            <a:r>
              <a:rPr lang="fa-IR" dirty="0" smtClean="0">
                <a:solidFill>
                  <a:srgbClr val="002060"/>
                </a:solidFill>
              </a:rPr>
              <a:t>: </a:t>
            </a:r>
            <a:r>
              <a:rPr lang="fa-IR" dirty="0" smtClean="0"/>
              <a:t>يافتن الگو يا روابط موجود بين حجمهاي زيادي از داده</a:t>
            </a:r>
          </a:p>
          <a:p>
            <a:pPr lvl="2" eaLnBrk="1" hangingPunct="1"/>
            <a:r>
              <a:rPr lang="fa-IR" dirty="0" smtClean="0">
                <a:solidFill>
                  <a:srgbClr val="002060"/>
                </a:solidFill>
              </a:rPr>
              <a:t>ذخيره سازي دانش </a:t>
            </a:r>
            <a:r>
              <a:rPr lang="fa-IR" sz="2000"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Store knowledge</a:t>
            </a:r>
            <a:r>
              <a:rPr lang="fa-IR" sz="2000" dirty="0" smtClean="0">
                <a:solidFill>
                  <a:srgbClr val="002060"/>
                </a:solidFill>
                <a:latin typeface="Times New Roman" pitchFamily="18" charset="0"/>
                <a:cs typeface="Times New Roman" pitchFamily="18" charset="0"/>
              </a:rPr>
              <a:t>)</a:t>
            </a:r>
            <a:r>
              <a:rPr lang="fa-IR" dirty="0" smtClean="0">
                <a:solidFill>
                  <a:srgbClr val="002060"/>
                </a:solidFill>
              </a:rPr>
              <a:t>:</a:t>
            </a:r>
            <a:r>
              <a:rPr lang="fa-IR" dirty="0" smtClean="0"/>
              <a:t> جمع آوري اسناد و ابزارهاي ديجيتالي حاوي دانش از منابع داخلي و خارجي در يک مکان واحد</a:t>
            </a:r>
          </a:p>
          <a:p>
            <a:pPr lvl="2" eaLnBrk="1" hangingPunct="1"/>
            <a:r>
              <a:rPr lang="ar-SA" dirty="0" smtClean="0">
                <a:solidFill>
                  <a:srgbClr val="002060"/>
                </a:solidFill>
              </a:rPr>
              <a:t>توزيع دانش</a:t>
            </a:r>
            <a:r>
              <a:rPr lang="fa-IR" dirty="0" smtClean="0">
                <a:solidFill>
                  <a:srgbClr val="002060"/>
                </a:solidFill>
              </a:rPr>
              <a:t> </a:t>
            </a:r>
            <a:r>
              <a:rPr lang="fa-IR" sz="2000"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Distribute knowledge</a:t>
            </a:r>
            <a:r>
              <a:rPr lang="fa-IR" sz="2000" dirty="0" smtClean="0">
                <a:solidFill>
                  <a:srgbClr val="002060"/>
                </a:solidFill>
                <a:latin typeface="Times New Roman" pitchFamily="18" charset="0"/>
                <a:cs typeface="Times New Roman" pitchFamily="18" charset="0"/>
              </a:rPr>
              <a:t>)</a:t>
            </a:r>
            <a:r>
              <a:rPr lang="fa-IR" dirty="0" smtClean="0">
                <a:solidFill>
                  <a:srgbClr val="002060"/>
                </a:solidFill>
              </a:rPr>
              <a:t>:</a:t>
            </a:r>
            <a:r>
              <a:rPr lang="fa-IR" dirty="0" smtClean="0"/>
              <a:t> ابزارهاي ارتباطي مي توانند اسناد را بين کارکنان دانشي توزيع کنند</a:t>
            </a:r>
          </a:p>
          <a:p>
            <a:pPr lvl="2" eaLnBrk="1" hangingPunct="1"/>
            <a:r>
              <a:rPr lang="ar-SA" dirty="0" smtClean="0">
                <a:solidFill>
                  <a:srgbClr val="002060"/>
                </a:solidFill>
              </a:rPr>
              <a:t>به کارگيري دانش</a:t>
            </a:r>
            <a:r>
              <a:rPr lang="fa-IR" dirty="0" smtClean="0">
                <a:solidFill>
                  <a:srgbClr val="002060"/>
                </a:solidFill>
              </a:rPr>
              <a:t> </a:t>
            </a:r>
            <a:r>
              <a:rPr lang="fa-IR" sz="2000" dirty="0" smtClean="0">
                <a:solidFill>
                  <a:srgbClr val="002060"/>
                </a:solidFill>
                <a:latin typeface="Times New Roman" pitchFamily="18" charset="0"/>
                <a:cs typeface="Times New Roman" pitchFamily="18" charset="0"/>
              </a:rPr>
              <a:t>(</a:t>
            </a:r>
            <a:r>
              <a:rPr lang="en-US" sz="2000" dirty="0" smtClean="0">
                <a:solidFill>
                  <a:srgbClr val="002060"/>
                </a:solidFill>
                <a:latin typeface="Times New Roman" pitchFamily="18" charset="0"/>
                <a:cs typeface="Times New Roman" pitchFamily="18" charset="0"/>
              </a:rPr>
              <a:t>Apply knowledge</a:t>
            </a:r>
            <a:r>
              <a:rPr lang="fa-IR" sz="2000" dirty="0" smtClean="0">
                <a:solidFill>
                  <a:srgbClr val="002060"/>
                </a:solidFill>
                <a:latin typeface="Times New Roman" pitchFamily="18" charset="0"/>
                <a:cs typeface="Times New Roman" pitchFamily="18" charset="0"/>
              </a:rPr>
              <a:t>)</a:t>
            </a:r>
            <a:r>
              <a:rPr lang="fa-IR" dirty="0" smtClean="0">
                <a:solidFill>
                  <a:srgbClr val="002060"/>
                </a:solidFill>
              </a:rPr>
              <a:t>:</a:t>
            </a:r>
            <a:r>
              <a:rPr lang="fa-IR" dirty="0" smtClean="0"/>
              <a:t> دانش مي تواند با استفاده از سيستمهاي پشتيبان تصميم گيري و ديگر سيستمها، با تصميم گيري مديريتي آميخته شود.</a:t>
            </a:r>
            <a:endParaRPr lang="en-US" dirty="0" smtClean="0"/>
          </a:p>
          <a:p>
            <a:pPr lvl="1" eaLnBrk="1" hangingPunct="1"/>
            <a:endParaRPr lang="fa-IR" sz="2400" dirty="0" smtClean="0">
              <a:solidFill>
                <a:srgbClr val="002060"/>
              </a:solidFill>
              <a:latin typeface="Times New Roman" pitchFamily="18" charset="0"/>
              <a:cs typeface="Times New Roman" pitchFamily="18" charset="0"/>
            </a:endParaRPr>
          </a:p>
          <a:p>
            <a:pPr lvl="1" eaLnBrk="1" hangingPunct="1"/>
            <a:endParaRPr lang="fa-IR" dirty="0" smtClean="0"/>
          </a:p>
        </p:txBody>
      </p:sp>
      <p:sp>
        <p:nvSpPr>
          <p:cNvPr id="14341" name="Title 4"/>
          <p:cNvSpPr>
            <a:spLocks noGrp="1"/>
          </p:cNvSpPr>
          <p:nvPr>
            <p:ph type="title"/>
          </p:nvPr>
        </p:nvSpPr>
        <p:spPr/>
        <p:txBody>
          <a:bodyPr/>
          <a:lstStyle/>
          <a:p>
            <a:endParaRPr lang="fa-IR"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زنجیره تامین در بازارهای نوظهور</a:t>
            </a:r>
            <a:endParaRPr lang="fa-IR" dirty="0">
              <a:solidFill>
                <a:schemeClr val="bg1"/>
              </a:solidFill>
            </a:endParaRPr>
          </a:p>
        </p:txBody>
      </p:sp>
      <p:sp>
        <p:nvSpPr>
          <p:cNvPr id="3" name="Content Placeholder 2"/>
          <p:cNvSpPr>
            <a:spLocks noGrp="1"/>
          </p:cNvSpPr>
          <p:nvPr>
            <p:ph idx="1"/>
          </p:nvPr>
        </p:nvSpPr>
        <p:spPr/>
        <p:txBody>
          <a:bodyPr/>
          <a:lstStyle/>
          <a:p>
            <a:r>
              <a:rPr lang="fa-IR" dirty="0" smtClean="0"/>
              <a:t>زنجیره تامین در هند</a:t>
            </a:r>
          </a:p>
          <a:p>
            <a:r>
              <a:rPr lang="fa-IR" dirty="0" smtClean="0"/>
              <a:t>زنجیره تامین در چین</a:t>
            </a:r>
          </a:p>
          <a:p>
            <a:r>
              <a:rPr lang="fa-IR" dirty="0" smtClean="0"/>
              <a:t>زنجیره تامین در آمریکای لاتین</a:t>
            </a:r>
            <a:endParaRPr lang="fa-IR" dirty="0"/>
          </a:p>
        </p:txBody>
      </p:sp>
    </p:spTree>
    <p:extLst>
      <p:ext uri="{BB962C8B-B14F-4D97-AF65-F5344CB8AC3E}">
        <p14:creationId xmlns:p14="http://schemas.microsoft.com/office/powerpoint/2010/main" val="106747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مدیریت زنجیره تامین در تولید</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سفارش کامل</a:t>
            </a:r>
          </a:p>
          <a:p>
            <a:r>
              <a:rPr lang="fa-IR" dirty="0" smtClean="0"/>
              <a:t>ابعاد تمرکز</a:t>
            </a:r>
          </a:p>
          <a:p>
            <a:r>
              <a:rPr lang="fa-IR" dirty="0" smtClean="0"/>
              <a:t>ابعاد هزینه جاری در تولید</a:t>
            </a:r>
          </a:p>
          <a:p>
            <a:r>
              <a:rPr lang="fa-IR" dirty="0" smtClean="0"/>
              <a:t>مسئولیت ها</a:t>
            </a:r>
            <a:endParaRPr lang="en-US" dirty="0"/>
          </a:p>
        </p:txBody>
      </p:sp>
    </p:spTree>
    <p:extLst>
      <p:ext uri="{BB962C8B-B14F-4D97-AF65-F5344CB8AC3E}">
        <p14:creationId xmlns:p14="http://schemas.microsoft.com/office/powerpoint/2010/main" val="21005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نقش زنجیره تامین در ارائه خدمات</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تعریف خدمت</a:t>
            </a:r>
          </a:p>
          <a:p>
            <a:r>
              <a:rPr lang="fa-IR" dirty="0" smtClean="0"/>
              <a:t>ارزش افزوده و زنجیره تامین</a:t>
            </a:r>
          </a:p>
          <a:p>
            <a:r>
              <a:rPr lang="fa-IR" dirty="0" smtClean="0"/>
              <a:t>ذخیره اطلاعات زنجیره تامین</a:t>
            </a:r>
          </a:p>
          <a:p>
            <a:pPr marL="0" indent="0">
              <a:buNone/>
            </a:pPr>
            <a:endParaRPr lang="en-US" dirty="0"/>
          </a:p>
        </p:txBody>
      </p:sp>
    </p:spTree>
    <p:extLst>
      <p:ext uri="{BB962C8B-B14F-4D97-AF65-F5344CB8AC3E}">
        <p14:creationId xmlns:p14="http://schemas.microsoft.com/office/powerpoint/2010/main" val="273149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زنجیره تامین در سازمان های غیرانتفاعی</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عملکرد</a:t>
            </a:r>
          </a:p>
          <a:p>
            <a:r>
              <a:rPr lang="fa-IR" dirty="0" smtClean="0"/>
              <a:t>اثرات پیاده سازی</a:t>
            </a:r>
          </a:p>
          <a:p>
            <a:r>
              <a:rPr lang="fa-IR" dirty="0" smtClean="0"/>
              <a:t>وال مارت</a:t>
            </a:r>
            <a:endParaRPr lang="en-US" dirty="0"/>
          </a:p>
        </p:txBody>
      </p:sp>
    </p:spTree>
    <p:extLst>
      <p:ext uri="{BB962C8B-B14F-4D97-AF65-F5344CB8AC3E}">
        <p14:creationId xmlns:p14="http://schemas.microsoft.com/office/powerpoint/2010/main" val="100056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r" eaLnBrk="1" hangingPunct="1"/>
            <a:r>
              <a:rPr lang="fa-IR" altLang="ko-KR" smtClean="0">
                <a:solidFill>
                  <a:schemeClr val="bg1"/>
                </a:solidFill>
                <a:ea typeface="Gulim" pitchFamily="34" charset="-127"/>
              </a:rPr>
              <a:t> </a:t>
            </a:r>
            <a:r>
              <a:rPr lang="ar-SA" altLang="ko-KR" b="1" smtClean="0">
                <a:solidFill>
                  <a:schemeClr val="bg1"/>
                </a:solidFill>
              </a:rPr>
              <a:t>تعريف مديريت لجستيك</a:t>
            </a:r>
            <a:r>
              <a:rPr lang="ar-SA" altLang="ko-KR" smtClean="0">
                <a:solidFill>
                  <a:schemeClr val="bg1"/>
                </a:solidFill>
              </a:rPr>
              <a:t> </a:t>
            </a:r>
            <a:endParaRPr lang="en-US" smtClean="0">
              <a:solidFill>
                <a:schemeClr val="bg1"/>
              </a:solidFill>
            </a:endParaRPr>
          </a:p>
        </p:txBody>
      </p:sp>
      <p:sp>
        <p:nvSpPr>
          <p:cNvPr id="51203" name="Rectangle 3"/>
          <p:cNvSpPr>
            <a:spLocks noGrp="1" noChangeArrowheads="1"/>
          </p:cNvSpPr>
          <p:nvPr>
            <p:ph type="body" idx="1"/>
          </p:nvPr>
        </p:nvSpPr>
        <p:spPr/>
        <p:txBody>
          <a:bodyPr/>
          <a:lstStyle/>
          <a:p>
            <a:pPr eaLnBrk="1" hangingPunct="1">
              <a:buFont typeface="Wingdings" pitchFamily="2" charset="2"/>
              <a:buNone/>
            </a:pPr>
            <a:endParaRPr lang="fa-IR" altLang="ko-KR" smtClean="0"/>
          </a:p>
          <a:p>
            <a:pPr eaLnBrk="1" hangingPunct="1">
              <a:buFont typeface="Wingdings" pitchFamily="2" charset="2"/>
              <a:buNone/>
            </a:pPr>
            <a:r>
              <a:rPr lang="fa-IR" altLang="ko-KR" smtClean="0"/>
              <a:t>1-  </a:t>
            </a:r>
            <a:r>
              <a:rPr lang="ar-SA" altLang="ko-KR" smtClean="0"/>
              <a:t> مي توان مديريت لجستيك را قسمتي از زنجيره تأمين</a:t>
            </a:r>
            <a:r>
              <a:rPr lang="fa-IR" altLang="ko-KR" smtClean="0"/>
              <a:t> وتدارکات</a:t>
            </a:r>
            <a:r>
              <a:rPr lang="ar-SA" altLang="ko-KR" smtClean="0"/>
              <a:t> دانست كه جريان</a:t>
            </a:r>
            <a:r>
              <a:rPr lang="fa-IR" altLang="ko-KR" smtClean="0"/>
              <a:t>  </a:t>
            </a:r>
            <a:r>
              <a:rPr lang="ar-SA" altLang="ko-KR" u="sng" smtClean="0"/>
              <a:t>نقل و انتقال</a:t>
            </a:r>
            <a:r>
              <a:rPr lang="ar-SA" altLang="ko-KR" smtClean="0"/>
              <a:t> و </a:t>
            </a:r>
            <a:r>
              <a:rPr lang="ar-SA" altLang="ko-KR" u="sng" smtClean="0"/>
              <a:t>نگهداري</a:t>
            </a:r>
            <a:r>
              <a:rPr lang="ar-SA" altLang="ko-KR" smtClean="0"/>
              <a:t> مواد (انبار) ، خدمات و اطلاعات مربوطه را از مبدأ</a:t>
            </a:r>
            <a:r>
              <a:rPr lang="fa-IR" altLang="ko-KR" smtClean="0"/>
              <a:t> </a:t>
            </a:r>
            <a:r>
              <a:rPr lang="ar-SA" altLang="ko-KR" smtClean="0"/>
              <a:t>تا مقصد</a:t>
            </a:r>
            <a:r>
              <a:rPr lang="fa-IR" altLang="ko-KR" smtClean="0"/>
              <a:t> (</a:t>
            </a:r>
            <a:r>
              <a:rPr lang="ar-SA" altLang="ko-KR" i="1" smtClean="0"/>
              <a:t>مصرف كننده ، بهره برداران، محل توزيع</a:t>
            </a:r>
            <a:r>
              <a:rPr lang="fa-IR" altLang="ko-KR" smtClean="0"/>
              <a:t>) </a:t>
            </a:r>
            <a:r>
              <a:rPr lang="ar-SA" altLang="ko-KR" u="sng" smtClean="0"/>
              <a:t>برنامه ريزي</a:t>
            </a:r>
            <a:r>
              <a:rPr lang="ar-SA" altLang="ko-KR" smtClean="0"/>
              <a:t> ، </a:t>
            </a:r>
            <a:r>
              <a:rPr lang="ar-SA" altLang="ko-KR" u="sng" smtClean="0"/>
              <a:t>اجرا</a:t>
            </a:r>
            <a:r>
              <a:rPr lang="ar-SA" altLang="ko-KR" smtClean="0"/>
              <a:t> و </a:t>
            </a:r>
            <a:r>
              <a:rPr lang="ar-SA" altLang="ko-KR" u="sng" smtClean="0"/>
              <a:t>كنترل</a:t>
            </a:r>
            <a:r>
              <a:rPr lang="ar-SA" altLang="ko-KR" smtClean="0"/>
              <a:t> مي نمايد . </a:t>
            </a: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r" eaLnBrk="1" hangingPunct="1"/>
            <a:r>
              <a:rPr lang="fa-IR" altLang="ko-KR" smtClean="0">
                <a:solidFill>
                  <a:schemeClr val="bg1"/>
                </a:solidFill>
                <a:ea typeface="Gulim" pitchFamily="34" charset="-127"/>
              </a:rPr>
              <a:t> </a:t>
            </a:r>
            <a:r>
              <a:rPr lang="ar-SA" altLang="ko-KR" b="1" smtClean="0">
                <a:solidFill>
                  <a:schemeClr val="bg1"/>
                </a:solidFill>
              </a:rPr>
              <a:t>تعريف مديريت لجستيك</a:t>
            </a:r>
            <a:r>
              <a:rPr lang="ar-SA" altLang="ko-KR" smtClean="0">
                <a:solidFill>
                  <a:schemeClr val="bg1"/>
                </a:solidFill>
              </a:rPr>
              <a:t> </a:t>
            </a:r>
            <a:endParaRPr lang="en-US" smtClean="0">
              <a:solidFill>
                <a:schemeClr val="bg1"/>
              </a:solidFill>
            </a:endParaRPr>
          </a:p>
        </p:txBody>
      </p:sp>
      <p:sp>
        <p:nvSpPr>
          <p:cNvPr id="52227" name="Rectangle 3"/>
          <p:cNvSpPr>
            <a:spLocks noGrp="1" noChangeArrowheads="1"/>
          </p:cNvSpPr>
          <p:nvPr>
            <p:ph type="body" idx="1"/>
          </p:nvPr>
        </p:nvSpPr>
        <p:spPr/>
        <p:txBody>
          <a:bodyPr/>
          <a:lstStyle/>
          <a:p>
            <a:pPr eaLnBrk="1" hangingPunct="1">
              <a:buFont typeface="Wingdings" pitchFamily="2" charset="2"/>
              <a:buNone/>
            </a:pPr>
            <a:endParaRPr lang="fa-IR" altLang="ko-KR" smtClean="0"/>
          </a:p>
          <a:p>
            <a:pPr eaLnBrk="1" hangingPunct="1">
              <a:buFont typeface="Wingdings" pitchFamily="2" charset="2"/>
              <a:buNone/>
            </a:pPr>
            <a:r>
              <a:rPr lang="fa-IR" altLang="ko-KR" smtClean="0"/>
              <a:t>2-</a:t>
            </a:r>
            <a:r>
              <a:rPr lang="ar-SA" altLang="ko-KR" smtClean="0"/>
              <a:t> مديريت لجستيك در فرايند مديريت بحران</a:t>
            </a:r>
            <a:r>
              <a:rPr lang="fa-IR" altLang="ko-KR" smtClean="0"/>
              <a:t>:</a:t>
            </a:r>
          </a:p>
          <a:p>
            <a:pPr eaLnBrk="1" hangingPunct="1">
              <a:buFont typeface="Wingdings" pitchFamily="2" charset="2"/>
              <a:buNone/>
            </a:pPr>
            <a:endParaRPr lang="fa-IR" altLang="ko-KR" smtClean="0"/>
          </a:p>
          <a:p>
            <a:pPr eaLnBrk="1" hangingPunct="1">
              <a:buFont typeface="Wingdings" pitchFamily="2" charset="2"/>
              <a:buNone/>
            </a:pPr>
            <a:r>
              <a:rPr lang="ar-SA" altLang="ko-KR" smtClean="0"/>
              <a:t> شامل كليه</a:t>
            </a:r>
            <a:r>
              <a:rPr lang="fa-IR" altLang="ko-KR" smtClean="0"/>
              <a:t> امور</a:t>
            </a:r>
            <a:r>
              <a:rPr lang="ar-SA" altLang="ko-KR" smtClean="0"/>
              <a:t> تداركات و خدماتي مي باشد كه عمليات امدادرساني را به شكل </a:t>
            </a:r>
            <a:r>
              <a:rPr lang="ar-SA" altLang="ko-KR" u="sng" smtClean="0"/>
              <a:t>پيوسته</a:t>
            </a:r>
            <a:r>
              <a:rPr lang="ar-SA" altLang="ko-KR" smtClean="0"/>
              <a:t> و بلاانقطاع پشتيباني و حمايت مي نمايد تا كليه سامانه هاي امدادرساني بتوانند در مأموريت تخصصي خود يعني </a:t>
            </a:r>
            <a:r>
              <a:rPr lang="ar-SA" altLang="ko-KR" u="sng" smtClean="0"/>
              <a:t>نجات</a:t>
            </a:r>
            <a:r>
              <a:rPr lang="fa-IR" altLang="ko-KR" u="sng" smtClean="0"/>
              <a:t> – امداد –درمان-اسکان</a:t>
            </a:r>
            <a:r>
              <a:rPr lang="ar-SA" altLang="ko-KR" smtClean="0"/>
              <a:t> و</a:t>
            </a:r>
            <a:r>
              <a:rPr lang="fa-IR" altLang="ko-KR" smtClean="0"/>
              <a:t>.. برنامه های در دست اجرا موفق عمل نمايد.  </a:t>
            </a: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r" eaLnBrk="1" hangingPunct="1"/>
            <a:r>
              <a:rPr lang="fa-IR" b="1" smtClean="0">
                <a:solidFill>
                  <a:schemeClr val="bg1"/>
                </a:solidFill>
              </a:rPr>
              <a:t>لجستیک چیست؟</a:t>
            </a:r>
            <a:endParaRPr lang="en-US" b="1" smtClean="0">
              <a:solidFill>
                <a:schemeClr val="bg1"/>
              </a:solidFill>
            </a:endParaRPr>
          </a:p>
        </p:txBody>
      </p:sp>
      <p:sp>
        <p:nvSpPr>
          <p:cNvPr id="53251" name="Rectangle 3"/>
          <p:cNvSpPr>
            <a:spLocks noGrp="1" noChangeArrowheads="1"/>
          </p:cNvSpPr>
          <p:nvPr>
            <p:ph type="body" idx="1"/>
          </p:nvPr>
        </p:nvSpPr>
        <p:spPr/>
        <p:txBody>
          <a:bodyPr/>
          <a:lstStyle/>
          <a:p>
            <a:pPr eaLnBrk="1" hangingPunct="1">
              <a:buFont typeface="Wingdings" pitchFamily="2" charset="2"/>
              <a:buNone/>
            </a:pPr>
            <a:endParaRPr lang="fa-IR" altLang="ko-KR" sz="2600" smtClean="0"/>
          </a:p>
          <a:p>
            <a:pPr eaLnBrk="1" hangingPunct="1">
              <a:buFont typeface="Wingdings" pitchFamily="2" charset="2"/>
              <a:buNone/>
            </a:pPr>
            <a:r>
              <a:rPr lang="fa-IR" altLang="ko-KR" sz="2600" smtClean="0"/>
              <a:t>-</a:t>
            </a:r>
            <a:r>
              <a:rPr lang="ar-SA" altLang="ko-KR" sz="2600" smtClean="0"/>
              <a:t> </a:t>
            </a:r>
            <a:r>
              <a:rPr lang="fa-IR" sz="2600" smtClean="0">
                <a:solidFill>
                  <a:schemeClr val="accent2"/>
                </a:solidFill>
              </a:rPr>
              <a:t>لجستیک</a:t>
            </a:r>
            <a:r>
              <a:rPr lang="ar-SA" altLang="ko-KR" sz="2600" smtClean="0"/>
              <a:t> </a:t>
            </a:r>
            <a:r>
              <a:rPr lang="fa-IR" altLang="ko-KR" sz="2600" smtClean="0"/>
              <a:t>شامل</a:t>
            </a:r>
            <a:r>
              <a:rPr lang="ar-SA" altLang="ko-KR" sz="2600" smtClean="0"/>
              <a:t> خدمات</a:t>
            </a:r>
            <a:r>
              <a:rPr lang="fa-IR" altLang="ko-KR" sz="2600" smtClean="0"/>
              <a:t> جامع-</a:t>
            </a:r>
            <a:r>
              <a:rPr lang="ar-SA" altLang="ko-KR" sz="2600" smtClean="0"/>
              <a:t> پشتيباني و حمايتي است </a:t>
            </a:r>
            <a:endParaRPr lang="fa-IR" altLang="ko-KR" sz="2600" smtClean="0"/>
          </a:p>
          <a:p>
            <a:pPr eaLnBrk="1" hangingPunct="1">
              <a:buFont typeface="Wingdings" pitchFamily="2" charset="2"/>
              <a:buNone/>
            </a:pPr>
            <a:r>
              <a:rPr lang="fa-IR" sz="2600" smtClean="0"/>
              <a:t>-</a:t>
            </a:r>
            <a:r>
              <a:rPr lang="fa-IR" sz="2600" smtClean="0">
                <a:solidFill>
                  <a:schemeClr val="accent2"/>
                </a:solidFill>
              </a:rPr>
              <a:t>  لجستیک  یک برنامه نیست</a:t>
            </a:r>
          </a:p>
          <a:p>
            <a:pPr eaLnBrk="1" hangingPunct="1">
              <a:buFont typeface="Wingdings" pitchFamily="2" charset="2"/>
              <a:buNone/>
            </a:pPr>
            <a:r>
              <a:rPr lang="fa-IR" altLang="ko-KR" sz="2600" smtClean="0"/>
              <a:t>-  </a:t>
            </a:r>
            <a:r>
              <a:rPr lang="fa-IR" altLang="ko-KR" sz="2600" smtClean="0">
                <a:solidFill>
                  <a:schemeClr val="accent2"/>
                </a:solidFill>
              </a:rPr>
              <a:t>لجستیک</a:t>
            </a:r>
            <a:r>
              <a:rPr lang="fa-IR" altLang="ko-KR" sz="2600" smtClean="0"/>
              <a:t>  </a:t>
            </a:r>
            <a:r>
              <a:rPr lang="ar-SA" altLang="ko-KR" sz="2600" smtClean="0"/>
              <a:t>شامل طيف وسيعي از فعاليتها و وظايف گوناگون است . </a:t>
            </a:r>
            <a:r>
              <a:rPr lang="fa-IR" altLang="ko-KR" sz="2600" smtClean="0"/>
              <a:t> </a:t>
            </a:r>
          </a:p>
          <a:p>
            <a:pPr eaLnBrk="1" hangingPunct="1">
              <a:buFont typeface="Wingdings" pitchFamily="2" charset="2"/>
              <a:buNone/>
            </a:pPr>
            <a:r>
              <a:rPr lang="ar-SA" altLang="ko-KR" sz="2600" smtClean="0"/>
              <a:t> </a:t>
            </a:r>
            <a:r>
              <a:rPr lang="fa-IR" altLang="ko-KR" sz="2600" smtClean="0"/>
              <a:t>             </a:t>
            </a:r>
            <a:r>
              <a:rPr lang="ar-SA" altLang="ko-KR" sz="2600" smtClean="0"/>
              <a:t>اين وظايف را مي توان در </a:t>
            </a:r>
            <a:r>
              <a:rPr lang="ar-SA" altLang="ko-KR" sz="2600" u="sng" smtClean="0"/>
              <a:t>دو بخش</a:t>
            </a:r>
            <a:r>
              <a:rPr lang="ar-SA" altLang="ko-KR" sz="2600" smtClean="0"/>
              <a:t> دسته بندي كرد  : </a:t>
            </a:r>
            <a:endParaRPr lang="fa-IR" altLang="ko-KR" sz="2600" smtClean="0"/>
          </a:p>
          <a:p>
            <a:pPr eaLnBrk="1" hangingPunct="1">
              <a:buFont typeface="Wingdings" pitchFamily="2" charset="2"/>
              <a:buNone/>
            </a:pPr>
            <a:r>
              <a:rPr lang="fa-IR" altLang="ko-KR" sz="2600" smtClean="0"/>
              <a:t>1</a:t>
            </a:r>
            <a:r>
              <a:rPr lang="ar-SA" altLang="ko-KR" sz="2600" smtClean="0"/>
              <a:t>- بسيج امكانات (</a:t>
            </a:r>
            <a:r>
              <a:rPr lang="fa-IR" altLang="ko-KR" sz="2600" smtClean="0"/>
              <a:t>تامين </a:t>
            </a:r>
            <a:r>
              <a:rPr lang="ar-SA" altLang="ko-KR" sz="2600" smtClean="0"/>
              <a:t>مواد </a:t>
            </a:r>
            <a:r>
              <a:rPr lang="fa-IR" altLang="ko-KR" sz="2600" smtClean="0"/>
              <a:t>-</a:t>
            </a:r>
            <a:r>
              <a:rPr lang="ar-SA" altLang="ko-KR" sz="2600" smtClean="0"/>
              <a:t> خدمات </a:t>
            </a:r>
            <a:r>
              <a:rPr lang="fa-IR" altLang="ko-KR" sz="2600" smtClean="0"/>
              <a:t>–</a:t>
            </a:r>
            <a:r>
              <a:rPr lang="ar-SA" altLang="ko-KR" sz="2600" smtClean="0"/>
              <a:t> اطلاعات</a:t>
            </a:r>
            <a:r>
              <a:rPr lang="fa-IR" altLang="ko-KR" sz="2600" smtClean="0"/>
              <a:t> - </a:t>
            </a:r>
            <a:r>
              <a:rPr lang="ar-SA" altLang="ko-KR" sz="2600" smtClean="0"/>
              <a:t> </a:t>
            </a:r>
            <a:r>
              <a:rPr lang="fa-IR" altLang="ko-KR" sz="2600" smtClean="0"/>
              <a:t>و......</a:t>
            </a:r>
            <a:r>
              <a:rPr lang="ar-SA" altLang="ko-KR" sz="2600" smtClean="0"/>
              <a:t>)</a:t>
            </a:r>
            <a:endParaRPr lang="fa-IR" altLang="ko-KR" sz="2600" smtClean="0"/>
          </a:p>
          <a:p>
            <a:pPr eaLnBrk="1" hangingPunct="1">
              <a:buFont typeface="Wingdings" pitchFamily="2" charset="2"/>
              <a:buNone/>
            </a:pPr>
            <a:r>
              <a:rPr lang="ar-SA" altLang="ko-KR" sz="2600" smtClean="0"/>
              <a:t>2- اجرا</a:t>
            </a:r>
            <a:r>
              <a:rPr lang="fa-IR" altLang="ko-KR" sz="2600" smtClean="0"/>
              <a:t> وپ</a:t>
            </a:r>
            <a:r>
              <a:rPr lang="ar-SA" altLang="ko-KR" sz="2600" smtClean="0"/>
              <a:t>شتيباني </a:t>
            </a:r>
            <a:r>
              <a:rPr lang="fa-IR" altLang="ko-KR" sz="2600" smtClean="0"/>
              <a:t>(</a:t>
            </a:r>
            <a:r>
              <a:rPr lang="ar-SA" altLang="ko-KR" sz="2600" smtClean="0"/>
              <a:t>عمليات ميداني</a:t>
            </a:r>
            <a:r>
              <a:rPr lang="fa-IR" altLang="ko-KR" sz="2600" smtClean="0"/>
              <a:t> برنامه ها  )</a:t>
            </a:r>
          </a:p>
          <a:p>
            <a:pPr eaLnBrk="1" hangingPunct="1">
              <a:buFont typeface="Wingdings" pitchFamily="2" charset="2"/>
              <a:buNone/>
            </a:pPr>
            <a:endParaRPr lang="en-US" sz="26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1600" y="41275"/>
            <a:ext cx="6399213" cy="795338"/>
          </a:xfrm>
        </p:spPr>
        <p:txBody>
          <a:bodyPr/>
          <a:lstStyle/>
          <a:p>
            <a:pPr algn="r" eaLnBrk="1" hangingPunct="1"/>
            <a:r>
              <a:rPr lang="fa-IR" sz="4400" b="1" smtClean="0">
                <a:solidFill>
                  <a:schemeClr val="bg1"/>
                </a:solidFill>
              </a:rPr>
              <a:t>ساز و كار</a:t>
            </a:r>
            <a:endParaRPr lang="en-US" sz="4400" b="1" smtClean="0">
              <a:solidFill>
                <a:schemeClr val="bg1"/>
              </a:solidFill>
            </a:endParaRPr>
          </a:p>
        </p:txBody>
      </p:sp>
      <p:sp>
        <p:nvSpPr>
          <p:cNvPr id="54275" name="Rectangle 3"/>
          <p:cNvSpPr>
            <a:spLocks noGrp="1" noChangeArrowheads="1"/>
          </p:cNvSpPr>
          <p:nvPr>
            <p:ph type="body" idx="1"/>
          </p:nvPr>
        </p:nvSpPr>
        <p:spPr/>
        <p:txBody>
          <a:bodyPr/>
          <a:lstStyle/>
          <a:p>
            <a:pPr eaLnBrk="1" hangingPunct="1">
              <a:buFont typeface="Wingdings" pitchFamily="2" charset="2"/>
              <a:buNone/>
            </a:pPr>
            <a:r>
              <a:rPr lang="ar-SA" altLang="ko-KR" smtClean="0"/>
              <a:t> لجستيك مي بايستي ساز و كار</a:t>
            </a:r>
            <a:r>
              <a:rPr lang="fa-IR" altLang="ko-KR" smtClean="0"/>
              <a:t> و شرایطی را </a:t>
            </a:r>
            <a:r>
              <a:rPr lang="ar-SA" altLang="ko-KR" smtClean="0"/>
              <a:t>فراهم سازد</a:t>
            </a:r>
            <a:r>
              <a:rPr lang="fa-IR" altLang="ko-KR" smtClean="0"/>
              <a:t> که کلیه</a:t>
            </a:r>
            <a:r>
              <a:rPr lang="ar-SA" altLang="ko-KR" smtClean="0"/>
              <a:t> </a:t>
            </a:r>
            <a:r>
              <a:rPr lang="ar-SA" altLang="ko-KR" u="sng" smtClean="0"/>
              <a:t>مواد</a:t>
            </a:r>
            <a:r>
              <a:rPr lang="fa-IR" altLang="ko-KR" u="sng" smtClean="0"/>
              <a:t> لازم</a:t>
            </a:r>
            <a:r>
              <a:rPr lang="ar-SA" altLang="ko-KR" smtClean="0"/>
              <a:t> ، </a:t>
            </a:r>
            <a:r>
              <a:rPr lang="ar-SA" altLang="ko-KR" u="sng" smtClean="0"/>
              <a:t>امكانات</a:t>
            </a:r>
            <a:r>
              <a:rPr lang="ar-SA" altLang="ko-KR" smtClean="0"/>
              <a:t> و </a:t>
            </a:r>
            <a:r>
              <a:rPr lang="ar-SA" altLang="ko-KR" u="sng" smtClean="0"/>
              <a:t>خدمات</a:t>
            </a:r>
            <a:r>
              <a:rPr lang="fa-IR" altLang="ko-KR" u="sng" smtClean="0"/>
              <a:t> </a:t>
            </a:r>
            <a:r>
              <a:rPr lang="ar-SA" altLang="ko-KR" smtClean="0"/>
              <a:t> را </a:t>
            </a:r>
            <a:r>
              <a:rPr lang="fa-IR" altLang="ko-KR" smtClean="0"/>
              <a:t>بر اساس برنامه </a:t>
            </a:r>
            <a:r>
              <a:rPr lang="ar-SA" altLang="ko-KR" smtClean="0"/>
              <a:t>:</a:t>
            </a:r>
            <a:endParaRPr lang="fa-IR" altLang="ko-KR" smtClean="0"/>
          </a:p>
          <a:p>
            <a:pPr eaLnBrk="1" hangingPunct="1">
              <a:buFont typeface="Wingdings" pitchFamily="2" charset="2"/>
              <a:buNone/>
            </a:pPr>
            <a:r>
              <a:rPr lang="fa-IR" altLang="ko-KR" smtClean="0"/>
              <a:t> - </a:t>
            </a:r>
            <a:r>
              <a:rPr lang="ar-SA" altLang="ko-KR" smtClean="0"/>
              <a:t>در </a:t>
            </a:r>
            <a:r>
              <a:rPr lang="ar-SA" altLang="ko-KR" smtClean="0">
                <a:solidFill>
                  <a:schemeClr val="accent2"/>
                </a:solidFill>
              </a:rPr>
              <a:t>مكان صحيح</a:t>
            </a:r>
            <a:endParaRPr lang="fa-IR" altLang="ko-KR" smtClean="0"/>
          </a:p>
          <a:p>
            <a:pPr eaLnBrk="1" hangingPunct="1">
              <a:buFont typeface="Wingdings" pitchFamily="2" charset="2"/>
              <a:buNone/>
            </a:pPr>
            <a:r>
              <a:rPr lang="fa-IR" altLang="ko-KR" smtClean="0"/>
              <a:t> - </a:t>
            </a:r>
            <a:r>
              <a:rPr lang="ar-SA" altLang="ko-KR" smtClean="0"/>
              <a:t>در</a:t>
            </a:r>
            <a:r>
              <a:rPr lang="fa-IR" altLang="ko-KR" smtClean="0"/>
              <a:t> </a:t>
            </a:r>
            <a:r>
              <a:rPr lang="ar-SA" altLang="ko-KR" smtClean="0">
                <a:solidFill>
                  <a:schemeClr val="accent2"/>
                </a:solidFill>
              </a:rPr>
              <a:t>زمان صحيح</a:t>
            </a:r>
            <a:r>
              <a:rPr lang="fa-IR" altLang="ko-KR" smtClean="0">
                <a:solidFill>
                  <a:schemeClr val="accent2"/>
                </a:solidFill>
              </a:rPr>
              <a:t> </a:t>
            </a:r>
            <a:endParaRPr lang="fa-IR" altLang="ko-KR" smtClean="0"/>
          </a:p>
          <a:p>
            <a:pPr eaLnBrk="1" hangingPunct="1">
              <a:buFont typeface="Wingdings" pitchFamily="2" charset="2"/>
              <a:buNone/>
            </a:pPr>
            <a:r>
              <a:rPr lang="fa-IR" altLang="ko-KR" smtClean="0"/>
              <a:t> - </a:t>
            </a:r>
            <a:r>
              <a:rPr lang="ar-SA" altLang="ko-KR" smtClean="0"/>
              <a:t>به </a:t>
            </a:r>
            <a:r>
              <a:rPr lang="ar-SA" altLang="ko-KR" smtClean="0">
                <a:solidFill>
                  <a:schemeClr val="accent2"/>
                </a:solidFill>
              </a:rPr>
              <a:t>مقدارصحيح</a:t>
            </a:r>
            <a:endParaRPr lang="fa-IR" altLang="ko-KR" smtClean="0"/>
          </a:p>
          <a:p>
            <a:pPr eaLnBrk="1" hangingPunct="1">
              <a:buFont typeface="Wingdings" pitchFamily="2" charset="2"/>
              <a:buNone/>
            </a:pPr>
            <a:r>
              <a:rPr lang="fa-IR" altLang="ko-KR" smtClean="0"/>
              <a:t>- </a:t>
            </a:r>
            <a:r>
              <a:rPr lang="ar-SA" altLang="ko-KR" smtClean="0"/>
              <a:t>با </a:t>
            </a:r>
            <a:r>
              <a:rPr lang="ar-SA" altLang="ko-KR" smtClean="0">
                <a:solidFill>
                  <a:schemeClr val="accent2"/>
                </a:solidFill>
              </a:rPr>
              <a:t>كيفيت صحيح</a:t>
            </a:r>
            <a:endParaRPr lang="fa-IR" altLang="ko-KR" smtClean="0"/>
          </a:p>
          <a:p>
            <a:pPr eaLnBrk="1" hangingPunct="1">
              <a:buFont typeface="Wingdings" pitchFamily="2" charset="2"/>
              <a:buNone/>
            </a:pPr>
            <a:r>
              <a:rPr lang="fa-IR" altLang="ko-KR" smtClean="0"/>
              <a:t>- </a:t>
            </a:r>
            <a:r>
              <a:rPr lang="ar-SA" altLang="ko-KR" smtClean="0"/>
              <a:t>ب</a:t>
            </a:r>
            <a:r>
              <a:rPr lang="fa-IR" altLang="ko-KR" smtClean="0"/>
              <a:t>ا</a:t>
            </a:r>
            <a:r>
              <a:rPr lang="ar-SA" altLang="ko-KR" smtClean="0"/>
              <a:t> </a:t>
            </a:r>
            <a:r>
              <a:rPr lang="fa-IR" altLang="ko-KR" smtClean="0">
                <a:solidFill>
                  <a:schemeClr val="accent2"/>
                </a:solidFill>
              </a:rPr>
              <a:t>هزینه</a:t>
            </a:r>
            <a:r>
              <a:rPr lang="ar-SA" altLang="ko-KR" smtClean="0">
                <a:solidFill>
                  <a:schemeClr val="accent2"/>
                </a:solidFill>
              </a:rPr>
              <a:t> مناسب</a:t>
            </a:r>
            <a:r>
              <a:rPr lang="fa-IR" altLang="ko-KR" smtClean="0">
                <a:solidFill>
                  <a:schemeClr val="accent2"/>
                </a:solidFill>
              </a:rPr>
              <a:t> </a:t>
            </a:r>
            <a:r>
              <a:rPr lang="fa-IR" altLang="ko-KR" smtClean="0"/>
              <a:t>بدست گروه هدف برساند.</a:t>
            </a:r>
            <a:endParaRPr lang="fa-IR" altLang="ko-KR" smtClean="0">
              <a:solidFill>
                <a:schemeClr val="accent2"/>
              </a:solidFill>
            </a:endParaRPr>
          </a:p>
          <a:p>
            <a:pPr eaLnBrk="1" hangingPunct="1">
              <a:buFont typeface="Wingdings" pitchFamily="2" charset="2"/>
              <a:buNone/>
            </a:pPr>
            <a:endParaRPr lang="en-US" smtClean="0">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fa-IR" smtClean="0">
                <a:solidFill>
                  <a:schemeClr val="bg1"/>
                </a:solidFill>
              </a:rPr>
              <a:t>فقط بدانيم</a:t>
            </a:r>
            <a:endParaRPr lang="en-US" smtClean="0">
              <a:solidFill>
                <a:schemeClr val="bg1"/>
              </a:solidFill>
            </a:endParaRPr>
          </a:p>
        </p:txBody>
      </p:sp>
      <p:sp>
        <p:nvSpPr>
          <p:cNvPr id="40963" name="Rectangle 3"/>
          <p:cNvSpPr>
            <a:spLocks noGrp="1" noChangeArrowheads="1"/>
          </p:cNvSpPr>
          <p:nvPr>
            <p:ph type="body" idx="1"/>
          </p:nvPr>
        </p:nvSpPr>
        <p:spPr>
          <a:xfrm>
            <a:off x="3492500" y="1600200"/>
            <a:ext cx="5194300" cy="4525963"/>
          </a:xfrm>
        </p:spPr>
        <p:txBody>
          <a:bodyPr/>
          <a:lstStyle/>
          <a:p>
            <a:pPr algn="just" eaLnBrk="1" hangingPunct="1">
              <a:lnSpc>
                <a:spcPct val="90000"/>
              </a:lnSpc>
            </a:pPr>
            <a:r>
              <a:rPr lang="fa-IR" sz="2800" smtClean="0">
                <a:cs typeface="Lotus" pitchFamily="2" charset="-78"/>
              </a:rPr>
              <a:t> از فهرست 100 شركت برتر دنيا در دهه 1980 تنها 28 شركت امروز در اين فهرست مانده</a:t>
            </a:r>
            <a:r>
              <a:rPr lang="fa-IR" sz="2800" smtClean="0"/>
              <a:t>‌</a:t>
            </a:r>
            <a:r>
              <a:rPr lang="fa-IR" sz="2800" smtClean="0">
                <a:cs typeface="Lotus" pitchFamily="2" charset="-78"/>
              </a:rPr>
              <a:t>اند.</a:t>
            </a:r>
          </a:p>
          <a:p>
            <a:pPr algn="just" eaLnBrk="1" hangingPunct="1">
              <a:lnSpc>
                <a:spcPct val="90000"/>
              </a:lnSpc>
            </a:pPr>
            <a:r>
              <a:rPr lang="fa-IR" sz="2800" smtClean="0">
                <a:solidFill>
                  <a:srgbClr val="FF0000"/>
                </a:solidFill>
                <a:cs typeface="Lotus" pitchFamily="2" charset="-78"/>
              </a:rPr>
              <a:t>20 شركت از 28 شركت برتر فوق داراي سيستم</a:t>
            </a:r>
            <a:r>
              <a:rPr lang="fa-IR" sz="2800" smtClean="0">
                <a:solidFill>
                  <a:srgbClr val="FF0000"/>
                </a:solidFill>
              </a:rPr>
              <a:t>‌</a:t>
            </a:r>
            <a:r>
              <a:rPr lang="fa-IR" sz="2800" smtClean="0">
                <a:solidFill>
                  <a:srgbClr val="FF0000"/>
                </a:solidFill>
                <a:cs typeface="Lotus" pitchFamily="2" charset="-78"/>
              </a:rPr>
              <a:t>هاي مكانيزه مديريت زنجيره تامين مي</a:t>
            </a:r>
            <a:r>
              <a:rPr lang="fa-IR" sz="2800" smtClean="0">
                <a:solidFill>
                  <a:srgbClr val="FF0000"/>
                </a:solidFill>
              </a:rPr>
              <a:t>‌</a:t>
            </a:r>
            <a:r>
              <a:rPr lang="fa-IR" sz="2800" smtClean="0">
                <a:solidFill>
                  <a:srgbClr val="FF0000"/>
                </a:solidFill>
                <a:cs typeface="Lotus" pitchFamily="2" charset="-78"/>
              </a:rPr>
              <a:t>باشند.</a:t>
            </a:r>
          </a:p>
          <a:p>
            <a:pPr algn="just" eaLnBrk="1" hangingPunct="1">
              <a:lnSpc>
                <a:spcPct val="90000"/>
              </a:lnSpc>
            </a:pPr>
            <a:r>
              <a:rPr lang="fa-IR" sz="2800" smtClean="0">
                <a:cs typeface="Lotus" pitchFamily="2" charset="-78"/>
              </a:rPr>
              <a:t>از بين 400 شركت امريكايي كه سيستم‌هاي برنامه‌ريزي منابع سازمان را پياده‌سازي نموده اند، 80 درصد توقع مديريت زنجيره تامين را نيز از اين سيستم‌ها داشته‌اند. </a:t>
            </a:r>
          </a:p>
          <a:p>
            <a:pPr algn="just" eaLnBrk="1" hangingPunct="1">
              <a:lnSpc>
                <a:spcPct val="90000"/>
              </a:lnSpc>
              <a:buFontTx/>
              <a:buNone/>
            </a:pPr>
            <a:endParaRPr lang="en-US" sz="2800" smtClean="0">
              <a:cs typeface="Lotus" pitchFamily="2" charset="-78"/>
            </a:endParaRPr>
          </a:p>
        </p:txBody>
      </p:sp>
      <p:pic>
        <p:nvPicPr>
          <p:cNvPr id="40964" name="Picture 4" descr="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060575"/>
            <a:ext cx="271303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r" eaLnBrk="1" hangingPunct="1"/>
            <a:r>
              <a:rPr lang="ar-SA" altLang="ko-KR" sz="2400" b="1" smtClean="0">
                <a:solidFill>
                  <a:schemeClr val="bg1"/>
                </a:solidFill>
              </a:rPr>
              <a:t>مديريت لجستيك در سه </a:t>
            </a:r>
            <a:r>
              <a:rPr lang="fa-IR" altLang="ko-KR" sz="2400" b="1" smtClean="0">
                <a:solidFill>
                  <a:schemeClr val="bg1"/>
                </a:solidFill>
              </a:rPr>
              <a:t>بخش</a:t>
            </a:r>
            <a:r>
              <a:rPr lang="ar-SA" altLang="ko-KR" sz="2400" b="1" smtClean="0">
                <a:solidFill>
                  <a:schemeClr val="bg1"/>
                </a:solidFill>
              </a:rPr>
              <a:t> قابل بحث است</a:t>
            </a:r>
            <a:endParaRPr lang="en-US" sz="2400" b="1" smtClean="0">
              <a:solidFill>
                <a:schemeClr val="bg1"/>
              </a:solidFill>
            </a:endParaRPr>
          </a:p>
        </p:txBody>
      </p:sp>
      <p:sp>
        <p:nvSpPr>
          <p:cNvPr id="55299" name="Rectangle 3"/>
          <p:cNvSpPr>
            <a:spLocks noGrp="1" noChangeArrowheads="1"/>
          </p:cNvSpPr>
          <p:nvPr>
            <p:ph type="body" idx="1"/>
          </p:nvPr>
        </p:nvSpPr>
        <p:spPr/>
        <p:txBody>
          <a:bodyPr/>
          <a:lstStyle/>
          <a:p>
            <a:pPr eaLnBrk="1" hangingPunct="1">
              <a:buFont typeface="Wingdings" pitchFamily="2" charset="2"/>
              <a:buNone/>
            </a:pPr>
            <a:r>
              <a:rPr lang="ar-SA" altLang="ko-KR" smtClean="0"/>
              <a:t> </a:t>
            </a:r>
            <a:endParaRPr lang="fa-IR" altLang="ko-KR" i="1" smtClean="0"/>
          </a:p>
          <a:p>
            <a:pPr eaLnBrk="1" hangingPunct="1">
              <a:buFont typeface="Wingdings" pitchFamily="2" charset="2"/>
              <a:buNone/>
            </a:pPr>
            <a:r>
              <a:rPr lang="ar-SA" altLang="ko-KR" i="1" smtClean="0"/>
              <a:t>1- مديريت لجستيك در </a:t>
            </a:r>
            <a:r>
              <a:rPr lang="ar-SA" altLang="ko-KR" i="1" u="sng" smtClean="0"/>
              <a:t>فاز </a:t>
            </a:r>
            <a:r>
              <a:rPr lang="ar-SA" altLang="ko-KR" i="1" u="sng" smtClean="0">
                <a:solidFill>
                  <a:schemeClr val="accent2"/>
                </a:solidFill>
              </a:rPr>
              <a:t>آمادگي</a:t>
            </a:r>
            <a:r>
              <a:rPr lang="ar-SA" altLang="ko-KR" i="1" u="sng" smtClean="0"/>
              <a:t> بحران</a:t>
            </a:r>
            <a:endParaRPr lang="fa-IR" altLang="ko-KR" i="1" smtClean="0"/>
          </a:p>
          <a:p>
            <a:pPr eaLnBrk="1" hangingPunct="1">
              <a:buFont typeface="Wingdings" pitchFamily="2" charset="2"/>
              <a:buNone/>
            </a:pPr>
            <a:r>
              <a:rPr lang="ar-SA" altLang="ko-KR" i="1" smtClean="0"/>
              <a:t>2-</a:t>
            </a:r>
            <a:r>
              <a:rPr lang="fa-IR" altLang="ko-KR" i="1" smtClean="0"/>
              <a:t> </a:t>
            </a:r>
            <a:r>
              <a:rPr lang="ar-SA" altLang="ko-KR" i="1" smtClean="0"/>
              <a:t>مديريت لجستيك در </a:t>
            </a:r>
            <a:r>
              <a:rPr lang="ar-SA" altLang="ko-KR" i="1" u="sng" smtClean="0"/>
              <a:t>فاز </a:t>
            </a:r>
            <a:r>
              <a:rPr lang="ar-SA" altLang="ko-KR" i="1" u="sng" smtClean="0">
                <a:solidFill>
                  <a:schemeClr val="accent2"/>
                </a:solidFill>
              </a:rPr>
              <a:t>مقابله</a:t>
            </a:r>
            <a:r>
              <a:rPr lang="ar-SA" altLang="ko-KR" i="1" u="sng" smtClean="0"/>
              <a:t> با بحران</a:t>
            </a:r>
            <a:r>
              <a:rPr lang="fa-IR" altLang="ko-KR" i="1" smtClean="0"/>
              <a:t> </a:t>
            </a:r>
          </a:p>
          <a:p>
            <a:pPr eaLnBrk="1" hangingPunct="1">
              <a:buFont typeface="Wingdings" pitchFamily="2" charset="2"/>
              <a:buNone/>
            </a:pPr>
            <a:r>
              <a:rPr lang="ar-SA" altLang="ko-KR" i="1" smtClean="0"/>
              <a:t>3</a:t>
            </a:r>
            <a:r>
              <a:rPr lang="fa-IR" altLang="ko-KR" i="1" smtClean="0"/>
              <a:t>-</a:t>
            </a:r>
            <a:r>
              <a:rPr lang="ar-SA" altLang="ko-KR" i="1" smtClean="0"/>
              <a:t> مديريت لجستيك در </a:t>
            </a:r>
            <a:r>
              <a:rPr lang="ar-SA" altLang="ko-KR" i="1" u="sng" smtClean="0"/>
              <a:t>فاز </a:t>
            </a:r>
            <a:r>
              <a:rPr lang="ar-SA" altLang="ko-KR" i="1" u="sng" smtClean="0">
                <a:solidFill>
                  <a:schemeClr val="accent2"/>
                </a:solidFill>
              </a:rPr>
              <a:t>باز</a:t>
            </a:r>
            <a:r>
              <a:rPr lang="fa-IR" altLang="ko-KR" i="1" u="sng" smtClean="0">
                <a:solidFill>
                  <a:schemeClr val="accent2"/>
                </a:solidFill>
              </a:rPr>
              <a:t>تواني </a:t>
            </a:r>
            <a:r>
              <a:rPr lang="fa-IR" altLang="ko-KR" smtClean="0"/>
              <a:t> </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60363" y="-142875"/>
            <a:ext cx="8426450" cy="1216025"/>
          </a:xfrm>
        </p:spPr>
        <p:txBody>
          <a:bodyPr/>
          <a:lstStyle/>
          <a:p>
            <a:r>
              <a:rPr lang="en-US" smtClean="0">
                <a:solidFill>
                  <a:schemeClr val="bg1"/>
                </a:solidFill>
              </a:rPr>
              <a:t>Logistics P.O.R</a:t>
            </a:r>
            <a:r>
              <a:rPr lang="fa-IR" smtClean="0">
                <a:solidFill>
                  <a:schemeClr val="bg1"/>
                </a:solidFill>
              </a:rPr>
              <a:t> </a:t>
            </a:r>
          </a:p>
        </p:txBody>
      </p:sp>
      <p:sp>
        <p:nvSpPr>
          <p:cNvPr id="56323" name="Content Placeholder 2"/>
          <p:cNvSpPr>
            <a:spLocks noGrp="1"/>
          </p:cNvSpPr>
          <p:nvPr>
            <p:ph idx="1"/>
          </p:nvPr>
        </p:nvSpPr>
        <p:spPr>
          <a:xfrm>
            <a:off x="242888" y="1600200"/>
            <a:ext cx="8229600" cy="4525963"/>
          </a:xfrm>
        </p:spPr>
        <p:txBody>
          <a:bodyPr/>
          <a:lstStyle/>
          <a:p>
            <a:pPr>
              <a:buFont typeface="Wingdings" pitchFamily="2" charset="2"/>
              <a:buNone/>
            </a:pPr>
            <a:r>
              <a:rPr lang="en-US" smtClean="0"/>
              <a:t>.</a:t>
            </a:r>
            <a:endParaRPr lang="fa-IR" smtClean="0"/>
          </a:p>
        </p:txBody>
      </p:sp>
      <p:sp>
        <p:nvSpPr>
          <p:cNvPr id="56324" name="Line 2"/>
          <p:cNvSpPr>
            <a:spLocks noChangeShapeType="1"/>
          </p:cNvSpPr>
          <p:nvPr/>
        </p:nvSpPr>
        <p:spPr bwMode="auto">
          <a:xfrm flipH="1">
            <a:off x="1309688" y="1676400"/>
            <a:ext cx="2143125" cy="811213"/>
          </a:xfrm>
          <a:prstGeom prst="line">
            <a:avLst/>
          </a:prstGeom>
          <a:noFill/>
          <a:ln w="1848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25" name="Line 3"/>
          <p:cNvSpPr>
            <a:spLocks noChangeShapeType="1"/>
          </p:cNvSpPr>
          <p:nvPr/>
        </p:nvSpPr>
        <p:spPr bwMode="auto">
          <a:xfrm>
            <a:off x="3541713" y="3057525"/>
            <a:ext cx="1587" cy="730250"/>
          </a:xfrm>
          <a:prstGeom prst="line">
            <a:avLst/>
          </a:prstGeom>
          <a:noFill/>
          <a:ln w="31425">
            <a:solidFill>
              <a:srgbClr val="C2004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6" name="Line 4"/>
          <p:cNvSpPr>
            <a:spLocks noChangeShapeType="1"/>
          </p:cNvSpPr>
          <p:nvPr/>
        </p:nvSpPr>
        <p:spPr bwMode="auto">
          <a:xfrm>
            <a:off x="1046163" y="3811588"/>
            <a:ext cx="7485062" cy="1587"/>
          </a:xfrm>
          <a:prstGeom prst="line">
            <a:avLst/>
          </a:prstGeom>
          <a:noFill/>
          <a:ln w="31425">
            <a:solidFill>
              <a:srgbClr val="C2004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6327" name="Group 5"/>
          <p:cNvGrpSpPr>
            <a:grpSpLocks/>
          </p:cNvGrpSpPr>
          <p:nvPr/>
        </p:nvGrpSpPr>
        <p:grpSpPr bwMode="auto">
          <a:xfrm>
            <a:off x="2714625" y="1000125"/>
            <a:ext cx="3643313" cy="857250"/>
            <a:chOff x="1812" y="802"/>
            <a:chExt cx="2308" cy="429"/>
          </a:xfrm>
        </p:grpSpPr>
        <p:sp>
          <p:nvSpPr>
            <p:cNvPr id="56374" name="Freeform 6"/>
            <p:cNvSpPr>
              <a:spLocks/>
            </p:cNvSpPr>
            <p:nvPr/>
          </p:nvSpPr>
          <p:spPr bwMode="auto">
            <a:xfrm>
              <a:off x="2174" y="802"/>
              <a:ext cx="1946" cy="429"/>
            </a:xfrm>
            <a:custGeom>
              <a:avLst/>
              <a:gdLst>
                <a:gd name="T0" fmla="*/ 0 w 1946"/>
                <a:gd name="T1" fmla="*/ 428 h 429"/>
                <a:gd name="T2" fmla="*/ 1945 w 1946"/>
                <a:gd name="T3" fmla="*/ 428 h 429"/>
                <a:gd name="T4" fmla="*/ 1945 w 1946"/>
                <a:gd name="T5" fmla="*/ 0 h 429"/>
                <a:gd name="T6" fmla="*/ 0 w 1946"/>
                <a:gd name="T7" fmla="*/ 0 h 429"/>
                <a:gd name="T8" fmla="*/ 0 w 1946"/>
                <a:gd name="T9" fmla="*/ 428 h 429"/>
                <a:gd name="T10" fmla="*/ 0 w 1946"/>
                <a:gd name="T11" fmla="*/ 428 h 429"/>
                <a:gd name="T12" fmla="*/ 0 60000 65536"/>
                <a:gd name="T13" fmla="*/ 0 60000 65536"/>
                <a:gd name="T14" fmla="*/ 0 60000 65536"/>
                <a:gd name="T15" fmla="*/ 0 60000 65536"/>
                <a:gd name="T16" fmla="*/ 0 60000 65536"/>
                <a:gd name="T17" fmla="*/ 0 60000 65536"/>
                <a:gd name="T18" fmla="*/ 0 w 1946"/>
                <a:gd name="T19" fmla="*/ 0 h 429"/>
                <a:gd name="T20" fmla="*/ 1946 w 1946"/>
                <a:gd name="T21" fmla="*/ 429 h 429"/>
              </a:gdLst>
              <a:ahLst/>
              <a:cxnLst>
                <a:cxn ang="T12">
                  <a:pos x="T0" y="T1"/>
                </a:cxn>
                <a:cxn ang="T13">
                  <a:pos x="T2" y="T3"/>
                </a:cxn>
                <a:cxn ang="T14">
                  <a:pos x="T4" y="T5"/>
                </a:cxn>
                <a:cxn ang="T15">
                  <a:pos x="T6" y="T7"/>
                </a:cxn>
                <a:cxn ang="T16">
                  <a:pos x="T8" y="T9"/>
                </a:cxn>
                <a:cxn ang="T17">
                  <a:pos x="T10" y="T11"/>
                </a:cxn>
              </a:cxnLst>
              <a:rect l="T18" t="T19" r="T20" b="T21"/>
              <a:pathLst>
                <a:path w="1946" h="429">
                  <a:moveTo>
                    <a:pt x="0" y="428"/>
                  </a:moveTo>
                  <a:lnTo>
                    <a:pt x="1945" y="428"/>
                  </a:lnTo>
                  <a:lnTo>
                    <a:pt x="1945" y="0"/>
                  </a:lnTo>
                  <a:lnTo>
                    <a:pt x="0" y="0"/>
                  </a:lnTo>
                  <a:lnTo>
                    <a:pt x="0" y="428"/>
                  </a:lnTo>
                </a:path>
              </a:pathLst>
            </a:custGeom>
            <a:solidFill>
              <a:srgbClr val="FFE1B0"/>
            </a:solidFill>
            <a:ln w="18485">
              <a:solidFill>
                <a:srgbClr val="000000"/>
              </a:solidFill>
              <a:round/>
              <a:headEnd/>
              <a:tailEnd/>
            </a:ln>
          </p:spPr>
          <p:txBody>
            <a:bodyPr/>
            <a:lstStyle/>
            <a:p>
              <a:endParaRPr lang="fa-IR"/>
            </a:p>
          </p:txBody>
        </p:sp>
        <p:sp>
          <p:nvSpPr>
            <p:cNvPr id="56375" name="Text Box 7"/>
            <p:cNvSpPr txBox="1">
              <a:spLocks noChangeArrowheads="1"/>
            </p:cNvSpPr>
            <p:nvPr/>
          </p:nvSpPr>
          <p:spPr bwMode="auto">
            <a:xfrm>
              <a:off x="1812" y="886"/>
              <a:ext cx="220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buClr>
                  <a:srgbClr val="808080"/>
                </a:buClr>
                <a:buSzPct val="90000"/>
                <a:buFont typeface="Monotype Sorts" pitchFamily="2" charset="2"/>
                <a:buNone/>
              </a:pPr>
              <a:r>
                <a:rPr lang="fa-IR"/>
                <a:t>                     </a:t>
              </a:r>
              <a:r>
                <a:rPr lang="fa-IR" sz="2400" b="1">
                  <a:solidFill>
                    <a:srgbClr val="FF0000"/>
                  </a:solidFill>
                </a:rPr>
                <a:t>آمادگي</a:t>
              </a:r>
              <a:r>
                <a:rPr lang="fa-IR"/>
                <a:t>          </a:t>
              </a:r>
              <a:r>
                <a:rPr lang="en-GB"/>
                <a:t>Logistics </a:t>
              </a:r>
              <a:r>
                <a:rPr lang="en-GB" sz="2800" b="1">
                  <a:solidFill>
                    <a:srgbClr val="FF0000"/>
                  </a:solidFill>
                </a:rPr>
                <a:t>p</a:t>
              </a:r>
              <a:r>
                <a:rPr lang="en-GB"/>
                <a:t>reparedness</a:t>
              </a:r>
              <a:endParaRPr lang="en-GB" sz="2400">
                <a:latin typeface="Times New Roman" pitchFamily="18" charset="0"/>
              </a:endParaRPr>
            </a:p>
          </p:txBody>
        </p:sp>
      </p:grpSp>
      <p:grpSp>
        <p:nvGrpSpPr>
          <p:cNvPr id="56328" name="Group 8"/>
          <p:cNvGrpSpPr>
            <a:grpSpLocks/>
          </p:cNvGrpSpPr>
          <p:nvPr/>
        </p:nvGrpSpPr>
        <p:grpSpPr bwMode="auto">
          <a:xfrm>
            <a:off x="71438" y="2500313"/>
            <a:ext cx="1601787" cy="646112"/>
            <a:chOff x="-62" y="1697"/>
            <a:chExt cx="1144" cy="407"/>
          </a:xfrm>
        </p:grpSpPr>
        <p:sp>
          <p:nvSpPr>
            <p:cNvPr id="56372" name="Freeform 9"/>
            <p:cNvSpPr>
              <a:spLocks/>
            </p:cNvSpPr>
            <p:nvPr/>
          </p:nvSpPr>
          <p:spPr bwMode="auto">
            <a:xfrm>
              <a:off x="-62" y="1697"/>
              <a:ext cx="1144" cy="407"/>
            </a:xfrm>
            <a:custGeom>
              <a:avLst/>
              <a:gdLst>
                <a:gd name="T0" fmla="*/ 0 w 1144"/>
                <a:gd name="T1" fmla="*/ 406 h 407"/>
                <a:gd name="T2" fmla="*/ 1143 w 1144"/>
                <a:gd name="T3" fmla="*/ 406 h 407"/>
                <a:gd name="T4" fmla="*/ 1143 w 1144"/>
                <a:gd name="T5" fmla="*/ 0 h 407"/>
                <a:gd name="T6" fmla="*/ 0 w 1144"/>
                <a:gd name="T7" fmla="*/ 0 h 407"/>
                <a:gd name="T8" fmla="*/ 0 w 1144"/>
                <a:gd name="T9" fmla="*/ 406 h 407"/>
                <a:gd name="T10" fmla="*/ 0 w 1144"/>
                <a:gd name="T11" fmla="*/ 406 h 407"/>
                <a:gd name="T12" fmla="*/ 0 60000 65536"/>
                <a:gd name="T13" fmla="*/ 0 60000 65536"/>
                <a:gd name="T14" fmla="*/ 0 60000 65536"/>
                <a:gd name="T15" fmla="*/ 0 60000 65536"/>
                <a:gd name="T16" fmla="*/ 0 60000 65536"/>
                <a:gd name="T17" fmla="*/ 0 60000 65536"/>
                <a:gd name="T18" fmla="*/ 0 w 1144"/>
                <a:gd name="T19" fmla="*/ 0 h 407"/>
                <a:gd name="T20" fmla="*/ 1144 w 1144"/>
                <a:gd name="T21" fmla="*/ 407 h 407"/>
              </a:gdLst>
              <a:ahLst/>
              <a:cxnLst>
                <a:cxn ang="T12">
                  <a:pos x="T0" y="T1"/>
                </a:cxn>
                <a:cxn ang="T13">
                  <a:pos x="T2" y="T3"/>
                </a:cxn>
                <a:cxn ang="T14">
                  <a:pos x="T4" y="T5"/>
                </a:cxn>
                <a:cxn ang="T15">
                  <a:pos x="T6" y="T7"/>
                </a:cxn>
                <a:cxn ang="T16">
                  <a:pos x="T8" y="T9"/>
                </a:cxn>
                <a:cxn ang="T17">
                  <a:pos x="T10" y="T11"/>
                </a:cxn>
              </a:cxnLst>
              <a:rect l="T18" t="T19" r="T20" b="T21"/>
              <a:pathLst>
                <a:path w="1144" h="407">
                  <a:moveTo>
                    <a:pt x="0" y="406"/>
                  </a:moveTo>
                  <a:lnTo>
                    <a:pt x="1143" y="406"/>
                  </a:lnTo>
                  <a:lnTo>
                    <a:pt x="1143" y="0"/>
                  </a:lnTo>
                  <a:lnTo>
                    <a:pt x="0" y="0"/>
                  </a:lnTo>
                  <a:lnTo>
                    <a:pt x="0" y="406"/>
                  </a:lnTo>
                </a:path>
              </a:pathLst>
            </a:custGeom>
            <a:solidFill>
              <a:srgbClr val="FFE1B0"/>
            </a:solidFill>
            <a:ln w="18485">
              <a:solidFill>
                <a:srgbClr val="000000"/>
              </a:solidFill>
              <a:round/>
              <a:headEnd/>
              <a:tailEnd/>
            </a:ln>
          </p:spPr>
          <p:txBody>
            <a:bodyPr/>
            <a:lstStyle/>
            <a:p>
              <a:endParaRPr lang="fa-IR"/>
            </a:p>
          </p:txBody>
        </p:sp>
        <p:sp>
          <p:nvSpPr>
            <p:cNvPr id="56373" name="Text Box 10"/>
            <p:cNvSpPr txBox="1">
              <a:spLocks noChangeArrowheads="1"/>
            </p:cNvSpPr>
            <p:nvPr/>
          </p:nvSpPr>
          <p:spPr bwMode="auto">
            <a:xfrm>
              <a:off x="44" y="1766"/>
              <a:ext cx="97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808080"/>
                </a:buClr>
                <a:buSzPct val="90000"/>
                <a:buFont typeface="Monotype Sorts" pitchFamily="2" charset="2"/>
                <a:buNone/>
              </a:pPr>
              <a:r>
                <a:rPr lang="fa-IR" sz="2800">
                  <a:latin typeface="Times New Roman" pitchFamily="18" charset="0"/>
                </a:rPr>
                <a:t>ايجاد شبكه</a:t>
              </a:r>
            </a:p>
          </p:txBody>
        </p:sp>
      </p:grpSp>
      <p:grpSp>
        <p:nvGrpSpPr>
          <p:cNvPr id="56329" name="Group 11"/>
          <p:cNvGrpSpPr>
            <a:grpSpLocks/>
          </p:cNvGrpSpPr>
          <p:nvPr/>
        </p:nvGrpSpPr>
        <p:grpSpPr bwMode="auto">
          <a:xfrm>
            <a:off x="1754188" y="2482850"/>
            <a:ext cx="2268537" cy="647700"/>
            <a:chOff x="1178" y="1705"/>
            <a:chExt cx="1429" cy="405"/>
          </a:xfrm>
        </p:grpSpPr>
        <p:sp>
          <p:nvSpPr>
            <p:cNvPr id="56370" name="Freeform 12"/>
            <p:cNvSpPr>
              <a:spLocks/>
            </p:cNvSpPr>
            <p:nvPr/>
          </p:nvSpPr>
          <p:spPr bwMode="auto">
            <a:xfrm>
              <a:off x="1178" y="1705"/>
              <a:ext cx="1429" cy="405"/>
            </a:xfrm>
            <a:custGeom>
              <a:avLst/>
              <a:gdLst>
                <a:gd name="T0" fmla="*/ 0 w 1429"/>
                <a:gd name="T1" fmla="*/ 404 h 405"/>
                <a:gd name="T2" fmla="*/ 1428 w 1429"/>
                <a:gd name="T3" fmla="*/ 404 h 405"/>
                <a:gd name="T4" fmla="*/ 1428 w 1429"/>
                <a:gd name="T5" fmla="*/ 0 h 405"/>
                <a:gd name="T6" fmla="*/ 0 w 1429"/>
                <a:gd name="T7" fmla="*/ 0 h 405"/>
                <a:gd name="T8" fmla="*/ 0 w 1429"/>
                <a:gd name="T9" fmla="*/ 404 h 405"/>
                <a:gd name="T10" fmla="*/ 0 w 1429"/>
                <a:gd name="T11" fmla="*/ 404 h 405"/>
                <a:gd name="T12" fmla="*/ 0 60000 65536"/>
                <a:gd name="T13" fmla="*/ 0 60000 65536"/>
                <a:gd name="T14" fmla="*/ 0 60000 65536"/>
                <a:gd name="T15" fmla="*/ 0 60000 65536"/>
                <a:gd name="T16" fmla="*/ 0 60000 65536"/>
                <a:gd name="T17" fmla="*/ 0 60000 65536"/>
                <a:gd name="T18" fmla="*/ 0 w 1429"/>
                <a:gd name="T19" fmla="*/ 0 h 405"/>
                <a:gd name="T20" fmla="*/ 1429 w 1429"/>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1429" h="405">
                  <a:moveTo>
                    <a:pt x="0" y="404"/>
                  </a:moveTo>
                  <a:lnTo>
                    <a:pt x="1428" y="404"/>
                  </a:lnTo>
                  <a:lnTo>
                    <a:pt x="1428" y="0"/>
                  </a:lnTo>
                  <a:lnTo>
                    <a:pt x="0" y="0"/>
                  </a:lnTo>
                  <a:lnTo>
                    <a:pt x="0" y="404"/>
                  </a:lnTo>
                </a:path>
              </a:pathLst>
            </a:custGeom>
            <a:solidFill>
              <a:srgbClr val="FFE1B0"/>
            </a:solidFill>
            <a:ln w="18485">
              <a:solidFill>
                <a:srgbClr val="000000"/>
              </a:solidFill>
              <a:round/>
              <a:headEnd/>
              <a:tailEnd/>
            </a:ln>
          </p:spPr>
          <p:txBody>
            <a:bodyPr/>
            <a:lstStyle/>
            <a:p>
              <a:endParaRPr lang="fa-IR"/>
            </a:p>
          </p:txBody>
        </p:sp>
        <p:sp>
          <p:nvSpPr>
            <p:cNvPr id="56371" name="Text Box 13"/>
            <p:cNvSpPr txBox="1">
              <a:spLocks noChangeArrowheads="1"/>
            </p:cNvSpPr>
            <p:nvPr/>
          </p:nvSpPr>
          <p:spPr bwMode="auto">
            <a:xfrm>
              <a:off x="1311" y="1765"/>
              <a:ext cx="122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808080"/>
                </a:buClr>
                <a:buSzPct val="90000"/>
                <a:buFont typeface="Monotype Sorts" pitchFamily="2" charset="2"/>
                <a:buNone/>
              </a:pPr>
              <a:r>
                <a:rPr lang="fa-IR" sz="2400">
                  <a:latin typeface="Times New Roman" pitchFamily="18" charset="0"/>
                </a:rPr>
                <a:t>نيروي انساني ماهر</a:t>
              </a:r>
              <a:endParaRPr lang="en-GB" sz="2400">
                <a:latin typeface="Times New Roman" pitchFamily="18" charset="0"/>
              </a:endParaRPr>
            </a:p>
          </p:txBody>
        </p:sp>
      </p:grpSp>
      <p:grpSp>
        <p:nvGrpSpPr>
          <p:cNvPr id="56330" name="Group 14"/>
          <p:cNvGrpSpPr>
            <a:grpSpLocks/>
          </p:cNvGrpSpPr>
          <p:nvPr/>
        </p:nvGrpSpPr>
        <p:grpSpPr bwMode="auto">
          <a:xfrm>
            <a:off x="4160838" y="2482850"/>
            <a:ext cx="1817687" cy="647700"/>
            <a:chOff x="2694" y="1705"/>
            <a:chExt cx="1145" cy="405"/>
          </a:xfrm>
        </p:grpSpPr>
        <p:sp>
          <p:nvSpPr>
            <p:cNvPr id="56368" name="Freeform 15"/>
            <p:cNvSpPr>
              <a:spLocks/>
            </p:cNvSpPr>
            <p:nvPr/>
          </p:nvSpPr>
          <p:spPr bwMode="auto">
            <a:xfrm>
              <a:off x="2694" y="1705"/>
              <a:ext cx="1145" cy="405"/>
            </a:xfrm>
            <a:custGeom>
              <a:avLst/>
              <a:gdLst>
                <a:gd name="T0" fmla="*/ 0 w 1145"/>
                <a:gd name="T1" fmla="*/ 404 h 405"/>
                <a:gd name="T2" fmla="*/ 1144 w 1145"/>
                <a:gd name="T3" fmla="*/ 404 h 405"/>
                <a:gd name="T4" fmla="*/ 1144 w 1145"/>
                <a:gd name="T5" fmla="*/ 0 h 405"/>
                <a:gd name="T6" fmla="*/ 0 w 1145"/>
                <a:gd name="T7" fmla="*/ 0 h 405"/>
                <a:gd name="T8" fmla="*/ 0 w 1145"/>
                <a:gd name="T9" fmla="*/ 404 h 405"/>
                <a:gd name="T10" fmla="*/ 0 w 1145"/>
                <a:gd name="T11" fmla="*/ 404 h 405"/>
                <a:gd name="T12" fmla="*/ 0 60000 65536"/>
                <a:gd name="T13" fmla="*/ 0 60000 65536"/>
                <a:gd name="T14" fmla="*/ 0 60000 65536"/>
                <a:gd name="T15" fmla="*/ 0 60000 65536"/>
                <a:gd name="T16" fmla="*/ 0 60000 65536"/>
                <a:gd name="T17" fmla="*/ 0 60000 65536"/>
                <a:gd name="T18" fmla="*/ 0 w 1145"/>
                <a:gd name="T19" fmla="*/ 0 h 405"/>
                <a:gd name="T20" fmla="*/ 1145 w 1145"/>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1145" h="405">
                  <a:moveTo>
                    <a:pt x="0" y="404"/>
                  </a:moveTo>
                  <a:lnTo>
                    <a:pt x="1144" y="404"/>
                  </a:lnTo>
                  <a:lnTo>
                    <a:pt x="1144" y="0"/>
                  </a:lnTo>
                  <a:lnTo>
                    <a:pt x="0" y="0"/>
                  </a:lnTo>
                  <a:lnTo>
                    <a:pt x="0" y="404"/>
                  </a:lnTo>
                </a:path>
              </a:pathLst>
            </a:custGeom>
            <a:solidFill>
              <a:srgbClr val="FFE1B0"/>
            </a:solidFill>
            <a:ln w="18485">
              <a:solidFill>
                <a:srgbClr val="000000"/>
              </a:solidFill>
              <a:round/>
              <a:headEnd/>
              <a:tailEnd/>
            </a:ln>
          </p:spPr>
          <p:txBody>
            <a:bodyPr/>
            <a:lstStyle/>
            <a:p>
              <a:endParaRPr lang="fa-IR"/>
            </a:p>
          </p:txBody>
        </p:sp>
        <p:sp>
          <p:nvSpPr>
            <p:cNvPr id="56369" name="Text Box 16"/>
            <p:cNvSpPr txBox="1">
              <a:spLocks noChangeArrowheads="1"/>
            </p:cNvSpPr>
            <p:nvPr/>
          </p:nvSpPr>
          <p:spPr bwMode="auto">
            <a:xfrm>
              <a:off x="2800" y="1765"/>
              <a:ext cx="97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808080"/>
                </a:buClr>
                <a:buSzPct val="90000"/>
                <a:buFont typeface="Monotype Sorts" pitchFamily="2" charset="2"/>
                <a:buNone/>
              </a:pPr>
              <a:r>
                <a:rPr lang="fa-IR" sz="2400">
                  <a:latin typeface="Times New Roman" pitchFamily="18" charset="0"/>
                </a:rPr>
                <a:t>استاندارد سازي</a:t>
              </a:r>
              <a:endParaRPr lang="en-GB" sz="2400">
                <a:latin typeface="Times New Roman" pitchFamily="18" charset="0"/>
              </a:endParaRPr>
            </a:p>
          </p:txBody>
        </p:sp>
      </p:grpSp>
      <p:grpSp>
        <p:nvGrpSpPr>
          <p:cNvPr id="56331" name="Group 17"/>
          <p:cNvGrpSpPr>
            <a:grpSpLocks/>
          </p:cNvGrpSpPr>
          <p:nvPr/>
        </p:nvGrpSpPr>
        <p:grpSpPr bwMode="auto">
          <a:xfrm>
            <a:off x="6143625" y="2500313"/>
            <a:ext cx="1284288" cy="647700"/>
            <a:chOff x="3973" y="1707"/>
            <a:chExt cx="758" cy="400"/>
          </a:xfrm>
        </p:grpSpPr>
        <p:sp>
          <p:nvSpPr>
            <p:cNvPr id="56366" name="Freeform 18"/>
            <p:cNvSpPr>
              <a:spLocks/>
            </p:cNvSpPr>
            <p:nvPr/>
          </p:nvSpPr>
          <p:spPr bwMode="auto">
            <a:xfrm>
              <a:off x="3973" y="1707"/>
              <a:ext cx="758" cy="400"/>
            </a:xfrm>
            <a:custGeom>
              <a:avLst/>
              <a:gdLst>
                <a:gd name="T0" fmla="*/ 0 w 758"/>
                <a:gd name="T1" fmla="*/ 399 h 400"/>
                <a:gd name="T2" fmla="*/ 757 w 758"/>
                <a:gd name="T3" fmla="*/ 399 h 400"/>
                <a:gd name="T4" fmla="*/ 757 w 758"/>
                <a:gd name="T5" fmla="*/ 0 h 400"/>
                <a:gd name="T6" fmla="*/ 0 w 758"/>
                <a:gd name="T7" fmla="*/ 0 h 400"/>
                <a:gd name="T8" fmla="*/ 0 w 758"/>
                <a:gd name="T9" fmla="*/ 399 h 400"/>
                <a:gd name="T10" fmla="*/ 0 w 758"/>
                <a:gd name="T11" fmla="*/ 399 h 400"/>
                <a:gd name="T12" fmla="*/ 0 60000 65536"/>
                <a:gd name="T13" fmla="*/ 0 60000 65536"/>
                <a:gd name="T14" fmla="*/ 0 60000 65536"/>
                <a:gd name="T15" fmla="*/ 0 60000 65536"/>
                <a:gd name="T16" fmla="*/ 0 60000 65536"/>
                <a:gd name="T17" fmla="*/ 0 60000 65536"/>
                <a:gd name="T18" fmla="*/ 0 w 758"/>
                <a:gd name="T19" fmla="*/ 0 h 400"/>
                <a:gd name="T20" fmla="*/ 758 w 758"/>
                <a:gd name="T21" fmla="*/ 400 h 400"/>
              </a:gdLst>
              <a:ahLst/>
              <a:cxnLst>
                <a:cxn ang="T12">
                  <a:pos x="T0" y="T1"/>
                </a:cxn>
                <a:cxn ang="T13">
                  <a:pos x="T2" y="T3"/>
                </a:cxn>
                <a:cxn ang="T14">
                  <a:pos x="T4" y="T5"/>
                </a:cxn>
                <a:cxn ang="T15">
                  <a:pos x="T6" y="T7"/>
                </a:cxn>
                <a:cxn ang="T16">
                  <a:pos x="T8" y="T9"/>
                </a:cxn>
                <a:cxn ang="T17">
                  <a:pos x="T10" y="T11"/>
                </a:cxn>
              </a:cxnLst>
              <a:rect l="T18" t="T19" r="T20" b="T21"/>
              <a:pathLst>
                <a:path w="758" h="400">
                  <a:moveTo>
                    <a:pt x="0" y="399"/>
                  </a:moveTo>
                  <a:lnTo>
                    <a:pt x="757" y="399"/>
                  </a:lnTo>
                  <a:lnTo>
                    <a:pt x="757" y="0"/>
                  </a:lnTo>
                  <a:lnTo>
                    <a:pt x="0" y="0"/>
                  </a:lnTo>
                  <a:lnTo>
                    <a:pt x="0" y="399"/>
                  </a:lnTo>
                </a:path>
              </a:pathLst>
            </a:custGeom>
            <a:solidFill>
              <a:srgbClr val="FFE1B0"/>
            </a:solidFill>
            <a:ln w="18485">
              <a:solidFill>
                <a:srgbClr val="000000"/>
              </a:solidFill>
              <a:round/>
              <a:headEnd/>
              <a:tailEnd/>
            </a:ln>
          </p:spPr>
          <p:txBody>
            <a:bodyPr/>
            <a:lstStyle/>
            <a:p>
              <a:endParaRPr lang="fa-IR"/>
            </a:p>
          </p:txBody>
        </p:sp>
        <p:sp>
          <p:nvSpPr>
            <p:cNvPr id="56367" name="Text Box 19"/>
            <p:cNvSpPr txBox="1">
              <a:spLocks noChangeArrowheads="1"/>
            </p:cNvSpPr>
            <p:nvPr/>
          </p:nvSpPr>
          <p:spPr bwMode="auto">
            <a:xfrm>
              <a:off x="4044" y="1766"/>
              <a:ext cx="64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808080"/>
                </a:buClr>
                <a:buSzPct val="90000"/>
                <a:buFont typeface="Monotype Sorts" pitchFamily="2" charset="2"/>
                <a:buNone/>
              </a:pPr>
              <a:r>
                <a:rPr lang="fa-IR" sz="2400">
                  <a:latin typeface="Times New Roman" pitchFamily="18" charset="0"/>
                </a:rPr>
                <a:t>ذخيره سازي</a:t>
              </a:r>
              <a:endParaRPr lang="en-GB" sz="2400">
                <a:latin typeface="Times New Roman" pitchFamily="18" charset="0"/>
              </a:endParaRPr>
            </a:p>
          </p:txBody>
        </p:sp>
      </p:grpSp>
      <p:grpSp>
        <p:nvGrpSpPr>
          <p:cNvPr id="56332" name="Group 20"/>
          <p:cNvGrpSpPr>
            <a:grpSpLocks/>
          </p:cNvGrpSpPr>
          <p:nvPr/>
        </p:nvGrpSpPr>
        <p:grpSpPr bwMode="auto">
          <a:xfrm>
            <a:off x="712788" y="4792663"/>
            <a:ext cx="2268537" cy="681037"/>
            <a:chOff x="522" y="3160"/>
            <a:chExt cx="1429" cy="429"/>
          </a:xfrm>
        </p:grpSpPr>
        <p:sp>
          <p:nvSpPr>
            <p:cNvPr id="56364" name="Freeform 21"/>
            <p:cNvSpPr>
              <a:spLocks/>
            </p:cNvSpPr>
            <p:nvPr/>
          </p:nvSpPr>
          <p:spPr bwMode="auto">
            <a:xfrm>
              <a:off x="522" y="3160"/>
              <a:ext cx="1429" cy="429"/>
            </a:xfrm>
            <a:custGeom>
              <a:avLst/>
              <a:gdLst>
                <a:gd name="T0" fmla="*/ 0 w 1429"/>
                <a:gd name="T1" fmla="*/ 428 h 429"/>
                <a:gd name="T2" fmla="*/ 1428 w 1429"/>
                <a:gd name="T3" fmla="*/ 428 h 429"/>
                <a:gd name="T4" fmla="*/ 1428 w 1429"/>
                <a:gd name="T5" fmla="*/ 0 h 429"/>
                <a:gd name="T6" fmla="*/ 0 w 1429"/>
                <a:gd name="T7" fmla="*/ 0 h 429"/>
                <a:gd name="T8" fmla="*/ 0 w 1429"/>
                <a:gd name="T9" fmla="*/ 428 h 429"/>
                <a:gd name="T10" fmla="*/ 0 w 1429"/>
                <a:gd name="T11" fmla="*/ 428 h 429"/>
                <a:gd name="T12" fmla="*/ 0 60000 65536"/>
                <a:gd name="T13" fmla="*/ 0 60000 65536"/>
                <a:gd name="T14" fmla="*/ 0 60000 65536"/>
                <a:gd name="T15" fmla="*/ 0 60000 65536"/>
                <a:gd name="T16" fmla="*/ 0 60000 65536"/>
                <a:gd name="T17" fmla="*/ 0 60000 65536"/>
                <a:gd name="T18" fmla="*/ 0 w 1429"/>
                <a:gd name="T19" fmla="*/ 0 h 429"/>
                <a:gd name="T20" fmla="*/ 1429 w 1429"/>
                <a:gd name="T21" fmla="*/ 429 h 429"/>
              </a:gdLst>
              <a:ahLst/>
              <a:cxnLst>
                <a:cxn ang="T12">
                  <a:pos x="T0" y="T1"/>
                </a:cxn>
                <a:cxn ang="T13">
                  <a:pos x="T2" y="T3"/>
                </a:cxn>
                <a:cxn ang="T14">
                  <a:pos x="T4" y="T5"/>
                </a:cxn>
                <a:cxn ang="T15">
                  <a:pos x="T6" y="T7"/>
                </a:cxn>
                <a:cxn ang="T16">
                  <a:pos x="T8" y="T9"/>
                </a:cxn>
                <a:cxn ang="T17">
                  <a:pos x="T10" y="T11"/>
                </a:cxn>
              </a:cxnLst>
              <a:rect l="T18" t="T19" r="T20" b="T21"/>
              <a:pathLst>
                <a:path w="1429" h="429">
                  <a:moveTo>
                    <a:pt x="0" y="428"/>
                  </a:moveTo>
                  <a:lnTo>
                    <a:pt x="1428" y="428"/>
                  </a:lnTo>
                  <a:lnTo>
                    <a:pt x="1428" y="0"/>
                  </a:lnTo>
                  <a:lnTo>
                    <a:pt x="0" y="0"/>
                  </a:lnTo>
                  <a:lnTo>
                    <a:pt x="0" y="428"/>
                  </a:lnTo>
                </a:path>
              </a:pathLst>
            </a:custGeom>
            <a:solidFill>
              <a:srgbClr val="FFE1B0"/>
            </a:solidFill>
            <a:ln w="18485">
              <a:solidFill>
                <a:srgbClr val="000000"/>
              </a:solidFill>
              <a:round/>
              <a:headEnd/>
              <a:tailEnd/>
            </a:ln>
          </p:spPr>
          <p:txBody>
            <a:bodyPr/>
            <a:lstStyle/>
            <a:p>
              <a:endParaRPr lang="fa-IR"/>
            </a:p>
          </p:txBody>
        </p:sp>
        <p:sp>
          <p:nvSpPr>
            <p:cNvPr id="56365" name="Text Box 22"/>
            <p:cNvSpPr txBox="1">
              <a:spLocks noChangeArrowheads="1"/>
            </p:cNvSpPr>
            <p:nvPr/>
          </p:nvSpPr>
          <p:spPr bwMode="auto">
            <a:xfrm>
              <a:off x="655" y="3224"/>
              <a:ext cx="122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808080"/>
                </a:buClr>
                <a:buSzPct val="90000"/>
                <a:buFont typeface="Monotype Sorts" pitchFamily="2" charset="2"/>
                <a:buNone/>
              </a:pPr>
              <a:r>
                <a:rPr lang="fa-IR" b="1">
                  <a:solidFill>
                    <a:srgbClr val="FF0000"/>
                  </a:solidFill>
                  <a:latin typeface="Times New Roman" pitchFamily="18" charset="0"/>
                </a:rPr>
                <a:t>ايجاد پايگاههاي لجستيك</a:t>
              </a:r>
              <a:endParaRPr lang="fa-IR" sz="2400" b="1">
                <a:solidFill>
                  <a:srgbClr val="FF0000"/>
                </a:solidFill>
                <a:latin typeface="Times New Roman" pitchFamily="18" charset="0"/>
              </a:endParaRPr>
            </a:p>
          </p:txBody>
        </p:sp>
      </p:grpSp>
      <p:grpSp>
        <p:nvGrpSpPr>
          <p:cNvPr id="56333" name="Group 23"/>
          <p:cNvGrpSpPr>
            <a:grpSpLocks/>
          </p:cNvGrpSpPr>
          <p:nvPr/>
        </p:nvGrpSpPr>
        <p:grpSpPr bwMode="auto">
          <a:xfrm>
            <a:off x="6242050" y="4816475"/>
            <a:ext cx="2266950" cy="681038"/>
            <a:chOff x="4005" y="3175"/>
            <a:chExt cx="1428" cy="429"/>
          </a:xfrm>
        </p:grpSpPr>
        <p:sp>
          <p:nvSpPr>
            <p:cNvPr id="56362" name="Freeform 24"/>
            <p:cNvSpPr>
              <a:spLocks/>
            </p:cNvSpPr>
            <p:nvPr/>
          </p:nvSpPr>
          <p:spPr bwMode="auto">
            <a:xfrm>
              <a:off x="4005" y="3175"/>
              <a:ext cx="1428" cy="429"/>
            </a:xfrm>
            <a:custGeom>
              <a:avLst/>
              <a:gdLst>
                <a:gd name="T0" fmla="*/ 0 w 1428"/>
                <a:gd name="T1" fmla="*/ 428 h 429"/>
                <a:gd name="T2" fmla="*/ 1427 w 1428"/>
                <a:gd name="T3" fmla="*/ 428 h 429"/>
                <a:gd name="T4" fmla="*/ 1427 w 1428"/>
                <a:gd name="T5" fmla="*/ 0 h 429"/>
                <a:gd name="T6" fmla="*/ 0 w 1428"/>
                <a:gd name="T7" fmla="*/ 0 h 429"/>
                <a:gd name="T8" fmla="*/ 0 w 1428"/>
                <a:gd name="T9" fmla="*/ 428 h 429"/>
                <a:gd name="T10" fmla="*/ 0 w 1428"/>
                <a:gd name="T11" fmla="*/ 428 h 429"/>
                <a:gd name="T12" fmla="*/ 0 60000 65536"/>
                <a:gd name="T13" fmla="*/ 0 60000 65536"/>
                <a:gd name="T14" fmla="*/ 0 60000 65536"/>
                <a:gd name="T15" fmla="*/ 0 60000 65536"/>
                <a:gd name="T16" fmla="*/ 0 60000 65536"/>
                <a:gd name="T17" fmla="*/ 0 60000 65536"/>
                <a:gd name="T18" fmla="*/ 0 w 1428"/>
                <a:gd name="T19" fmla="*/ 0 h 429"/>
                <a:gd name="T20" fmla="*/ 1428 w 1428"/>
                <a:gd name="T21" fmla="*/ 429 h 429"/>
              </a:gdLst>
              <a:ahLst/>
              <a:cxnLst>
                <a:cxn ang="T12">
                  <a:pos x="T0" y="T1"/>
                </a:cxn>
                <a:cxn ang="T13">
                  <a:pos x="T2" y="T3"/>
                </a:cxn>
                <a:cxn ang="T14">
                  <a:pos x="T4" y="T5"/>
                </a:cxn>
                <a:cxn ang="T15">
                  <a:pos x="T6" y="T7"/>
                </a:cxn>
                <a:cxn ang="T16">
                  <a:pos x="T8" y="T9"/>
                </a:cxn>
                <a:cxn ang="T17">
                  <a:pos x="T10" y="T11"/>
                </a:cxn>
              </a:cxnLst>
              <a:rect l="T18" t="T19" r="T20" b="T21"/>
              <a:pathLst>
                <a:path w="1428" h="429">
                  <a:moveTo>
                    <a:pt x="0" y="428"/>
                  </a:moveTo>
                  <a:lnTo>
                    <a:pt x="1427" y="428"/>
                  </a:lnTo>
                  <a:lnTo>
                    <a:pt x="1427" y="0"/>
                  </a:lnTo>
                  <a:lnTo>
                    <a:pt x="0" y="0"/>
                  </a:lnTo>
                  <a:lnTo>
                    <a:pt x="0" y="428"/>
                  </a:lnTo>
                </a:path>
              </a:pathLst>
            </a:custGeom>
            <a:solidFill>
              <a:srgbClr val="FFE1B0"/>
            </a:solidFill>
            <a:ln w="18485">
              <a:solidFill>
                <a:srgbClr val="000000"/>
              </a:solidFill>
              <a:round/>
              <a:headEnd/>
              <a:tailEnd/>
            </a:ln>
          </p:spPr>
          <p:txBody>
            <a:bodyPr/>
            <a:lstStyle/>
            <a:p>
              <a:endParaRPr lang="fa-IR"/>
            </a:p>
          </p:txBody>
        </p:sp>
        <p:sp>
          <p:nvSpPr>
            <p:cNvPr id="56363" name="Text Box 25"/>
            <p:cNvSpPr txBox="1">
              <a:spLocks noChangeArrowheads="1"/>
            </p:cNvSpPr>
            <p:nvPr/>
          </p:nvSpPr>
          <p:spPr bwMode="auto">
            <a:xfrm>
              <a:off x="4138" y="3239"/>
              <a:ext cx="121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808080"/>
                </a:buClr>
                <a:buSzPct val="90000"/>
                <a:buFont typeface="Monotype Sorts" pitchFamily="2" charset="2"/>
                <a:buNone/>
              </a:pPr>
              <a:r>
                <a:rPr lang="fa-IR" b="1">
                  <a:solidFill>
                    <a:srgbClr val="FF0000"/>
                  </a:solidFill>
                  <a:latin typeface="Times New Roman" pitchFamily="18" charset="0"/>
                </a:rPr>
                <a:t>تامين و تدارك</a:t>
              </a:r>
              <a:endParaRPr lang="en-GB" b="1">
                <a:solidFill>
                  <a:srgbClr val="FF0000"/>
                </a:solidFill>
                <a:latin typeface="Times New Roman" pitchFamily="18" charset="0"/>
              </a:endParaRPr>
            </a:p>
          </p:txBody>
        </p:sp>
      </p:grpSp>
      <p:sp>
        <p:nvSpPr>
          <p:cNvPr id="56334" name="Line 26"/>
          <p:cNvSpPr>
            <a:spLocks noChangeShapeType="1"/>
          </p:cNvSpPr>
          <p:nvPr/>
        </p:nvSpPr>
        <p:spPr bwMode="auto">
          <a:xfrm>
            <a:off x="6405563" y="1725613"/>
            <a:ext cx="1746250" cy="746125"/>
          </a:xfrm>
          <a:prstGeom prst="line">
            <a:avLst/>
          </a:prstGeom>
          <a:noFill/>
          <a:ln w="1848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5" name="Line 27"/>
          <p:cNvSpPr>
            <a:spLocks noChangeShapeType="1"/>
          </p:cNvSpPr>
          <p:nvPr/>
        </p:nvSpPr>
        <p:spPr bwMode="auto">
          <a:xfrm flipH="1" flipV="1">
            <a:off x="2503488" y="5502275"/>
            <a:ext cx="1168400" cy="593725"/>
          </a:xfrm>
          <a:prstGeom prst="line">
            <a:avLst/>
          </a:prstGeom>
          <a:noFill/>
          <a:ln w="1848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6" name="Line 28"/>
          <p:cNvSpPr>
            <a:spLocks noChangeShapeType="1"/>
          </p:cNvSpPr>
          <p:nvPr/>
        </p:nvSpPr>
        <p:spPr bwMode="auto">
          <a:xfrm flipV="1">
            <a:off x="5576888" y="5527675"/>
            <a:ext cx="1133475" cy="568325"/>
          </a:xfrm>
          <a:prstGeom prst="line">
            <a:avLst/>
          </a:prstGeom>
          <a:noFill/>
          <a:ln w="1848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7" name="Line 29"/>
          <p:cNvSpPr>
            <a:spLocks noChangeShapeType="1"/>
          </p:cNvSpPr>
          <p:nvPr/>
        </p:nvSpPr>
        <p:spPr bwMode="auto">
          <a:xfrm>
            <a:off x="1041400" y="3092450"/>
            <a:ext cx="1588" cy="685800"/>
          </a:xfrm>
          <a:prstGeom prst="line">
            <a:avLst/>
          </a:prstGeom>
          <a:noFill/>
          <a:ln w="31425">
            <a:solidFill>
              <a:srgbClr val="C2004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8" name="Line 30"/>
          <p:cNvSpPr>
            <a:spLocks noChangeShapeType="1"/>
          </p:cNvSpPr>
          <p:nvPr/>
        </p:nvSpPr>
        <p:spPr bwMode="auto">
          <a:xfrm>
            <a:off x="5832475" y="3128963"/>
            <a:ext cx="1588" cy="549275"/>
          </a:xfrm>
          <a:prstGeom prst="line">
            <a:avLst/>
          </a:prstGeom>
          <a:noFill/>
          <a:ln w="31425">
            <a:solidFill>
              <a:srgbClr val="C2004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9" name="Line 31"/>
          <p:cNvSpPr>
            <a:spLocks noChangeShapeType="1"/>
          </p:cNvSpPr>
          <p:nvPr/>
        </p:nvSpPr>
        <p:spPr bwMode="auto">
          <a:xfrm>
            <a:off x="8509000" y="3059113"/>
            <a:ext cx="1588" cy="752475"/>
          </a:xfrm>
          <a:prstGeom prst="line">
            <a:avLst/>
          </a:prstGeom>
          <a:noFill/>
          <a:ln w="31425">
            <a:solidFill>
              <a:srgbClr val="C2004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0" name="Line 32"/>
          <p:cNvSpPr>
            <a:spLocks noChangeShapeType="1"/>
          </p:cNvSpPr>
          <p:nvPr/>
        </p:nvSpPr>
        <p:spPr bwMode="auto">
          <a:xfrm>
            <a:off x="2327275" y="3841750"/>
            <a:ext cx="1588" cy="968375"/>
          </a:xfrm>
          <a:prstGeom prst="line">
            <a:avLst/>
          </a:prstGeom>
          <a:noFill/>
          <a:ln w="31425">
            <a:solidFill>
              <a:srgbClr val="C2004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1" name="Line 33"/>
          <p:cNvSpPr>
            <a:spLocks noChangeShapeType="1"/>
          </p:cNvSpPr>
          <p:nvPr/>
        </p:nvSpPr>
        <p:spPr bwMode="auto">
          <a:xfrm>
            <a:off x="7340600" y="3829050"/>
            <a:ext cx="1588" cy="969963"/>
          </a:xfrm>
          <a:prstGeom prst="line">
            <a:avLst/>
          </a:prstGeom>
          <a:noFill/>
          <a:ln w="31425">
            <a:solidFill>
              <a:srgbClr val="C2004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6342" name="Group 34"/>
          <p:cNvGrpSpPr>
            <a:grpSpLocks/>
          </p:cNvGrpSpPr>
          <p:nvPr/>
        </p:nvGrpSpPr>
        <p:grpSpPr bwMode="auto">
          <a:xfrm>
            <a:off x="3367088" y="3238500"/>
            <a:ext cx="3013075" cy="1208088"/>
            <a:chOff x="2136" y="2181"/>
            <a:chExt cx="1898" cy="761"/>
          </a:xfrm>
        </p:grpSpPr>
        <p:sp>
          <p:nvSpPr>
            <p:cNvPr id="56360" name="Oval 35"/>
            <p:cNvSpPr>
              <a:spLocks noChangeArrowheads="1"/>
            </p:cNvSpPr>
            <p:nvPr/>
          </p:nvSpPr>
          <p:spPr bwMode="auto">
            <a:xfrm>
              <a:off x="2136" y="2181"/>
              <a:ext cx="1898" cy="761"/>
            </a:xfrm>
            <a:prstGeom prst="ellipse">
              <a:avLst/>
            </a:prstGeom>
            <a:pattFill prst="pct25">
              <a:fgClr>
                <a:srgbClr val="FFE1B0"/>
              </a:fgClr>
              <a:bgClr>
                <a:srgbClr val="FFFFFF"/>
              </a:bgClr>
            </a:pattFill>
            <a:ln w="18485">
              <a:solidFill>
                <a:srgbClr val="000000"/>
              </a:solidFill>
              <a:round/>
              <a:headEnd/>
              <a:tailEnd/>
            </a:ln>
          </p:spPr>
          <p:txBody>
            <a:bodyPr wrap="none" anchor="ctr"/>
            <a:lstStyle/>
            <a:p>
              <a:endParaRPr lang="fa-IR"/>
            </a:p>
          </p:txBody>
        </p:sp>
        <p:sp>
          <p:nvSpPr>
            <p:cNvPr id="56361" name="Text Box 36"/>
            <p:cNvSpPr txBox="1">
              <a:spLocks noChangeArrowheads="1"/>
            </p:cNvSpPr>
            <p:nvPr/>
          </p:nvSpPr>
          <p:spPr bwMode="auto">
            <a:xfrm>
              <a:off x="2317" y="2476"/>
              <a:ext cx="168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808080"/>
                </a:buClr>
                <a:buSzPct val="90000"/>
                <a:buFont typeface="Monotype Sorts" pitchFamily="2" charset="2"/>
                <a:buNone/>
              </a:pPr>
              <a:r>
                <a:rPr lang="en-GB" sz="1900" b="1">
                  <a:solidFill>
                    <a:srgbClr val="FF0000"/>
                  </a:solidFill>
                </a:rPr>
                <a:t>O</a:t>
              </a:r>
              <a:r>
                <a:rPr lang="en-GB" sz="1900" i="1">
                  <a:solidFill>
                    <a:srgbClr val="0070C0"/>
                  </a:solidFill>
                </a:rPr>
                <a:t>n-going operations</a:t>
              </a:r>
              <a:endParaRPr lang="en-GB" sz="2400" i="1">
                <a:solidFill>
                  <a:srgbClr val="0070C0"/>
                </a:solidFill>
              </a:endParaRPr>
            </a:p>
          </p:txBody>
        </p:sp>
      </p:grpSp>
      <p:grpSp>
        <p:nvGrpSpPr>
          <p:cNvPr id="56343" name="Group 37"/>
          <p:cNvGrpSpPr>
            <a:grpSpLocks/>
          </p:cNvGrpSpPr>
          <p:nvPr/>
        </p:nvGrpSpPr>
        <p:grpSpPr bwMode="auto">
          <a:xfrm>
            <a:off x="3517900" y="4805363"/>
            <a:ext cx="2266950" cy="681037"/>
            <a:chOff x="2289" y="3168"/>
            <a:chExt cx="1428" cy="429"/>
          </a:xfrm>
        </p:grpSpPr>
        <p:sp>
          <p:nvSpPr>
            <p:cNvPr id="56358" name="Freeform 38"/>
            <p:cNvSpPr>
              <a:spLocks/>
            </p:cNvSpPr>
            <p:nvPr/>
          </p:nvSpPr>
          <p:spPr bwMode="auto">
            <a:xfrm>
              <a:off x="2289" y="3168"/>
              <a:ext cx="1428" cy="429"/>
            </a:xfrm>
            <a:custGeom>
              <a:avLst/>
              <a:gdLst>
                <a:gd name="T0" fmla="*/ 0 w 1428"/>
                <a:gd name="T1" fmla="*/ 428 h 429"/>
                <a:gd name="T2" fmla="*/ 1427 w 1428"/>
                <a:gd name="T3" fmla="*/ 428 h 429"/>
                <a:gd name="T4" fmla="*/ 1427 w 1428"/>
                <a:gd name="T5" fmla="*/ 0 h 429"/>
                <a:gd name="T6" fmla="*/ 0 w 1428"/>
                <a:gd name="T7" fmla="*/ 0 h 429"/>
                <a:gd name="T8" fmla="*/ 0 w 1428"/>
                <a:gd name="T9" fmla="*/ 428 h 429"/>
                <a:gd name="T10" fmla="*/ 0 w 1428"/>
                <a:gd name="T11" fmla="*/ 428 h 429"/>
                <a:gd name="T12" fmla="*/ 0 60000 65536"/>
                <a:gd name="T13" fmla="*/ 0 60000 65536"/>
                <a:gd name="T14" fmla="*/ 0 60000 65536"/>
                <a:gd name="T15" fmla="*/ 0 60000 65536"/>
                <a:gd name="T16" fmla="*/ 0 60000 65536"/>
                <a:gd name="T17" fmla="*/ 0 60000 65536"/>
                <a:gd name="T18" fmla="*/ 0 w 1428"/>
                <a:gd name="T19" fmla="*/ 0 h 429"/>
                <a:gd name="T20" fmla="*/ 1428 w 1428"/>
                <a:gd name="T21" fmla="*/ 429 h 429"/>
              </a:gdLst>
              <a:ahLst/>
              <a:cxnLst>
                <a:cxn ang="T12">
                  <a:pos x="T0" y="T1"/>
                </a:cxn>
                <a:cxn ang="T13">
                  <a:pos x="T2" y="T3"/>
                </a:cxn>
                <a:cxn ang="T14">
                  <a:pos x="T4" y="T5"/>
                </a:cxn>
                <a:cxn ang="T15">
                  <a:pos x="T6" y="T7"/>
                </a:cxn>
                <a:cxn ang="T16">
                  <a:pos x="T8" y="T9"/>
                </a:cxn>
                <a:cxn ang="T17">
                  <a:pos x="T10" y="T11"/>
                </a:cxn>
              </a:cxnLst>
              <a:rect l="T18" t="T19" r="T20" b="T21"/>
              <a:pathLst>
                <a:path w="1428" h="429">
                  <a:moveTo>
                    <a:pt x="0" y="428"/>
                  </a:moveTo>
                  <a:lnTo>
                    <a:pt x="1427" y="428"/>
                  </a:lnTo>
                  <a:lnTo>
                    <a:pt x="1427" y="0"/>
                  </a:lnTo>
                  <a:lnTo>
                    <a:pt x="0" y="0"/>
                  </a:lnTo>
                  <a:lnTo>
                    <a:pt x="0" y="428"/>
                  </a:lnTo>
                </a:path>
              </a:pathLst>
            </a:custGeom>
            <a:solidFill>
              <a:srgbClr val="FFE1B0"/>
            </a:solidFill>
            <a:ln w="18485">
              <a:solidFill>
                <a:srgbClr val="000000"/>
              </a:solidFill>
              <a:round/>
              <a:headEnd/>
              <a:tailEnd/>
            </a:ln>
          </p:spPr>
          <p:txBody>
            <a:bodyPr/>
            <a:lstStyle/>
            <a:p>
              <a:endParaRPr lang="fa-IR"/>
            </a:p>
          </p:txBody>
        </p:sp>
        <p:sp>
          <p:nvSpPr>
            <p:cNvPr id="56359" name="Text Box 39"/>
            <p:cNvSpPr txBox="1">
              <a:spLocks noChangeArrowheads="1"/>
            </p:cNvSpPr>
            <p:nvPr/>
          </p:nvSpPr>
          <p:spPr bwMode="auto">
            <a:xfrm>
              <a:off x="2422" y="3231"/>
              <a:ext cx="122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808080"/>
                </a:buClr>
                <a:buSzPct val="90000"/>
                <a:buFont typeface="Monotype Sorts" pitchFamily="2" charset="2"/>
                <a:buNone/>
              </a:pPr>
              <a:r>
                <a:rPr lang="fa-IR" b="1">
                  <a:solidFill>
                    <a:srgbClr val="FF0000"/>
                  </a:solidFill>
                </a:rPr>
                <a:t>طراحي عمليات</a:t>
              </a:r>
              <a:r>
                <a:rPr lang="en-GB">
                  <a:solidFill>
                    <a:srgbClr val="FF0000"/>
                  </a:solidFill>
                </a:rPr>
                <a:t> </a:t>
              </a:r>
              <a:endParaRPr lang="en-GB" sz="2400">
                <a:solidFill>
                  <a:srgbClr val="FF0000"/>
                </a:solidFill>
                <a:latin typeface="Times New Roman" pitchFamily="18" charset="0"/>
              </a:endParaRPr>
            </a:p>
          </p:txBody>
        </p:sp>
      </p:grpSp>
      <p:sp>
        <p:nvSpPr>
          <p:cNvPr id="56344" name="Line 40"/>
          <p:cNvSpPr>
            <a:spLocks noChangeShapeType="1"/>
          </p:cNvSpPr>
          <p:nvPr/>
        </p:nvSpPr>
        <p:spPr bwMode="auto">
          <a:xfrm flipV="1">
            <a:off x="4670425" y="5491163"/>
            <a:ext cx="1588" cy="679450"/>
          </a:xfrm>
          <a:prstGeom prst="line">
            <a:avLst/>
          </a:prstGeom>
          <a:noFill/>
          <a:ln w="1848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5" name="Line 41"/>
          <p:cNvSpPr>
            <a:spLocks noChangeShapeType="1"/>
          </p:cNvSpPr>
          <p:nvPr/>
        </p:nvSpPr>
        <p:spPr bwMode="auto">
          <a:xfrm flipV="1">
            <a:off x="4660900" y="4473575"/>
            <a:ext cx="19050" cy="304800"/>
          </a:xfrm>
          <a:prstGeom prst="line">
            <a:avLst/>
          </a:prstGeom>
          <a:noFill/>
          <a:ln w="31425">
            <a:solidFill>
              <a:srgbClr val="C2004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6346" name="Group 42"/>
          <p:cNvGrpSpPr>
            <a:grpSpLocks/>
          </p:cNvGrpSpPr>
          <p:nvPr/>
        </p:nvGrpSpPr>
        <p:grpSpPr bwMode="auto">
          <a:xfrm>
            <a:off x="7481888" y="2481263"/>
            <a:ext cx="1371600" cy="647700"/>
            <a:chOff x="4844" y="1705"/>
            <a:chExt cx="1145" cy="405"/>
          </a:xfrm>
        </p:grpSpPr>
        <p:sp>
          <p:nvSpPr>
            <p:cNvPr id="56356" name="Freeform 43"/>
            <p:cNvSpPr>
              <a:spLocks/>
            </p:cNvSpPr>
            <p:nvPr/>
          </p:nvSpPr>
          <p:spPr bwMode="auto">
            <a:xfrm>
              <a:off x="4844" y="1705"/>
              <a:ext cx="1145" cy="405"/>
            </a:xfrm>
            <a:custGeom>
              <a:avLst/>
              <a:gdLst>
                <a:gd name="T0" fmla="*/ 0 w 1145"/>
                <a:gd name="T1" fmla="*/ 404 h 405"/>
                <a:gd name="T2" fmla="*/ 1144 w 1145"/>
                <a:gd name="T3" fmla="*/ 404 h 405"/>
                <a:gd name="T4" fmla="*/ 1144 w 1145"/>
                <a:gd name="T5" fmla="*/ 0 h 405"/>
                <a:gd name="T6" fmla="*/ 0 w 1145"/>
                <a:gd name="T7" fmla="*/ 0 h 405"/>
                <a:gd name="T8" fmla="*/ 0 w 1145"/>
                <a:gd name="T9" fmla="*/ 404 h 405"/>
                <a:gd name="T10" fmla="*/ 0 w 1145"/>
                <a:gd name="T11" fmla="*/ 404 h 405"/>
                <a:gd name="T12" fmla="*/ 0 60000 65536"/>
                <a:gd name="T13" fmla="*/ 0 60000 65536"/>
                <a:gd name="T14" fmla="*/ 0 60000 65536"/>
                <a:gd name="T15" fmla="*/ 0 60000 65536"/>
                <a:gd name="T16" fmla="*/ 0 60000 65536"/>
                <a:gd name="T17" fmla="*/ 0 60000 65536"/>
                <a:gd name="T18" fmla="*/ 0 w 1145"/>
                <a:gd name="T19" fmla="*/ 0 h 405"/>
                <a:gd name="T20" fmla="*/ 1145 w 1145"/>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1145" h="405">
                  <a:moveTo>
                    <a:pt x="0" y="404"/>
                  </a:moveTo>
                  <a:lnTo>
                    <a:pt x="1144" y="404"/>
                  </a:lnTo>
                  <a:lnTo>
                    <a:pt x="1144" y="0"/>
                  </a:lnTo>
                  <a:lnTo>
                    <a:pt x="0" y="0"/>
                  </a:lnTo>
                  <a:lnTo>
                    <a:pt x="0" y="404"/>
                  </a:lnTo>
                </a:path>
              </a:pathLst>
            </a:custGeom>
            <a:solidFill>
              <a:srgbClr val="FFE1B0"/>
            </a:solidFill>
            <a:ln w="18485">
              <a:solidFill>
                <a:srgbClr val="000000"/>
              </a:solidFill>
              <a:round/>
              <a:headEnd/>
              <a:tailEnd/>
            </a:ln>
          </p:spPr>
          <p:txBody>
            <a:bodyPr/>
            <a:lstStyle/>
            <a:p>
              <a:endParaRPr lang="fa-IR"/>
            </a:p>
          </p:txBody>
        </p:sp>
        <p:sp>
          <p:nvSpPr>
            <p:cNvPr id="56357" name="Text Box 44"/>
            <p:cNvSpPr txBox="1">
              <a:spLocks noChangeArrowheads="1"/>
            </p:cNvSpPr>
            <p:nvPr/>
          </p:nvSpPr>
          <p:spPr bwMode="auto">
            <a:xfrm>
              <a:off x="4950" y="1765"/>
              <a:ext cx="97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808080"/>
                </a:buClr>
                <a:buSzPct val="90000"/>
                <a:buFont typeface="Monotype Sorts" pitchFamily="2" charset="2"/>
                <a:buNone/>
              </a:pPr>
              <a:r>
                <a:rPr lang="fa-IR" sz="2400">
                  <a:latin typeface="Times New Roman" pitchFamily="18" charset="0"/>
                </a:rPr>
                <a:t>ارزيابي لجستيك</a:t>
              </a:r>
              <a:endParaRPr lang="en-GB" sz="2400">
                <a:latin typeface="Times New Roman" pitchFamily="18" charset="0"/>
              </a:endParaRPr>
            </a:p>
          </p:txBody>
        </p:sp>
      </p:grpSp>
      <p:sp>
        <p:nvSpPr>
          <p:cNvPr id="56347" name="Line 45"/>
          <p:cNvSpPr>
            <a:spLocks noChangeShapeType="1"/>
          </p:cNvSpPr>
          <p:nvPr/>
        </p:nvSpPr>
        <p:spPr bwMode="auto">
          <a:xfrm>
            <a:off x="6686550" y="3119438"/>
            <a:ext cx="1588" cy="684212"/>
          </a:xfrm>
          <a:prstGeom prst="line">
            <a:avLst/>
          </a:prstGeom>
          <a:noFill/>
          <a:ln w="31425">
            <a:solidFill>
              <a:srgbClr val="C2004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8" name="Line 46"/>
          <p:cNvSpPr>
            <a:spLocks noChangeShapeType="1"/>
          </p:cNvSpPr>
          <p:nvPr/>
        </p:nvSpPr>
        <p:spPr bwMode="auto">
          <a:xfrm>
            <a:off x="3748088" y="1905000"/>
            <a:ext cx="1587" cy="555625"/>
          </a:xfrm>
          <a:prstGeom prst="line">
            <a:avLst/>
          </a:prstGeom>
          <a:noFill/>
          <a:ln w="1848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9" name="Line 47"/>
          <p:cNvSpPr>
            <a:spLocks noChangeShapeType="1"/>
          </p:cNvSpPr>
          <p:nvPr/>
        </p:nvSpPr>
        <p:spPr bwMode="auto">
          <a:xfrm>
            <a:off x="4891088" y="1905000"/>
            <a:ext cx="1587" cy="555625"/>
          </a:xfrm>
          <a:prstGeom prst="line">
            <a:avLst/>
          </a:prstGeom>
          <a:noFill/>
          <a:ln w="1848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56350" name="Group 48"/>
          <p:cNvGrpSpPr>
            <a:grpSpLocks/>
          </p:cNvGrpSpPr>
          <p:nvPr/>
        </p:nvGrpSpPr>
        <p:grpSpPr bwMode="auto">
          <a:xfrm>
            <a:off x="3138488" y="6072188"/>
            <a:ext cx="3057525" cy="695325"/>
            <a:chOff x="2174" y="4038"/>
            <a:chExt cx="1946" cy="429"/>
          </a:xfrm>
        </p:grpSpPr>
        <p:sp>
          <p:nvSpPr>
            <p:cNvPr id="56354" name="Freeform 49"/>
            <p:cNvSpPr>
              <a:spLocks/>
            </p:cNvSpPr>
            <p:nvPr/>
          </p:nvSpPr>
          <p:spPr bwMode="auto">
            <a:xfrm>
              <a:off x="2174" y="4038"/>
              <a:ext cx="1946" cy="429"/>
            </a:xfrm>
            <a:custGeom>
              <a:avLst/>
              <a:gdLst>
                <a:gd name="T0" fmla="*/ 0 w 1946"/>
                <a:gd name="T1" fmla="*/ 428 h 429"/>
                <a:gd name="T2" fmla="*/ 1945 w 1946"/>
                <a:gd name="T3" fmla="*/ 428 h 429"/>
                <a:gd name="T4" fmla="*/ 1945 w 1946"/>
                <a:gd name="T5" fmla="*/ 0 h 429"/>
                <a:gd name="T6" fmla="*/ 0 w 1946"/>
                <a:gd name="T7" fmla="*/ 0 h 429"/>
                <a:gd name="T8" fmla="*/ 0 w 1946"/>
                <a:gd name="T9" fmla="*/ 428 h 429"/>
                <a:gd name="T10" fmla="*/ 0 w 1946"/>
                <a:gd name="T11" fmla="*/ 428 h 429"/>
                <a:gd name="T12" fmla="*/ 0 60000 65536"/>
                <a:gd name="T13" fmla="*/ 0 60000 65536"/>
                <a:gd name="T14" fmla="*/ 0 60000 65536"/>
                <a:gd name="T15" fmla="*/ 0 60000 65536"/>
                <a:gd name="T16" fmla="*/ 0 60000 65536"/>
                <a:gd name="T17" fmla="*/ 0 60000 65536"/>
                <a:gd name="T18" fmla="*/ 0 w 1946"/>
                <a:gd name="T19" fmla="*/ 0 h 429"/>
                <a:gd name="T20" fmla="*/ 1946 w 1946"/>
                <a:gd name="T21" fmla="*/ 429 h 429"/>
              </a:gdLst>
              <a:ahLst/>
              <a:cxnLst>
                <a:cxn ang="T12">
                  <a:pos x="T0" y="T1"/>
                </a:cxn>
                <a:cxn ang="T13">
                  <a:pos x="T2" y="T3"/>
                </a:cxn>
                <a:cxn ang="T14">
                  <a:pos x="T4" y="T5"/>
                </a:cxn>
                <a:cxn ang="T15">
                  <a:pos x="T6" y="T7"/>
                </a:cxn>
                <a:cxn ang="T16">
                  <a:pos x="T8" y="T9"/>
                </a:cxn>
                <a:cxn ang="T17">
                  <a:pos x="T10" y="T11"/>
                </a:cxn>
              </a:cxnLst>
              <a:rect l="T18" t="T19" r="T20" b="T21"/>
              <a:pathLst>
                <a:path w="1946" h="429">
                  <a:moveTo>
                    <a:pt x="0" y="428"/>
                  </a:moveTo>
                  <a:lnTo>
                    <a:pt x="1945" y="428"/>
                  </a:lnTo>
                  <a:lnTo>
                    <a:pt x="1945" y="0"/>
                  </a:lnTo>
                  <a:lnTo>
                    <a:pt x="0" y="0"/>
                  </a:lnTo>
                  <a:lnTo>
                    <a:pt x="0" y="428"/>
                  </a:lnTo>
                </a:path>
              </a:pathLst>
            </a:custGeom>
            <a:solidFill>
              <a:srgbClr val="FFE1B0"/>
            </a:solidFill>
            <a:ln w="18485">
              <a:solidFill>
                <a:srgbClr val="000000"/>
              </a:solidFill>
              <a:round/>
              <a:headEnd/>
              <a:tailEnd/>
            </a:ln>
          </p:spPr>
          <p:txBody>
            <a:bodyPr/>
            <a:lstStyle/>
            <a:p>
              <a:endParaRPr lang="fa-IR"/>
            </a:p>
          </p:txBody>
        </p:sp>
        <p:sp>
          <p:nvSpPr>
            <p:cNvPr id="56355" name="Text Box 50"/>
            <p:cNvSpPr txBox="1">
              <a:spLocks noChangeArrowheads="1"/>
            </p:cNvSpPr>
            <p:nvPr/>
          </p:nvSpPr>
          <p:spPr bwMode="auto">
            <a:xfrm>
              <a:off x="2222" y="4101"/>
              <a:ext cx="179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42913" eaLnBrk="0" hangingPunct="0">
                <a:defRPr>
                  <a:solidFill>
                    <a:schemeClr val="tx1"/>
                  </a:solidFill>
                  <a:latin typeface="Arial" pitchFamily="34" charset="0"/>
                  <a:cs typeface="Arial" pitchFamily="34" charset="0"/>
                </a:defRPr>
              </a:lvl1pPr>
              <a:lvl2pPr marL="742950" indent="-285750" defTabSz="442913" eaLnBrk="0" hangingPunct="0">
                <a:defRPr>
                  <a:solidFill>
                    <a:schemeClr val="tx1"/>
                  </a:solidFill>
                  <a:latin typeface="Arial" pitchFamily="34" charset="0"/>
                  <a:cs typeface="Arial" pitchFamily="34" charset="0"/>
                </a:defRPr>
              </a:lvl2pPr>
              <a:lvl3pPr marL="1143000" indent="-228600" defTabSz="442913" eaLnBrk="0" hangingPunct="0">
                <a:defRPr>
                  <a:solidFill>
                    <a:schemeClr val="tx1"/>
                  </a:solidFill>
                  <a:latin typeface="Arial" pitchFamily="34" charset="0"/>
                  <a:cs typeface="Arial" pitchFamily="34" charset="0"/>
                </a:defRPr>
              </a:lvl3pPr>
              <a:lvl4pPr marL="1600200" indent="-228600" defTabSz="442913" eaLnBrk="0" hangingPunct="0">
                <a:defRPr>
                  <a:solidFill>
                    <a:schemeClr val="tx1"/>
                  </a:solidFill>
                  <a:latin typeface="Arial" pitchFamily="34" charset="0"/>
                  <a:cs typeface="Arial" pitchFamily="34" charset="0"/>
                </a:defRPr>
              </a:lvl4pPr>
              <a:lvl5pPr marL="2057400" indent="-228600" defTabSz="442913" eaLnBrk="0" hangingPunct="0">
                <a:defRPr>
                  <a:solidFill>
                    <a:schemeClr val="tx1"/>
                  </a:solidFill>
                  <a:latin typeface="Arial" pitchFamily="34" charset="0"/>
                  <a:cs typeface="Arial" pitchFamily="34" charset="0"/>
                </a:defRPr>
              </a:lvl5pPr>
              <a:lvl6pPr marL="2514600" indent="-228600" defTabSz="44291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4291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4291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42913"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buClr>
                  <a:srgbClr val="808080"/>
                </a:buClr>
                <a:buSzPct val="90000"/>
                <a:buFont typeface="Monotype Sorts" pitchFamily="2" charset="2"/>
                <a:buNone/>
              </a:pPr>
              <a:r>
                <a:rPr lang="en-GB" sz="2000">
                  <a:solidFill>
                    <a:srgbClr val="FF0000"/>
                  </a:solidFill>
                </a:rPr>
                <a:t>        </a:t>
              </a:r>
              <a:r>
                <a:rPr lang="en-US" sz="2000">
                  <a:solidFill>
                    <a:srgbClr val="FF0000"/>
                  </a:solidFill>
                </a:rPr>
                <a:t> </a:t>
              </a:r>
              <a:r>
                <a:rPr lang="fa-IR" sz="2000">
                  <a:solidFill>
                    <a:srgbClr val="FF0000"/>
                  </a:solidFill>
                </a:rPr>
                <a:t>             </a:t>
              </a:r>
              <a:r>
                <a:rPr lang="fa-IR" sz="2000" b="1">
                  <a:solidFill>
                    <a:srgbClr val="FF0000"/>
                  </a:solidFill>
                </a:rPr>
                <a:t>مقابله</a:t>
              </a:r>
              <a:r>
                <a:rPr lang="en-GB"/>
                <a:t>Logistics</a:t>
              </a:r>
              <a:r>
                <a:rPr lang="en-US"/>
                <a:t> </a:t>
              </a:r>
              <a:r>
                <a:rPr lang="en-GB" sz="2800" b="1">
                  <a:solidFill>
                    <a:srgbClr val="FF0000"/>
                  </a:solidFill>
                </a:rPr>
                <a:t>R</a:t>
              </a:r>
              <a:r>
                <a:rPr lang="en-GB"/>
                <a:t>esponse</a:t>
              </a:r>
              <a:endParaRPr lang="en-GB" sz="2400">
                <a:latin typeface="Times New Roman" pitchFamily="18" charset="0"/>
              </a:endParaRPr>
            </a:p>
          </p:txBody>
        </p:sp>
      </p:grpSp>
      <p:sp>
        <p:nvSpPr>
          <p:cNvPr id="56351" name="Line 51"/>
          <p:cNvSpPr>
            <a:spLocks noChangeShapeType="1"/>
          </p:cNvSpPr>
          <p:nvPr/>
        </p:nvSpPr>
        <p:spPr bwMode="auto">
          <a:xfrm>
            <a:off x="6262688" y="1905000"/>
            <a:ext cx="1587" cy="555625"/>
          </a:xfrm>
          <a:prstGeom prst="line">
            <a:avLst/>
          </a:prstGeom>
          <a:noFill/>
          <a:ln w="1848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52" name="Rectangle 53"/>
          <p:cNvSpPr>
            <a:spLocks noChangeArrowheads="1"/>
          </p:cNvSpPr>
          <p:nvPr/>
        </p:nvSpPr>
        <p:spPr bwMode="auto">
          <a:xfrm>
            <a:off x="4214813" y="3987800"/>
            <a:ext cx="1697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a-IR" b="1">
                <a:solidFill>
                  <a:srgbClr val="FF0000"/>
                </a:solidFill>
              </a:rPr>
              <a:t>عمليات در حال اجرا</a:t>
            </a:r>
            <a:endParaRPr lang="fa-IR"/>
          </a:p>
        </p:txBody>
      </p:sp>
      <p:sp>
        <p:nvSpPr>
          <p:cNvPr id="55" name="Rectangle 54"/>
          <p:cNvSpPr/>
          <p:nvPr/>
        </p:nvSpPr>
        <p:spPr>
          <a:xfrm>
            <a:off x="58738" y="304800"/>
            <a:ext cx="3155950" cy="33813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ar-SA" altLang="ko-KR" sz="1600" b="1" dirty="0">
                <a:solidFill>
                  <a:srgbClr val="002060"/>
                </a:solidFill>
              </a:rPr>
              <a:t>مديريت لجستيك در سه </a:t>
            </a:r>
            <a:r>
              <a:rPr lang="fa-IR" altLang="ko-KR" sz="1600" b="1" dirty="0">
                <a:solidFill>
                  <a:srgbClr val="002060"/>
                </a:solidFill>
              </a:rPr>
              <a:t>بخش</a:t>
            </a:r>
            <a:r>
              <a:rPr lang="ar-SA" altLang="ko-KR" sz="1600" b="1" dirty="0">
                <a:solidFill>
                  <a:srgbClr val="002060"/>
                </a:solidFill>
              </a:rPr>
              <a:t> قابل بحث است</a:t>
            </a:r>
            <a:endParaRPr lang="fa-IR" sz="1600" b="1"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زنجیره تامین الکترونیکی</a:t>
            </a:r>
            <a:endParaRPr lang="en-US" dirty="0">
              <a:solidFill>
                <a:schemeClr val="bg1"/>
              </a:solidFill>
            </a:endParaRPr>
          </a:p>
        </p:txBody>
      </p:sp>
      <p:sp>
        <p:nvSpPr>
          <p:cNvPr id="3" name="Content Placeholder 2"/>
          <p:cNvSpPr>
            <a:spLocks noGrp="1"/>
          </p:cNvSpPr>
          <p:nvPr>
            <p:ph idx="1"/>
          </p:nvPr>
        </p:nvSpPr>
        <p:spPr>
          <a:xfrm>
            <a:off x="374848" y="1600200"/>
            <a:ext cx="8229600" cy="4525963"/>
          </a:xfrm>
        </p:spPr>
        <p:txBody>
          <a:bodyPr anchor="ctr" anchorCtr="0"/>
          <a:lstStyle/>
          <a:p>
            <a:pPr algn="ctr"/>
            <a:endParaRPr lang="en-US" dirty="0"/>
          </a:p>
        </p:txBody>
      </p:sp>
      <p:sp>
        <p:nvSpPr>
          <p:cNvPr id="5" name="Oval 4"/>
          <p:cNvSpPr/>
          <p:nvPr/>
        </p:nvSpPr>
        <p:spPr bwMode="auto">
          <a:xfrm>
            <a:off x="971600" y="3429000"/>
            <a:ext cx="1224136"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تامین کننده</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Oval 10"/>
          <p:cNvSpPr/>
          <p:nvPr/>
        </p:nvSpPr>
        <p:spPr bwMode="auto">
          <a:xfrm>
            <a:off x="6876256" y="3429000"/>
            <a:ext cx="1224136"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مشتری</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ounded Rectangle 17"/>
          <p:cNvSpPr/>
          <p:nvPr/>
        </p:nvSpPr>
        <p:spPr bwMode="auto">
          <a:xfrm>
            <a:off x="2638836" y="2420888"/>
            <a:ext cx="936104" cy="79208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دریافت</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ounded Rectangle 18"/>
          <p:cNvSpPr/>
          <p:nvPr/>
        </p:nvSpPr>
        <p:spPr bwMode="auto">
          <a:xfrm>
            <a:off x="3635896" y="2420888"/>
            <a:ext cx="936104" cy="79208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تولید</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ounded Rectangle 19"/>
          <p:cNvSpPr/>
          <p:nvPr/>
        </p:nvSpPr>
        <p:spPr bwMode="auto">
          <a:xfrm>
            <a:off x="4629238" y="2420888"/>
            <a:ext cx="936104" cy="79208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بسته بندی</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ounded Rectangle 21"/>
          <p:cNvSpPr/>
          <p:nvPr/>
        </p:nvSpPr>
        <p:spPr bwMode="auto">
          <a:xfrm>
            <a:off x="5615333" y="2420888"/>
            <a:ext cx="936104" cy="81709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توزیع</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ounded Rectangle 22"/>
          <p:cNvSpPr/>
          <p:nvPr/>
        </p:nvSpPr>
        <p:spPr bwMode="auto">
          <a:xfrm>
            <a:off x="2660448" y="4293096"/>
            <a:ext cx="936104" cy="79208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خرید</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ounded Rectangle 23"/>
          <p:cNvSpPr/>
          <p:nvPr/>
        </p:nvSpPr>
        <p:spPr bwMode="auto">
          <a:xfrm>
            <a:off x="3657508" y="4293096"/>
            <a:ext cx="936104" cy="79208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زمان بندی</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ounded Rectangle 24"/>
          <p:cNvSpPr/>
          <p:nvPr/>
        </p:nvSpPr>
        <p:spPr bwMode="auto">
          <a:xfrm>
            <a:off x="4650850" y="4293096"/>
            <a:ext cx="936104" cy="79208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برنامه اصلی تولید</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ounded Rectangle 25"/>
          <p:cNvSpPr/>
          <p:nvPr/>
        </p:nvSpPr>
        <p:spPr bwMode="auto">
          <a:xfrm>
            <a:off x="5636945" y="4318104"/>
            <a:ext cx="936104" cy="767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مدیریت تقاضا</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8" name="Straight Arrow Connector 27"/>
          <p:cNvCxnSpPr>
            <a:endCxn id="11" idx="1"/>
          </p:cNvCxnSpPr>
          <p:nvPr/>
        </p:nvCxnSpPr>
        <p:spPr bwMode="auto">
          <a:xfrm>
            <a:off x="6573049" y="2829436"/>
            <a:ext cx="482478" cy="7050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stCxn id="11" idx="3"/>
            <a:endCxn id="26" idx="3"/>
          </p:cNvCxnSpPr>
          <p:nvPr/>
        </p:nvCxnSpPr>
        <p:spPr bwMode="auto">
          <a:xfrm flipH="1">
            <a:off x="6573049" y="4043627"/>
            <a:ext cx="482478" cy="6580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a:stCxn id="23" idx="1"/>
            <a:endCxn id="5" idx="5"/>
          </p:cNvCxnSpPr>
          <p:nvPr/>
        </p:nvCxnSpPr>
        <p:spPr bwMode="auto">
          <a:xfrm flipH="1" flipV="1">
            <a:off x="2016465" y="4043627"/>
            <a:ext cx="643983" cy="64551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flipV="1">
            <a:off x="2016465" y="2829436"/>
            <a:ext cx="622371" cy="7050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Right Arrow 34"/>
          <p:cNvSpPr/>
          <p:nvPr/>
        </p:nvSpPr>
        <p:spPr bwMode="auto">
          <a:xfrm>
            <a:off x="3347864" y="1556792"/>
            <a:ext cx="2239090" cy="792088"/>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جریان فیزیکی</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 name="Left Arrow 35"/>
          <p:cNvSpPr/>
          <p:nvPr/>
        </p:nvSpPr>
        <p:spPr bwMode="auto">
          <a:xfrm>
            <a:off x="3347864" y="5157192"/>
            <a:ext cx="2239090" cy="720080"/>
          </a:xfrm>
          <a:prstGeom prst="lef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a-IR" sz="1800" b="0" i="0" u="none" strike="noStrike" cap="none" normalizeH="0" baseline="0" dirty="0" smtClean="0">
                <a:ln>
                  <a:noFill/>
                </a:ln>
                <a:solidFill>
                  <a:schemeClr val="tx1"/>
                </a:solidFill>
                <a:effectLst/>
                <a:latin typeface="Arial" pitchFamily="34" charset="0"/>
                <a:cs typeface="Arial" pitchFamily="34" charset="0"/>
              </a:rPr>
              <a:t>جریان اطلاعاتی</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93183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ایجاد تعادل میان روند حرکت و صدای مشتری</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تعادل میان عرضه و تقاضا</a:t>
            </a:r>
          </a:p>
          <a:p>
            <a:r>
              <a:rPr lang="fa-IR" dirty="0" smtClean="0"/>
              <a:t>پارامترهای سهولت در جهت ارائه خدمت به مشتریان</a:t>
            </a:r>
          </a:p>
          <a:p>
            <a:r>
              <a:rPr lang="fa-IR" dirty="0" smtClean="0"/>
              <a:t>تعادل میان </a:t>
            </a:r>
            <a:r>
              <a:rPr lang="en-US" dirty="0" smtClean="0"/>
              <a:t>VOC</a:t>
            </a:r>
            <a:r>
              <a:rPr lang="fa-IR" dirty="0" smtClean="0"/>
              <a:t> و </a:t>
            </a:r>
            <a:r>
              <a:rPr lang="en-US" dirty="0" smtClean="0"/>
              <a:t>VOB</a:t>
            </a:r>
            <a:endParaRPr lang="en-US" dirty="0"/>
          </a:p>
        </p:txBody>
      </p:sp>
    </p:spTree>
    <p:extLst>
      <p:ext uri="{BB962C8B-B14F-4D97-AF65-F5344CB8AC3E}">
        <p14:creationId xmlns:p14="http://schemas.microsoft.com/office/powerpoint/2010/main" val="2867439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ERP</a:t>
            </a:r>
            <a:endParaRPr lang="en-US" dirty="0">
              <a:solidFill>
                <a:schemeClr val="bg1"/>
              </a:solidFill>
            </a:endParaRPr>
          </a:p>
        </p:txBody>
      </p:sp>
      <p:sp>
        <p:nvSpPr>
          <p:cNvPr id="3" name="Content Placeholder 2"/>
          <p:cNvSpPr>
            <a:spLocks noGrp="1"/>
          </p:cNvSpPr>
          <p:nvPr>
            <p:ph idx="1"/>
          </p:nvPr>
        </p:nvSpPr>
        <p:spPr>
          <a:xfrm>
            <a:off x="395536" y="1052736"/>
            <a:ext cx="8229600" cy="4525963"/>
          </a:xfrm>
        </p:spPr>
        <p:txBody>
          <a:bodyPr/>
          <a:lstStyle/>
          <a:p>
            <a:r>
              <a:rPr lang="en-US" sz="1800" dirty="0"/>
              <a:t>ERP </a:t>
            </a:r>
            <a:r>
              <a:rPr lang="fa-IR" sz="1800" dirty="0"/>
              <a:t>چیست؟</a:t>
            </a:r>
          </a:p>
          <a:p>
            <a:r>
              <a:rPr lang="fa-IR" sz="1800" dirty="0"/>
              <a:t>برنامه‌ریزی منابع سازمانی (</a:t>
            </a:r>
            <a:r>
              <a:rPr lang="en-US" sz="1800" dirty="0"/>
              <a:t>Enterprise resource planning) </a:t>
            </a:r>
            <a:r>
              <a:rPr lang="fa-IR" sz="1800" dirty="0"/>
              <a:t>که به اختصار </a:t>
            </a:r>
            <a:r>
              <a:rPr lang="en-US" sz="1800" dirty="0"/>
              <a:t>ERP </a:t>
            </a:r>
            <a:r>
              <a:rPr lang="fa-IR" sz="1800" dirty="0"/>
              <a:t>نامیده می شود، طیف وسیعی از فعالیت‌های مختلفی را شامل می شود که هدف آن، گردآوری تمام داده‌ها و فرایندهای یک سازمان در یک سیستم واحد و در نهایت بهبود عملکرد سازمان می باشد.</a:t>
            </a:r>
          </a:p>
          <a:p>
            <a:r>
              <a:rPr lang="fa-IR" sz="1800" dirty="0"/>
              <a:t/>
            </a:r>
            <a:br>
              <a:rPr lang="fa-IR" sz="1800" dirty="0"/>
            </a:br>
            <a:r>
              <a:rPr lang="fa-IR" sz="1800" dirty="0"/>
              <a:t>در واقع </a:t>
            </a:r>
            <a:r>
              <a:rPr lang="en-US" sz="1800" dirty="0"/>
              <a:t>ERP، </a:t>
            </a:r>
            <a:r>
              <a:rPr lang="fa-IR" sz="1800" dirty="0"/>
              <a:t>سامانه‌ یکپارچه ای است که دارای اهداف، اجزا و محدوده مشخص و معینی می باشد.</a:t>
            </a:r>
            <a:br>
              <a:rPr lang="fa-IR" sz="1800" dirty="0"/>
            </a:br>
            <a:r>
              <a:rPr lang="fa-IR" sz="1800" dirty="0"/>
              <a:t>در </a:t>
            </a:r>
            <a:r>
              <a:rPr lang="en-US" sz="1800" dirty="0"/>
              <a:t>ERP </a:t>
            </a:r>
            <a:r>
              <a:rPr lang="fa-IR" sz="1800" dirty="0"/>
              <a:t>قرار است تمام داده ها و فرآیندهای سازمان در یک سیستم واحد جمع شود، برای نیل به این هدف، </a:t>
            </a:r>
            <a:r>
              <a:rPr lang="en-US" sz="1800" dirty="0"/>
              <a:t>ERP </a:t>
            </a:r>
            <a:r>
              <a:rPr lang="fa-IR" sz="1800" dirty="0"/>
              <a:t>از اجزای سخت افزاری و نرم افزاری متعددی برای دستیابی به این مجموعه عظیم اطلاعات استفاده می کند.</a:t>
            </a:r>
          </a:p>
          <a:p>
            <a:r>
              <a:rPr lang="fa-IR" sz="1800" dirty="0"/>
              <a:t/>
            </a:r>
            <a:br>
              <a:rPr lang="fa-IR" sz="1800" dirty="0"/>
            </a:br>
            <a:r>
              <a:rPr lang="fa-IR" sz="1800" dirty="0"/>
              <a:t>سیستم های </a:t>
            </a:r>
            <a:r>
              <a:rPr lang="en-US" sz="1800" dirty="0"/>
              <a:t>ERP </a:t>
            </a:r>
            <a:r>
              <a:rPr lang="fa-IR" sz="1800" dirty="0"/>
              <a:t>بر اساس نوع، تلاش می کنند همه فعالیت های یک سازمان را تحت پوشش قرار دهد.</a:t>
            </a:r>
            <a:br>
              <a:rPr lang="fa-IR" sz="1800" dirty="0"/>
            </a:br>
            <a:r>
              <a:rPr lang="fa-IR" sz="1800" dirty="0"/>
              <a:t>تعاریف مختلفی از </a:t>
            </a:r>
            <a:r>
              <a:rPr lang="en-US" sz="1800" dirty="0"/>
              <a:t>ERP </a:t>
            </a:r>
            <a:r>
              <a:rPr lang="fa-IR" sz="1800" dirty="0"/>
              <a:t>ارائه شده است ولی شاید یکی از بهترین آنها این باشد:</a:t>
            </a:r>
            <a:br>
              <a:rPr lang="fa-IR" sz="1800" dirty="0"/>
            </a:br>
            <a:r>
              <a:rPr lang="fa-IR" sz="1800" dirty="0"/>
              <a:t>بسته نرم افزاری </a:t>
            </a:r>
            <a:r>
              <a:rPr lang="en-US" sz="1800" dirty="0"/>
              <a:t>ERP </a:t>
            </a:r>
            <a:r>
              <a:rPr lang="fa-IR" sz="1800" dirty="0"/>
              <a:t>مجموعه ای است از ماژول های آماده که تمام فرآیندهای تجاری سازمان را پوشش می دهد.</a:t>
            </a:r>
            <a:br>
              <a:rPr lang="fa-IR" sz="1800" dirty="0"/>
            </a:br>
            <a:r>
              <a:rPr lang="fa-IR" sz="1800" dirty="0">
                <a:solidFill>
                  <a:srgbClr val="0070C0"/>
                </a:solidFill>
              </a:rPr>
              <a:t>این «فرآیندهای تجاری» می تواند بسیار وسیع بوده و از مدیریت تولید، خرید قطعات، ارسال مواد خام به واحدهای تولیدی، کنترل موجودی بازار و پیگیری سفارش ها و... را شامل شود.</a:t>
            </a:r>
            <a:endParaRPr lang="fa-IR" sz="1800" dirty="0">
              <a:solidFill>
                <a:srgbClr val="0070C0"/>
              </a:solidFill>
            </a:endParaRPr>
          </a:p>
        </p:txBody>
      </p:sp>
    </p:spTree>
    <p:extLst>
      <p:ext uri="{BB962C8B-B14F-4D97-AF65-F5344CB8AC3E}">
        <p14:creationId xmlns:p14="http://schemas.microsoft.com/office/powerpoint/2010/main" val="477571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pic>
        <p:nvPicPr>
          <p:cNvPr id="5" name="Picture 7" descr="C:\Users\Salary\Desktop\erp-s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 y="980728"/>
            <a:ext cx="5775325"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idx="1"/>
          </p:nvPr>
        </p:nvSpPr>
        <p:spPr bwMode="auto">
          <a:xfrm>
            <a:off x="457200" y="1600200"/>
            <a:ext cx="8229600" cy="237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r" rtl="1">
              <a:buNone/>
            </a:pPr>
            <a:r>
              <a:rPr lang="fa-IR" sz="1400" b="1" dirty="0" smtClean="0"/>
              <a:t>معمولاً </a:t>
            </a:r>
            <a:r>
              <a:rPr lang="fa-IR" sz="1400" b="1" dirty="0"/>
              <a:t>سیستم های </a:t>
            </a:r>
            <a:r>
              <a:rPr lang="en-US" sz="1400" b="1" dirty="0"/>
              <a:t>ERP </a:t>
            </a:r>
            <a:r>
              <a:rPr lang="fa-IR" sz="1400" b="1" dirty="0"/>
              <a:t>دارای اجزای ذیل می باشند:</a:t>
            </a:r>
            <a:r>
              <a:rPr lang="fa-IR" sz="1400" dirty="0"/>
              <a:t> </a:t>
            </a:r>
            <a:endParaRPr lang="fa-IR" sz="1400" dirty="0" smtClean="0"/>
          </a:p>
          <a:p>
            <a:pPr algn="r" rtl="1"/>
            <a:r>
              <a:rPr lang="fa-IR" sz="1400" dirty="0" smtClean="0"/>
              <a:t>مالی </a:t>
            </a:r>
            <a:r>
              <a:rPr lang="fa-IR" sz="1400" dirty="0"/>
              <a:t>- حسابداری</a:t>
            </a:r>
          </a:p>
          <a:p>
            <a:pPr algn="r" rtl="1"/>
            <a:r>
              <a:rPr lang="fa-IR" sz="1400" dirty="0"/>
              <a:t>منابع انسانی</a:t>
            </a:r>
          </a:p>
          <a:p>
            <a:pPr algn="r" rtl="1"/>
            <a:r>
              <a:rPr lang="fa-IR" sz="1400" dirty="0"/>
              <a:t>ساخت و تولید</a:t>
            </a:r>
          </a:p>
          <a:p>
            <a:pPr algn="r" rtl="1"/>
            <a:r>
              <a:rPr lang="fa-IR" sz="1400" dirty="0"/>
              <a:t>مدیریت زنجیره تامین </a:t>
            </a:r>
          </a:p>
          <a:p>
            <a:pPr algn="r" rtl="1"/>
            <a:r>
              <a:rPr lang="fa-IR" sz="1400" dirty="0"/>
              <a:t>مدیریت پروژه </a:t>
            </a:r>
          </a:p>
          <a:p>
            <a:pPr algn="r" rtl="1"/>
            <a:r>
              <a:rPr lang="fa-IR" sz="1400" dirty="0"/>
              <a:t>مدیریت ارتباط با مشتری</a:t>
            </a:r>
          </a:p>
          <a:p>
            <a:pPr algn="r" rtl="1"/>
            <a:r>
              <a:rPr lang="fa-IR" sz="1400" dirty="0"/>
              <a:t>انبار داده ها</a:t>
            </a:r>
          </a:p>
          <a:p>
            <a:pPr algn="r" rtl="1"/>
            <a:r>
              <a:rPr lang="fa-IR" sz="1400" dirty="0"/>
              <a:t>کنترل دسترسی</a:t>
            </a:r>
          </a:p>
        </p:txBody>
      </p:sp>
    </p:spTree>
    <p:extLst>
      <p:ext uri="{BB962C8B-B14F-4D97-AF65-F5344CB8AC3E}">
        <p14:creationId xmlns:p14="http://schemas.microsoft.com/office/powerpoint/2010/main" val="1591231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solidFill>
                  <a:schemeClr val="bg1"/>
                </a:solidFill>
              </a:rPr>
              <a:t>مزایای </a:t>
            </a:r>
            <a:r>
              <a:rPr lang="en-US" b="1" dirty="0">
                <a:solidFill>
                  <a:schemeClr val="bg1"/>
                </a:solidFill>
              </a:rPr>
              <a:t>ERP</a:t>
            </a:r>
            <a:endParaRPr lang="fa-IR" dirty="0">
              <a:solidFill>
                <a:schemeClr val="bg1"/>
              </a:solidFill>
            </a:endParaRPr>
          </a:p>
        </p:txBody>
      </p:sp>
      <p:sp>
        <p:nvSpPr>
          <p:cNvPr id="5" name="Rectangle 2"/>
          <p:cNvSpPr>
            <a:spLocks noGrp="1" noChangeArrowheads="1"/>
          </p:cNvSpPr>
          <p:nvPr>
            <p:ph idx="1"/>
          </p:nvPr>
        </p:nvSpPr>
        <p:spPr bwMode="auto">
          <a:xfrm>
            <a:off x="395536" y="1052736"/>
            <a:ext cx="8229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rtl="1"/>
            <a:r>
              <a:rPr lang="fa-IR" sz="1600" dirty="0"/>
              <a:t/>
            </a:r>
            <a:br>
              <a:rPr lang="fa-IR" sz="1600" dirty="0"/>
            </a:br>
            <a:r>
              <a:rPr lang="fa-IR" sz="1600" b="1" dirty="0"/>
              <a:t>برخی از مزایای </a:t>
            </a:r>
            <a:r>
              <a:rPr lang="en-US" sz="1600" b="1" dirty="0"/>
              <a:t>ERP </a:t>
            </a:r>
            <a:r>
              <a:rPr lang="fa-IR" sz="1600" b="1" dirty="0"/>
              <a:t>درزیر به آنها اشاره شده است.</a:t>
            </a:r>
          </a:p>
          <a:p>
            <a:pPr algn="r" rtl="1"/>
            <a:r>
              <a:rPr lang="fa-IR" sz="1600" dirty="0"/>
              <a:t/>
            </a:r>
            <a:br>
              <a:rPr lang="fa-IR" sz="1600" dirty="0"/>
            </a:br>
            <a:r>
              <a:rPr lang="fa-IR" sz="1600" dirty="0"/>
              <a:t>کاهش هزینه های انبار</a:t>
            </a:r>
          </a:p>
          <a:p>
            <a:pPr algn="r" rtl="1"/>
            <a:r>
              <a:rPr lang="fa-IR" sz="1600" dirty="0"/>
              <a:t>کاهش هزینه سفارش ها</a:t>
            </a:r>
          </a:p>
          <a:p>
            <a:pPr algn="r" rtl="1"/>
            <a:r>
              <a:rPr lang="fa-IR" sz="1600" dirty="0"/>
              <a:t>کاهش هزینه تولید</a:t>
            </a:r>
          </a:p>
          <a:p>
            <a:pPr algn="r" rtl="1"/>
            <a:r>
              <a:rPr lang="fa-IR" sz="1600" dirty="0"/>
              <a:t>کاهش هزینه عملیات مالی</a:t>
            </a:r>
          </a:p>
          <a:p>
            <a:pPr algn="r" rtl="1"/>
            <a:r>
              <a:rPr lang="fa-IR" sz="1600" dirty="0"/>
              <a:t>کاهش هزینه حمل و نقل</a:t>
            </a:r>
          </a:p>
          <a:p>
            <a:pPr algn="r" rtl="1"/>
            <a:r>
              <a:rPr lang="fa-IR" sz="1600" dirty="0"/>
              <a:t>کاهش حجم مورد نیاز سرمایه گذاری</a:t>
            </a:r>
          </a:p>
          <a:p>
            <a:pPr algn="r" rtl="1"/>
            <a:r>
              <a:rPr lang="fa-IR" sz="1600" dirty="0"/>
              <a:t>کاهش هزینه های ناشی از توقف خط تولید</a:t>
            </a:r>
          </a:p>
          <a:p>
            <a:pPr algn="r" rtl="1"/>
            <a:r>
              <a:rPr lang="fa-IR" sz="1600" dirty="0"/>
              <a:t>کاهش هزینه خطاهای ناشی از هماهنگی ضعیف بین واحدهای مختلف سازمان</a:t>
            </a:r>
          </a:p>
          <a:p>
            <a:pPr algn="r" rtl="1"/>
            <a:r>
              <a:rPr lang="fa-IR" sz="1600" dirty="0"/>
              <a:t>کاهش زمان تکمیل و نهایی کردن محصول</a:t>
            </a:r>
          </a:p>
          <a:p>
            <a:pPr algn="r" rtl="1"/>
            <a:endParaRPr lang="fa-IR" sz="1600" dirty="0"/>
          </a:p>
          <a:p>
            <a:pPr algn="r" rtl="1"/>
            <a:endParaRPr lang="fa-IR" sz="1600" dirty="0"/>
          </a:p>
          <a:p>
            <a:pPr algn="r" rtl="1"/>
            <a:r>
              <a:rPr lang="fa-IR" sz="1600" dirty="0">
                <a:solidFill>
                  <a:srgbClr val="FF0000"/>
                </a:solidFill>
              </a:rPr>
              <a:t>ا</a:t>
            </a:r>
            <a:r>
              <a:rPr lang="fa-IR" sz="1600" b="1" dirty="0">
                <a:solidFill>
                  <a:srgbClr val="FF0000"/>
                </a:solidFill>
              </a:rPr>
              <a:t>فزایش</a:t>
            </a:r>
            <a:r>
              <a:rPr lang="fa-IR" sz="1600" dirty="0"/>
              <a:t> شفافیت و ردگیری فرآیندهای تولید برای مشتری</a:t>
            </a:r>
          </a:p>
          <a:p>
            <a:pPr algn="r" rtl="1"/>
            <a:r>
              <a:rPr lang="fa-IR" sz="1600" b="1" dirty="0">
                <a:solidFill>
                  <a:srgbClr val="FF0000"/>
                </a:solidFill>
              </a:rPr>
              <a:t>افزایش</a:t>
            </a:r>
            <a:r>
              <a:rPr lang="fa-IR" sz="1600" dirty="0"/>
              <a:t> قابلیت متناسب سازی برای مشتری</a:t>
            </a:r>
          </a:p>
          <a:p>
            <a:pPr algn="r" rtl="1"/>
            <a:r>
              <a:rPr lang="fa-IR" sz="1600" b="1" dirty="0">
                <a:solidFill>
                  <a:srgbClr val="FF0000"/>
                </a:solidFill>
              </a:rPr>
              <a:t>افزایش</a:t>
            </a:r>
            <a:r>
              <a:rPr lang="fa-IR" sz="1600" dirty="0"/>
              <a:t> رضایت مندی مشتری از طریق درگیر کردن وی در کارها از لحظه سفارش تا دریافت محصول</a:t>
            </a:r>
          </a:p>
          <a:p>
            <a:pPr algn="r" rtl="1"/>
            <a:r>
              <a:rPr lang="fa-IR" sz="1600" dirty="0"/>
              <a:t>همچنین ا</a:t>
            </a:r>
            <a:r>
              <a:rPr lang="fa-IR" sz="1600" b="1" dirty="0">
                <a:solidFill>
                  <a:srgbClr val="FF0000"/>
                </a:solidFill>
              </a:rPr>
              <a:t>فزایش</a:t>
            </a:r>
            <a:r>
              <a:rPr lang="fa-IR" sz="1600" dirty="0"/>
              <a:t> فروش و در نهایت رشد و بالندگی سازمان</a:t>
            </a:r>
          </a:p>
        </p:txBody>
      </p:sp>
      <p:pic>
        <p:nvPicPr>
          <p:cNvPr id="6" name="Picture 4" descr="C:\Users\Salary\Desktop\erp_over_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4139952" cy="262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0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a-IR"/>
          </a:p>
        </p:txBody>
      </p:sp>
      <p:sp>
        <p:nvSpPr>
          <p:cNvPr id="512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fa-IR"/>
          </a:p>
        </p:txBody>
      </p:sp>
      <p:sp>
        <p:nvSpPr>
          <p:cNvPr id="5126" name="Rectangle 5"/>
          <p:cNvSpPr>
            <a:spLocks noGrp="1" noChangeArrowheads="1"/>
          </p:cNvSpPr>
          <p:nvPr>
            <p:ph type="subTitle" idx="1"/>
          </p:nvPr>
        </p:nvSpPr>
        <p:spPr>
          <a:xfrm>
            <a:off x="4024313" y="4300538"/>
            <a:ext cx="4191000" cy="2057400"/>
          </a:xfrm>
          <a:noFill/>
        </p:spPr>
        <p:txBody>
          <a:bodyPr lIns="90488" tIns="44450" rIns="90488" bIns="44450"/>
          <a:lstStyle/>
          <a:p>
            <a:pPr marL="342900" indent="-342900" algn="l"/>
            <a:r>
              <a:rPr lang="en-US" sz="3600" b="0" smtClean="0">
                <a:solidFill>
                  <a:schemeClr val="bg1"/>
                </a:solidFill>
              </a:rPr>
              <a:t>Enterprise         Resource Planning Systems</a:t>
            </a:r>
          </a:p>
        </p:txBody>
      </p:sp>
      <p:graphicFrame>
        <p:nvGraphicFramePr>
          <p:cNvPr id="5122" name="Object 2">
            <a:hlinkClick r:id="" action="ppaction://ole?verb=0"/>
          </p:cNvPr>
          <p:cNvGraphicFramePr>
            <a:graphicFrameLocks/>
          </p:cNvGraphicFramePr>
          <p:nvPr/>
        </p:nvGraphicFramePr>
        <p:xfrm>
          <a:off x="685800" y="1295400"/>
          <a:ext cx="3579813" cy="5216525"/>
        </p:xfrm>
        <a:graphic>
          <a:graphicData uri="http://schemas.openxmlformats.org/presentationml/2006/ole">
            <mc:AlternateContent xmlns:mc="http://schemas.openxmlformats.org/markup-compatibility/2006">
              <mc:Choice xmlns:v="urn:schemas-microsoft-com:vml" Requires="v">
                <p:oleObj spid="_x0000_s16388" name="Clip" r:id="rId4" imgW="3808080" imgH="5546520" progId="MS_ClipArt_Gallery.2">
                  <p:embed/>
                </p:oleObj>
              </mc:Choice>
              <mc:Fallback>
                <p:oleObj name="Clip" r:id="rId4" imgW="3808080" imgH="554652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295400"/>
                        <a:ext cx="3579813"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WordArt 12"/>
          <p:cNvSpPr>
            <a:spLocks noChangeArrowheads="1" noChangeShapeType="1" noTextEdit="1"/>
          </p:cNvSpPr>
          <p:nvPr/>
        </p:nvSpPr>
        <p:spPr bwMode="auto">
          <a:xfrm>
            <a:off x="1447800" y="3030538"/>
            <a:ext cx="2286000" cy="627062"/>
          </a:xfrm>
          <a:prstGeom prst="rect">
            <a:avLst/>
          </a:prstGeom>
        </p:spPr>
        <p:txBody>
          <a:bodyPr spcFirstLastPara="1" wrap="none" fromWordArt="1">
            <a:prstTxWarp prst="textArchUp">
              <a:avLst>
                <a:gd name="adj" fmla="val 10839532"/>
              </a:avLst>
            </a:prstTxWarp>
          </a:bodyPr>
          <a:lstStyle/>
          <a:p>
            <a:pPr algn="ctr"/>
            <a:r>
              <a:rPr lang="en-US" sz="3600" kern="10">
                <a:ln w="9525">
                  <a:solidFill>
                    <a:srgbClr val="000000"/>
                  </a:solidFill>
                  <a:round/>
                  <a:headEnd/>
                  <a:tailEnd/>
                </a:ln>
                <a:solidFill>
                  <a:srgbClr val="3333FF"/>
                </a:solidFill>
                <a:latin typeface="Arial Black"/>
              </a:rPr>
              <a:t>ERP</a:t>
            </a:r>
          </a:p>
        </p:txBody>
      </p:sp>
      <p:sp>
        <p:nvSpPr>
          <p:cNvPr id="5128" name="Rectangle 7"/>
          <p:cNvSpPr>
            <a:spLocks noChangeArrowheads="1"/>
          </p:cNvSpPr>
          <p:nvPr/>
        </p:nvSpPr>
        <p:spPr bwMode="auto">
          <a:xfrm>
            <a:off x="285750" y="714375"/>
            <a:ext cx="2279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a-IR" b="1">
                <a:solidFill>
                  <a:schemeClr val="bg1"/>
                </a:solidFill>
              </a:rPr>
              <a:t>برنامه‌ریزی منابع سازمانی </a:t>
            </a:r>
          </a:p>
        </p:txBody>
      </p:sp>
    </p:spTree>
    <p:extLst>
      <p:ext uri="{BB962C8B-B14F-4D97-AF65-F5344CB8AC3E}">
        <p14:creationId xmlns:p14="http://schemas.microsoft.com/office/powerpoint/2010/main" val="1962932349"/>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fa-IR" sz="3600" smtClean="0">
                <a:solidFill>
                  <a:schemeClr val="bg1"/>
                </a:solidFill>
              </a:rPr>
              <a:t>گسترده شدن نسل جديد </a:t>
            </a:r>
            <a:r>
              <a:rPr lang="en-US" sz="3600" b="1" smtClean="0">
                <a:solidFill>
                  <a:schemeClr val="bg1"/>
                </a:solidFill>
              </a:rPr>
              <a:t>ERP</a:t>
            </a:r>
          </a:p>
        </p:txBody>
      </p:sp>
      <p:sp>
        <p:nvSpPr>
          <p:cNvPr id="86019" name="Text Box 3"/>
          <p:cNvSpPr txBox="1">
            <a:spLocks noChangeArrowheads="1"/>
          </p:cNvSpPr>
          <p:nvPr/>
        </p:nvSpPr>
        <p:spPr bwMode="auto">
          <a:xfrm>
            <a:off x="3055938" y="1666875"/>
            <a:ext cx="2881312" cy="274638"/>
          </a:xfrm>
          <a:prstGeom prst="rect">
            <a:avLst/>
          </a:prstGeom>
          <a:solidFill>
            <a:srgbClr val="993333"/>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b="1">
                <a:solidFill>
                  <a:schemeClr val="bg1"/>
                </a:solidFill>
              </a:rPr>
              <a:t>ERP</a:t>
            </a:r>
          </a:p>
        </p:txBody>
      </p:sp>
      <p:sp>
        <p:nvSpPr>
          <p:cNvPr id="86020" name="Text Box 4"/>
          <p:cNvSpPr txBox="1">
            <a:spLocks noChangeArrowheads="1"/>
          </p:cNvSpPr>
          <p:nvPr/>
        </p:nvSpPr>
        <p:spPr bwMode="auto">
          <a:xfrm>
            <a:off x="5935663" y="1666875"/>
            <a:ext cx="2881312" cy="274638"/>
          </a:xfrm>
          <a:prstGeom prst="rect">
            <a:avLst/>
          </a:prstGeom>
          <a:solidFill>
            <a:srgbClr val="99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b="1">
                <a:solidFill>
                  <a:schemeClr val="bg1"/>
                </a:solidFill>
              </a:rPr>
              <a:t>CRM</a:t>
            </a:r>
          </a:p>
        </p:txBody>
      </p:sp>
      <p:sp>
        <p:nvSpPr>
          <p:cNvPr id="86021" name="Text Box 5"/>
          <p:cNvSpPr txBox="1">
            <a:spLocks noChangeArrowheads="1"/>
          </p:cNvSpPr>
          <p:nvPr/>
        </p:nvSpPr>
        <p:spPr bwMode="auto">
          <a:xfrm>
            <a:off x="174625" y="1666875"/>
            <a:ext cx="2881313" cy="274638"/>
          </a:xfrm>
          <a:prstGeom prst="rect">
            <a:avLst/>
          </a:prstGeom>
          <a:solidFill>
            <a:srgbClr val="6699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b="1">
                <a:solidFill>
                  <a:schemeClr val="bg1"/>
                </a:solidFill>
              </a:rPr>
              <a:t>SCM</a:t>
            </a:r>
          </a:p>
        </p:txBody>
      </p:sp>
      <p:sp>
        <p:nvSpPr>
          <p:cNvPr id="86022" name="Text Box 6"/>
          <p:cNvSpPr txBox="1">
            <a:spLocks noChangeArrowheads="1"/>
          </p:cNvSpPr>
          <p:nvPr/>
        </p:nvSpPr>
        <p:spPr bwMode="auto">
          <a:xfrm>
            <a:off x="174625" y="1384300"/>
            <a:ext cx="2881313" cy="274638"/>
          </a:xfrm>
          <a:prstGeom prst="rect">
            <a:avLst/>
          </a:prstGeom>
          <a:solidFill>
            <a:srgbClr val="6699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b="1">
                <a:solidFill>
                  <a:schemeClr val="bg1"/>
                </a:solidFill>
              </a:rPr>
              <a:t>Buy</a:t>
            </a:r>
          </a:p>
        </p:txBody>
      </p:sp>
      <p:sp>
        <p:nvSpPr>
          <p:cNvPr id="86023" name="Text Box 7"/>
          <p:cNvSpPr txBox="1">
            <a:spLocks noChangeArrowheads="1"/>
          </p:cNvSpPr>
          <p:nvPr/>
        </p:nvSpPr>
        <p:spPr bwMode="auto">
          <a:xfrm>
            <a:off x="3055938" y="1384300"/>
            <a:ext cx="2881312" cy="274638"/>
          </a:xfrm>
          <a:prstGeom prst="rect">
            <a:avLst/>
          </a:prstGeom>
          <a:solidFill>
            <a:srgbClr val="993333"/>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b="1">
                <a:solidFill>
                  <a:schemeClr val="bg1"/>
                </a:solidFill>
              </a:rPr>
              <a:t>Make / Add Value</a:t>
            </a:r>
          </a:p>
        </p:txBody>
      </p:sp>
      <p:sp>
        <p:nvSpPr>
          <p:cNvPr id="86024" name="Text Box 8"/>
          <p:cNvSpPr txBox="1">
            <a:spLocks noChangeArrowheads="1"/>
          </p:cNvSpPr>
          <p:nvPr/>
        </p:nvSpPr>
        <p:spPr bwMode="auto">
          <a:xfrm>
            <a:off x="5935663" y="1384300"/>
            <a:ext cx="2881312" cy="274638"/>
          </a:xfrm>
          <a:prstGeom prst="rect">
            <a:avLst/>
          </a:prstGeom>
          <a:solidFill>
            <a:srgbClr val="9999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b="1">
                <a:solidFill>
                  <a:schemeClr val="bg1"/>
                </a:solidFill>
              </a:rPr>
              <a:t>Sell &amp; Service</a:t>
            </a:r>
          </a:p>
        </p:txBody>
      </p:sp>
      <p:sp>
        <p:nvSpPr>
          <p:cNvPr id="86025" name="AutoShape 9"/>
          <p:cNvSpPr>
            <a:spLocks noChangeArrowheads="1"/>
          </p:cNvSpPr>
          <p:nvPr/>
        </p:nvSpPr>
        <p:spPr bwMode="auto">
          <a:xfrm>
            <a:off x="2767013" y="1384300"/>
            <a:ext cx="649287" cy="557213"/>
          </a:xfrm>
          <a:prstGeom prst="chevron">
            <a:avLst>
              <a:gd name="adj" fmla="val 29131"/>
            </a:avLst>
          </a:prstGeom>
          <a:solidFill>
            <a:srgbClr val="FFCC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fa-IR"/>
          </a:p>
        </p:txBody>
      </p:sp>
      <p:sp>
        <p:nvSpPr>
          <p:cNvPr id="86026" name="AutoShape 10"/>
          <p:cNvSpPr>
            <a:spLocks noChangeArrowheads="1"/>
          </p:cNvSpPr>
          <p:nvPr/>
        </p:nvSpPr>
        <p:spPr bwMode="auto">
          <a:xfrm>
            <a:off x="5648325" y="1371600"/>
            <a:ext cx="649288" cy="557213"/>
          </a:xfrm>
          <a:prstGeom prst="chevron">
            <a:avLst>
              <a:gd name="adj" fmla="val 29131"/>
            </a:avLst>
          </a:prstGeom>
          <a:solidFill>
            <a:srgbClr val="FFCC66"/>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fa-IR"/>
          </a:p>
        </p:txBody>
      </p:sp>
      <p:sp>
        <p:nvSpPr>
          <p:cNvPr id="86027" name="Rectangle 11"/>
          <p:cNvSpPr>
            <a:spLocks noChangeArrowheads="1"/>
          </p:cNvSpPr>
          <p:nvPr/>
        </p:nvSpPr>
        <p:spPr bwMode="auto">
          <a:xfrm flipH="1">
            <a:off x="5935663" y="1947863"/>
            <a:ext cx="2881312" cy="1728787"/>
          </a:xfrm>
          <a:prstGeom prst="rect">
            <a:avLst/>
          </a:prstGeom>
          <a:solidFill>
            <a:srgbClr val="CDCD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lstStyle/>
          <a:p>
            <a:pPr algn="ctr" eaLnBrk="0" hangingPunct="0"/>
            <a:r>
              <a:rPr lang="en-US" sz="1600" b="1">
                <a:solidFill>
                  <a:srgbClr val="000000"/>
                </a:solidFill>
              </a:rPr>
              <a:t/>
            </a:r>
            <a:br>
              <a:rPr lang="en-US" sz="1600" b="1">
                <a:solidFill>
                  <a:srgbClr val="000000"/>
                </a:solidFill>
              </a:rPr>
            </a:br>
            <a:r>
              <a:rPr lang="en-US" sz="1600" b="1">
                <a:solidFill>
                  <a:srgbClr val="000000"/>
                </a:solidFill>
              </a:rPr>
              <a:t>Front Office</a:t>
            </a:r>
          </a:p>
        </p:txBody>
      </p:sp>
      <p:sp>
        <p:nvSpPr>
          <p:cNvPr id="86028" name="Rectangle 12"/>
          <p:cNvSpPr>
            <a:spLocks noChangeArrowheads="1"/>
          </p:cNvSpPr>
          <p:nvPr/>
        </p:nvSpPr>
        <p:spPr bwMode="auto">
          <a:xfrm flipH="1">
            <a:off x="3055938" y="1947863"/>
            <a:ext cx="2879725" cy="1728787"/>
          </a:xfrm>
          <a:prstGeom prst="rect">
            <a:avLst/>
          </a:prstGeom>
          <a:solidFill>
            <a:srgbClr val="C3C3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lstStyle/>
          <a:p>
            <a:pPr algn="ctr" eaLnBrk="0" hangingPunct="0"/>
            <a:endParaRPr lang="en-US" sz="1600" b="1">
              <a:solidFill>
                <a:srgbClr val="000000"/>
              </a:solidFill>
            </a:endParaRPr>
          </a:p>
          <a:p>
            <a:pPr algn="ctr" eaLnBrk="0" hangingPunct="0"/>
            <a:r>
              <a:rPr lang="en-US" sz="1600" b="1">
                <a:solidFill>
                  <a:srgbClr val="000000"/>
                </a:solidFill>
              </a:rPr>
              <a:t>Back Office</a:t>
            </a:r>
          </a:p>
        </p:txBody>
      </p:sp>
      <p:sp>
        <p:nvSpPr>
          <p:cNvPr id="86029" name="Rectangle 13"/>
          <p:cNvSpPr>
            <a:spLocks noChangeArrowheads="1"/>
          </p:cNvSpPr>
          <p:nvPr/>
        </p:nvSpPr>
        <p:spPr bwMode="auto">
          <a:xfrm flipH="1">
            <a:off x="174625" y="1947863"/>
            <a:ext cx="2881313" cy="1728787"/>
          </a:xfrm>
          <a:prstGeom prst="rect">
            <a:avLst/>
          </a:prstGeom>
          <a:solidFill>
            <a:srgbClr val="AFA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lstStyle/>
          <a:p>
            <a:pPr algn="ctr" eaLnBrk="0" hangingPunct="0"/>
            <a:endParaRPr lang="en-US" sz="1600" b="1">
              <a:solidFill>
                <a:srgbClr val="000000"/>
              </a:solidFill>
            </a:endParaRPr>
          </a:p>
          <a:p>
            <a:pPr algn="ctr" eaLnBrk="0" hangingPunct="0"/>
            <a:r>
              <a:rPr lang="en-US" sz="1600" b="1">
                <a:solidFill>
                  <a:srgbClr val="000000"/>
                </a:solidFill>
              </a:rPr>
              <a:t>Suppliers</a:t>
            </a:r>
          </a:p>
        </p:txBody>
      </p:sp>
      <p:sp>
        <p:nvSpPr>
          <p:cNvPr id="86030" name="Rectangle 14"/>
          <p:cNvSpPr>
            <a:spLocks noChangeArrowheads="1"/>
          </p:cNvSpPr>
          <p:nvPr/>
        </p:nvSpPr>
        <p:spPr bwMode="auto">
          <a:xfrm>
            <a:off x="3598863" y="2562225"/>
            <a:ext cx="1852612" cy="307975"/>
          </a:xfrm>
          <a:prstGeom prst="rect">
            <a:avLst/>
          </a:prstGeom>
          <a:solidFill>
            <a:srgbClr val="CC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sz="1600" b="1">
                <a:solidFill>
                  <a:srgbClr val="FCFEFE"/>
                </a:solidFill>
              </a:rPr>
              <a:t>Finance</a:t>
            </a:r>
          </a:p>
        </p:txBody>
      </p:sp>
      <p:sp>
        <p:nvSpPr>
          <p:cNvPr id="86031" name="Rectangle 15"/>
          <p:cNvSpPr>
            <a:spLocks noChangeArrowheads="1"/>
          </p:cNvSpPr>
          <p:nvPr/>
        </p:nvSpPr>
        <p:spPr bwMode="auto">
          <a:xfrm>
            <a:off x="3598863" y="2908300"/>
            <a:ext cx="1852612" cy="307975"/>
          </a:xfrm>
          <a:prstGeom prst="rect">
            <a:avLst/>
          </a:prstGeom>
          <a:solidFill>
            <a:srgbClr val="CC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sz="1600" b="1">
                <a:solidFill>
                  <a:srgbClr val="FCFEFE"/>
                </a:solidFill>
              </a:rPr>
              <a:t>Operations</a:t>
            </a:r>
          </a:p>
        </p:txBody>
      </p:sp>
      <p:sp>
        <p:nvSpPr>
          <p:cNvPr id="86032" name="Rectangle 16"/>
          <p:cNvSpPr>
            <a:spLocks noChangeArrowheads="1"/>
          </p:cNvSpPr>
          <p:nvPr/>
        </p:nvSpPr>
        <p:spPr bwMode="auto">
          <a:xfrm>
            <a:off x="3598863" y="3252788"/>
            <a:ext cx="1852612" cy="307975"/>
          </a:xfrm>
          <a:prstGeom prst="rect">
            <a:avLst/>
          </a:prstGeom>
          <a:solidFill>
            <a:srgbClr val="CC33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sz="1600" b="1">
                <a:solidFill>
                  <a:srgbClr val="FCFEFE"/>
                </a:solidFill>
              </a:rPr>
              <a:t>HR</a:t>
            </a:r>
          </a:p>
        </p:txBody>
      </p:sp>
      <p:sp>
        <p:nvSpPr>
          <p:cNvPr id="86033" name="Rectangle 17"/>
          <p:cNvSpPr>
            <a:spLocks noChangeArrowheads="1"/>
          </p:cNvSpPr>
          <p:nvPr/>
        </p:nvSpPr>
        <p:spPr bwMode="auto">
          <a:xfrm>
            <a:off x="6515100" y="2562225"/>
            <a:ext cx="1852613" cy="307975"/>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sz="1600" b="1">
                <a:solidFill>
                  <a:srgbClr val="FCFEFE"/>
                </a:solidFill>
              </a:rPr>
              <a:t>Sales</a:t>
            </a:r>
          </a:p>
        </p:txBody>
      </p:sp>
      <p:sp>
        <p:nvSpPr>
          <p:cNvPr id="86034" name="Rectangle 18"/>
          <p:cNvSpPr>
            <a:spLocks noChangeArrowheads="1"/>
          </p:cNvSpPr>
          <p:nvPr/>
        </p:nvSpPr>
        <p:spPr bwMode="auto">
          <a:xfrm>
            <a:off x="6515100" y="2908300"/>
            <a:ext cx="1852613" cy="307975"/>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sz="1600" b="1">
                <a:solidFill>
                  <a:srgbClr val="FCFEFE"/>
                </a:solidFill>
              </a:rPr>
              <a:t>Service</a:t>
            </a:r>
          </a:p>
        </p:txBody>
      </p:sp>
      <p:sp>
        <p:nvSpPr>
          <p:cNvPr id="86035" name="Rectangle 19"/>
          <p:cNvSpPr>
            <a:spLocks noChangeArrowheads="1"/>
          </p:cNvSpPr>
          <p:nvPr/>
        </p:nvSpPr>
        <p:spPr bwMode="auto">
          <a:xfrm>
            <a:off x="6515100" y="3252788"/>
            <a:ext cx="1852613" cy="307975"/>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sz="1600" b="1">
                <a:solidFill>
                  <a:srgbClr val="FCFEFE"/>
                </a:solidFill>
              </a:rPr>
              <a:t>Marketing</a:t>
            </a:r>
          </a:p>
        </p:txBody>
      </p:sp>
      <p:sp>
        <p:nvSpPr>
          <p:cNvPr id="86036" name="Rectangle 20"/>
          <p:cNvSpPr>
            <a:spLocks noChangeArrowheads="1"/>
          </p:cNvSpPr>
          <p:nvPr/>
        </p:nvSpPr>
        <p:spPr bwMode="auto">
          <a:xfrm>
            <a:off x="611188" y="2562225"/>
            <a:ext cx="1852612" cy="307975"/>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sz="1600" b="1">
                <a:solidFill>
                  <a:srgbClr val="FCFEFE"/>
                </a:solidFill>
              </a:rPr>
              <a:t>Planning</a:t>
            </a:r>
          </a:p>
        </p:txBody>
      </p:sp>
      <p:sp>
        <p:nvSpPr>
          <p:cNvPr id="86037" name="Rectangle 21"/>
          <p:cNvSpPr>
            <a:spLocks noChangeArrowheads="1"/>
          </p:cNvSpPr>
          <p:nvPr/>
        </p:nvSpPr>
        <p:spPr bwMode="auto">
          <a:xfrm>
            <a:off x="611188" y="2908300"/>
            <a:ext cx="1852612" cy="307975"/>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sz="1600" b="1">
                <a:solidFill>
                  <a:srgbClr val="FCFEFE"/>
                </a:solidFill>
              </a:rPr>
              <a:t>Coordination</a:t>
            </a:r>
          </a:p>
        </p:txBody>
      </p:sp>
      <p:sp>
        <p:nvSpPr>
          <p:cNvPr id="86038" name="Rectangle 22"/>
          <p:cNvSpPr>
            <a:spLocks noChangeArrowheads="1"/>
          </p:cNvSpPr>
          <p:nvPr/>
        </p:nvSpPr>
        <p:spPr bwMode="auto">
          <a:xfrm>
            <a:off x="611188" y="3252788"/>
            <a:ext cx="1852612" cy="307975"/>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sz="1600" b="1">
                <a:solidFill>
                  <a:srgbClr val="FCFEFE"/>
                </a:solidFill>
              </a:rPr>
              <a:t>Execution</a:t>
            </a:r>
          </a:p>
        </p:txBody>
      </p:sp>
      <p:sp>
        <p:nvSpPr>
          <p:cNvPr id="86039" name="Freeform 23"/>
          <p:cNvSpPr>
            <a:spLocks/>
          </p:cNvSpPr>
          <p:nvPr/>
        </p:nvSpPr>
        <p:spPr bwMode="auto">
          <a:xfrm>
            <a:off x="76200" y="3867150"/>
            <a:ext cx="8686800" cy="758825"/>
          </a:xfrm>
          <a:custGeom>
            <a:avLst/>
            <a:gdLst>
              <a:gd name="T0" fmla="*/ 2147483647 w 4161"/>
              <a:gd name="T1" fmla="*/ 2147483647 h 387"/>
              <a:gd name="T2" fmla="*/ 0 w 4161"/>
              <a:gd name="T3" fmla="*/ 0 h 387"/>
              <a:gd name="T4" fmla="*/ 2147483647 w 4161"/>
              <a:gd name="T5" fmla="*/ 0 h 387"/>
              <a:gd name="T6" fmla="*/ 2147483647 w 4161"/>
              <a:gd name="T7" fmla="*/ 2147483647 h 387"/>
              <a:gd name="T8" fmla="*/ 2147483647 w 4161"/>
              <a:gd name="T9" fmla="*/ 2147483647 h 387"/>
              <a:gd name="T10" fmla="*/ 0 60000 65536"/>
              <a:gd name="T11" fmla="*/ 0 60000 65536"/>
              <a:gd name="T12" fmla="*/ 0 60000 65536"/>
              <a:gd name="T13" fmla="*/ 0 60000 65536"/>
              <a:gd name="T14" fmla="*/ 0 60000 65536"/>
              <a:gd name="T15" fmla="*/ 0 w 4161"/>
              <a:gd name="T16" fmla="*/ 0 h 387"/>
              <a:gd name="T17" fmla="*/ 4161 w 4161"/>
              <a:gd name="T18" fmla="*/ 387 h 387"/>
            </a:gdLst>
            <a:ahLst/>
            <a:cxnLst>
              <a:cxn ang="T10">
                <a:pos x="T0" y="T1"/>
              </a:cxn>
              <a:cxn ang="T11">
                <a:pos x="T2" y="T3"/>
              </a:cxn>
              <a:cxn ang="T12">
                <a:pos x="T4" y="T5"/>
              </a:cxn>
              <a:cxn ang="T13">
                <a:pos x="T6" y="T7"/>
              </a:cxn>
              <a:cxn ang="T14">
                <a:pos x="T8" y="T9"/>
              </a:cxn>
            </a:cxnLst>
            <a:rect l="T15" t="T16" r="T17" b="T18"/>
            <a:pathLst>
              <a:path w="4161" h="387">
                <a:moveTo>
                  <a:pt x="1064" y="363"/>
                </a:moveTo>
                <a:lnTo>
                  <a:pt x="0" y="0"/>
                </a:lnTo>
                <a:lnTo>
                  <a:pt x="4161" y="0"/>
                </a:lnTo>
                <a:lnTo>
                  <a:pt x="3169" y="387"/>
                </a:lnTo>
                <a:lnTo>
                  <a:pt x="1064" y="363"/>
                </a:lnTo>
                <a:close/>
              </a:path>
            </a:pathLst>
          </a:custGeom>
          <a:solidFill>
            <a:srgbClr val="C0C0C0">
              <a:alpha val="50195"/>
            </a:srgbClr>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fa-IR"/>
          </a:p>
        </p:txBody>
      </p:sp>
      <p:sp>
        <p:nvSpPr>
          <p:cNvPr id="86040" name="Text Box 24"/>
          <p:cNvSpPr txBox="1">
            <a:spLocks noChangeArrowheads="1"/>
          </p:cNvSpPr>
          <p:nvPr/>
        </p:nvSpPr>
        <p:spPr bwMode="auto">
          <a:xfrm>
            <a:off x="1433513" y="3944938"/>
            <a:ext cx="6262687"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1" eaLnBrk="1" hangingPunct="1">
              <a:spcBef>
                <a:spcPct val="50000"/>
              </a:spcBef>
            </a:pPr>
            <a:r>
              <a:rPr lang="fa-IR" sz="2800" b="1">
                <a:solidFill>
                  <a:schemeClr val="accent2"/>
                </a:solidFill>
                <a:cs typeface="Lotus" pitchFamily="2" charset="-78"/>
              </a:rPr>
              <a:t>گستره نسل جديد سيستم</a:t>
            </a:r>
            <a:r>
              <a:rPr lang="fa-IR" sz="2800" b="1">
                <a:solidFill>
                  <a:schemeClr val="accent2"/>
                </a:solidFill>
              </a:rPr>
              <a:t>‌</a:t>
            </a:r>
            <a:r>
              <a:rPr lang="fa-IR" sz="2800" b="1">
                <a:solidFill>
                  <a:schemeClr val="accent2"/>
                </a:solidFill>
                <a:cs typeface="Lotus" pitchFamily="2" charset="-78"/>
              </a:rPr>
              <a:t>هاي برنامه</a:t>
            </a:r>
            <a:r>
              <a:rPr lang="fa-IR" sz="2800" b="1">
                <a:solidFill>
                  <a:schemeClr val="accent2"/>
                </a:solidFill>
              </a:rPr>
              <a:t>‌</a:t>
            </a:r>
            <a:r>
              <a:rPr lang="fa-IR" sz="2800" b="1">
                <a:solidFill>
                  <a:schemeClr val="accent2"/>
                </a:solidFill>
                <a:cs typeface="Lotus" pitchFamily="2" charset="-78"/>
              </a:rPr>
              <a:t>ريزي منابع سازمان</a:t>
            </a:r>
          </a:p>
          <a:p>
            <a:pPr algn="ctr" rtl="1" eaLnBrk="1" hangingPunct="1">
              <a:spcBef>
                <a:spcPct val="50000"/>
              </a:spcBef>
            </a:pPr>
            <a:r>
              <a:rPr lang="en-US" sz="2800" b="1">
                <a:solidFill>
                  <a:schemeClr val="accent2"/>
                </a:solidFill>
                <a:cs typeface="Lotus" pitchFamily="2" charset="-78"/>
              </a:rPr>
              <a:t>ERP II</a:t>
            </a:r>
          </a:p>
        </p:txBody>
      </p:sp>
    </p:spTree>
    <p:extLst>
      <p:ext uri="{BB962C8B-B14F-4D97-AF65-F5344CB8AC3E}">
        <p14:creationId xmlns:p14="http://schemas.microsoft.com/office/powerpoint/2010/main" val="1714881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ارائه ارزش مورد انتظار مشتریان</a:t>
            </a:r>
            <a:endParaRPr lang="en-US" dirty="0">
              <a:solidFill>
                <a:schemeClr val="bg1"/>
              </a:solidFill>
            </a:endParaRPr>
          </a:p>
        </p:txBody>
      </p:sp>
      <p:sp>
        <p:nvSpPr>
          <p:cNvPr id="3" name="Content Placeholder 2"/>
          <p:cNvSpPr>
            <a:spLocks noGrp="1"/>
          </p:cNvSpPr>
          <p:nvPr>
            <p:ph idx="1"/>
          </p:nvPr>
        </p:nvSpPr>
        <p:spPr/>
        <p:txBody>
          <a:bodyPr/>
          <a:lstStyle/>
          <a:p>
            <a:r>
              <a:rPr lang="fa-IR" sz="2800" dirty="0" smtClean="0"/>
              <a:t>فعالیت های اصلی بر طبق زنجیره ارزش پورتر:</a:t>
            </a:r>
          </a:p>
          <a:p>
            <a:pPr marL="514350" indent="-514350">
              <a:buFont typeface="+mj-lt"/>
              <a:buAutoNum type="arabicPeriod"/>
            </a:pPr>
            <a:r>
              <a:rPr lang="fa-IR" sz="2000" dirty="0" smtClean="0"/>
              <a:t>لجستیک داخلی</a:t>
            </a:r>
          </a:p>
          <a:p>
            <a:pPr marL="514350" indent="-514350">
              <a:buFont typeface="+mj-lt"/>
              <a:buAutoNum type="arabicPeriod"/>
            </a:pPr>
            <a:r>
              <a:rPr lang="fa-IR" sz="2000" dirty="0" smtClean="0"/>
              <a:t>عملیات</a:t>
            </a:r>
          </a:p>
          <a:p>
            <a:pPr marL="514350" indent="-514350">
              <a:buFont typeface="+mj-lt"/>
              <a:buAutoNum type="arabicPeriod"/>
            </a:pPr>
            <a:r>
              <a:rPr lang="fa-IR" sz="2000" dirty="0" smtClean="0"/>
              <a:t>لجستیک خارجی</a:t>
            </a:r>
          </a:p>
          <a:p>
            <a:pPr marL="514350" indent="-514350">
              <a:buFont typeface="+mj-lt"/>
              <a:buAutoNum type="arabicPeriod"/>
            </a:pPr>
            <a:r>
              <a:rPr lang="fa-IR" sz="2000" dirty="0" smtClean="0"/>
              <a:t>فعالیت های بازاریابی و فروش</a:t>
            </a:r>
          </a:p>
          <a:p>
            <a:pPr marL="514350" indent="-514350">
              <a:buFont typeface="+mj-lt"/>
              <a:buAutoNum type="arabicPeriod"/>
            </a:pPr>
            <a:r>
              <a:rPr lang="fa-IR" sz="2000" dirty="0" smtClean="0"/>
              <a:t>خدمات</a:t>
            </a:r>
          </a:p>
          <a:p>
            <a:r>
              <a:rPr lang="fa-IR" sz="2800" dirty="0" smtClean="0"/>
              <a:t>فعالیت های پشتیبانی</a:t>
            </a:r>
          </a:p>
          <a:p>
            <a:pPr marL="457200" indent="-457200">
              <a:buFont typeface="+mj-lt"/>
              <a:buAutoNum type="arabicPeriod"/>
            </a:pPr>
            <a:r>
              <a:rPr lang="fa-IR" sz="2000" dirty="0" smtClean="0"/>
              <a:t>تدارکات</a:t>
            </a:r>
          </a:p>
          <a:p>
            <a:pPr marL="457200" indent="-457200">
              <a:buFont typeface="+mj-lt"/>
              <a:buAutoNum type="arabicPeriod"/>
            </a:pPr>
            <a:r>
              <a:rPr lang="fa-IR" sz="2000" dirty="0" smtClean="0"/>
              <a:t>توسعه تکنولوژیکی</a:t>
            </a:r>
          </a:p>
          <a:p>
            <a:pPr marL="457200" indent="-457200">
              <a:buFont typeface="+mj-lt"/>
              <a:buAutoNum type="arabicPeriod"/>
            </a:pPr>
            <a:r>
              <a:rPr lang="fa-IR" sz="2000" dirty="0" smtClean="0"/>
              <a:t>زیرساخت های سازمان</a:t>
            </a:r>
          </a:p>
        </p:txBody>
      </p:sp>
    </p:spTree>
    <p:extLst>
      <p:ext uri="{BB962C8B-B14F-4D97-AF65-F5344CB8AC3E}">
        <p14:creationId xmlns:p14="http://schemas.microsoft.com/office/powerpoint/2010/main" val="121257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del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729163"/>
            <a:ext cx="8382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3" descr="del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287838"/>
            <a:ext cx="22606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4"/>
          <p:cNvSpPr>
            <a:spLocks noGrp="1" noChangeArrowheads="1"/>
          </p:cNvSpPr>
          <p:nvPr>
            <p:ph type="title"/>
          </p:nvPr>
        </p:nvSpPr>
        <p:spPr/>
        <p:txBody>
          <a:bodyPr/>
          <a:lstStyle/>
          <a:p>
            <a:pPr eaLnBrk="1" hangingPunct="1"/>
            <a:r>
              <a:rPr lang="en-US" sz="4000" b="1" smtClean="0">
                <a:solidFill>
                  <a:schemeClr val="bg1"/>
                </a:solidFill>
                <a:cs typeface="Times New Roman" pitchFamily="18" charset="0"/>
              </a:rPr>
              <a:t>Dell</a:t>
            </a:r>
          </a:p>
        </p:txBody>
      </p:sp>
      <p:sp>
        <p:nvSpPr>
          <p:cNvPr id="41989" name="Rectangle 5"/>
          <p:cNvSpPr>
            <a:spLocks noGrp="1" noChangeArrowheads="1"/>
          </p:cNvSpPr>
          <p:nvPr>
            <p:ph type="body" sz="half" idx="2"/>
          </p:nvPr>
        </p:nvSpPr>
        <p:spPr/>
        <p:txBody>
          <a:bodyPr/>
          <a:lstStyle/>
          <a:p>
            <a:pPr algn="just" eaLnBrk="1" hangingPunct="1">
              <a:lnSpc>
                <a:spcPct val="90000"/>
              </a:lnSpc>
            </a:pPr>
            <a:r>
              <a:rPr lang="fa-IR" sz="2800" smtClean="0">
                <a:cs typeface="Lotus" pitchFamily="2" charset="-78"/>
              </a:rPr>
              <a:t>تحويل به موقع کامپيوتر به مشتريان حداکثر تا 2 روز پس از سفارش </a:t>
            </a:r>
          </a:p>
          <a:p>
            <a:pPr algn="just" eaLnBrk="1" hangingPunct="1">
              <a:lnSpc>
                <a:spcPct val="90000"/>
              </a:lnSpc>
            </a:pPr>
            <a:endParaRPr lang="fa-IR" sz="2800" smtClean="0">
              <a:cs typeface="Lotus" pitchFamily="2" charset="-78"/>
            </a:endParaRPr>
          </a:p>
          <a:p>
            <a:pPr algn="just" eaLnBrk="1" hangingPunct="1">
              <a:lnSpc>
                <a:spcPct val="90000"/>
              </a:lnSpc>
            </a:pPr>
            <a:r>
              <a:rPr lang="fa-IR" sz="2800" smtClean="0">
                <a:cs typeface="Lotus" pitchFamily="2" charset="-78"/>
              </a:rPr>
              <a:t>کاهش زمان انبار موجودي به 3 ساعت </a:t>
            </a:r>
          </a:p>
          <a:p>
            <a:pPr algn="just" eaLnBrk="1" hangingPunct="1">
              <a:lnSpc>
                <a:spcPct val="90000"/>
              </a:lnSpc>
            </a:pPr>
            <a:endParaRPr lang="fa-IR" sz="2800" smtClean="0">
              <a:cs typeface="Lotus" pitchFamily="2" charset="-78"/>
            </a:endParaRPr>
          </a:p>
          <a:p>
            <a:pPr algn="just" eaLnBrk="1" hangingPunct="1">
              <a:lnSpc>
                <a:spcPct val="90000"/>
              </a:lnSpc>
            </a:pPr>
            <a:r>
              <a:rPr lang="fa-IR" sz="2800" smtClean="0">
                <a:cs typeface="Lotus" pitchFamily="2" charset="-78"/>
              </a:rPr>
              <a:t>استفاده از فضاهاي خالي ايجاد شده در انبار براي توليدات جديد</a:t>
            </a:r>
            <a:endParaRPr lang="en-US" sz="2800" smtClean="0">
              <a:cs typeface="Lotus" pitchFamily="2" charset="-78"/>
            </a:endParaRPr>
          </a:p>
        </p:txBody>
      </p:sp>
      <p:pic>
        <p:nvPicPr>
          <p:cNvPr id="41990" name="Picture 6" descr="_39426625_del_203[1]"/>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304800" y="1738313"/>
            <a:ext cx="3276600" cy="2452687"/>
          </a:xfr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1600" y="41275"/>
            <a:ext cx="7256463" cy="815975"/>
          </a:xfrm>
        </p:spPr>
        <p:txBody>
          <a:bodyPr/>
          <a:lstStyle/>
          <a:p>
            <a:pPr eaLnBrk="1" hangingPunct="1"/>
            <a:r>
              <a:rPr lang="fa-IR" smtClean="0">
                <a:solidFill>
                  <a:schemeClr val="bg1"/>
                </a:solidFill>
              </a:rPr>
              <a:t>تاريخچه سيرتكاملي مديريت زنجيره تامين</a:t>
            </a:r>
            <a:endParaRPr lang="en-US" smtClean="0">
              <a:solidFill>
                <a:schemeClr val="bg1"/>
              </a:solidFill>
              <a:cs typeface="Nazanin" pitchFamily="2" charset="-78"/>
            </a:endParaRPr>
          </a:p>
        </p:txBody>
      </p:sp>
      <p:sp>
        <p:nvSpPr>
          <p:cNvPr id="57347" name="Rectangle 3"/>
          <p:cNvSpPr>
            <a:spLocks noGrp="1" noChangeArrowheads="1"/>
          </p:cNvSpPr>
          <p:nvPr>
            <p:ph type="body" sz="half" idx="1"/>
          </p:nvPr>
        </p:nvSpPr>
        <p:spPr>
          <a:xfrm>
            <a:off x="533400" y="1600200"/>
            <a:ext cx="8229600" cy="2185988"/>
          </a:xfrm>
        </p:spPr>
        <p:txBody>
          <a:bodyPr/>
          <a:lstStyle/>
          <a:p>
            <a:pPr eaLnBrk="1" hangingPunct="1">
              <a:lnSpc>
                <a:spcPct val="90000"/>
              </a:lnSpc>
            </a:pPr>
            <a:r>
              <a:rPr lang="fa-IR" sz="2800" smtClean="0">
                <a:cs typeface="B Zar" pitchFamily="2" charset="-78"/>
              </a:rPr>
              <a:t>ارتباط از نوع باخت  باخت</a:t>
            </a:r>
          </a:p>
          <a:p>
            <a:pPr eaLnBrk="1" hangingPunct="1">
              <a:lnSpc>
                <a:spcPct val="90000"/>
              </a:lnSpc>
            </a:pPr>
            <a:endParaRPr lang="fa-IR" sz="2400" b="0" smtClean="0">
              <a:cs typeface="Lotus" pitchFamily="2" charset="-78"/>
            </a:endParaRPr>
          </a:p>
          <a:p>
            <a:pPr eaLnBrk="1" hangingPunct="1">
              <a:lnSpc>
                <a:spcPct val="90000"/>
              </a:lnSpc>
            </a:pPr>
            <a:r>
              <a:rPr lang="fa-IR" sz="2400" b="0" smtClean="0">
                <a:cs typeface="Lotus" pitchFamily="2" charset="-78"/>
              </a:rPr>
              <a:t>عدم ارائه اطلاعات به يكديگر</a:t>
            </a:r>
          </a:p>
          <a:p>
            <a:pPr eaLnBrk="1" hangingPunct="1">
              <a:lnSpc>
                <a:spcPct val="90000"/>
              </a:lnSpc>
            </a:pPr>
            <a:endParaRPr lang="fa-IR" sz="2400" b="0" smtClean="0">
              <a:cs typeface="Lotus" pitchFamily="2" charset="-78"/>
            </a:endParaRPr>
          </a:p>
          <a:p>
            <a:pPr eaLnBrk="1" hangingPunct="1">
              <a:lnSpc>
                <a:spcPct val="90000"/>
              </a:lnSpc>
            </a:pPr>
            <a:r>
              <a:rPr lang="fa-IR" sz="2400" b="0" smtClean="0">
                <a:cs typeface="Lotus" pitchFamily="2" charset="-78"/>
              </a:rPr>
              <a:t>ديگري را دشمن و رقيب خود فرض نمودن</a:t>
            </a:r>
            <a:endParaRPr lang="en-US" sz="2400" b="0" smtClean="0">
              <a:cs typeface="Lotus" pitchFamily="2" charset="-78"/>
            </a:endParaRPr>
          </a:p>
        </p:txBody>
      </p:sp>
      <p:sp>
        <p:nvSpPr>
          <p:cNvPr id="57348" name="Rectangle 4"/>
          <p:cNvSpPr>
            <a:spLocks noChangeArrowheads="1"/>
          </p:cNvSpPr>
          <p:nvPr/>
        </p:nvSpPr>
        <p:spPr bwMode="auto">
          <a:xfrm>
            <a:off x="1476375" y="1676400"/>
            <a:ext cx="1292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a-IR" sz="3200" u="sng">
                <a:solidFill>
                  <a:srgbClr val="FF0000"/>
                </a:solidFill>
                <a:cs typeface="Traffic" pitchFamily="2" charset="-78"/>
              </a:rPr>
              <a:t>دهه 60</a:t>
            </a:r>
            <a:endParaRPr lang="en-US" sz="3200" u="sng">
              <a:solidFill>
                <a:srgbClr val="FF0000"/>
              </a:solidFill>
              <a:cs typeface="Traffic" pitchFamily="2" charset="-78"/>
            </a:endParaRPr>
          </a:p>
        </p:txBody>
      </p:sp>
      <p:pic>
        <p:nvPicPr>
          <p:cNvPr id="57349" name="Picture 5" descr="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3887788"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143000" y="2276475"/>
            <a:ext cx="1292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a-IR" sz="3200" u="sng">
                <a:solidFill>
                  <a:schemeClr val="folHlink"/>
                </a:solidFill>
                <a:cs typeface="Traffic" pitchFamily="2" charset="-78"/>
              </a:rPr>
              <a:t>دهه 80</a:t>
            </a:r>
            <a:endParaRPr lang="en-US" sz="3200" u="sng">
              <a:solidFill>
                <a:schemeClr val="folHlink"/>
              </a:solidFill>
              <a:cs typeface="Traffic" pitchFamily="2" charset="-78"/>
            </a:endParaRPr>
          </a:p>
        </p:txBody>
      </p:sp>
      <p:sp>
        <p:nvSpPr>
          <p:cNvPr id="58371" name="Rectangle 3"/>
          <p:cNvSpPr>
            <a:spLocks noGrp="1" noChangeArrowheads="1"/>
          </p:cNvSpPr>
          <p:nvPr>
            <p:ph type="body" sz="half" idx="1"/>
          </p:nvPr>
        </p:nvSpPr>
        <p:spPr>
          <a:xfrm>
            <a:off x="533400" y="1600200"/>
            <a:ext cx="8229600" cy="2895600"/>
          </a:xfrm>
          <a:noFill/>
        </p:spPr>
        <p:txBody>
          <a:bodyPr/>
          <a:lstStyle/>
          <a:p>
            <a:pPr eaLnBrk="1" hangingPunct="1">
              <a:lnSpc>
                <a:spcPct val="90000"/>
              </a:lnSpc>
            </a:pPr>
            <a:r>
              <a:rPr lang="fa-IR" sz="2800" smtClean="0">
                <a:cs typeface="B Zar" pitchFamily="2" charset="-78"/>
              </a:rPr>
              <a:t>ارتباط از نوع برد- باخت</a:t>
            </a:r>
          </a:p>
          <a:p>
            <a:pPr eaLnBrk="1" hangingPunct="1">
              <a:lnSpc>
                <a:spcPct val="90000"/>
              </a:lnSpc>
            </a:pPr>
            <a:endParaRPr lang="fa-IR" sz="2400" b="0" smtClean="0">
              <a:cs typeface="Lotus" pitchFamily="2" charset="-78"/>
            </a:endParaRPr>
          </a:p>
          <a:p>
            <a:pPr eaLnBrk="1" hangingPunct="1">
              <a:lnSpc>
                <a:spcPct val="90000"/>
              </a:lnSpc>
            </a:pPr>
            <a:r>
              <a:rPr lang="fa-IR" sz="2400" b="0" smtClean="0">
                <a:cs typeface="Lotus" pitchFamily="2" charset="-78"/>
              </a:rPr>
              <a:t>هر كسي كه زورش بيشتر باشد او برنده است.</a:t>
            </a:r>
          </a:p>
          <a:p>
            <a:pPr eaLnBrk="1" hangingPunct="1">
              <a:lnSpc>
                <a:spcPct val="90000"/>
              </a:lnSpc>
            </a:pPr>
            <a:endParaRPr lang="fa-IR" sz="2400" b="0" smtClean="0">
              <a:cs typeface="Lotus" pitchFamily="2" charset="-78"/>
            </a:endParaRPr>
          </a:p>
          <a:p>
            <a:pPr eaLnBrk="1" hangingPunct="1">
              <a:lnSpc>
                <a:spcPct val="90000"/>
              </a:lnSpc>
            </a:pPr>
            <a:r>
              <a:rPr lang="fa-IR" sz="2400" b="0" smtClean="0">
                <a:cs typeface="Lotus" pitchFamily="2" charset="-78"/>
              </a:rPr>
              <a:t>انتقال هزينه</a:t>
            </a:r>
            <a:r>
              <a:rPr lang="fa-IR" sz="2400" b="0" smtClean="0"/>
              <a:t>‌</a:t>
            </a:r>
            <a:r>
              <a:rPr lang="fa-IR" sz="2400" b="0" smtClean="0">
                <a:cs typeface="Lotus" pitchFamily="2" charset="-78"/>
              </a:rPr>
              <a:t>هاي خود به طرف ضعيف</a:t>
            </a:r>
            <a:r>
              <a:rPr lang="fa-IR" sz="2400" b="0" smtClean="0"/>
              <a:t>‌</a:t>
            </a:r>
            <a:r>
              <a:rPr lang="fa-IR" sz="2400" b="0" smtClean="0">
                <a:cs typeface="Lotus" pitchFamily="2" charset="-78"/>
              </a:rPr>
              <a:t>تر</a:t>
            </a:r>
          </a:p>
          <a:p>
            <a:pPr eaLnBrk="1" hangingPunct="1">
              <a:lnSpc>
                <a:spcPct val="90000"/>
              </a:lnSpc>
            </a:pPr>
            <a:endParaRPr lang="fa-IR" sz="2400" b="0" smtClean="0">
              <a:cs typeface="Lotus" pitchFamily="2" charset="-78"/>
            </a:endParaRPr>
          </a:p>
          <a:p>
            <a:pPr eaLnBrk="1" hangingPunct="1">
              <a:lnSpc>
                <a:spcPct val="90000"/>
              </a:lnSpc>
            </a:pPr>
            <a:r>
              <a:rPr lang="fa-IR" sz="2400" b="0" smtClean="0">
                <a:cs typeface="Lotus" pitchFamily="2" charset="-78"/>
              </a:rPr>
              <a:t>قراردادهاي كوتاه</a:t>
            </a:r>
            <a:r>
              <a:rPr lang="fa-IR" sz="2400" b="0" smtClean="0"/>
              <a:t>‌</a:t>
            </a:r>
            <a:r>
              <a:rPr lang="fa-IR" sz="2400" b="0" smtClean="0">
                <a:cs typeface="Lotus" pitchFamily="2" charset="-78"/>
              </a:rPr>
              <a:t>مدت و تحميلي</a:t>
            </a:r>
            <a:endParaRPr lang="en-US" sz="2400" b="0" smtClean="0">
              <a:cs typeface="Lotus" pitchFamily="2" charset="-78"/>
            </a:endParaRPr>
          </a:p>
        </p:txBody>
      </p:sp>
      <p:sp>
        <p:nvSpPr>
          <p:cNvPr id="58372" name="Rectangle 4"/>
          <p:cNvSpPr>
            <a:spLocks noGrp="1" noChangeArrowheads="1"/>
          </p:cNvSpPr>
          <p:nvPr>
            <p:ph type="title"/>
          </p:nvPr>
        </p:nvSpPr>
        <p:spPr>
          <a:noFill/>
        </p:spPr>
        <p:txBody>
          <a:bodyPr/>
          <a:lstStyle/>
          <a:p>
            <a:pPr eaLnBrk="1" hangingPunct="1"/>
            <a:r>
              <a:rPr lang="fa-IR" smtClean="0">
                <a:solidFill>
                  <a:schemeClr val="bg1"/>
                </a:solidFill>
              </a:rPr>
              <a:t>تاريخچه سيرتكاملي مديريت زنجيره تامين</a:t>
            </a:r>
            <a:endParaRPr lang="en-US" b="1" smtClean="0">
              <a:solidFill>
                <a:schemeClr val="bg1"/>
              </a:solidFill>
            </a:endParaRPr>
          </a:p>
        </p:txBody>
      </p:sp>
      <p:pic>
        <p:nvPicPr>
          <p:cNvPr id="58373" name="Picture 5" descr="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00400"/>
            <a:ext cx="32337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066800" y="3352800"/>
            <a:ext cx="198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fa-IR" sz="3200" u="sng">
                <a:solidFill>
                  <a:srgbClr val="FF9900"/>
                </a:solidFill>
                <a:cs typeface="Traffic" pitchFamily="2" charset="-78"/>
              </a:rPr>
              <a:t>2000+</a:t>
            </a:r>
            <a:endParaRPr lang="en-US" sz="3200" u="sng">
              <a:solidFill>
                <a:srgbClr val="FF9900"/>
              </a:solidFill>
              <a:cs typeface="Traffic" pitchFamily="2" charset="-78"/>
            </a:endParaRPr>
          </a:p>
        </p:txBody>
      </p:sp>
      <p:sp>
        <p:nvSpPr>
          <p:cNvPr id="59395" name="Rectangle 3"/>
          <p:cNvSpPr>
            <a:spLocks noGrp="1" noChangeArrowheads="1"/>
          </p:cNvSpPr>
          <p:nvPr>
            <p:ph type="title"/>
          </p:nvPr>
        </p:nvSpPr>
        <p:spPr>
          <a:xfrm>
            <a:off x="101600" y="41275"/>
            <a:ext cx="7207250" cy="744538"/>
          </a:xfrm>
          <a:noFill/>
        </p:spPr>
        <p:txBody>
          <a:bodyPr/>
          <a:lstStyle/>
          <a:p>
            <a:pPr eaLnBrk="1" hangingPunct="1"/>
            <a:r>
              <a:rPr lang="fa-IR" smtClean="0">
                <a:solidFill>
                  <a:schemeClr val="bg1"/>
                </a:solidFill>
              </a:rPr>
              <a:t>تاريخچه سيرتكاملي مديريت زنجيره تامين</a:t>
            </a:r>
            <a:endParaRPr lang="en-US" b="1" smtClean="0">
              <a:solidFill>
                <a:schemeClr val="bg1"/>
              </a:solidFill>
            </a:endParaRPr>
          </a:p>
        </p:txBody>
      </p:sp>
      <p:sp>
        <p:nvSpPr>
          <p:cNvPr id="59396" name="Rectangle 4"/>
          <p:cNvSpPr>
            <a:spLocks noGrp="1" noChangeArrowheads="1"/>
          </p:cNvSpPr>
          <p:nvPr>
            <p:ph type="body" sz="half" idx="1"/>
          </p:nvPr>
        </p:nvSpPr>
        <p:spPr>
          <a:xfrm>
            <a:off x="468313" y="1341438"/>
            <a:ext cx="8229600" cy="2895600"/>
          </a:xfrm>
          <a:noFill/>
        </p:spPr>
        <p:txBody>
          <a:bodyPr/>
          <a:lstStyle/>
          <a:p>
            <a:pPr eaLnBrk="1" hangingPunct="1">
              <a:lnSpc>
                <a:spcPct val="90000"/>
              </a:lnSpc>
            </a:pPr>
            <a:r>
              <a:rPr lang="fa-IR" sz="2400" smtClean="0">
                <a:cs typeface="B Zar" pitchFamily="2" charset="-78"/>
              </a:rPr>
              <a:t>ارتباط از نوع برد– برد</a:t>
            </a:r>
          </a:p>
          <a:p>
            <a:pPr eaLnBrk="1" hangingPunct="1">
              <a:lnSpc>
                <a:spcPct val="90000"/>
              </a:lnSpc>
            </a:pPr>
            <a:endParaRPr lang="fa-IR" sz="2400" b="0" smtClean="0">
              <a:cs typeface="Lotus" pitchFamily="2" charset="-78"/>
            </a:endParaRPr>
          </a:p>
          <a:p>
            <a:pPr eaLnBrk="1" hangingPunct="1">
              <a:lnSpc>
                <a:spcPct val="90000"/>
              </a:lnSpc>
            </a:pPr>
            <a:r>
              <a:rPr lang="fa-IR" sz="2400" b="0" smtClean="0">
                <a:cs typeface="Lotus" pitchFamily="2" charset="-78"/>
              </a:rPr>
              <a:t>كمك مالي به يكديگر و سعي در بهبود يكديگر </a:t>
            </a:r>
          </a:p>
          <a:p>
            <a:pPr eaLnBrk="1" hangingPunct="1">
              <a:lnSpc>
                <a:spcPct val="90000"/>
              </a:lnSpc>
            </a:pPr>
            <a:endParaRPr lang="fa-IR" sz="2400" b="0" smtClean="0">
              <a:cs typeface="Lotus" pitchFamily="2" charset="-78"/>
            </a:endParaRPr>
          </a:p>
          <a:p>
            <a:pPr eaLnBrk="1" hangingPunct="1">
              <a:lnSpc>
                <a:spcPct val="90000"/>
              </a:lnSpc>
            </a:pPr>
            <a:r>
              <a:rPr lang="fa-IR" sz="2400" b="0" smtClean="0">
                <a:cs typeface="Lotus" pitchFamily="2" charset="-78"/>
              </a:rPr>
              <a:t>دادن اطلاعات كامل خريد، فروش و موجودي به يكديگر</a:t>
            </a:r>
          </a:p>
          <a:p>
            <a:pPr eaLnBrk="1" hangingPunct="1">
              <a:lnSpc>
                <a:spcPct val="90000"/>
              </a:lnSpc>
            </a:pPr>
            <a:endParaRPr lang="fa-IR" sz="2400" b="0" smtClean="0">
              <a:cs typeface="Lotus" pitchFamily="2" charset="-78"/>
            </a:endParaRPr>
          </a:p>
          <a:p>
            <a:pPr eaLnBrk="1" hangingPunct="1">
              <a:lnSpc>
                <a:spcPct val="90000"/>
              </a:lnSpc>
            </a:pPr>
            <a:r>
              <a:rPr lang="fa-IR" sz="2400" b="0" smtClean="0">
                <a:cs typeface="Lotus" pitchFamily="2" charset="-78"/>
              </a:rPr>
              <a:t>قراردادهاي بلندمدت</a:t>
            </a:r>
            <a:endParaRPr lang="en-US" sz="2400" b="0" smtClean="0">
              <a:cs typeface="Lotus" pitchFamily="2" charset="-78"/>
            </a:endParaRPr>
          </a:p>
        </p:txBody>
      </p:sp>
      <p:pic>
        <p:nvPicPr>
          <p:cNvPr id="59397" name="Picture 5" descr="0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90975"/>
            <a:ext cx="3529013"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p:cNvSpPr/>
          <p:nvPr/>
        </p:nvSpPr>
        <p:spPr bwMode="auto">
          <a:xfrm>
            <a:off x="3714750" y="2643188"/>
            <a:ext cx="2500313" cy="3071812"/>
          </a:xfrm>
          <a:prstGeom prst="ellipse">
            <a:avLst/>
          </a:prstGeom>
          <a:ln>
            <a:solidFill>
              <a:srgbClr val="0070C0"/>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rtlCol="1"/>
          <a:lstStyle/>
          <a:p>
            <a:pPr>
              <a:defRPr/>
            </a:pPr>
            <a:endParaRPr lang="fa-IR">
              <a:solidFill>
                <a:schemeClr val="tx1"/>
              </a:solidFill>
            </a:endParaRPr>
          </a:p>
        </p:txBody>
      </p:sp>
      <p:sp>
        <p:nvSpPr>
          <p:cNvPr id="60419" name="Rectangle 2"/>
          <p:cNvSpPr>
            <a:spLocks noGrp="1" noChangeArrowheads="1"/>
          </p:cNvSpPr>
          <p:nvPr>
            <p:ph type="title"/>
          </p:nvPr>
        </p:nvSpPr>
        <p:spPr>
          <a:xfrm>
            <a:off x="76200" y="76200"/>
            <a:ext cx="7315200" cy="838200"/>
          </a:xfrm>
        </p:spPr>
        <p:txBody>
          <a:bodyPr/>
          <a:lstStyle/>
          <a:p>
            <a:pPr eaLnBrk="1" hangingPunct="1"/>
            <a:r>
              <a:rPr lang="fa-IR" b="1" smtClean="0">
                <a:solidFill>
                  <a:schemeClr val="bg1"/>
                </a:solidFill>
              </a:rPr>
              <a:t>سيرتكاملي مديريت زنجيره تامين</a:t>
            </a:r>
            <a:endParaRPr lang="en-US" b="1" smtClean="0">
              <a:solidFill>
                <a:schemeClr val="bg1"/>
              </a:solidFill>
            </a:endParaRPr>
          </a:p>
        </p:txBody>
      </p:sp>
      <p:grpSp>
        <p:nvGrpSpPr>
          <p:cNvPr id="60420" name="Group 3"/>
          <p:cNvGrpSpPr>
            <a:grpSpLocks/>
          </p:cNvGrpSpPr>
          <p:nvPr/>
        </p:nvGrpSpPr>
        <p:grpSpPr bwMode="auto">
          <a:xfrm>
            <a:off x="88900" y="914400"/>
            <a:ext cx="8247063" cy="5408613"/>
            <a:chOff x="84" y="865"/>
            <a:chExt cx="5195" cy="3407"/>
          </a:xfrm>
        </p:grpSpPr>
        <p:grpSp>
          <p:nvGrpSpPr>
            <p:cNvPr id="60431" name="Group 4"/>
            <p:cNvGrpSpPr>
              <a:grpSpLocks/>
            </p:cNvGrpSpPr>
            <p:nvPr/>
          </p:nvGrpSpPr>
          <p:grpSpPr bwMode="auto">
            <a:xfrm>
              <a:off x="84" y="865"/>
              <a:ext cx="5178" cy="3407"/>
              <a:chOff x="240" y="580"/>
              <a:chExt cx="5178" cy="3596"/>
            </a:xfrm>
          </p:grpSpPr>
          <p:sp>
            <p:nvSpPr>
              <p:cNvPr id="60433" name="Line 5"/>
              <p:cNvSpPr>
                <a:spLocks noChangeShapeType="1"/>
              </p:cNvSpPr>
              <p:nvPr/>
            </p:nvSpPr>
            <p:spPr bwMode="auto">
              <a:xfrm>
                <a:off x="1440" y="1152"/>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4" name="Line 6"/>
              <p:cNvSpPr>
                <a:spLocks noChangeShapeType="1"/>
              </p:cNvSpPr>
              <p:nvPr/>
            </p:nvSpPr>
            <p:spPr bwMode="auto">
              <a:xfrm>
                <a:off x="1440" y="1392"/>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5" name="Line 7"/>
              <p:cNvSpPr>
                <a:spLocks noChangeShapeType="1"/>
              </p:cNvSpPr>
              <p:nvPr/>
            </p:nvSpPr>
            <p:spPr bwMode="auto">
              <a:xfrm>
                <a:off x="1440" y="1632"/>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6" name="Line 8"/>
              <p:cNvSpPr>
                <a:spLocks noChangeShapeType="1"/>
              </p:cNvSpPr>
              <p:nvPr/>
            </p:nvSpPr>
            <p:spPr bwMode="auto">
              <a:xfrm>
                <a:off x="1440" y="192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7" name="Line 9"/>
              <p:cNvSpPr>
                <a:spLocks noChangeShapeType="1"/>
              </p:cNvSpPr>
              <p:nvPr/>
            </p:nvSpPr>
            <p:spPr bwMode="auto">
              <a:xfrm>
                <a:off x="1440" y="2160"/>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8" name="Line 10"/>
              <p:cNvSpPr>
                <a:spLocks noChangeShapeType="1"/>
              </p:cNvSpPr>
              <p:nvPr/>
            </p:nvSpPr>
            <p:spPr bwMode="auto">
              <a:xfrm>
                <a:off x="1440" y="240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9" name="Line 11"/>
              <p:cNvSpPr>
                <a:spLocks noChangeShapeType="1"/>
              </p:cNvSpPr>
              <p:nvPr/>
            </p:nvSpPr>
            <p:spPr bwMode="auto">
              <a:xfrm>
                <a:off x="1440" y="2640"/>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0" name="Line 12"/>
              <p:cNvSpPr>
                <a:spLocks noChangeShapeType="1"/>
              </p:cNvSpPr>
              <p:nvPr/>
            </p:nvSpPr>
            <p:spPr bwMode="auto">
              <a:xfrm>
                <a:off x="1440" y="292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1" name="Line 13"/>
              <p:cNvSpPr>
                <a:spLocks noChangeShapeType="1"/>
              </p:cNvSpPr>
              <p:nvPr/>
            </p:nvSpPr>
            <p:spPr bwMode="auto">
              <a:xfrm>
                <a:off x="1440" y="3168"/>
                <a:ext cx="2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2" name="Line 14"/>
              <p:cNvSpPr>
                <a:spLocks noChangeShapeType="1"/>
              </p:cNvSpPr>
              <p:nvPr/>
            </p:nvSpPr>
            <p:spPr bwMode="auto">
              <a:xfrm>
                <a:off x="1440" y="340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3" name="Line 15"/>
              <p:cNvSpPr>
                <a:spLocks noChangeShapeType="1"/>
              </p:cNvSpPr>
              <p:nvPr/>
            </p:nvSpPr>
            <p:spPr bwMode="auto">
              <a:xfrm>
                <a:off x="1440" y="364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4" name="Line 16"/>
              <p:cNvSpPr>
                <a:spLocks noChangeShapeType="1"/>
              </p:cNvSpPr>
              <p:nvPr/>
            </p:nvSpPr>
            <p:spPr bwMode="auto">
              <a:xfrm>
                <a:off x="1440" y="393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5" name="Line 17"/>
              <p:cNvSpPr>
                <a:spLocks noChangeShapeType="1"/>
              </p:cNvSpPr>
              <p:nvPr/>
            </p:nvSpPr>
            <p:spPr bwMode="auto">
              <a:xfrm>
                <a:off x="1440" y="417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6" name="Line 18"/>
              <p:cNvSpPr>
                <a:spLocks noChangeShapeType="1"/>
              </p:cNvSpPr>
              <p:nvPr/>
            </p:nvSpPr>
            <p:spPr bwMode="auto">
              <a:xfrm>
                <a:off x="4080" y="264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7" name="Line 19"/>
              <p:cNvSpPr>
                <a:spLocks noChangeShapeType="1"/>
              </p:cNvSpPr>
              <p:nvPr/>
            </p:nvSpPr>
            <p:spPr bwMode="auto">
              <a:xfrm>
                <a:off x="2448" y="1152"/>
                <a:ext cx="81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8" name="Line 20"/>
              <p:cNvSpPr>
                <a:spLocks noChangeShapeType="1"/>
              </p:cNvSpPr>
              <p:nvPr/>
            </p:nvSpPr>
            <p:spPr bwMode="auto">
              <a:xfrm>
                <a:off x="2448" y="1392"/>
                <a:ext cx="624"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9" name="Line 21"/>
              <p:cNvSpPr>
                <a:spLocks noChangeShapeType="1"/>
              </p:cNvSpPr>
              <p:nvPr/>
            </p:nvSpPr>
            <p:spPr bwMode="auto">
              <a:xfrm>
                <a:off x="2448" y="1632"/>
                <a:ext cx="432"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0" name="Line 22"/>
              <p:cNvSpPr>
                <a:spLocks noChangeShapeType="1"/>
              </p:cNvSpPr>
              <p:nvPr/>
            </p:nvSpPr>
            <p:spPr bwMode="auto">
              <a:xfrm>
                <a:off x="2448" y="192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1" name="Line 23"/>
              <p:cNvSpPr>
                <a:spLocks noChangeShapeType="1"/>
              </p:cNvSpPr>
              <p:nvPr/>
            </p:nvSpPr>
            <p:spPr bwMode="auto">
              <a:xfrm>
                <a:off x="2448" y="240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2" name="Line 24"/>
              <p:cNvSpPr>
                <a:spLocks noChangeShapeType="1"/>
              </p:cNvSpPr>
              <p:nvPr/>
            </p:nvSpPr>
            <p:spPr bwMode="auto">
              <a:xfrm flipV="1">
                <a:off x="2448" y="3168"/>
                <a:ext cx="816"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3" name="Line 25"/>
              <p:cNvSpPr>
                <a:spLocks noChangeShapeType="1"/>
              </p:cNvSpPr>
              <p:nvPr/>
            </p:nvSpPr>
            <p:spPr bwMode="auto">
              <a:xfrm flipV="1">
                <a:off x="2448" y="3168"/>
                <a:ext cx="624"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4" name="Line 26"/>
              <p:cNvSpPr>
                <a:spLocks noChangeShapeType="1"/>
              </p:cNvSpPr>
              <p:nvPr/>
            </p:nvSpPr>
            <p:spPr bwMode="auto">
              <a:xfrm flipV="1">
                <a:off x="2448" y="3168"/>
                <a:ext cx="38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5" name="Line 27"/>
              <p:cNvSpPr>
                <a:spLocks noChangeShapeType="1"/>
              </p:cNvSpPr>
              <p:nvPr/>
            </p:nvSpPr>
            <p:spPr bwMode="auto">
              <a:xfrm flipV="1">
                <a:off x="2448" y="316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6" name="Line 28"/>
              <p:cNvSpPr>
                <a:spLocks noChangeShapeType="1"/>
              </p:cNvSpPr>
              <p:nvPr/>
            </p:nvSpPr>
            <p:spPr bwMode="auto">
              <a:xfrm flipV="1">
                <a:off x="2448" y="2640"/>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7" name="Line 29"/>
              <p:cNvSpPr>
                <a:spLocks noChangeShapeType="1"/>
              </p:cNvSpPr>
              <p:nvPr/>
            </p:nvSpPr>
            <p:spPr bwMode="auto">
              <a:xfrm>
                <a:off x="2928" y="2640"/>
                <a:ext cx="33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8" name="Line 30"/>
              <p:cNvSpPr>
                <a:spLocks noChangeShapeType="1"/>
              </p:cNvSpPr>
              <p:nvPr/>
            </p:nvSpPr>
            <p:spPr bwMode="auto">
              <a:xfrm flipV="1">
                <a:off x="2928" y="2160"/>
                <a:ext cx="336"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9" name="Line 31"/>
              <p:cNvSpPr>
                <a:spLocks noChangeShapeType="1"/>
              </p:cNvSpPr>
              <p:nvPr/>
            </p:nvSpPr>
            <p:spPr bwMode="auto">
              <a:xfrm>
                <a:off x="3648" y="2160"/>
                <a:ext cx="43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0" name="Line 32"/>
              <p:cNvSpPr>
                <a:spLocks noChangeShapeType="1"/>
              </p:cNvSpPr>
              <p:nvPr/>
            </p:nvSpPr>
            <p:spPr bwMode="auto">
              <a:xfrm flipH="1">
                <a:off x="3696" y="2640"/>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1" name="Text Box 33"/>
              <p:cNvSpPr txBox="1">
                <a:spLocks noChangeArrowheads="1"/>
              </p:cNvSpPr>
              <p:nvPr/>
            </p:nvSpPr>
            <p:spPr bwMode="auto">
              <a:xfrm>
                <a:off x="4047" y="2318"/>
                <a:ext cx="137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sz="2400">
                    <a:solidFill>
                      <a:schemeClr val="accent2"/>
                    </a:solidFill>
                    <a:cs typeface="Lotus" pitchFamily="2" charset="-78"/>
                  </a:rPr>
                  <a:t>مديريت زنجيره تامين</a:t>
                </a:r>
                <a:endParaRPr lang="en-US" sz="2400">
                  <a:solidFill>
                    <a:schemeClr val="accent2"/>
                  </a:solidFill>
                  <a:cs typeface="Lotus" pitchFamily="2" charset="-78"/>
                </a:endParaRPr>
              </a:p>
            </p:txBody>
          </p:sp>
          <p:sp>
            <p:nvSpPr>
              <p:cNvPr id="60462" name="Text Box 34"/>
              <p:cNvSpPr txBox="1">
                <a:spLocks noChangeArrowheads="1"/>
              </p:cNvSpPr>
              <p:nvPr/>
            </p:nvSpPr>
            <p:spPr bwMode="auto">
              <a:xfrm>
                <a:off x="3216" y="1827"/>
                <a:ext cx="70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sz="2400" b="1">
                    <a:solidFill>
                      <a:srgbClr val="00B050"/>
                    </a:solidFill>
                    <a:cs typeface="Lotus" pitchFamily="2" charset="-78"/>
                  </a:rPr>
                  <a:t>مديريت مواد</a:t>
                </a:r>
                <a:endParaRPr lang="en-US" sz="2400" b="1">
                  <a:solidFill>
                    <a:srgbClr val="00B050"/>
                  </a:solidFill>
                  <a:cs typeface="Lotus" pitchFamily="2" charset="-78"/>
                </a:endParaRPr>
              </a:p>
            </p:txBody>
          </p:sp>
          <p:sp>
            <p:nvSpPr>
              <p:cNvPr id="60463" name="Text Box 35"/>
              <p:cNvSpPr txBox="1">
                <a:spLocks noChangeArrowheads="1"/>
              </p:cNvSpPr>
              <p:nvPr/>
            </p:nvSpPr>
            <p:spPr bwMode="auto">
              <a:xfrm>
                <a:off x="3168" y="3316"/>
                <a:ext cx="71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sz="2400" b="1">
                    <a:solidFill>
                      <a:srgbClr val="FF0000"/>
                    </a:solidFill>
                    <a:cs typeface="Lotus" pitchFamily="2" charset="-78"/>
                  </a:rPr>
                  <a:t>توزيع فيزيکي</a:t>
                </a:r>
                <a:endParaRPr lang="en-US" sz="2400" b="1">
                  <a:solidFill>
                    <a:srgbClr val="FF0000"/>
                  </a:solidFill>
                  <a:cs typeface="Lotus" pitchFamily="2" charset="-78"/>
                </a:endParaRPr>
              </a:p>
            </p:txBody>
          </p:sp>
          <p:sp>
            <p:nvSpPr>
              <p:cNvPr id="60464" name="Text Box 36"/>
              <p:cNvSpPr txBox="1">
                <a:spLocks noChangeArrowheads="1"/>
              </p:cNvSpPr>
              <p:nvPr/>
            </p:nvSpPr>
            <p:spPr bwMode="auto">
              <a:xfrm>
                <a:off x="240" y="580"/>
                <a:ext cx="94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sz="2400" b="1">
                    <a:solidFill>
                      <a:srgbClr val="FF0000"/>
                    </a:solidFill>
                    <a:cs typeface="Lotus" pitchFamily="2" charset="-78"/>
                  </a:rPr>
                  <a:t>جزئيات (دهه 60)</a:t>
                </a:r>
                <a:endParaRPr lang="en-US" sz="2400" b="1">
                  <a:solidFill>
                    <a:srgbClr val="FF0000"/>
                  </a:solidFill>
                  <a:cs typeface="Lotus" pitchFamily="2" charset="-78"/>
                </a:endParaRPr>
              </a:p>
            </p:txBody>
          </p:sp>
          <p:sp>
            <p:nvSpPr>
              <p:cNvPr id="60465" name="Text Box 37"/>
              <p:cNvSpPr txBox="1">
                <a:spLocks noChangeArrowheads="1"/>
              </p:cNvSpPr>
              <p:nvPr/>
            </p:nvSpPr>
            <p:spPr bwMode="auto">
              <a:xfrm>
                <a:off x="2736" y="580"/>
                <a:ext cx="97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sz="2400" b="1">
                    <a:solidFill>
                      <a:srgbClr val="009900"/>
                    </a:solidFill>
                    <a:cs typeface="Lotus" pitchFamily="2" charset="-78"/>
                  </a:rPr>
                  <a:t>ادغام ها (دهه 80)</a:t>
                </a:r>
                <a:endParaRPr lang="en-US" sz="2400" b="1">
                  <a:solidFill>
                    <a:srgbClr val="009900"/>
                  </a:solidFill>
                  <a:cs typeface="Lotus" pitchFamily="2" charset="-78"/>
                </a:endParaRPr>
              </a:p>
            </p:txBody>
          </p:sp>
        </p:grpSp>
        <p:sp>
          <p:nvSpPr>
            <p:cNvPr id="60432" name="Text Box 38"/>
            <p:cNvSpPr txBox="1">
              <a:spLocks noChangeArrowheads="1"/>
            </p:cNvSpPr>
            <p:nvPr/>
          </p:nvSpPr>
          <p:spPr bwMode="auto">
            <a:xfrm>
              <a:off x="4020" y="865"/>
              <a:ext cx="12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sz="2400" b="1">
                  <a:solidFill>
                    <a:srgbClr val="FF0000"/>
                  </a:solidFill>
                  <a:cs typeface="Lotus" pitchFamily="2" charset="-78"/>
                </a:rPr>
                <a:t>ادغام ها نهايي (2000+)</a:t>
              </a:r>
              <a:endParaRPr lang="en-US" sz="2400" b="1">
                <a:solidFill>
                  <a:srgbClr val="FF0000"/>
                </a:solidFill>
                <a:cs typeface="Lotus" pitchFamily="2" charset="-78"/>
              </a:endParaRPr>
            </a:p>
          </p:txBody>
        </p:sp>
      </p:grpSp>
      <p:sp>
        <p:nvSpPr>
          <p:cNvPr id="60421" name="Rectangle 39"/>
          <p:cNvSpPr>
            <a:spLocks noChangeArrowheads="1"/>
          </p:cNvSpPr>
          <p:nvPr/>
        </p:nvSpPr>
        <p:spPr bwMode="auto">
          <a:xfrm>
            <a:off x="-357188" y="1598613"/>
            <a:ext cx="2362201"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r" rtl="1">
              <a:lnSpc>
                <a:spcPct val="90000"/>
              </a:lnSpc>
              <a:spcBef>
                <a:spcPct val="20000"/>
              </a:spcBef>
            </a:pPr>
            <a:r>
              <a:rPr lang="fa-IR" sz="2200">
                <a:solidFill>
                  <a:srgbClr val="00B050"/>
                </a:solidFill>
                <a:cs typeface="B Zar" pitchFamily="2" charset="-78"/>
              </a:rPr>
              <a:t>پيش بيني تقاضا</a:t>
            </a:r>
          </a:p>
          <a:p>
            <a:pPr marL="342900" indent="-342900" algn="r" rtl="1">
              <a:lnSpc>
                <a:spcPct val="90000"/>
              </a:lnSpc>
              <a:spcBef>
                <a:spcPct val="20000"/>
              </a:spcBef>
            </a:pPr>
            <a:r>
              <a:rPr lang="fa-IR" sz="2200">
                <a:solidFill>
                  <a:srgbClr val="00B050"/>
                </a:solidFill>
                <a:cs typeface="B Zar" pitchFamily="2" charset="-78"/>
              </a:rPr>
              <a:t>خريد</a:t>
            </a:r>
          </a:p>
          <a:p>
            <a:pPr marL="342900" indent="-342900" algn="r" rtl="1">
              <a:lnSpc>
                <a:spcPct val="90000"/>
              </a:lnSpc>
              <a:spcBef>
                <a:spcPct val="20000"/>
              </a:spcBef>
            </a:pPr>
            <a:r>
              <a:rPr lang="fa-IR" sz="2200">
                <a:solidFill>
                  <a:srgbClr val="00B050"/>
                </a:solidFill>
                <a:cs typeface="B Zar" pitchFamily="2" charset="-78"/>
              </a:rPr>
              <a:t>برنامه ريزي نيازها</a:t>
            </a:r>
          </a:p>
          <a:p>
            <a:pPr marL="342900" indent="-342900" algn="r" rtl="1">
              <a:lnSpc>
                <a:spcPct val="90000"/>
              </a:lnSpc>
              <a:spcBef>
                <a:spcPct val="20000"/>
              </a:spcBef>
            </a:pPr>
            <a:r>
              <a:rPr lang="fa-IR" sz="2200">
                <a:solidFill>
                  <a:srgbClr val="00B050"/>
                </a:solidFill>
                <a:cs typeface="B Zar" pitchFamily="2" charset="-78"/>
              </a:rPr>
              <a:t>برنامه ريزي توليد</a:t>
            </a:r>
          </a:p>
          <a:p>
            <a:pPr marL="342900" indent="-342900" algn="r" rtl="1">
              <a:lnSpc>
                <a:spcPct val="90000"/>
              </a:lnSpc>
              <a:spcBef>
                <a:spcPct val="20000"/>
              </a:spcBef>
            </a:pPr>
            <a:r>
              <a:rPr lang="fa-IR" sz="2200">
                <a:solidFill>
                  <a:srgbClr val="00B050"/>
                </a:solidFill>
                <a:cs typeface="B Zar" pitchFamily="2" charset="-78"/>
              </a:rPr>
              <a:t>موجودي ساخته شده</a:t>
            </a:r>
          </a:p>
          <a:p>
            <a:pPr marL="342900" indent="-342900" algn="r" rtl="1">
              <a:lnSpc>
                <a:spcPct val="90000"/>
              </a:lnSpc>
              <a:spcBef>
                <a:spcPct val="20000"/>
              </a:spcBef>
            </a:pPr>
            <a:r>
              <a:rPr lang="fa-IR" sz="2200">
                <a:cs typeface="B Zar" pitchFamily="2" charset="-78"/>
              </a:rPr>
              <a:t>انبارداري</a:t>
            </a:r>
          </a:p>
          <a:p>
            <a:pPr marL="342900" indent="-342900" algn="r" rtl="1">
              <a:lnSpc>
                <a:spcPct val="90000"/>
              </a:lnSpc>
              <a:spcBef>
                <a:spcPct val="20000"/>
              </a:spcBef>
            </a:pPr>
            <a:r>
              <a:rPr lang="fa-IR" sz="2200">
                <a:cs typeface="B Zar" pitchFamily="2" charset="-78"/>
              </a:rPr>
              <a:t>استفاده از مواد</a:t>
            </a:r>
          </a:p>
          <a:p>
            <a:pPr marL="342900" indent="-342900" algn="r" rtl="1">
              <a:lnSpc>
                <a:spcPct val="90000"/>
              </a:lnSpc>
              <a:spcBef>
                <a:spcPct val="20000"/>
              </a:spcBef>
            </a:pPr>
            <a:r>
              <a:rPr lang="fa-IR" sz="2200">
                <a:cs typeface="B Zar" pitchFamily="2" charset="-78"/>
              </a:rPr>
              <a:t>بسته بندي صنعتي</a:t>
            </a:r>
          </a:p>
          <a:p>
            <a:pPr marL="342900" indent="-342900" algn="r" rtl="1">
              <a:lnSpc>
                <a:spcPct val="90000"/>
              </a:lnSpc>
              <a:spcBef>
                <a:spcPct val="20000"/>
              </a:spcBef>
            </a:pPr>
            <a:r>
              <a:rPr lang="fa-IR" sz="2200">
                <a:solidFill>
                  <a:srgbClr val="FF0000"/>
                </a:solidFill>
                <a:cs typeface="B Zar" pitchFamily="2" charset="-78"/>
              </a:rPr>
              <a:t>موجودي کالاي نهايي</a:t>
            </a:r>
          </a:p>
          <a:p>
            <a:pPr marL="342900" indent="-342900" algn="r" rtl="1">
              <a:lnSpc>
                <a:spcPct val="90000"/>
              </a:lnSpc>
              <a:spcBef>
                <a:spcPct val="20000"/>
              </a:spcBef>
            </a:pPr>
            <a:r>
              <a:rPr lang="fa-IR" sz="2200">
                <a:solidFill>
                  <a:srgbClr val="FF0000"/>
                </a:solidFill>
                <a:cs typeface="B Zar" pitchFamily="2" charset="-78"/>
              </a:rPr>
              <a:t>برنامه ريزي توزيع</a:t>
            </a:r>
          </a:p>
          <a:p>
            <a:pPr marL="342900" indent="-342900" algn="r" rtl="1">
              <a:lnSpc>
                <a:spcPct val="90000"/>
              </a:lnSpc>
              <a:spcBef>
                <a:spcPct val="20000"/>
              </a:spcBef>
            </a:pPr>
            <a:r>
              <a:rPr lang="fa-IR" sz="2200">
                <a:solidFill>
                  <a:srgbClr val="FF0000"/>
                </a:solidFill>
                <a:cs typeface="B Zar" pitchFamily="2" charset="-78"/>
              </a:rPr>
              <a:t>فرآيند سفارش دهي</a:t>
            </a:r>
          </a:p>
          <a:p>
            <a:pPr marL="342900" indent="-342900" algn="r" rtl="1">
              <a:lnSpc>
                <a:spcPct val="90000"/>
              </a:lnSpc>
              <a:spcBef>
                <a:spcPct val="20000"/>
              </a:spcBef>
            </a:pPr>
            <a:r>
              <a:rPr lang="fa-IR" sz="2200">
                <a:solidFill>
                  <a:srgbClr val="FF0000"/>
                </a:solidFill>
                <a:cs typeface="B Zar" pitchFamily="2" charset="-78"/>
              </a:rPr>
              <a:t>حمل و نقل</a:t>
            </a:r>
          </a:p>
          <a:p>
            <a:pPr marL="342900" indent="-342900" algn="r" rtl="1">
              <a:lnSpc>
                <a:spcPct val="90000"/>
              </a:lnSpc>
              <a:spcBef>
                <a:spcPct val="20000"/>
              </a:spcBef>
            </a:pPr>
            <a:r>
              <a:rPr lang="fa-IR" sz="2200">
                <a:solidFill>
                  <a:srgbClr val="FF0000"/>
                </a:solidFill>
                <a:cs typeface="B Zar" pitchFamily="2" charset="-78"/>
              </a:rPr>
              <a:t>خدمت‌دهي‌به</a:t>
            </a:r>
            <a:r>
              <a:rPr lang="en-US" sz="2200">
                <a:solidFill>
                  <a:srgbClr val="FF0000"/>
                </a:solidFill>
                <a:cs typeface="B Zar" pitchFamily="2" charset="-78"/>
              </a:rPr>
              <a:t> </a:t>
            </a:r>
            <a:r>
              <a:rPr lang="fa-IR" sz="2200">
                <a:solidFill>
                  <a:srgbClr val="FF0000"/>
                </a:solidFill>
                <a:cs typeface="B Zar" pitchFamily="2" charset="-78"/>
              </a:rPr>
              <a:t>مشتري</a:t>
            </a:r>
            <a:endParaRPr lang="en-US" sz="2200">
              <a:solidFill>
                <a:srgbClr val="FF0000"/>
              </a:solidFill>
              <a:cs typeface="B Zar" pitchFamily="2" charset="-78"/>
            </a:endParaRPr>
          </a:p>
        </p:txBody>
      </p:sp>
      <p:sp>
        <p:nvSpPr>
          <p:cNvPr id="60422" name="Rectangle 39"/>
          <p:cNvSpPr>
            <a:spLocks noChangeArrowheads="1"/>
          </p:cNvSpPr>
          <p:nvPr/>
        </p:nvSpPr>
        <p:spPr bwMode="auto">
          <a:xfrm>
            <a:off x="4226274" y="5962038"/>
            <a:ext cx="4643437" cy="80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10000"/>
              </a:lnSpc>
            </a:pPr>
            <a:r>
              <a:rPr lang="fa-IR" sz="1400" b="1" u="sng" dirty="0">
                <a:solidFill>
                  <a:srgbClr val="C00000"/>
                </a:solidFill>
                <a:cs typeface="Lotus" pitchFamily="2" charset="-78"/>
              </a:rPr>
              <a:t>يکسري فعاليت‏هاي </a:t>
            </a:r>
            <a:r>
              <a:rPr lang="fa-IR" sz="1400" b="1" dirty="0">
                <a:cs typeface="Lotus" pitchFamily="2" charset="-78"/>
              </a:rPr>
              <a:t>متصل بـه هم که متمرکز بر طراحي، هماهنگي و کنترل مواد اوليه، قطعــات و محصول نهـايي از تــامين</a:t>
            </a:r>
            <a:r>
              <a:rPr lang="fa-IR" sz="1400" b="1" dirty="0"/>
              <a:t>‌</a:t>
            </a:r>
            <a:r>
              <a:rPr lang="fa-IR" sz="1400" b="1" dirty="0">
                <a:cs typeface="Lotus" pitchFamily="2" charset="-78"/>
              </a:rPr>
              <a:t>کنندگـان تا مشتريان مي‏باشد که مواد و اطلاعات در آن بصورت سازمان يافته در جريان مي‏باشد.</a:t>
            </a:r>
            <a:endParaRPr lang="en-US" sz="1400" b="1" dirty="0">
              <a:cs typeface="Lotus" pitchFamily="2" charset="-78"/>
            </a:endParaRPr>
          </a:p>
        </p:txBody>
      </p:sp>
      <p:sp>
        <p:nvSpPr>
          <p:cNvPr id="60423" name="TextBox 41"/>
          <p:cNvSpPr txBox="1">
            <a:spLocks noChangeArrowheads="1"/>
          </p:cNvSpPr>
          <p:nvPr/>
        </p:nvSpPr>
        <p:spPr bwMode="auto">
          <a:xfrm>
            <a:off x="2071688" y="1357313"/>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b="1"/>
              <a:t>اطلاعات</a:t>
            </a:r>
          </a:p>
        </p:txBody>
      </p:sp>
      <p:sp>
        <p:nvSpPr>
          <p:cNvPr id="60424" name="TextBox 42"/>
          <p:cNvSpPr txBox="1">
            <a:spLocks noChangeArrowheads="1"/>
          </p:cNvSpPr>
          <p:nvPr/>
        </p:nvSpPr>
        <p:spPr bwMode="auto">
          <a:xfrm>
            <a:off x="4357688" y="1357313"/>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b="1"/>
              <a:t>اطلاعات</a:t>
            </a:r>
          </a:p>
        </p:txBody>
      </p:sp>
      <p:sp>
        <p:nvSpPr>
          <p:cNvPr id="60425" name="TextBox 43"/>
          <p:cNvSpPr txBox="1">
            <a:spLocks noChangeArrowheads="1"/>
          </p:cNvSpPr>
          <p:nvPr/>
        </p:nvSpPr>
        <p:spPr bwMode="auto">
          <a:xfrm>
            <a:off x="6286500" y="1357313"/>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b="1"/>
              <a:t>اطلاعات</a:t>
            </a:r>
          </a:p>
        </p:txBody>
      </p:sp>
      <p:sp>
        <p:nvSpPr>
          <p:cNvPr id="46" name="Right Arrow 45"/>
          <p:cNvSpPr/>
          <p:nvPr/>
        </p:nvSpPr>
        <p:spPr bwMode="auto">
          <a:xfrm>
            <a:off x="3071813" y="1428750"/>
            <a:ext cx="1000125" cy="285750"/>
          </a:xfrm>
          <a:prstGeom prst="rightArrow">
            <a:avLst/>
          </a:prstGeom>
          <a:solidFill>
            <a:srgbClr val="FFC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1"/>
          <a:lstStyle/>
          <a:p>
            <a:pPr>
              <a:defRPr/>
            </a:pPr>
            <a:endParaRPr lang="fa-IR">
              <a:solidFill>
                <a:schemeClr val="tx1"/>
              </a:solidFill>
            </a:endParaRPr>
          </a:p>
        </p:txBody>
      </p:sp>
      <p:sp>
        <p:nvSpPr>
          <p:cNvPr id="47" name="Right Arrow 46"/>
          <p:cNvSpPr/>
          <p:nvPr/>
        </p:nvSpPr>
        <p:spPr bwMode="auto">
          <a:xfrm>
            <a:off x="5214938" y="1428750"/>
            <a:ext cx="1000125" cy="285750"/>
          </a:xfrm>
          <a:prstGeom prst="rightArrow">
            <a:avLst/>
          </a:prstGeom>
          <a:solidFill>
            <a:srgbClr val="FFC00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1"/>
          <a:lstStyle/>
          <a:p>
            <a:pPr>
              <a:defRPr/>
            </a:pPr>
            <a:endParaRPr lang="fa-IR">
              <a:solidFill>
                <a:schemeClr val="tx1"/>
              </a:solidFill>
            </a:endParaRPr>
          </a:p>
        </p:txBody>
      </p:sp>
      <p:sp>
        <p:nvSpPr>
          <p:cNvPr id="48" name="Rectangle 47"/>
          <p:cNvSpPr/>
          <p:nvPr/>
        </p:nvSpPr>
        <p:spPr>
          <a:xfrm>
            <a:off x="214313" y="6445250"/>
            <a:ext cx="1992312" cy="341313"/>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90000"/>
              </a:lnSpc>
              <a:defRPr/>
            </a:pPr>
            <a:r>
              <a:rPr lang="fa-IR" dirty="0">
                <a:cs typeface="B Zar" pitchFamily="2" charset="-78"/>
              </a:rPr>
              <a:t>ارتباط از نوع باخت  باخت</a:t>
            </a:r>
          </a:p>
        </p:txBody>
      </p:sp>
      <p:sp>
        <p:nvSpPr>
          <p:cNvPr id="49" name="Rectangle 48"/>
          <p:cNvSpPr/>
          <p:nvPr/>
        </p:nvSpPr>
        <p:spPr>
          <a:xfrm>
            <a:off x="4068763" y="1714500"/>
            <a:ext cx="1860550" cy="341313"/>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90000"/>
              </a:lnSpc>
              <a:defRPr/>
            </a:pPr>
            <a:r>
              <a:rPr lang="fa-IR" dirty="0">
                <a:cs typeface="B Zar" pitchFamily="2" charset="-78"/>
              </a:rPr>
              <a:t>ارتباط از نوع برد- باخت</a:t>
            </a:r>
          </a:p>
        </p:txBody>
      </p:sp>
      <p:sp>
        <p:nvSpPr>
          <p:cNvPr id="50" name="Rectangle 49"/>
          <p:cNvSpPr/>
          <p:nvPr/>
        </p:nvSpPr>
        <p:spPr>
          <a:xfrm>
            <a:off x="6559550" y="5159375"/>
            <a:ext cx="1727200" cy="341313"/>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nSpc>
                <a:spcPct val="90000"/>
              </a:lnSpc>
              <a:defRPr/>
            </a:pPr>
            <a:r>
              <a:rPr lang="fa-IR" dirty="0">
                <a:cs typeface="B Zar" pitchFamily="2" charset="-78"/>
              </a:rPr>
              <a:t>ارتباط از نوع برد– برد</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گرایش به سوی خدمات</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علل گرایش</a:t>
            </a:r>
          </a:p>
          <a:p>
            <a:r>
              <a:rPr lang="fa-IR" dirty="0" smtClean="0"/>
              <a:t>رقابت و درخواست بازار</a:t>
            </a:r>
          </a:p>
          <a:p>
            <a:r>
              <a:rPr lang="fa-IR" dirty="0" smtClean="0"/>
              <a:t>جنبش کیفیت</a:t>
            </a:r>
            <a:endParaRPr lang="en-US" dirty="0"/>
          </a:p>
        </p:txBody>
      </p:sp>
    </p:spTree>
    <p:extLst>
      <p:ext uri="{BB962C8B-B14F-4D97-AF65-F5344CB8AC3E}">
        <p14:creationId xmlns:p14="http://schemas.microsoft.com/office/powerpoint/2010/main" val="2180117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تغییر از موسسه به شبکه</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دلایل:</a:t>
            </a:r>
          </a:p>
          <a:p>
            <a:pPr>
              <a:buFont typeface="Wingdings" pitchFamily="2" charset="2"/>
              <a:buChar char="v"/>
            </a:pPr>
            <a:r>
              <a:rPr lang="fa-IR" dirty="0" smtClean="0"/>
              <a:t>تقاضا برای انعطاف پذیری مشارکت</a:t>
            </a:r>
          </a:p>
          <a:p>
            <a:pPr>
              <a:buFont typeface="Wingdings" pitchFamily="2" charset="2"/>
              <a:buChar char="v"/>
            </a:pPr>
            <a:r>
              <a:rPr lang="fa-IR" dirty="0" smtClean="0"/>
              <a:t>پیشرفت های تکنولوژیکی</a:t>
            </a:r>
          </a:p>
          <a:p>
            <a:pPr>
              <a:buFont typeface="Wingdings" pitchFamily="2" charset="2"/>
              <a:buChar char="v"/>
            </a:pPr>
            <a:r>
              <a:rPr lang="fa-IR" dirty="0" smtClean="0"/>
              <a:t>شبکه مشارکتی</a:t>
            </a:r>
          </a:p>
          <a:p>
            <a:pPr>
              <a:buFont typeface="Wingdings" pitchFamily="2" charset="2"/>
              <a:buChar char="v"/>
            </a:pPr>
            <a:r>
              <a:rPr lang="fa-IR" dirty="0" smtClean="0"/>
              <a:t>به رسمیت شناختن شایستگی های اصلی شرکت</a:t>
            </a:r>
          </a:p>
          <a:p>
            <a:pPr>
              <a:buFont typeface="Wingdings" pitchFamily="2" charset="2"/>
              <a:buChar char="v"/>
            </a:pPr>
            <a:r>
              <a:rPr lang="fa-IR" dirty="0" smtClean="0"/>
              <a:t>رشد در برون سپاری</a:t>
            </a:r>
          </a:p>
          <a:p>
            <a:pPr marL="0" indent="0">
              <a:buNone/>
            </a:pPr>
            <a:endParaRPr lang="en-US" dirty="0"/>
          </a:p>
        </p:txBody>
      </p:sp>
    </p:spTree>
    <p:extLst>
      <p:ext uri="{BB962C8B-B14F-4D97-AF65-F5344CB8AC3E}">
        <p14:creationId xmlns:p14="http://schemas.microsoft.com/office/powerpoint/2010/main" val="3044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پیچیدگی های افزایش یافته فرآیند</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اثرشلاق چرمی</a:t>
            </a:r>
            <a:endParaRPr lang="en-US" dirty="0"/>
          </a:p>
        </p:txBody>
      </p:sp>
      <p:pic>
        <p:nvPicPr>
          <p:cNvPr id="16386" name="Picture 2" descr="C:\Documents and Settings\quality-user9.ABR\Desktop\bullwhip-effect-553x4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37" y="2132856"/>
            <a:ext cx="770485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186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مشارکت تامین کننده</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نگرش رقابت</a:t>
            </a:r>
          </a:p>
          <a:p>
            <a:r>
              <a:rPr lang="fa-IR" dirty="0" smtClean="0"/>
              <a:t>رشد برون سپاری</a:t>
            </a:r>
          </a:p>
          <a:p>
            <a:r>
              <a:rPr lang="fa-IR" dirty="0" smtClean="0"/>
              <a:t>افزایش استاندارد های تامین کننده</a:t>
            </a:r>
          </a:p>
          <a:p>
            <a:r>
              <a:rPr lang="fa-IR" dirty="0" smtClean="0"/>
              <a:t>کنترل تامین کننده</a:t>
            </a:r>
            <a:endParaRPr lang="en-US" dirty="0"/>
          </a:p>
        </p:txBody>
      </p:sp>
    </p:spTree>
    <p:extLst>
      <p:ext uri="{BB962C8B-B14F-4D97-AF65-F5344CB8AC3E}">
        <p14:creationId xmlns:p14="http://schemas.microsoft.com/office/powerpoint/2010/main" val="3647874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فرآیند دیدگاه های زنجیره تامین</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دیدگاه چرخه ای</a:t>
            </a:r>
          </a:p>
          <a:p>
            <a:r>
              <a:rPr lang="fa-IR" dirty="0" smtClean="0"/>
              <a:t>دیدگاه کشش/رانش</a:t>
            </a:r>
          </a:p>
          <a:p>
            <a:r>
              <a:rPr lang="en-US" dirty="0" smtClean="0"/>
              <a:t>JIT</a:t>
            </a:r>
          </a:p>
          <a:p>
            <a:r>
              <a:rPr lang="en-US" dirty="0" smtClean="0"/>
              <a:t>MRP</a:t>
            </a:r>
            <a:endParaRPr lang="fa-IR" dirty="0" smtClean="0"/>
          </a:p>
          <a:p>
            <a:endParaRPr lang="en-US" dirty="0"/>
          </a:p>
        </p:txBody>
      </p:sp>
    </p:spTree>
    <p:extLst>
      <p:ext uri="{BB962C8B-B14F-4D97-AF65-F5344CB8AC3E}">
        <p14:creationId xmlns:p14="http://schemas.microsoft.com/office/powerpoint/2010/main" val="3516166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ساختار زنجیره تامین</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اجزا:</a:t>
            </a:r>
          </a:p>
          <a:p>
            <a:pPr marL="514350" indent="-514350">
              <a:buFont typeface="+mj-lt"/>
              <a:buAutoNum type="arabicPeriod"/>
            </a:pPr>
            <a:r>
              <a:rPr lang="fa-IR" dirty="0" smtClean="0"/>
              <a:t>کانون تمرکز مشتری و تقاضا</a:t>
            </a:r>
          </a:p>
          <a:p>
            <a:pPr marL="514350" indent="-514350">
              <a:buFont typeface="+mj-lt"/>
              <a:buAutoNum type="arabicPeriod"/>
            </a:pPr>
            <a:r>
              <a:rPr lang="fa-IR" dirty="0" smtClean="0"/>
              <a:t>مدیریت منابع و ظرفیت</a:t>
            </a:r>
          </a:p>
          <a:p>
            <a:pPr marL="514350" indent="-514350">
              <a:buFont typeface="+mj-lt"/>
              <a:buAutoNum type="arabicPeriod"/>
            </a:pPr>
            <a:r>
              <a:rPr lang="fa-IR" dirty="0" smtClean="0"/>
              <a:t>خریدو کانون تمرکز تامین کننده</a:t>
            </a:r>
          </a:p>
          <a:p>
            <a:pPr marL="514350" indent="-514350">
              <a:buFont typeface="+mj-lt"/>
              <a:buAutoNum type="arabicPeriod"/>
            </a:pPr>
            <a:r>
              <a:rPr lang="fa-IR" dirty="0" smtClean="0"/>
              <a:t>مدیریت موجودی</a:t>
            </a:r>
          </a:p>
          <a:p>
            <a:pPr marL="514350" indent="-514350">
              <a:buFont typeface="+mj-lt"/>
              <a:buAutoNum type="arabicPeriod"/>
            </a:pPr>
            <a:r>
              <a:rPr lang="fa-IR" dirty="0" smtClean="0"/>
              <a:t>مدیریت عملیات</a:t>
            </a:r>
          </a:p>
          <a:p>
            <a:pPr marL="514350" indent="-514350">
              <a:buFont typeface="+mj-lt"/>
              <a:buAutoNum type="arabicPeriod"/>
            </a:pPr>
            <a:r>
              <a:rPr lang="fa-IR" dirty="0" smtClean="0"/>
              <a:t>مدیریت توزیع</a:t>
            </a:r>
            <a:endParaRPr lang="en-US" dirty="0"/>
          </a:p>
        </p:txBody>
      </p:sp>
    </p:spTree>
    <p:extLst>
      <p:ext uri="{BB962C8B-B14F-4D97-AF65-F5344CB8AC3E}">
        <p14:creationId xmlns:p14="http://schemas.microsoft.com/office/powerpoint/2010/main" val="189194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descr="nike_logo[1]"/>
          <p:cNvPicPr>
            <a:picLocks noChangeAspect="1" noChangeArrowheads="1"/>
          </p:cNvPicPr>
          <p:nvPr/>
        </p:nvPicPr>
        <p:blipFill>
          <a:blip r:embed="rId2"/>
          <a:srcRect/>
          <a:stretch>
            <a:fillRect/>
          </a:stretch>
        </p:blipFill>
        <p:spPr bwMode="auto">
          <a:xfrm>
            <a:off x="2819400" y="7938"/>
            <a:ext cx="2514600" cy="14398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3011" name="Rectangle 3"/>
          <p:cNvSpPr>
            <a:spLocks noGrp="1" noChangeArrowheads="1"/>
          </p:cNvSpPr>
          <p:nvPr>
            <p:ph type="body" sz="half" idx="2"/>
          </p:nvPr>
        </p:nvSpPr>
        <p:spPr>
          <a:xfrm>
            <a:off x="4648200" y="1828800"/>
            <a:ext cx="4038600" cy="4525963"/>
          </a:xfrm>
          <a:noFill/>
        </p:spPr>
        <p:txBody>
          <a:bodyPr/>
          <a:lstStyle/>
          <a:p>
            <a:pPr algn="just" eaLnBrk="1" hangingPunct="1"/>
            <a:r>
              <a:rPr lang="fa-IR" sz="2800" smtClean="0">
                <a:cs typeface="Lotus" pitchFamily="2" charset="-78"/>
              </a:rPr>
              <a:t>توليد بر اساس سفارش مشتري </a:t>
            </a:r>
          </a:p>
          <a:p>
            <a:pPr algn="just" eaLnBrk="1" hangingPunct="1"/>
            <a:endParaRPr lang="fa-IR" sz="2800" smtClean="0">
              <a:cs typeface="Lotus" pitchFamily="2" charset="-78"/>
            </a:endParaRPr>
          </a:p>
          <a:p>
            <a:pPr algn="just" eaLnBrk="1" hangingPunct="1"/>
            <a:r>
              <a:rPr lang="fa-IR" sz="2800" smtClean="0">
                <a:cs typeface="Lotus" pitchFamily="2" charset="-78"/>
              </a:rPr>
              <a:t>وجود كارخانجات متعدد در نقاط مختلف جهان  </a:t>
            </a:r>
          </a:p>
          <a:p>
            <a:pPr algn="just" eaLnBrk="1" hangingPunct="1">
              <a:buFontTx/>
              <a:buNone/>
            </a:pPr>
            <a:endParaRPr lang="fa-IR" sz="2800" smtClean="0">
              <a:cs typeface="Lotus" pitchFamily="2" charset="-78"/>
            </a:endParaRPr>
          </a:p>
          <a:p>
            <a:pPr algn="just" eaLnBrk="1" hangingPunct="1"/>
            <a:r>
              <a:rPr lang="fa-IR" sz="2800" smtClean="0">
                <a:cs typeface="Lotus" pitchFamily="2" charset="-78"/>
              </a:rPr>
              <a:t>تحويل فوري تا حداکثر 3 روز پس از سفارش</a:t>
            </a:r>
            <a:endParaRPr lang="en-US" sz="2800" smtClean="0">
              <a:cs typeface="Lotus" pitchFamily="2" charset="-78"/>
            </a:endParaRPr>
          </a:p>
        </p:txBody>
      </p:sp>
      <p:pic>
        <p:nvPicPr>
          <p:cNvPr id="43012" name="Picture 4" descr="Nike%20VC%20Shox%20IV%20-%20Shox-1[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200" y="2273300"/>
            <a:ext cx="4038600" cy="3179763"/>
          </a:xfr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solidFill>
                  <a:schemeClr val="bg1"/>
                </a:solidFill>
              </a:rPr>
              <a:t>ساختار زنجیره تامین</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فرآیندهای یکپارچه:</a:t>
            </a:r>
          </a:p>
          <a:p>
            <a:pPr marL="514350" indent="-514350">
              <a:buFont typeface="+mj-lt"/>
              <a:buAutoNum type="arabicPeriod"/>
            </a:pPr>
            <a:r>
              <a:rPr lang="fa-IR" dirty="0" smtClean="0"/>
              <a:t>سیستم ها و روش ها</a:t>
            </a:r>
          </a:p>
          <a:p>
            <a:pPr marL="514350" indent="-514350">
              <a:buFont typeface="+mj-lt"/>
              <a:buAutoNum type="arabicPeriod"/>
            </a:pPr>
            <a:r>
              <a:rPr lang="fa-IR" dirty="0" smtClean="0"/>
              <a:t>فروش و برنامه ریزی عملیات</a:t>
            </a:r>
          </a:p>
          <a:p>
            <a:pPr marL="514350" indent="-514350">
              <a:buFont typeface="+mj-lt"/>
              <a:buAutoNum type="arabicPeriod"/>
            </a:pPr>
            <a:r>
              <a:rPr lang="fa-IR" dirty="0" smtClean="0"/>
              <a:t>مدیریت عملکرد</a:t>
            </a:r>
            <a:endParaRPr lang="en-US" dirty="0"/>
          </a:p>
        </p:txBody>
      </p:sp>
    </p:spTree>
    <p:extLst>
      <p:ext uri="{BB962C8B-B14F-4D97-AF65-F5344CB8AC3E}">
        <p14:creationId xmlns:p14="http://schemas.microsoft.com/office/powerpoint/2010/main" val="718855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آیا این ساختار برای همه سازمانها مناسب است؟</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سیستم چابک</a:t>
            </a:r>
          </a:p>
          <a:p>
            <a:r>
              <a:rPr lang="fa-IR" dirty="0" smtClean="0"/>
              <a:t>سیستم ناب</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50885680"/>
              </p:ext>
            </p:extLst>
          </p:nvPr>
        </p:nvGraphicFramePr>
        <p:xfrm>
          <a:off x="2915816" y="3284984"/>
          <a:ext cx="2351584" cy="1656184"/>
        </p:xfrm>
        <a:graphic>
          <a:graphicData uri="http://schemas.openxmlformats.org/drawingml/2006/table">
            <a:tbl>
              <a:tblPr firstRow="1" bandRow="1">
                <a:tableStyleId>{5C22544A-7EE6-4342-B048-85BDC9FD1C3A}</a:tableStyleId>
              </a:tblPr>
              <a:tblGrid>
                <a:gridCol w="1175792"/>
                <a:gridCol w="1175792"/>
              </a:tblGrid>
              <a:tr h="828092">
                <a:tc>
                  <a:txBody>
                    <a:bodyPr/>
                    <a:lstStyle/>
                    <a:p>
                      <a:pPr algn="ctr"/>
                      <a:r>
                        <a:rPr lang="fa-IR" dirty="0" smtClean="0">
                          <a:solidFill>
                            <a:sysClr val="windowText" lastClr="000000"/>
                          </a:solidFill>
                        </a:rPr>
                        <a:t>زنجیره</a:t>
                      </a:r>
                      <a:r>
                        <a:rPr lang="fa-IR" baseline="0" dirty="0" smtClean="0">
                          <a:solidFill>
                            <a:sysClr val="windowText" lastClr="000000"/>
                          </a:solidFill>
                        </a:rPr>
                        <a:t> تامین چابک</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2809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a-IR" b="1" dirty="0" smtClean="0"/>
                        <a:t>زنجیره تامین ناب</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3563888" y="5085184"/>
            <a:ext cx="1080120" cy="369332"/>
          </a:xfrm>
          <a:prstGeom prst="rect">
            <a:avLst/>
          </a:prstGeom>
          <a:noFill/>
        </p:spPr>
        <p:txBody>
          <a:bodyPr wrap="square" rtlCol="0">
            <a:spAutoFit/>
          </a:bodyPr>
          <a:lstStyle/>
          <a:p>
            <a:pPr algn="ctr"/>
            <a:r>
              <a:rPr lang="fa-IR" dirty="0" smtClean="0"/>
              <a:t>حجم</a:t>
            </a:r>
            <a:endParaRPr lang="en-US" dirty="0"/>
          </a:p>
        </p:txBody>
      </p:sp>
      <p:sp>
        <p:nvSpPr>
          <p:cNvPr id="8" name="TextBox 7"/>
          <p:cNvSpPr txBox="1"/>
          <p:nvPr/>
        </p:nvSpPr>
        <p:spPr>
          <a:xfrm>
            <a:off x="1907704" y="3820398"/>
            <a:ext cx="864096" cy="369332"/>
          </a:xfrm>
          <a:prstGeom prst="rect">
            <a:avLst/>
          </a:prstGeom>
          <a:noFill/>
        </p:spPr>
        <p:txBody>
          <a:bodyPr wrap="square" rtlCol="0">
            <a:spAutoFit/>
          </a:bodyPr>
          <a:lstStyle/>
          <a:p>
            <a:pPr algn="ctr"/>
            <a:r>
              <a:rPr lang="fa-IR" dirty="0" smtClean="0"/>
              <a:t>تنوع</a:t>
            </a:r>
            <a:endParaRPr lang="en-US" dirty="0"/>
          </a:p>
        </p:txBody>
      </p:sp>
      <p:sp>
        <p:nvSpPr>
          <p:cNvPr id="9" name="Right Arrow 8"/>
          <p:cNvSpPr/>
          <p:nvPr/>
        </p:nvSpPr>
        <p:spPr bwMode="auto">
          <a:xfrm>
            <a:off x="3275856" y="5517125"/>
            <a:ext cx="1656184" cy="36004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Right Arrow 9"/>
          <p:cNvSpPr/>
          <p:nvPr/>
        </p:nvSpPr>
        <p:spPr bwMode="auto">
          <a:xfrm rot="16200000">
            <a:off x="933587" y="3825044"/>
            <a:ext cx="1656184" cy="36004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Tree>
    <p:extLst>
      <p:ext uri="{BB962C8B-B14F-4D97-AF65-F5344CB8AC3E}">
        <p14:creationId xmlns:p14="http://schemas.microsoft.com/office/powerpoint/2010/main" val="3879793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1.مشتری و تقاضا در زنجیره تامین</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تمرکز مشتری</a:t>
            </a:r>
          </a:p>
          <a:p>
            <a:r>
              <a:rPr lang="en-US" dirty="0" smtClean="0"/>
              <a:t>CRM</a:t>
            </a:r>
          </a:p>
          <a:p>
            <a:r>
              <a:rPr lang="en-US" dirty="0" smtClean="0"/>
              <a:t>Pestle</a:t>
            </a:r>
            <a:endParaRPr lang="en-US" dirty="0"/>
          </a:p>
        </p:txBody>
      </p:sp>
    </p:spTree>
    <p:extLst>
      <p:ext uri="{BB962C8B-B14F-4D97-AF65-F5344CB8AC3E}">
        <p14:creationId xmlns:p14="http://schemas.microsoft.com/office/powerpoint/2010/main" val="2242789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پیش بینی تقاضا</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پیش بینی کیفی</a:t>
            </a:r>
          </a:p>
          <a:p>
            <a:pPr>
              <a:buFont typeface="Wingdings" pitchFamily="2" charset="2"/>
              <a:buChar char="v"/>
            </a:pPr>
            <a:r>
              <a:rPr lang="fa-IR" sz="2000" dirty="0" smtClean="0"/>
              <a:t>نظر متخصصین(دلفی)</a:t>
            </a:r>
          </a:p>
          <a:p>
            <a:pPr>
              <a:buFont typeface="Wingdings" pitchFamily="2" charset="2"/>
              <a:buChar char="v"/>
            </a:pPr>
            <a:r>
              <a:rPr lang="fa-IR" sz="2000" dirty="0" smtClean="0"/>
              <a:t>بررسی بازار</a:t>
            </a:r>
          </a:p>
          <a:p>
            <a:pPr>
              <a:buFont typeface="Wingdings" pitchFamily="2" charset="2"/>
              <a:buChar char="v"/>
            </a:pPr>
            <a:r>
              <a:rPr lang="fa-IR" sz="2000" dirty="0" smtClean="0"/>
              <a:t>بررسی چرخه عمر</a:t>
            </a:r>
          </a:p>
          <a:p>
            <a:r>
              <a:rPr lang="fa-IR" dirty="0" smtClean="0"/>
              <a:t>پیش بینی کمی</a:t>
            </a:r>
          </a:p>
          <a:p>
            <a:pPr>
              <a:buFont typeface="Wingdings" pitchFamily="2" charset="2"/>
              <a:buChar char="v"/>
            </a:pPr>
            <a:r>
              <a:rPr lang="fa-IR" sz="2000" dirty="0" smtClean="0"/>
              <a:t>پیش بینی سری زمانی</a:t>
            </a:r>
          </a:p>
          <a:p>
            <a:pPr>
              <a:buFont typeface="Wingdings" pitchFamily="2" charset="2"/>
              <a:buChar char="v"/>
            </a:pPr>
            <a:r>
              <a:rPr lang="fa-IR" sz="2000" dirty="0" smtClean="0"/>
              <a:t>پیش بینی با استفاده از میانگین گذشته</a:t>
            </a:r>
          </a:p>
          <a:p>
            <a:pPr>
              <a:buFont typeface="Wingdings" pitchFamily="2" charset="2"/>
              <a:buChar char="v"/>
            </a:pPr>
            <a:r>
              <a:rPr lang="fa-IR" sz="2000" dirty="0" smtClean="0"/>
              <a:t>قضاوت فصلی</a:t>
            </a:r>
          </a:p>
          <a:p>
            <a:r>
              <a:rPr lang="fa-IR" dirty="0" smtClean="0"/>
              <a:t>تصادفی</a:t>
            </a:r>
            <a:endParaRPr lang="en-US" dirty="0"/>
          </a:p>
        </p:txBody>
      </p:sp>
    </p:spTree>
    <p:extLst>
      <p:ext uri="{BB962C8B-B14F-4D97-AF65-F5344CB8AC3E}">
        <p14:creationId xmlns:p14="http://schemas.microsoft.com/office/powerpoint/2010/main" val="3566753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عوامل تاثیر گذار بر اشتباهات پیش بینی</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عوامل داخل سازمان</a:t>
            </a:r>
          </a:p>
          <a:p>
            <a:pPr marL="0" indent="0">
              <a:buNone/>
            </a:pPr>
            <a:r>
              <a:rPr lang="fa-IR" sz="2000" dirty="0" smtClean="0"/>
              <a:t>عملکرد تاریخی فروش محصول،بازاریابی و ترفیع محصول،معرفی یک محصول جدید</a:t>
            </a:r>
          </a:p>
          <a:p>
            <a:r>
              <a:rPr lang="fa-IR" dirty="0" smtClean="0"/>
              <a:t>عوامل اقتصاد کلان</a:t>
            </a:r>
          </a:p>
          <a:p>
            <a:pPr marL="0" indent="0">
              <a:buNone/>
            </a:pPr>
            <a:r>
              <a:rPr lang="fa-IR" sz="2000" dirty="0" smtClean="0"/>
              <a:t>نرخ بهره،نرخ تبادل و تورم،جوسیاسی و مقررات دولتی،نرخ اشتغال و روابط صنعتی</a:t>
            </a:r>
          </a:p>
          <a:p>
            <a:r>
              <a:rPr lang="fa-IR" dirty="0" smtClean="0"/>
              <a:t>عملکرد بینش و آگاهی بازار</a:t>
            </a:r>
          </a:p>
          <a:p>
            <a:pPr marL="0" indent="0">
              <a:buNone/>
            </a:pPr>
            <a:r>
              <a:rPr lang="fa-IR" sz="2000" dirty="0" smtClean="0"/>
              <a:t>عملکرد و استراتژی رقبا،سهم بازار و اشباع بازار،شهرت برای کیفیت</a:t>
            </a:r>
            <a:endParaRPr lang="en-US" sz="2000" dirty="0"/>
          </a:p>
        </p:txBody>
      </p:sp>
    </p:spTree>
    <p:extLst>
      <p:ext uri="{BB962C8B-B14F-4D97-AF65-F5344CB8AC3E}">
        <p14:creationId xmlns:p14="http://schemas.microsoft.com/office/powerpoint/2010/main" val="444515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2.مدیریت ظرفیت و منابع سازمانی</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ظرفیت تئوری</a:t>
            </a:r>
          </a:p>
          <a:p>
            <a:r>
              <a:rPr lang="fa-IR" dirty="0" smtClean="0"/>
              <a:t>ظرفیت مؤثر</a:t>
            </a:r>
          </a:p>
          <a:p>
            <a:r>
              <a:rPr lang="fa-IR" dirty="0" smtClean="0"/>
              <a:t>پیش بینی و برنامه ریزی ظرفیت</a:t>
            </a:r>
          </a:p>
          <a:p>
            <a:r>
              <a:rPr lang="fa-IR" dirty="0" smtClean="0"/>
              <a:t>احتیاجات مواد و برنامه ریزی منابع</a:t>
            </a:r>
          </a:p>
          <a:p>
            <a:r>
              <a:rPr lang="fa-IR" dirty="0" smtClean="0"/>
              <a:t>زمان بندی تولید</a:t>
            </a:r>
            <a:endParaRPr lang="en-US" dirty="0"/>
          </a:p>
        </p:txBody>
      </p:sp>
    </p:spTree>
    <p:extLst>
      <p:ext uri="{BB962C8B-B14F-4D97-AF65-F5344CB8AC3E}">
        <p14:creationId xmlns:p14="http://schemas.microsoft.com/office/powerpoint/2010/main" val="418984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مدیریت ظرفیت</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تعدیل ظرفیت</a:t>
            </a:r>
          </a:p>
          <a:p>
            <a:r>
              <a:rPr lang="fa-IR" sz="2000" dirty="0" smtClean="0"/>
              <a:t>تنوع و تعدیل ظرفیت</a:t>
            </a:r>
          </a:p>
          <a:p>
            <a:r>
              <a:rPr lang="fa-IR" sz="2000" dirty="0" smtClean="0"/>
              <a:t>حذف/کاهش نیاز به تعدیل</a:t>
            </a:r>
          </a:p>
          <a:p>
            <a:r>
              <a:rPr lang="fa-IR" dirty="0" smtClean="0"/>
              <a:t>به کارگیری تقاضا</a:t>
            </a:r>
            <a:endParaRPr lang="en-US" dirty="0"/>
          </a:p>
        </p:txBody>
      </p:sp>
    </p:spTree>
    <p:extLst>
      <p:ext uri="{BB962C8B-B14F-4D97-AF65-F5344CB8AC3E}">
        <p14:creationId xmlns:p14="http://schemas.microsoft.com/office/powerpoint/2010/main" val="4133377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3.تدارکات و الزامات عرضه کنندگان </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تقاضا،انتخاب فروشنده،مذاکره و سفارش</a:t>
            </a:r>
          </a:p>
          <a:p>
            <a:pPr marL="514350" indent="-514350">
              <a:buFont typeface="+mj-lt"/>
              <a:buAutoNum type="arabicPeriod"/>
            </a:pPr>
            <a:r>
              <a:rPr lang="fa-IR" sz="2000" dirty="0" smtClean="0"/>
              <a:t>شناسایی عرضه کننده</a:t>
            </a:r>
          </a:p>
          <a:p>
            <a:pPr marL="514350" indent="-514350">
              <a:buFont typeface="+mj-lt"/>
              <a:buAutoNum type="arabicPeriod"/>
            </a:pPr>
            <a:r>
              <a:rPr lang="fa-IR" sz="2000" dirty="0" smtClean="0"/>
              <a:t>جستجوی سهمیه</a:t>
            </a:r>
          </a:p>
          <a:p>
            <a:pPr marL="514350" indent="-514350">
              <a:buFont typeface="+mj-lt"/>
              <a:buAutoNum type="arabicPeriod"/>
            </a:pPr>
            <a:r>
              <a:rPr lang="fa-IR" sz="2000" dirty="0" smtClean="0"/>
              <a:t>مظنه</a:t>
            </a:r>
          </a:p>
          <a:p>
            <a:pPr marL="514350" indent="-514350">
              <a:buFont typeface="+mj-lt"/>
              <a:buAutoNum type="arabicPeriod"/>
            </a:pPr>
            <a:r>
              <a:rPr lang="fa-IR" sz="2000" dirty="0" smtClean="0"/>
              <a:t>مذاکرات صورت گرفته</a:t>
            </a:r>
          </a:p>
          <a:p>
            <a:pPr marL="514350" indent="-514350">
              <a:buFont typeface="+mj-lt"/>
              <a:buAutoNum type="arabicPeriod"/>
            </a:pPr>
            <a:r>
              <a:rPr lang="fa-IR" sz="2000" dirty="0" smtClean="0"/>
              <a:t>سفارش دهی مجدد بصورت مستمر</a:t>
            </a:r>
          </a:p>
          <a:p>
            <a:pPr marL="514350" indent="-514350">
              <a:buFont typeface="+mj-lt"/>
              <a:buAutoNum type="arabicPeriod"/>
            </a:pPr>
            <a:r>
              <a:rPr lang="fa-IR" sz="2000" dirty="0" smtClean="0"/>
              <a:t>سفارش</a:t>
            </a:r>
            <a:endParaRPr lang="en-US" sz="2000" dirty="0"/>
          </a:p>
        </p:txBody>
      </p:sp>
    </p:spTree>
    <p:extLst>
      <p:ext uri="{BB962C8B-B14F-4D97-AF65-F5344CB8AC3E}">
        <p14:creationId xmlns:p14="http://schemas.microsoft.com/office/powerpoint/2010/main" val="2808052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solidFill>
                  <a:schemeClr val="bg1"/>
                </a:solidFill>
              </a:rPr>
              <a:t>3.تدارکات و الزامات عرضه کنندگان </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دریافت ، رسیدگی و اطمینان از کیفیت</a:t>
            </a:r>
          </a:p>
          <a:p>
            <a:r>
              <a:rPr lang="fa-IR" dirty="0" smtClean="0"/>
              <a:t>بررسی کیفیت و کنترل کیفی</a:t>
            </a:r>
          </a:p>
          <a:p>
            <a:r>
              <a:rPr lang="fa-IR" dirty="0" smtClean="0"/>
              <a:t>اطمینان کیفی</a:t>
            </a:r>
          </a:p>
          <a:p>
            <a:r>
              <a:rPr lang="fa-IR" dirty="0" smtClean="0"/>
              <a:t>اخلاق خرید،مسائل محیطی و تقلب</a:t>
            </a:r>
          </a:p>
          <a:p>
            <a:r>
              <a:rPr lang="fa-IR" dirty="0" smtClean="0"/>
              <a:t>قوانین رفتار</a:t>
            </a:r>
            <a:endParaRPr lang="en-US" dirty="0"/>
          </a:p>
        </p:txBody>
      </p:sp>
    </p:spTree>
    <p:extLst>
      <p:ext uri="{BB962C8B-B14F-4D97-AF65-F5344CB8AC3E}">
        <p14:creationId xmlns:p14="http://schemas.microsoft.com/office/powerpoint/2010/main" val="2301314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تولید</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fa-IR" sz="2800" dirty="0" smtClean="0"/>
              <a:t>خلاصه عملیات</a:t>
            </a:r>
          </a:p>
          <a:p>
            <a:pPr marL="514350" indent="-514350">
              <a:buFont typeface="+mj-lt"/>
              <a:buAutoNum type="arabicPeriod"/>
            </a:pPr>
            <a:r>
              <a:rPr lang="fa-IR" sz="2800" dirty="0" smtClean="0"/>
              <a:t>ماموریت عملیاتی و اهداف</a:t>
            </a:r>
          </a:p>
          <a:p>
            <a:pPr marL="514350" indent="-514350">
              <a:buFont typeface="+mj-lt"/>
              <a:buAutoNum type="arabicPeriod"/>
            </a:pPr>
            <a:r>
              <a:rPr lang="fa-IR" sz="2800" dirty="0" smtClean="0"/>
              <a:t>عوامل استراتژیک</a:t>
            </a:r>
          </a:p>
          <a:p>
            <a:pPr marL="514350" indent="-514350">
              <a:buFont typeface="+mj-lt"/>
              <a:buAutoNum type="arabicPeriod"/>
            </a:pPr>
            <a:r>
              <a:rPr lang="fa-IR" sz="2800" dirty="0" smtClean="0"/>
              <a:t>جمع آوری داده و آنالیز داده</a:t>
            </a:r>
          </a:p>
          <a:p>
            <a:pPr marL="514350" indent="-514350">
              <a:buFont typeface="+mj-lt"/>
              <a:buAutoNum type="arabicPeriod"/>
            </a:pPr>
            <a:r>
              <a:rPr lang="fa-IR" sz="2800" dirty="0" smtClean="0"/>
              <a:t>انتخاب های استراتژیک</a:t>
            </a:r>
          </a:p>
          <a:p>
            <a:pPr marL="514350" indent="-514350">
              <a:buFont typeface="+mj-lt"/>
              <a:buAutoNum type="arabicPeriod"/>
            </a:pPr>
            <a:r>
              <a:rPr lang="fa-IR" sz="2800" dirty="0" smtClean="0"/>
              <a:t>سناریو</a:t>
            </a:r>
          </a:p>
          <a:p>
            <a:pPr marL="514350" indent="-514350">
              <a:buFont typeface="+mj-lt"/>
              <a:buAutoNum type="arabicPeriod"/>
            </a:pPr>
            <a:r>
              <a:rPr lang="fa-IR" sz="2800" dirty="0" smtClean="0"/>
              <a:t>ارزیابی انتخاب</a:t>
            </a:r>
          </a:p>
          <a:p>
            <a:pPr marL="514350" indent="-514350">
              <a:buFont typeface="+mj-lt"/>
              <a:buAutoNum type="arabicPeriod"/>
            </a:pPr>
            <a:r>
              <a:rPr lang="fa-IR" sz="2800" dirty="0" smtClean="0"/>
              <a:t>بکارگیری طرح</a:t>
            </a:r>
          </a:p>
          <a:p>
            <a:pPr marL="514350" indent="-514350">
              <a:buFont typeface="+mj-lt"/>
              <a:buAutoNum type="arabicPeriod"/>
            </a:pPr>
            <a:r>
              <a:rPr lang="fa-IR" sz="2800" dirty="0" smtClean="0"/>
              <a:t>تجدید نظر</a:t>
            </a:r>
            <a:endParaRPr lang="en-US" sz="2800" dirty="0"/>
          </a:p>
        </p:txBody>
      </p:sp>
    </p:spTree>
    <p:extLst>
      <p:ext uri="{BB962C8B-B14F-4D97-AF65-F5344CB8AC3E}">
        <p14:creationId xmlns:p14="http://schemas.microsoft.com/office/powerpoint/2010/main" val="291070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008"/>
          <p:cNvPicPr>
            <a:picLocks noChangeAspect="1" noChangeArrowheads="1"/>
          </p:cNvPicPr>
          <p:nvPr/>
        </p:nvPicPr>
        <p:blipFill>
          <a:blip r:embed="rId2">
            <a:extLst>
              <a:ext uri="{28A0092B-C50C-407E-A947-70E740481C1C}">
                <a14:useLocalDpi xmlns:a14="http://schemas.microsoft.com/office/drawing/2010/main" val="0"/>
              </a:ext>
            </a:extLst>
          </a:blip>
          <a:srcRect t="15196"/>
          <a:stretch>
            <a:fillRect/>
          </a:stretch>
        </p:blipFill>
        <p:spPr bwMode="auto">
          <a:xfrm>
            <a:off x="0" y="954088"/>
            <a:ext cx="3182938"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Grp="1" noChangeArrowheads="1"/>
          </p:cNvSpPr>
          <p:nvPr>
            <p:ph type="title"/>
          </p:nvPr>
        </p:nvSpPr>
        <p:spPr>
          <a:xfrm>
            <a:off x="1371600" y="42863"/>
            <a:ext cx="4902200" cy="795337"/>
          </a:xfrm>
        </p:spPr>
        <p:txBody>
          <a:bodyPr/>
          <a:lstStyle/>
          <a:p>
            <a:pPr eaLnBrk="1" hangingPunct="1"/>
            <a:r>
              <a:rPr lang="en-US" sz="3600" b="1" smtClean="0">
                <a:solidFill>
                  <a:schemeClr val="bg1"/>
                </a:solidFill>
                <a:cs typeface="Times New Roman" pitchFamily="18" charset="0"/>
              </a:rPr>
              <a:t>BMW</a:t>
            </a:r>
          </a:p>
        </p:txBody>
      </p:sp>
      <p:sp>
        <p:nvSpPr>
          <p:cNvPr id="44036" name="Rectangle 4"/>
          <p:cNvSpPr>
            <a:spLocks noGrp="1" noChangeArrowheads="1"/>
          </p:cNvSpPr>
          <p:nvPr>
            <p:ph type="body" sz="half" idx="1"/>
          </p:nvPr>
        </p:nvSpPr>
        <p:spPr>
          <a:xfrm>
            <a:off x="304800" y="990600"/>
            <a:ext cx="8229600" cy="1371600"/>
          </a:xfrm>
        </p:spPr>
        <p:txBody>
          <a:bodyPr/>
          <a:lstStyle/>
          <a:p>
            <a:pPr eaLnBrk="1" hangingPunct="1"/>
            <a:r>
              <a:rPr lang="fa-IR" sz="2400" b="0" smtClean="0">
                <a:cs typeface="Lotus" pitchFamily="2" charset="-78"/>
              </a:rPr>
              <a:t>مونتاژ تمام قطعات بنابر خواست مشتري</a:t>
            </a:r>
          </a:p>
          <a:p>
            <a:pPr eaLnBrk="1" hangingPunct="1"/>
            <a:endParaRPr lang="fa-IR" sz="2400" b="0" smtClean="0">
              <a:cs typeface="Lotus" pitchFamily="2" charset="-78"/>
            </a:endParaRPr>
          </a:p>
          <a:p>
            <a:pPr eaLnBrk="1" hangingPunct="1"/>
            <a:r>
              <a:rPr lang="fa-IR" sz="2400" b="0" smtClean="0">
                <a:cs typeface="Lotus" pitchFamily="2" charset="-78"/>
              </a:rPr>
              <a:t>هر يك سال ارائه يك مدل جديد در هر كلاس خودرو</a:t>
            </a:r>
            <a:endParaRPr lang="en-US" sz="2400" b="0" smtClean="0">
              <a:cs typeface="Lotus" pitchFamily="2" charset="-78"/>
            </a:endParaRPr>
          </a:p>
        </p:txBody>
      </p:sp>
      <p:pic>
        <p:nvPicPr>
          <p:cNvPr id="44037" name="Picture 5" descr="00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43000" y="2514600"/>
            <a:ext cx="6553200" cy="3581400"/>
          </a:xfr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4.مدیریت موجودی</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انواع موجودی</a:t>
            </a:r>
          </a:p>
          <a:p>
            <a:r>
              <a:rPr lang="fa-IR" dirty="0" smtClean="0"/>
              <a:t>انواع هزینه های موجودی</a:t>
            </a:r>
          </a:p>
          <a:p>
            <a:pPr marL="514350" indent="-514350">
              <a:buFont typeface="+mj-lt"/>
              <a:buAutoNum type="arabicPeriod"/>
            </a:pPr>
            <a:r>
              <a:rPr lang="fa-IR" sz="2000" dirty="0" smtClean="0"/>
              <a:t>هزینه نگداری</a:t>
            </a:r>
          </a:p>
          <a:p>
            <a:pPr marL="514350" indent="-514350">
              <a:buFont typeface="+mj-lt"/>
              <a:buAutoNum type="arabicPeriod"/>
            </a:pPr>
            <a:r>
              <a:rPr lang="fa-IR" sz="2000" dirty="0" smtClean="0"/>
              <a:t>هزینه ریسک</a:t>
            </a:r>
          </a:p>
          <a:p>
            <a:pPr marL="514350" indent="-514350">
              <a:buFont typeface="+mj-lt"/>
              <a:buAutoNum type="arabicPeriod"/>
            </a:pPr>
            <a:r>
              <a:rPr lang="fa-IR" sz="2000" dirty="0" smtClean="0"/>
              <a:t>هزینه انبار</a:t>
            </a:r>
          </a:p>
          <a:p>
            <a:pPr marL="514350" indent="-514350">
              <a:buFont typeface="+mj-lt"/>
              <a:buAutoNum type="arabicPeriod"/>
            </a:pPr>
            <a:r>
              <a:rPr lang="fa-IR" sz="2000" dirty="0" smtClean="0"/>
              <a:t>هزینه مالی</a:t>
            </a:r>
          </a:p>
          <a:p>
            <a:r>
              <a:rPr lang="fa-IR" dirty="0" smtClean="0"/>
              <a:t>ابزار های مدیریت موجودی</a:t>
            </a:r>
            <a:endParaRPr lang="en-US" dirty="0"/>
          </a:p>
        </p:txBody>
      </p:sp>
    </p:spTree>
    <p:extLst>
      <p:ext uri="{BB962C8B-B14F-4D97-AF65-F5344CB8AC3E}">
        <p14:creationId xmlns:p14="http://schemas.microsoft.com/office/powerpoint/2010/main" val="3229720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مقادیر اقتصادی سفارش</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EOQ</a:t>
            </a:r>
          </a:p>
          <a:p>
            <a:pPr marL="0" indent="0" algn="l">
              <a:buNone/>
            </a:pPr>
            <a:r>
              <a:rPr lang="fa-IR" dirty="0" smtClean="0"/>
              <a:t> </a:t>
            </a:r>
            <a:r>
              <a:rPr lang="en-US" dirty="0" smtClean="0"/>
              <a:t>2*DQ)/PH</a:t>
            </a:r>
            <a:r>
              <a:rPr lang="fa-IR" dirty="0" smtClean="0"/>
              <a:t>)</a:t>
            </a:r>
            <a:r>
              <a:rPr lang="en-US" dirty="0" smtClean="0"/>
              <a:t>Q=</a:t>
            </a:r>
            <a:r>
              <a:rPr lang="en-US" dirty="0"/>
              <a:t>√</a:t>
            </a:r>
          </a:p>
          <a:p>
            <a:r>
              <a:rPr lang="fa-IR" sz="2000" dirty="0"/>
              <a:t>تقاضا ثابت و معلوم است</a:t>
            </a:r>
          </a:p>
          <a:p>
            <a:r>
              <a:rPr lang="fa-IR" sz="2000" dirty="0"/>
              <a:t>فاصله زمانی بین ارسال سفارش تا دریافت کالا صفر است.</a:t>
            </a:r>
          </a:p>
          <a:p>
            <a:r>
              <a:rPr lang="fa-IR" sz="2000" dirty="0"/>
              <a:t>قیمت در طول سال تغییر نمی کند.</a:t>
            </a:r>
          </a:p>
          <a:p>
            <a:r>
              <a:rPr lang="fa-IR" sz="2000" dirty="0"/>
              <a:t>خرید به مقادیر بالا باعث دریافت تخفیف نمی شود.</a:t>
            </a:r>
          </a:p>
          <a:p>
            <a:r>
              <a:rPr lang="fa-IR" sz="2000" dirty="0"/>
              <a:t>محدودیتی از نظر بودجه جهت خرید سفارش ها وجود ندارد.</a:t>
            </a:r>
          </a:p>
          <a:p>
            <a:r>
              <a:rPr lang="fa-IR" sz="2000" dirty="0"/>
              <a:t>فضا به اندازه کافی موجود و در دسترس است.</a:t>
            </a:r>
          </a:p>
          <a:p>
            <a:pPr marL="0" indent="0">
              <a:buNone/>
            </a:pPr>
            <a:endParaRPr lang="en-US" dirty="0"/>
          </a:p>
        </p:txBody>
      </p:sp>
      <p:pic>
        <p:nvPicPr>
          <p:cNvPr id="5" name="Picture 4" descr="C:\Users\Amir\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76" y="2852936"/>
            <a:ext cx="2664296" cy="20502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mir\Desktop\Economic-Order-Quantity-Graph_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76" y="5068581"/>
            <a:ext cx="2786860" cy="175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3965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مدیریت موجودی</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موجودی اداره شده توسط فروشنده</a:t>
            </a:r>
          </a:p>
          <a:p>
            <a:r>
              <a:rPr lang="fa-IR" dirty="0" smtClean="0"/>
              <a:t>ائتلاف توزیع کننده</a:t>
            </a:r>
          </a:p>
          <a:p>
            <a:r>
              <a:rPr lang="fa-IR" dirty="0" smtClean="0"/>
              <a:t>مسیر موجودیفعالیت بر اساس آنالیز هزینه</a:t>
            </a:r>
          </a:p>
          <a:p>
            <a:r>
              <a:rPr lang="fa-IR" dirty="0" smtClean="0"/>
              <a:t>اندازه گیری عملکرد</a:t>
            </a:r>
          </a:p>
          <a:p>
            <a:r>
              <a:rPr lang="fa-IR" dirty="0" smtClean="0"/>
              <a:t>گردش موجودی</a:t>
            </a:r>
          </a:p>
          <a:p>
            <a:r>
              <a:rPr lang="fa-IR" dirty="0" smtClean="0"/>
              <a:t>برنامه ریزی در مقابل ظرفیت</a:t>
            </a:r>
          </a:p>
          <a:p>
            <a:r>
              <a:rPr lang="fa-IR" dirty="0" smtClean="0"/>
              <a:t>چرخه زمانی</a:t>
            </a:r>
            <a:endParaRPr lang="en-US" dirty="0"/>
          </a:p>
        </p:txBody>
      </p:sp>
    </p:spTree>
    <p:extLst>
      <p:ext uri="{BB962C8B-B14F-4D97-AF65-F5344CB8AC3E}">
        <p14:creationId xmlns:p14="http://schemas.microsoft.com/office/powerpoint/2010/main" val="697040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5.مدیریت عملیات</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عملیات خدمت</a:t>
            </a:r>
          </a:p>
          <a:p>
            <a:r>
              <a:rPr lang="fa-IR" dirty="0" smtClean="0"/>
              <a:t>عملیات تولید</a:t>
            </a:r>
            <a:endParaRPr lang="en-US" dirty="0"/>
          </a:p>
        </p:txBody>
      </p:sp>
    </p:spTree>
    <p:extLst>
      <p:ext uri="{BB962C8B-B14F-4D97-AF65-F5344CB8AC3E}">
        <p14:creationId xmlns:p14="http://schemas.microsoft.com/office/powerpoint/2010/main" val="6120055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منابع</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مواد</a:t>
            </a:r>
          </a:p>
          <a:p>
            <a:r>
              <a:rPr lang="fa-IR" dirty="0" smtClean="0"/>
              <a:t>ماشین/تجهیزات</a:t>
            </a:r>
          </a:p>
          <a:p>
            <a:r>
              <a:rPr lang="fa-IR" dirty="0" smtClean="0"/>
              <a:t>سیستم های اطلاعاتی</a:t>
            </a:r>
          </a:p>
          <a:p>
            <a:r>
              <a:rPr lang="fa-IR" dirty="0" smtClean="0"/>
              <a:t>افراد</a:t>
            </a:r>
          </a:p>
          <a:p>
            <a:r>
              <a:rPr lang="fa-IR" dirty="0" smtClean="0"/>
              <a:t>دارایی واقعی</a:t>
            </a:r>
            <a:endParaRPr lang="en-US" dirty="0"/>
          </a:p>
        </p:txBody>
      </p:sp>
    </p:spTree>
    <p:extLst>
      <p:ext uri="{BB962C8B-B14F-4D97-AF65-F5344CB8AC3E}">
        <p14:creationId xmlns:p14="http://schemas.microsoft.com/office/powerpoint/2010/main" val="232694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ساختارهای سیستم</a:t>
            </a:r>
            <a:endParaRPr lang="en-US" dirty="0">
              <a:solidFill>
                <a:schemeClr val="bg1"/>
              </a:solidFill>
            </a:endParaRPr>
          </a:p>
        </p:txBody>
      </p:sp>
      <p:sp>
        <p:nvSpPr>
          <p:cNvPr id="3" name="Content Placeholder 2"/>
          <p:cNvSpPr>
            <a:spLocks noGrp="1"/>
          </p:cNvSpPr>
          <p:nvPr>
            <p:ph idx="1"/>
          </p:nvPr>
        </p:nvSpPr>
        <p:spPr/>
        <p:txBody>
          <a:bodyPr/>
          <a:lstStyle/>
          <a:p>
            <a:pPr marL="0" indent="0" algn="l">
              <a:buNone/>
            </a:pPr>
            <a:r>
              <a:rPr lang="en-US" sz="1800" b="0" dirty="0" smtClean="0"/>
              <a:t>  V</a:t>
            </a:r>
          </a:p>
          <a:p>
            <a:pPr marL="0" indent="0" algn="l">
              <a:buNone/>
            </a:pPr>
            <a:r>
              <a:rPr lang="en-US" sz="1800" b="0" dirty="0" smtClean="0"/>
              <a:t>            O</a:t>
            </a:r>
          </a:p>
          <a:p>
            <a:pPr marL="0" indent="0" algn="l">
              <a:buNone/>
            </a:pPr>
            <a:r>
              <a:rPr lang="en-US" sz="1800" b="0" dirty="0"/>
              <a:t> </a:t>
            </a:r>
            <a:r>
              <a:rPr lang="en-US" sz="1800" b="0" dirty="0" smtClean="0"/>
              <a:t>C</a:t>
            </a:r>
          </a:p>
          <a:p>
            <a:pPr marL="0" indent="0" algn="l">
              <a:buNone/>
            </a:pPr>
            <a:endParaRPr lang="en-US" sz="1800" b="0" dirty="0" smtClean="0"/>
          </a:p>
          <a:p>
            <a:pPr marL="0" indent="0" algn="l">
              <a:buNone/>
            </a:pPr>
            <a:r>
              <a:rPr lang="en-US" sz="1800" b="0" dirty="0" smtClean="0"/>
              <a:t>           (Resource)</a:t>
            </a:r>
          </a:p>
          <a:p>
            <a:pPr marL="0" indent="0" algn="l">
              <a:buNone/>
            </a:pPr>
            <a:r>
              <a:rPr lang="en-US" sz="1800" b="0" dirty="0" smtClean="0"/>
              <a:t>             O </a:t>
            </a:r>
            <a:endParaRPr lang="en-US" sz="1800" b="0" dirty="0"/>
          </a:p>
          <a:p>
            <a:pPr marL="0" indent="0" algn="l">
              <a:buNone/>
            </a:pPr>
            <a:r>
              <a:rPr lang="en-US" sz="1800" b="0" dirty="0" smtClean="0"/>
              <a:t>C      V</a:t>
            </a:r>
          </a:p>
          <a:p>
            <a:pPr marL="0" indent="0" algn="l">
              <a:buNone/>
            </a:pPr>
            <a:endParaRPr lang="en-US" sz="1800" b="0" dirty="0"/>
          </a:p>
          <a:p>
            <a:pPr marL="0" indent="0" algn="l">
              <a:buNone/>
            </a:pPr>
            <a:r>
              <a:rPr lang="en-US" sz="1800" b="0" dirty="0" smtClean="0"/>
              <a:t>                 V</a:t>
            </a:r>
          </a:p>
          <a:p>
            <a:pPr marL="0" indent="0" algn="l">
              <a:buNone/>
            </a:pPr>
            <a:r>
              <a:rPr lang="en-US" sz="1800" b="0" dirty="0"/>
              <a:t> </a:t>
            </a:r>
            <a:r>
              <a:rPr lang="en-US" sz="1800" b="0" dirty="0" smtClean="0"/>
              <a:t>           O </a:t>
            </a:r>
          </a:p>
          <a:p>
            <a:pPr marL="0" indent="0" algn="l">
              <a:buNone/>
            </a:pPr>
            <a:r>
              <a:rPr lang="en-US" sz="1800" b="0" dirty="0" smtClean="0"/>
              <a:t>        C              V</a:t>
            </a:r>
            <a:endParaRPr lang="en-US" sz="1800" b="0" dirty="0"/>
          </a:p>
        </p:txBody>
      </p:sp>
      <p:cxnSp>
        <p:nvCxnSpPr>
          <p:cNvPr id="6" name="Straight Arrow Connector 5"/>
          <p:cNvCxnSpPr/>
          <p:nvPr/>
        </p:nvCxnSpPr>
        <p:spPr bwMode="auto">
          <a:xfrm>
            <a:off x="611560" y="2132856"/>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1547664" y="2132856"/>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611560" y="3068960"/>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683568" y="3429000"/>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1584924" y="3429000"/>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Connector 11"/>
          <p:cNvCxnSpPr/>
          <p:nvPr/>
        </p:nvCxnSpPr>
        <p:spPr bwMode="auto">
          <a:xfrm flipV="1">
            <a:off x="611560" y="2744924"/>
            <a:ext cx="7920880" cy="3600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611560" y="4149080"/>
            <a:ext cx="7920880" cy="3600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a:off x="625670" y="4437112"/>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611560" y="4725144"/>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1547664" y="4725144"/>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1331640" y="5065933"/>
            <a:ext cx="64807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0948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ساختارهای حمل و سرویس</a:t>
            </a:r>
            <a:endParaRPr lang="en-US" dirty="0">
              <a:solidFill>
                <a:schemeClr val="bg1"/>
              </a:solidFill>
            </a:endParaRPr>
          </a:p>
        </p:txBody>
      </p:sp>
      <p:sp>
        <p:nvSpPr>
          <p:cNvPr id="3" name="Content Placeholder 2"/>
          <p:cNvSpPr>
            <a:spLocks noGrp="1"/>
          </p:cNvSpPr>
          <p:nvPr>
            <p:ph idx="1"/>
          </p:nvPr>
        </p:nvSpPr>
        <p:spPr/>
        <p:txBody>
          <a:bodyPr/>
          <a:lstStyle/>
          <a:p>
            <a:r>
              <a:rPr lang="fa-IR" dirty="0" smtClean="0"/>
              <a:t>ساختار اول</a:t>
            </a:r>
          </a:p>
          <a:p>
            <a:r>
              <a:rPr lang="fa-IR" dirty="0" smtClean="0"/>
              <a:t>ساختار دوم</a:t>
            </a:r>
          </a:p>
          <a:p>
            <a:r>
              <a:rPr lang="fa-IR" smtClean="0"/>
              <a:t>ساختار سوم</a:t>
            </a:r>
            <a:endParaRPr lang="en-US" dirty="0"/>
          </a:p>
        </p:txBody>
      </p:sp>
    </p:spTree>
    <p:extLst>
      <p:ext uri="{BB962C8B-B14F-4D97-AF65-F5344CB8AC3E}">
        <p14:creationId xmlns:p14="http://schemas.microsoft.com/office/powerpoint/2010/main" val="1458222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ساختار عرضه یا تولید</a:t>
            </a:r>
            <a:endParaRPr lang="fa-IR" dirty="0">
              <a:solidFill>
                <a:schemeClr val="bg1"/>
              </a:solidFill>
            </a:endParaRPr>
          </a:p>
        </p:txBody>
      </p:sp>
      <p:sp>
        <p:nvSpPr>
          <p:cNvPr id="3" name="Content Placeholder 2"/>
          <p:cNvSpPr>
            <a:spLocks noGrp="1"/>
          </p:cNvSpPr>
          <p:nvPr>
            <p:ph idx="1"/>
          </p:nvPr>
        </p:nvSpPr>
        <p:spPr/>
        <p:txBody>
          <a:bodyPr/>
          <a:lstStyle/>
          <a:p>
            <a:pPr algn="l" rtl="0"/>
            <a:r>
              <a:rPr lang="en-US" dirty="0" smtClean="0"/>
              <a:t>V       O        V         C</a:t>
            </a:r>
          </a:p>
          <a:p>
            <a:pPr marL="0" indent="0" algn="l" rtl="0">
              <a:buNone/>
            </a:pPr>
            <a:endParaRPr lang="en-US" dirty="0"/>
          </a:p>
          <a:p>
            <a:pPr algn="l" rtl="0"/>
            <a:r>
              <a:rPr lang="en-US" dirty="0"/>
              <a:t>V       O        </a:t>
            </a:r>
            <a:r>
              <a:rPr lang="en-US" dirty="0" smtClean="0"/>
              <a:t>C</a:t>
            </a:r>
          </a:p>
          <a:p>
            <a:pPr algn="l" rtl="0"/>
            <a:endParaRPr lang="en-US" dirty="0"/>
          </a:p>
          <a:p>
            <a:pPr algn="l" rtl="0"/>
            <a:r>
              <a:rPr lang="en-US" dirty="0"/>
              <a:t>O        V         C</a:t>
            </a:r>
          </a:p>
          <a:p>
            <a:pPr algn="l" rtl="0"/>
            <a:endParaRPr lang="fa-IR" dirty="0"/>
          </a:p>
        </p:txBody>
      </p:sp>
      <p:cxnSp>
        <p:nvCxnSpPr>
          <p:cNvPr id="6" name="Straight Arrow Connector 5"/>
          <p:cNvCxnSpPr/>
          <p:nvPr/>
        </p:nvCxnSpPr>
        <p:spPr bwMode="auto">
          <a:xfrm>
            <a:off x="1259632" y="1916832"/>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2483768" y="1916832"/>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3707904" y="1884309"/>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1254571" y="3068960"/>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2483768" y="3068960"/>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a:off x="1387295" y="4221088"/>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2514930" y="4240940"/>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397602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مدل اسلاک (</a:t>
            </a:r>
            <a:r>
              <a:rPr lang="en-US" dirty="0" smtClean="0">
                <a:solidFill>
                  <a:schemeClr val="bg1"/>
                </a:solidFill>
              </a:rPr>
              <a:t>5V</a:t>
            </a:r>
            <a:r>
              <a:rPr lang="fa-IR" dirty="0" smtClean="0">
                <a:solidFill>
                  <a:schemeClr val="bg1"/>
                </a:solidFill>
              </a:rPr>
              <a:t> )</a:t>
            </a:r>
            <a:endParaRPr lang="fa-IR" dirty="0">
              <a:solidFill>
                <a:schemeClr val="bg1"/>
              </a:solidFill>
            </a:endParaRPr>
          </a:p>
        </p:txBody>
      </p:sp>
      <p:sp>
        <p:nvSpPr>
          <p:cNvPr id="3" name="Content Placeholder 2"/>
          <p:cNvSpPr>
            <a:spLocks noGrp="1"/>
          </p:cNvSpPr>
          <p:nvPr>
            <p:ph idx="1"/>
          </p:nvPr>
        </p:nvSpPr>
        <p:spPr/>
        <p:txBody>
          <a:bodyPr/>
          <a:lstStyle/>
          <a:p>
            <a:r>
              <a:rPr lang="fa-IR" dirty="0" smtClean="0"/>
              <a:t>سطح</a:t>
            </a:r>
          </a:p>
          <a:p>
            <a:r>
              <a:rPr lang="fa-IR" dirty="0" smtClean="0"/>
              <a:t>تنوع</a:t>
            </a:r>
          </a:p>
          <a:p>
            <a:r>
              <a:rPr lang="fa-IR" dirty="0" smtClean="0"/>
              <a:t>تغییر( بی ثباتی)</a:t>
            </a:r>
          </a:p>
          <a:p>
            <a:r>
              <a:rPr lang="fa-IR" dirty="0" smtClean="0"/>
              <a:t>قابلیت دیدن</a:t>
            </a:r>
          </a:p>
          <a:p>
            <a:r>
              <a:rPr lang="fa-IR" dirty="0" smtClean="0"/>
              <a:t>سرعت</a:t>
            </a:r>
            <a:endParaRPr lang="fa-IR" dirty="0"/>
          </a:p>
        </p:txBody>
      </p:sp>
    </p:spTree>
    <p:extLst>
      <p:ext uri="{BB962C8B-B14F-4D97-AF65-F5344CB8AC3E}">
        <p14:creationId xmlns:p14="http://schemas.microsoft.com/office/powerpoint/2010/main" val="15111761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6.مدیریت توزیع</a:t>
            </a:r>
            <a:endParaRPr lang="fa-IR" dirty="0">
              <a:solidFill>
                <a:schemeClr val="bg1"/>
              </a:solidFill>
            </a:endParaRPr>
          </a:p>
        </p:txBody>
      </p:sp>
      <p:sp>
        <p:nvSpPr>
          <p:cNvPr id="3" name="Content Placeholder 2"/>
          <p:cNvSpPr>
            <a:spLocks noGrp="1"/>
          </p:cNvSpPr>
          <p:nvPr>
            <p:ph idx="1"/>
          </p:nvPr>
        </p:nvSpPr>
        <p:spPr/>
        <p:txBody>
          <a:bodyPr/>
          <a:lstStyle/>
          <a:p>
            <a:r>
              <a:rPr lang="fa-IR" dirty="0" smtClean="0"/>
              <a:t>توزیع فیزیکی</a:t>
            </a:r>
          </a:p>
          <a:p>
            <a:r>
              <a:rPr lang="fa-IR" dirty="0" smtClean="0"/>
              <a:t>استراتژی توزیع</a:t>
            </a:r>
          </a:p>
          <a:p>
            <a:r>
              <a:rPr lang="fa-IR" dirty="0" smtClean="0"/>
              <a:t>کانال های توزیع</a:t>
            </a:r>
            <a:endParaRPr lang="fa-IR" dirty="0"/>
          </a:p>
        </p:txBody>
      </p:sp>
    </p:spTree>
    <p:extLst>
      <p:ext uri="{BB962C8B-B14F-4D97-AF65-F5344CB8AC3E}">
        <p14:creationId xmlns:p14="http://schemas.microsoft.com/office/powerpoint/2010/main" val="344685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ah366v34"/>
          <p:cNvPicPr>
            <a:picLocks noChangeAspect="1" noChangeArrowheads="1"/>
          </p:cNvPicPr>
          <p:nvPr/>
        </p:nvPicPr>
        <p:blipFill>
          <a:blip r:embed="rId2">
            <a:extLst>
              <a:ext uri="{28A0092B-C50C-407E-A947-70E740481C1C}">
                <a14:useLocalDpi xmlns:a14="http://schemas.microsoft.com/office/drawing/2010/main" val="0"/>
              </a:ext>
            </a:extLst>
          </a:blip>
          <a:srcRect l="2467" r="3015"/>
          <a:stretch>
            <a:fillRect/>
          </a:stretch>
        </p:blipFill>
        <p:spPr bwMode="auto">
          <a:xfrm>
            <a:off x="6084888" y="2035175"/>
            <a:ext cx="27368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Grp="1" noChangeArrowheads="1"/>
          </p:cNvSpPr>
          <p:nvPr>
            <p:ph type="title"/>
          </p:nvPr>
        </p:nvSpPr>
        <p:spPr>
          <a:xfrm>
            <a:off x="179388" y="42863"/>
            <a:ext cx="7207250" cy="795337"/>
          </a:xfrm>
        </p:spPr>
        <p:txBody>
          <a:bodyPr/>
          <a:lstStyle/>
          <a:p>
            <a:pPr eaLnBrk="1" hangingPunct="1"/>
            <a:r>
              <a:rPr lang="fa-IR" sz="2800" b="1" smtClean="0">
                <a:solidFill>
                  <a:schemeClr val="bg1"/>
                </a:solidFill>
                <a:cs typeface="Nazanin" pitchFamily="2" charset="-78"/>
              </a:rPr>
              <a:t>خرده</a:t>
            </a:r>
            <a:r>
              <a:rPr lang="fa-IR" sz="2800" b="1" smtClean="0">
                <a:solidFill>
                  <a:schemeClr val="bg1"/>
                </a:solidFill>
              </a:rPr>
              <a:t>‌</a:t>
            </a:r>
            <a:r>
              <a:rPr lang="fa-IR" sz="2800" b="1" smtClean="0">
                <a:solidFill>
                  <a:schemeClr val="bg1"/>
                </a:solidFill>
                <a:cs typeface="Nazanin" pitchFamily="2" charset="-78"/>
              </a:rPr>
              <a:t>فروشي</a:t>
            </a:r>
            <a:r>
              <a:rPr lang="en-US" sz="2800" b="1" smtClean="0">
                <a:solidFill>
                  <a:schemeClr val="bg1"/>
                </a:solidFill>
                <a:cs typeface="Nazanin" pitchFamily="2" charset="-78"/>
              </a:rPr>
              <a:t> </a:t>
            </a:r>
            <a:r>
              <a:rPr lang="fa-IR" sz="2800" b="1" smtClean="0">
                <a:solidFill>
                  <a:schemeClr val="bg1"/>
                </a:solidFill>
                <a:cs typeface="Nazanin" pitchFamily="2" charset="-78"/>
              </a:rPr>
              <a:t>پوشاك</a:t>
            </a:r>
            <a:r>
              <a:rPr lang="fa-IR" sz="2800" b="1" smtClean="0">
                <a:solidFill>
                  <a:schemeClr val="bg1"/>
                </a:solidFill>
              </a:rPr>
              <a:t>  </a:t>
            </a:r>
            <a:r>
              <a:rPr lang="en-US" sz="2800" b="1" smtClean="0">
                <a:solidFill>
                  <a:schemeClr val="bg1"/>
                </a:solidFill>
                <a:cs typeface="Times New Roman" pitchFamily="18" charset="0"/>
              </a:rPr>
              <a:t>Littlewoods</a:t>
            </a:r>
          </a:p>
        </p:txBody>
      </p:sp>
      <p:pic>
        <p:nvPicPr>
          <p:cNvPr id="45060" name="Picture 4" descr="br731v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28800"/>
            <a:ext cx="29241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Littlewood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160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descr="cc487v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324350"/>
            <a:ext cx="29718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7" descr="ak139v34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76600" y="1219200"/>
            <a:ext cx="3124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مدیریت موجودی</a:t>
            </a:r>
            <a:endParaRPr lang="fa-IR" dirty="0">
              <a:solidFill>
                <a:schemeClr val="bg1"/>
              </a:solidFill>
            </a:endParaRPr>
          </a:p>
        </p:txBody>
      </p:sp>
      <p:sp>
        <p:nvSpPr>
          <p:cNvPr id="3" name="Content Placeholder 2"/>
          <p:cNvSpPr>
            <a:spLocks noGrp="1"/>
          </p:cNvSpPr>
          <p:nvPr>
            <p:ph idx="1"/>
          </p:nvPr>
        </p:nvSpPr>
        <p:spPr/>
        <p:txBody>
          <a:bodyPr/>
          <a:lstStyle/>
          <a:p>
            <a:r>
              <a:rPr lang="fa-IR" dirty="0" smtClean="0"/>
              <a:t>مدیریت موجودی کشش</a:t>
            </a:r>
          </a:p>
          <a:p>
            <a:r>
              <a:rPr lang="fa-IR" dirty="0" smtClean="0"/>
              <a:t>مدیریت موجودی رانش</a:t>
            </a:r>
            <a:endParaRPr lang="fa-IR" dirty="0"/>
          </a:p>
        </p:txBody>
      </p:sp>
    </p:spTree>
    <p:extLst>
      <p:ext uri="{BB962C8B-B14F-4D97-AF65-F5344CB8AC3E}">
        <p14:creationId xmlns:p14="http://schemas.microsoft.com/office/powerpoint/2010/main" val="2504033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6" name="Rectangle 14"/>
          <p:cNvSpPr>
            <a:spLocks noGrp="1" noChangeArrowheads="1"/>
          </p:cNvSpPr>
          <p:nvPr>
            <p:ph type="body" idx="1"/>
          </p:nvPr>
        </p:nvSpPr>
        <p:spPr>
          <a:xfrm>
            <a:off x="357188" y="214313"/>
            <a:ext cx="8372475" cy="6429375"/>
          </a:xfrm>
        </p:spPr>
        <p:txBody>
          <a:bodyPr/>
          <a:lstStyle/>
          <a:p>
            <a:pPr marL="0" indent="174625" eaLnBrk="1" hangingPunct="1">
              <a:lnSpc>
                <a:spcPct val="150000"/>
              </a:lnSpc>
              <a:buFont typeface="Wingdings" pitchFamily="2" charset="2"/>
              <a:buNone/>
              <a:defRPr/>
            </a:pPr>
            <a:r>
              <a:rPr lang="fa-IR" sz="2800" dirty="0" smtClean="0">
                <a:latin typeface="2  Nazanin"/>
                <a:cs typeface="B Nazanin" pitchFamily="2" charset="-78"/>
              </a:rPr>
              <a:t>مقدمه</a:t>
            </a:r>
          </a:p>
          <a:p>
            <a:pPr marL="0" indent="182563" eaLnBrk="1" hangingPunct="1">
              <a:lnSpc>
                <a:spcPct val="150000"/>
              </a:lnSpc>
              <a:buFont typeface="Wingdings" pitchFamily="2" charset="2"/>
              <a:buNone/>
              <a:defRPr/>
            </a:pPr>
            <a:r>
              <a:rPr lang="fa-IR" sz="1800" dirty="0" smtClean="0">
                <a:effectLst>
                  <a:outerShdw blurRad="38100" dist="38100" dir="2700000" algn="tl">
                    <a:srgbClr val="000000">
                      <a:alpha val="43137"/>
                    </a:srgbClr>
                  </a:outerShdw>
                </a:effectLst>
                <a:cs typeface="B Nazanin" pitchFamily="2" charset="-78"/>
              </a:rPr>
              <a:t>يكی ازجديد ترين مباحث موردتوجه دانشمندان جهت شناسايی افراد يا كالاها استفاده ازسيستم شناسايی با استفاده ازفركانس راديويی يا </a:t>
            </a:r>
            <a:r>
              <a:rPr lang="en-US" sz="1800" dirty="0" smtClean="0">
                <a:effectLst>
                  <a:outerShdw blurRad="38100" dist="38100" dir="2700000" algn="tl">
                    <a:srgbClr val="000000">
                      <a:alpha val="43137"/>
                    </a:srgbClr>
                  </a:outerShdw>
                </a:effectLst>
                <a:cs typeface="B Nazanin" pitchFamily="2" charset="-78"/>
              </a:rPr>
              <a:t>RFID</a:t>
            </a:r>
            <a:r>
              <a:rPr lang="fa-IR" sz="1800" dirty="0" smtClean="0">
                <a:effectLst>
                  <a:outerShdw blurRad="38100" dist="38100" dir="2700000" algn="tl">
                    <a:srgbClr val="000000">
                      <a:alpha val="43137"/>
                    </a:srgbClr>
                  </a:outerShdw>
                </a:effectLst>
                <a:cs typeface="B Nazanin" pitchFamily="2" charset="-78"/>
              </a:rPr>
              <a:t> ميباشد .</a:t>
            </a:r>
            <a:br>
              <a:rPr lang="fa-IR" sz="1800" dirty="0" smtClean="0">
                <a:effectLst>
                  <a:outerShdw blurRad="38100" dist="38100" dir="2700000" algn="tl">
                    <a:srgbClr val="000000">
                      <a:alpha val="43137"/>
                    </a:srgbClr>
                  </a:outerShdw>
                </a:effectLst>
                <a:cs typeface="B Nazanin" pitchFamily="2" charset="-78"/>
              </a:rPr>
            </a:br>
            <a:r>
              <a:rPr lang="en-US" sz="1800" dirty="0" smtClean="0">
                <a:effectLst>
                  <a:outerShdw blurRad="38100" dist="38100" dir="2700000" algn="tl">
                    <a:srgbClr val="000000">
                      <a:alpha val="43137"/>
                    </a:srgbClr>
                  </a:outerShdw>
                </a:effectLst>
                <a:cs typeface="B Nazanin" pitchFamily="2" charset="-78"/>
              </a:rPr>
              <a:t>RFID </a:t>
            </a:r>
            <a:r>
              <a:rPr lang="fa-IR" sz="1800" dirty="0" smtClean="0">
                <a:effectLst>
                  <a:outerShdw blurRad="38100" dist="38100" dir="2700000" algn="tl">
                    <a:srgbClr val="000000">
                      <a:alpha val="43137"/>
                    </a:srgbClr>
                  </a:outerShdw>
                </a:effectLst>
                <a:cs typeface="B Nazanin" pitchFamily="2" charset="-78"/>
              </a:rPr>
              <a:t>كه مخفف سه واژه</a:t>
            </a:r>
            <a:r>
              <a:rPr lang="en-US" sz="1800" dirty="0" smtClean="0">
                <a:effectLst>
                  <a:outerShdw blurRad="38100" dist="38100" dir="2700000" algn="tl">
                    <a:srgbClr val="000000">
                      <a:alpha val="43137"/>
                    </a:srgbClr>
                  </a:outerShdw>
                </a:effectLst>
                <a:cs typeface="B Nazanin" pitchFamily="2" charset="-78"/>
              </a:rPr>
              <a:t> Radio Frequency Identification </a:t>
            </a:r>
            <a:r>
              <a:rPr lang="fa-IR" sz="1800" dirty="0" smtClean="0">
                <a:effectLst>
                  <a:outerShdw blurRad="38100" dist="38100" dir="2700000" algn="tl">
                    <a:srgbClr val="000000">
                      <a:alpha val="43137"/>
                    </a:srgbClr>
                  </a:outerShdw>
                </a:effectLst>
                <a:cs typeface="B Nazanin" pitchFamily="2" charset="-78"/>
              </a:rPr>
              <a:t>است؛ امروزه توسط فروشگاه های زنجيره ای بزرگی چون "وال مارت" و "مک دونالد" و نيز سازمانهای مهمی چون "وزارت دفاع ايالت متحده آمريكا" استفاده شده وامتحان خود را به خوبی پس داده است . </a:t>
            </a:r>
            <a:r>
              <a:rPr lang="fa-IR" sz="1800" dirty="0" smtClean="0">
                <a:effectLst>
                  <a:outerShdw blurRad="38100" dist="38100" dir="2700000" algn="tl">
                    <a:srgbClr val="000000">
                      <a:alpha val="43137"/>
                    </a:srgbClr>
                  </a:outerShdw>
                </a:effectLst>
              </a:rPr>
              <a:t/>
            </a:r>
            <a:br>
              <a:rPr lang="fa-IR" sz="1800" dirty="0" smtClean="0">
                <a:effectLst>
                  <a:outerShdw blurRad="38100" dist="38100" dir="2700000" algn="tl">
                    <a:srgbClr val="000000">
                      <a:alpha val="43137"/>
                    </a:srgbClr>
                  </a:outerShdw>
                </a:effectLst>
              </a:rPr>
            </a:br>
            <a:r>
              <a:rPr lang="fa-IR" sz="1800" dirty="0" smtClean="0">
                <a:effectLst>
                  <a:outerShdw blurRad="38100" dist="38100" dir="2700000" algn="tl">
                    <a:srgbClr val="000000">
                      <a:alpha val="43137"/>
                    </a:srgbClr>
                  </a:outerShdw>
                </a:effectLst>
                <a:latin typeface="2  Nazanin"/>
                <a:cs typeface="B Nazanin" pitchFamily="2" charset="-78"/>
              </a:rPr>
              <a:t>تصور كنيد كه وارد يك فروشگاه زنجيره ای شده ايد و اقلام مورد نياز خود را داخل چرخ دستی</a:t>
            </a:r>
            <a:r>
              <a:rPr lang="en-US" sz="1800" dirty="0" smtClean="0">
                <a:effectLst>
                  <a:outerShdw blurRad="38100" dist="38100" dir="2700000" algn="tl">
                    <a:srgbClr val="000000">
                      <a:alpha val="43137"/>
                    </a:srgbClr>
                  </a:outerShdw>
                </a:effectLst>
                <a:latin typeface="2  Nazanin"/>
                <a:cs typeface="B Nazanin" pitchFamily="2" charset="-78"/>
              </a:rPr>
              <a:t>(trolley) </a:t>
            </a:r>
            <a:r>
              <a:rPr lang="fa-IR" sz="1800" dirty="0" smtClean="0">
                <a:effectLst>
                  <a:outerShdw blurRad="38100" dist="38100" dir="2700000" algn="tl">
                    <a:srgbClr val="000000">
                      <a:alpha val="43137"/>
                    </a:srgbClr>
                  </a:outerShdw>
                </a:effectLst>
                <a:latin typeface="2  Nazanin"/>
                <a:cs typeface="B Nazanin" pitchFamily="2" charset="-78"/>
              </a:rPr>
              <a:t> قرارداده ايد. صندوق دار با استفاده از بار كد ميبايستی كه تك تك اقلام داخل سبد را برداشته و اطلاعات آن را توسط باركد خوان </a:t>
            </a:r>
            <a:r>
              <a:rPr lang="en-US" sz="1800" dirty="0" smtClean="0">
                <a:effectLst>
                  <a:outerShdw blurRad="38100" dist="38100" dir="2700000" algn="tl">
                    <a:srgbClr val="000000">
                      <a:alpha val="43137"/>
                    </a:srgbClr>
                  </a:outerShdw>
                </a:effectLst>
                <a:latin typeface="2  Nazanin"/>
                <a:cs typeface="B Nazanin" pitchFamily="2" charset="-78"/>
              </a:rPr>
              <a:t>(Barcode Reader) </a:t>
            </a:r>
            <a:r>
              <a:rPr lang="fa-IR" sz="1800" dirty="0" smtClean="0">
                <a:effectLst>
                  <a:outerShdw blurRad="38100" dist="38100" dir="2700000" algn="tl">
                    <a:srgbClr val="000000">
                      <a:alpha val="43137"/>
                    </a:srgbClr>
                  </a:outerShdw>
                </a:effectLst>
                <a:latin typeface="2  Nazanin"/>
                <a:cs typeface="B Nazanin" pitchFamily="2" charset="-78"/>
              </a:rPr>
              <a:t> يكی يكی به داخل رايانه وارد كند تا فاكتور اقلام انتخابی شما صادر گردد. بسياري از اوقات بدليل آنكه تعداد كالاهای خريداری شده بسيار زياد ميباشند ؛ صفهای طولانی ای در فروشگاه های زنجيره ای تشكيل ميشود . تازه ، گاهي اوقات نيز مخدوش شدن علائم بار كد ، از خواندن اطلاعات جلوگيری ميكند ، كه اين خود موجب مشكلات بيشتری ميشود.</a:t>
            </a:r>
            <a:br>
              <a:rPr lang="fa-IR" sz="1800" dirty="0" smtClean="0">
                <a:effectLst>
                  <a:outerShdw blurRad="38100" dist="38100" dir="2700000" algn="tl">
                    <a:srgbClr val="000000">
                      <a:alpha val="43137"/>
                    </a:srgbClr>
                  </a:outerShdw>
                </a:effectLst>
                <a:latin typeface="2  Nazanin"/>
                <a:cs typeface="B Nazanin" pitchFamily="2" charset="-78"/>
              </a:rPr>
            </a:br>
            <a:r>
              <a:rPr lang="fa-IR" sz="1800" dirty="0" smtClean="0">
                <a:effectLst>
                  <a:outerShdw blurRad="38100" dist="38100" dir="2700000" algn="tl">
                    <a:srgbClr val="000000">
                      <a:alpha val="43137"/>
                    </a:srgbClr>
                  </a:outerShdw>
                </a:effectLst>
                <a:latin typeface="2  Nazanin"/>
                <a:cs typeface="B Nazanin" pitchFamily="2" charset="-78"/>
              </a:rPr>
              <a:t>با اين فن آوری جديد يعنی </a:t>
            </a:r>
            <a:r>
              <a:rPr lang="en-US" sz="1800" dirty="0" smtClean="0">
                <a:effectLst>
                  <a:outerShdw blurRad="38100" dist="38100" dir="2700000" algn="tl">
                    <a:srgbClr val="000000">
                      <a:alpha val="43137"/>
                    </a:srgbClr>
                  </a:outerShdw>
                </a:effectLst>
                <a:latin typeface="2  Nazanin"/>
                <a:cs typeface="B Nazanin" pitchFamily="2" charset="-78"/>
              </a:rPr>
              <a:t>RFID </a:t>
            </a:r>
            <a:r>
              <a:rPr lang="fa-IR" sz="1800" dirty="0" smtClean="0">
                <a:effectLst>
                  <a:outerShdw blurRad="38100" dist="38100" dir="2700000" algn="tl">
                    <a:srgbClr val="000000">
                      <a:alpha val="43137"/>
                    </a:srgbClr>
                  </a:outerShdw>
                </a:effectLst>
                <a:latin typeface="2  Nazanin"/>
                <a:cs typeface="B Nazanin" pitchFamily="2" charset="-78"/>
              </a:rPr>
              <a:t>شما سبدكالای خود را برميداريد وبدون اينكه مجبور به ايستادن درصفهای طولانی شويد و يا حتي بدون اينكه مجبور باشيد اقلام خريداری شده را به صندوقدار يا نگهبان نشان دهيد، از در خارج ميشويد. </a:t>
            </a:r>
            <a:br>
              <a:rPr lang="fa-IR" sz="1800" dirty="0" smtClean="0">
                <a:effectLst>
                  <a:outerShdw blurRad="38100" dist="38100" dir="2700000" algn="tl">
                    <a:srgbClr val="000000">
                      <a:alpha val="43137"/>
                    </a:srgbClr>
                  </a:outerShdw>
                </a:effectLst>
                <a:latin typeface="2  Nazanin"/>
                <a:cs typeface="B Nazanin" pitchFamily="2" charset="-78"/>
              </a:rPr>
            </a:br>
            <a:r>
              <a:rPr lang="fa-IR" sz="1800" dirty="0" smtClean="0"/>
              <a:t/>
            </a:r>
            <a:br>
              <a:rPr lang="fa-IR" sz="1800" dirty="0" smtClean="0"/>
            </a:br>
            <a:endParaRPr lang="en-US" sz="1800" dirty="0" smtClean="0">
              <a:cs typeface="B Nazanin" pitchFamily="2" charset="-78"/>
            </a:endParaRPr>
          </a:p>
        </p:txBody>
      </p:sp>
      <p:sp>
        <p:nvSpPr>
          <p:cNvPr id="114692" name="Text Box 26"/>
          <p:cNvSpPr txBox="1">
            <a:spLocks noChangeArrowheads="1"/>
          </p:cNvSpPr>
          <p:nvPr/>
        </p:nvSpPr>
        <p:spPr bwMode="auto">
          <a:xfrm>
            <a:off x="1692275" y="260350"/>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endParaRPr lang="fa-IR"/>
          </a:p>
        </p:txBody>
      </p:sp>
      <p:sp>
        <p:nvSpPr>
          <p:cNvPr id="114693" name="Text Box 28"/>
          <p:cNvSpPr txBox="1">
            <a:spLocks noChangeArrowheads="1"/>
          </p:cNvSpPr>
          <p:nvPr/>
        </p:nvSpPr>
        <p:spPr bwMode="auto">
          <a:xfrm>
            <a:off x="0" y="0"/>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fa-IR" sz="1400" b="1">
                <a:solidFill>
                  <a:srgbClr val="000099"/>
                </a:solidFill>
                <a:cs typeface="B Nazanin" pitchFamily="2" charset="-78"/>
                <a:hlinkClick r:id="rId2" action="ppaction://hlinksldjump"/>
              </a:rPr>
              <a:t>فهرست</a:t>
            </a:r>
            <a:endParaRPr lang="en-US" sz="1400" b="1">
              <a:solidFill>
                <a:srgbClr val="000099"/>
              </a:solidFill>
              <a:cs typeface="B Nazanin" pitchFamily="2" charset="-78"/>
            </a:endParaRPr>
          </a:p>
        </p:txBody>
      </p:sp>
    </p:spTree>
    <p:extLst>
      <p:ext uri="{BB962C8B-B14F-4D97-AF65-F5344CB8AC3E}">
        <p14:creationId xmlns:p14="http://schemas.microsoft.com/office/powerpoint/2010/main" val="4100114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31086">
                                            <p:txEl>
                                              <p:pRg st="0" end="0"/>
                                            </p:txEl>
                                          </p:spTgt>
                                        </p:tgtEl>
                                        <p:attrNameLst>
                                          <p:attrName>style.visibility</p:attrName>
                                        </p:attrNameLst>
                                      </p:cBhvr>
                                      <p:to>
                                        <p:strVal val="visible"/>
                                      </p:to>
                                    </p:set>
                                    <p:anim calcmode="lin" valueType="num">
                                      <p:cBhvr>
                                        <p:cTn id="7" dur="1000" fill="hold"/>
                                        <p:tgtEl>
                                          <p:spTgt spid="13108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3108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31086">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31086">
                                            <p:txEl>
                                              <p:pRg st="1" end="1"/>
                                            </p:txEl>
                                          </p:spTgt>
                                        </p:tgtEl>
                                        <p:attrNameLst>
                                          <p:attrName>style.visibility</p:attrName>
                                        </p:attrNameLst>
                                      </p:cBhvr>
                                      <p:to>
                                        <p:strVal val="visible"/>
                                      </p:to>
                                    </p:set>
                                    <p:anim calcmode="lin" valueType="num">
                                      <p:cBhvr>
                                        <p:cTn id="12" dur="1000" fill="hold"/>
                                        <p:tgtEl>
                                          <p:spTgt spid="131086">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31086">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310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r>
              <a:rPr lang="fa-IR" sz="2000" dirty="0">
                <a:effectLst>
                  <a:outerShdw blurRad="38100" dist="38100" dir="2700000" algn="tl">
                    <a:srgbClr val="000000">
                      <a:alpha val="43137"/>
                    </a:srgbClr>
                  </a:outerShdw>
                </a:effectLst>
                <a:cs typeface="B Nazanin" pitchFamily="2" charset="-78"/>
              </a:rPr>
              <a:t>چرا ؟ چون برچسب روي كالا ديگر باركد (</a:t>
            </a:r>
            <a:r>
              <a:rPr lang="en-US" sz="2000" dirty="0">
                <a:effectLst>
                  <a:outerShdw blurRad="38100" dist="38100" dir="2700000" algn="tl">
                    <a:srgbClr val="000000">
                      <a:alpha val="43137"/>
                    </a:srgbClr>
                  </a:outerShdw>
                </a:effectLst>
                <a:cs typeface="B Nazanin" pitchFamily="2" charset="-78"/>
              </a:rPr>
              <a:t>Barcode </a:t>
            </a:r>
            <a:r>
              <a:rPr lang="fa-IR" sz="2000" dirty="0">
                <a:effectLst>
                  <a:outerShdw blurRad="38100" dist="38100" dir="2700000" algn="tl">
                    <a:srgbClr val="000000">
                      <a:alpha val="43137"/>
                    </a:srgbClr>
                  </a:outerShdw>
                </a:effectLst>
                <a:cs typeface="B Nazanin" pitchFamily="2" charset="-78"/>
              </a:rPr>
              <a:t>) نيست بلكه از نوع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 ميباشد و خودش با فرستادن علائم راديويي كليه اطلاعات جاری خود از قبيل تعداد ، قيمت ، وزن ، ... را به كامپيوترهای موجود در درهای خروجی مخابره ميكند.</a:t>
            </a:r>
            <a:br>
              <a:rPr lang="fa-IR" sz="2000" dirty="0">
                <a:effectLst>
                  <a:outerShdw blurRad="38100" dist="38100" dir="2700000" algn="tl">
                    <a:srgbClr val="000000">
                      <a:alpha val="43137"/>
                    </a:srgbClr>
                  </a:outerShdw>
                </a:effectLst>
                <a:cs typeface="B Nazanin" pitchFamily="2" charset="-78"/>
              </a:rPr>
            </a:br>
            <a:r>
              <a:rPr lang="fa-IR" sz="2000" dirty="0">
                <a:effectLst>
                  <a:outerShdw blurRad="38100" dist="38100" dir="2700000" algn="tl">
                    <a:srgbClr val="000000">
                      <a:alpha val="43137"/>
                    </a:srgbClr>
                  </a:outerShdw>
                </a:effectLst>
                <a:cs typeface="B Nazanin" pitchFamily="2" charset="-78"/>
              </a:rPr>
              <a:t>اين برچسبها داراي دو بخش تراشه و آنتن هستند و داراي عملكرد بسيار ساده ای می باشند؛ تراشه اطلاعات را ازطريق آنتن منتشر ميكند و حسگرهايی در اطراف قرار دارند ،اين اطلاعات را دريافت ميكنند.</a:t>
            </a:r>
            <a:br>
              <a:rPr lang="fa-IR" sz="2000" dirty="0">
                <a:effectLst>
                  <a:outerShdw blurRad="38100" dist="38100" dir="2700000" algn="tl">
                    <a:srgbClr val="000000">
                      <a:alpha val="43137"/>
                    </a:srgbClr>
                  </a:outerShdw>
                </a:effectLst>
                <a:cs typeface="B Nazanin" pitchFamily="2" charset="-78"/>
              </a:rPr>
            </a:br>
            <a:r>
              <a:rPr lang="fa-IR" sz="2000" dirty="0">
                <a:effectLst>
                  <a:outerShdw blurRad="38100" dist="38100" dir="2700000" algn="tl">
                    <a:srgbClr val="000000">
                      <a:alpha val="43137"/>
                    </a:srgbClr>
                  </a:outerShdw>
                </a:effectLst>
                <a:cs typeface="B Nazanin" pitchFamily="2" charset="-78"/>
              </a:rPr>
              <a:t>از جمله مهمترين محاسن آن كاهش سرقت يا دزدی و محاسبه سريعتر تعداد كالاهای موجود در انبار بدون نياز وكمك به نيروهای انسانی است.</a:t>
            </a:r>
            <a:br>
              <a:rPr lang="fa-IR" sz="2000" dirty="0">
                <a:effectLst>
                  <a:outerShdw blurRad="38100" dist="38100" dir="2700000" algn="tl">
                    <a:srgbClr val="000000">
                      <a:alpha val="43137"/>
                    </a:srgbClr>
                  </a:outerShdw>
                </a:effectLst>
                <a:cs typeface="B Nazanin" pitchFamily="2" charset="-78"/>
              </a:rPr>
            </a:br>
            <a:r>
              <a:rPr lang="fa-IR" sz="2000" dirty="0">
                <a:effectLst>
                  <a:outerShdw blurRad="38100" dist="38100" dir="2700000" algn="tl">
                    <a:srgbClr val="000000">
                      <a:alpha val="43137"/>
                    </a:srgbClr>
                  </a:outerShdw>
                </a:effectLst>
                <a:cs typeface="B Nazanin" pitchFamily="2" charset="-78"/>
              </a:rPr>
              <a:t>اما تنها اشكال اين فن آوری گران بودن آن است، اگرچه روزگاری ميرسدكه تمامي اشياء و كالاها اين برچسب ها را مثل باركد خواهند داشت.</a:t>
            </a:r>
            <a:br>
              <a:rPr lang="fa-IR" sz="2000" dirty="0">
                <a:effectLst>
                  <a:outerShdw blurRad="38100" dist="38100" dir="2700000" algn="tl">
                    <a:srgbClr val="000000">
                      <a:alpha val="43137"/>
                    </a:srgbClr>
                  </a:outerShdw>
                </a:effectLst>
                <a:cs typeface="B Nazanin" pitchFamily="2" charset="-78"/>
              </a:rPr>
            </a:br>
            <a:r>
              <a:rPr lang="fa-IR" sz="2000" dirty="0">
                <a:effectLst>
                  <a:outerShdw blurRad="38100" dist="38100" dir="2700000" algn="tl">
                    <a:srgbClr val="000000">
                      <a:alpha val="43137"/>
                    </a:srgbClr>
                  </a:outerShdw>
                </a:effectLst>
                <a:cs typeface="B Nazanin" pitchFamily="2" charset="-78"/>
              </a:rPr>
              <a:t>اصولاً سامانه های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از سيگنالهای الكترونيكی و الكترو مغاطيسی برای خواندن و نوشتن داده ها بدون تماس بهره گيری می كنند.</a:t>
            </a:r>
          </a:p>
          <a:p>
            <a:endParaRPr lang="fa-IR" sz="2000" dirty="0"/>
          </a:p>
        </p:txBody>
      </p:sp>
    </p:spTree>
    <p:extLst>
      <p:ext uri="{BB962C8B-B14F-4D97-AF65-F5344CB8AC3E}">
        <p14:creationId xmlns:p14="http://schemas.microsoft.com/office/powerpoint/2010/main" val="2113817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r>
              <a:rPr lang="fa-IR" sz="2000" dirty="0">
                <a:effectLst>
                  <a:outerShdw blurRad="38100" dist="38100" dir="2700000" algn="tl">
                    <a:srgbClr val="000000">
                      <a:alpha val="43137"/>
                    </a:srgbClr>
                  </a:outerShdw>
                </a:effectLst>
                <a:cs typeface="B Nazanin" pitchFamily="2" charset="-78"/>
              </a:rPr>
              <a:t>تاريخچه </a:t>
            </a:r>
            <a:r>
              <a:rPr lang="en-US" sz="2000" dirty="0">
                <a:effectLst>
                  <a:outerShdw blurRad="38100" dist="38100" dir="2700000" algn="tl">
                    <a:srgbClr val="000000">
                      <a:alpha val="43137"/>
                    </a:srgbClr>
                  </a:outerShdw>
                </a:effectLst>
                <a:cs typeface="B Nazanin" pitchFamily="2" charset="-78"/>
              </a:rPr>
              <a:t>RFID</a:t>
            </a:r>
            <a:br>
              <a:rPr lang="en-US" sz="2000" dirty="0">
                <a:effectLst>
                  <a:outerShdw blurRad="38100" dist="38100" dir="2700000" algn="tl">
                    <a:srgbClr val="000000">
                      <a:alpha val="43137"/>
                    </a:srgbClr>
                  </a:outerShdw>
                </a:effectLst>
                <a:cs typeface="B Nazanin" pitchFamily="2" charset="-78"/>
              </a:rPr>
            </a:br>
            <a:r>
              <a:rPr lang="fa-IR" sz="2000" dirty="0">
                <a:effectLst>
                  <a:outerShdw blurRad="38100" dist="38100" dir="2700000" algn="tl">
                    <a:srgbClr val="000000">
                      <a:alpha val="43137"/>
                    </a:srgbClr>
                  </a:outerShdw>
                </a:effectLst>
                <a:cs typeface="B Nazanin" pitchFamily="2" charset="-78"/>
              </a:rPr>
              <a:t>تصور بسياري از افراد اين است که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يك فناوري نوظهور و نوپا است. علت اين تصور نادرست اين است که فناوري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به تازگي توسعه داده شده است.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 از دهه 70 ميلادي وجود تجاري داشته اما به دليل هزينه بالايش در پياده‌سازي تاکنون گسترش چنداني پيدا نکرده است . اکنون با پيشرفت فناوري در زمينه سيستم‌هاي اطلاعاتي ، ظهور ريزپردازنده‌هاي قدرتمند و نسبتا ارزان و ... مي‌توان با هزينه‌هاي کم‌تري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را پياده‌سازي كرد و چون دنياي تجاري امروزي نياز حياتي‌تري نيز به اين‌گونه سيستم‌ها دارد، مي‌توان آن را راحت‌تر در حوزه تجارت گسترش داد.</a:t>
            </a:r>
            <a:br>
              <a:rPr lang="fa-IR" sz="2000" dirty="0">
                <a:effectLst>
                  <a:outerShdw blurRad="38100" dist="38100" dir="2700000" algn="tl">
                    <a:srgbClr val="000000">
                      <a:alpha val="43137"/>
                    </a:srgbClr>
                  </a:outerShdw>
                </a:effectLst>
                <a:cs typeface="B Nazanin" pitchFamily="2" charset="-78"/>
              </a:rPr>
            </a:br>
            <a:r>
              <a:rPr lang="fa-IR" sz="2000" dirty="0">
                <a:effectLst>
                  <a:outerShdw blurRad="38100" dist="38100" dir="2700000" algn="tl">
                    <a:srgbClr val="000000">
                      <a:alpha val="43137"/>
                    </a:srgbClr>
                  </a:outerShdw>
                </a:effectLst>
                <a:cs typeface="B Nazanin" pitchFamily="2" charset="-78"/>
              </a:rPr>
              <a:t>اگر به مفهوم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دقت كنيم، مي‌توان ادعا کرد که از زمان جنگ جهاني دوم اين فناوري حضور داشته است. سيستم مشابهي در آن زمان براي شناسايي هواپيماهاي خودي و تفكيك آنها ازهواپيماهاي دشمن توسط انگليسي‌ها ساخته شده بود كه </a:t>
            </a:r>
            <a:r>
              <a:rPr lang="en-US" sz="2000" dirty="0">
                <a:effectLst>
                  <a:outerShdw blurRad="38100" dist="38100" dir="2700000" algn="tl">
                    <a:srgbClr val="000000">
                      <a:alpha val="43137"/>
                    </a:srgbClr>
                  </a:outerShdw>
                </a:effectLst>
                <a:cs typeface="B Nazanin" pitchFamily="2" charset="-78"/>
              </a:rPr>
              <a:t>IFF </a:t>
            </a:r>
            <a:r>
              <a:rPr lang="fa-IR" sz="2000" dirty="0">
                <a:effectLst>
                  <a:outerShdw blurRad="38100" dist="38100" dir="2700000" algn="tl">
                    <a:srgbClr val="000000">
                      <a:alpha val="43137"/>
                    </a:srgbClr>
                  </a:outerShdw>
                </a:effectLst>
                <a:cs typeface="B Nazanin" pitchFamily="2" charset="-78"/>
              </a:rPr>
              <a:t>نام داشت. </a:t>
            </a:r>
            <a:r>
              <a:rPr lang="en-US" sz="2000" dirty="0">
                <a:effectLst>
                  <a:outerShdw blurRad="38100" dist="38100" dir="2700000" algn="tl">
                    <a:srgbClr val="000000">
                      <a:alpha val="43137"/>
                    </a:srgbClr>
                  </a:outerShdw>
                </a:effectLst>
                <a:cs typeface="B Nazanin" pitchFamily="2" charset="-78"/>
              </a:rPr>
              <a:t> IFF </a:t>
            </a:r>
            <a:r>
              <a:rPr lang="fa-IR" sz="2000" dirty="0">
                <a:effectLst>
                  <a:outerShdw blurRad="38100" dist="38100" dir="2700000" algn="tl">
                    <a:srgbClr val="000000">
                      <a:alpha val="43137"/>
                    </a:srgbClr>
                  </a:outerShdw>
                </a:effectLst>
                <a:cs typeface="B Nazanin" pitchFamily="2" charset="-78"/>
              </a:rPr>
              <a:t>اختصار عبارت </a:t>
            </a:r>
            <a:r>
              <a:rPr lang="en-US" sz="2000" dirty="0">
                <a:effectLst>
                  <a:outerShdw blurRad="38100" dist="38100" dir="2700000" algn="tl">
                    <a:srgbClr val="000000">
                      <a:alpha val="43137"/>
                    </a:srgbClr>
                  </a:outerShdw>
                </a:effectLst>
                <a:cs typeface="B Nazanin" pitchFamily="2" charset="-78"/>
              </a:rPr>
              <a:t>Identify Friend or Foe </a:t>
            </a:r>
            <a:r>
              <a:rPr lang="fa-IR" sz="2000" dirty="0">
                <a:effectLst>
                  <a:outerShdw blurRad="38100" dist="38100" dir="2700000" algn="tl">
                    <a:srgbClr val="000000">
                      <a:alpha val="43137"/>
                    </a:srgbClr>
                  </a:outerShdw>
                </a:effectLst>
                <a:cs typeface="B Nazanin" pitchFamily="2" charset="-78"/>
              </a:rPr>
              <a:t> به مفهوم تشخيص دوست از دشمن است و مكانيزم آن نيز شبيه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است.</a:t>
            </a:r>
            <a:br>
              <a:rPr lang="fa-IR" sz="2000" dirty="0">
                <a:effectLst>
                  <a:outerShdw blurRad="38100" dist="38100" dir="2700000" algn="tl">
                    <a:srgbClr val="000000">
                      <a:alpha val="43137"/>
                    </a:srgbClr>
                  </a:outerShdw>
                </a:effectLst>
                <a:cs typeface="B Nazanin" pitchFamily="2" charset="-78"/>
              </a:rPr>
            </a:br>
            <a:r>
              <a:rPr lang="fa-IR" sz="2000" dirty="0">
                <a:effectLst>
                  <a:outerShdw blurRad="38100" dist="38100" dir="2700000" algn="tl">
                    <a:srgbClr val="000000">
                      <a:alpha val="43137"/>
                    </a:srgbClr>
                  </a:outerShdw>
                </a:effectLst>
                <a:cs typeface="B Nazanin" pitchFamily="2" charset="-78"/>
              </a:rPr>
              <a:t>در سال 1945 ميلادي نيز فردي به نام لئون ترمين دستگاهي جاسوسي اختراع كرد كه فناوري آن مشابه</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است و درنهايت اينكه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شکل امروزي توسط مخترعي به نام ماريو كاردلو ساخته شد كه به علت گراني بسيارش تا سال 1970 استفاده‌اي از آن در تجارت نشد.</a:t>
            </a:r>
            <a:br>
              <a:rPr lang="fa-IR" sz="2000" dirty="0">
                <a:effectLst>
                  <a:outerShdw blurRad="38100" dist="38100" dir="2700000" algn="tl">
                    <a:srgbClr val="000000">
                      <a:alpha val="43137"/>
                    </a:srgbClr>
                  </a:outerShdw>
                </a:effectLst>
                <a:cs typeface="B Nazanin" pitchFamily="2" charset="-78"/>
              </a:rPr>
            </a:br>
            <a:r>
              <a:rPr lang="fa-IR" sz="2000" dirty="0">
                <a:effectLst>
                  <a:outerShdw blurRad="38100" dist="38100" dir="2700000" algn="tl">
                    <a:srgbClr val="000000">
                      <a:alpha val="43137"/>
                    </a:srgbClr>
                  </a:outerShdw>
                </a:effectLst>
                <a:cs typeface="B Nazanin" pitchFamily="2" charset="-78"/>
              </a:rPr>
              <a:t/>
            </a:r>
            <a:br>
              <a:rPr lang="fa-IR" sz="2000" dirty="0">
                <a:effectLst>
                  <a:outerShdw blurRad="38100" dist="38100" dir="2700000" algn="tl">
                    <a:srgbClr val="000000">
                      <a:alpha val="43137"/>
                    </a:srgbClr>
                  </a:outerShdw>
                </a:effectLst>
                <a:cs typeface="B Nazanin" pitchFamily="2" charset="-78"/>
              </a:rPr>
            </a:br>
            <a:r>
              <a:rPr lang="fa-IR" sz="2000" dirty="0">
                <a:effectLst>
                  <a:outerShdw blurRad="38100" dist="38100" dir="2700000" algn="tl">
                    <a:srgbClr val="000000">
                      <a:alpha val="43137"/>
                    </a:srgbClr>
                  </a:outerShdw>
                </a:effectLst>
                <a:cs typeface="B Nazanin" pitchFamily="2" charset="-78"/>
              </a:rPr>
              <a:t/>
            </a:r>
            <a:br>
              <a:rPr lang="fa-IR" sz="2000" dirty="0">
                <a:effectLst>
                  <a:outerShdw blurRad="38100" dist="38100" dir="2700000" algn="tl">
                    <a:srgbClr val="000000">
                      <a:alpha val="43137"/>
                    </a:srgbClr>
                  </a:outerShdw>
                </a:effectLst>
                <a:cs typeface="B Nazanin" pitchFamily="2" charset="-78"/>
              </a:rPr>
            </a:br>
            <a:endParaRPr lang="fa-IR" sz="2000" dirty="0">
              <a:effectLst>
                <a:outerShdw blurRad="38100" dist="38100" dir="2700000" algn="tl">
                  <a:srgbClr val="000000">
                    <a:alpha val="43137"/>
                  </a:srgbClr>
                </a:outerShdw>
              </a:effectLst>
              <a:cs typeface="B Nazanin" pitchFamily="2" charset="-78"/>
            </a:endParaRPr>
          </a:p>
          <a:p>
            <a:endParaRPr lang="fa-IR" sz="2000" dirty="0"/>
          </a:p>
        </p:txBody>
      </p:sp>
    </p:spTree>
    <p:extLst>
      <p:ext uri="{BB962C8B-B14F-4D97-AF65-F5344CB8AC3E}">
        <p14:creationId xmlns:p14="http://schemas.microsoft.com/office/powerpoint/2010/main" val="1765585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pPr>
              <a:lnSpc>
                <a:spcPct val="150000"/>
              </a:lnSpc>
              <a:buNone/>
              <a:defRPr/>
            </a:pPr>
            <a:r>
              <a:rPr lang="fa-IR" sz="2000" dirty="0">
                <a:effectLst>
                  <a:outerShdw blurRad="38100" dist="38100" dir="2700000" algn="tl">
                    <a:srgbClr val="000000">
                      <a:alpha val="43137"/>
                    </a:srgbClr>
                  </a:outerShdw>
                </a:effectLst>
                <a:cs typeface="B Nazanin" pitchFamily="2" charset="-78"/>
              </a:rPr>
              <a:t>اساس شكل‌گيري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به کشف انرژي الکترومغناطيس توسط فارادي در سال 1846 برمي‌گردد. راداري که در سال 1935 ساخته شد نيز مي‌تواند يک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مقدماتي باشد. کاربرد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براي شناسايي حيوانات نيز در سال 1979 آغاز شد. در حدود سال 1987 نيز كار جمع‌آوري عوارض خودروهاي ايالات متحده توسط اين فناوري آغاز شد و از سال 1994 به بعد نيز كل خودروهاي اين كشور با استفاده از فناوري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شناسايي مي‌شود.</a:t>
            </a:r>
          </a:p>
          <a:p>
            <a:pPr>
              <a:lnSpc>
                <a:spcPct val="150000"/>
              </a:lnSpc>
              <a:buNone/>
              <a:defRPr/>
            </a:pPr>
            <a:r>
              <a:rPr lang="fa-IR" sz="2000" dirty="0">
                <a:effectLst>
                  <a:outerShdw blurRad="38100" dist="38100" dir="2700000" algn="tl">
                    <a:srgbClr val="000000">
                      <a:alpha val="43137"/>
                    </a:srgbClr>
                  </a:outerShdw>
                </a:effectLst>
                <a:cs typeface="B Nazanin" pitchFamily="2" charset="-78"/>
              </a:rPr>
              <a:t>بيش‌ترين استفاده از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از سال 2000 به بعد انجام شده است، مثلا در سال 2003 شناسايي کانتينرها در جنگ آمريكا و متحدان عليه عراق به كمك </a:t>
            </a:r>
            <a:r>
              <a:rPr lang="en-US" sz="2000" dirty="0">
                <a:effectLst>
                  <a:outerShdw blurRad="38100" dist="38100" dir="2700000" algn="tl">
                    <a:srgbClr val="000000">
                      <a:alpha val="43137"/>
                    </a:srgbClr>
                  </a:outerShdw>
                </a:effectLst>
                <a:cs typeface="B Nazanin" pitchFamily="2" charset="-78"/>
              </a:rPr>
              <a:t>RFID </a:t>
            </a:r>
            <a:r>
              <a:rPr lang="fa-IR" sz="2000" dirty="0">
                <a:effectLst>
                  <a:outerShdw blurRad="38100" dist="38100" dir="2700000" algn="tl">
                    <a:srgbClr val="000000">
                      <a:alpha val="43137"/>
                    </a:srgbClr>
                  </a:outerShdw>
                </a:effectLst>
                <a:cs typeface="B Nazanin" pitchFamily="2" charset="-78"/>
              </a:rPr>
              <a:t>انجام مي‌شد</a:t>
            </a:r>
            <a:r>
              <a:rPr lang="fa-IR" sz="2000" dirty="0" smtClean="0">
                <a:effectLst>
                  <a:outerShdw blurRad="38100" dist="38100" dir="2700000" algn="tl">
                    <a:srgbClr val="000000">
                      <a:alpha val="43137"/>
                    </a:srgbClr>
                  </a:outerShdw>
                </a:effectLst>
                <a:cs typeface="B Nazanin" pitchFamily="2" charset="-78"/>
              </a:rPr>
              <a:t>.</a:t>
            </a:r>
            <a:r>
              <a:rPr lang="fa-IR" sz="2000" dirty="0">
                <a:effectLst>
                  <a:outerShdw blurRad="38100" dist="38100" dir="2700000" algn="tl">
                    <a:srgbClr val="000000">
                      <a:alpha val="43137"/>
                    </a:srgbClr>
                  </a:outerShdw>
                </a:effectLst>
                <a:cs typeface="B Nazanin" pitchFamily="2" charset="-78"/>
              </a:rPr>
              <a:t/>
            </a:r>
            <a:br>
              <a:rPr lang="fa-IR" sz="2000" dirty="0">
                <a:effectLst>
                  <a:outerShdw blurRad="38100" dist="38100" dir="2700000" algn="tl">
                    <a:srgbClr val="000000">
                      <a:alpha val="43137"/>
                    </a:srgbClr>
                  </a:outerShdw>
                </a:effectLst>
                <a:cs typeface="B Nazanin" pitchFamily="2" charset="-78"/>
              </a:rPr>
            </a:br>
            <a:r>
              <a:rPr lang="fa-IR" sz="2000" dirty="0">
                <a:solidFill>
                  <a:srgbClr val="FF0000"/>
                </a:solidFill>
                <a:effectLst>
                  <a:outerShdw blurRad="38100" dist="38100" dir="2700000" algn="tl">
                    <a:srgbClr val="000000">
                      <a:alpha val="43137"/>
                    </a:srgbClr>
                  </a:outerShdw>
                </a:effectLst>
                <a:cs typeface="B Nazanin" pitchFamily="2" charset="-78"/>
              </a:rPr>
              <a:t>اکنون نيز در سيستم زنجيره تامين محصولات تجاري شركت‌هاي پيشرفته، از مرحله قبل از توليد كالا تا تحويل آن به مشتري از </a:t>
            </a:r>
            <a:r>
              <a:rPr lang="en-US" sz="2000" dirty="0">
                <a:solidFill>
                  <a:srgbClr val="FF0000"/>
                </a:solidFill>
                <a:effectLst>
                  <a:outerShdw blurRad="38100" dist="38100" dir="2700000" algn="tl">
                    <a:srgbClr val="000000">
                      <a:alpha val="43137"/>
                    </a:srgbClr>
                  </a:outerShdw>
                </a:effectLst>
                <a:cs typeface="B Nazanin" pitchFamily="2" charset="-78"/>
              </a:rPr>
              <a:t>RFID </a:t>
            </a:r>
            <a:r>
              <a:rPr lang="fa-IR" sz="2000" dirty="0">
                <a:solidFill>
                  <a:srgbClr val="FF0000"/>
                </a:solidFill>
                <a:effectLst>
                  <a:outerShdw blurRad="38100" dist="38100" dir="2700000" algn="tl">
                    <a:srgbClr val="000000">
                      <a:alpha val="43137"/>
                    </a:srgbClr>
                  </a:outerShdw>
                </a:effectLst>
                <a:cs typeface="B Nazanin" pitchFamily="2" charset="-78"/>
              </a:rPr>
              <a:t>استفاده مي‌شود.</a:t>
            </a:r>
          </a:p>
          <a:p>
            <a:endParaRPr lang="fa-IR" sz="2000" dirty="0"/>
          </a:p>
        </p:txBody>
      </p:sp>
    </p:spTree>
    <p:extLst>
      <p:ext uri="{BB962C8B-B14F-4D97-AF65-F5344CB8AC3E}">
        <p14:creationId xmlns:p14="http://schemas.microsoft.com/office/powerpoint/2010/main" val="7160038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a:xfrm>
            <a:off x="467544" y="1052736"/>
            <a:ext cx="8229600" cy="4525963"/>
          </a:xfrm>
        </p:spPr>
        <p:txBody>
          <a:bodyPr/>
          <a:lstStyle/>
          <a:p>
            <a:pPr>
              <a:lnSpc>
                <a:spcPct val="150000"/>
              </a:lnSpc>
              <a:buFont typeface="Arial" charset="0"/>
              <a:buChar char="•"/>
              <a:defRPr/>
            </a:pPr>
            <a:r>
              <a:rPr lang="fa-IR" sz="1800" dirty="0">
                <a:effectLst>
                  <a:outerShdw blurRad="38100" dist="38100" dir="2700000" algn="tl">
                    <a:srgbClr val="000000">
                      <a:alpha val="43137"/>
                    </a:srgbClr>
                  </a:outerShdw>
                </a:effectLst>
                <a:cs typeface="B Nazanin" pitchFamily="2" charset="-78"/>
              </a:rPr>
              <a:t>آشنايی اولیه با فناوری </a:t>
            </a:r>
            <a:r>
              <a:rPr lang="en-US" sz="1800" dirty="0">
                <a:effectLst>
                  <a:outerShdw blurRad="38100" dist="38100" dir="2700000" algn="tl">
                    <a:srgbClr val="000000">
                      <a:alpha val="43137"/>
                    </a:srgbClr>
                  </a:outerShdw>
                </a:effectLst>
                <a:cs typeface="B Nazanin" pitchFamily="2" charset="-78"/>
              </a:rPr>
              <a:t>RFID </a:t>
            </a:r>
            <a:br>
              <a:rPr lang="en-US" sz="1800" dirty="0">
                <a:effectLst>
                  <a:outerShdw blurRad="38100" dist="38100" dir="2700000" algn="tl">
                    <a:srgbClr val="000000">
                      <a:alpha val="43137"/>
                    </a:srgbClr>
                  </a:outerShdw>
                </a:effectLst>
                <a:cs typeface="B Nazanin" pitchFamily="2" charset="-78"/>
              </a:rPr>
            </a:br>
            <a:r>
              <a:rPr lang="fa-IR" sz="1800" dirty="0">
                <a:effectLst>
                  <a:outerShdw blurRad="38100" dist="38100" dir="2700000" algn="tl">
                    <a:srgbClr val="000000">
                      <a:alpha val="43137"/>
                    </a:srgbClr>
                  </a:outerShdw>
                </a:effectLst>
                <a:cs typeface="B Nazanin" pitchFamily="2" charset="-78"/>
              </a:rPr>
              <a:t>اجازه دهيد برای آشنايی بيشتر با فناوری </a:t>
            </a:r>
            <a:r>
              <a:rPr lang="en-US" sz="1800" dirty="0">
                <a:effectLst>
                  <a:outerShdw blurRad="38100" dist="38100" dir="2700000" algn="tl">
                    <a:srgbClr val="000000">
                      <a:alpha val="43137"/>
                    </a:srgbClr>
                  </a:outerShdw>
                </a:effectLst>
                <a:cs typeface="B Nazanin" pitchFamily="2" charset="-78"/>
              </a:rPr>
              <a:t>RFID </a:t>
            </a:r>
            <a:r>
              <a:rPr lang="fa-IR" sz="1800" dirty="0">
                <a:effectLst>
                  <a:outerShdw blurRad="38100" dist="38100" dir="2700000" algn="tl">
                    <a:srgbClr val="000000">
                      <a:alpha val="43137"/>
                    </a:srgbClr>
                  </a:outerShdw>
                </a:effectLst>
                <a:cs typeface="B Nazanin" pitchFamily="2" charset="-78"/>
              </a:rPr>
              <a:t>چندین تعريف از آن را با یکدیگر مرور نمائيم : </a:t>
            </a:r>
          </a:p>
          <a:p>
            <a:pPr marL="266700" indent="-266700">
              <a:lnSpc>
                <a:spcPct val="150000"/>
              </a:lnSpc>
              <a:buFont typeface="Arial" charset="0"/>
              <a:buChar char="•"/>
              <a:defRPr/>
            </a:pPr>
            <a:r>
              <a:rPr lang="en-US" sz="1800" dirty="0">
                <a:effectLst>
                  <a:outerShdw blurRad="38100" dist="38100" dir="2700000" algn="tl">
                    <a:srgbClr val="000000">
                      <a:alpha val="43137"/>
                    </a:srgbClr>
                  </a:outerShdw>
                </a:effectLst>
                <a:cs typeface="B Nazanin" pitchFamily="2" charset="-78"/>
              </a:rPr>
              <a:t>RFID </a:t>
            </a:r>
            <a:r>
              <a:rPr lang="fa-IR" sz="1800" dirty="0">
                <a:effectLst>
                  <a:outerShdw blurRad="38100" dist="38100" dir="2700000" algn="tl">
                    <a:srgbClr val="000000">
                      <a:alpha val="43137"/>
                    </a:srgbClr>
                  </a:outerShdw>
                </a:effectLst>
                <a:cs typeface="B Nazanin" pitchFamily="2" charset="-78"/>
              </a:rPr>
              <a:t>با استفاده از ارتباطات مبتنی بر فرکانس های راديويی امکان شناسايی خودکار ، رديابی و مديریت اشياء ، انسان و حيوانات را فراهم می نماید . عملکرد </a:t>
            </a:r>
            <a:r>
              <a:rPr lang="en-US" sz="1800" dirty="0">
                <a:effectLst>
                  <a:outerShdw blurRad="38100" dist="38100" dir="2700000" algn="tl">
                    <a:srgbClr val="000000">
                      <a:alpha val="43137"/>
                    </a:srgbClr>
                  </a:outerShdw>
                </a:effectLst>
                <a:cs typeface="B Nazanin" pitchFamily="2" charset="-78"/>
              </a:rPr>
              <a:t>RFID</a:t>
            </a:r>
            <a:r>
              <a:rPr lang="fa-IR" sz="1800" dirty="0">
                <a:effectLst>
                  <a:outerShdw blurRad="38100" dist="38100" dir="2700000" algn="tl">
                    <a:srgbClr val="000000">
                      <a:alpha val="43137"/>
                    </a:srgbClr>
                  </a:outerShdw>
                </a:effectLst>
                <a:cs typeface="B Nazanin" pitchFamily="2" charset="-78"/>
              </a:rPr>
              <a:t> وابسته به دو دستگاه تگ و کدخوان است که جهت برقراری ارتباط بين يکديگر از امواج راديويی استفاده می نمایند .    </a:t>
            </a:r>
          </a:p>
          <a:p>
            <a:pPr marL="266700" indent="-266700">
              <a:lnSpc>
                <a:spcPct val="150000"/>
              </a:lnSpc>
              <a:buFont typeface="Arial" charset="0"/>
              <a:buChar char="•"/>
              <a:defRPr/>
            </a:pPr>
            <a:r>
              <a:rPr lang="fa-IR" sz="1800" dirty="0">
                <a:effectLst>
                  <a:outerShdw blurRad="38100" dist="38100" dir="2700000" algn="tl">
                    <a:srgbClr val="000000">
                      <a:alpha val="43137"/>
                    </a:srgbClr>
                  </a:outerShdw>
                </a:effectLst>
                <a:cs typeface="B Nazanin" pitchFamily="2" charset="-78"/>
              </a:rPr>
              <a:t>به مجموعه ای ازفناوری ها که درآن برای شناسايی خودکارافراد واشياء ازامواج راديويی استفاده می گردد،</a:t>
            </a:r>
            <a:r>
              <a:rPr lang="en-US" sz="1800" dirty="0">
                <a:effectLst>
                  <a:outerShdw blurRad="38100" dist="38100" dir="2700000" algn="tl">
                    <a:srgbClr val="000000">
                      <a:alpha val="43137"/>
                    </a:srgbClr>
                  </a:outerShdw>
                </a:effectLst>
                <a:cs typeface="B Nazanin" pitchFamily="2" charset="-78"/>
              </a:rPr>
              <a:t>RFID </a:t>
            </a:r>
            <a:r>
              <a:rPr lang="fa-IR" sz="1800" dirty="0">
                <a:effectLst>
                  <a:outerShdw blurRad="38100" dist="38100" dir="2700000" algn="tl">
                    <a:srgbClr val="000000">
                      <a:alpha val="43137"/>
                    </a:srgbClr>
                  </a:outerShdw>
                </a:effectLst>
                <a:cs typeface="B Nazanin" pitchFamily="2" charset="-78"/>
              </a:rPr>
              <a:t> گفته می شود . از روش های مختلفی برای شناسايی افراد و اشياء استفاده می شود. ذخيره شماره سريال منتسب به يک فرد ويا شی درون یک ريزتراشه که به آن یک آنتن متصل شده است ،يکی از متداولترین روشهای شناسايی خودکار است . </a:t>
            </a:r>
            <a:br>
              <a:rPr lang="fa-IR" sz="1800" dirty="0">
                <a:effectLst>
                  <a:outerShdw blurRad="38100" dist="38100" dir="2700000" algn="tl">
                    <a:srgbClr val="000000">
                      <a:alpha val="43137"/>
                    </a:srgbClr>
                  </a:outerShdw>
                </a:effectLst>
                <a:cs typeface="B Nazanin" pitchFamily="2" charset="-78"/>
              </a:rPr>
            </a:br>
            <a:r>
              <a:rPr lang="fa-IR" sz="1800" dirty="0">
                <a:effectLst>
                  <a:outerShdw blurRad="38100" dist="38100" dir="2700000" algn="tl">
                    <a:srgbClr val="000000">
                      <a:alpha val="43137"/>
                    </a:srgbClr>
                  </a:outerShdw>
                </a:effectLst>
                <a:cs typeface="B Nazanin" pitchFamily="2" charset="-78"/>
              </a:rPr>
              <a:t>به تلفيق تراشه و آنتن ، تگ </a:t>
            </a:r>
            <a:r>
              <a:rPr lang="en-US" sz="1800" dirty="0">
                <a:effectLst>
                  <a:outerShdw blurRad="38100" dist="38100" dir="2700000" algn="tl">
                    <a:srgbClr val="000000">
                      <a:alpha val="43137"/>
                    </a:srgbClr>
                  </a:outerShdw>
                </a:effectLst>
                <a:cs typeface="B Nazanin" pitchFamily="2" charset="-78"/>
              </a:rPr>
              <a:t> RFID </a:t>
            </a:r>
            <a:r>
              <a:rPr lang="fa-IR" sz="1800" dirty="0">
                <a:effectLst>
                  <a:outerShdw blurRad="38100" dist="38100" dir="2700000" algn="tl">
                    <a:srgbClr val="000000">
                      <a:alpha val="43137"/>
                    </a:srgbClr>
                  </a:outerShdw>
                </a:effectLst>
                <a:cs typeface="B Nazanin" pitchFamily="2" charset="-78"/>
              </a:rPr>
              <a:t>و يا  فرستنده خودکار  </a:t>
            </a:r>
            <a:r>
              <a:rPr lang="en-US" sz="1800" dirty="0">
                <a:effectLst>
                  <a:outerShdw blurRad="38100" dist="38100" dir="2700000" algn="tl">
                    <a:srgbClr val="000000">
                      <a:alpha val="43137"/>
                    </a:srgbClr>
                  </a:outerShdw>
                </a:effectLst>
                <a:cs typeface="B Nazanin" pitchFamily="2" charset="-78"/>
              </a:rPr>
              <a:t> RFID </a:t>
            </a:r>
            <a:r>
              <a:rPr lang="fa-IR" sz="1800" dirty="0">
                <a:effectLst>
                  <a:outerShdw blurRad="38100" dist="38100" dir="2700000" algn="tl">
                    <a:srgbClr val="000000">
                      <a:alpha val="43137"/>
                    </a:srgbClr>
                  </a:outerShdw>
                </a:effectLst>
                <a:cs typeface="B Nazanin" pitchFamily="2" charset="-78"/>
              </a:rPr>
              <a:t>گفته می شود . تراشه به کمک آنتن تعبيه شده ، اطلاعات لازم جهت شناسايی آيتم مورد نظر را برای يک کدخوان ارسال می نماید . کدخوان امواج راديويی برگردانده شده از تگ</a:t>
            </a:r>
            <a:r>
              <a:rPr lang="en-US" sz="1800" dirty="0">
                <a:effectLst>
                  <a:outerShdw blurRad="38100" dist="38100" dir="2700000" algn="tl">
                    <a:srgbClr val="000000">
                      <a:alpha val="43137"/>
                    </a:srgbClr>
                  </a:outerShdw>
                </a:effectLst>
                <a:cs typeface="B Nazanin" pitchFamily="2" charset="-78"/>
              </a:rPr>
              <a:t>RFID </a:t>
            </a:r>
            <a:r>
              <a:rPr lang="fa-IR" sz="1800" dirty="0">
                <a:effectLst>
                  <a:outerShdw blurRad="38100" dist="38100" dir="2700000" algn="tl">
                    <a:srgbClr val="000000">
                      <a:alpha val="43137"/>
                    </a:srgbClr>
                  </a:outerShdw>
                </a:effectLst>
                <a:cs typeface="B Nazanin" pitchFamily="2" charset="-78"/>
              </a:rPr>
              <a:t> را به اطلاعات ديجيتال تبدیل می نماید تا درادامه ، امکان ارسال داده برای کامپيوتر و پردازش آن فراهم گردد. </a:t>
            </a:r>
            <a:br>
              <a:rPr lang="fa-IR" sz="1800" dirty="0">
                <a:effectLst>
                  <a:outerShdw blurRad="38100" dist="38100" dir="2700000" algn="tl">
                    <a:srgbClr val="000000">
                      <a:alpha val="43137"/>
                    </a:srgbClr>
                  </a:outerShdw>
                </a:effectLst>
                <a:cs typeface="B Nazanin" pitchFamily="2" charset="-78"/>
              </a:rPr>
            </a:br>
            <a:r>
              <a:rPr lang="fa-IR" sz="1800" dirty="0">
                <a:effectLst>
                  <a:outerShdw blurRad="38100" dist="38100" dir="2700000" algn="tl">
                    <a:srgbClr val="000000">
                      <a:alpha val="43137"/>
                    </a:srgbClr>
                  </a:outerShdw>
                </a:effectLst>
                <a:cs typeface="B Nazanin" pitchFamily="2" charset="-78"/>
              </a:rPr>
              <a:t>  </a:t>
            </a:r>
          </a:p>
          <a:p>
            <a:endParaRPr lang="fa-IR" sz="1800" dirty="0"/>
          </a:p>
        </p:txBody>
      </p:sp>
    </p:spTree>
    <p:extLst>
      <p:ext uri="{BB962C8B-B14F-4D97-AF65-F5344CB8AC3E}">
        <p14:creationId xmlns:p14="http://schemas.microsoft.com/office/powerpoint/2010/main" val="14908981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pPr>
              <a:lnSpc>
                <a:spcPct val="150000"/>
              </a:lnSpc>
              <a:buFont typeface="Garamond" pitchFamily="18" charset="0"/>
              <a:buChar char="■"/>
              <a:defRPr/>
            </a:pPr>
            <a:r>
              <a:rPr lang="en-US" sz="1800" dirty="0">
                <a:effectLst>
                  <a:outerShdw blurRad="38100" dist="38100" dir="2700000" algn="tl">
                    <a:srgbClr val="000000">
                      <a:alpha val="43137"/>
                    </a:srgbClr>
                  </a:outerShdw>
                </a:effectLst>
                <a:cs typeface="B Nazanin" pitchFamily="2" charset="-78"/>
              </a:rPr>
              <a:t>RFID  </a:t>
            </a:r>
            <a:r>
              <a:rPr lang="fa-IR" sz="1800" dirty="0">
                <a:effectLst>
                  <a:outerShdw blurRad="38100" dist="38100" dir="2700000" algn="tl">
                    <a:srgbClr val="000000">
                      <a:alpha val="43137"/>
                    </a:srgbClr>
                  </a:outerShdw>
                </a:effectLst>
                <a:cs typeface="B Nazanin" pitchFamily="2" charset="-78"/>
              </a:rPr>
              <a:t>يک پلت فرم مهم جهت شناسايی اشياء ، جمع آوری داده و مديريت اشياء را ارائه می نماید . پلت فرم فوق      مشتمل بر مجموعه ای از فناوری های حامل داده و محصولاتی است که به مبادله داده بین حامل و يک سيستم مديريت اطلاعات از طریق یک لینک فرکانس راديويی کمک می نماید .  تگ های </a:t>
            </a:r>
            <a:r>
              <a:rPr lang="en-US" sz="1800" dirty="0">
                <a:effectLst>
                  <a:outerShdw blurRad="38100" dist="38100" dir="2700000" algn="tl">
                    <a:srgbClr val="000000">
                      <a:alpha val="43137"/>
                    </a:srgbClr>
                  </a:outerShdw>
                </a:effectLst>
                <a:cs typeface="B Nazanin" pitchFamily="2" charset="-78"/>
              </a:rPr>
              <a:t>RFID </a:t>
            </a:r>
            <a:r>
              <a:rPr lang="fa-IR" sz="1800" dirty="0">
                <a:effectLst>
                  <a:outerShdw blurRad="38100" dist="38100" dir="2700000" algn="tl">
                    <a:srgbClr val="000000">
                      <a:alpha val="43137"/>
                    </a:srgbClr>
                  </a:outerShdw>
                </a:effectLst>
                <a:cs typeface="B Nazanin" pitchFamily="2" charset="-78"/>
              </a:rPr>
              <a:t>با استفاده از يک فرکانس و بر اساس نياز سيستم ( محدوده خواندن و محيط ) ، پياده سازی می گردند . تگ ها به صورت فعال ( به همراه يک باطری ) و یا غيرفعال ( بدون باطری ) پياده سازی می شوند  . تگ های غيرفعال، توان لازم جهت انجام عمليات را از ميدان توليد شده توسط کدخوان می گيرند . </a:t>
            </a:r>
            <a:br>
              <a:rPr lang="fa-IR" sz="1800" dirty="0">
                <a:effectLst>
                  <a:outerShdw blurRad="38100" dist="38100" dir="2700000" algn="tl">
                    <a:srgbClr val="000000">
                      <a:alpha val="43137"/>
                    </a:srgbClr>
                  </a:outerShdw>
                </a:effectLst>
                <a:cs typeface="B Nazanin" pitchFamily="2" charset="-78"/>
              </a:rPr>
            </a:br>
            <a:r>
              <a:rPr lang="fa-IR" sz="1800" dirty="0">
                <a:effectLst>
                  <a:outerShdw blurRad="38100" dist="38100" dir="2700000" algn="tl">
                    <a:srgbClr val="000000">
                      <a:alpha val="43137"/>
                    </a:srgbClr>
                  </a:outerShdw>
                </a:effectLst>
                <a:cs typeface="B Nazanin" pitchFamily="2" charset="-78"/>
              </a:rPr>
              <a:t>کدخوان </a:t>
            </a:r>
            <a:r>
              <a:rPr lang="en-US" sz="1800" dirty="0">
                <a:effectLst>
                  <a:outerShdw blurRad="38100" dist="38100" dir="2700000" algn="tl">
                    <a:srgbClr val="000000">
                      <a:alpha val="43137"/>
                    </a:srgbClr>
                  </a:outerShdw>
                </a:effectLst>
                <a:cs typeface="B Nazanin" pitchFamily="2" charset="-78"/>
              </a:rPr>
              <a:t> RFID ، </a:t>
            </a:r>
            <a:r>
              <a:rPr lang="fa-IR" sz="1800" dirty="0">
                <a:effectLst>
                  <a:outerShdw blurRad="38100" dist="38100" dir="2700000" algn="tl">
                    <a:srgbClr val="000000">
                      <a:alpha val="43137"/>
                    </a:srgbClr>
                  </a:outerShdw>
                </a:effectLst>
                <a:cs typeface="B Nazanin" pitchFamily="2" charset="-78"/>
              </a:rPr>
              <a:t>معمولا" به یک کامپيوتر متصل می شود و دارای نقشی مشابه با یک اسکنر کد میله ای است . مسئوليت برقراری ارتباط لازم بين سيستم اطلاعاتی و تگ های </a:t>
            </a:r>
            <a:r>
              <a:rPr lang="en-US" sz="1800" dirty="0">
                <a:effectLst>
                  <a:outerShdw blurRad="38100" dist="38100" dir="2700000" algn="tl">
                    <a:srgbClr val="000000">
                      <a:alpha val="43137"/>
                    </a:srgbClr>
                  </a:outerShdw>
                </a:effectLst>
                <a:cs typeface="B Nazanin" pitchFamily="2" charset="-78"/>
              </a:rPr>
              <a:t>RFID </a:t>
            </a:r>
            <a:r>
              <a:rPr lang="fa-IR" sz="1800" dirty="0">
                <a:effectLst>
                  <a:outerShdw blurRad="38100" dist="38100" dir="2700000" algn="tl">
                    <a:srgbClr val="000000">
                      <a:alpha val="43137"/>
                    </a:srgbClr>
                  </a:outerShdw>
                </a:effectLst>
                <a:cs typeface="B Nazanin" pitchFamily="2" charset="-78"/>
              </a:rPr>
              <a:t>برعهده کدخوان </a:t>
            </a:r>
            <a:r>
              <a:rPr lang="en-US" sz="1800" dirty="0">
                <a:effectLst>
                  <a:outerShdw blurRad="38100" dist="38100" dir="2700000" algn="tl">
                    <a:srgbClr val="000000">
                      <a:alpha val="43137"/>
                    </a:srgbClr>
                  </a:outerShdw>
                </a:effectLst>
                <a:cs typeface="B Nazanin" pitchFamily="2" charset="-78"/>
              </a:rPr>
              <a:t>RFID </a:t>
            </a:r>
            <a:r>
              <a:rPr lang="fa-IR" sz="1800" dirty="0">
                <a:effectLst>
                  <a:outerShdw blurRad="38100" dist="38100" dir="2700000" algn="tl">
                    <a:srgbClr val="000000">
                      <a:alpha val="43137"/>
                    </a:srgbClr>
                  </a:outerShdw>
                </a:effectLst>
                <a:cs typeface="B Nazanin" pitchFamily="2" charset="-78"/>
              </a:rPr>
              <a:t> است. </a:t>
            </a:r>
          </a:p>
          <a:p>
            <a:pPr>
              <a:lnSpc>
                <a:spcPct val="150000"/>
              </a:lnSpc>
              <a:buNone/>
              <a:defRPr/>
            </a:pPr>
            <a:endParaRPr lang="fa-IR" sz="1800" dirty="0">
              <a:effectLst>
                <a:outerShdw blurRad="38100" dist="38100" dir="2700000" algn="tl">
                  <a:srgbClr val="000000">
                    <a:alpha val="43137"/>
                  </a:srgbClr>
                </a:outerShdw>
              </a:effectLst>
              <a:cs typeface="B Nazanin" pitchFamily="2" charset="-78"/>
            </a:endParaRPr>
          </a:p>
          <a:p>
            <a:pPr>
              <a:lnSpc>
                <a:spcPct val="150000"/>
              </a:lnSpc>
              <a:buNone/>
              <a:defRPr/>
            </a:pPr>
            <a:endParaRPr lang="fa-IR" sz="1800" dirty="0">
              <a:effectLst>
                <a:outerShdw blurRad="38100" dist="38100" dir="2700000" algn="tl">
                  <a:srgbClr val="000000">
                    <a:alpha val="43137"/>
                  </a:srgbClr>
                </a:outerShdw>
              </a:effectLst>
              <a:cs typeface="B Nazanin" pitchFamily="2" charset="-78"/>
            </a:endParaRPr>
          </a:p>
          <a:p>
            <a:pPr>
              <a:lnSpc>
                <a:spcPct val="150000"/>
              </a:lnSpc>
              <a:buNone/>
              <a:defRPr/>
            </a:pPr>
            <a:endParaRPr lang="fa-IR" sz="1800" dirty="0">
              <a:effectLst>
                <a:outerShdw blurRad="38100" dist="38100" dir="2700000" algn="tl">
                  <a:srgbClr val="000000">
                    <a:alpha val="43137"/>
                  </a:srgbClr>
                </a:outerShdw>
              </a:effectLst>
              <a:cs typeface="B Nazanin" pitchFamily="2" charset="-78"/>
            </a:endParaRPr>
          </a:p>
          <a:p>
            <a:pPr>
              <a:lnSpc>
                <a:spcPct val="150000"/>
              </a:lnSpc>
              <a:buNone/>
              <a:defRPr/>
            </a:pPr>
            <a:endParaRPr lang="fa-IR" sz="1800" dirty="0">
              <a:effectLst>
                <a:outerShdw blurRad="38100" dist="38100" dir="2700000" algn="tl">
                  <a:srgbClr val="000000">
                    <a:alpha val="43137"/>
                  </a:srgbClr>
                </a:outerShdw>
              </a:effectLst>
              <a:cs typeface="B Nazanin" pitchFamily="2" charset="-78"/>
            </a:endParaRPr>
          </a:p>
          <a:p>
            <a:pPr>
              <a:lnSpc>
                <a:spcPct val="150000"/>
              </a:lnSpc>
              <a:buNone/>
              <a:defRPr/>
            </a:pPr>
            <a:endParaRPr lang="fa-IR" sz="1800" dirty="0">
              <a:effectLst>
                <a:outerShdw blurRad="38100" dist="38100" dir="2700000" algn="tl">
                  <a:srgbClr val="000000">
                    <a:alpha val="43137"/>
                  </a:srgbClr>
                </a:outerShdw>
              </a:effectLst>
              <a:cs typeface="B Nazanin" pitchFamily="2" charset="-78"/>
            </a:endParaRPr>
          </a:p>
          <a:p>
            <a:pPr>
              <a:buNone/>
              <a:defRPr/>
            </a:pPr>
            <a:r>
              <a:rPr lang="fa-IR" sz="1800" dirty="0" smtClean="0">
                <a:cs typeface="B Nazanin" pitchFamily="2" charset="-78"/>
              </a:rPr>
              <a:t> </a:t>
            </a:r>
            <a:endParaRPr lang="fa-IR" sz="1800" dirty="0">
              <a:cs typeface="B Nazanin" pitchFamily="2" charset="-78"/>
            </a:endParaRPr>
          </a:p>
          <a:p>
            <a:endParaRPr lang="fa-IR" sz="1800" dirty="0"/>
          </a:p>
        </p:txBody>
      </p:sp>
      <p:pic>
        <p:nvPicPr>
          <p:cNvPr id="5" name="Picture 3" descr="RFID-Ta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5013176"/>
            <a:ext cx="3513559" cy="172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0609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dirty="0"/>
          </a:p>
        </p:txBody>
      </p:sp>
      <p:pic>
        <p:nvPicPr>
          <p:cNvPr id="5" name="Picture 2" descr="RFID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68960"/>
            <a:ext cx="3714750"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RFID Ta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02" y="1854522"/>
            <a:ext cx="3857625"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779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42" name="Rectangle 14"/>
          <p:cNvSpPr>
            <a:spLocks noGrp="1" noChangeArrowheads="1"/>
          </p:cNvSpPr>
          <p:nvPr>
            <p:ph type="body" idx="1"/>
          </p:nvPr>
        </p:nvSpPr>
        <p:spPr>
          <a:xfrm>
            <a:off x="500063" y="428625"/>
            <a:ext cx="8340725" cy="6072188"/>
          </a:xfrm>
        </p:spPr>
        <p:txBody>
          <a:bodyPr/>
          <a:lstStyle/>
          <a:p>
            <a:pPr>
              <a:lnSpc>
                <a:spcPct val="150000"/>
              </a:lnSpc>
              <a:buFont typeface="Wingdings" pitchFamily="2" charset="2"/>
              <a:buNone/>
              <a:defRPr/>
            </a:pPr>
            <a:r>
              <a:rPr lang="fa-IR" sz="1800" dirty="0" smtClean="0">
                <a:effectLst>
                  <a:outerShdw blurRad="38100" dist="38100" dir="2700000" algn="tl">
                    <a:srgbClr val="000000">
                      <a:alpha val="43137"/>
                    </a:srgbClr>
                  </a:outerShdw>
                </a:effectLst>
                <a:cs typeface="B Nazanin" pitchFamily="2" charset="-78"/>
              </a:rPr>
              <a:t>                                       </a:t>
            </a:r>
            <a:r>
              <a:rPr lang="en-US" altLang="zh-CN" sz="1800" i="1" dirty="0">
                <a:effectLst>
                  <a:outerShdw blurRad="38100" dist="38100" dir="2700000" algn="tl">
                    <a:srgbClr val="000000">
                      <a:alpha val="43137"/>
                    </a:srgbClr>
                  </a:outerShdw>
                </a:effectLst>
                <a:cs typeface="B Nazanin" pitchFamily="2" charset="-78"/>
              </a:rPr>
              <a:t> </a:t>
            </a:r>
            <a:r>
              <a:rPr lang="en-US" altLang="zh-CN" sz="1800" i="1" dirty="0">
                <a:solidFill>
                  <a:schemeClr val="bg1"/>
                </a:solidFill>
                <a:effectLst>
                  <a:outerShdw blurRad="38100" dist="38100" dir="2700000" algn="tl">
                    <a:srgbClr val="000000">
                      <a:alpha val="43137"/>
                    </a:srgbClr>
                  </a:outerShdw>
                </a:effectLst>
                <a:cs typeface="B Nazanin" pitchFamily="2" charset="-78"/>
              </a:rPr>
              <a:t>RFID  </a:t>
            </a:r>
            <a:r>
              <a:rPr lang="fa-IR" sz="1800" dirty="0">
                <a:solidFill>
                  <a:schemeClr val="bg1"/>
                </a:solidFill>
                <a:effectLst>
                  <a:outerShdw blurRad="38100" dist="38100" dir="2700000" algn="tl">
                    <a:srgbClr val="000000">
                      <a:alpha val="43137"/>
                    </a:srgbClr>
                  </a:outerShdw>
                </a:effectLst>
                <a:cs typeface="B Nazanin" pitchFamily="2" charset="-78"/>
              </a:rPr>
              <a:t>چگونه کار می کند ؟ </a:t>
            </a:r>
            <a:r>
              <a:rPr lang="fa-IR" sz="1800" dirty="0" smtClean="0">
                <a:effectLst>
                  <a:outerShdw blurRad="38100" dist="38100" dir="2700000" algn="tl">
                    <a:srgbClr val="000000">
                      <a:alpha val="43137"/>
                    </a:srgbClr>
                  </a:outerShdw>
                </a:effectLst>
                <a:cs typeface="B Nazanin" pitchFamily="2" charset="-78"/>
              </a:rPr>
              <a:t/>
            </a:r>
            <a:br>
              <a:rPr lang="fa-IR" sz="1800" dirty="0" smtClean="0">
                <a:effectLst>
                  <a:outerShdw blurRad="38100" dist="38100" dir="2700000" algn="tl">
                    <a:srgbClr val="000000">
                      <a:alpha val="43137"/>
                    </a:srgbClr>
                  </a:outerShdw>
                </a:effectLst>
                <a:cs typeface="B Nazanin" pitchFamily="2" charset="-78"/>
              </a:rPr>
            </a:br>
            <a:r>
              <a:rPr lang="fa-IR" sz="1800" dirty="0" smtClean="0">
                <a:effectLst>
                  <a:outerShdw blurRad="38100" dist="38100" dir="2700000" algn="tl">
                    <a:srgbClr val="000000">
                      <a:alpha val="43137"/>
                    </a:srgbClr>
                  </a:outerShdw>
                </a:effectLst>
                <a:cs typeface="B Nazanin" pitchFamily="2" charset="-78"/>
              </a:rPr>
              <a:t>تگ و يا دستگاه فرستنده خودکار ، شامل يک مدار الکترونيکی است که که به شی مورد نظری که لازم است دارای یک کد شناسايی باشد ، متصل می گردد . زمانی که تگ نزدیک و یا در محدوده کدخوان قرار می گيرد ، میدان مغناطيسی تولید شده توسط کد خوان باعث فعال شدن تگ می گردد  .</a:t>
            </a:r>
            <a:br>
              <a:rPr lang="fa-IR" sz="1800" dirty="0" smtClean="0">
                <a:effectLst>
                  <a:outerShdw blurRad="38100" dist="38100" dir="2700000" algn="tl">
                    <a:srgbClr val="000000">
                      <a:alpha val="43137"/>
                    </a:srgbClr>
                  </a:outerShdw>
                </a:effectLst>
                <a:cs typeface="B Nazanin" pitchFamily="2" charset="-78"/>
              </a:rPr>
            </a:br>
            <a:r>
              <a:rPr lang="fa-IR" sz="1800" dirty="0" smtClean="0">
                <a:effectLst>
                  <a:outerShdw blurRad="38100" dist="38100" dir="2700000" algn="tl">
                    <a:srgbClr val="000000">
                      <a:alpha val="43137"/>
                    </a:srgbClr>
                  </a:outerShdw>
                </a:effectLst>
                <a:cs typeface="B Nazanin" pitchFamily="2" charset="-78"/>
              </a:rPr>
              <a:t>در ادامه ، تگ بطور پيوسته اقدام به ارسال داده از طریق پالس های راديويی می نماید .  در نهايت داده توسط کد خوان دريافت و توسط نرم افزارهای مربوطه  نظیر برنامه های </a:t>
            </a:r>
            <a:r>
              <a:rPr lang="en-US" sz="1800" dirty="0" smtClean="0">
                <a:effectLst>
                  <a:outerShdw blurRad="38100" dist="38100" dir="2700000" algn="tl">
                    <a:srgbClr val="000000">
                      <a:alpha val="43137"/>
                    </a:srgbClr>
                  </a:outerShdw>
                </a:effectLst>
                <a:cs typeface="B Nazanin" pitchFamily="2" charset="-78"/>
              </a:rPr>
              <a:t>) ERP</a:t>
            </a:r>
            <a:r>
              <a:rPr lang="fa-IR" sz="1800" dirty="0" smtClean="0">
                <a:effectLst>
                  <a:outerShdw blurRad="38100" dist="38100" dir="2700000" algn="tl">
                    <a:srgbClr val="000000">
                      <a:alpha val="43137"/>
                    </a:srgbClr>
                  </a:outerShdw>
                </a:effectLst>
                <a:cs typeface="B Nazanin" pitchFamily="2" charset="-78"/>
              </a:rPr>
              <a:t>برگرفته شده از</a:t>
            </a:r>
            <a:r>
              <a:rPr lang="en-US" sz="1800" dirty="0" smtClean="0">
                <a:effectLst>
                  <a:outerShdw blurRad="38100" dist="38100" dir="2700000" algn="tl">
                    <a:srgbClr val="000000">
                      <a:alpha val="43137"/>
                    </a:srgbClr>
                  </a:outerShdw>
                </a:effectLst>
                <a:cs typeface="B Nazanin" pitchFamily="2" charset="-78"/>
              </a:rPr>
              <a:t>Enterprise Resource (Planning   </a:t>
            </a:r>
            <a:r>
              <a:rPr lang="fa-IR" sz="1800" dirty="0" smtClean="0">
                <a:effectLst>
                  <a:outerShdw blurRad="38100" dist="38100" dir="2700000" algn="tl">
                    <a:srgbClr val="000000">
                      <a:alpha val="43137"/>
                    </a:srgbClr>
                  </a:outerShdw>
                </a:effectLst>
                <a:cs typeface="B Nazanin" pitchFamily="2" charset="-78"/>
              </a:rPr>
              <a:t> و </a:t>
            </a:r>
            <a:r>
              <a:rPr lang="en-US" sz="1800" dirty="0" smtClean="0">
                <a:effectLst>
                  <a:outerShdw blurRad="38100" dist="38100" dir="2700000" algn="tl">
                    <a:srgbClr val="000000">
                      <a:alpha val="43137"/>
                    </a:srgbClr>
                  </a:outerShdw>
                </a:effectLst>
                <a:cs typeface="B Nazanin" pitchFamily="2" charset="-78"/>
              </a:rPr>
              <a:t> SCMS</a:t>
            </a:r>
            <a:r>
              <a:rPr lang="fa-IR" sz="1800" dirty="0" smtClean="0">
                <a:effectLst>
                  <a:outerShdw blurRad="38100" dist="38100" dir="2700000" algn="tl">
                    <a:srgbClr val="000000">
                      <a:alpha val="43137"/>
                    </a:srgbClr>
                  </a:outerShdw>
                </a:effectLst>
                <a:cs typeface="B Nazanin" pitchFamily="2" charset="-78"/>
              </a:rPr>
              <a:t>برگرفته شده از</a:t>
            </a:r>
            <a:r>
              <a:rPr lang="en-US" sz="1800" dirty="0" smtClean="0">
                <a:effectLst>
                  <a:outerShdw blurRad="38100" dist="38100" dir="2700000" algn="tl">
                    <a:srgbClr val="000000">
                      <a:alpha val="43137"/>
                    </a:srgbClr>
                  </a:outerShdw>
                </a:effectLst>
                <a:cs typeface="B Nazanin" pitchFamily="2" charset="-78"/>
              </a:rPr>
              <a:t>(Supply Chain Management systems ) </a:t>
            </a:r>
            <a:r>
              <a:rPr lang="fa-IR" sz="1800" dirty="0" smtClean="0">
                <a:effectLst>
                  <a:outerShdw blurRad="38100" dist="38100" dir="2700000" algn="tl">
                    <a:srgbClr val="000000">
                      <a:alpha val="43137"/>
                    </a:srgbClr>
                  </a:outerShdw>
                </a:effectLst>
                <a:cs typeface="B Nazanin" pitchFamily="2" charset="-78"/>
              </a:rPr>
              <a:t> پردازش می گردد .</a:t>
            </a:r>
            <a:br>
              <a:rPr lang="fa-IR" sz="1800" dirty="0" smtClean="0">
                <a:effectLst>
                  <a:outerShdw blurRad="38100" dist="38100" dir="2700000" algn="tl">
                    <a:srgbClr val="000000">
                      <a:alpha val="43137"/>
                    </a:srgbClr>
                  </a:outerShdw>
                </a:effectLst>
                <a:cs typeface="B Nazanin" pitchFamily="2" charset="-78"/>
              </a:rPr>
            </a:br>
            <a:endParaRPr lang="fa-IR" sz="1800" dirty="0" smtClean="0">
              <a:effectLst>
                <a:outerShdw blurRad="38100" dist="38100" dir="2700000" algn="tl">
                  <a:srgbClr val="000000">
                    <a:alpha val="43137"/>
                  </a:srgbClr>
                </a:outerShdw>
              </a:effectLst>
              <a:cs typeface="B Nazanin" pitchFamily="2" charset="-78"/>
            </a:endParaRPr>
          </a:p>
          <a:p>
            <a:pPr>
              <a:lnSpc>
                <a:spcPct val="150000"/>
              </a:lnSpc>
              <a:buFont typeface="Wingdings" pitchFamily="2" charset="2"/>
              <a:buNone/>
              <a:defRPr/>
            </a:pPr>
            <a:r>
              <a:rPr lang="fa-IR" sz="1800" dirty="0" smtClean="0">
                <a:effectLst>
                  <a:outerShdw blurRad="38100" dist="38100" dir="2700000" algn="tl">
                    <a:srgbClr val="000000">
                      <a:alpha val="43137"/>
                    </a:srgbClr>
                  </a:outerShdw>
                </a:effectLst>
                <a:cs typeface="B Nazanin" pitchFamily="2" charset="-78"/>
              </a:rPr>
              <a:t/>
            </a:r>
            <a:br>
              <a:rPr lang="fa-IR" sz="1800" dirty="0" smtClean="0">
                <a:effectLst>
                  <a:outerShdw blurRad="38100" dist="38100" dir="2700000" algn="tl">
                    <a:srgbClr val="000000">
                      <a:alpha val="43137"/>
                    </a:srgbClr>
                  </a:outerShdw>
                </a:effectLst>
                <a:cs typeface="B Nazanin" pitchFamily="2" charset="-78"/>
              </a:rPr>
            </a:br>
            <a:r>
              <a:rPr lang="fa-IR" sz="1800" dirty="0" smtClean="0">
                <a:effectLst>
                  <a:outerShdw blurRad="38100" dist="38100" dir="2700000" algn="tl">
                    <a:srgbClr val="000000">
                      <a:alpha val="43137"/>
                    </a:srgbClr>
                  </a:outerShdw>
                </a:effectLst>
                <a:cs typeface="B Nazanin" pitchFamily="2" charset="-78"/>
              </a:rPr>
              <a:t/>
            </a:r>
            <a:br>
              <a:rPr lang="fa-IR" sz="1800" dirty="0" smtClean="0">
                <a:effectLst>
                  <a:outerShdw blurRad="38100" dist="38100" dir="2700000" algn="tl">
                    <a:srgbClr val="000000">
                      <a:alpha val="43137"/>
                    </a:srgbClr>
                  </a:outerShdw>
                </a:effectLst>
                <a:cs typeface="B Nazanin" pitchFamily="2" charset="-78"/>
              </a:rPr>
            </a:br>
            <a:endParaRPr lang="fa-IR" sz="1800" dirty="0" smtClean="0">
              <a:effectLst>
                <a:outerShdw blurRad="38100" dist="38100" dir="2700000" algn="tl">
                  <a:srgbClr val="000000">
                    <a:alpha val="43137"/>
                  </a:srgbClr>
                </a:outerShdw>
              </a:effectLst>
              <a:cs typeface="B Nazanin" pitchFamily="2" charset="-78"/>
            </a:endParaRPr>
          </a:p>
          <a:p>
            <a:pPr>
              <a:lnSpc>
                <a:spcPct val="150000"/>
              </a:lnSpc>
              <a:buFont typeface="Wingdings" pitchFamily="2" charset="2"/>
              <a:buNone/>
              <a:defRPr/>
            </a:pPr>
            <a:endParaRPr lang="fa-IR" sz="1800" dirty="0" smtClean="0">
              <a:effectLst>
                <a:outerShdw blurRad="38100" dist="38100" dir="2700000" algn="tl">
                  <a:srgbClr val="000000">
                    <a:alpha val="43137"/>
                  </a:srgbClr>
                </a:outerShdw>
              </a:effectLst>
              <a:cs typeface="B Nazanin" pitchFamily="2" charset="-78"/>
            </a:endParaRPr>
          </a:p>
          <a:p>
            <a:pPr>
              <a:lnSpc>
                <a:spcPct val="150000"/>
              </a:lnSpc>
              <a:buFont typeface="Wingdings" pitchFamily="2" charset="2"/>
              <a:buNone/>
              <a:defRPr/>
            </a:pPr>
            <a:r>
              <a:rPr lang="fa-IR" sz="1800" dirty="0" smtClean="0">
                <a:effectLst>
                  <a:outerShdw blurRad="38100" dist="38100" dir="2700000" algn="tl">
                    <a:srgbClr val="000000">
                      <a:alpha val="43137"/>
                    </a:srgbClr>
                  </a:outerShdw>
                </a:effectLst>
                <a:cs typeface="B Nazanin" pitchFamily="2" charset="-78"/>
              </a:rPr>
              <a:t>                                                           </a:t>
            </a:r>
          </a:p>
          <a:p>
            <a:pPr algn="ctr">
              <a:lnSpc>
                <a:spcPct val="150000"/>
              </a:lnSpc>
              <a:buFont typeface="Wingdings" pitchFamily="2" charset="2"/>
              <a:buNone/>
              <a:defRPr/>
            </a:pPr>
            <a:r>
              <a:rPr lang="fa-IR" sz="1800" dirty="0" smtClean="0">
                <a:effectLst>
                  <a:outerShdw blurRad="38100" dist="38100" dir="2700000" algn="tl">
                    <a:srgbClr val="000000">
                      <a:alpha val="43137"/>
                    </a:srgbClr>
                  </a:outerShdw>
                </a:effectLst>
                <a:cs typeface="B Nazanin" pitchFamily="2" charset="-78"/>
              </a:rPr>
              <a:t> شکل  3 : نحوه کار </a:t>
            </a:r>
            <a:r>
              <a:rPr lang="en-US" sz="1800" dirty="0" smtClean="0">
                <a:effectLst>
                  <a:outerShdw blurRad="38100" dist="38100" dir="2700000" algn="tl">
                    <a:srgbClr val="000000">
                      <a:alpha val="43137"/>
                    </a:srgbClr>
                  </a:outerShdw>
                </a:effectLst>
                <a:cs typeface="B Nazanin" pitchFamily="2" charset="-78"/>
              </a:rPr>
              <a:t>RFID </a:t>
            </a:r>
          </a:p>
          <a:p>
            <a:pPr eaLnBrk="1" hangingPunct="1">
              <a:lnSpc>
                <a:spcPct val="150000"/>
              </a:lnSpc>
              <a:buFont typeface="Wingdings" pitchFamily="2" charset="2"/>
              <a:buNone/>
              <a:defRPr/>
            </a:pPr>
            <a:endParaRPr lang="fa-IR" altLang="zh-CN" sz="1800" dirty="0" smtClean="0">
              <a:effectLst>
                <a:outerShdw blurRad="38100" dist="38100" dir="2700000" algn="tl">
                  <a:srgbClr val="000000">
                    <a:alpha val="43137"/>
                  </a:srgbClr>
                </a:outerShdw>
              </a:effectLst>
              <a:cs typeface="B Nazanin" pitchFamily="2" charset="-78"/>
            </a:endParaRPr>
          </a:p>
        </p:txBody>
      </p:sp>
      <p:pic>
        <p:nvPicPr>
          <p:cNvPr id="131077" name="Picture 8" descr="RFID-Proces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3857625"/>
            <a:ext cx="4071937"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2564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4942">
                                            <p:txEl>
                                              <p:pRg st="0" end="0"/>
                                            </p:txEl>
                                          </p:spTgt>
                                        </p:tgtEl>
                                        <p:attrNameLst>
                                          <p:attrName>style.visibility</p:attrName>
                                        </p:attrNameLst>
                                      </p:cBhvr>
                                      <p:to>
                                        <p:strVal val="visible"/>
                                      </p:to>
                                    </p:set>
                                    <p:anim calcmode="lin" valueType="num">
                                      <p:cBhvr>
                                        <p:cTn id="7" dur="1000" fill="hold"/>
                                        <p:tgtEl>
                                          <p:spTgt spid="12494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2494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24942">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24942">
                                            <p:txEl>
                                              <p:pRg st="1" end="1"/>
                                            </p:txEl>
                                          </p:spTgt>
                                        </p:tgtEl>
                                        <p:attrNameLst>
                                          <p:attrName>style.visibility</p:attrName>
                                        </p:attrNameLst>
                                      </p:cBhvr>
                                      <p:to>
                                        <p:strVal val="visible"/>
                                      </p:to>
                                    </p:set>
                                    <p:anim calcmode="lin" valueType="num">
                                      <p:cBhvr>
                                        <p:cTn id="12" dur="1000" fill="hold"/>
                                        <p:tgtEl>
                                          <p:spTgt spid="124942">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24942">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24942">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24942">
                                            <p:txEl>
                                              <p:pRg st="3" end="3"/>
                                            </p:txEl>
                                          </p:spTgt>
                                        </p:tgtEl>
                                        <p:attrNameLst>
                                          <p:attrName>style.visibility</p:attrName>
                                        </p:attrNameLst>
                                      </p:cBhvr>
                                      <p:to>
                                        <p:strVal val="visible"/>
                                      </p:to>
                                    </p:set>
                                    <p:anim calcmode="lin" valueType="num">
                                      <p:cBhvr>
                                        <p:cTn id="17" dur="1000" fill="hold"/>
                                        <p:tgtEl>
                                          <p:spTgt spid="124942">
                                            <p:txEl>
                                              <p:pRg st="3" end="3"/>
                                            </p:txEl>
                                          </p:spTgt>
                                        </p:tgtEl>
                                        <p:attrNameLst>
                                          <p:attrName>ppt_w</p:attrName>
                                        </p:attrNameLst>
                                      </p:cBhvr>
                                      <p:tavLst>
                                        <p:tav tm="0">
                                          <p:val>
                                            <p:strVal val="#ppt_w*0.70"/>
                                          </p:val>
                                        </p:tav>
                                        <p:tav tm="100000">
                                          <p:val>
                                            <p:strVal val="#ppt_w"/>
                                          </p:val>
                                        </p:tav>
                                      </p:tavLst>
                                    </p:anim>
                                    <p:anim calcmode="lin" valueType="num">
                                      <p:cBhvr>
                                        <p:cTn id="18" dur="1000" fill="hold"/>
                                        <p:tgtEl>
                                          <p:spTgt spid="124942">
                                            <p:txEl>
                                              <p:pRg st="3" end="3"/>
                                            </p:txEl>
                                          </p:spTgt>
                                        </p:tgtEl>
                                        <p:attrNameLst>
                                          <p:attrName>ppt_h</p:attrName>
                                        </p:attrNameLst>
                                      </p:cBhvr>
                                      <p:tavLst>
                                        <p:tav tm="0">
                                          <p:val>
                                            <p:strVal val="#ppt_h"/>
                                          </p:val>
                                        </p:tav>
                                        <p:tav tm="100000">
                                          <p:val>
                                            <p:strVal val="#ppt_h"/>
                                          </p:val>
                                        </p:tav>
                                      </p:tavLst>
                                    </p:anim>
                                    <p:animEffect transition="in" filter="fade">
                                      <p:cBhvr>
                                        <p:cTn id="19" dur="1000"/>
                                        <p:tgtEl>
                                          <p:spTgt spid="124942">
                                            <p:txEl>
                                              <p:pRg st="3" end="3"/>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24942">
                                            <p:txEl>
                                              <p:pRg st="4" end="4"/>
                                            </p:txEl>
                                          </p:spTgt>
                                        </p:tgtEl>
                                        <p:attrNameLst>
                                          <p:attrName>style.visibility</p:attrName>
                                        </p:attrNameLst>
                                      </p:cBhvr>
                                      <p:to>
                                        <p:strVal val="visible"/>
                                      </p:to>
                                    </p:set>
                                    <p:anim calcmode="lin" valueType="num">
                                      <p:cBhvr>
                                        <p:cTn id="22" dur="1000" fill="hold"/>
                                        <p:tgtEl>
                                          <p:spTgt spid="124942">
                                            <p:txEl>
                                              <p:pRg st="4" end="4"/>
                                            </p:txEl>
                                          </p:spTgt>
                                        </p:tgtEl>
                                        <p:attrNameLst>
                                          <p:attrName>ppt_w</p:attrName>
                                        </p:attrNameLst>
                                      </p:cBhvr>
                                      <p:tavLst>
                                        <p:tav tm="0">
                                          <p:val>
                                            <p:strVal val="#ppt_w*0.70"/>
                                          </p:val>
                                        </p:tav>
                                        <p:tav tm="100000">
                                          <p:val>
                                            <p:strVal val="#ppt_w"/>
                                          </p:val>
                                        </p:tav>
                                      </p:tavLst>
                                    </p:anim>
                                    <p:anim calcmode="lin" valueType="num">
                                      <p:cBhvr>
                                        <p:cTn id="23" dur="1000" fill="hold"/>
                                        <p:tgtEl>
                                          <p:spTgt spid="124942">
                                            <p:txEl>
                                              <p:pRg st="4" end="4"/>
                                            </p:txEl>
                                          </p:spTgt>
                                        </p:tgtEl>
                                        <p:attrNameLst>
                                          <p:attrName>ppt_h</p:attrName>
                                        </p:attrNameLst>
                                      </p:cBhvr>
                                      <p:tavLst>
                                        <p:tav tm="0">
                                          <p:val>
                                            <p:strVal val="#ppt_h"/>
                                          </p:val>
                                        </p:tav>
                                        <p:tav tm="100000">
                                          <p:val>
                                            <p:strVal val="#ppt_h"/>
                                          </p:val>
                                        </p:tav>
                                      </p:tavLst>
                                    </p:anim>
                                    <p:animEffect transition="in" filter="fade">
                                      <p:cBhvr>
                                        <p:cTn id="24" dur="1000"/>
                                        <p:tgtEl>
                                          <p:spTgt spid="1249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357188" y="428625"/>
            <a:ext cx="8358187" cy="6072188"/>
          </a:xfrm>
        </p:spPr>
        <p:txBody>
          <a:bodyPr/>
          <a:lstStyle/>
          <a:p>
            <a:pPr eaLnBrk="1" hangingPunct="1">
              <a:lnSpc>
                <a:spcPct val="150000"/>
              </a:lnSpc>
              <a:buFont typeface="Arial" charset="0"/>
              <a:buNone/>
              <a:defRPr/>
            </a:pPr>
            <a:r>
              <a:rPr lang="fa-IR" altLang="zh-CN" sz="1800" dirty="0" smtClean="0">
                <a:solidFill>
                  <a:schemeClr val="bg1"/>
                </a:solidFill>
                <a:effectLst>
                  <a:outerShdw blurRad="38100" dist="38100" dir="2700000" algn="tl">
                    <a:srgbClr val="000000">
                      <a:alpha val="43137"/>
                    </a:srgbClr>
                  </a:outerShdw>
                </a:effectLst>
                <a:cs typeface="B Nazanin" pitchFamily="2" charset="-78"/>
              </a:rPr>
              <a:t>تجهيزات مورد نياز</a:t>
            </a:r>
          </a:p>
          <a:p>
            <a:pPr eaLnBrk="1" hangingPunct="1">
              <a:lnSpc>
                <a:spcPct val="150000"/>
              </a:lnSpc>
              <a:buFont typeface="Arial" charset="0"/>
              <a:buNone/>
              <a:defRPr/>
            </a:pPr>
            <a:r>
              <a:rPr lang="fa-IR" altLang="zh-CN" sz="1800" dirty="0" smtClean="0">
                <a:solidFill>
                  <a:schemeClr val="bg1"/>
                </a:solidFill>
                <a:effectLst>
                  <a:outerShdw blurRad="38100" dist="38100" dir="2700000" algn="tl">
                    <a:srgbClr val="000000">
                      <a:alpha val="43137"/>
                    </a:srgbClr>
                  </a:outerShdw>
                </a:effectLst>
                <a:cs typeface="B Nazanin" pitchFamily="2" charset="-78"/>
              </a:rPr>
              <a:t>بطور كلي فن آوري </a:t>
            </a:r>
            <a:r>
              <a:rPr lang="en-US" altLang="zh-CN" sz="1800" dirty="0" smtClean="0">
                <a:solidFill>
                  <a:schemeClr val="bg1"/>
                </a:solidFill>
                <a:effectLst>
                  <a:outerShdw blurRad="38100" dist="38100" dir="2700000" algn="tl">
                    <a:srgbClr val="000000">
                      <a:alpha val="43137"/>
                    </a:srgbClr>
                  </a:outerShdw>
                </a:effectLst>
                <a:cs typeface="B Nazanin" pitchFamily="2" charset="-78"/>
              </a:rPr>
              <a:t>RFID</a:t>
            </a:r>
            <a:r>
              <a:rPr lang="fa-IR" altLang="zh-CN" sz="1800" dirty="0" smtClean="0">
                <a:solidFill>
                  <a:schemeClr val="bg1"/>
                </a:solidFill>
                <a:effectLst>
                  <a:outerShdw blurRad="38100" dist="38100" dir="2700000" algn="tl">
                    <a:srgbClr val="000000">
                      <a:alpha val="43137"/>
                    </a:srgbClr>
                  </a:outerShdw>
                </a:effectLst>
                <a:cs typeface="B Nazanin" pitchFamily="2" charset="-78"/>
              </a:rPr>
              <a:t> از تجهيزات ذيل جهت پياده سازی بهيه خود كمك ميگيرد:</a:t>
            </a:r>
          </a:p>
          <a:p>
            <a:pPr lvl="1" eaLnBrk="1" hangingPunct="1">
              <a:lnSpc>
                <a:spcPct val="150000"/>
              </a:lnSpc>
              <a:buFont typeface="Wingdings" pitchFamily="2" charset="2"/>
              <a:buNone/>
              <a:defRPr/>
            </a:pPr>
            <a:r>
              <a:rPr lang="fa-IR" altLang="zh-CN" sz="1800" dirty="0" smtClean="0">
                <a:solidFill>
                  <a:schemeClr val="bg1"/>
                </a:solidFill>
                <a:effectLst>
                  <a:outerShdw blurRad="38100" dist="38100" dir="2700000" algn="tl">
                    <a:srgbClr val="000000">
                      <a:alpha val="43137"/>
                    </a:srgbClr>
                  </a:outerShdw>
                </a:effectLst>
                <a:cs typeface="B Nazanin" pitchFamily="2" charset="-78"/>
              </a:rPr>
              <a:t>1. انواع برچسب </a:t>
            </a:r>
            <a:r>
              <a:rPr lang="en-US" altLang="zh-CN" sz="1800" dirty="0" smtClean="0">
                <a:solidFill>
                  <a:schemeClr val="bg1"/>
                </a:solidFill>
                <a:effectLst>
                  <a:outerShdw blurRad="38100" dist="38100" dir="2700000" algn="tl">
                    <a:srgbClr val="000000">
                      <a:alpha val="43137"/>
                    </a:srgbClr>
                  </a:outerShdw>
                </a:effectLst>
                <a:cs typeface="B Nazanin" pitchFamily="2" charset="-78"/>
              </a:rPr>
              <a:t>Tag</a:t>
            </a:r>
            <a:endParaRPr lang="fa-IR" altLang="zh-CN" sz="1800" dirty="0" smtClean="0">
              <a:solidFill>
                <a:schemeClr val="bg1"/>
              </a:solidFill>
              <a:effectLst>
                <a:outerShdw blurRad="38100" dist="38100" dir="2700000" algn="tl">
                  <a:srgbClr val="000000">
                    <a:alpha val="43137"/>
                  </a:srgbClr>
                </a:outerShdw>
              </a:effectLst>
              <a:cs typeface="B Nazanin" pitchFamily="2" charset="-78"/>
            </a:endParaRPr>
          </a:p>
          <a:p>
            <a:pPr lvl="1" eaLnBrk="1" hangingPunct="1">
              <a:lnSpc>
                <a:spcPct val="150000"/>
              </a:lnSpc>
              <a:buFont typeface="Wingdings" pitchFamily="2" charset="2"/>
              <a:buNone/>
              <a:defRPr/>
            </a:pPr>
            <a:r>
              <a:rPr lang="fa-IR" altLang="zh-CN" sz="1800" dirty="0" smtClean="0">
                <a:solidFill>
                  <a:schemeClr val="bg1"/>
                </a:solidFill>
                <a:effectLst>
                  <a:outerShdw blurRad="38100" dist="38100" dir="2700000" algn="tl">
                    <a:srgbClr val="000000">
                      <a:alpha val="43137"/>
                    </a:srgbClr>
                  </a:outerShdw>
                </a:effectLst>
                <a:cs typeface="B Nazanin" pitchFamily="2" charset="-78"/>
              </a:rPr>
              <a:t>2. انواع خواننده بر چسب </a:t>
            </a:r>
            <a:r>
              <a:rPr lang="en-US" altLang="zh-CN" sz="1800" dirty="0" smtClean="0">
                <a:solidFill>
                  <a:schemeClr val="bg1"/>
                </a:solidFill>
                <a:effectLst>
                  <a:outerShdw blurRad="38100" dist="38100" dir="2700000" algn="tl">
                    <a:srgbClr val="000000">
                      <a:alpha val="43137"/>
                    </a:srgbClr>
                  </a:outerShdw>
                </a:effectLst>
                <a:cs typeface="B Nazanin" pitchFamily="2" charset="-78"/>
              </a:rPr>
              <a:t>Reader</a:t>
            </a:r>
            <a:endParaRPr lang="fa-IR" altLang="zh-CN" sz="1800" dirty="0" smtClean="0">
              <a:solidFill>
                <a:schemeClr val="bg1"/>
              </a:solidFill>
              <a:effectLst>
                <a:outerShdw blurRad="38100" dist="38100" dir="2700000" algn="tl">
                  <a:srgbClr val="000000">
                    <a:alpha val="43137"/>
                  </a:srgbClr>
                </a:outerShdw>
              </a:effectLst>
              <a:cs typeface="B Nazanin" pitchFamily="2" charset="-78"/>
            </a:endParaRPr>
          </a:p>
          <a:p>
            <a:pPr lvl="1" eaLnBrk="1" hangingPunct="1">
              <a:lnSpc>
                <a:spcPct val="150000"/>
              </a:lnSpc>
              <a:buFont typeface="Wingdings" pitchFamily="2" charset="2"/>
              <a:buNone/>
              <a:defRPr/>
            </a:pPr>
            <a:r>
              <a:rPr lang="fa-IR" altLang="zh-CN" sz="1800" dirty="0" smtClean="0">
                <a:solidFill>
                  <a:schemeClr val="bg1"/>
                </a:solidFill>
                <a:effectLst>
                  <a:outerShdw blurRad="38100" dist="38100" dir="2700000" algn="tl">
                    <a:srgbClr val="000000">
                      <a:alpha val="43137"/>
                    </a:srgbClr>
                  </a:outerShdw>
                </a:effectLst>
                <a:cs typeface="B Nazanin" pitchFamily="2" charset="-78"/>
              </a:rPr>
              <a:t>3. انواع نويسنده اطلاعات </a:t>
            </a:r>
            <a:r>
              <a:rPr lang="en-US" altLang="zh-CN" sz="1800" dirty="0" smtClean="0">
                <a:solidFill>
                  <a:schemeClr val="bg1"/>
                </a:solidFill>
                <a:effectLst>
                  <a:outerShdw blurRad="38100" dist="38100" dir="2700000" algn="tl">
                    <a:srgbClr val="000000">
                      <a:alpha val="43137"/>
                    </a:srgbClr>
                  </a:outerShdw>
                </a:effectLst>
                <a:cs typeface="B Nazanin" pitchFamily="2" charset="-78"/>
              </a:rPr>
              <a:t>Printer</a:t>
            </a:r>
            <a:endParaRPr lang="fa-IR" altLang="zh-CN" sz="1800" dirty="0" smtClean="0">
              <a:solidFill>
                <a:schemeClr val="bg1"/>
              </a:solidFill>
              <a:effectLst>
                <a:outerShdw blurRad="38100" dist="38100" dir="2700000" algn="tl">
                  <a:srgbClr val="000000">
                    <a:alpha val="43137"/>
                  </a:srgbClr>
                </a:outerShdw>
              </a:effectLst>
              <a:cs typeface="B Nazanin" pitchFamily="2" charset="-78"/>
            </a:endParaRPr>
          </a:p>
          <a:p>
            <a:pPr lvl="1" eaLnBrk="1" hangingPunct="1">
              <a:lnSpc>
                <a:spcPct val="150000"/>
              </a:lnSpc>
              <a:buFont typeface="Wingdings" pitchFamily="2" charset="2"/>
              <a:buNone/>
              <a:defRPr/>
            </a:pPr>
            <a:r>
              <a:rPr lang="fa-IR" altLang="zh-CN" sz="1800" dirty="0" smtClean="0">
                <a:solidFill>
                  <a:schemeClr val="bg1"/>
                </a:solidFill>
                <a:effectLst>
                  <a:outerShdw blurRad="38100" dist="38100" dir="2700000" algn="tl">
                    <a:srgbClr val="000000">
                      <a:alpha val="43137"/>
                    </a:srgbClr>
                  </a:outerShdw>
                </a:effectLst>
                <a:cs typeface="B Nazanin" pitchFamily="2" charset="-78"/>
              </a:rPr>
              <a:t>4. آنتن- تقويت كننده سيگنال</a:t>
            </a:r>
          </a:p>
          <a:p>
            <a:pPr lvl="1" eaLnBrk="1" hangingPunct="1">
              <a:lnSpc>
                <a:spcPct val="150000"/>
              </a:lnSpc>
              <a:buFont typeface="Wingdings" pitchFamily="2" charset="2"/>
              <a:buNone/>
              <a:defRPr/>
            </a:pPr>
            <a:r>
              <a:rPr lang="fa-IR" altLang="zh-CN" sz="1800" dirty="0" smtClean="0">
                <a:solidFill>
                  <a:schemeClr val="bg1"/>
                </a:solidFill>
                <a:effectLst>
                  <a:outerShdw blurRad="38100" dist="38100" dir="2700000" algn="tl">
                    <a:srgbClr val="000000">
                      <a:alpha val="43137"/>
                    </a:srgbClr>
                  </a:outerShdw>
                </a:effectLst>
                <a:cs typeface="B Nazanin" pitchFamily="2" charset="-78"/>
              </a:rPr>
              <a:t>5. نرم افزار مديريت اطلاعات</a:t>
            </a:r>
          </a:p>
          <a:p>
            <a:pPr lvl="1" eaLnBrk="1" hangingPunct="1">
              <a:lnSpc>
                <a:spcPct val="150000"/>
              </a:lnSpc>
              <a:buFont typeface="Wingdings" pitchFamily="2" charset="2"/>
              <a:buNone/>
              <a:defRPr/>
            </a:pPr>
            <a:r>
              <a:rPr lang="fa-IR" altLang="zh-CN" sz="1800" dirty="0" smtClean="0">
                <a:solidFill>
                  <a:schemeClr val="bg1"/>
                </a:solidFill>
                <a:effectLst>
                  <a:outerShdw blurRad="38100" dist="38100" dir="2700000" algn="tl">
                    <a:srgbClr val="000000">
                      <a:alpha val="43137"/>
                    </a:srgbClr>
                  </a:outerShdw>
                </a:effectLst>
                <a:cs typeface="B Nazanin" pitchFamily="2" charset="-78"/>
              </a:rPr>
              <a:t>6. بانك اطلاعاتي، ساختار شبكه اطلاعاتي</a:t>
            </a:r>
            <a:endParaRPr lang="en-US" sz="1800" dirty="0" smtClean="0">
              <a:solidFill>
                <a:schemeClr val="bg1"/>
              </a:solidFill>
              <a:effectLst>
                <a:outerShdw blurRad="38100" dist="38100" dir="2700000" algn="tl">
                  <a:srgbClr val="000000">
                    <a:alpha val="43137"/>
                  </a:srgbClr>
                </a:outerShdw>
              </a:effectLst>
              <a:cs typeface="B Nazanin" pitchFamily="2" charset="-78"/>
            </a:endParaRPr>
          </a:p>
          <a:p>
            <a:pPr algn="r">
              <a:buFont typeface="Arial" charset="0"/>
              <a:buNone/>
              <a:defRPr/>
            </a:pPr>
            <a:endParaRPr lang="fa-IR" dirty="0">
              <a:solidFill>
                <a:schemeClr val="bg1"/>
              </a:solidFill>
            </a:endParaRPr>
          </a:p>
        </p:txBody>
      </p:sp>
    </p:spTree>
    <p:extLst>
      <p:ext uri="{BB962C8B-B14F-4D97-AF65-F5344CB8AC3E}">
        <p14:creationId xmlns:p14="http://schemas.microsoft.com/office/powerpoint/2010/main" val="379519754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6200" y="41275"/>
            <a:ext cx="7207250" cy="795338"/>
          </a:xfrm>
        </p:spPr>
        <p:txBody>
          <a:bodyPr/>
          <a:lstStyle/>
          <a:p>
            <a:pPr eaLnBrk="1" hangingPunct="1"/>
            <a:r>
              <a:rPr lang="fa-IR" sz="4000" b="1" smtClean="0">
                <a:solidFill>
                  <a:schemeClr val="bg1"/>
                </a:solidFill>
              </a:rPr>
              <a:t>زنجيره تامين</a:t>
            </a:r>
            <a:endParaRPr lang="en-US" sz="4000" b="1" smtClean="0">
              <a:solidFill>
                <a:schemeClr val="bg1"/>
              </a:solidFill>
            </a:endParaRPr>
          </a:p>
        </p:txBody>
      </p:sp>
      <p:sp>
        <p:nvSpPr>
          <p:cNvPr id="1028" name="Rectangle 3"/>
          <p:cNvSpPr>
            <a:spLocks noGrp="1" noChangeArrowheads="1"/>
          </p:cNvSpPr>
          <p:nvPr>
            <p:ph type="body" sz="half" idx="1"/>
          </p:nvPr>
        </p:nvSpPr>
        <p:spPr>
          <a:xfrm>
            <a:off x="457200" y="990600"/>
            <a:ext cx="8229600" cy="1541463"/>
          </a:xfrm>
        </p:spPr>
        <p:txBody>
          <a:bodyPr/>
          <a:lstStyle/>
          <a:p>
            <a:pPr algn="justLow" eaLnBrk="1" hangingPunct="1">
              <a:buFontTx/>
              <a:buNone/>
            </a:pPr>
            <a:r>
              <a:rPr lang="fa-IR" smtClean="0">
                <a:solidFill>
                  <a:srgbClr val="C00000"/>
                </a:solidFill>
                <a:cs typeface="Lotus" pitchFamily="2" charset="-78"/>
              </a:rPr>
              <a:t>سيستمي</a:t>
            </a:r>
            <a:r>
              <a:rPr lang="fa-IR" sz="2800" smtClean="0">
                <a:cs typeface="Lotus" pitchFamily="2" charset="-78"/>
              </a:rPr>
              <a:t> شامل تامين کنندگان، توليدکنندگان، توزيع</a:t>
            </a:r>
            <a:r>
              <a:rPr lang="fa-IR" sz="2800" smtClean="0"/>
              <a:t>‌</a:t>
            </a:r>
            <a:r>
              <a:rPr lang="fa-IR" sz="2800" smtClean="0">
                <a:cs typeface="Lotus" pitchFamily="2" charset="-78"/>
              </a:rPr>
              <a:t>کنندگان، خرده فروشان و مشتريان مي‏باشد که مواد اوليه را به محصولات مورد نياز مشتريان، تبديل مي‏نمايد</a:t>
            </a:r>
            <a:r>
              <a:rPr lang="en-US" sz="2800" smtClean="0">
                <a:cs typeface="Lotus" pitchFamily="2" charset="-78"/>
              </a:rPr>
              <a:t>.</a:t>
            </a:r>
            <a:r>
              <a:rPr lang="fa-IR" sz="2800" smtClean="0">
                <a:cs typeface="Lotus" pitchFamily="2" charset="-78"/>
              </a:rPr>
              <a:t> </a:t>
            </a:r>
            <a:endParaRPr lang="en-US" sz="2800" smtClean="0">
              <a:cs typeface="Lotus" pitchFamily="2" charset="-78"/>
            </a:endParaRPr>
          </a:p>
        </p:txBody>
      </p:sp>
      <p:pic>
        <p:nvPicPr>
          <p:cNvPr id="1029" name="Picture 4" descr="Fig_9_red"/>
          <p:cNvPicPr>
            <a:picLocks noChangeAspect="1" noChangeArrowheads="1"/>
          </p:cNvPicPr>
          <p:nvPr/>
        </p:nvPicPr>
        <p:blipFill>
          <a:blip r:embed="rId3">
            <a:extLst>
              <a:ext uri="{28A0092B-C50C-407E-A947-70E740481C1C}">
                <a14:useLocalDpi xmlns:a14="http://schemas.microsoft.com/office/drawing/2010/main" val="0"/>
              </a:ext>
            </a:extLst>
          </a:blip>
          <a:srcRect r="1724" b="1849"/>
          <a:stretch>
            <a:fillRect/>
          </a:stretch>
        </p:blipFill>
        <p:spPr bwMode="auto">
          <a:xfrm>
            <a:off x="254000" y="2552700"/>
            <a:ext cx="82804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5"/>
          <p:cNvSpPr>
            <a:spLocks noChangeArrowheads="1"/>
          </p:cNvSpPr>
          <p:nvPr/>
        </p:nvSpPr>
        <p:spPr bwMode="auto">
          <a:xfrm>
            <a:off x="7343775" y="2500313"/>
            <a:ext cx="1228725" cy="46196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fa-IR" sz="2400" b="1" dirty="0">
                <a:solidFill>
                  <a:schemeClr val="bg1"/>
                </a:solidFill>
                <a:cs typeface="Lotus" pitchFamily="2" charset="-78"/>
              </a:rPr>
              <a:t>تامين کنندگان</a:t>
            </a:r>
            <a:endParaRPr lang="fa-IR" sz="2400" b="1" dirty="0">
              <a:solidFill>
                <a:schemeClr val="bg1"/>
              </a:solidFill>
            </a:endParaRPr>
          </a:p>
        </p:txBody>
      </p:sp>
      <p:sp>
        <p:nvSpPr>
          <p:cNvPr id="27654" name="Rectangle 6"/>
          <p:cNvSpPr>
            <a:spLocks noChangeArrowheads="1"/>
          </p:cNvSpPr>
          <p:nvPr/>
        </p:nvSpPr>
        <p:spPr bwMode="auto">
          <a:xfrm>
            <a:off x="6215063" y="2500313"/>
            <a:ext cx="1122362" cy="46196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fa-IR" sz="2400" b="1" dirty="0">
                <a:solidFill>
                  <a:schemeClr val="bg1"/>
                </a:solidFill>
                <a:cs typeface="Lotus" pitchFamily="2" charset="-78"/>
              </a:rPr>
              <a:t>توليدکنندگان</a:t>
            </a:r>
            <a:endParaRPr lang="fa-IR" sz="2400" b="1" dirty="0">
              <a:solidFill>
                <a:schemeClr val="bg1"/>
              </a:solidFill>
            </a:endParaRPr>
          </a:p>
        </p:txBody>
      </p:sp>
      <p:sp>
        <p:nvSpPr>
          <p:cNvPr id="27655" name="Rectangle 7"/>
          <p:cNvSpPr>
            <a:spLocks noChangeArrowheads="1"/>
          </p:cNvSpPr>
          <p:nvPr/>
        </p:nvSpPr>
        <p:spPr bwMode="auto">
          <a:xfrm>
            <a:off x="296863" y="2500313"/>
            <a:ext cx="917575" cy="52387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spAutoFit/>
          </a:bodyPr>
          <a:lstStyle/>
          <a:p>
            <a:pPr>
              <a:defRPr/>
            </a:pPr>
            <a:r>
              <a:rPr lang="fa-IR" sz="2800" b="1">
                <a:solidFill>
                  <a:schemeClr val="bg1"/>
                </a:solidFill>
                <a:cs typeface="Lotus" pitchFamily="2" charset="-78"/>
              </a:rPr>
              <a:t>مشتريان</a:t>
            </a:r>
            <a:endParaRPr lang="fa-IR" sz="2800" b="1">
              <a:solidFill>
                <a:schemeClr val="bg1"/>
              </a:solidFill>
            </a:endParaRPr>
          </a:p>
        </p:txBody>
      </p:sp>
      <p:sp>
        <p:nvSpPr>
          <p:cNvPr id="27656" name="TextBox 8"/>
          <p:cNvSpPr txBox="1">
            <a:spLocks noChangeArrowheads="1"/>
          </p:cNvSpPr>
          <p:nvPr/>
        </p:nvSpPr>
        <p:spPr bwMode="auto">
          <a:xfrm>
            <a:off x="4643438" y="3643313"/>
            <a:ext cx="3643312" cy="369887"/>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spAutoFit/>
          </a:bodyPr>
          <a:lstStyle/>
          <a:p>
            <a:pPr algn="ctr">
              <a:defRPr/>
            </a:pPr>
            <a:r>
              <a:rPr lang="fa-IR" b="1" dirty="0">
                <a:solidFill>
                  <a:schemeClr val="bg1"/>
                </a:solidFill>
              </a:rPr>
              <a:t>موسسین  و تحویل دهندگان کالا خریداران</a:t>
            </a:r>
          </a:p>
        </p:txBody>
      </p:sp>
      <p:sp>
        <p:nvSpPr>
          <p:cNvPr id="1034" name="TextBox 9"/>
          <p:cNvSpPr txBox="1">
            <a:spLocks noChangeArrowheads="1"/>
          </p:cNvSpPr>
          <p:nvPr/>
        </p:nvSpPr>
        <p:spPr bwMode="auto">
          <a:xfrm>
            <a:off x="3357563" y="2500313"/>
            <a:ext cx="1500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fa-IR" sz="2400" b="1">
                <a:solidFill>
                  <a:schemeClr val="bg1"/>
                </a:solidFill>
              </a:rPr>
              <a:t>انبار کالا</a:t>
            </a:r>
          </a:p>
        </p:txBody>
      </p:sp>
      <p:sp>
        <p:nvSpPr>
          <p:cNvPr id="1035" name="Rectangle 9"/>
          <p:cNvSpPr>
            <a:spLocks noChangeArrowheads="1"/>
          </p:cNvSpPr>
          <p:nvPr/>
        </p:nvSpPr>
        <p:spPr bwMode="auto">
          <a:xfrm>
            <a:off x="571500" y="1928813"/>
            <a:ext cx="4160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fa-IR" b="1"/>
              <a:t>اظهار نامه افشای اموال </a:t>
            </a:r>
            <a:endParaRPr lang="en-US" b="1"/>
          </a:p>
          <a:p>
            <a:pPr algn="ctr"/>
            <a:r>
              <a:rPr lang="en-US" b="1"/>
              <a:t>seller property disclosure statement</a:t>
            </a:r>
            <a:endParaRPr lang="fa-IR" b="1"/>
          </a:p>
        </p:txBody>
      </p:sp>
      <p:sp>
        <p:nvSpPr>
          <p:cNvPr id="1036" name="TextBox 11"/>
          <p:cNvSpPr txBox="1">
            <a:spLocks noChangeArrowheads="1"/>
          </p:cNvSpPr>
          <p:nvPr/>
        </p:nvSpPr>
        <p:spPr bwMode="auto">
          <a:xfrm>
            <a:off x="1857375" y="305911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a:t>1-</a:t>
            </a:r>
          </a:p>
        </p:txBody>
      </p:sp>
      <p:sp>
        <p:nvSpPr>
          <p:cNvPr id="1037" name="TextBox 12"/>
          <p:cNvSpPr txBox="1">
            <a:spLocks noChangeArrowheads="1"/>
          </p:cNvSpPr>
          <p:nvPr/>
        </p:nvSpPr>
        <p:spPr bwMode="auto">
          <a:xfrm>
            <a:off x="3571875" y="192881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a:t>1-</a:t>
            </a:r>
          </a:p>
        </p:txBody>
      </p:sp>
      <p:grpSp>
        <p:nvGrpSpPr>
          <p:cNvPr id="1038" name="Group 6"/>
          <p:cNvGrpSpPr>
            <a:grpSpLocks/>
          </p:cNvGrpSpPr>
          <p:nvPr/>
        </p:nvGrpSpPr>
        <p:grpSpPr bwMode="auto">
          <a:xfrm>
            <a:off x="428625" y="3786188"/>
            <a:ext cx="7772400" cy="2928937"/>
            <a:chOff x="672" y="1104"/>
            <a:chExt cx="4896" cy="2805"/>
          </a:xfrm>
        </p:grpSpPr>
        <p:graphicFrame>
          <p:nvGraphicFramePr>
            <p:cNvPr id="1026" name="Object 4"/>
            <p:cNvGraphicFramePr>
              <a:graphicFrameLocks noChangeAspect="1"/>
            </p:cNvGraphicFramePr>
            <p:nvPr/>
          </p:nvGraphicFramePr>
          <p:xfrm>
            <a:off x="672" y="1104"/>
            <a:ext cx="4896" cy="2805"/>
          </p:xfrm>
          <a:graphic>
            <a:graphicData uri="http://schemas.openxmlformats.org/presentationml/2006/ole">
              <mc:AlternateContent xmlns:mc="http://schemas.openxmlformats.org/markup-compatibility/2006">
                <mc:Choice xmlns:v="urn:schemas-microsoft-com:vml" Requires="v">
                  <p:oleObj spid="_x0000_s1054" name="Visio" r:id="rId4" imgW="11751259" imgH="6887261" progId="Visio.Drawing.11">
                    <p:embed/>
                  </p:oleObj>
                </mc:Choice>
                <mc:Fallback>
                  <p:oleObj name="Visio" r:id="rId4" imgW="11751259" imgH="6887261"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1104"/>
                          <a:ext cx="4896" cy="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9" name="Text Box 5"/>
            <p:cNvSpPr txBox="1">
              <a:spLocks noChangeArrowheads="1"/>
            </p:cNvSpPr>
            <p:nvPr/>
          </p:nvSpPr>
          <p:spPr bwMode="auto">
            <a:xfrm>
              <a:off x="2304" y="1296"/>
              <a:ext cx="1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rtl="1" eaLnBrk="1" hangingPunct="1"/>
              <a:r>
                <a:rPr lang="fa-IR" b="1">
                  <a:solidFill>
                    <a:srgbClr val="002060"/>
                  </a:solidFill>
                  <a:latin typeface="Comic Sans MS" pitchFamily="66" charset="0"/>
                  <a:cs typeface="B Nazanin" pitchFamily="2" charset="-78"/>
                </a:rPr>
                <a:t>يک زنجيره تأمين</a:t>
              </a:r>
              <a:endParaRPr lang="en-US" b="1">
                <a:solidFill>
                  <a:srgbClr val="002060"/>
                </a:solidFill>
                <a:latin typeface="Comic Sans MS" pitchFamily="66" charset="0"/>
                <a:cs typeface="B Nazanin" pitchFamily="2" charset="-78"/>
              </a:endParaRP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a:xfrm>
            <a:off x="539750" y="260350"/>
            <a:ext cx="8229600" cy="6192838"/>
          </a:xfrm>
        </p:spPr>
        <p:txBody>
          <a:bodyPr/>
          <a:lstStyle/>
          <a:p>
            <a:pPr algn="ctr" eaLnBrk="1" hangingPunct="1">
              <a:lnSpc>
                <a:spcPct val="150000"/>
              </a:lnSpc>
              <a:buFont typeface="Wingdings" pitchFamily="2" charset="2"/>
              <a:buNone/>
              <a:defRPr/>
            </a:pPr>
            <a:r>
              <a:rPr lang="en-US" altLang="zh-CN" sz="2000" dirty="0" smtClean="0">
                <a:solidFill>
                  <a:schemeClr val="bg1"/>
                </a:solidFill>
                <a:effectLst>
                  <a:outerShdw blurRad="38100" dist="38100" dir="2700000" algn="tl">
                    <a:srgbClr val="000000">
                      <a:alpha val="43137"/>
                    </a:srgbClr>
                  </a:outerShdw>
                </a:effectLst>
                <a:cs typeface="2  Titr" pitchFamily="2" charset="-78"/>
              </a:rPr>
              <a:t>Tag</a:t>
            </a:r>
          </a:p>
          <a:p>
            <a:pPr eaLnBrk="1" hangingPunct="1">
              <a:lnSpc>
                <a:spcPct val="150000"/>
              </a:lnSpc>
              <a:buFont typeface="Wingdings" pitchFamily="2" charset="2"/>
              <a:buNone/>
              <a:defRPr/>
            </a:pPr>
            <a:r>
              <a:rPr lang="fa-IR" altLang="zh-CN" sz="1700" dirty="0" smtClean="0">
                <a:effectLst>
                  <a:outerShdw blurRad="38100" dist="38100" dir="2700000" algn="tl">
                    <a:srgbClr val="000000">
                      <a:alpha val="43137"/>
                    </a:srgbClr>
                  </a:outerShdw>
                </a:effectLst>
                <a:cs typeface="B Nazanin" pitchFamily="2" charset="-78"/>
              </a:rPr>
              <a:t> اين وسيله شناسايی متصل شده به كالا، شئ، فردی هستندكه مامي خواهيم آنرارديابي بكنيم</a:t>
            </a:r>
            <a:r>
              <a:rPr lang="fa-IR" altLang="zh-CN" sz="1800" dirty="0" smtClean="0">
                <a:effectLst>
                  <a:outerShdw blurRad="38100" dist="38100" dir="2700000" algn="tl">
                    <a:srgbClr val="000000">
                      <a:alpha val="43137"/>
                    </a:srgbClr>
                  </a:outerShdw>
                </a:effectLst>
                <a:cs typeface="B Nazanin" pitchFamily="2" charset="-78"/>
              </a:rPr>
              <a:t>.</a:t>
            </a: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2  Titr" pitchFamily="2" charset="-78"/>
              </a:rPr>
              <a:t>بعضي از ويژگيهای ظاهری </a:t>
            </a:r>
            <a:r>
              <a:rPr lang="en-US" altLang="zh-CN" sz="1800" dirty="0" smtClean="0">
                <a:effectLst>
                  <a:outerShdw blurRad="38100" dist="38100" dir="2700000" algn="tl">
                    <a:srgbClr val="000000">
                      <a:alpha val="43137"/>
                    </a:srgbClr>
                  </a:outerShdw>
                </a:effectLst>
                <a:cs typeface="2  Titr" pitchFamily="2" charset="-78"/>
              </a:rPr>
              <a:t>Tag</a:t>
            </a:r>
            <a:r>
              <a:rPr lang="fa-IR" altLang="zh-CN" sz="1800" dirty="0" smtClean="0">
                <a:effectLst>
                  <a:outerShdw blurRad="38100" dist="38100" dir="2700000" algn="tl">
                    <a:srgbClr val="000000">
                      <a:alpha val="43137"/>
                    </a:srgbClr>
                  </a:outerShdw>
                </a:effectLst>
                <a:cs typeface="2  Titr" pitchFamily="2" charset="-78"/>
              </a:rPr>
              <a:t>ها بصورت زير ميباشد:</a:t>
            </a: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        الف- </a:t>
            </a:r>
            <a:r>
              <a:rPr lang="en-US" altLang="zh-CN" sz="1800" dirty="0" smtClean="0">
                <a:effectLst>
                  <a:outerShdw blurRad="38100" dist="38100" dir="2700000" algn="tl">
                    <a:srgbClr val="000000">
                      <a:alpha val="43137"/>
                    </a:srgbClr>
                  </a:outerShdw>
                </a:effectLst>
                <a:cs typeface="B Nazanin" pitchFamily="2" charset="-78"/>
              </a:rPr>
              <a:t>Tag</a:t>
            </a:r>
            <a:r>
              <a:rPr lang="fa-IR" altLang="zh-CN" sz="1800" dirty="0" smtClean="0">
                <a:effectLst>
                  <a:outerShdw blurRad="38100" dist="38100" dir="2700000" algn="tl">
                    <a:srgbClr val="000000">
                      <a:alpha val="43137"/>
                    </a:srgbClr>
                  </a:outerShdw>
                </a:effectLst>
                <a:cs typeface="B Nazanin" pitchFamily="2" charset="-78"/>
              </a:rPr>
              <a:t> هايی كه دارای كفه پلاستيكی از جنس </a:t>
            </a:r>
            <a:r>
              <a:rPr lang="en-US" altLang="zh-CN" sz="1800" dirty="0" smtClean="0">
                <a:effectLst>
                  <a:outerShdw blurRad="38100" dist="38100" dir="2700000" algn="tl">
                    <a:srgbClr val="000000">
                      <a:alpha val="43137"/>
                    </a:srgbClr>
                  </a:outerShdw>
                </a:effectLst>
                <a:cs typeface="B Nazanin" pitchFamily="2" charset="-78"/>
              </a:rPr>
              <a:t>PVC</a:t>
            </a:r>
            <a:r>
              <a:rPr lang="fa-IR" altLang="zh-CN" sz="1800" dirty="0" smtClean="0">
                <a:effectLst>
                  <a:outerShdw blurRad="38100" dist="38100" dir="2700000" algn="tl">
                    <a:srgbClr val="000000">
                      <a:alpha val="43137"/>
                    </a:srgbClr>
                  </a:outerShdw>
                </a:effectLst>
                <a:cs typeface="B Nazanin" pitchFamily="2" charset="-78"/>
              </a:rPr>
              <a:t> ميباشند </a:t>
            </a: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         ب- </a:t>
            </a:r>
            <a:r>
              <a:rPr lang="en-US" altLang="zh-CN" sz="1800" dirty="0" smtClean="0">
                <a:effectLst>
                  <a:outerShdw blurRad="38100" dist="38100" dir="2700000" algn="tl">
                    <a:srgbClr val="000000">
                      <a:alpha val="43137"/>
                    </a:srgbClr>
                  </a:outerShdw>
                </a:effectLst>
                <a:cs typeface="B Nazanin" pitchFamily="2" charset="-78"/>
              </a:rPr>
              <a:t>Tag</a:t>
            </a:r>
            <a:r>
              <a:rPr lang="fa-IR" altLang="zh-CN" sz="1800" dirty="0" smtClean="0">
                <a:effectLst>
                  <a:outerShdw blurRad="38100" dist="38100" dir="2700000" algn="tl">
                    <a:srgbClr val="000000">
                      <a:alpha val="43137"/>
                    </a:srgbClr>
                  </a:outerShdw>
                </a:effectLst>
                <a:cs typeface="B Nazanin" pitchFamily="2" charset="-78"/>
              </a:rPr>
              <a:t> هايی كه شبيه كارتهای اعتباری هستند </a:t>
            </a:r>
            <a:r>
              <a:rPr lang="en-US" altLang="zh-CN" sz="1800" dirty="0" smtClean="0">
                <a:effectLst>
                  <a:outerShdw blurRad="38100" dist="38100" dir="2700000" algn="tl">
                    <a:srgbClr val="000000">
                      <a:alpha val="43137"/>
                    </a:srgbClr>
                  </a:outerShdw>
                </a:effectLst>
                <a:cs typeface="B Nazanin" pitchFamily="2" charset="-78"/>
              </a:rPr>
              <a:t>Smart Cards)</a:t>
            </a:r>
            <a:r>
              <a:rPr lang="fa-IR" altLang="zh-CN" sz="1800" dirty="0" smtClean="0">
                <a:effectLst>
                  <a:outerShdw blurRad="38100" dist="38100" dir="2700000" algn="tl">
                    <a:srgbClr val="000000">
                      <a:alpha val="43137"/>
                    </a:srgbClr>
                  </a:outerShdw>
                </a:effectLst>
                <a:cs typeface="B Nazanin" pitchFamily="2" charset="-78"/>
              </a:rPr>
              <a:t>) گفته ميشود.</a:t>
            </a: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        ج- </a:t>
            </a:r>
            <a:r>
              <a:rPr lang="en-US" altLang="zh-CN" sz="1800" dirty="0" smtClean="0">
                <a:effectLst>
                  <a:outerShdw blurRad="38100" dist="38100" dir="2700000" algn="tl">
                    <a:srgbClr val="000000">
                      <a:alpha val="43137"/>
                    </a:srgbClr>
                  </a:outerShdw>
                </a:effectLst>
                <a:cs typeface="B Nazanin" pitchFamily="2" charset="-78"/>
              </a:rPr>
              <a:t>Tag</a:t>
            </a:r>
            <a:r>
              <a:rPr lang="fa-IR" altLang="zh-CN" sz="1800" dirty="0" smtClean="0">
                <a:effectLst>
                  <a:outerShdw blurRad="38100" dist="38100" dir="2700000" algn="tl">
                    <a:srgbClr val="000000">
                      <a:alpha val="43137"/>
                    </a:srgbClr>
                  </a:outerShdw>
                </a:effectLst>
                <a:cs typeface="B Nazanin" pitchFamily="2" charset="-78"/>
              </a:rPr>
              <a:t> هايی كه بصورت لايه های كاغذی بر روی برچسب ساخته ميشوند (</a:t>
            </a:r>
            <a:r>
              <a:rPr lang="en-US" altLang="zh-CN" sz="1800" dirty="0" smtClean="0">
                <a:effectLst>
                  <a:outerShdw blurRad="38100" dist="38100" dir="2700000" algn="tl">
                    <a:srgbClr val="000000">
                      <a:alpha val="43137"/>
                    </a:srgbClr>
                  </a:outerShdw>
                </a:effectLst>
                <a:cs typeface="B Nazanin" pitchFamily="2" charset="-78"/>
              </a:rPr>
              <a:t>Smart Labels</a:t>
            </a:r>
            <a:r>
              <a:rPr lang="fa-IR" altLang="zh-CN" sz="1800" dirty="0" smtClean="0">
                <a:effectLst>
                  <a:outerShdw blurRad="38100" dist="38100" dir="2700000" algn="tl">
                    <a:srgbClr val="000000">
                      <a:alpha val="43137"/>
                    </a:srgbClr>
                  </a:outerShdw>
                </a:effectLst>
                <a:cs typeface="B Nazanin" pitchFamily="2" charset="-78"/>
              </a:rPr>
              <a:t>) گفته ميشود. </a:t>
            </a: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        د- </a:t>
            </a:r>
            <a:r>
              <a:rPr lang="en-US" altLang="zh-CN" sz="1800" dirty="0" smtClean="0">
                <a:effectLst>
                  <a:outerShdw blurRad="38100" dist="38100" dir="2700000" algn="tl">
                    <a:srgbClr val="000000">
                      <a:alpha val="43137"/>
                    </a:srgbClr>
                  </a:outerShdw>
                </a:effectLst>
                <a:cs typeface="B Nazanin" pitchFamily="2" charset="-78"/>
              </a:rPr>
              <a:t>Tag</a:t>
            </a:r>
            <a:r>
              <a:rPr lang="fa-IR" altLang="zh-CN" sz="1800" dirty="0" smtClean="0">
                <a:effectLst>
                  <a:outerShdw blurRad="38100" dist="38100" dir="2700000" algn="tl">
                    <a:srgbClr val="000000">
                      <a:alpha val="43137"/>
                    </a:srgbClr>
                  </a:outerShdw>
                </a:effectLst>
                <a:cs typeface="B Nazanin" pitchFamily="2" charset="-78"/>
              </a:rPr>
              <a:t> هايی كه در محيطهای قابل فرسايش (مثلاً آب يا مايع) به خوبی كار ميكنند. </a:t>
            </a: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        ه- </a:t>
            </a:r>
            <a:r>
              <a:rPr lang="en-US" altLang="zh-CN" sz="1800" dirty="0" smtClean="0">
                <a:effectLst>
                  <a:outerShdw blurRad="38100" dist="38100" dir="2700000" algn="tl">
                    <a:srgbClr val="000000">
                      <a:alpha val="43137"/>
                    </a:srgbClr>
                  </a:outerShdw>
                </a:effectLst>
                <a:cs typeface="B Nazanin" pitchFamily="2" charset="-78"/>
              </a:rPr>
              <a:t>Tag</a:t>
            </a:r>
            <a:r>
              <a:rPr lang="fa-IR" altLang="zh-CN" sz="1800" dirty="0" smtClean="0">
                <a:effectLst>
                  <a:outerShdw blurRad="38100" dist="38100" dir="2700000" algn="tl">
                    <a:srgbClr val="000000">
                      <a:alpha val="43137"/>
                    </a:srgbClr>
                  </a:outerShdw>
                </a:effectLst>
                <a:cs typeface="B Nazanin" pitchFamily="2" charset="-78"/>
              </a:rPr>
              <a:t> های كوچك كه در داخل اشياء عمومی مثل لباس، ساعت، دستبند و .... كارگذاشته ميشود. </a:t>
            </a:r>
            <a:endParaRPr lang="en-US" sz="1800" dirty="0" smtClean="0">
              <a:effectLst>
                <a:outerShdw blurRad="38100" dist="38100" dir="2700000" algn="tl">
                  <a:srgbClr val="000000">
                    <a:alpha val="43137"/>
                  </a:srgbClr>
                </a:outerShdw>
              </a:effectLst>
              <a:ea typeface="SimSun" charset="-122"/>
              <a:cs typeface="B Nazanin" pitchFamily="2" charset="-78"/>
            </a:endParaRPr>
          </a:p>
        </p:txBody>
      </p:sp>
      <p:pic>
        <p:nvPicPr>
          <p:cNvPr id="232455" name="Picture 7" descr="rfid_all_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4429125"/>
            <a:ext cx="367665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62470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 calcmode="lin" valueType="num">
                                      <p:cBhvr>
                                        <p:cTn id="7" dur="1000" fill="hold"/>
                                        <p:tgtEl>
                                          <p:spTgt spid="23245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3245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32451">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32451">
                                            <p:txEl>
                                              <p:pRg st="1" end="1"/>
                                            </p:txEl>
                                          </p:spTgt>
                                        </p:tgtEl>
                                        <p:attrNameLst>
                                          <p:attrName>style.visibility</p:attrName>
                                        </p:attrNameLst>
                                      </p:cBhvr>
                                      <p:to>
                                        <p:strVal val="visible"/>
                                      </p:to>
                                    </p:set>
                                    <p:anim calcmode="lin" valueType="num">
                                      <p:cBhvr>
                                        <p:cTn id="12" dur="1000" fill="hold"/>
                                        <p:tgtEl>
                                          <p:spTgt spid="232451">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32451">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32451">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32451">
                                            <p:txEl>
                                              <p:pRg st="2" end="2"/>
                                            </p:txEl>
                                          </p:spTgt>
                                        </p:tgtEl>
                                        <p:attrNameLst>
                                          <p:attrName>style.visibility</p:attrName>
                                        </p:attrNameLst>
                                      </p:cBhvr>
                                      <p:to>
                                        <p:strVal val="visible"/>
                                      </p:to>
                                    </p:set>
                                    <p:anim calcmode="lin" valueType="num">
                                      <p:cBhvr>
                                        <p:cTn id="17" dur="1000" fill="hold"/>
                                        <p:tgtEl>
                                          <p:spTgt spid="232451">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232451">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232451">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232451">
                                            <p:txEl>
                                              <p:pRg st="3" end="3"/>
                                            </p:txEl>
                                          </p:spTgt>
                                        </p:tgtEl>
                                        <p:attrNameLst>
                                          <p:attrName>style.visibility</p:attrName>
                                        </p:attrNameLst>
                                      </p:cBhvr>
                                      <p:to>
                                        <p:strVal val="visible"/>
                                      </p:to>
                                    </p:set>
                                    <p:anim calcmode="lin" valueType="num">
                                      <p:cBhvr>
                                        <p:cTn id="22" dur="1000" fill="hold"/>
                                        <p:tgtEl>
                                          <p:spTgt spid="232451">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232451">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232451">
                                            <p:txEl>
                                              <p:pRg st="3" end="3"/>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232451">
                                            <p:txEl>
                                              <p:pRg st="4" end="4"/>
                                            </p:txEl>
                                          </p:spTgt>
                                        </p:tgtEl>
                                        <p:attrNameLst>
                                          <p:attrName>style.visibility</p:attrName>
                                        </p:attrNameLst>
                                      </p:cBhvr>
                                      <p:to>
                                        <p:strVal val="visible"/>
                                      </p:to>
                                    </p:set>
                                    <p:anim calcmode="lin" valueType="num">
                                      <p:cBhvr>
                                        <p:cTn id="27" dur="1000" fill="hold"/>
                                        <p:tgtEl>
                                          <p:spTgt spid="232451">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232451">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232451">
                                            <p:txEl>
                                              <p:pRg st="4" end="4"/>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232451">
                                            <p:txEl>
                                              <p:pRg st="5" end="5"/>
                                            </p:txEl>
                                          </p:spTgt>
                                        </p:tgtEl>
                                        <p:attrNameLst>
                                          <p:attrName>style.visibility</p:attrName>
                                        </p:attrNameLst>
                                      </p:cBhvr>
                                      <p:to>
                                        <p:strVal val="visible"/>
                                      </p:to>
                                    </p:set>
                                    <p:anim calcmode="lin" valueType="num">
                                      <p:cBhvr>
                                        <p:cTn id="32" dur="1000" fill="hold"/>
                                        <p:tgtEl>
                                          <p:spTgt spid="232451">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232451">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232451">
                                            <p:txEl>
                                              <p:pRg st="5" end="5"/>
                                            </p:txEl>
                                          </p:spTgt>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232451">
                                            <p:txEl>
                                              <p:pRg st="6" end="6"/>
                                            </p:txEl>
                                          </p:spTgt>
                                        </p:tgtEl>
                                        <p:attrNameLst>
                                          <p:attrName>style.visibility</p:attrName>
                                        </p:attrNameLst>
                                      </p:cBhvr>
                                      <p:to>
                                        <p:strVal val="visible"/>
                                      </p:to>
                                    </p:set>
                                    <p:anim calcmode="lin" valueType="num">
                                      <p:cBhvr>
                                        <p:cTn id="37" dur="1000" fill="hold"/>
                                        <p:tgtEl>
                                          <p:spTgt spid="232451">
                                            <p:txEl>
                                              <p:pRg st="6" end="6"/>
                                            </p:txEl>
                                          </p:spTgt>
                                        </p:tgtEl>
                                        <p:attrNameLst>
                                          <p:attrName>ppt_w</p:attrName>
                                        </p:attrNameLst>
                                      </p:cBhvr>
                                      <p:tavLst>
                                        <p:tav tm="0">
                                          <p:val>
                                            <p:strVal val="#ppt_w*0.70"/>
                                          </p:val>
                                        </p:tav>
                                        <p:tav tm="100000">
                                          <p:val>
                                            <p:strVal val="#ppt_w"/>
                                          </p:val>
                                        </p:tav>
                                      </p:tavLst>
                                    </p:anim>
                                    <p:anim calcmode="lin" valueType="num">
                                      <p:cBhvr>
                                        <p:cTn id="38" dur="1000" fill="hold"/>
                                        <p:tgtEl>
                                          <p:spTgt spid="232451">
                                            <p:txEl>
                                              <p:pRg st="6" end="6"/>
                                            </p:txEl>
                                          </p:spTgt>
                                        </p:tgtEl>
                                        <p:attrNameLst>
                                          <p:attrName>ppt_h</p:attrName>
                                        </p:attrNameLst>
                                      </p:cBhvr>
                                      <p:tavLst>
                                        <p:tav tm="0">
                                          <p:val>
                                            <p:strVal val="#ppt_h"/>
                                          </p:val>
                                        </p:tav>
                                        <p:tav tm="100000">
                                          <p:val>
                                            <p:strVal val="#ppt_h"/>
                                          </p:val>
                                        </p:tav>
                                      </p:tavLst>
                                    </p:anim>
                                    <p:animEffect transition="in" filter="fade">
                                      <p:cBhvr>
                                        <p:cTn id="39" dur="1000"/>
                                        <p:tgtEl>
                                          <p:spTgt spid="232451">
                                            <p:txEl>
                                              <p:pRg st="6" end="6"/>
                                            </p:txEl>
                                          </p:spTgt>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32451">
                                            <p:txEl>
                                              <p:pRg st="7" end="7"/>
                                            </p:txEl>
                                          </p:spTgt>
                                        </p:tgtEl>
                                        <p:attrNameLst>
                                          <p:attrName>style.visibility</p:attrName>
                                        </p:attrNameLst>
                                      </p:cBhvr>
                                      <p:to>
                                        <p:strVal val="visible"/>
                                      </p:to>
                                    </p:set>
                                    <p:anim calcmode="lin" valueType="num">
                                      <p:cBhvr>
                                        <p:cTn id="42" dur="1000" fill="hold"/>
                                        <p:tgtEl>
                                          <p:spTgt spid="232451">
                                            <p:txEl>
                                              <p:pRg st="7" end="7"/>
                                            </p:txEl>
                                          </p:spTgt>
                                        </p:tgtEl>
                                        <p:attrNameLst>
                                          <p:attrName>ppt_w</p:attrName>
                                        </p:attrNameLst>
                                      </p:cBhvr>
                                      <p:tavLst>
                                        <p:tav tm="0">
                                          <p:val>
                                            <p:strVal val="#ppt_w*0.70"/>
                                          </p:val>
                                        </p:tav>
                                        <p:tav tm="100000">
                                          <p:val>
                                            <p:strVal val="#ppt_w"/>
                                          </p:val>
                                        </p:tav>
                                      </p:tavLst>
                                    </p:anim>
                                    <p:anim calcmode="lin" valueType="num">
                                      <p:cBhvr>
                                        <p:cTn id="43" dur="1000" fill="hold"/>
                                        <p:tgtEl>
                                          <p:spTgt spid="232451">
                                            <p:txEl>
                                              <p:pRg st="7" end="7"/>
                                            </p:txEl>
                                          </p:spTgt>
                                        </p:tgtEl>
                                        <p:attrNameLst>
                                          <p:attrName>ppt_h</p:attrName>
                                        </p:attrNameLst>
                                      </p:cBhvr>
                                      <p:tavLst>
                                        <p:tav tm="0">
                                          <p:val>
                                            <p:strVal val="#ppt_h"/>
                                          </p:val>
                                        </p:tav>
                                        <p:tav tm="100000">
                                          <p:val>
                                            <p:strVal val="#ppt_h"/>
                                          </p:val>
                                        </p:tav>
                                      </p:tavLst>
                                    </p:anim>
                                    <p:animEffect transition="in" filter="fade">
                                      <p:cBhvr>
                                        <p:cTn id="44" dur="1000"/>
                                        <p:tgtEl>
                                          <p:spTgt spid="232451">
                                            <p:txEl>
                                              <p:pRg st="7" end="7"/>
                                            </p:txEl>
                                          </p:spTgt>
                                        </p:tgtEl>
                                      </p:cBhvr>
                                    </p:animEffect>
                                  </p:childTnLst>
                                </p:cTn>
                              </p:par>
                            </p:childTnLst>
                          </p:cTn>
                        </p:par>
                        <p:par>
                          <p:cTn id="45" fill="hold" nodeType="afterGroup">
                            <p:stCondLst>
                              <p:cond delay="1000"/>
                            </p:stCondLst>
                            <p:childTnLst>
                              <p:par>
                                <p:cTn id="46" presetID="9" presetClass="entr" presetSubtype="0" fill="hold" nodeType="afterEffect">
                                  <p:stCondLst>
                                    <p:cond delay="0"/>
                                  </p:stCondLst>
                                  <p:childTnLst>
                                    <p:set>
                                      <p:cBhvr>
                                        <p:cTn id="47" dur="1" fill="hold">
                                          <p:stCondLst>
                                            <p:cond delay="0"/>
                                          </p:stCondLst>
                                        </p:cTn>
                                        <p:tgtEl>
                                          <p:spTgt spid="232455"/>
                                        </p:tgtEl>
                                        <p:attrNameLst>
                                          <p:attrName>style.visibility</p:attrName>
                                        </p:attrNameLst>
                                      </p:cBhvr>
                                      <p:to>
                                        <p:strVal val="visible"/>
                                      </p:to>
                                    </p:set>
                                    <p:animEffect transition="in" filter="dissolve">
                                      <p:cBhvr>
                                        <p:cTn id="48" dur="500"/>
                                        <p:tgtEl>
                                          <p:spTgt spid="232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395288" y="404813"/>
            <a:ext cx="8316912" cy="6119812"/>
          </a:xfrm>
        </p:spPr>
        <p:txBody>
          <a:bodyPr/>
          <a:lstStyle/>
          <a:p>
            <a:pPr algn="ctr" eaLnBrk="1" hangingPunct="1">
              <a:lnSpc>
                <a:spcPct val="150000"/>
              </a:lnSpc>
              <a:buFont typeface="Wingdings" pitchFamily="2" charset="2"/>
              <a:buNone/>
              <a:defRPr/>
            </a:pPr>
            <a:r>
              <a:rPr lang="en-US" altLang="zh-CN" sz="2000" dirty="0" smtClean="0">
                <a:solidFill>
                  <a:schemeClr val="bg1"/>
                </a:solidFill>
                <a:effectLst>
                  <a:outerShdw blurRad="38100" dist="38100" dir="2700000" algn="tl">
                    <a:srgbClr val="000000">
                      <a:alpha val="43137"/>
                    </a:srgbClr>
                  </a:outerShdw>
                </a:effectLst>
                <a:cs typeface="2  Titr" pitchFamily="2" charset="-78"/>
              </a:rPr>
              <a:t>Reader </a:t>
            </a:r>
            <a:r>
              <a:rPr lang="fa-IR" altLang="zh-CN" sz="2000" dirty="0" smtClean="0">
                <a:solidFill>
                  <a:schemeClr val="bg1"/>
                </a:solidFill>
                <a:effectLst>
                  <a:outerShdw blurRad="38100" dist="38100" dir="2700000" algn="tl">
                    <a:srgbClr val="000000">
                      <a:alpha val="43137"/>
                    </a:srgbClr>
                  </a:outerShdw>
                </a:effectLst>
                <a:cs typeface="B Nazanin" pitchFamily="2" charset="-78"/>
              </a:rPr>
              <a:t> چيست ؟</a:t>
            </a:r>
          </a:p>
          <a:p>
            <a:pPr marL="0" indent="0"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قبلاً اشاره شد كه </a:t>
            </a:r>
            <a:r>
              <a:rPr lang="en-US" altLang="zh-CN" sz="1800" dirty="0" smtClean="0">
                <a:effectLst>
                  <a:outerShdw blurRad="38100" dist="38100" dir="2700000" algn="tl">
                    <a:srgbClr val="000000">
                      <a:alpha val="43137"/>
                    </a:srgbClr>
                  </a:outerShdw>
                </a:effectLst>
                <a:cs typeface="B Nazanin" pitchFamily="2" charset="-78"/>
              </a:rPr>
              <a:t>Reader</a:t>
            </a:r>
            <a:r>
              <a:rPr lang="fa-IR" altLang="zh-CN" sz="1800" dirty="0" smtClean="0">
                <a:effectLst>
                  <a:outerShdw blurRad="38100" dist="38100" dir="2700000" algn="tl">
                    <a:srgbClr val="000000">
                      <a:alpha val="43137"/>
                    </a:srgbClr>
                  </a:outerShdw>
                </a:effectLst>
                <a:cs typeface="B Nazanin" pitchFamily="2" charset="-78"/>
              </a:rPr>
              <a:t> ها وسايل الكترونيكي هستند كه حضور </a:t>
            </a:r>
            <a:r>
              <a:rPr lang="en-US" altLang="zh-CN" sz="1800" dirty="0" smtClean="0">
                <a:effectLst>
                  <a:outerShdw blurRad="38100" dist="38100" dir="2700000" algn="tl">
                    <a:srgbClr val="000000">
                      <a:alpha val="43137"/>
                    </a:srgbClr>
                  </a:outerShdw>
                </a:effectLst>
                <a:cs typeface="B Nazanin" pitchFamily="2" charset="-78"/>
              </a:rPr>
              <a:t>Tag</a:t>
            </a:r>
            <a:r>
              <a:rPr lang="fa-IR" altLang="zh-CN" sz="1800" dirty="0" smtClean="0">
                <a:effectLst>
                  <a:outerShdw blurRad="38100" dist="38100" dir="2700000" algn="tl">
                    <a:srgbClr val="000000">
                      <a:alpha val="43137"/>
                    </a:srgbClr>
                  </a:outerShdw>
                </a:effectLst>
                <a:cs typeface="B Nazanin" pitchFamily="2" charset="-78"/>
              </a:rPr>
              <a:t> ها در محيط را تشخيص ، داده و اطلاعات ذخيره شده در آنها را بازيابی ميكنند. </a:t>
            </a: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سه دسته عمده </a:t>
            </a:r>
            <a:r>
              <a:rPr lang="en-US" altLang="zh-CN" sz="1800" dirty="0" smtClean="0">
                <a:effectLst>
                  <a:outerShdw blurRad="38100" dist="38100" dir="2700000" algn="tl">
                    <a:srgbClr val="000000">
                      <a:alpha val="43137"/>
                    </a:srgbClr>
                  </a:outerShdw>
                </a:effectLst>
                <a:cs typeface="B Nazanin" pitchFamily="2" charset="-78"/>
              </a:rPr>
              <a:t>Reader</a:t>
            </a:r>
            <a:r>
              <a:rPr lang="fa-IR" altLang="zh-CN" sz="1800" dirty="0" smtClean="0">
                <a:effectLst>
                  <a:outerShdw blurRad="38100" dist="38100" dir="2700000" algn="tl">
                    <a:srgbClr val="000000">
                      <a:alpha val="43137"/>
                    </a:srgbClr>
                  </a:outerShdw>
                </a:effectLst>
                <a:cs typeface="B Nazanin" pitchFamily="2" charset="-78"/>
              </a:rPr>
              <a:t> ها بصورت:</a:t>
            </a: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       1. مدل ثابت </a:t>
            </a:r>
            <a:r>
              <a:rPr lang="en-US" altLang="zh-CN" sz="1800" dirty="0" smtClean="0">
                <a:effectLst>
                  <a:outerShdw blurRad="38100" dist="38100" dir="2700000" algn="tl">
                    <a:srgbClr val="000000">
                      <a:alpha val="43137"/>
                    </a:srgbClr>
                  </a:outerShdw>
                </a:effectLst>
                <a:cs typeface="B Nazanin" pitchFamily="2" charset="-78"/>
              </a:rPr>
              <a:t>Fixed Type</a:t>
            </a:r>
            <a:endParaRPr lang="fa-IR" altLang="zh-CN" sz="1800" dirty="0" smtClean="0">
              <a:effectLst>
                <a:outerShdw blurRad="38100" dist="38100" dir="2700000" algn="tl">
                  <a:srgbClr val="000000">
                    <a:alpha val="43137"/>
                  </a:srgbClr>
                </a:outerShdw>
              </a:effectLst>
              <a:cs typeface="B Nazanin" pitchFamily="2" charset="-78"/>
            </a:endParaRP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       2. مدل دستي </a:t>
            </a:r>
            <a:r>
              <a:rPr lang="en-US" altLang="zh-CN" sz="1800" dirty="0" smtClean="0">
                <a:effectLst>
                  <a:outerShdw blurRad="38100" dist="38100" dir="2700000" algn="tl">
                    <a:srgbClr val="000000">
                      <a:alpha val="43137"/>
                    </a:srgbClr>
                  </a:outerShdw>
                </a:effectLst>
                <a:cs typeface="B Nazanin" pitchFamily="2" charset="-78"/>
              </a:rPr>
              <a:t>Hand held Type</a:t>
            </a:r>
            <a:endParaRPr lang="fa-IR" altLang="zh-CN" sz="1800" dirty="0" smtClean="0">
              <a:effectLst>
                <a:outerShdw blurRad="38100" dist="38100" dir="2700000" algn="tl">
                  <a:srgbClr val="000000">
                    <a:alpha val="43137"/>
                  </a:srgbClr>
                </a:outerShdw>
              </a:effectLst>
              <a:cs typeface="B Nazanin" pitchFamily="2" charset="-78"/>
            </a:endParaRPr>
          </a:p>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       3. مدل كارت </a:t>
            </a:r>
            <a:r>
              <a:rPr lang="en-US" altLang="zh-CN" sz="1800" dirty="0" smtClean="0">
                <a:effectLst>
                  <a:outerShdw blurRad="38100" dist="38100" dir="2700000" algn="tl">
                    <a:srgbClr val="000000">
                      <a:alpha val="43137"/>
                    </a:srgbClr>
                  </a:outerShdw>
                </a:effectLst>
                <a:cs typeface="B Nazanin" pitchFamily="2" charset="-78"/>
              </a:rPr>
              <a:t>PC Card Type</a:t>
            </a:r>
            <a:endParaRPr lang="fa-IR" altLang="zh-CN" sz="1800" dirty="0" smtClean="0">
              <a:effectLst>
                <a:outerShdw blurRad="38100" dist="38100" dir="2700000" algn="tl">
                  <a:srgbClr val="000000">
                    <a:alpha val="43137"/>
                  </a:srgbClr>
                </a:outerShdw>
              </a:effectLst>
              <a:cs typeface="B Nazanin" pitchFamily="2" charset="-78"/>
            </a:endParaRPr>
          </a:p>
          <a:p>
            <a:pPr eaLnBrk="1" hangingPunct="1">
              <a:lnSpc>
                <a:spcPct val="80000"/>
              </a:lnSpc>
              <a:buFont typeface="Arial" charset="0"/>
              <a:buChar char="•"/>
              <a:defRPr/>
            </a:pPr>
            <a:endParaRPr lang="en-US" altLang="zh-CN" sz="1800" dirty="0" smtClean="0"/>
          </a:p>
          <a:p>
            <a:pPr eaLnBrk="1" hangingPunct="1">
              <a:lnSpc>
                <a:spcPct val="150000"/>
              </a:lnSpc>
              <a:buFont typeface="Wingdings" pitchFamily="2" charset="2"/>
              <a:buNone/>
              <a:defRPr/>
            </a:pPr>
            <a:endParaRPr lang="fa-IR" altLang="zh-CN" sz="1800" dirty="0" smtClean="0"/>
          </a:p>
        </p:txBody>
      </p:sp>
      <p:pic>
        <p:nvPicPr>
          <p:cNvPr id="134149" name="Picture 7" descr="RFIDSystem-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688" y="3357563"/>
            <a:ext cx="4786312"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55572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anim calcmode="lin" valueType="num">
                                      <p:cBhvr>
                                        <p:cTn id="7" dur="1000" fill="hold"/>
                                        <p:tgtEl>
                                          <p:spTgt spid="12697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12697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126979">
                                            <p:txEl>
                                              <p:pRg st="1" end="1"/>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26979">
                                            <p:txEl>
                                              <p:pRg st="0" end="0"/>
                                            </p:txEl>
                                          </p:spTgt>
                                        </p:tgtEl>
                                        <p:attrNameLst>
                                          <p:attrName>style.visibility</p:attrName>
                                        </p:attrNameLst>
                                      </p:cBhvr>
                                      <p:to>
                                        <p:strVal val="visible"/>
                                      </p:to>
                                    </p:set>
                                    <p:anim calcmode="lin" valueType="num">
                                      <p:cBhvr>
                                        <p:cTn id="12" dur="1000" fill="hold"/>
                                        <p:tgtEl>
                                          <p:spTgt spid="126979">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26979">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26979">
                                            <p:txEl>
                                              <p:pRg st="0" end="0"/>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 calcmode="lin" valueType="num">
                                      <p:cBhvr>
                                        <p:cTn id="17" dur="1000" fill="hold"/>
                                        <p:tgtEl>
                                          <p:spTgt spid="126979">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26979">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26979">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 calcmode="lin" valueType="num">
                                      <p:cBhvr>
                                        <p:cTn id="22" dur="1000" fill="hold"/>
                                        <p:tgtEl>
                                          <p:spTgt spid="126979">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126979">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126979">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126979">
                                            <p:txEl>
                                              <p:pRg st="4" end="4"/>
                                            </p:txEl>
                                          </p:spTgt>
                                        </p:tgtEl>
                                        <p:attrNameLst>
                                          <p:attrName>style.visibility</p:attrName>
                                        </p:attrNameLst>
                                      </p:cBhvr>
                                      <p:to>
                                        <p:strVal val="visible"/>
                                      </p:to>
                                    </p:set>
                                    <p:anim calcmode="lin" valueType="num">
                                      <p:cBhvr>
                                        <p:cTn id="27" dur="1000" fill="hold"/>
                                        <p:tgtEl>
                                          <p:spTgt spid="126979">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126979">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126979">
                                            <p:txEl>
                                              <p:pRg st="4" end="4"/>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126979">
                                            <p:txEl>
                                              <p:pRg st="5" end="5"/>
                                            </p:txEl>
                                          </p:spTgt>
                                        </p:tgtEl>
                                        <p:attrNameLst>
                                          <p:attrName>style.visibility</p:attrName>
                                        </p:attrNameLst>
                                      </p:cBhvr>
                                      <p:to>
                                        <p:strVal val="visible"/>
                                      </p:to>
                                    </p:set>
                                    <p:anim calcmode="lin" valueType="num">
                                      <p:cBhvr>
                                        <p:cTn id="32" dur="1000" fill="hold"/>
                                        <p:tgtEl>
                                          <p:spTgt spid="126979">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126979">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1269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Text Box 18"/>
          <p:cNvSpPr txBox="1">
            <a:spLocks noChangeArrowheads="1"/>
          </p:cNvSpPr>
          <p:nvPr/>
        </p:nvSpPr>
        <p:spPr bwMode="auto">
          <a:xfrm>
            <a:off x="0" y="0"/>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fa-IR" sz="1400" b="1">
                <a:solidFill>
                  <a:srgbClr val="000099"/>
                </a:solidFill>
                <a:cs typeface="B Nazanin" pitchFamily="2" charset="-78"/>
                <a:hlinkClick r:id="rId2" action="ppaction://hlinksldjump"/>
              </a:rPr>
              <a:t>فهرست</a:t>
            </a:r>
            <a:endParaRPr lang="en-US" sz="1400" b="1">
              <a:solidFill>
                <a:srgbClr val="000099"/>
              </a:solidFill>
              <a:cs typeface="B Nazanin" pitchFamily="2" charset="-78"/>
            </a:endParaRPr>
          </a:p>
        </p:txBody>
      </p:sp>
      <p:sp>
        <p:nvSpPr>
          <p:cNvPr id="7" name="Rectangle 6"/>
          <p:cNvSpPr/>
          <p:nvPr/>
        </p:nvSpPr>
        <p:spPr>
          <a:xfrm>
            <a:off x="428625" y="357188"/>
            <a:ext cx="8286750" cy="7570787"/>
          </a:xfrm>
          <a:prstGeom prst="rect">
            <a:avLst/>
          </a:prstGeom>
        </p:spPr>
        <p:txBody>
          <a:bodyPr>
            <a:spAutoFit/>
          </a:bodyPr>
          <a:lstStyle/>
          <a:p>
            <a:pPr algn="ctr" rtl="1">
              <a:lnSpc>
                <a:spcPct val="150000"/>
              </a:lnSpc>
              <a:defRPr/>
            </a:pPr>
            <a:r>
              <a:rPr lang="fa-IR" b="1" dirty="0">
                <a:solidFill>
                  <a:schemeClr val="bg1"/>
                </a:solidFill>
                <a:effectLst>
                  <a:outerShdw blurRad="38100" dist="38100" dir="2700000" algn="tl">
                    <a:srgbClr val="000000">
                      <a:alpha val="43137"/>
                    </a:srgbClr>
                  </a:outerShdw>
                </a:effectLst>
                <a:latin typeface="Titr" pitchFamily="2" charset="-78"/>
                <a:cs typeface="B Nazanin" pitchFamily="2" charset="-78"/>
              </a:rPr>
              <a:t>مزایای بکارگیری </a:t>
            </a:r>
            <a:r>
              <a:rPr lang="en-US" b="1" dirty="0">
                <a:solidFill>
                  <a:schemeClr val="bg1"/>
                </a:solidFill>
                <a:effectLst>
                  <a:outerShdw blurRad="38100" dist="38100" dir="2700000" algn="tl">
                    <a:srgbClr val="000000">
                      <a:alpha val="43137"/>
                    </a:srgbClr>
                  </a:outerShdw>
                </a:effectLst>
                <a:latin typeface="Titr" pitchFamily="2" charset="-78"/>
                <a:cs typeface="B Nazanin" pitchFamily="2" charset="-78"/>
              </a:rPr>
              <a:t>RFID </a:t>
            </a:r>
            <a:r>
              <a:rPr lang="en-US" b="1" dirty="0">
                <a:effectLst>
                  <a:outerShdw blurRad="38100" dist="38100" dir="2700000" algn="tl">
                    <a:srgbClr val="000000">
                      <a:alpha val="43137"/>
                    </a:srgbClr>
                  </a:outerShdw>
                </a:effectLst>
                <a:latin typeface="Titr" pitchFamily="2" charset="-78"/>
                <a:cs typeface="B Nazanin" pitchFamily="2" charset="-78"/>
              </a:rPr>
              <a:t/>
            </a:r>
            <a:br>
              <a:rPr lang="en-US" b="1" dirty="0">
                <a:effectLst>
                  <a:outerShdw blurRad="38100" dist="38100" dir="2700000" algn="tl">
                    <a:srgbClr val="000000">
                      <a:alpha val="43137"/>
                    </a:srgbClr>
                  </a:outerShdw>
                </a:effectLst>
                <a:latin typeface="Titr" pitchFamily="2" charset="-78"/>
                <a:cs typeface="B Nazanin" pitchFamily="2" charset="-78"/>
              </a:rPr>
            </a:br>
            <a:r>
              <a:rPr lang="fa-IR" dirty="0">
                <a:effectLst>
                  <a:outerShdw blurRad="38100" dist="38100" dir="2700000" algn="tl">
                    <a:srgbClr val="000000">
                      <a:alpha val="43137"/>
                    </a:srgbClr>
                  </a:outerShdw>
                </a:effectLst>
                <a:latin typeface="Titr" pitchFamily="2" charset="-78"/>
                <a:cs typeface="B Nazanin" pitchFamily="2" charset="-78"/>
              </a:rPr>
              <a:t>هم کدخوان ها و هم تگ ها می توانند دارای اندازه و شکل مختلفی باشند . با توجه به اندازه کوچک تگ ها و آزادی عمل جهت حرکت آنان ، سازمان ها و موسساتی که علاقه مند به استفاده از این فناوری می باشند از انعطاف بالائی در این رابطه برخوردار خواهند بود . برخی از مزایای بکارگیری فناوری </a:t>
            </a:r>
            <a:r>
              <a:rPr lang="en-US" dirty="0">
                <a:effectLst>
                  <a:outerShdw blurRad="38100" dist="38100" dir="2700000" algn="tl">
                    <a:srgbClr val="000000">
                      <a:alpha val="43137"/>
                    </a:srgbClr>
                  </a:outerShdw>
                </a:effectLst>
                <a:latin typeface="Titr" pitchFamily="2" charset="-78"/>
                <a:cs typeface="B Nazanin" pitchFamily="2" charset="-78"/>
              </a:rPr>
              <a:t>RFID </a:t>
            </a:r>
            <a:r>
              <a:rPr lang="fa-IR" dirty="0">
                <a:effectLst>
                  <a:outerShdw blurRad="38100" dist="38100" dir="2700000" algn="tl">
                    <a:srgbClr val="000000">
                      <a:alpha val="43137"/>
                    </a:srgbClr>
                  </a:outerShdw>
                </a:effectLst>
                <a:latin typeface="Titr" pitchFamily="2" charset="-78"/>
                <a:cs typeface="B Nazanin" pitchFamily="2" charset="-78"/>
              </a:rPr>
              <a:t>عبارتند از : </a:t>
            </a:r>
          </a:p>
          <a:p>
            <a:pPr algn="r" rtl="1">
              <a:lnSpc>
                <a:spcPct val="150000"/>
              </a:lnSpc>
              <a:defRPr/>
            </a:pPr>
            <a:r>
              <a:rPr lang="fa-IR" dirty="0">
                <a:effectLst>
                  <a:outerShdw blurRad="38100" dist="38100" dir="2700000" algn="tl">
                    <a:srgbClr val="000000">
                      <a:alpha val="43137"/>
                    </a:srgbClr>
                  </a:outerShdw>
                </a:effectLst>
                <a:latin typeface="Titr" pitchFamily="2" charset="-78"/>
                <a:cs typeface="B Nazanin" pitchFamily="2" charset="-78"/>
              </a:rPr>
              <a:t>   1) تگ ها می توانند مخفی باشند و یا در اکثر مواد جاسازی شوند . </a:t>
            </a:r>
          </a:p>
          <a:p>
            <a:pPr algn="r" rtl="1">
              <a:lnSpc>
                <a:spcPct val="150000"/>
              </a:lnSpc>
              <a:defRPr/>
            </a:pPr>
            <a:r>
              <a:rPr lang="fa-IR" dirty="0">
                <a:effectLst>
                  <a:outerShdw blurRad="38100" dist="38100" dir="2700000" algn="tl">
                    <a:srgbClr val="000000">
                      <a:alpha val="43137"/>
                    </a:srgbClr>
                  </a:outerShdw>
                </a:effectLst>
                <a:latin typeface="Titr" pitchFamily="2" charset="-78"/>
                <a:cs typeface="B Nazanin" pitchFamily="2" charset="-78"/>
              </a:rPr>
              <a:t>   2) با توجه به این که تگ ها در ابعاد و اشکال مختلف ارائه می شوند ، کاربران می توانند با توجه به نیاز خود یکی از                                   آنان را انتخاب نمایند. </a:t>
            </a:r>
          </a:p>
          <a:p>
            <a:pPr algn="r" rtl="1">
              <a:lnSpc>
                <a:spcPct val="150000"/>
              </a:lnSpc>
              <a:defRPr/>
            </a:pPr>
            <a:r>
              <a:rPr lang="fa-IR" dirty="0">
                <a:effectLst>
                  <a:outerShdw blurRad="38100" dist="38100" dir="2700000" algn="tl">
                    <a:srgbClr val="000000">
                      <a:alpha val="43137"/>
                    </a:srgbClr>
                  </a:outerShdw>
                </a:effectLst>
                <a:latin typeface="Titr" pitchFamily="2" charset="-78"/>
                <a:cs typeface="B Nazanin" pitchFamily="2" charset="-78"/>
              </a:rPr>
              <a:t>  3) جهت خواندن کد لازم نيست که تگ در معرض ديد مستقیم کدخوان قرار بگیرد . </a:t>
            </a:r>
          </a:p>
          <a:p>
            <a:pPr algn="r" rtl="1">
              <a:lnSpc>
                <a:spcPct val="150000"/>
              </a:lnSpc>
              <a:defRPr/>
            </a:pPr>
            <a:r>
              <a:rPr lang="fa-IR" dirty="0">
                <a:effectLst>
                  <a:outerShdw blurRad="38100" dist="38100" dir="2700000" algn="tl">
                    <a:srgbClr val="000000">
                      <a:alpha val="43137"/>
                    </a:srgbClr>
                  </a:outerShdw>
                </a:effectLst>
                <a:latin typeface="Titr" pitchFamily="2" charset="-78"/>
                <a:cs typeface="B Nazanin" pitchFamily="2" charset="-78"/>
              </a:rPr>
              <a:t>  4) با توجه به ماهيت تگ ها ( عدم نیاز به  تماس مستقیم ) ، استهلاک و فرسودگی وجود نخواهد داشت . </a:t>
            </a:r>
          </a:p>
          <a:p>
            <a:pPr algn="r" rtl="1">
              <a:lnSpc>
                <a:spcPct val="150000"/>
              </a:lnSpc>
              <a:defRPr/>
            </a:pPr>
            <a:r>
              <a:rPr lang="fa-IR" dirty="0">
                <a:effectLst>
                  <a:outerShdw blurRad="38100" dist="38100" dir="2700000" algn="tl">
                    <a:srgbClr val="000000">
                      <a:alpha val="43137"/>
                    </a:srgbClr>
                  </a:outerShdw>
                </a:effectLst>
                <a:latin typeface="Titr" pitchFamily="2" charset="-78"/>
                <a:cs typeface="B Nazanin" pitchFamily="2" charset="-78"/>
              </a:rPr>
              <a:t>  5) امکان دستکاری کدهای سریال ذخيره شده در تگ ها وجود نخواهد داشت </a:t>
            </a:r>
          </a:p>
          <a:p>
            <a:pPr algn="r" rtl="1">
              <a:lnSpc>
                <a:spcPct val="150000"/>
              </a:lnSpc>
              <a:defRPr/>
            </a:pPr>
            <a:r>
              <a:rPr lang="fa-IR" dirty="0">
                <a:effectLst>
                  <a:outerShdw blurRad="38100" dist="38100" dir="2700000" algn="tl">
                    <a:srgbClr val="000000">
                      <a:alpha val="43137"/>
                    </a:srgbClr>
                  </a:outerShdw>
                </a:effectLst>
                <a:latin typeface="Titr" pitchFamily="2" charset="-78"/>
                <a:cs typeface="B Nazanin" pitchFamily="2" charset="-78"/>
              </a:rPr>
              <a:t>  6) كاهش فعاليت های دستی و افزايش سرعت</a:t>
            </a:r>
          </a:p>
          <a:p>
            <a:pPr algn="r">
              <a:lnSpc>
                <a:spcPct val="150000"/>
              </a:lnSpc>
              <a:defRPr/>
            </a:pPr>
            <a:r>
              <a:rPr lang="fa-IR" dirty="0">
                <a:effectLst>
                  <a:outerShdw blurRad="38100" dist="38100" dir="2700000" algn="tl">
                    <a:srgbClr val="000000">
                      <a:alpha val="43137"/>
                    </a:srgbClr>
                  </a:outerShdw>
                </a:effectLst>
                <a:latin typeface="Titr" pitchFamily="2" charset="-78"/>
                <a:cs typeface="B Nazanin" pitchFamily="2" charset="-78"/>
              </a:rPr>
              <a:t>  7) كاهش خطا </a:t>
            </a:r>
            <a:br>
              <a:rPr lang="fa-IR" dirty="0">
                <a:effectLst>
                  <a:outerShdw blurRad="38100" dist="38100" dir="2700000" algn="tl">
                    <a:srgbClr val="000000">
                      <a:alpha val="43137"/>
                    </a:srgbClr>
                  </a:outerShdw>
                </a:effectLst>
                <a:latin typeface="Titr" pitchFamily="2" charset="-78"/>
                <a:cs typeface="B Nazanin" pitchFamily="2" charset="-78"/>
              </a:rPr>
            </a:br>
            <a:r>
              <a:rPr lang="fa-IR" dirty="0">
                <a:effectLst>
                  <a:outerShdw blurRad="38100" dist="38100" dir="2700000" algn="tl">
                    <a:srgbClr val="000000">
                      <a:alpha val="43137"/>
                    </a:srgbClr>
                  </a:outerShdw>
                </a:effectLst>
                <a:latin typeface="Titr" pitchFamily="2" charset="-78"/>
                <a:cs typeface="B Nazanin" pitchFamily="2" charset="-78"/>
              </a:rPr>
              <a:t>  8) كنترل فرايندهای غير قابل رويت</a:t>
            </a:r>
            <a:br>
              <a:rPr lang="fa-IR" dirty="0">
                <a:effectLst>
                  <a:outerShdw blurRad="38100" dist="38100" dir="2700000" algn="tl">
                    <a:srgbClr val="000000">
                      <a:alpha val="43137"/>
                    </a:srgbClr>
                  </a:outerShdw>
                </a:effectLst>
                <a:latin typeface="Titr" pitchFamily="2" charset="-78"/>
                <a:cs typeface="B Nazanin" pitchFamily="2" charset="-78"/>
              </a:rPr>
            </a:br>
            <a:r>
              <a:rPr lang="fa-IR" dirty="0">
                <a:effectLst>
                  <a:outerShdw blurRad="38100" dist="38100" dir="2700000" algn="tl">
                    <a:srgbClr val="000000">
                      <a:alpha val="43137"/>
                    </a:srgbClr>
                  </a:outerShdw>
                </a:effectLst>
                <a:latin typeface="Titr" pitchFamily="2" charset="-78"/>
                <a:cs typeface="B Nazanin" pitchFamily="2" charset="-78"/>
              </a:rPr>
              <a:t>  9) امكان به روز رسانی بر چسب ها بدون دخالت دست  </a:t>
            </a:r>
            <a:br>
              <a:rPr lang="fa-IR" dirty="0">
                <a:effectLst>
                  <a:outerShdw blurRad="38100" dist="38100" dir="2700000" algn="tl">
                    <a:srgbClr val="000000">
                      <a:alpha val="43137"/>
                    </a:srgbClr>
                  </a:outerShdw>
                </a:effectLst>
                <a:latin typeface="Titr" pitchFamily="2" charset="-78"/>
                <a:cs typeface="B Nazanin" pitchFamily="2" charset="-78"/>
              </a:rPr>
            </a:br>
            <a:r>
              <a:rPr lang="fa-IR" dirty="0">
                <a:effectLst>
                  <a:outerShdw blurRad="38100" dist="38100" dir="2700000" algn="tl">
                    <a:srgbClr val="000000">
                      <a:alpha val="43137"/>
                    </a:srgbClr>
                  </a:outerShdw>
                </a:effectLst>
                <a:latin typeface="Titr" pitchFamily="2" charset="-78"/>
                <a:cs typeface="B Nazanin" pitchFamily="2" charset="-78"/>
              </a:rPr>
              <a:t> 10) امنيت</a:t>
            </a:r>
            <a:br>
              <a:rPr lang="fa-IR" dirty="0">
                <a:effectLst>
                  <a:outerShdw blurRad="38100" dist="38100" dir="2700000" algn="tl">
                    <a:srgbClr val="000000">
                      <a:alpha val="43137"/>
                    </a:srgbClr>
                  </a:outerShdw>
                </a:effectLst>
                <a:latin typeface="Titr" pitchFamily="2" charset="-78"/>
                <a:cs typeface="B Nazanin" pitchFamily="2" charset="-78"/>
              </a:rPr>
            </a:br>
            <a:r>
              <a:rPr lang="fa-IR" dirty="0">
                <a:effectLst>
                  <a:outerShdw blurRad="38100" dist="38100" dir="2700000" algn="tl">
                    <a:srgbClr val="000000">
                      <a:alpha val="43137"/>
                    </a:srgbClr>
                  </a:outerShdw>
                </a:effectLst>
                <a:latin typeface="Titr" pitchFamily="2" charset="-78"/>
                <a:cs typeface="B Nazanin" pitchFamily="2" charset="-78"/>
              </a:rPr>
              <a:t/>
            </a:r>
            <a:br>
              <a:rPr lang="fa-IR" dirty="0">
                <a:effectLst>
                  <a:outerShdw blurRad="38100" dist="38100" dir="2700000" algn="tl">
                    <a:srgbClr val="000000">
                      <a:alpha val="43137"/>
                    </a:srgbClr>
                  </a:outerShdw>
                </a:effectLst>
                <a:latin typeface="Titr" pitchFamily="2" charset="-78"/>
                <a:cs typeface="B Nazanin" pitchFamily="2" charset="-78"/>
              </a:rPr>
            </a:br>
            <a:r>
              <a:rPr lang="fa-IR" dirty="0">
                <a:effectLst>
                  <a:outerShdw blurRad="38100" dist="38100" dir="2700000" algn="tl">
                    <a:srgbClr val="000000">
                      <a:alpha val="43137"/>
                    </a:srgbClr>
                  </a:outerShdw>
                </a:effectLst>
                <a:latin typeface="Titr" pitchFamily="2" charset="-78"/>
                <a:cs typeface="B Nazanin" pitchFamily="2" charset="-78"/>
              </a:rPr>
              <a:t/>
            </a:r>
            <a:br>
              <a:rPr lang="fa-IR" dirty="0">
                <a:effectLst>
                  <a:outerShdw blurRad="38100" dist="38100" dir="2700000" algn="tl">
                    <a:srgbClr val="000000">
                      <a:alpha val="43137"/>
                    </a:srgbClr>
                  </a:outerShdw>
                </a:effectLst>
                <a:latin typeface="Titr" pitchFamily="2" charset="-78"/>
                <a:cs typeface="B Nazanin" pitchFamily="2" charset="-78"/>
              </a:rPr>
            </a:br>
            <a:endParaRPr lang="fa-IR" dirty="0">
              <a:effectLst>
                <a:outerShdw blurRad="38100" dist="38100" dir="2700000" algn="tl">
                  <a:srgbClr val="000000">
                    <a:alpha val="43137"/>
                  </a:srgbClr>
                </a:outerShdw>
              </a:effectLst>
              <a:latin typeface="Titr" pitchFamily="2" charset="-78"/>
              <a:cs typeface="B Nazanin" pitchFamily="2" charset="-78"/>
            </a:endParaRPr>
          </a:p>
        </p:txBody>
      </p:sp>
    </p:spTree>
    <p:extLst>
      <p:ext uri="{BB962C8B-B14F-4D97-AF65-F5344CB8AC3E}">
        <p14:creationId xmlns:p14="http://schemas.microsoft.com/office/powerpoint/2010/main" val="8663974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357188" y="428625"/>
            <a:ext cx="8358187" cy="6215063"/>
          </a:xfrm>
        </p:spPr>
        <p:txBody>
          <a:bodyPr/>
          <a:lstStyle/>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rPr>
              <a:t>برخی از کاربردهای </a:t>
            </a:r>
            <a:r>
              <a:rPr lang="en-US" sz="1800" dirty="0" smtClean="0">
                <a:solidFill>
                  <a:schemeClr val="bg1"/>
                </a:solidFill>
                <a:effectLst>
                  <a:outerShdw blurRad="38100" dist="38100" dir="2700000" algn="tl">
                    <a:srgbClr val="000000">
                      <a:alpha val="43137"/>
                    </a:srgbClr>
                  </a:outerShdw>
                </a:effectLst>
              </a:rPr>
              <a:t>RFID </a:t>
            </a:r>
            <a:br>
              <a:rPr lang="en-US" sz="1800" dirty="0" smtClean="0">
                <a:solidFill>
                  <a:schemeClr val="bg1"/>
                </a:solidFill>
                <a:effectLst>
                  <a:outerShdw blurRad="38100" dist="38100" dir="2700000" algn="tl">
                    <a:srgbClr val="000000">
                      <a:alpha val="43137"/>
                    </a:srgbClr>
                  </a:outerShdw>
                </a:effectLst>
              </a:rPr>
            </a:br>
            <a:r>
              <a:rPr lang="fa-IR" sz="1800" dirty="0" smtClean="0">
                <a:solidFill>
                  <a:schemeClr val="bg1"/>
                </a:solidFill>
                <a:effectLst>
                  <a:outerShdw blurRad="38100" dist="38100" dir="2700000" algn="tl">
                    <a:srgbClr val="000000">
                      <a:alpha val="43137"/>
                    </a:srgbClr>
                  </a:outerShdw>
                </a:effectLst>
              </a:rPr>
              <a:t>از فناوری </a:t>
            </a:r>
            <a:r>
              <a:rPr lang="en-US" sz="1800" dirty="0" smtClean="0">
                <a:solidFill>
                  <a:schemeClr val="bg1"/>
                </a:solidFill>
                <a:effectLst>
                  <a:outerShdw blurRad="38100" dist="38100" dir="2700000" algn="tl">
                    <a:srgbClr val="000000">
                      <a:alpha val="43137"/>
                    </a:srgbClr>
                  </a:outerShdw>
                </a:effectLst>
              </a:rPr>
              <a:t>RFID </a:t>
            </a:r>
            <a:r>
              <a:rPr lang="fa-IR" sz="1800" dirty="0" smtClean="0">
                <a:solidFill>
                  <a:schemeClr val="bg1"/>
                </a:solidFill>
                <a:effectLst>
                  <a:outerShdw blurRad="38100" dist="38100" dir="2700000" algn="tl">
                    <a:srgbClr val="000000">
                      <a:alpha val="43137"/>
                    </a:srgbClr>
                  </a:outerShdw>
                </a:effectLst>
              </a:rPr>
              <a:t>در بسیاری از ساختمان های اداری و به منظور کنترل تردد کارکنان در بخش های مجاز و غیرمجاز استفاده می گردد . تعداد زیادی از فروشندگان کالا به منظور مراقبت الکترونيکی از محصولات خود در مقابل سرقت از این فناوری استفاده می نمایند . برخی نهادی دولتی نیز برای نظارت و کنترل متخلفین از فناوری فوق استفاده می نمایند . </a:t>
            </a:r>
            <a:br>
              <a:rPr lang="fa-IR" sz="1800" dirty="0" smtClean="0">
                <a:solidFill>
                  <a:schemeClr val="bg1"/>
                </a:solidFill>
                <a:effectLst>
                  <a:outerShdw blurRad="38100" dist="38100" dir="2700000" algn="tl">
                    <a:srgbClr val="000000">
                      <a:alpha val="43137"/>
                    </a:srgbClr>
                  </a:outerShdw>
                </a:effectLst>
              </a:rPr>
            </a:br>
            <a:r>
              <a:rPr lang="fa-IR" sz="1800" dirty="0" smtClean="0">
                <a:solidFill>
                  <a:schemeClr val="bg1"/>
                </a:solidFill>
                <a:effectLst>
                  <a:outerShdw blurRad="38100" dist="38100" dir="2700000" algn="tl">
                    <a:srgbClr val="000000">
                      <a:alpha val="43137"/>
                    </a:srgbClr>
                  </a:outerShdw>
                </a:effectLst>
              </a:rPr>
              <a:t>برخی  ديگر از کاربردهای فناوری </a:t>
            </a:r>
            <a:r>
              <a:rPr lang="en-US" sz="1800" dirty="0" smtClean="0">
                <a:solidFill>
                  <a:schemeClr val="bg1"/>
                </a:solidFill>
                <a:effectLst>
                  <a:outerShdw blurRad="38100" dist="38100" dir="2700000" algn="tl">
                    <a:srgbClr val="000000">
                      <a:alpha val="43137"/>
                    </a:srgbClr>
                  </a:outerShdw>
                </a:effectLst>
              </a:rPr>
              <a:t>RFID </a:t>
            </a:r>
            <a:r>
              <a:rPr lang="fa-IR" sz="1800" dirty="0" smtClean="0">
                <a:solidFill>
                  <a:schemeClr val="bg1"/>
                </a:solidFill>
                <a:effectLst>
                  <a:outerShdw blurRad="38100" dist="38100" dir="2700000" algn="tl">
                    <a:srgbClr val="000000">
                      <a:alpha val="43137"/>
                    </a:srgbClr>
                  </a:outerShdw>
                </a:effectLst>
              </a:rPr>
              <a:t>عبارتند از :  </a:t>
            </a:r>
          </a:p>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rPr>
              <a:t>کنترل دستيابی وموجودی </a:t>
            </a:r>
          </a:p>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rPr>
              <a:t>تحليل آزمايشگاهی </a:t>
            </a:r>
          </a:p>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rPr>
              <a:t>کنترل تعداد دور . به عنوان نمونه ، ثبت اتوماتیک تعداد دفعاتی که يک دونده می بايست طی نماید  </a:t>
            </a:r>
          </a:p>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rPr>
              <a:t>شناسايی خودرو </a:t>
            </a:r>
          </a:p>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rPr>
              <a:t>امنيت ساختمان ها </a:t>
            </a:r>
          </a:p>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rPr>
              <a:t>رديابی دارايی ها </a:t>
            </a:r>
          </a:p>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rPr>
              <a:t>کنترل ترافيک ، رديابی رانندگان متخلف و ثبت اتوماتیک تخلفات </a:t>
            </a:r>
          </a:p>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rPr>
              <a:t>و موارد متعدد ديگر </a:t>
            </a:r>
          </a:p>
          <a:p>
            <a:pPr>
              <a:buFont typeface="Arial" charset="0"/>
              <a:buNone/>
              <a:defRPr/>
            </a:pPr>
            <a:r>
              <a:rPr lang="fa-IR" sz="1800" dirty="0" smtClean="0">
                <a:solidFill>
                  <a:schemeClr val="bg1"/>
                </a:solidFill>
              </a:rPr>
              <a:t/>
            </a:r>
            <a:br>
              <a:rPr lang="fa-IR" sz="1800" dirty="0" smtClean="0">
                <a:solidFill>
                  <a:schemeClr val="bg1"/>
                </a:solidFill>
              </a:rPr>
            </a:br>
            <a:endParaRPr lang="fa-IR" sz="1800" dirty="0" smtClean="0">
              <a:solidFill>
                <a:schemeClr val="bg1"/>
              </a:solidFill>
            </a:endParaRPr>
          </a:p>
          <a:p>
            <a:pPr algn="r">
              <a:buFont typeface="Arial" charset="0"/>
              <a:buNone/>
              <a:defRPr/>
            </a:pPr>
            <a:endParaRPr lang="fa-IR" sz="1800" dirty="0">
              <a:solidFill>
                <a:schemeClr val="bg1"/>
              </a:solidFill>
            </a:endParaRPr>
          </a:p>
        </p:txBody>
      </p:sp>
    </p:spTree>
    <p:extLst>
      <p:ext uri="{BB962C8B-B14F-4D97-AF65-F5344CB8AC3E}">
        <p14:creationId xmlns:p14="http://schemas.microsoft.com/office/powerpoint/2010/main" val="70565339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a:xfrm>
            <a:off x="428625" y="304800"/>
            <a:ext cx="8340725" cy="5553075"/>
          </a:xfrm>
        </p:spPr>
        <p:txBody>
          <a:bodyPr/>
          <a:lstStyle/>
          <a:p>
            <a:pPr algn="ctr" eaLnBrk="1" hangingPunct="1">
              <a:lnSpc>
                <a:spcPct val="150000"/>
              </a:lnSpc>
              <a:buFont typeface="Wingdings" pitchFamily="2" charset="2"/>
              <a:buNone/>
              <a:defRPr/>
            </a:pPr>
            <a:r>
              <a:rPr lang="fa-IR" altLang="zh-CN" sz="1800" dirty="0" smtClean="0">
                <a:solidFill>
                  <a:schemeClr val="bg1"/>
                </a:solidFill>
                <a:effectLst>
                  <a:outerShdw blurRad="38100" dist="38100" dir="2700000" algn="tl">
                    <a:srgbClr val="000000">
                      <a:alpha val="43137"/>
                    </a:srgbClr>
                  </a:outerShdw>
                </a:effectLst>
                <a:cs typeface="B Nazanin" pitchFamily="2" charset="-78"/>
              </a:rPr>
              <a:t>كاربرد فن آوری </a:t>
            </a:r>
            <a:r>
              <a:rPr lang="en-US" altLang="zh-CN" sz="1800" dirty="0" smtClean="0">
                <a:solidFill>
                  <a:schemeClr val="bg1"/>
                </a:solidFill>
                <a:effectLst>
                  <a:outerShdw blurRad="38100" dist="38100" dir="2700000" algn="tl">
                    <a:srgbClr val="000000">
                      <a:alpha val="43137"/>
                    </a:srgbClr>
                  </a:outerShdw>
                </a:effectLst>
                <a:cs typeface="B Nazanin" pitchFamily="2" charset="-78"/>
              </a:rPr>
              <a:t>RFID</a:t>
            </a:r>
            <a:r>
              <a:rPr lang="fa-IR" altLang="zh-CN" sz="1800" dirty="0" smtClean="0">
                <a:solidFill>
                  <a:schemeClr val="bg1"/>
                </a:solidFill>
                <a:effectLst>
                  <a:outerShdw blurRad="38100" dist="38100" dir="2700000" algn="tl">
                    <a:srgbClr val="000000">
                      <a:alpha val="43137"/>
                    </a:srgbClr>
                  </a:outerShdw>
                </a:effectLst>
                <a:cs typeface="B Nazanin" pitchFamily="2" charset="-78"/>
              </a:rPr>
              <a:t> در مباحث پزشكی</a:t>
            </a:r>
            <a:r>
              <a:rPr lang="fa-IR" altLang="zh-CN" sz="2000" dirty="0" smtClean="0">
                <a:effectLst>
                  <a:outerShdw blurRad="38100" dist="38100" dir="2700000" algn="tl">
                    <a:srgbClr val="000000">
                      <a:alpha val="43137"/>
                    </a:srgbClr>
                  </a:outerShdw>
                </a:effectLst>
                <a:cs typeface="B Nazanin" pitchFamily="2" charset="-78"/>
              </a:rPr>
              <a:t>	</a:t>
            </a:r>
          </a:p>
          <a:p>
            <a:pPr marL="0" indent="20638"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فن آوری </a:t>
            </a:r>
            <a:r>
              <a:rPr lang="en-US" altLang="zh-CN" sz="1800" dirty="0" smtClean="0">
                <a:effectLst>
                  <a:outerShdw blurRad="38100" dist="38100" dir="2700000" algn="tl">
                    <a:srgbClr val="000000">
                      <a:alpha val="43137"/>
                    </a:srgbClr>
                  </a:outerShdw>
                </a:effectLst>
                <a:cs typeface="B Nazanin" pitchFamily="2" charset="-78"/>
              </a:rPr>
              <a:t>RFID</a:t>
            </a:r>
            <a:r>
              <a:rPr lang="fa-IR" altLang="zh-CN" sz="1800" dirty="0" smtClean="0">
                <a:effectLst>
                  <a:outerShdw blurRad="38100" dist="38100" dir="2700000" algn="tl">
                    <a:srgbClr val="000000">
                      <a:alpha val="43137"/>
                    </a:srgbClr>
                  </a:outerShdw>
                </a:effectLst>
                <a:cs typeface="B Nazanin" pitchFamily="2" charset="-78"/>
              </a:rPr>
              <a:t> در مباحث پزشكی كاربردهای بسيار گسترده ای دارد. اين فن آوری بسيار جالب از هنگام ورود بيمار توسط يك دستبند كه كليه اطلاعات بيمار در آن قرار ميگيرد در يك بيمارستان مجهز آغاز ميشود.</a:t>
            </a:r>
          </a:p>
          <a:p>
            <a:pPr marL="0" indent="0"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ثبت و يا ذخيره سازی اطلاعات بيمار از قبيل نام و آدرس، تاريخ پذيرش و بستری و نيز نوع بيماری ،پزشك معالج ،نوع عمل جراحی و .... در پايين آوردن اشتباهات و خسارات جبران ناپذير در بيمارستان نقش حياتی دارد.</a:t>
            </a:r>
          </a:p>
          <a:p>
            <a:pPr marL="0" indent="0" eaLnBrk="1" hangingPunct="1">
              <a:lnSpc>
                <a:spcPct val="150000"/>
              </a:lnSpc>
              <a:buFont typeface="Wingdings" pitchFamily="2" charset="2"/>
              <a:buNone/>
              <a:defRPr/>
            </a:pPr>
            <a:r>
              <a:rPr lang="fa-IR" sz="1800" dirty="0" smtClean="0">
                <a:effectLst>
                  <a:outerShdw blurRad="38100" dist="38100" dir="2700000" algn="tl">
                    <a:srgbClr val="000000">
                      <a:alpha val="43137"/>
                    </a:srgbClr>
                  </a:outerShdw>
                </a:effectLst>
                <a:cs typeface="B Nazanin" pitchFamily="2" charset="-78"/>
              </a:rPr>
              <a:t>جلوگيری ازجابجا شدن اطفالی كه تازه بدنيا آمده اند از جمله كابردهای بسيار حساس اين فن آوری ميباشد. همچنين در محل های نگهداری دارو، با چسباندن برچسب داروها ميتوان از ميزان مصرف، تاريخ مصرف داروها به راحتی باخبر شد.</a:t>
            </a:r>
            <a:r>
              <a:rPr lang="fa-IR" sz="1800" dirty="0" smtClean="0"/>
              <a:t/>
            </a:r>
            <a:br>
              <a:rPr lang="fa-IR" sz="1800" dirty="0" smtClean="0"/>
            </a:br>
            <a:r>
              <a:rPr lang="fa-IR" sz="1800" dirty="0" smtClean="0"/>
              <a:t/>
            </a:r>
            <a:br>
              <a:rPr lang="fa-IR" sz="1800" dirty="0" smtClean="0"/>
            </a:br>
            <a:endParaRPr lang="en-US" sz="1800" dirty="0" smtClean="0">
              <a:effectLst>
                <a:outerShdw blurRad="38100" dist="38100" dir="2700000" algn="tl">
                  <a:srgbClr val="000000">
                    <a:alpha val="43137"/>
                  </a:srgbClr>
                </a:outerShdw>
              </a:effectLst>
              <a:cs typeface="B Nazanin" pitchFamily="2" charset="-78"/>
            </a:endParaRPr>
          </a:p>
        </p:txBody>
      </p:sp>
      <p:pic>
        <p:nvPicPr>
          <p:cNvPr id="233484" name="Picture 12" descr="003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4143375"/>
            <a:ext cx="31686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485" name="Picture 13" descr="832_rfi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143375"/>
            <a:ext cx="3024187"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2" name="Text Box 15"/>
          <p:cNvSpPr txBox="1">
            <a:spLocks noChangeArrowheads="1"/>
          </p:cNvSpPr>
          <p:nvPr/>
        </p:nvSpPr>
        <p:spPr bwMode="auto">
          <a:xfrm>
            <a:off x="0" y="0"/>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fa-IR" sz="1400" b="1">
                <a:solidFill>
                  <a:srgbClr val="000099"/>
                </a:solidFill>
                <a:cs typeface="B Nazanin" pitchFamily="2" charset="-78"/>
                <a:hlinkClick r:id="rId4" action="ppaction://hlinksldjump"/>
              </a:rPr>
              <a:t>فهرست</a:t>
            </a:r>
            <a:endParaRPr lang="en-US" sz="1400" b="1">
              <a:solidFill>
                <a:srgbClr val="000099"/>
              </a:solidFill>
              <a:cs typeface="B Nazanin" pitchFamily="2" charset="-78"/>
            </a:endParaRPr>
          </a:p>
        </p:txBody>
      </p:sp>
    </p:spTree>
    <p:extLst>
      <p:ext uri="{BB962C8B-B14F-4D97-AF65-F5344CB8AC3E}">
        <p14:creationId xmlns:p14="http://schemas.microsoft.com/office/powerpoint/2010/main" val="2879739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 calcmode="lin" valueType="num">
                                      <p:cBhvr>
                                        <p:cTn id="7" dur="1000" fill="hold"/>
                                        <p:tgtEl>
                                          <p:spTgt spid="23347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3347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33475">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 calcmode="lin" valueType="num">
                                      <p:cBhvr>
                                        <p:cTn id="12" dur="1000" fill="hold"/>
                                        <p:tgtEl>
                                          <p:spTgt spid="23347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23347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33475">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 calcmode="lin" valueType="num">
                                      <p:cBhvr>
                                        <p:cTn id="17" dur="1000" fill="hold"/>
                                        <p:tgtEl>
                                          <p:spTgt spid="233475">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233475">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23347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33475">
                                            <p:txEl>
                                              <p:pRg st="3" end="3"/>
                                            </p:txEl>
                                          </p:spTgt>
                                        </p:tgtEl>
                                        <p:attrNameLst>
                                          <p:attrName>style.visibility</p:attrName>
                                        </p:attrNameLst>
                                      </p:cBhvr>
                                      <p:to>
                                        <p:strVal val="visible"/>
                                      </p:to>
                                    </p:set>
                                    <p:anim calcmode="lin" valueType="num">
                                      <p:cBhvr>
                                        <p:cTn id="24" dur="1000" fill="hold"/>
                                        <p:tgtEl>
                                          <p:spTgt spid="233475">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233475">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233475">
                                            <p:txEl>
                                              <p:pRg st="3" end="3"/>
                                            </p:txEl>
                                          </p:spTgt>
                                        </p:tgtEl>
                                      </p:cBhvr>
                                    </p:animEffect>
                                  </p:childTnLst>
                                </p:cTn>
                              </p:par>
                            </p:childTnLst>
                          </p:cTn>
                        </p:par>
                        <p:par>
                          <p:cTn id="27" fill="hold" nodeType="afterGroup">
                            <p:stCondLst>
                              <p:cond delay="1000"/>
                            </p:stCondLst>
                            <p:childTnLst>
                              <p:par>
                                <p:cTn id="28" presetID="9" presetClass="entr" presetSubtype="0" fill="hold" nodeType="afterEffect">
                                  <p:stCondLst>
                                    <p:cond delay="0"/>
                                  </p:stCondLst>
                                  <p:childTnLst>
                                    <p:set>
                                      <p:cBhvr>
                                        <p:cTn id="29" dur="1" fill="hold">
                                          <p:stCondLst>
                                            <p:cond delay="0"/>
                                          </p:stCondLst>
                                        </p:cTn>
                                        <p:tgtEl>
                                          <p:spTgt spid="233485"/>
                                        </p:tgtEl>
                                        <p:attrNameLst>
                                          <p:attrName>style.visibility</p:attrName>
                                        </p:attrNameLst>
                                      </p:cBhvr>
                                      <p:to>
                                        <p:strVal val="visible"/>
                                      </p:to>
                                    </p:set>
                                    <p:animEffect transition="in" filter="dissolve">
                                      <p:cBhvr>
                                        <p:cTn id="30" dur="500"/>
                                        <p:tgtEl>
                                          <p:spTgt spid="233485"/>
                                        </p:tgtEl>
                                      </p:cBhvr>
                                    </p:animEffect>
                                  </p:childTnLst>
                                </p:cTn>
                              </p:par>
                            </p:childTnLst>
                          </p:cTn>
                        </p:par>
                        <p:par>
                          <p:cTn id="31" fill="hold" nodeType="afterGroup">
                            <p:stCondLst>
                              <p:cond delay="1500"/>
                            </p:stCondLst>
                            <p:childTnLst>
                              <p:par>
                                <p:cTn id="32" presetID="9" presetClass="entr" presetSubtype="0" fill="hold" nodeType="afterEffect">
                                  <p:stCondLst>
                                    <p:cond delay="0"/>
                                  </p:stCondLst>
                                  <p:childTnLst>
                                    <p:set>
                                      <p:cBhvr>
                                        <p:cTn id="33" dur="1" fill="hold">
                                          <p:stCondLst>
                                            <p:cond delay="0"/>
                                          </p:stCondLst>
                                        </p:cTn>
                                        <p:tgtEl>
                                          <p:spTgt spid="233484"/>
                                        </p:tgtEl>
                                        <p:attrNameLst>
                                          <p:attrName>style.visibility</p:attrName>
                                        </p:attrNameLst>
                                      </p:cBhvr>
                                      <p:to>
                                        <p:strVal val="visible"/>
                                      </p:to>
                                    </p:set>
                                    <p:animEffect transition="in" filter="dissolve">
                                      <p:cBhvr>
                                        <p:cTn id="34" dur="500"/>
                                        <p:tgtEl>
                                          <p:spTgt spid="233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357188" y="357188"/>
            <a:ext cx="8358187" cy="6143625"/>
          </a:xfrm>
        </p:spPr>
        <p:txBody>
          <a:bodyPr/>
          <a:lstStyle/>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cs typeface="B Nazanin" pitchFamily="2" charset="-78"/>
              </a:rPr>
              <a:t>- مديريت بار مسافران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شناسايي و كنترل بار و اثاثيه مسافران با استفاده از فركانسهای راديويی </a:t>
            </a:r>
            <a:r>
              <a:rPr lang="en-US" sz="1800" dirty="0" smtClean="0">
                <a:solidFill>
                  <a:schemeClr val="bg1"/>
                </a:solidFill>
                <a:effectLst>
                  <a:outerShdw blurRad="38100" dist="38100" dir="2700000" algn="tl">
                    <a:srgbClr val="000000">
                      <a:alpha val="43137"/>
                    </a:srgbClr>
                  </a:outerShdw>
                </a:effectLst>
                <a:cs typeface="B Nazanin" pitchFamily="2" charset="-78"/>
              </a:rPr>
              <a:t>RFID</a:t>
            </a:r>
            <a:br>
              <a:rPr lang="en-US"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هدف از بكارگيری فركانسهای راديويی جهت شناسايی و كنترل بار و اثاثيه مسافران، ترويج و توسعه فناوری </a:t>
            </a:r>
            <a:r>
              <a:rPr lang="en-US" sz="1800" dirty="0" smtClean="0">
                <a:solidFill>
                  <a:schemeClr val="bg1"/>
                </a:solidFill>
                <a:effectLst>
                  <a:outerShdw blurRad="38100" dist="38100" dir="2700000" algn="tl">
                    <a:srgbClr val="000000">
                      <a:alpha val="43137"/>
                    </a:srgbClr>
                  </a:outerShdw>
                </a:effectLst>
                <a:cs typeface="B Nazanin" pitchFamily="2" charset="-78"/>
              </a:rPr>
              <a:t>RFID </a:t>
            </a:r>
            <a:r>
              <a:rPr lang="fa-IR" sz="1800" dirty="0" smtClean="0">
                <a:solidFill>
                  <a:schemeClr val="bg1"/>
                </a:solidFill>
                <a:effectLst>
                  <a:outerShdw blurRad="38100" dist="38100" dir="2700000" algn="tl">
                    <a:srgbClr val="000000">
                      <a:alpha val="43137"/>
                    </a:srgbClr>
                  </a:outerShdw>
                </a:effectLst>
                <a:cs typeface="B Nazanin" pitchFamily="2" charset="-78"/>
              </a:rPr>
              <a:t>به منظور بهبود مديريت و سازماندهی فرآيندهای مختلف اداره بار نظير جداسازی، دسته بندی وحمل و نقل اثاثيه مسافران و جلوگيری از خسارات احتمالی يا مفقود شدن اين محموله ها می باشد.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درعين حال بكارگيري سيستم </a:t>
            </a:r>
            <a:r>
              <a:rPr lang="en-US" sz="1800" dirty="0" smtClean="0">
                <a:solidFill>
                  <a:schemeClr val="bg1"/>
                </a:solidFill>
                <a:effectLst>
                  <a:outerShdw blurRad="38100" dist="38100" dir="2700000" algn="tl">
                    <a:srgbClr val="000000">
                      <a:alpha val="43137"/>
                    </a:srgbClr>
                  </a:outerShdw>
                </a:effectLst>
                <a:cs typeface="B Nazanin" pitchFamily="2" charset="-78"/>
              </a:rPr>
              <a:t>RFID </a:t>
            </a:r>
            <a:r>
              <a:rPr lang="fa-IR" sz="1800" dirty="0" smtClean="0">
                <a:solidFill>
                  <a:schemeClr val="bg1"/>
                </a:solidFill>
                <a:effectLst>
                  <a:outerShdw blurRad="38100" dist="38100" dir="2700000" algn="tl">
                    <a:srgbClr val="000000">
                      <a:alpha val="43137"/>
                    </a:srgbClr>
                  </a:outerShdw>
                </a:effectLst>
                <a:cs typeface="B Nazanin" pitchFamily="2" charset="-78"/>
              </a:rPr>
              <a:t>موجب كاهش هزينه های شركتهای هواپيمايی وارتقاء سطح خدمات ارائه شده به مشتريان ميگردد.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اما منظور از برچسب های شناسايی و كنترل با فناوری </a:t>
            </a:r>
            <a:r>
              <a:rPr lang="en-US" sz="1800" dirty="0" smtClean="0">
                <a:solidFill>
                  <a:schemeClr val="bg1"/>
                </a:solidFill>
                <a:effectLst>
                  <a:outerShdw blurRad="38100" dist="38100" dir="2700000" algn="tl">
                    <a:srgbClr val="000000">
                      <a:alpha val="43137"/>
                    </a:srgbClr>
                  </a:outerShdw>
                </a:effectLst>
                <a:cs typeface="B Nazanin" pitchFamily="2" charset="-78"/>
              </a:rPr>
              <a:t>RFID </a:t>
            </a:r>
            <a:r>
              <a:rPr lang="fa-IR" sz="1800" dirty="0" smtClean="0">
                <a:solidFill>
                  <a:schemeClr val="bg1"/>
                </a:solidFill>
                <a:effectLst>
                  <a:outerShdw blurRad="38100" dist="38100" dir="2700000" algn="tl">
                    <a:srgbClr val="000000">
                      <a:alpha val="43137"/>
                    </a:srgbClr>
                  </a:outerShdw>
                </a:effectLst>
                <a:cs typeface="B Nazanin" pitchFamily="2" charset="-78"/>
              </a:rPr>
              <a:t>چيست؟</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اين برچسبها در شكلهای استانداردی ارائه ميگردند ويك تراشه كه توانايی شناسايی فركانس های راديويی را دارا ميباشد ، داخل اين برچسب ها جا سازی گرديده است.</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در عين حال اين تراشه ها ظرفيت ذخيره داده های جديدتر را نيز دارا ميباشند . استفاده از </a:t>
            </a:r>
            <a:r>
              <a:rPr lang="en-US" sz="1800" dirty="0" smtClean="0">
                <a:solidFill>
                  <a:schemeClr val="bg1"/>
                </a:solidFill>
                <a:effectLst>
                  <a:outerShdw blurRad="38100" dist="38100" dir="2700000" algn="tl">
                    <a:srgbClr val="000000">
                      <a:alpha val="43137"/>
                    </a:srgbClr>
                  </a:outerShdw>
                </a:effectLst>
                <a:cs typeface="B Nazanin" pitchFamily="2" charset="-78"/>
              </a:rPr>
              <a:t> RFID </a:t>
            </a:r>
            <a:r>
              <a:rPr lang="fa-IR" sz="1800" dirty="0" smtClean="0">
                <a:solidFill>
                  <a:schemeClr val="bg1"/>
                </a:solidFill>
                <a:effectLst>
                  <a:outerShdw blurRad="38100" dist="38100" dir="2700000" algn="tl">
                    <a:srgbClr val="000000">
                      <a:alpha val="43137"/>
                    </a:srgbClr>
                  </a:outerShdw>
                </a:effectLst>
                <a:cs typeface="B Nazanin" pitchFamily="2" charset="-78"/>
              </a:rPr>
              <a:t>در مديريت بار مسافران سبب كاهش خسارات احتمالی يا فقدان بار و اثاثيه مسافران ميگردد و در عين حال فرودگاهها، سيستمهای سريعتر و ارزانتری را در مديريت و سازماندهی هندلينگ بار در اختيار خواهند داشت.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
            </a:r>
            <a:br>
              <a:rPr lang="fa-IR" sz="1800" dirty="0" smtClean="0">
                <a:solidFill>
                  <a:schemeClr val="bg1"/>
                </a:solidFill>
                <a:effectLst>
                  <a:outerShdw blurRad="38100" dist="38100" dir="2700000" algn="tl">
                    <a:srgbClr val="000000">
                      <a:alpha val="43137"/>
                    </a:srgbClr>
                  </a:outerShdw>
                </a:effectLst>
                <a:cs typeface="B Nazanin" pitchFamily="2" charset="-78"/>
              </a:rPr>
            </a:br>
            <a:endParaRPr lang="fa-IR" sz="1800" dirty="0">
              <a:solidFill>
                <a:schemeClr val="bg1"/>
              </a:solidFill>
              <a:effectLst>
                <a:outerShdw blurRad="38100" dist="38100" dir="2700000" algn="tl">
                  <a:srgbClr val="000000">
                    <a:alpha val="43137"/>
                  </a:srgbClr>
                </a:outerShdw>
              </a:effectLst>
              <a:cs typeface="B Nazanin" pitchFamily="2" charset="-78"/>
            </a:endParaRPr>
          </a:p>
        </p:txBody>
      </p:sp>
    </p:spTree>
    <p:extLst>
      <p:ext uri="{BB962C8B-B14F-4D97-AF65-F5344CB8AC3E}">
        <p14:creationId xmlns:p14="http://schemas.microsoft.com/office/powerpoint/2010/main" val="94804347"/>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500063" y="428625"/>
            <a:ext cx="8215312" cy="6000750"/>
          </a:xfrm>
        </p:spPr>
        <p:txBody>
          <a:bodyPr/>
          <a:lstStyle/>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cs typeface="B Nazanin" pitchFamily="2" charset="-78"/>
              </a:rPr>
              <a:t>ازسوی ديگر هزينه های شركتهای هواپيمايی در امور هندلينگ بار نيز به ميزان قابل توجهی كاهش پيدا ميكند و در عين حال امنيت محموله ها و اثاثيه مسافران ارتقاء و زمان مورد نياز برای انجام امور شناسايی و كنترل بار و اثاثيه به حداقل خواهد رسيد .</a:t>
            </a:r>
          </a:p>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cs typeface="B Nazanin" pitchFamily="2" charset="-78"/>
              </a:rPr>
              <a:t>مراحل طرح اجرايی </a:t>
            </a:r>
            <a:r>
              <a:rPr lang="en-US" sz="1800" dirty="0" smtClean="0">
                <a:solidFill>
                  <a:schemeClr val="bg1"/>
                </a:solidFill>
                <a:effectLst>
                  <a:outerShdw blurRad="38100" dist="38100" dir="2700000" algn="tl">
                    <a:srgbClr val="000000">
                      <a:alpha val="43137"/>
                    </a:srgbClr>
                  </a:outerShdw>
                </a:effectLst>
                <a:cs typeface="B Nazanin" pitchFamily="2" charset="-78"/>
              </a:rPr>
              <a:t>RFID </a:t>
            </a:r>
            <a:r>
              <a:rPr lang="fa-IR" sz="1800" dirty="0" smtClean="0">
                <a:solidFill>
                  <a:schemeClr val="bg1"/>
                </a:solidFill>
                <a:effectLst>
                  <a:outerShdw blurRad="38100" dist="38100" dir="2700000" algn="tl">
                    <a:srgbClr val="000000">
                      <a:alpha val="43137"/>
                    </a:srgbClr>
                  </a:outerShdw>
                </a:effectLst>
                <a:cs typeface="B Nazanin" pitchFamily="2" charset="-78"/>
              </a:rPr>
              <a:t>برای كنترل و شناسايی اثاثيه مسافران از سوی ايكائو بشرح ذيل ميباشد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1. تشخيص و تعيين فرودگاههای مورد نظر و بررسی شبكه های ورودی، خروجی و عبوری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2. مديريت و سازماندهی ذينفعان و همكاران اجرای طرح، شامل شركتهای هواپيمايی، فرودگاهها و شركت های هندلينگ بار</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3. ارزيابی و تخمين هزينه های نصب و راه اندازی كامل سيستم</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4. ارائه مدل اقتصادی مناسب برنامه ريزی برای تامين منابع مالی مورد نياز به گونه ای كه منافع تمامی همكاران و ذينفعان اجرای طرح در نظر گرفته شود.</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اين سيستم به راحتی با چسباندن </a:t>
            </a:r>
            <a:r>
              <a:rPr lang="en-US" sz="1800" dirty="0" smtClean="0">
                <a:solidFill>
                  <a:schemeClr val="bg1"/>
                </a:solidFill>
                <a:effectLst>
                  <a:outerShdw blurRad="38100" dist="38100" dir="2700000" algn="tl">
                    <a:srgbClr val="000000">
                      <a:alpha val="43137"/>
                    </a:srgbClr>
                  </a:outerShdw>
                </a:effectLst>
                <a:cs typeface="B Nazanin" pitchFamily="2" charset="-78"/>
              </a:rPr>
              <a:t>Tag </a:t>
            </a:r>
            <a:r>
              <a:rPr lang="fa-IR" sz="1800" dirty="0" smtClean="0">
                <a:solidFill>
                  <a:schemeClr val="bg1"/>
                </a:solidFill>
                <a:effectLst>
                  <a:outerShdw blurRad="38100" dist="38100" dir="2700000" algn="tl">
                    <a:srgbClr val="000000">
                      <a:alpha val="43137"/>
                    </a:srgbClr>
                  </a:outerShdw>
                </a:effectLst>
                <a:cs typeface="B Nazanin" pitchFamily="2" charset="-78"/>
              </a:rPr>
              <a:t>بر روی بار مسافران و قراردادن يك سری آنتن و در نهايت </a:t>
            </a:r>
            <a:r>
              <a:rPr lang="en-US" sz="1800" dirty="0" smtClean="0">
                <a:solidFill>
                  <a:schemeClr val="bg1"/>
                </a:solidFill>
                <a:effectLst>
                  <a:outerShdw blurRad="38100" dist="38100" dir="2700000" algn="tl">
                    <a:srgbClr val="000000">
                      <a:alpha val="43137"/>
                    </a:srgbClr>
                  </a:outerShdw>
                </a:effectLst>
                <a:cs typeface="B Nazanin" pitchFamily="2" charset="-78"/>
              </a:rPr>
              <a:t>Reader </a:t>
            </a:r>
            <a:r>
              <a:rPr lang="fa-IR" sz="1800" dirty="0" smtClean="0">
                <a:solidFill>
                  <a:schemeClr val="bg1"/>
                </a:solidFill>
                <a:effectLst>
                  <a:outerShdw blurRad="38100" dist="38100" dir="2700000" algn="tl">
                    <a:srgbClr val="000000">
                      <a:alpha val="43137"/>
                    </a:srgbClr>
                  </a:outerShdw>
                </a:effectLst>
                <a:cs typeface="B Nazanin" pitchFamily="2" charset="-78"/>
              </a:rPr>
              <a:t>دراطراف و نيز قفسه های نگهداری بار مسافران به راحتی قابل اجرا ميباشد.</a:t>
            </a:r>
            <a:br>
              <a:rPr lang="fa-IR" sz="1800" dirty="0" smtClean="0">
                <a:solidFill>
                  <a:schemeClr val="bg1"/>
                </a:solidFill>
                <a:effectLst>
                  <a:outerShdw blurRad="38100" dist="38100" dir="2700000" algn="tl">
                    <a:srgbClr val="000000">
                      <a:alpha val="43137"/>
                    </a:srgbClr>
                  </a:outerShdw>
                </a:effectLst>
                <a:cs typeface="B Nazanin" pitchFamily="2" charset="-78"/>
              </a:rPr>
            </a:br>
            <a:endParaRPr lang="fa-IR" sz="1800" dirty="0" smtClean="0">
              <a:solidFill>
                <a:schemeClr val="bg1"/>
              </a:solidFill>
              <a:effectLst>
                <a:outerShdw blurRad="38100" dist="38100" dir="2700000" algn="tl">
                  <a:srgbClr val="000000">
                    <a:alpha val="43137"/>
                  </a:srgbClr>
                </a:outerShdw>
              </a:effectLst>
              <a:cs typeface="B Nazanin" pitchFamily="2" charset="-78"/>
            </a:endParaRPr>
          </a:p>
          <a:p>
            <a:pPr algn="r">
              <a:buFont typeface="Arial" charset="0"/>
              <a:buNone/>
              <a:defRPr/>
            </a:pPr>
            <a:endParaRPr lang="fa-IR" sz="1800" dirty="0">
              <a:solidFill>
                <a:schemeClr val="bg1"/>
              </a:solidFill>
              <a:cs typeface="B Nazanin" pitchFamily="2" charset="-78"/>
            </a:endParaRPr>
          </a:p>
        </p:txBody>
      </p:sp>
    </p:spTree>
    <p:extLst>
      <p:ext uri="{BB962C8B-B14F-4D97-AF65-F5344CB8AC3E}">
        <p14:creationId xmlns:p14="http://schemas.microsoft.com/office/powerpoint/2010/main" val="3352505783"/>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500063" y="428625"/>
            <a:ext cx="8143875" cy="5929313"/>
          </a:xfrm>
        </p:spPr>
        <p:txBody>
          <a:bodyPr/>
          <a:lstStyle/>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cs typeface="B Nazanin" pitchFamily="2" charset="-78"/>
              </a:rPr>
              <a:t>- مديريت دام و گوشت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شايد به جرات بتوان گفت كه يكی از قديميترين كاربردهای استفاده از فن آوری </a:t>
            </a:r>
            <a:r>
              <a:rPr lang="en-US" sz="1800" dirty="0" smtClean="0">
                <a:solidFill>
                  <a:schemeClr val="bg1"/>
                </a:solidFill>
                <a:effectLst>
                  <a:outerShdw blurRad="38100" dist="38100" dir="2700000" algn="tl">
                    <a:srgbClr val="000000">
                      <a:alpha val="43137"/>
                    </a:srgbClr>
                  </a:outerShdw>
                </a:effectLst>
                <a:cs typeface="B Nazanin" pitchFamily="2" charset="-78"/>
              </a:rPr>
              <a:t>RFID </a:t>
            </a:r>
            <a:r>
              <a:rPr lang="fa-IR" sz="1800" dirty="0" smtClean="0">
                <a:solidFill>
                  <a:schemeClr val="bg1"/>
                </a:solidFill>
                <a:effectLst>
                  <a:outerShdw blurRad="38100" dist="38100" dir="2700000" algn="tl">
                    <a:srgbClr val="000000">
                      <a:alpha val="43137"/>
                    </a:srgbClr>
                  </a:outerShdw>
                </a:effectLst>
                <a:cs typeface="B Nazanin" pitchFamily="2" charset="-78"/>
              </a:rPr>
              <a:t> در رديابی و كنترل حركت حيوانات اهلی مخصوصاً گاوهای شيرده بوده است . امروزه بصورت يك جريان كاملاً متداول ، حيوانات همزی و اهلی بوسيله كپسولهای قابل تزريق و يا </a:t>
            </a:r>
            <a:r>
              <a:rPr lang="en-US" sz="1800" dirty="0" smtClean="0">
                <a:solidFill>
                  <a:schemeClr val="bg1"/>
                </a:solidFill>
                <a:effectLst>
                  <a:outerShdw blurRad="38100" dist="38100" dir="2700000" algn="tl">
                    <a:srgbClr val="000000">
                      <a:alpha val="43137"/>
                    </a:srgbClr>
                  </a:outerShdw>
                </a:effectLst>
                <a:cs typeface="B Nazanin" pitchFamily="2" charset="-78"/>
              </a:rPr>
              <a:t>Tag </a:t>
            </a:r>
            <a:r>
              <a:rPr lang="fa-IR" sz="1800" dirty="0" smtClean="0">
                <a:solidFill>
                  <a:schemeClr val="bg1"/>
                </a:solidFill>
                <a:effectLst>
                  <a:outerShdw blurRad="38100" dist="38100" dir="2700000" algn="tl">
                    <a:srgbClr val="000000">
                      <a:alpha val="43137"/>
                    </a:srgbClr>
                  </a:outerShdw>
                </a:effectLst>
                <a:cs typeface="B Nazanin" pitchFamily="2" charset="-78"/>
              </a:rPr>
              <a:t>هايی که به گوش حيوانات متصل می شود؛ به اين فن آوری مجهز می شوند.</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اين </a:t>
            </a:r>
            <a:r>
              <a:rPr lang="en-US" sz="1800" dirty="0" smtClean="0">
                <a:solidFill>
                  <a:schemeClr val="bg1"/>
                </a:solidFill>
                <a:effectLst>
                  <a:outerShdw blurRad="38100" dist="38100" dir="2700000" algn="tl">
                    <a:srgbClr val="000000">
                      <a:alpha val="43137"/>
                    </a:srgbClr>
                  </a:outerShdw>
                </a:effectLst>
                <a:cs typeface="B Nazanin" pitchFamily="2" charset="-78"/>
              </a:rPr>
              <a:t> Tag </a:t>
            </a:r>
            <a:r>
              <a:rPr lang="fa-IR" sz="1800" dirty="0" smtClean="0">
                <a:solidFill>
                  <a:schemeClr val="bg1"/>
                </a:solidFill>
                <a:effectLst>
                  <a:outerShdw blurRad="38100" dist="38100" dir="2700000" algn="tl">
                    <a:srgbClr val="000000">
                      <a:alpha val="43137"/>
                    </a:srgbClr>
                  </a:outerShdw>
                </a:effectLst>
                <a:cs typeface="B Nazanin" pitchFamily="2" charset="-78"/>
              </a:rPr>
              <a:t>ها به جهت شناسايی حيوانات اهلی گم شده ، مرتب كردن ، مراقبت كردن و نگهداری پيشينه درمانی حيوانات اهلی بكار برده ميشود.</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البته اين فن آوری در سالهای اخير در صنايع كشاورزی و دارويی كاربرد وسيعی پيدا كرده است . اطلاعات مربوط به حيوانات اهلی، مواد غذايی و دارويی در مواقع بحرانی برای سلامتی جوامع بشری بسيار مفيد ميتواند باشد.</a:t>
            </a:r>
            <a:r>
              <a:rPr lang="fa-IR" sz="1800" dirty="0" smtClean="0">
                <a:solidFill>
                  <a:schemeClr val="bg1"/>
                </a:solidFill>
                <a:effectLst>
                  <a:outerShdw blurRad="38100" dist="38100" dir="2700000" algn="tl">
                    <a:srgbClr val="000000">
                      <a:alpha val="43137"/>
                    </a:srgbClr>
                  </a:outerShdw>
                </a:effectLst>
              </a:rPr>
              <a:t/>
            </a:r>
            <a:br>
              <a:rPr lang="fa-IR" sz="1800" dirty="0" smtClean="0">
                <a:solidFill>
                  <a:schemeClr val="bg1"/>
                </a:solidFill>
                <a:effectLst>
                  <a:outerShdw blurRad="38100" dist="38100" dir="2700000" algn="tl">
                    <a:srgbClr val="000000">
                      <a:alpha val="43137"/>
                    </a:srgbClr>
                  </a:outerShdw>
                </a:effectLst>
              </a:rPr>
            </a:br>
            <a:endParaRPr lang="fa-IR" sz="18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6690313"/>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428625" y="428625"/>
            <a:ext cx="8286750" cy="5929313"/>
          </a:xfrm>
        </p:spPr>
        <p:txBody>
          <a:bodyPr/>
          <a:lstStyle/>
          <a:p>
            <a:pPr algn="r">
              <a:lnSpc>
                <a:spcPct val="150000"/>
              </a:lnSpc>
              <a:buFont typeface="Arial" charset="0"/>
              <a:buNone/>
              <a:defRPr/>
            </a:pPr>
            <a:r>
              <a:rPr lang="fa-IR" sz="1800" dirty="0" smtClean="0">
                <a:solidFill>
                  <a:schemeClr val="bg1"/>
                </a:solidFill>
                <a:effectLst>
                  <a:outerShdw blurRad="38100" dist="38100" dir="2700000" algn="tl">
                    <a:srgbClr val="000000">
                      <a:alpha val="43137"/>
                    </a:srgbClr>
                  </a:outerShdw>
                </a:effectLst>
                <a:cs typeface="B Nazanin" pitchFamily="2" charset="-78"/>
              </a:rPr>
              <a:t>مديريت كتابخانه ها و كتاب ها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ازجمله كاربردهای جالب فن آوری </a:t>
            </a:r>
            <a:r>
              <a:rPr lang="en-US" sz="1800" dirty="0" smtClean="0">
                <a:solidFill>
                  <a:schemeClr val="bg1"/>
                </a:solidFill>
                <a:effectLst>
                  <a:outerShdw blurRad="38100" dist="38100" dir="2700000" algn="tl">
                    <a:srgbClr val="000000">
                      <a:alpha val="43137"/>
                    </a:srgbClr>
                  </a:outerShdw>
                </a:effectLst>
                <a:cs typeface="B Nazanin" pitchFamily="2" charset="-78"/>
              </a:rPr>
              <a:t> RFID </a:t>
            </a:r>
            <a:r>
              <a:rPr lang="fa-IR" sz="1800" dirty="0" smtClean="0">
                <a:solidFill>
                  <a:schemeClr val="bg1"/>
                </a:solidFill>
                <a:effectLst>
                  <a:outerShdw blurRad="38100" dist="38100" dir="2700000" algn="tl">
                    <a:srgbClr val="000000">
                      <a:alpha val="43137"/>
                    </a:srgbClr>
                  </a:outerShdw>
                </a:effectLst>
                <a:cs typeface="B Nazanin" pitchFamily="2" charset="-78"/>
              </a:rPr>
              <a:t>كاربرد وسيع آن در كتابخانه های بزرگ ميباشد.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با چسباندن يك </a:t>
            </a:r>
            <a:r>
              <a:rPr lang="en-US" sz="1800" dirty="0" smtClean="0">
                <a:solidFill>
                  <a:schemeClr val="bg1"/>
                </a:solidFill>
                <a:effectLst>
                  <a:outerShdw blurRad="38100" dist="38100" dir="2700000" algn="tl">
                    <a:srgbClr val="000000">
                      <a:alpha val="43137"/>
                    </a:srgbClr>
                  </a:outerShdw>
                </a:effectLst>
                <a:cs typeface="B Nazanin" pitchFamily="2" charset="-78"/>
              </a:rPr>
              <a:t>Tag </a:t>
            </a:r>
            <a:r>
              <a:rPr lang="fa-IR" sz="1800" dirty="0" smtClean="0">
                <a:solidFill>
                  <a:schemeClr val="bg1"/>
                </a:solidFill>
                <a:effectLst>
                  <a:outerShdw blurRad="38100" dist="38100" dir="2700000" algn="tl">
                    <a:srgbClr val="000000">
                      <a:alpha val="43137"/>
                    </a:srgbClr>
                  </a:outerShdw>
                </a:effectLst>
                <a:cs typeface="B Nazanin" pitchFamily="2" charset="-78"/>
              </a:rPr>
              <a:t>(كه كليه مشخصات كتاب در آن ذخيره سازی شده است) بر روی كتاب و قراردادن يكسری از آنتن ها و </a:t>
            </a:r>
            <a:r>
              <a:rPr lang="en-US" sz="1800" dirty="0" smtClean="0">
                <a:solidFill>
                  <a:schemeClr val="bg1"/>
                </a:solidFill>
                <a:effectLst>
                  <a:outerShdw blurRad="38100" dist="38100" dir="2700000" algn="tl">
                    <a:srgbClr val="000000">
                      <a:alpha val="43137"/>
                    </a:srgbClr>
                  </a:outerShdw>
                </a:effectLst>
                <a:cs typeface="B Nazanin" pitchFamily="2" charset="-78"/>
              </a:rPr>
              <a:t>Reader </a:t>
            </a:r>
            <a:r>
              <a:rPr lang="fa-IR" sz="1800" dirty="0" smtClean="0">
                <a:solidFill>
                  <a:schemeClr val="bg1"/>
                </a:solidFill>
                <a:effectLst>
                  <a:outerShdw blurRad="38100" dist="38100" dir="2700000" algn="tl">
                    <a:srgbClr val="000000">
                      <a:alpha val="43137"/>
                    </a:srgbClr>
                  </a:outerShdw>
                </a:effectLst>
                <a:cs typeface="B Nazanin" pitchFamily="2" charset="-78"/>
              </a:rPr>
              <a:t>ها در محل كتابخانه ميتوان از مزايای ذيل بهره جست: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الف- جلوگيری از سرقت کتاب های موجود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ب- اجرای سيستم خودكار بازگشت و حتی خروج كتابها از كتابخانه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ج- پيگيری و كنترل چيدمان صحيح كتابها در قفسه های مربوط به خودشان </a:t>
            </a:r>
            <a:br>
              <a:rPr lang="fa-IR" sz="1800" dirty="0" smtClean="0">
                <a:solidFill>
                  <a:schemeClr val="bg1"/>
                </a:solidFill>
                <a:effectLst>
                  <a:outerShdw blurRad="38100" dist="38100" dir="2700000" algn="tl">
                    <a:srgbClr val="000000">
                      <a:alpha val="43137"/>
                    </a:srgbClr>
                  </a:outerShdw>
                </a:effectLst>
                <a:cs typeface="B Nazanin" pitchFamily="2" charset="-78"/>
              </a:rPr>
            </a:br>
            <a:r>
              <a:rPr lang="fa-IR" sz="1800" dirty="0" smtClean="0">
                <a:solidFill>
                  <a:schemeClr val="bg1"/>
                </a:solidFill>
                <a:effectLst>
                  <a:outerShdw blurRad="38100" dist="38100" dir="2700000" algn="tl">
                    <a:srgbClr val="000000">
                      <a:alpha val="43137"/>
                    </a:srgbClr>
                  </a:outerShdw>
                </a:effectLst>
                <a:cs typeface="B Nazanin" pitchFamily="2" charset="-78"/>
              </a:rPr>
              <a:t/>
            </a:r>
            <a:br>
              <a:rPr lang="fa-IR" sz="1800" dirty="0" smtClean="0">
                <a:solidFill>
                  <a:schemeClr val="bg1"/>
                </a:solidFill>
                <a:effectLst>
                  <a:outerShdw blurRad="38100" dist="38100" dir="2700000" algn="tl">
                    <a:srgbClr val="000000">
                      <a:alpha val="43137"/>
                    </a:srgbClr>
                  </a:outerShdw>
                </a:effectLst>
                <a:cs typeface="B Nazanin" pitchFamily="2" charset="-78"/>
              </a:rPr>
            </a:br>
            <a:endParaRPr lang="fa-IR" sz="1800" dirty="0">
              <a:solidFill>
                <a:schemeClr val="bg1"/>
              </a:solidFill>
              <a:effectLst>
                <a:outerShdw blurRad="38100" dist="38100" dir="2700000" algn="tl">
                  <a:srgbClr val="000000">
                    <a:alpha val="43137"/>
                  </a:srgbClr>
                </a:outerShdw>
              </a:effectLst>
              <a:cs typeface="B Nazanin" pitchFamily="2" charset="-78"/>
            </a:endParaRPr>
          </a:p>
        </p:txBody>
      </p:sp>
    </p:spTree>
    <p:extLst>
      <p:ext uri="{BB962C8B-B14F-4D97-AF65-F5344CB8AC3E}">
        <p14:creationId xmlns:p14="http://schemas.microsoft.com/office/powerpoint/2010/main" val="285958064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9" name="Rectangle 9"/>
          <p:cNvSpPr>
            <a:spLocks noGrp="1" noChangeArrowheads="1"/>
          </p:cNvSpPr>
          <p:nvPr>
            <p:ph type="body" idx="1"/>
          </p:nvPr>
        </p:nvSpPr>
        <p:spPr>
          <a:xfrm>
            <a:off x="571500" y="765175"/>
            <a:ext cx="8197850" cy="5807075"/>
          </a:xfrm>
        </p:spPr>
        <p:txBody>
          <a:bodyPr/>
          <a:lstStyle/>
          <a:p>
            <a:pPr eaLnBrk="1" hangingPunct="1">
              <a:lnSpc>
                <a:spcPct val="150000"/>
              </a:lnSpc>
              <a:buFont typeface="Wingdings" pitchFamily="2" charset="2"/>
              <a:buNone/>
              <a:defRPr/>
            </a:pPr>
            <a:r>
              <a:rPr lang="fa-IR" altLang="zh-CN" sz="1800" dirty="0" smtClean="0">
                <a:cs typeface="B Nazanin" pitchFamily="2" charset="-78"/>
              </a:rPr>
              <a:t>ايرادات و مشکلات سيستم </a:t>
            </a:r>
          </a:p>
          <a:p>
            <a:pPr marL="0" indent="0"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موضوع چيپهای شناسايی زير پوستی چند سالی است که موضوع مباحثات مختلف است. مدافعان حريم خصوصی تاکيد دارند که ممکن است سارقان هويت، اطلاعات خصوصی فرد را از اين شناسه های راديويی به سرقت ببرند. ترس از اين موضوع که دولتها از اين چيپها بهره برداری کنند تا موقعيت فرد را شناسايی کنند، طرفداران آزادی را نيز به عکس العمل واداشته است. البته به نظر می رسد بعضی از اين نگرانی ها بی مورد است اما به هر حال اعتراضات ادامه دارد. </a:t>
            </a:r>
          </a:p>
          <a:p>
            <a:pPr marL="0" indent="0" eaLnBrk="1" hangingPunct="1">
              <a:lnSpc>
                <a:spcPct val="150000"/>
              </a:lnSpc>
              <a:buFont typeface="Wingdings" pitchFamily="2" charset="2"/>
              <a:buNone/>
              <a:defRPr/>
            </a:pPr>
            <a:r>
              <a:rPr lang="fa-IR" sz="1800" dirty="0" smtClean="0">
                <a:cs typeface="B Nazanin" pitchFamily="2" charset="-78"/>
              </a:rPr>
              <a:t/>
            </a:r>
            <a:br>
              <a:rPr lang="fa-IR" sz="1800" dirty="0" smtClean="0">
                <a:cs typeface="B Nazanin" pitchFamily="2" charset="-78"/>
              </a:rPr>
            </a:br>
            <a:endParaRPr lang="fa-IR" altLang="zh-CN" sz="1800" dirty="0" smtClean="0">
              <a:cs typeface="B Nazanin" pitchFamily="2" charset="-78"/>
            </a:endParaRPr>
          </a:p>
        </p:txBody>
      </p:sp>
      <p:pic>
        <p:nvPicPr>
          <p:cNvPr id="128010" name="Picture 10" descr="images-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571875"/>
            <a:ext cx="4286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0990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8009">
                                            <p:txEl>
                                              <p:pRg st="0" end="0"/>
                                            </p:txEl>
                                          </p:spTgt>
                                        </p:tgtEl>
                                        <p:attrNameLst>
                                          <p:attrName>style.visibility</p:attrName>
                                        </p:attrNameLst>
                                      </p:cBhvr>
                                      <p:to>
                                        <p:strVal val="visible"/>
                                      </p:to>
                                    </p:set>
                                    <p:anim calcmode="lin" valueType="num">
                                      <p:cBhvr>
                                        <p:cTn id="7" dur="1000" fill="hold"/>
                                        <p:tgtEl>
                                          <p:spTgt spid="12800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2800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28009">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28009">
                                            <p:txEl>
                                              <p:pRg st="1" end="1"/>
                                            </p:txEl>
                                          </p:spTgt>
                                        </p:tgtEl>
                                        <p:attrNameLst>
                                          <p:attrName>style.visibility</p:attrName>
                                        </p:attrNameLst>
                                      </p:cBhvr>
                                      <p:to>
                                        <p:strVal val="visible"/>
                                      </p:to>
                                    </p:set>
                                    <p:anim calcmode="lin" valueType="num">
                                      <p:cBhvr>
                                        <p:cTn id="12" dur="1000" fill="hold"/>
                                        <p:tgtEl>
                                          <p:spTgt spid="128009">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28009">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2800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28009">
                                            <p:txEl>
                                              <p:pRg st="2" end="2"/>
                                            </p:txEl>
                                          </p:spTgt>
                                        </p:tgtEl>
                                        <p:attrNameLst>
                                          <p:attrName>style.visibility</p:attrName>
                                        </p:attrNameLst>
                                      </p:cBhvr>
                                      <p:to>
                                        <p:strVal val="visible"/>
                                      </p:to>
                                    </p:set>
                                    <p:anim calcmode="lin" valueType="num">
                                      <p:cBhvr>
                                        <p:cTn id="19" dur="1000" fill="hold"/>
                                        <p:tgtEl>
                                          <p:spTgt spid="128009">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128009">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128009">
                                            <p:txEl>
                                              <p:pRg st="2" end="2"/>
                                            </p:txEl>
                                          </p:spTgt>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128010"/>
                                        </p:tgtEl>
                                        <p:attrNameLst>
                                          <p:attrName>style.visibility</p:attrName>
                                        </p:attrNameLst>
                                      </p:cBhvr>
                                      <p:to>
                                        <p:strVal val="visible"/>
                                      </p:to>
                                    </p:set>
                                    <p:animEffect transition="in" filter="dissolve">
                                      <p:cBhvr>
                                        <p:cTn id="25" dur="500"/>
                                        <p:tgtEl>
                                          <p:spTgt spid="128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fa-IR" sz="4000" b="1" smtClean="0">
                <a:solidFill>
                  <a:schemeClr val="bg1"/>
                </a:solidFill>
              </a:rPr>
              <a:t>مديريت زنجيره تامين</a:t>
            </a:r>
            <a:endParaRPr lang="en-US" sz="4000" b="1" smtClean="0">
              <a:solidFill>
                <a:schemeClr val="bg1"/>
              </a:solidFill>
            </a:endParaRPr>
          </a:p>
        </p:txBody>
      </p:sp>
      <p:sp>
        <p:nvSpPr>
          <p:cNvPr id="46083" name="Rectangle 3"/>
          <p:cNvSpPr>
            <a:spLocks noGrp="1" noChangeArrowheads="1"/>
          </p:cNvSpPr>
          <p:nvPr>
            <p:ph type="body" sz="half" idx="1"/>
          </p:nvPr>
        </p:nvSpPr>
        <p:spPr>
          <a:xfrm>
            <a:off x="457200" y="1295400"/>
            <a:ext cx="8229600" cy="2185988"/>
          </a:xfrm>
        </p:spPr>
        <p:txBody>
          <a:bodyPr/>
          <a:lstStyle/>
          <a:p>
            <a:pPr algn="just" eaLnBrk="1" hangingPunct="1">
              <a:lnSpc>
                <a:spcPct val="110000"/>
              </a:lnSpc>
              <a:buFontTx/>
              <a:buNone/>
            </a:pPr>
            <a:r>
              <a:rPr lang="fa-IR" u="sng" smtClean="0">
                <a:solidFill>
                  <a:srgbClr val="C00000"/>
                </a:solidFill>
                <a:cs typeface="Lotus" pitchFamily="2" charset="-78"/>
              </a:rPr>
              <a:t>يکسري فعاليت‏هاي </a:t>
            </a:r>
            <a:r>
              <a:rPr lang="fa-IR" sz="2800" smtClean="0">
                <a:cs typeface="Lotus" pitchFamily="2" charset="-78"/>
              </a:rPr>
              <a:t>متصل بـه هم که متمرکز بر طراحي، هماهنگي و کنترل مواد اوليه، قطعــات و محصول نهـايي از تــامين</a:t>
            </a:r>
            <a:r>
              <a:rPr lang="fa-IR" sz="2800" smtClean="0"/>
              <a:t>‌</a:t>
            </a:r>
            <a:r>
              <a:rPr lang="fa-IR" sz="2800" smtClean="0">
                <a:cs typeface="Lotus" pitchFamily="2" charset="-78"/>
              </a:rPr>
              <a:t>کنندگـان تا مشتريان مي‏باشد که مواد و اطلاعات در آن بصورت سازمان يافته در جريان مي‏باشد.</a:t>
            </a:r>
            <a:endParaRPr lang="en-US" sz="2800" smtClean="0">
              <a:cs typeface="Lotus" pitchFamily="2" charset="-78"/>
            </a:endParaRPr>
          </a:p>
        </p:txBody>
      </p:sp>
      <p:pic>
        <p:nvPicPr>
          <p:cNvPr id="46084" name="Picture 4" descr="a1209A100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57875" y="3501008"/>
            <a:ext cx="3071813" cy="3000375"/>
          </a:xfrm>
          <a:noFill/>
        </p:spPr>
      </p:pic>
      <p:sp>
        <p:nvSpPr>
          <p:cNvPr id="4608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06EE643-FA13-485D-9165-40AAFA2B3314}" type="slidenum">
              <a:rPr lang="ar-SA" smtClean="0"/>
              <a:pPr eaLnBrk="1" hangingPunct="1"/>
              <a:t>8</a:t>
            </a:fld>
            <a:endParaRPr lang="en-US" smtClean="0"/>
          </a:p>
        </p:txBody>
      </p:sp>
      <p:grpSp>
        <p:nvGrpSpPr>
          <p:cNvPr id="46086" name="Group 7"/>
          <p:cNvGrpSpPr>
            <a:grpSpLocks/>
          </p:cNvGrpSpPr>
          <p:nvPr/>
        </p:nvGrpSpPr>
        <p:grpSpPr bwMode="auto">
          <a:xfrm>
            <a:off x="142875" y="3284984"/>
            <a:ext cx="5715000" cy="3357562"/>
            <a:chOff x="432" y="1344"/>
            <a:chExt cx="5184" cy="2544"/>
          </a:xfrm>
        </p:grpSpPr>
        <p:sp>
          <p:nvSpPr>
            <p:cNvPr id="46092" name="Rectangle 6"/>
            <p:cNvSpPr>
              <a:spLocks noChangeArrowheads="1"/>
            </p:cNvSpPr>
            <p:nvPr/>
          </p:nvSpPr>
          <p:spPr bwMode="auto">
            <a:xfrm>
              <a:off x="432" y="1344"/>
              <a:ext cx="5184" cy="2544"/>
            </a:xfrm>
            <a:prstGeom prst="rect">
              <a:avLst/>
            </a:prstGeom>
            <a:solidFill>
              <a:schemeClr val="accent1"/>
            </a:solidFill>
            <a:ln w="25400" algn="ctr">
              <a:solidFill>
                <a:schemeClr val="tx1"/>
              </a:solidFill>
              <a:miter lim="800000"/>
              <a:headEnd/>
              <a:tailEnd/>
            </a:ln>
          </p:spPr>
          <p:txBody>
            <a:bodyPr wrap="none" anchor="ctr">
              <a:spAutoFit/>
            </a:bodyPr>
            <a:lstStyle/>
            <a:p>
              <a:endParaRPr lang="fa-IR"/>
            </a:p>
          </p:txBody>
        </p:sp>
        <p:pic>
          <p:nvPicPr>
            <p:cNvPr id="460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 y="1477"/>
              <a:ext cx="5013" cy="2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7" name="TextBox 9"/>
          <p:cNvSpPr txBox="1">
            <a:spLocks noChangeArrowheads="1"/>
          </p:cNvSpPr>
          <p:nvPr/>
        </p:nvSpPr>
        <p:spPr bwMode="auto">
          <a:xfrm>
            <a:off x="1357313" y="5681663"/>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sz="2400" b="1">
                <a:solidFill>
                  <a:srgbClr val="993300"/>
                </a:solidFill>
                <a:cs typeface="B Zar" pitchFamily="2" charset="-78"/>
              </a:rPr>
              <a:t>تهیه</a:t>
            </a:r>
          </a:p>
        </p:txBody>
      </p:sp>
      <p:sp>
        <p:nvSpPr>
          <p:cNvPr id="46088" name="TextBox 10"/>
          <p:cNvSpPr txBox="1">
            <a:spLocks noChangeArrowheads="1"/>
          </p:cNvSpPr>
          <p:nvPr/>
        </p:nvSpPr>
        <p:spPr bwMode="auto">
          <a:xfrm>
            <a:off x="2428875" y="5710238"/>
            <a:ext cx="928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fa-IR" sz="2000" b="1">
                <a:solidFill>
                  <a:srgbClr val="00B050"/>
                </a:solidFill>
                <a:cs typeface="B Zar" pitchFamily="2" charset="-78"/>
              </a:rPr>
              <a:t>تولید</a:t>
            </a:r>
          </a:p>
        </p:txBody>
      </p:sp>
      <p:sp>
        <p:nvSpPr>
          <p:cNvPr id="11" name="TextBox 10"/>
          <p:cNvSpPr txBox="1"/>
          <p:nvPr/>
        </p:nvSpPr>
        <p:spPr>
          <a:xfrm>
            <a:off x="3643313" y="5638800"/>
            <a:ext cx="1143000" cy="400050"/>
          </a:xfrm>
          <a:prstGeom prst="rect">
            <a:avLst/>
          </a:prstGeom>
          <a:noFill/>
        </p:spPr>
        <p:txBody>
          <a:bodyPr rtlCol="1">
            <a:spAutoFit/>
          </a:bodyPr>
          <a:lstStyle/>
          <a:p>
            <a:pPr>
              <a:defRPr/>
            </a:pPr>
            <a:r>
              <a:rPr lang="fa-IR" sz="2000" b="1" dirty="0">
                <a:solidFill>
                  <a:schemeClr val="accent6">
                    <a:lumMod val="60000"/>
                    <a:lumOff val="40000"/>
                  </a:schemeClr>
                </a:solidFill>
                <a:cs typeface="B Zar" pitchFamily="2" charset="-78"/>
              </a:rPr>
              <a:t>توزیع</a:t>
            </a:r>
          </a:p>
        </p:txBody>
      </p:sp>
      <p:sp>
        <p:nvSpPr>
          <p:cNvPr id="20" name="Right Arrow 19"/>
          <p:cNvSpPr/>
          <p:nvPr/>
        </p:nvSpPr>
        <p:spPr bwMode="auto">
          <a:xfrm>
            <a:off x="1928813" y="5753100"/>
            <a:ext cx="500062" cy="28575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1"/>
          <a:lstStyle/>
          <a:p>
            <a:pPr>
              <a:defRPr/>
            </a:pPr>
            <a:endParaRPr lang="fa-IR" dirty="0">
              <a:solidFill>
                <a:schemeClr val="bg1"/>
              </a:solidFill>
            </a:endParaRPr>
          </a:p>
        </p:txBody>
      </p:sp>
      <p:sp>
        <p:nvSpPr>
          <p:cNvPr id="21" name="Right Arrow 20"/>
          <p:cNvSpPr/>
          <p:nvPr/>
        </p:nvSpPr>
        <p:spPr bwMode="auto">
          <a:xfrm>
            <a:off x="3143250" y="5753100"/>
            <a:ext cx="500063" cy="28575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1"/>
          <a:lstStyle/>
          <a:p>
            <a:pPr>
              <a:defRPr/>
            </a:pPr>
            <a:endParaRPr lang="fa-IR">
              <a:solidFill>
                <a:schemeClr val="tx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457200" y="571500"/>
            <a:ext cx="8229600" cy="5554663"/>
          </a:xfrm>
        </p:spPr>
        <p:txBody>
          <a:bodyPr/>
          <a:lstStyle/>
          <a:p>
            <a:pPr eaLnBrk="1" hangingPunct="1">
              <a:lnSpc>
                <a:spcPct val="150000"/>
              </a:lnSpc>
              <a:buFont typeface="Wingdings" pitchFamily="2" charset="2"/>
              <a:buNone/>
              <a:defRPr/>
            </a:pPr>
            <a:r>
              <a:rPr lang="fa-IR" altLang="zh-CN" sz="1800" dirty="0" smtClean="0">
                <a:effectLst>
                  <a:outerShdw blurRad="38100" dist="38100" dir="2700000" algn="tl">
                    <a:srgbClr val="000000">
                      <a:alpha val="43137"/>
                    </a:srgbClr>
                  </a:outerShdw>
                </a:effectLst>
                <a:cs typeface="B Nazanin" pitchFamily="2" charset="-78"/>
              </a:rPr>
              <a:t> </a:t>
            </a:r>
            <a:r>
              <a:rPr lang="fa-IR" altLang="zh-CN" sz="2000" dirty="0" smtClean="0">
                <a:solidFill>
                  <a:schemeClr val="bg1"/>
                </a:solidFill>
                <a:effectLst>
                  <a:outerShdw blurRad="38100" dist="38100" dir="2700000" algn="tl">
                    <a:srgbClr val="000000">
                      <a:alpha val="43137"/>
                    </a:srgbClr>
                  </a:outerShdw>
                </a:effectLst>
                <a:cs typeface="B Nazanin" pitchFamily="2" charset="-78"/>
              </a:rPr>
              <a:t>آخرين تحولات </a:t>
            </a:r>
            <a:r>
              <a:rPr lang="fa-IR" altLang="zh-CN" sz="2000" dirty="0" smtClean="0">
                <a:solidFill>
                  <a:srgbClr val="000000"/>
                </a:solidFill>
                <a:effectLst>
                  <a:outerShdw blurRad="38100" dist="38100" dir="2700000" algn="tl">
                    <a:srgbClr val="000000">
                      <a:alpha val="43137"/>
                    </a:srgbClr>
                  </a:outerShdw>
                </a:effectLst>
                <a:cs typeface="B Nazanin" pitchFamily="2" charset="-78"/>
              </a:rPr>
              <a:t/>
            </a:r>
            <a:br>
              <a:rPr lang="fa-IR" altLang="zh-CN" sz="2000" dirty="0" smtClean="0">
                <a:solidFill>
                  <a:srgbClr val="000000"/>
                </a:solidFill>
                <a:effectLst>
                  <a:outerShdw blurRad="38100" dist="38100" dir="2700000" algn="tl">
                    <a:srgbClr val="000000">
                      <a:alpha val="43137"/>
                    </a:srgbClr>
                  </a:outerShdw>
                </a:effectLst>
                <a:cs typeface="B Nazanin" pitchFamily="2" charset="-78"/>
              </a:rPr>
            </a:br>
            <a:r>
              <a:rPr lang="fa-IR" altLang="zh-CN" sz="1800" dirty="0" smtClean="0">
                <a:solidFill>
                  <a:srgbClr val="000000"/>
                </a:solidFill>
                <a:effectLst>
                  <a:outerShdw blurRad="38100" dist="38100" dir="2700000" algn="tl">
                    <a:srgbClr val="000000">
                      <a:alpha val="43137"/>
                    </a:srgbClr>
                  </a:outerShdw>
                </a:effectLst>
                <a:cs typeface="B Nazanin" pitchFamily="2" charset="-78"/>
              </a:rPr>
              <a:t>و اما آخرين پيشرفت در اين زمينه را انجمن پزشكي آمريكا اعلام كرد که اخيرا ابزارهايي تهيه و عرضه شده است که در ابعاد يك دانه برنج كه با يك سوزن زير پوست كاشته مي‌شود و امكان دسترسي سريع پزشكان اورژانس را به پرونده پزشكي بيماران بسيار بد حال فراهم مي‌كند. </a:t>
            </a:r>
            <a:endParaRPr lang="en-US" sz="1800" dirty="0" smtClean="0">
              <a:solidFill>
                <a:srgbClr val="000000"/>
              </a:solidFill>
              <a:effectLst>
                <a:outerShdw blurRad="38100" dist="38100" dir="2700000" algn="tl">
                  <a:srgbClr val="000000">
                    <a:alpha val="43137"/>
                  </a:srgbClr>
                </a:outerShdw>
              </a:effectLst>
              <a:cs typeface="B Nazanin" pitchFamily="2" charset="-78"/>
            </a:endParaRPr>
          </a:p>
        </p:txBody>
      </p:sp>
      <p:pic>
        <p:nvPicPr>
          <p:cNvPr id="135179" name="Picture 11" descr="images-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214688"/>
            <a:ext cx="3743325"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80" name="Picture 12" descr="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3214688"/>
            <a:ext cx="352583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75230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p:cTn id="7" dur="1000" fill="hold"/>
                                        <p:tgtEl>
                                          <p:spTgt spid="13517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3517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35171">
                                            <p:txEl>
                                              <p:pRg st="0" end="0"/>
                                            </p:txEl>
                                          </p:spTgt>
                                        </p:tgtEl>
                                      </p:cBhvr>
                                    </p:animEffect>
                                  </p:childTnLst>
                                </p:cTn>
                              </p:par>
                            </p:childTnLst>
                          </p:cTn>
                        </p:par>
                        <p:par>
                          <p:cTn id="10" fill="hold" nodeType="afterGroup">
                            <p:stCondLst>
                              <p:cond delay="1000"/>
                            </p:stCondLst>
                            <p:childTnLst>
                              <p:par>
                                <p:cTn id="11" presetID="9" presetClass="entr" presetSubtype="0" fill="hold" nodeType="afterEffect">
                                  <p:stCondLst>
                                    <p:cond delay="0"/>
                                  </p:stCondLst>
                                  <p:childTnLst>
                                    <p:set>
                                      <p:cBhvr>
                                        <p:cTn id="12" dur="1" fill="hold">
                                          <p:stCondLst>
                                            <p:cond delay="0"/>
                                          </p:stCondLst>
                                        </p:cTn>
                                        <p:tgtEl>
                                          <p:spTgt spid="135179"/>
                                        </p:tgtEl>
                                        <p:attrNameLst>
                                          <p:attrName>style.visibility</p:attrName>
                                        </p:attrNameLst>
                                      </p:cBhvr>
                                      <p:to>
                                        <p:strVal val="visible"/>
                                      </p:to>
                                    </p:set>
                                    <p:animEffect transition="in" filter="dissolve">
                                      <p:cBhvr>
                                        <p:cTn id="13" dur="500"/>
                                        <p:tgtEl>
                                          <p:spTgt spid="135179"/>
                                        </p:tgtEl>
                                      </p:cBhvr>
                                    </p:animEffect>
                                  </p:childTnLst>
                                </p:cTn>
                              </p:par>
                            </p:childTnLst>
                          </p:cTn>
                        </p:par>
                        <p:par>
                          <p:cTn id="14" fill="hold" nodeType="afterGroup">
                            <p:stCondLst>
                              <p:cond delay="1500"/>
                            </p:stCondLst>
                            <p:childTnLst>
                              <p:par>
                                <p:cTn id="15" presetID="9" presetClass="entr" presetSubtype="0" fill="hold" nodeType="afterEffect">
                                  <p:stCondLst>
                                    <p:cond delay="0"/>
                                  </p:stCondLst>
                                  <p:childTnLst>
                                    <p:set>
                                      <p:cBhvr>
                                        <p:cTn id="16" dur="1" fill="hold">
                                          <p:stCondLst>
                                            <p:cond delay="0"/>
                                          </p:stCondLst>
                                        </p:cTn>
                                        <p:tgtEl>
                                          <p:spTgt spid="135180"/>
                                        </p:tgtEl>
                                        <p:attrNameLst>
                                          <p:attrName>style.visibility</p:attrName>
                                        </p:attrNameLst>
                                      </p:cBhvr>
                                      <p:to>
                                        <p:strVal val="visible"/>
                                      </p:to>
                                    </p:set>
                                    <p:animEffect transition="in" filter="dissolve">
                                      <p:cBhvr>
                                        <p:cTn id="17" dur="500"/>
                                        <p:tgtEl>
                                          <p:spTgt spid="135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r>
              <a:rPr lang="fa-IR" sz="1400" dirty="0">
                <a:solidFill>
                  <a:srgbClr val="376FA6"/>
                </a:solidFill>
                <a:latin typeface="Tahoma" pitchFamily="34" charset="0"/>
                <a:cs typeface="Times New Roman" pitchFamily="18" charset="0"/>
              </a:rPr>
              <a:t>برخی از کاربردهای </a:t>
            </a:r>
            <a:r>
              <a:rPr lang="en-US" sz="1400" dirty="0">
                <a:solidFill>
                  <a:srgbClr val="376FA6"/>
                </a:solidFill>
                <a:latin typeface="Tahoma" pitchFamily="34" charset="0"/>
                <a:cs typeface="Times New Roman" pitchFamily="18" charset="0"/>
              </a:rPr>
              <a:t>RFID</a:t>
            </a:r>
            <a:r>
              <a:rPr lang="fa-IR" sz="1400" dirty="0">
                <a:solidFill>
                  <a:srgbClr val="376FA6"/>
                </a:solidFill>
                <a:latin typeface="Tahoma" pitchFamily="34" charset="0"/>
                <a:cs typeface="Times New Roman" pitchFamily="18" charset="0"/>
              </a:rPr>
              <a:t> </a:t>
            </a:r>
            <a:br>
              <a:rPr lang="fa-IR" sz="1400" dirty="0">
                <a:solidFill>
                  <a:srgbClr val="376FA6"/>
                </a:solidFill>
                <a:latin typeface="Tahoma" pitchFamily="34" charset="0"/>
                <a:cs typeface="Times New Roman" pitchFamily="18" charset="0"/>
              </a:rPr>
            </a:br>
            <a:r>
              <a:rPr lang="fa-IR" sz="1400" dirty="0">
                <a:latin typeface="Tahoma" pitchFamily="34" charset="0"/>
                <a:cs typeface="Times New Roman" pitchFamily="18" charset="0"/>
              </a:rPr>
              <a:t>از فناوری </a:t>
            </a:r>
            <a:r>
              <a:rPr lang="en-US" sz="1400" dirty="0">
                <a:latin typeface="Tahoma" pitchFamily="34" charset="0"/>
                <a:cs typeface="Times New Roman" pitchFamily="18" charset="0"/>
              </a:rPr>
              <a:t>RFID</a:t>
            </a:r>
            <a:r>
              <a:rPr lang="fa-IR" sz="1400" dirty="0">
                <a:latin typeface="Tahoma" pitchFamily="34" charset="0"/>
                <a:cs typeface="Times New Roman" pitchFamily="18" charset="0"/>
              </a:rPr>
              <a:t> در بسیاری از ساختمان های اداری و به منظور کنترل تردد کارکنان در بخش های مجاز و غیرمجاز استفاده می گردد . تعداد زیادی از فروشندگان کالا به منظور مراقبت الکترونيکی از محصولات خود در مقابل سرقت از این فناوری استفاده می نمایند . برخی نهادی دولتی نیز برای نظارت و کنترل متخلفین از فناوری فوق استفاده می نمایند . </a:t>
            </a:r>
            <a:br>
              <a:rPr lang="fa-IR" sz="1400" dirty="0">
                <a:latin typeface="Tahoma" pitchFamily="34" charset="0"/>
                <a:cs typeface="Times New Roman" pitchFamily="18" charset="0"/>
              </a:rPr>
            </a:br>
            <a:r>
              <a:rPr lang="fa-IR" sz="1400" dirty="0">
                <a:latin typeface="Tahoma" pitchFamily="34" charset="0"/>
                <a:cs typeface="Times New Roman" pitchFamily="18" charset="0"/>
              </a:rPr>
              <a:t>برخی</a:t>
            </a:r>
            <a:r>
              <a:rPr lang="fa-IR" sz="1400" dirty="0">
                <a:cs typeface="Times New Roman" pitchFamily="18" charset="0"/>
              </a:rPr>
              <a:t> </a:t>
            </a:r>
            <a:r>
              <a:rPr lang="fa-IR" sz="1400" dirty="0">
                <a:latin typeface="Tahoma" pitchFamily="34" charset="0"/>
                <a:cs typeface="Times New Roman" pitchFamily="18" charset="0"/>
              </a:rPr>
              <a:t> ديگر از کاربردهای فناوری </a:t>
            </a:r>
            <a:r>
              <a:rPr lang="en-US" sz="1400" dirty="0">
                <a:latin typeface="Tahoma" pitchFamily="34" charset="0"/>
                <a:cs typeface="Times New Roman" pitchFamily="18" charset="0"/>
              </a:rPr>
              <a:t>RFID</a:t>
            </a:r>
            <a:r>
              <a:rPr lang="fa-IR" sz="1400" dirty="0">
                <a:latin typeface="Tahoma" pitchFamily="34" charset="0"/>
                <a:cs typeface="Times New Roman" pitchFamily="18" charset="0"/>
              </a:rPr>
              <a:t> عبارتند از :</a:t>
            </a:r>
            <a:r>
              <a:rPr lang="fa-IR" sz="1400" dirty="0">
                <a:cs typeface="Times New Roman" pitchFamily="18" charset="0"/>
              </a:rPr>
              <a:t> </a:t>
            </a:r>
            <a:r>
              <a:rPr lang="fa-IR" sz="1400" dirty="0">
                <a:latin typeface="Tahoma" pitchFamily="34" charset="0"/>
                <a:cs typeface="Times New Roman" pitchFamily="18" charset="0"/>
              </a:rPr>
              <a:t> </a:t>
            </a:r>
            <a:endParaRPr lang="en-US" sz="1400" dirty="0"/>
          </a:p>
          <a:p>
            <a:r>
              <a:rPr lang="fa-IR" sz="1400" dirty="0">
                <a:latin typeface="Tahoma" pitchFamily="34" charset="0"/>
                <a:cs typeface="Times New Roman" pitchFamily="18" charset="0"/>
              </a:rPr>
              <a:t>کنترل موجودی </a:t>
            </a:r>
            <a:endParaRPr lang="en-US" sz="1400" dirty="0"/>
          </a:p>
          <a:p>
            <a:r>
              <a:rPr lang="fa-IR" sz="1400" dirty="0">
                <a:latin typeface="Tahoma" pitchFamily="34" charset="0"/>
                <a:cs typeface="Times New Roman" pitchFamily="18" charset="0"/>
              </a:rPr>
              <a:t>کنترل دستيابی </a:t>
            </a:r>
            <a:endParaRPr lang="en-US" sz="1400" dirty="0"/>
          </a:p>
          <a:p>
            <a:r>
              <a:rPr lang="fa-IR" sz="1400" dirty="0">
                <a:latin typeface="Tahoma" pitchFamily="34" charset="0"/>
                <a:cs typeface="Times New Roman" pitchFamily="18" charset="0"/>
              </a:rPr>
              <a:t>تحليل آزمايشگاهی </a:t>
            </a:r>
            <a:endParaRPr lang="en-US" sz="1400" dirty="0"/>
          </a:p>
          <a:p>
            <a:r>
              <a:rPr lang="fa-IR" sz="1400" dirty="0">
                <a:latin typeface="Tahoma" pitchFamily="34" charset="0"/>
                <a:cs typeface="Times New Roman" pitchFamily="18" charset="0"/>
              </a:rPr>
              <a:t>کنترل تعداد دور . به عنوان نمونه ، ثبت اتوماتیک تعداد دفعاتی که يک دونده می بايست طی نماید</a:t>
            </a:r>
            <a:r>
              <a:rPr lang="fa-IR" sz="1400" dirty="0">
                <a:cs typeface="Times New Roman" pitchFamily="18" charset="0"/>
              </a:rPr>
              <a:t> </a:t>
            </a:r>
            <a:r>
              <a:rPr lang="fa-IR" sz="1400" dirty="0">
                <a:latin typeface="Tahoma" pitchFamily="34" charset="0"/>
                <a:cs typeface="Times New Roman" pitchFamily="18" charset="0"/>
              </a:rPr>
              <a:t> </a:t>
            </a:r>
            <a:endParaRPr lang="en-US" sz="1400" dirty="0"/>
          </a:p>
          <a:p>
            <a:r>
              <a:rPr lang="fa-IR" sz="1400" dirty="0">
                <a:latin typeface="Tahoma" pitchFamily="34" charset="0"/>
                <a:cs typeface="Times New Roman" pitchFamily="18" charset="0"/>
              </a:rPr>
              <a:t>ثب زمان و مکان تردد .</a:t>
            </a:r>
            <a:r>
              <a:rPr lang="fa-IR" sz="1400" dirty="0">
                <a:cs typeface="Times New Roman" pitchFamily="18" charset="0"/>
              </a:rPr>
              <a:t> </a:t>
            </a:r>
            <a:r>
              <a:rPr lang="fa-IR" sz="1400" dirty="0">
                <a:latin typeface="Tahoma" pitchFamily="34" charset="0"/>
                <a:cs typeface="Times New Roman" pitchFamily="18" charset="0"/>
              </a:rPr>
              <a:t> به عنوان نمونه ، ثبت اتوماتيک زمان و مکان گشت زنی برای برخی مشاغل خاص</a:t>
            </a:r>
            <a:r>
              <a:rPr lang="fa-IR" sz="1400" dirty="0">
                <a:cs typeface="Times New Roman" pitchFamily="18" charset="0"/>
              </a:rPr>
              <a:t> </a:t>
            </a:r>
            <a:r>
              <a:rPr lang="fa-IR" sz="1400" dirty="0">
                <a:latin typeface="Tahoma" pitchFamily="34" charset="0"/>
                <a:cs typeface="Times New Roman" pitchFamily="18" charset="0"/>
              </a:rPr>
              <a:t> </a:t>
            </a:r>
            <a:endParaRPr lang="en-US" sz="1400" dirty="0"/>
          </a:p>
          <a:p>
            <a:r>
              <a:rPr lang="fa-IR" sz="1400" dirty="0">
                <a:latin typeface="Tahoma" pitchFamily="34" charset="0"/>
                <a:cs typeface="Times New Roman" pitchFamily="18" charset="0"/>
              </a:rPr>
              <a:t>شناسايی خودرو </a:t>
            </a:r>
            <a:endParaRPr lang="en-US" sz="1400" dirty="0"/>
          </a:p>
          <a:p>
            <a:r>
              <a:rPr lang="fa-IR" sz="1400" dirty="0">
                <a:latin typeface="Tahoma" pitchFamily="34" charset="0"/>
                <a:cs typeface="Times New Roman" pitchFamily="18" charset="0"/>
              </a:rPr>
              <a:t>امنيت ساختمان ها </a:t>
            </a:r>
            <a:endParaRPr lang="en-US" sz="1400" dirty="0"/>
          </a:p>
          <a:p>
            <a:r>
              <a:rPr lang="fa-IR" sz="1400" dirty="0">
                <a:latin typeface="Tahoma" pitchFamily="34" charset="0"/>
                <a:cs typeface="Times New Roman" pitchFamily="18" charset="0"/>
              </a:rPr>
              <a:t>رديابی دارايی ها </a:t>
            </a:r>
            <a:endParaRPr lang="en-US" sz="1400" dirty="0"/>
          </a:p>
          <a:p>
            <a:r>
              <a:rPr lang="fa-IR" sz="1400" dirty="0">
                <a:latin typeface="Tahoma" pitchFamily="34" charset="0"/>
                <a:cs typeface="Times New Roman" pitchFamily="18" charset="0"/>
              </a:rPr>
              <a:t>کنترل ترافيک ، رديابی رانندگان متخلف و ثبت اتوماتیک نخلفات </a:t>
            </a:r>
            <a:endParaRPr lang="en-US" sz="1400" dirty="0"/>
          </a:p>
          <a:p>
            <a:r>
              <a:rPr lang="fa-IR" sz="1400" dirty="0">
                <a:latin typeface="Tahoma" pitchFamily="34" charset="0"/>
                <a:cs typeface="Times New Roman" pitchFamily="18" charset="0"/>
              </a:rPr>
              <a:t>سيستم</a:t>
            </a:r>
            <a:r>
              <a:rPr lang="fa-IR" sz="1400" dirty="0">
                <a:cs typeface="Times New Roman" pitchFamily="18" charset="0"/>
              </a:rPr>
              <a:t> </a:t>
            </a:r>
            <a:r>
              <a:rPr lang="fa-IR" sz="1400" dirty="0">
                <a:latin typeface="Tahoma" pitchFamily="34" charset="0"/>
                <a:cs typeface="Times New Roman" pitchFamily="18" charset="0"/>
              </a:rPr>
              <a:t> های حمل و نقل </a:t>
            </a:r>
            <a:endParaRPr lang="en-US" sz="1400" dirty="0"/>
          </a:p>
          <a:p>
            <a:r>
              <a:rPr lang="fa-IR" sz="1400" dirty="0">
                <a:latin typeface="Tahoma" pitchFamily="34" charset="0"/>
                <a:cs typeface="Times New Roman" pitchFamily="18" charset="0"/>
              </a:rPr>
              <a:t>و موارد متعدد ديگر </a:t>
            </a:r>
            <a:endParaRPr lang="fa-IR" sz="1400" dirty="0"/>
          </a:p>
          <a:p>
            <a:endParaRPr lang="fa-IR" sz="1400" dirty="0"/>
          </a:p>
        </p:txBody>
      </p:sp>
    </p:spTree>
    <p:extLst>
      <p:ext uri="{BB962C8B-B14F-4D97-AF65-F5344CB8AC3E}">
        <p14:creationId xmlns:p14="http://schemas.microsoft.com/office/powerpoint/2010/main" val="22115876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body" idx="1"/>
          </p:nvPr>
        </p:nvSpPr>
        <p:spPr>
          <a:xfrm>
            <a:off x="0" y="214313"/>
            <a:ext cx="8329613" cy="5483225"/>
          </a:xfrm>
        </p:spPr>
        <p:txBody>
          <a:bodyPr/>
          <a:lstStyle/>
          <a:p>
            <a:pPr marL="0" indent="0" algn="ctr" eaLnBrk="1" hangingPunct="1">
              <a:lnSpc>
                <a:spcPct val="150000"/>
              </a:lnSpc>
              <a:buFont typeface="Wingdings" pitchFamily="2" charset="2"/>
              <a:buNone/>
              <a:defRPr/>
            </a:pPr>
            <a:r>
              <a:rPr lang="fa-IR" altLang="zh-CN" dirty="0" smtClean="0">
                <a:solidFill>
                  <a:schemeClr val="bg1"/>
                </a:solidFill>
              </a:rPr>
              <a:t>نتيجه گيری </a:t>
            </a:r>
            <a:r>
              <a:rPr lang="fa-IR" altLang="zh-CN" sz="2000" dirty="0" smtClean="0">
                <a:solidFill>
                  <a:srgbClr val="000000"/>
                </a:solidFill>
                <a:effectLst>
                  <a:outerShdw blurRad="38100" dist="38100" dir="2700000" algn="tl">
                    <a:srgbClr val="000000">
                      <a:alpha val="43137"/>
                    </a:srgbClr>
                  </a:outerShdw>
                </a:effectLst>
                <a:cs typeface="B Nazanin" pitchFamily="2" charset="-78"/>
              </a:rPr>
              <a:t/>
            </a:r>
            <a:br>
              <a:rPr lang="fa-IR" altLang="zh-CN" sz="2000" dirty="0" smtClean="0">
                <a:solidFill>
                  <a:srgbClr val="000000"/>
                </a:solidFill>
                <a:effectLst>
                  <a:outerShdw blurRad="38100" dist="38100" dir="2700000" algn="tl">
                    <a:srgbClr val="000000">
                      <a:alpha val="43137"/>
                    </a:srgbClr>
                  </a:outerShdw>
                </a:effectLst>
                <a:cs typeface="B Nazanin" pitchFamily="2" charset="-78"/>
              </a:rPr>
            </a:br>
            <a:r>
              <a:rPr lang="fa-IR" sz="1800" dirty="0" smtClean="0">
                <a:effectLst>
                  <a:outerShdw blurRad="38100" dist="38100" dir="2700000" algn="tl">
                    <a:srgbClr val="000000">
                      <a:alpha val="43137"/>
                    </a:srgbClr>
                  </a:outerShdw>
                </a:effectLst>
                <a:cs typeface="B Nazanin" pitchFamily="2" charset="-78"/>
              </a:rPr>
              <a:t> البته اين نمونه‌اي ساده از خدمات اين فناوري بود كه فقط براي روشن شدن قضيه گفته شد . هم‌اكنون پاسگاه‌هاي مرزهاي زميني آمريكا به اين فناوري مجهز شده‌اند و كارت شناسايي جديد شهروندان آمريكايي نيزبه‌طورمتقابل مجهزبه </a:t>
            </a:r>
            <a:r>
              <a:rPr lang="en-US" sz="1800" dirty="0" smtClean="0">
                <a:effectLst>
                  <a:outerShdw blurRad="38100" dist="38100" dir="2700000" algn="tl">
                    <a:srgbClr val="000000">
                      <a:alpha val="43137"/>
                    </a:srgbClr>
                  </a:outerShdw>
                </a:effectLst>
                <a:cs typeface="B Nazanin" pitchFamily="2" charset="-78"/>
              </a:rPr>
              <a:t>RFID </a:t>
            </a:r>
            <a:r>
              <a:rPr lang="fa-IR" sz="1800" dirty="0" smtClean="0">
                <a:effectLst>
                  <a:outerShdw blurRad="38100" dist="38100" dir="2700000" algn="tl">
                    <a:srgbClr val="000000">
                      <a:alpha val="43137"/>
                    </a:srgbClr>
                  </a:outerShdw>
                </a:effectLst>
                <a:cs typeface="B Nazanin" pitchFamily="2" charset="-78"/>
              </a:rPr>
              <a:t> شده‌ و ساده‌ترين تصوري كه ازاين تعامل مي‌توان داشت، اين است كه با نزديك شدن شهروندان به مرز هنگام خروج يا ورود به كشور، كليه كار شناسايي و انجام امور گمركي آنها نيز انجام شده و اين فرد بدون هيچ توقفي به راحتي از مرز عبور مي‌كند، البته اگر ورود يا خروج وي از نظر دولت مانعي نداشته باشد!</a:t>
            </a:r>
            <a:br>
              <a:rPr lang="fa-IR" sz="1800" dirty="0" smtClean="0">
                <a:effectLst>
                  <a:outerShdw blurRad="38100" dist="38100" dir="2700000" algn="tl">
                    <a:srgbClr val="000000">
                      <a:alpha val="43137"/>
                    </a:srgbClr>
                  </a:outerShdw>
                </a:effectLst>
                <a:cs typeface="B Nazanin" pitchFamily="2" charset="-78"/>
              </a:rPr>
            </a:br>
            <a:r>
              <a:rPr lang="fa-IR" sz="1800" dirty="0" smtClean="0">
                <a:effectLst>
                  <a:outerShdw blurRad="38100" dist="38100" dir="2700000" algn="tl">
                    <a:srgbClr val="000000">
                      <a:alpha val="43137"/>
                    </a:srgbClr>
                  </a:outerShdw>
                </a:effectLst>
                <a:cs typeface="B Nazanin" pitchFamily="2" charset="-78"/>
              </a:rPr>
              <a:t>در حالتي ديگر مي‌توان شركتي بزرگ را در نظر گرفت كه كليه كاركنان آن به </a:t>
            </a:r>
            <a:r>
              <a:rPr lang="en-US" sz="1800" dirty="0" smtClean="0">
                <a:effectLst>
                  <a:outerShdw blurRad="38100" dist="38100" dir="2700000" algn="tl">
                    <a:srgbClr val="000000">
                      <a:alpha val="43137"/>
                    </a:srgbClr>
                  </a:outerShdw>
                </a:effectLst>
                <a:cs typeface="B Nazanin" pitchFamily="2" charset="-78"/>
              </a:rPr>
              <a:t>RFID </a:t>
            </a:r>
            <a:r>
              <a:rPr lang="fa-IR" sz="1800" dirty="0" smtClean="0">
                <a:effectLst>
                  <a:outerShdw blurRad="38100" dist="38100" dir="2700000" algn="tl">
                    <a:srgbClr val="000000">
                      <a:alpha val="43137"/>
                    </a:srgbClr>
                  </a:outerShdw>
                </a:effectLst>
                <a:cs typeface="B Nazanin" pitchFamily="2" charset="-78"/>
              </a:rPr>
              <a:t>مجهز بوده وضمن انجام خودكار ورود و خروج اشخاص، محل دقيق اين افراد نيز در طبقات و واحدهاي مختلف به‌سرعت و به‌راحتي قابل شناسايي است. کنترل ترافيک شهرهاي بزرگ، کنترل ورود وخروج خودروها در پارکينگ‌ها و بزرگراه‌ها، کنترل موجودي انبارهاي بزرگ ، استفاده در قفل ضد سرقت خودروها و ... ،‌ همه و همه تنها مي‌تواند مواردي از هزاران مورد كاربردي </a:t>
            </a:r>
            <a:r>
              <a:rPr lang="en-US" sz="1800" dirty="0" smtClean="0">
                <a:effectLst>
                  <a:outerShdw blurRad="38100" dist="38100" dir="2700000" algn="tl">
                    <a:srgbClr val="000000">
                      <a:alpha val="43137"/>
                    </a:srgbClr>
                  </a:outerShdw>
                </a:effectLst>
                <a:cs typeface="B Nazanin" pitchFamily="2" charset="-78"/>
              </a:rPr>
              <a:t>RFID </a:t>
            </a:r>
            <a:r>
              <a:rPr lang="fa-IR" sz="1800" dirty="0" smtClean="0">
                <a:effectLst>
                  <a:outerShdw blurRad="38100" dist="38100" dir="2700000" algn="tl">
                    <a:srgbClr val="000000">
                      <a:alpha val="43137"/>
                    </a:srgbClr>
                  </a:outerShdw>
                </a:effectLst>
                <a:cs typeface="B Nazanin" pitchFamily="2" charset="-78"/>
              </a:rPr>
              <a:t> باشد.</a:t>
            </a:r>
            <a:br>
              <a:rPr lang="fa-IR" sz="1800" dirty="0" smtClean="0">
                <a:effectLst>
                  <a:outerShdw blurRad="38100" dist="38100" dir="2700000" algn="tl">
                    <a:srgbClr val="000000">
                      <a:alpha val="43137"/>
                    </a:srgbClr>
                  </a:outerShdw>
                </a:effectLst>
                <a:cs typeface="B Nazanin" pitchFamily="2" charset="-78"/>
              </a:rPr>
            </a:br>
            <a:r>
              <a:rPr lang="fa-IR" sz="1800" dirty="0" smtClean="0">
                <a:effectLst>
                  <a:outerShdw blurRad="38100" dist="38100" dir="2700000" algn="tl">
                    <a:srgbClr val="000000">
                      <a:alpha val="43137"/>
                    </a:srgbClr>
                  </a:outerShdw>
                </a:effectLst>
                <a:cs typeface="B Nazanin" pitchFamily="2" charset="-78"/>
              </a:rPr>
              <a:t>كيفيت کارايي و نحوه عملکرد</a:t>
            </a:r>
            <a:r>
              <a:rPr lang="en-US" sz="1800" dirty="0" smtClean="0">
                <a:effectLst>
                  <a:outerShdw blurRad="38100" dist="38100" dir="2700000" algn="tl">
                    <a:srgbClr val="000000">
                      <a:alpha val="43137"/>
                    </a:srgbClr>
                  </a:outerShdw>
                </a:effectLst>
                <a:cs typeface="B Nazanin" pitchFamily="2" charset="-78"/>
              </a:rPr>
              <a:t> RFID </a:t>
            </a:r>
            <a:r>
              <a:rPr lang="fa-IR" sz="1800" dirty="0" smtClean="0">
                <a:effectLst>
                  <a:outerShdw blurRad="38100" dist="38100" dir="2700000" algn="tl">
                    <a:srgbClr val="000000">
                      <a:alpha val="43137"/>
                    </a:srgbClr>
                  </a:outerShdw>
                </a:effectLst>
                <a:cs typeface="B Nazanin" pitchFamily="2" charset="-78"/>
              </a:rPr>
              <a:t>به عوامل مختلفي ازقبيل کيفيت ساخت، نوع پروتکل به کار گرفته شده، طراحي نوع آنتن، كيفيت واحد بسته‌بندي کالا (در صورت استفاده از </a:t>
            </a:r>
            <a:r>
              <a:rPr lang="en-US" sz="1800" dirty="0" smtClean="0">
                <a:effectLst>
                  <a:outerShdw blurRad="38100" dist="38100" dir="2700000" algn="tl">
                    <a:srgbClr val="000000">
                      <a:alpha val="43137"/>
                    </a:srgbClr>
                  </a:outerShdw>
                </a:effectLst>
                <a:cs typeface="B Nazanin" pitchFamily="2" charset="-78"/>
              </a:rPr>
              <a:t>RFID </a:t>
            </a:r>
            <a:r>
              <a:rPr lang="fa-IR" sz="1800" dirty="0" smtClean="0">
                <a:effectLst>
                  <a:outerShdw blurRad="38100" dist="38100" dir="2700000" algn="tl">
                    <a:srgbClr val="000000">
                      <a:alpha val="43137"/>
                    </a:srgbClr>
                  </a:outerShdw>
                </a:effectLst>
                <a:cs typeface="B Nazanin" pitchFamily="2" charset="-78"/>
              </a:rPr>
              <a:t>براي شناسايي آن کالا) وابسته است .</a:t>
            </a:r>
            <a:br>
              <a:rPr lang="fa-IR" sz="1800" dirty="0" smtClean="0">
                <a:effectLst>
                  <a:outerShdw blurRad="38100" dist="38100" dir="2700000" algn="tl">
                    <a:srgbClr val="000000">
                      <a:alpha val="43137"/>
                    </a:srgbClr>
                  </a:outerShdw>
                </a:effectLst>
                <a:cs typeface="B Nazanin" pitchFamily="2" charset="-78"/>
              </a:rPr>
            </a:br>
            <a:r>
              <a:rPr lang="fa-IR" sz="1800" dirty="0" smtClean="0">
                <a:effectLst>
                  <a:outerShdw blurRad="38100" dist="38100" dir="2700000" algn="tl">
                    <a:srgbClr val="000000">
                      <a:alpha val="43137"/>
                    </a:srgbClr>
                  </a:outerShdw>
                </a:effectLst>
                <a:cs typeface="B Nazanin" pitchFamily="2" charset="-78"/>
              </a:rPr>
              <a:t> </a:t>
            </a:r>
            <a:r>
              <a:rPr lang="fa-IR" altLang="zh-CN" sz="1800" dirty="0" smtClean="0">
                <a:solidFill>
                  <a:srgbClr val="000000"/>
                </a:solidFill>
                <a:effectLst>
                  <a:outerShdw blurRad="38100" dist="38100" dir="2700000" algn="tl">
                    <a:srgbClr val="000000">
                      <a:alpha val="43137"/>
                    </a:srgbClr>
                  </a:outerShdw>
                </a:effectLst>
                <a:cs typeface="B Nazanin" pitchFamily="2" charset="-78"/>
              </a:rPr>
              <a:t/>
            </a:r>
            <a:br>
              <a:rPr lang="fa-IR" altLang="zh-CN" sz="1800" dirty="0" smtClean="0">
                <a:solidFill>
                  <a:srgbClr val="000000"/>
                </a:solidFill>
                <a:effectLst>
                  <a:outerShdw blurRad="38100" dist="38100" dir="2700000" algn="tl">
                    <a:srgbClr val="000000">
                      <a:alpha val="43137"/>
                    </a:srgbClr>
                  </a:outerShdw>
                </a:effectLst>
                <a:cs typeface="B Nazanin" pitchFamily="2" charset="-78"/>
              </a:rPr>
            </a:br>
            <a:endParaRPr lang="en-US" sz="1800" dirty="0" smtClean="0">
              <a:solidFill>
                <a:srgbClr val="000000"/>
              </a:solidFill>
              <a:effectLst>
                <a:outerShdw blurRad="38100" dist="38100" dir="2700000" algn="tl">
                  <a:srgbClr val="000000">
                    <a:alpha val="43137"/>
                  </a:srgbClr>
                </a:outerShdw>
              </a:effectLst>
              <a:cs typeface="B Nazanin" pitchFamily="2" charset="-78"/>
            </a:endParaRPr>
          </a:p>
        </p:txBody>
      </p:sp>
      <p:sp>
        <p:nvSpPr>
          <p:cNvPr id="145412" name="Text Box 13"/>
          <p:cNvSpPr txBox="1">
            <a:spLocks noChangeArrowheads="1"/>
          </p:cNvSpPr>
          <p:nvPr/>
        </p:nvSpPr>
        <p:spPr bwMode="auto">
          <a:xfrm>
            <a:off x="0" y="0"/>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fa-IR" sz="1400" b="1">
                <a:solidFill>
                  <a:srgbClr val="000099"/>
                </a:solidFill>
                <a:cs typeface="B Nazanin" pitchFamily="2" charset="-78"/>
                <a:hlinkClick r:id="rId2" action="ppaction://hlinksldjump"/>
              </a:rPr>
              <a:t>فهرست</a:t>
            </a:r>
            <a:endParaRPr lang="en-US" sz="1400" b="1">
              <a:solidFill>
                <a:srgbClr val="000099"/>
              </a:solidFill>
              <a:cs typeface="B Nazanin" pitchFamily="2" charset="-78"/>
            </a:endParaRPr>
          </a:p>
        </p:txBody>
      </p:sp>
    </p:spTree>
    <p:extLst>
      <p:ext uri="{BB962C8B-B14F-4D97-AF65-F5344CB8AC3E}">
        <p14:creationId xmlns:p14="http://schemas.microsoft.com/office/powerpoint/2010/main" val="1243355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p:cTn id="7" dur="1000" fill="hold"/>
                                        <p:tgtEl>
                                          <p:spTgt spid="13619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3619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36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برنامه ریزی حمل و نقل</a:t>
            </a:r>
            <a:endParaRPr lang="fa-IR" dirty="0">
              <a:solidFill>
                <a:schemeClr val="bg1"/>
              </a:solidFill>
            </a:endParaRPr>
          </a:p>
        </p:txBody>
      </p:sp>
      <p:sp>
        <p:nvSpPr>
          <p:cNvPr id="3" name="Content Placeholder 2"/>
          <p:cNvSpPr>
            <a:spLocks noGrp="1"/>
          </p:cNvSpPr>
          <p:nvPr>
            <p:ph idx="1"/>
          </p:nvPr>
        </p:nvSpPr>
        <p:spPr/>
        <p:txBody>
          <a:bodyPr/>
          <a:lstStyle/>
          <a:p>
            <a:r>
              <a:rPr lang="fa-IR" dirty="0" smtClean="0"/>
              <a:t>اتحاد استراتژیک</a:t>
            </a:r>
          </a:p>
          <a:p>
            <a:r>
              <a:rPr lang="fa-IR" dirty="0" smtClean="0"/>
              <a:t>شرکت های خدمات لجستیک طرف سوم(</a:t>
            </a:r>
            <a:r>
              <a:rPr lang="en-US" dirty="0" smtClean="0"/>
              <a:t>3PL</a:t>
            </a:r>
            <a:r>
              <a:rPr lang="fa-IR" dirty="0" smtClean="0"/>
              <a:t> )</a:t>
            </a:r>
          </a:p>
          <a:p>
            <a:r>
              <a:rPr lang="fa-IR" dirty="0" smtClean="0"/>
              <a:t>همکاری عرضه کننده-خرده فروش</a:t>
            </a:r>
          </a:p>
          <a:p>
            <a:r>
              <a:rPr lang="fa-IR" dirty="0" smtClean="0"/>
              <a:t>یکپارچگی توزیع کننده(</a:t>
            </a:r>
            <a:r>
              <a:rPr lang="en-US" dirty="0" smtClean="0"/>
              <a:t>DI</a:t>
            </a:r>
            <a:r>
              <a:rPr lang="fa-IR" dirty="0" smtClean="0"/>
              <a:t>)</a:t>
            </a:r>
            <a:endParaRPr lang="fa-IR" dirty="0"/>
          </a:p>
        </p:txBody>
      </p:sp>
    </p:spTree>
    <p:extLst>
      <p:ext uri="{BB962C8B-B14F-4D97-AF65-F5344CB8AC3E}">
        <p14:creationId xmlns:p14="http://schemas.microsoft.com/office/powerpoint/2010/main" val="583501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sp>
        <p:nvSpPr>
          <p:cNvPr id="3" name="Content Placeholder 2"/>
          <p:cNvSpPr>
            <a:spLocks noGrp="1"/>
          </p:cNvSpPr>
          <p:nvPr>
            <p:ph idx="1"/>
          </p:nvPr>
        </p:nvSpPr>
        <p:spPr/>
        <p:txBody>
          <a:bodyPr/>
          <a:lstStyle/>
          <a:p>
            <a:pPr marL="0" indent="0">
              <a:buNone/>
            </a:pPr>
            <a:endParaRPr lang="fa-IR" sz="4000" dirty="0" smtClean="0"/>
          </a:p>
          <a:p>
            <a:pPr marL="0" indent="0">
              <a:buNone/>
            </a:pPr>
            <a:endParaRPr lang="fa-IR" sz="4000" dirty="0"/>
          </a:p>
          <a:p>
            <a:pPr marL="0" indent="0">
              <a:buNone/>
            </a:pPr>
            <a:r>
              <a:rPr lang="fa-IR" sz="4000" dirty="0" smtClean="0"/>
              <a:t>          مدیریت یکپارچه زنجیره تامین</a:t>
            </a:r>
            <a:endParaRPr lang="fa-IR" sz="4000" dirty="0"/>
          </a:p>
        </p:txBody>
      </p:sp>
    </p:spTree>
    <p:extLst>
      <p:ext uri="{BB962C8B-B14F-4D97-AF65-F5344CB8AC3E}">
        <p14:creationId xmlns:p14="http://schemas.microsoft.com/office/powerpoint/2010/main" val="7725746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1.سیستم ها و روش ها</a:t>
            </a:r>
            <a:endParaRPr lang="fa-IR" dirty="0">
              <a:solidFill>
                <a:schemeClr val="bg1"/>
              </a:solidFill>
            </a:endParaRPr>
          </a:p>
        </p:txBody>
      </p:sp>
      <p:sp>
        <p:nvSpPr>
          <p:cNvPr id="3" name="Content Placeholder 2"/>
          <p:cNvSpPr>
            <a:spLocks noGrp="1"/>
          </p:cNvSpPr>
          <p:nvPr>
            <p:ph idx="1"/>
          </p:nvPr>
        </p:nvSpPr>
        <p:spPr/>
        <p:txBody>
          <a:bodyPr/>
          <a:lstStyle/>
          <a:p>
            <a:r>
              <a:rPr lang="fa-IR" dirty="0" smtClean="0"/>
              <a:t>مدیریت کیفیت</a:t>
            </a:r>
          </a:p>
          <a:p>
            <a:r>
              <a:rPr lang="fa-IR" dirty="0" smtClean="0"/>
              <a:t>سلسله مراتب کیفیت</a:t>
            </a:r>
          </a:p>
          <a:p>
            <a:r>
              <a:rPr lang="fa-IR" dirty="0" smtClean="0"/>
              <a:t>کیفیت بوسیله بازرسی</a:t>
            </a:r>
          </a:p>
          <a:p>
            <a:r>
              <a:rPr lang="fa-IR" dirty="0" smtClean="0"/>
              <a:t>کنترل کیفی</a:t>
            </a:r>
          </a:p>
          <a:p>
            <a:r>
              <a:rPr lang="fa-IR" dirty="0" smtClean="0"/>
              <a:t>تضمین کیفیت</a:t>
            </a:r>
          </a:p>
          <a:p>
            <a:r>
              <a:rPr lang="fa-IR" dirty="0" smtClean="0"/>
              <a:t>مدیریت کیفیت جامع</a:t>
            </a:r>
            <a:endParaRPr lang="fa-IR" dirty="0"/>
          </a:p>
        </p:txBody>
      </p:sp>
    </p:spTree>
    <p:extLst>
      <p:ext uri="{BB962C8B-B14F-4D97-AF65-F5344CB8AC3E}">
        <p14:creationId xmlns:p14="http://schemas.microsoft.com/office/powerpoint/2010/main" val="27101639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مدیریت مالی</a:t>
            </a:r>
            <a:endParaRPr lang="fa-IR" dirty="0">
              <a:solidFill>
                <a:schemeClr val="bg1"/>
              </a:solidFill>
            </a:endParaRPr>
          </a:p>
        </p:txBody>
      </p:sp>
      <p:sp>
        <p:nvSpPr>
          <p:cNvPr id="3" name="Content Placeholder 2"/>
          <p:cNvSpPr>
            <a:spLocks noGrp="1"/>
          </p:cNvSpPr>
          <p:nvPr>
            <p:ph idx="1"/>
          </p:nvPr>
        </p:nvSpPr>
        <p:spPr/>
        <p:txBody>
          <a:bodyPr/>
          <a:lstStyle/>
          <a:p>
            <a:r>
              <a:rPr lang="fa-IR" dirty="0" smtClean="0"/>
              <a:t>شناسایی عوامل هزینه استراتژیک</a:t>
            </a:r>
          </a:p>
          <a:p>
            <a:pPr>
              <a:buFont typeface="+mj-lt"/>
              <a:buAutoNum type="arabicPeriod"/>
            </a:pPr>
            <a:r>
              <a:rPr lang="fa-IR" sz="2400" dirty="0" smtClean="0"/>
              <a:t>رشد درامد بوسیله سطح و ترکیب محصول</a:t>
            </a:r>
          </a:p>
          <a:p>
            <a:pPr>
              <a:buFont typeface="+mj-lt"/>
              <a:buAutoNum type="arabicPeriod"/>
            </a:pPr>
            <a:r>
              <a:rPr lang="fa-IR" sz="2400" dirty="0" smtClean="0"/>
              <a:t>استفاده از دارایی و سرمایه گذاری</a:t>
            </a:r>
          </a:p>
          <a:p>
            <a:pPr>
              <a:buFont typeface="+mj-lt"/>
              <a:buAutoNum type="arabicPeriod"/>
            </a:pPr>
            <a:r>
              <a:rPr lang="fa-IR" sz="2400" dirty="0" smtClean="0"/>
              <a:t>اثر بخشی هزینه</a:t>
            </a:r>
          </a:p>
          <a:p>
            <a:pPr>
              <a:buFont typeface="+mj-lt"/>
              <a:buAutoNum type="arabicPeriod"/>
            </a:pPr>
            <a:endParaRPr lang="fa-IR" sz="2400" dirty="0"/>
          </a:p>
          <a:p>
            <a:r>
              <a:rPr lang="fa-IR" dirty="0" smtClean="0"/>
              <a:t>سیستم های حسابداری</a:t>
            </a:r>
            <a:endParaRPr lang="fa-IR" dirty="0"/>
          </a:p>
        </p:txBody>
      </p:sp>
    </p:spTree>
    <p:extLst>
      <p:ext uri="{BB962C8B-B14F-4D97-AF65-F5344CB8AC3E}">
        <p14:creationId xmlns:p14="http://schemas.microsoft.com/office/powerpoint/2010/main" val="8860835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تکنولوژی اطلاعات و ارتباطات</a:t>
            </a:r>
            <a:endParaRPr lang="fa-IR" dirty="0">
              <a:solidFill>
                <a:schemeClr val="bg1"/>
              </a:solidFill>
            </a:endParaRPr>
          </a:p>
        </p:txBody>
      </p:sp>
      <p:sp>
        <p:nvSpPr>
          <p:cNvPr id="3" name="Content Placeholder 2"/>
          <p:cNvSpPr>
            <a:spLocks noGrp="1"/>
          </p:cNvSpPr>
          <p:nvPr>
            <p:ph idx="1"/>
          </p:nvPr>
        </p:nvSpPr>
        <p:spPr/>
        <p:txBody>
          <a:bodyPr/>
          <a:lstStyle/>
          <a:p>
            <a:r>
              <a:rPr lang="en-US" dirty="0" smtClean="0"/>
              <a:t>IT</a:t>
            </a:r>
            <a:r>
              <a:rPr lang="fa-IR" dirty="0" smtClean="0"/>
              <a:t> و سیستم ها</a:t>
            </a:r>
          </a:p>
          <a:p>
            <a:pPr marL="514350" indent="-514350">
              <a:buFont typeface="+mj-lt"/>
              <a:buAutoNum type="arabicPeriod"/>
            </a:pPr>
            <a:r>
              <a:rPr lang="fa-IR" sz="2000" dirty="0" smtClean="0"/>
              <a:t>استراتژی نرم افزار </a:t>
            </a:r>
            <a:r>
              <a:rPr lang="en-US" sz="2000" dirty="0" smtClean="0"/>
              <a:t>IT</a:t>
            </a:r>
            <a:endParaRPr lang="fa-IR" sz="2000" dirty="0" smtClean="0"/>
          </a:p>
          <a:p>
            <a:pPr marL="514350" indent="-514350">
              <a:buFont typeface="+mj-lt"/>
              <a:buAutoNum type="arabicPeriod"/>
            </a:pPr>
            <a:r>
              <a:rPr lang="fa-IR" sz="2000" dirty="0" smtClean="0"/>
              <a:t>استراتژی اجرا</a:t>
            </a:r>
          </a:p>
          <a:p>
            <a:pPr marL="514350" indent="-514350">
              <a:buFont typeface="+mj-lt"/>
              <a:buAutoNum type="arabicPeriod"/>
            </a:pPr>
            <a:endParaRPr lang="fa-IR" sz="2000" dirty="0"/>
          </a:p>
          <a:p>
            <a:pPr marL="514350" indent="-514350">
              <a:buFont typeface="+mj-lt"/>
              <a:buAutoNum type="arabicPeriod"/>
            </a:pPr>
            <a:endParaRPr lang="fa-IR" sz="2000" dirty="0" smtClean="0"/>
          </a:p>
          <a:p>
            <a:r>
              <a:rPr lang="fa-IR" dirty="0" smtClean="0"/>
              <a:t>تجارت الکترونیک</a:t>
            </a:r>
          </a:p>
          <a:p>
            <a:r>
              <a:rPr lang="fa-IR" sz="2000" dirty="0" smtClean="0"/>
              <a:t>راه حل ها</a:t>
            </a:r>
          </a:p>
          <a:p>
            <a:r>
              <a:rPr lang="fa-IR" sz="2000" dirty="0" smtClean="0"/>
              <a:t>کاربردها</a:t>
            </a:r>
            <a:endParaRPr lang="fa-IR" sz="2000" dirty="0"/>
          </a:p>
        </p:txBody>
      </p:sp>
    </p:spTree>
    <p:extLst>
      <p:ext uri="{BB962C8B-B14F-4D97-AF65-F5344CB8AC3E}">
        <p14:creationId xmlns:p14="http://schemas.microsoft.com/office/powerpoint/2010/main" val="360751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2.برنامه ریزی عملیات و فروش</a:t>
            </a:r>
            <a:endParaRPr lang="fa-IR" dirty="0">
              <a:solidFill>
                <a:schemeClr val="bg1"/>
              </a:solidFill>
            </a:endParaRPr>
          </a:p>
        </p:txBody>
      </p:sp>
      <p:sp>
        <p:nvSpPr>
          <p:cNvPr id="3" name="Content Placeholder 2"/>
          <p:cNvSpPr>
            <a:spLocks noGrp="1"/>
          </p:cNvSpPr>
          <p:nvPr>
            <p:ph idx="1"/>
          </p:nvPr>
        </p:nvSpPr>
        <p:spPr/>
        <p:txBody>
          <a:bodyPr/>
          <a:lstStyle/>
          <a:p>
            <a:r>
              <a:rPr lang="fa-IR" sz="2800" dirty="0" smtClean="0"/>
              <a:t>پیشینه برنامه ریزی عملیات و فروش</a:t>
            </a:r>
          </a:p>
          <a:p>
            <a:r>
              <a:rPr lang="fa-IR" sz="2800" dirty="0" smtClean="0"/>
              <a:t>تعریف</a:t>
            </a:r>
          </a:p>
          <a:p>
            <a:r>
              <a:rPr lang="fa-IR" sz="2800" dirty="0" smtClean="0"/>
              <a:t>مراحل کلیدی</a:t>
            </a:r>
          </a:p>
          <a:p>
            <a:r>
              <a:rPr lang="fa-IR" sz="2800" dirty="0" smtClean="0"/>
              <a:t>برنامه ریزی برای سازمانهای خدماتی</a:t>
            </a:r>
          </a:p>
          <a:p>
            <a:r>
              <a:rPr lang="fa-IR" sz="2800" dirty="0" smtClean="0"/>
              <a:t>ذخیره سازی مجدد و پیش بینی برنامه ریزی مشارکتی</a:t>
            </a:r>
          </a:p>
          <a:p>
            <a:r>
              <a:rPr lang="fa-IR" sz="2800" dirty="0" smtClean="0"/>
              <a:t>تغییر در معیارهای عملکرد</a:t>
            </a:r>
          </a:p>
          <a:p>
            <a:r>
              <a:rPr lang="fa-IR" sz="2800" dirty="0" smtClean="0"/>
              <a:t>مزایای برنامه ریزی عملیات و فروش</a:t>
            </a:r>
            <a:endParaRPr lang="fa-IR" sz="2800" dirty="0"/>
          </a:p>
        </p:txBody>
      </p:sp>
    </p:spTree>
    <p:extLst>
      <p:ext uri="{BB962C8B-B14F-4D97-AF65-F5344CB8AC3E}">
        <p14:creationId xmlns:p14="http://schemas.microsoft.com/office/powerpoint/2010/main" val="26747734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solidFill>
                  <a:schemeClr val="bg1"/>
                </a:solidFill>
              </a:rPr>
              <a:t>3.عملکرد زنجیره تامین</a:t>
            </a:r>
            <a:endParaRPr lang="fa-IR" dirty="0">
              <a:solidFill>
                <a:schemeClr val="bg1"/>
              </a:solidFill>
            </a:endParaRPr>
          </a:p>
        </p:txBody>
      </p:sp>
      <p:sp>
        <p:nvSpPr>
          <p:cNvPr id="3" name="Content Placeholder 2"/>
          <p:cNvSpPr>
            <a:spLocks noGrp="1"/>
          </p:cNvSpPr>
          <p:nvPr>
            <p:ph idx="1"/>
          </p:nvPr>
        </p:nvSpPr>
        <p:spPr/>
        <p:txBody>
          <a:bodyPr/>
          <a:lstStyle/>
          <a:p>
            <a:r>
              <a:rPr lang="fa-IR" dirty="0" smtClean="0"/>
              <a:t>اندازه گیری عملکرد</a:t>
            </a:r>
          </a:p>
          <a:p>
            <a:r>
              <a:rPr lang="fa-IR" sz="2000" dirty="0" smtClean="0"/>
              <a:t>اندازه گیری خود گرا</a:t>
            </a:r>
          </a:p>
          <a:p>
            <a:r>
              <a:rPr lang="fa-IR" sz="2000" dirty="0" smtClean="0"/>
              <a:t>از خودگرایی تا تمرکز بر زنجیره تامین</a:t>
            </a:r>
          </a:p>
          <a:p>
            <a:r>
              <a:rPr lang="fa-IR" sz="2000" dirty="0" smtClean="0"/>
              <a:t>تغییر معیار</a:t>
            </a:r>
          </a:p>
          <a:p>
            <a:r>
              <a:rPr lang="fa-IR" dirty="0" smtClean="0"/>
              <a:t>استفاده از منابع</a:t>
            </a:r>
          </a:p>
          <a:p>
            <a:r>
              <a:rPr lang="fa-IR" dirty="0" smtClean="0"/>
              <a:t>کارت امتیازی متوازن</a:t>
            </a:r>
          </a:p>
          <a:p>
            <a:r>
              <a:rPr lang="fa-IR" dirty="0" smtClean="0"/>
              <a:t>سیگمای مناسب</a:t>
            </a:r>
          </a:p>
          <a:p>
            <a:r>
              <a:rPr lang="en-US" dirty="0" smtClean="0"/>
              <a:t>EFQM</a:t>
            </a:r>
          </a:p>
          <a:p>
            <a:r>
              <a:rPr lang="fa-IR" dirty="0" smtClean="0"/>
              <a:t>مدیریت دانش</a:t>
            </a:r>
            <a:endParaRPr lang="fa-IR" dirty="0"/>
          </a:p>
        </p:txBody>
      </p:sp>
    </p:spTree>
    <p:extLst>
      <p:ext uri="{BB962C8B-B14F-4D97-AF65-F5344CB8AC3E}">
        <p14:creationId xmlns:p14="http://schemas.microsoft.com/office/powerpoint/2010/main" val="132540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fa-IR" sz="3600" b="1" smtClean="0">
                <a:solidFill>
                  <a:schemeClr val="bg1"/>
                </a:solidFill>
              </a:rPr>
              <a:t>هدف مديريت زنجيره تامين</a:t>
            </a:r>
            <a:endParaRPr lang="en-US" sz="3600" b="1" smtClean="0">
              <a:solidFill>
                <a:schemeClr val="bg1"/>
              </a:solidFill>
            </a:endParaRPr>
          </a:p>
        </p:txBody>
      </p:sp>
      <p:sp>
        <p:nvSpPr>
          <p:cNvPr id="47107" name="Rectangle 3"/>
          <p:cNvSpPr>
            <a:spLocks noGrp="1" noChangeArrowheads="1"/>
          </p:cNvSpPr>
          <p:nvPr>
            <p:ph type="body" sz="half" idx="1"/>
          </p:nvPr>
        </p:nvSpPr>
        <p:spPr>
          <a:xfrm>
            <a:off x="468313" y="1066800"/>
            <a:ext cx="8229600" cy="1524000"/>
          </a:xfrm>
        </p:spPr>
        <p:txBody>
          <a:bodyPr/>
          <a:lstStyle/>
          <a:p>
            <a:pPr algn="just" eaLnBrk="1" hangingPunct="1">
              <a:lnSpc>
                <a:spcPct val="110000"/>
              </a:lnSpc>
              <a:buFontTx/>
              <a:buNone/>
            </a:pPr>
            <a:r>
              <a:rPr lang="fa-IR" sz="2800" b="0" smtClean="0">
                <a:cs typeface="Lotus" pitchFamily="2" charset="-78"/>
              </a:rPr>
              <a:t>هدف اصلي فعاليتهاي مربوط به مديريت زنجيره‏</a:t>
            </a:r>
            <a:r>
              <a:rPr lang="fa-IR" sz="2800" b="0" smtClean="0"/>
              <a:t>‌</a:t>
            </a:r>
            <a:r>
              <a:rPr lang="fa-IR" sz="2800" b="0" smtClean="0">
                <a:cs typeface="Lotus" pitchFamily="2" charset="-78"/>
              </a:rPr>
              <a:t> تامين ارضاء تقاضاي مشتريان بطوري</a:t>
            </a:r>
            <a:r>
              <a:rPr lang="fa-IR" sz="2800" b="0" smtClean="0"/>
              <a:t>‌</a:t>
            </a:r>
            <a:r>
              <a:rPr lang="fa-IR" sz="2800" b="0" smtClean="0">
                <a:cs typeface="Lotus" pitchFamily="2" charset="-78"/>
              </a:rPr>
              <a:t>كه بتوانند محصول مورد نظر را با </a:t>
            </a:r>
            <a:r>
              <a:rPr lang="fa-IR" sz="2800" b="0" smtClean="0">
                <a:solidFill>
                  <a:srgbClr val="FF0000"/>
                </a:solidFill>
                <a:cs typeface="Lotus" pitchFamily="2" charset="-78"/>
              </a:rPr>
              <a:t>حداکثر کيفيت</a:t>
            </a:r>
            <a:r>
              <a:rPr lang="fa-IR" sz="2800" b="0" smtClean="0">
                <a:cs typeface="Lotus" pitchFamily="2" charset="-78"/>
              </a:rPr>
              <a:t> و </a:t>
            </a:r>
            <a:r>
              <a:rPr lang="fa-IR" sz="2800" b="0" smtClean="0">
                <a:solidFill>
                  <a:srgbClr val="FF0000"/>
                </a:solidFill>
                <a:cs typeface="Lotus" pitchFamily="2" charset="-78"/>
              </a:rPr>
              <a:t>حداقل قيمت</a:t>
            </a:r>
            <a:r>
              <a:rPr lang="fa-IR" sz="2800" b="0" smtClean="0">
                <a:cs typeface="Lotus" pitchFamily="2" charset="-78"/>
              </a:rPr>
              <a:t> در </a:t>
            </a:r>
            <a:r>
              <a:rPr lang="fa-IR" sz="2800" b="0" smtClean="0">
                <a:solidFill>
                  <a:srgbClr val="FF0000"/>
                </a:solidFill>
                <a:cs typeface="Lotus" pitchFamily="2" charset="-78"/>
              </a:rPr>
              <a:t>زمان مورد نظر</a:t>
            </a:r>
            <a:r>
              <a:rPr lang="fa-IR" sz="2800" b="0" smtClean="0">
                <a:cs typeface="Lotus" pitchFamily="2" charset="-78"/>
              </a:rPr>
              <a:t> به مشتريان تحويل دهند.</a:t>
            </a:r>
            <a:endParaRPr lang="en-US" sz="2800" b="0" smtClean="0">
              <a:cs typeface="Lotus" pitchFamily="2" charset="-78"/>
            </a:endParaRPr>
          </a:p>
        </p:txBody>
      </p:sp>
      <p:pic>
        <p:nvPicPr>
          <p:cNvPr id="4710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6097" t="4129" r="7317" b="15355"/>
          <a:stretch>
            <a:fillRect/>
          </a:stretch>
        </p:blipFill>
        <p:spPr>
          <a:xfrm>
            <a:off x="1115616" y="2867669"/>
            <a:ext cx="6400800" cy="3516312"/>
          </a:xfrm>
          <a:noFill/>
          <a:ln>
            <a:solidFill>
              <a:schemeClr val="tx1"/>
            </a:solid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solidFill>
                  <a:schemeClr val="bg1"/>
                </a:solidFill>
                <a:cs typeface="B Zar" pitchFamily="2" charset="-78"/>
              </a:rPr>
              <a:t>ضعف ها و مشکلات زنجیره تامین کالا در کشور </a:t>
            </a:r>
            <a:r>
              <a:rPr lang="fa-IR" b="1" dirty="0" smtClean="0">
                <a:solidFill>
                  <a:schemeClr val="bg1"/>
                </a:solidFill>
                <a:cs typeface="B Zar" pitchFamily="2" charset="-78"/>
              </a:rPr>
              <a:t>ما</a:t>
            </a:r>
            <a:endParaRPr lang="fa-IR" dirty="0">
              <a:solidFill>
                <a:schemeClr val="bg1"/>
              </a:solidFill>
            </a:endParaRPr>
          </a:p>
        </p:txBody>
      </p:sp>
      <p:sp>
        <p:nvSpPr>
          <p:cNvPr id="3" name="Content Placeholder 2"/>
          <p:cNvSpPr>
            <a:spLocks noGrp="1"/>
          </p:cNvSpPr>
          <p:nvPr>
            <p:ph idx="1"/>
          </p:nvPr>
        </p:nvSpPr>
        <p:spPr/>
        <p:txBody>
          <a:bodyPr/>
          <a:lstStyle/>
          <a:p>
            <a:r>
              <a:rPr lang="fa-IR" sz="2000" dirty="0">
                <a:cs typeface="B Zar" pitchFamily="2" charset="-78"/>
              </a:rPr>
              <a:t>عدم هماهنگی در درون وزارتخانه ها </a:t>
            </a:r>
          </a:p>
          <a:p>
            <a:r>
              <a:rPr lang="fa-IR" sz="2000" dirty="0">
                <a:cs typeface="B Zar" pitchFamily="2" charset="-78"/>
              </a:rPr>
              <a:t>عدم هماهنگی بین وزارتخانه ها </a:t>
            </a:r>
          </a:p>
          <a:p>
            <a:r>
              <a:rPr lang="fa-IR" sz="2000" dirty="0">
                <a:cs typeface="B Zar" pitchFamily="2" charset="-78"/>
              </a:rPr>
              <a:t>عدم هماهنگی در سطح ملی </a:t>
            </a:r>
          </a:p>
          <a:p>
            <a:r>
              <a:rPr lang="fa-IR" sz="2000" dirty="0">
                <a:cs typeface="B Zar" pitchFamily="2" charset="-78"/>
              </a:rPr>
              <a:t>عدم هماهنگی در کشور ما با سایر کشور ها </a:t>
            </a:r>
          </a:p>
          <a:p>
            <a:r>
              <a:rPr lang="fa-IR" sz="2000" dirty="0">
                <a:cs typeface="B Zar" pitchFamily="2" charset="-78"/>
              </a:rPr>
              <a:t>مشکلات حمل و نقل بار و امکانات مناسب برای پایانه های بار </a:t>
            </a:r>
          </a:p>
          <a:p>
            <a:r>
              <a:rPr lang="fa-IR" sz="2000" dirty="0">
                <a:cs typeface="B Zar" pitchFamily="2" charset="-78"/>
              </a:rPr>
              <a:t>عدم توجه مناسب به فرایند بسته بندی </a:t>
            </a:r>
          </a:p>
          <a:p>
            <a:r>
              <a:rPr lang="fa-IR" sz="2000" dirty="0">
                <a:cs typeface="B Zar" pitchFamily="2" charset="-78"/>
              </a:rPr>
              <a:t>کمبود متخصصان علم لجستیک در کشور </a:t>
            </a:r>
          </a:p>
          <a:p>
            <a:r>
              <a:rPr lang="fa-IR" sz="2000" dirty="0">
                <a:cs typeface="B Zar" pitchFamily="2" charset="-78"/>
              </a:rPr>
              <a:t>عدم هماهنگی بین اجزای زنجیره </a:t>
            </a:r>
          </a:p>
          <a:p>
            <a:r>
              <a:rPr lang="fa-IR" sz="2000" dirty="0">
                <a:cs typeface="B Zar" pitchFamily="2" charset="-78"/>
              </a:rPr>
              <a:t>عدم دسترسی به آمار صحیح وقابل اعتماد </a:t>
            </a:r>
          </a:p>
          <a:p>
            <a:r>
              <a:rPr lang="fa-IR" sz="2000" dirty="0">
                <a:cs typeface="B Zar" pitchFamily="2" charset="-78"/>
              </a:rPr>
              <a:t>مقاومت در برابر تغییرات </a:t>
            </a:r>
          </a:p>
          <a:p>
            <a:r>
              <a:rPr lang="fa-IR" sz="2000" dirty="0">
                <a:cs typeface="B Zar" pitchFamily="2" charset="-78"/>
              </a:rPr>
              <a:t>سیستمی متشکل از عدم اعتماد دوطرفه </a:t>
            </a:r>
          </a:p>
          <a:p>
            <a:r>
              <a:rPr lang="fa-IR" sz="2000" dirty="0">
                <a:cs typeface="B Zar" pitchFamily="2" charset="-78"/>
              </a:rPr>
              <a:t>درک ضعیف از اقتصاد بازار</a:t>
            </a:r>
          </a:p>
          <a:p>
            <a:endParaRPr lang="fa-IR" sz="2000" dirty="0"/>
          </a:p>
        </p:txBody>
      </p:sp>
    </p:spTree>
    <p:extLst>
      <p:ext uri="{BB962C8B-B14F-4D97-AF65-F5344CB8AC3E}">
        <p14:creationId xmlns:p14="http://schemas.microsoft.com/office/powerpoint/2010/main" val="6832303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a:solidFill>
                  <a:schemeClr val="bg1"/>
                </a:solidFill>
              </a:rPr>
              <a:t>مزایا و منافع زنجیره </a:t>
            </a:r>
            <a:r>
              <a:rPr lang="fa-IR" b="1" dirty="0" smtClean="0">
                <a:solidFill>
                  <a:schemeClr val="bg1"/>
                </a:solidFill>
              </a:rPr>
              <a:t>تامین</a:t>
            </a:r>
            <a:endParaRPr lang="fa-IR" dirty="0">
              <a:solidFill>
                <a:schemeClr val="bg1"/>
              </a:solidFill>
            </a:endParaRPr>
          </a:p>
        </p:txBody>
      </p:sp>
      <p:sp>
        <p:nvSpPr>
          <p:cNvPr id="3" name="Content Placeholder 2"/>
          <p:cNvSpPr>
            <a:spLocks noGrp="1"/>
          </p:cNvSpPr>
          <p:nvPr>
            <p:ph idx="1"/>
          </p:nvPr>
        </p:nvSpPr>
        <p:spPr/>
        <p:txBody>
          <a:bodyPr/>
          <a:lstStyle/>
          <a:p>
            <a:r>
              <a:rPr lang="fa-IR" sz="2000" dirty="0"/>
              <a:t>کاهش هزینه های لجستیک، تدارکات ونگهداری </a:t>
            </a:r>
          </a:p>
          <a:p>
            <a:r>
              <a:rPr lang="fa-IR" sz="2000" dirty="0"/>
              <a:t>کاهش پرسنل </a:t>
            </a:r>
          </a:p>
          <a:p>
            <a:r>
              <a:rPr lang="fa-IR" sz="2000" dirty="0"/>
              <a:t>بهبود بهره وری </a:t>
            </a:r>
          </a:p>
          <a:p>
            <a:r>
              <a:rPr lang="fa-IR" sz="2000" dirty="0"/>
              <a:t>بهبود چرخه مالی </a:t>
            </a:r>
          </a:p>
          <a:p>
            <a:r>
              <a:rPr lang="fa-IR" sz="2000" dirty="0"/>
              <a:t>تحویل بموقع </a:t>
            </a:r>
          </a:p>
          <a:p>
            <a:r>
              <a:rPr lang="fa-IR" sz="2000" dirty="0"/>
              <a:t>وضوح اطلاعات و انعطاف پذیری </a:t>
            </a:r>
          </a:p>
          <a:p>
            <a:r>
              <a:rPr lang="fa-IR" sz="2000" dirty="0"/>
              <a:t>استاندارد سازی </a:t>
            </a:r>
          </a:p>
          <a:p>
            <a:r>
              <a:rPr lang="fa-IR" sz="2000" dirty="0"/>
              <a:t>جهانی شدن </a:t>
            </a:r>
          </a:p>
          <a:p>
            <a:r>
              <a:rPr lang="fa-IR" sz="2000" dirty="0"/>
              <a:t>صرفه جویی در مقیاس </a:t>
            </a:r>
          </a:p>
          <a:p>
            <a:r>
              <a:rPr lang="fa-IR" sz="2000" dirty="0"/>
              <a:t>افزایش قدرت انتخاب مشتریان و دستیابی آنها به تامین کنندگان </a:t>
            </a:r>
          </a:p>
          <a:p>
            <a:r>
              <a:rPr lang="fa-IR" sz="2000" dirty="0"/>
              <a:t>کاهش فواصل وابعاد زمانی</a:t>
            </a:r>
          </a:p>
          <a:p>
            <a:endParaRPr lang="fa-IR" sz="2000" dirty="0"/>
          </a:p>
        </p:txBody>
      </p:sp>
    </p:spTree>
    <p:extLst>
      <p:ext uri="{BB962C8B-B14F-4D97-AF65-F5344CB8AC3E}">
        <p14:creationId xmlns:p14="http://schemas.microsoft.com/office/powerpoint/2010/main" val="11199563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30769"/>
          <a:stretch>
            <a:fillRect/>
          </a:stretch>
        </p:blipFill>
        <p:spPr>
          <a:xfrm>
            <a:off x="0" y="928688"/>
            <a:ext cx="8929688" cy="5929312"/>
          </a:xfrm>
          <a:noFill/>
        </p:spPr>
      </p:pic>
      <p:sp>
        <p:nvSpPr>
          <p:cNvPr id="75779" name="Rectangle 2"/>
          <p:cNvSpPr>
            <a:spLocks noGrp="1" noChangeArrowheads="1"/>
          </p:cNvSpPr>
          <p:nvPr>
            <p:ph type="title"/>
          </p:nvPr>
        </p:nvSpPr>
        <p:spPr/>
        <p:txBody>
          <a:bodyPr/>
          <a:lstStyle/>
          <a:p>
            <a:pPr eaLnBrk="1" hangingPunct="1"/>
            <a:r>
              <a:rPr lang="fa-IR" b="1" smtClean="0">
                <a:solidFill>
                  <a:schemeClr val="bg1"/>
                </a:solidFill>
              </a:rPr>
              <a:t>زنجيره‌تامين الكترونيكي</a:t>
            </a:r>
            <a:endParaRPr lang="en-US" b="1" smtClean="0">
              <a:solidFill>
                <a:schemeClr val="bg1"/>
              </a:solidFill>
            </a:endParaRPr>
          </a:p>
        </p:txBody>
      </p:sp>
      <p:sp>
        <p:nvSpPr>
          <p:cNvPr id="67587" name="Rectangle 3"/>
          <p:cNvSpPr>
            <a:spLocks noGrp="1" noChangeArrowheads="1"/>
          </p:cNvSpPr>
          <p:nvPr>
            <p:ph type="body" sz="half" idx="1"/>
          </p:nvPr>
        </p:nvSpPr>
        <p:spPr>
          <a:xfrm>
            <a:off x="0" y="2495550"/>
            <a:ext cx="8929688" cy="647700"/>
          </a:xfrm>
          <a:solidFill>
            <a:schemeClr val="accent6">
              <a:lumMod val="20000"/>
              <a:lumOff val="80000"/>
            </a:schemeClr>
          </a:solidFill>
        </p:spPr>
        <p:txBody>
          <a:bodyPr/>
          <a:lstStyle/>
          <a:p>
            <a:pPr eaLnBrk="1" hangingPunct="1">
              <a:lnSpc>
                <a:spcPct val="120000"/>
              </a:lnSpc>
              <a:buFontTx/>
              <a:buNone/>
              <a:defRPr/>
            </a:pPr>
            <a:r>
              <a:rPr lang="fa-IR" sz="2400" dirty="0" smtClean="0">
                <a:cs typeface="Lotus" pitchFamily="2" charset="-78"/>
              </a:rPr>
              <a:t>زنجيره اي است كه تمام اجزاي آن به صورت الكترونيكي مديريت و تحت تكنولوژي تحت وب(</a:t>
            </a:r>
            <a:r>
              <a:rPr lang="en-US" sz="2000" b="0" dirty="0" smtClean="0">
                <a:cs typeface="Lotus" pitchFamily="2" charset="-78"/>
              </a:rPr>
              <a:t>Web Based</a:t>
            </a:r>
            <a:r>
              <a:rPr lang="fa-IR" sz="2000" b="0" dirty="0" smtClean="0">
                <a:cs typeface="Lotus" pitchFamily="2" charset="-78"/>
              </a:rPr>
              <a:t>) </a:t>
            </a:r>
            <a:r>
              <a:rPr lang="fa-IR" sz="2400" dirty="0" smtClean="0">
                <a:cs typeface="Lotus" pitchFamily="2" charset="-78"/>
              </a:rPr>
              <a:t>مي</a:t>
            </a:r>
            <a:r>
              <a:rPr lang="fa-IR" sz="2400" dirty="0" smtClean="0"/>
              <a:t>‌</a:t>
            </a:r>
            <a:r>
              <a:rPr lang="fa-IR" sz="2400" dirty="0" smtClean="0">
                <a:cs typeface="Lotus" pitchFamily="2" charset="-78"/>
              </a:rPr>
              <a:t>باشد.</a:t>
            </a:r>
            <a:endParaRPr lang="en-US" sz="2400" dirty="0" smtClean="0">
              <a:cs typeface="Lotus" pitchFamily="2" charset="-78"/>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457200" y="1341438"/>
            <a:ext cx="8229600" cy="4525962"/>
          </a:xfrm>
        </p:spPr>
        <p:txBody>
          <a:bodyPr/>
          <a:lstStyle/>
          <a:p>
            <a:pPr algn="just" eaLnBrk="1" hangingPunct="1"/>
            <a:r>
              <a:rPr lang="fa-IR" b="0" smtClean="0">
                <a:solidFill>
                  <a:srgbClr val="FF6600"/>
                </a:solidFill>
                <a:cs typeface="Lotus" pitchFamily="2" charset="-78"/>
              </a:rPr>
              <a:t>دسترسي</a:t>
            </a:r>
            <a:r>
              <a:rPr lang="fa-IR" b="0" smtClean="0">
                <a:cs typeface="Lotus" pitchFamily="2" charset="-78"/>
              </a:rPr>
              <a:t> </a:t>
            </a:r>
          </a:p>
          <a:p>
            <a:pPr lvl="1" algn="just" eaLnBrk="1" hangingPunct="1"/>
            <a:r>
              <a:rPr lang="fa-IR" b="0" smtClean="0">
                <a:cs typeface="Lotus" pitchFamily="2" charset="-78"/>
              </a:rPr>
              <a:t>اينترنت سيستمي بدون هيچ</a:t>
            </a:r>
            <a:r>
              <a:rPr lang="fa-IR" b="0" smtClean="0"/>
              <a:t>‌</a:t>
            </a:r>
            <a:r>
              <a:rPr lang="fa-IR" b="0" smtClean="0">
                <a:cs typeface="Lotus" pitchFamily="2" charset="-78"/>
              </a:rPr>
              <a:t>گونه محدوديت جغرافيايي مي</a:t>
            </a:r>
            <a:r>
              <a:rPr lang="fa-IR" b="0" smtClean="0"/>
              <a:t>‌</a:t>
            </a:r>
            <a:r>
              <a:rPr lang="fa-IR" b="0" smtClean="0">
                <a:cs typeface="Lotus" pitchFamily="2" charset="-78"/>
              </a:rPr>
              <a:t>باشد كه از هر نقطه</a:t>
            </a:r>
            <a:r>
              <a:rPr lang="fa-IR" b="0" smtClean="0"/>
              <a:t>‌</a:t>
            </a:r>
            <a:r>
              <a:rPr lang="fa-IR" b="0" smtClean="0">
                <a:cs typeface="Lotus" pitchFamily="2" charset="-78"/>
              </a:rPr>
              <a:t>اي قابل دسترسي مي</a:t>
            </a:r>
            <a:r>
              <a:rPr lang="fa-IR" b="0" smtClean="0"/>
              <a:t>‌</a:t>
            </a:r>
            <a:r>
              <a:rPr lang="fa-IR" b="0" smtClean="0">
                <a:cs typeface="Lotus" pitchFamily="2" charset="-78"/>
              </a:rPr>
              <a:t>باشد و هيچ</a:t>
            </a:r>
            <a:r>
              <a:rPr lang="fa-IR" b="0" smtClean="0"/>
              <a:t>‌</a:t>
            </a:r>
            <a:r>
              <a:rPr lang="fa-IR" b="0" smtClean="0">
                <a:cs typeface="Lotus" pitchFamily="2" charset="-78"/>
              </a:rPr>
              <a:t>گونه خرج اضافي براي ايجاد شبكه به شركت تحميل نمي</a:t>
            </a:r>
            <a:r>
              <a:rPr lang="fa-IR" b="0" smtClean="0"/>
              <a:t>‌</a:t>
            </a:r>
            <a:r>
              <a:rPr lang="fa-IR" b="0" smtClean="0">
                <a:cs typeface="Lotus" pitchFamily="2" charset="-78"/>
              </a:rPr>
              <a:t>كند.</a:t>
            </a:r>
          </a:p>
          <a:p>
            <a:pPr lvl="1" algn="just" eaLnBrk="1" hangingPunct="1"/>
            <a:endParaRPr lang="fa-IR" b="0" smtClean="0">
              <a:cs typeface="Lotus" pitchFamily="2" charset="-78"/>
            </a:endParaRPr>
          </a:p>
          <a:p>
            <a:pPr algn="just" eaLnBrk="1" hangingPunct="1"/>
            <a:r>
              <a:rPr lang="fa-IR" b="0" smtClean="0">
                <a:solidFill>
                  <a:srgbClr val="FF6600"/>
                </a:solidFill>
                <a:cs typeface="Lotus" pitchFamily="2" charset="-78"/>
              </a:rPr>
              <a:t>هزينه </a:t>
            </a:r>
          </a:p>
          <a:p>
            <a:pPr lvl="1" algn="just" eaLnBrk="1" hangingPunct="1"/>
            <a:r>
              <a:rPr lang="fa-IR" b="0" smtClean="0">
                <a:cs typeface="Lotus" pitchFamily="2" charset="-78"/>
              </a:rPr>
              <a:t>هزينه سيستم</a:t>
            </a:r>
            <a:r>
              <a:rPr lang="fa-IR" b="0" smtClean="0"/>
              <a:t>‌</a:t>
            </a:r>
            <a:r>
              <a:rPr lang="fa-IR" b="0" smtClean="0">
                <a:cs typeface="Lotus" pitchFamily="2" charset="-78"/>
              </a:rPr>
              <a:t>هاي تحت وب در حدود 40 تا 60 درصد از ديگر سيستم</a:t>
            </a:r>
            <a:r>
              <a:rPr lang="fa-IR" b="0" smtClean="0"/>
              <a:t>‌‌</a:t>
            </a:r>
            <a:r>
              <a:rPr lang="fa-IR" b="0" smtClean="0">
                <a:cs typeface="Lotus" pitchFamily="2" charset="-78"/>
              </a:rPr>
              <a:t>ها كمتر مي</a:t>
            </a:r>
            <a:r>
              <a:rPr lang="fa-IR" b="0" smtClean="0"/>
              <a:t>‌</a:t>
            </a:r>
            <a:r>
              <a:rPr lang="fa-IR" b="0" smtClean="0">
                <a:cs typeface="Lotus" pitchFamily="2" charset="-78"/>
              </a:rPr>
              <a:t>باشد.</a:t>
            </a:r>
          </a:p>
          <a:p>
            <a:pPr algn="just" eaLnBrk="1" hangingPunct="1"/>
            <a:endParaRPr lang="en-US" b="0" smtClean="0">
              <a:cs typeface="Lotus" pitchFamily="2" charset="-78"/>
            </a:endParaRPr>
          </a:p>
        </p:txBody>
      </p:sp>
      <p:sp>
        <p:nvSpPr>
          <p:cNvPr id="76803" name="Rectangle 3"/>
          <p:cNvSpPr>
            <a:spLocks noGrp="1" noChangeArrowheads="1"/>
          </p:cNvSpPr>
          <p:nvPr>
            <p:ph type="title"/>
          </p:nvPr>
        </p:nvSpPr>
        <p:spPr>
          <a:noFill/>
        </p:spPr>
        <p:txBody>
          <a:bodyPr/>
          <a:lstStyle/>
          <a:p>
            <a:pPr eaLnBrk="1" hangingPunct="1"/>
            <a:r>
              <a:rPr lang="fa-IR" b="1" smtClean="0">
                <a:solidFill>
                  <a:schemeClr val="bg1"/>
                </a:solidFill>
              </a:rPr>
              <a:t>فوايد زنجيره‌ تامين الكترونيكي</a:t>
            </a:r>
            <a:endParaRPr lang="en-US" b="1" smtClean="0">
              <a:solidFill>
                <a:schemeClr val="bg1"/>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fa-IR" b="1" smtClean="0">
                <a:solidFill>
                  <a:schemeClr val="bg1"/>
                </a:solidFill>
              </a:rPr>
              <a:t>فوايد زنجيره‌ تامين الكترونيكي</a:t>
            </a:r>
            <a:endParaRPr lang="en-US" b="1" smtClean="0">
              <a:solidFill>
                <a:schemeClr val="bg1"/>
              </a:solidFill>
            </a:endParaRPr>
          </a:p>
        </p:txBody>
      </p:sp>
      <p:sp>
        <p:nvSpPr>
          <p:cNvPr id="77827" name="Rectangle 3"/>
          <p:cNvSpPr>
            <a:spLocks noGrp="1" noChangeArrowheads="1"/>
          </p:cNvSpPr>
          <p:nvPr>
            <p:ph type="body" idx="1"/>
          </p:nvPr>
        </p:nvSpPr>
        <p:spPr>
          <a:xfrm>
            <a:off x="457200" y="1189038"/>
            <a:ext cx="8229600" cy="4525962"/>
          </a:xfrm>
        </p:spPr>
        <p:txBody>
          <a:bodyPr/>
          <a:lstStyle/>
          <a:p>
            <a:pPr algn="just" eaLnBrk="1" hangingPunct="1"/>
            <a:r>
              <a:rPr lang="fa-IR" b="0" smtClean="0">
                <a:solidFill>
                  <a:srgbClr val="FF6600"/>
                </a:solidFill>
                <a:cs typeface="Lotus" pitchFamily="2" charset="-78"/>
              </a:rPr>
              <a:t>سهولت كاربري </a:t>
            </a:r>
          </a:p>
          <a:p>
            <a:pPr lvl="1" algn="just" eaLnBrk="1" hangingPunct="1"/>
            <a:r>
              <a:rPr lang="fa-IR" sz="2600" b="0" smtClean="0">
                <a:cs typeface="Lotus" pitchFamily="2" charset="-78"/>
              </a:rPr>
              <a:t>اينترنت و ديگر سيستم</a:t>
            </a:r>
            <a:r>
              <a:rPr lang="fa-IR" sz="2600" b="0" smtClean="0"/>
              <a:t>‌</a:t>
            </a:r>
            <a:r>
              <a:rPr lang="fa-IR" sz="2600" b="0" smtClean="0">
                <a:cs typeface="Lotus" pitchFamily="2" charset="-78"/>
              </a:rPr>
              <a:t>هاي تحت وب به راحتي قابل استفاده مي</a:t>
            </a:r>
            <a:r>
              <a:rPr lang="fa-IR" sz="2600" b="0" smtClean="0"/>
              <a:t>‌</a:t>
            </a:r>
            <a:r>
              <a:rPr lang="fa-IR" sz="2600" b="0" smtClean="0">
                <a:cs typeface="Lotus" pitchFamily="2" charset="-78"/>
              </a:rPr>
              <a:t>باشند و تنها به كمك يك جستجوگر وب مانند</a:t>
            </a:r>
            <a:r>
              <a:rPr lang="fa-IR" b="0" smtClean="0">
                <a:cs typeface="Lotus" pitchFamily="2" charset="-78"/>
              </a:rPr>
              <a:t> </a:t>
            </a:r>
            <a:r>
              <a:rPr lang="en-US" sz="2400" b="0" smtClean="0">
                <a:cs typeface="Lotus" pitchFamily="2" charset="-78"/>
              </a:rPr>
              <a:t>Internet</a:t>
            </a:r>
            <a:r>
              <a:rPr lang="en-US" b="0" smtClean="0">
                <a:cs typeface="Lotus" pitchFamily="2" charset="-78"/>
              </a:rPr>
              <a:t> </a:t>
            </a:r>
            <a:r>
              <a:rPr lang="en-US" sz="2400" b="0" smtClean="0">
                <a:cs typeface="Lotus" pitchFamily="2" charset="-78"/>
              </a:rPr>
              <a:t>Explorer</a:t>
            </a:r>
            <a:r>
              <a:rPr lang="fa-IR" sz="2400" b="0" smtClean="0">
                <a:cs typeface="Lotus" pitchFamily="2" charset="-78"/>
              </a:rPr>
              <a:t> قابل دسترسي مي</a:t>
            </a:r>
            <a:r>
              <a:rPr lang="fa-IR" sz="2400" b="0" smtClean="0"/>
              <a:t>‌</a:t>
            </a:r>
            <a:r>
              <a:rPr lang="fa-IR" sz="2400" b="0" smtClean="0">
                <a:cs typeface="Lotus" pitchFamily="2" charset="-78"/>
              </a:rPr>
              <a:t>باشد.</a:t>
            </a:r>
          </a:p>
          <a:p>
            <a:pPr lvl="1" algn="just" eaLnBrk="1" hangingPunct="1"/>
            <a:endParaRPr lang="fa-IR" sz="2400" b="0" smtClean="0">
              <a:cs typeface="Lotus" pitchFamily="2" charset="-78"/>
            </a:endParaRPr>
          </a:p>
          <a:p>
            <a:pPr algn="just" eaLnBrk="1" hangingPunct="1"/>
            <a:r>
              <a:rPr lang="fa-IR" b="0" smtClean="0">
                <a:solidFill>
                  <a:srgbClr val="FF6600"/>
                </a:solidFill>
                <a:cs typeface="Lotus" pitchFamily="2" charset="-78"/>
              </a:rPr>
              <a:t>قابليت</a:t>
            </a:r>
            <a:r>
              <a:rPr lang="fa-IR" b="0" smtClean="0">
                <a:solidFill>
                  <a:srgbClr val="FF6600"/>
                </a:solidFill>
              </a:rPr>
              <a:t>‌</a:t>
            </a:r>
            <a:r>
              <a:rPr lang="fa-IR" b="0" smtClean="0">
                <a:solidFill>
                  <a:srgbClr val="FF6600"/>
                </a:solidFill>
                <a:cs typeface="Lotus" pitchFamily="2" charset="-78"/>
              </a:rPr>
              <a:t>هاي اضافي</a:t>
            </a:r>
            <a:r>
              <a:rPr lang="fa-IR" sz="2800" smtClean="0">
                <a:solidFill>
                  <a:srgbClr val="FF6600"/>
                </a:solidFill>
                <a:cs typeface="Lotus" pitchFamily="2" charset="-78"/>
              </a:rPr>
              <a:t> </a:t>
            </a:r>
          </a:p>
          <a:p>
            <a:pPr lvl="1" algn="just" eaLnBrk="1" hangingPunct="1"/>
            <a:r>
              <a:rPr lang="fa-IR" sz="2600" b="0" smtClean="0">
                <a:cs typeface="Lotus" pitchFamily="2" charset="-78"/>
              </a:rPr>
              <a:t>سهولت بروزرساني، افزودن امكاناتي مانند جستجو و پشتيباني آسان از ديگر مزاياي اين سيستم</a:t>
            </a:r>
            <a:r>
              <a:rPr lang="fa-IR" sz="2600" b="0" smtClean="0"/>
              <a:t>‌</a:t>
            </a:r>
            <a:r>
              <a:rPr lang="fa-IR" sz="2600" b="0" smtClean="0">
                <a:cs typeface="Lotus" pitchFamily="2" charset="-78"/>
              </a:rPr>
              <a:t>ها مي</a:t>
            </a:r>
            <a:r>
              <a:rPr lang="fa-IR" sz="2600" b="0" smtClean="0"/>
              <a:t>‌</a:t>
            </a:r>
            <a:r>
              <a:rPr lang="fa-IR" sz="2600" b="0" smtClean="0">
                <a:cs typeface="Lotus" pitchFamily="2" charset="-78"/>
              </a:rPr>
              <a:t>باشد.</a:t>
            </a:r>
            <a:endParaRPr lang="en-US" sz="2600" b="0" smtClean="0">
              <a:cs typeface="Lotus" pitchFamily="2" charset="-78"/>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fa-IR" smtClean="0">
                <a:solidFill>
                  <a:schemeClr val="bg1"/>
                </a:solidFill>
              </a:rPr>
              <a:t>ابزارهاي مديريت زنجيره تامين </a:t>
            </a:r>
            <a:endParaRPr lang="en-US" smtClean="0">
              <a:solidFill>
                <a:schemeClr val="bg1"/>
              </a:solidFill>
            </a:endParaRPr>
          </a:p>
        </p:txBody>
      </p:sp>
      <p:sp>
        <p:nvSpPr>
          <p:cNvPr id="78851" name="Rectangle 3"/>
          <p:cNvSpPr>
            <a:spLocks noGrp="1" noChangeArrowheads="1"/>
          </p:cNvSpPr>
          <p:nvPr>
            <p:ph type="body" idx="1"/>
          </p:nvPr>
        </p:nvSpPr>
        <p:spPr>
          <a:xfrm>
            <a:off x="533400" y="1447800"/>
            <a:ext cx="7848600" cy="2743200"/>
          </a:xfrm>
        </p:spPr>
        <p:txBody>
          <a:bodyPr/>
          <a:lstStyle/>
          <a:p>
            <a:pPr algn="l" rtl="0" eaLnBrk="1" hangingPunct="1">
              <a:lnSpc>
                <a:spcPct val="90000"/>
              </a:lnSpc>
            </a:pPr>
            <a:r>
              <a:rPr lang="en-US" altLang="ja-JP" smtClean="0">
                <a:solidFill>
                  <a:srgbClr val="990000"/>
                </a:solidFill>
                <a:ea typeface="MS PGothic" pitchFamily="34" charset="-128"/>
              </a:rPr>
              <a:t>Advanced Planning Systems (APS)</a:t>
            </a:r>
          </a:p>
          <a:p>
            <a:pPr eaLnBrk="1" hangingPunct="1">
              <a:lnSpc>
                <a:spcPct val="90000"/>
              </a:lnSpc>
            </a:pPr>
            <a:r>
              <a:rPr lang="fa-IR" altLang="ja-JP" smtClean="0">
                <a:cs typeface="Lotus" pitchFamily="2" charset="-78"/>
              </a:rPr>
              <a:t>نرم</a:t>
            </a:r>
            <a:r>
              <a:rPr lang="fa-IR" altLang="ja-JP" smtClean="0"/>
              <a:t>‌</a:t>
            </a:r>
            <a:r>
              <a:rPr lang="fa-IR" altLang="ja-JP" smtClean="0">
                <a:cs typeface="Lotus" pitchFamily="2" charset="-78"/>
              </a:rPr>
              <a:t>افزاري براي تحليل جريان مواد در زنجيره تامين</a:t>
            </a:r>
          </a:p>
          <a:p>
            <a:pPr algn="l" rtl="0" eaLnBrk="1" hangingPunct="1">
              <a:lnSpc>
                <a:spcPct val="90000"/>
              </a:lnSpc>
            </a:pPr>
            <a:r>
              <a:rPr lang="en-US" altLang="ja-JP" smtClean="0">
                <a:solidFill>
                  <a:srgbClr val="990000"/>
                </a:solidFill>
                <a:ea typeface="MS PGothic" pitchFamily="34" charset="-128"/>
              </a:rPr>
              <a:t>On-line Marketplaces</a:t>
            </a:r>
            <a:r>
              <a:rPr lang="en-US" altLang="ja-JP" smtClean="0">
                <a:ea typeface="MS PGothic" pitchFamily="34" charset="-128"/>
              </a:rPr>
              <a:t> </a:t>
            </a:r>
          </a:p>
          <a:p>
            <a:pPr eaLnBrk="1" hangingPunct="1">
              <a:lnSpc>
                <a:spcPct val="90000"/>
              </a:lnSpc>
            </a:pPr>
            <a:r>
              <a:rPr lang="fa-IR" altLang="ja-JP" smtClean="0">
                <a:cs typeface="Lotus" pitchFamily="2" charset="-78"/>
              </a:rPr>
              <a:t>سيستمي كه اجزاي زنجيره تامين را بر روي اينترنت به يكديگر پيوند مي</a:t>
            </a:r>
            <a:r>
              <a:rPr lang="fa-IR" altLang="ja-JP" smtClean="0"/>
              <a:t>‌</a:t>
            </a:r>
            <a:r>
              <a:rPr lang="fa-IR" altLang="ja-JP" smtClean="0">
                <a:cs typeface="Lotus" pitchFamily="2" charset="-78"/>
              </a:rPr>
              <a:t>دهد.</a:t>
            </a:r>
            <a:r>
              <a:rPr lang="en-US" altLang="ja-JP" smtClean="0">
                <a:ea typeface="MS PGothic" pitchFamily="34" charset="-128"/>
                <a:cs typeface="Lotus" pitchFamily="2" charset="-78"/>
              </a:rPr>
              <a:t> </a:t>
            </a:r>
            <a:endParaRPr lang="en-US" smtClean="0">
              <a:cs typeface="Lotus" pitchFamily="2" charset="-78"/>
            </a:endParaRPr>
          </a:p>
        </p:txBody>
      </p:sp>
      <p:pic>
        <p:nvPicPr>
          <p:cNvPr id="78852" name="Picture 4" descr="j025102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581400"/>
            <a:ext cx="32416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fa-IR" sz="2800" smtClean="0">
                <a:solidFill>
                  <a:schemeClr val="bg1"/>
                </a:solidFill>
              </a:rPr>
              <a:t>ابزارهاي مديريت الكترونيكي زنجيره تامين</a:t>
            </a:r>
            <a:endParaRPr lang="en-US" sz="2800" smtClean="0">
              <a:solidFill>
                <a:schemeClr val="bg1"/>
              </a:solidFill>
            </a:endParaRPr>
          </a:p>
        </p:txBody>
      </p:sp>
      <p:sp>
        <p:nvSpPr>
          <p:cNvPr id="2053" name="Rectangle 3"/>
          <p:cNvSpPr>
            <a:spLocks noGrp="1" noChangeArrowheads="1"/>
          </p:cNvSpPr>
          <p:nvPr>
            <p:ph type="body" idx="1"/>
          </p:nvPr>
        </p:nvSpPr>
        <p:spPr>
          <a:xfrm>
            <a:off x="457200" y="1295400"/>
            <a:ext cx="8229600" cy="4525963"/>
          </a:xfrm>
        </p:spPr>
        <p:txBody>
          <a:bodyPr/>
          <a:lstStyle/>
          <a:p>
            <a:pPr algn="just" eaLnBrk="1" hangingPunct="1"/>
            <a:r>
              <a:rPr lang="fa-IR" altLang="ja-JP" smtClean="0">
                <a:cs typeface="Lotus" pitchFamily="2" charset="-78"/>
              </a:rPr>
              <a:t>سيستم</a:t>
            </a:r>
            <a:r>
              <a:rPr lang="fa-IR" altLang="ja-JP" smtClean="0"/>
              <a:t>‌</a:t>
            </a:r>
            <a:r>
              <a:rPr lang="fa-IR" altLang="ja-JP" smtClean="0">
                <a:cs typeface="Lotus" pitchFamily="2" charset="-78"/>
              </a:rPr>
              <a:t>هاي پيشرفته برنامه</a:t>
            </a:r>
            <a:r>
              <a:rPr lang="fa-IR" altLang="ja-JP" smtClean="0"/>
              <a:t>‌</a:t>
            </a:r>
            <a:r>
              <a:rPr lang="fa-IR" altLang="ja-JP" smtClean="0">
                <a:cs typeface="Lotus" pitchFamily="2" charset="-78"/>
              </a:rPr>
              <a:t>ريزي و بازارهاي برخط فناوري</a:t>
            </a:r>
            <a:r>
              <a:rPr lang="fa-IR" altLang="ja-JP" smtClean="0"/>
              <a:t>‌</a:t>
            </a:r>
            <a:r>
              <a:rPr lang="fa-IR" altLang="ja-JP" smtClean="0">
                <a:cs typeface="Lotus" pitchFamily="2" charset="-78"/>
              </a:rPr>
              <a:t>هايي هستند كه </a:t>
            </a:r>
            <a:r>
              <a:rPr lang="fa-IR" altLang="ja-JP" u="sng" smtClean="0">
                <a:solidFill>
                  <a:srgbClr val="FF0000"/>
                </a:solidFill>
                <a:cs typeface="Lotus" pitchFamily="2" charset="-78"/>
              </a:rPr>
              <a:t>عمليات</a:t>
            </a:r>
            <a:r>
              <a:rPr lang="fa-IR" altLang="ja-JP" u="sng" smtClean="0">
                <a:solidFill>
                  <a:srgbClr val="FF0000"/>
                </a:solidFill>
              </a:rPr>
              <a:t>‌</a:t>
            </a:r>
            <a:r>
              <a:rPr lang="fa-IR" altLang="ja-JP" u="sng" smtClean="0">
                <a:solidFill>
                  <a:srgbClr val="FF0000"/>
                </a:solidFill>
                <a:cs typeface="Lotus" pitchFamily="2" charset="-78"/>
              </a:rPr>
              <a:t>هاي زنجيره تامين</a:t>
            </a:r>
            <a:r>
              <a:rPr lang="fa-IR" altLang="ja-JP" smtClean="0">
                <a:cs typeface="Lotus" pitchFamily="2" charset="-78"/>
              </a:rPr>
              <a:t> را كارا تر مي</a:t>
            </a:r>
            <a:r>
              <a:rPr lang="fa-IR" altLang="ja-JP" smtClean="0"/>
              <a:t>‌</a:t>
            </a:r>
            <a:r>
              <a:rPr lang="fa-IR" altLang="ja-JP" smtClean="0">
                <a:cs typeface="Lotus" pitchFamily="2" charset="-78"/>
              </a:rPr>
              <a:t>سازند. اين رويكردها برپايه فناوري اطلاعات شكل گرفته</a:t>
            </a:r>
            <a:r>
              <a:rPr lang="fa-IR" altLang="ja-JP" smtClean="0"/>
              <a:t>‌</a:t>
            </a:r>
            <a:r>
              <a:rPr lang="fa-IR" altLang="ja-JP" smtClean="0">
                <a:cs typeface="Lotus" pitchFamily="2" charset="-78"/>
              </a:rPr>
              <a:t>اند، اما راهبرد ديگري تحت عنوان </a:t>
            </a:r>
            <a:r>
              <a:rPr lang="fa-IR" altLang="ja-JP" smtClean="0">
                <a:solidFill>
                  <a:srgbClr val="FF0000"/>
                </a:solidFill>
                <a:cs typeface="Lotus" pitchFamily="2" charset="-78"/>
              </a:rPr>
              <a:t>توليد ناب</a:t>
            </a:r>
            <a:r>
              <a:rPr lang="fa-IR" altLang="ja-JP" smtClean="0">
                <a:cs typeface="Lotus" pitchFamily="2" charset="-78"/>
              </a:rPr>
              <a:t> جهت كاراسازي زنجيره تامين وجود دارد، كه شكل</a:t>
            </a:r>
            <a:r>
              <a:rPr lang="fa-IR" altLang="ja-JP" smtClean="0"/>
              <a:t>‌</a:t>
            </a:r>
            <a:r>
              <a:rPr lang="fa-IR" altLang="ja-JP" smtClean="0">
                <a:cs typeface="Lotus" pitchFamily="2" charset="-78"/>
              </a:rPr>
              <a:t>گيري آن براساس فناوري اطلاعات نبوده است.</a:t>
            </a:r>
            <a:endParaRPr lang="en-US" altLang="ja-JP" smtClean="0">
              <a:ea typeface="MS PGothic" pitchFamily="34" charset="-128"/>
              <a:cs typeface="Lotus" pitchFamily="2" charset="-78"/>
            </a:endParaRPr>
          </a:p>
          <a:p>
            <a:pPr algn="just" eaLnBrk="1" hangingPunct="1">
              <a:buFontTx/>
              <a:buNone/>
            </a:pPr>
            <a:endParaRPr lang="en-US" smtClean="0">
              <a:cs typeface="Lotus" pitchFamily="2" charset="-78"/>
            </a:endParaRPr>
          </a:p>
        </p:txBody>
      </p:sp>
      <p:pic>
        <p:nvPicPr>
          <p:cNvPr id="2054" name="Picture 4" descr="ex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221163"/>
            <a:ext cx="187166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fa-IR" altLang="ja-JP" smtClean="0">
                <a:solidFill>
                  <a:schemeClr val="bg1"/>
                </a:solidFill>
              </a:rPr>
              <a:t>بازارهاي برخط</a:t>
            </a:r>
            <a:endParaRPr lang="en-US" smtClean="0">
              <a:solidFill>
                <a:schemeClr val="bg1"/>
              </a:solidFill>
            </a:endParaRPr>
          </a:p>
        </p:txBody>
      </p:sp>
      <p:sp>
        <p:nvSpPr>
          <p:cNvPr id="79875" name="Rectangle 3"/>
          <p:cNvSpPr>
            <a:spLocks noGrp="1" noChangeArrowheads="1"/>
          </p:cNvSpPr>
          <p:nvPr>
            <p:ph type="body" idx="1"/>
          </p:nvPr>
        </p:nvSpPr>
        <p:spPr>
          <a:xfrm>
            <a:off x="611188" y="1036638"/>
            <a:ext cx="7788275" cy="4525962"/>
          </a:xfrm>
        </p:spPr>
        <p:txBody>
          <a:bodyPr/>
          <a:lstStyle/>
          <a:p>
            <a:pPr algn="just" eaLnBrk="1" hangingPunct="1"/>
            <a:r>
              <a:rPr lang="fa-IR" altLang="ja-JP" smtClean="0">
                <a:cs typeface="Lotus" pitchFamily="2" charset="-78"/>
              </a:rPr>
              <a:t>بازارهاي اينترنتي، فروشندگان، خريداران، تامين</a:t>
            </a:r>
            <a:r>
              <a:rPr lang="fa-IR" altLang="ja-JP" smtClean="0"/>
              <a:t>‌</a:t>
            </a:r>
            <a:r>
              <a:rPr lang="fa-IR" altLang="ja-JP" smtClean="0">
                <a:cs typeface="Lotus" pitchFamily="2" charset="-78"/>
              </a:rPr>
              <a:t>كنندگان و خدمت</a:t>
            </a:r>
            <a:r>
              <a:rPr lang="fa-IR" altLang="ja-JP" smtClean="0"/>
              <a:t>‌</a:t>
            </a:r>
            <a:r>
              <a:rPr lang="fa-IR" altLang="ja-JP" smtClean="0">
                <a:cs typeface="Lotus" pitchFamily="2" charset="-78"/>
              </a:rPr>
              <a:t>دهندگان را از سراسر دنيا به يكديگر پيوند مي</a:t>
            </a:r>
            <a:r>
              <a:rPr lang="fa-IR" altLang="ja-JP" smtClean="0"/>
              <a:t>‌</a:t>
            </a:r>
            <a:r>
              <a:rPr lang="fa-IR" altLang="ja-JP" smtClean="0">
                <a:cs typeface="Lotus" pitchFamily="2" charset="-78"/>
              </a:rPr>
              <a:t>دهند. اين بازارها يك نقطه تجاري يكپارچه ايجاد نموده و موجب كاهش هزينه و زمان انجام عمليات</a:t>
            </a:r>
            <a:r>
              <a:rPr lang="fa-IR" altLang="ja-JP" smtClean="0"/>
              <a:t>‌</a:t>
            </a:r>
            <a:r>
              <a:rPr lang="fa-IR" altLang="ja-JP" smtClean="0">
                <a:cs typeface="Lotus" pitchFamily="2" charset="-78"/>
              </a:rPr>
              <a:t>ها مي</a:t>
            </a:r>
            <a:r>
              <a:rPr lang="fa-IR" altLang="ja-JP" smtClean="0"/>
              <a:t>‌</a:t>
            </a:r>
            <a:r>
              <a:rPr lang="fa-IR" altLang="ja-JP" smtClean="0">
                <a:cs typeface="Lotus" pitchFamily="2" charset="-78"/>
              </a:rPr>
              <a:t>گردند. </a:t>
            </a:r>
            <a:endParaRPr lang="en-US" smtClean="0">
              <a:solidFill>
                <a:srgbClr val="FF0000"/>
              </a:solidFill>
              <a:cs typeface="Lotus" pitchFamily="2" charset="-78"/>
            </a:endParaRPr>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l="11719" t="17708" r="13281" b="6250"/>
          <a:stretch>
            <a:fillRect/>
          </a:stretch>
        </p:blipFill>
        <p:spPr bwMode="auto">
          <a:xfrm>
            <a:off x="831850" y="3200400"/>
            <a:ext cx="381635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fa-IR" altLang="ja-JP" smtClean="0">
                <a:solidFill>
                  <a:schemeClr val="bg1"/>
                </a:solidFill>
              </a:rPr>
              <a:t>بازارهاي برخط</a:t>
            </a:r>
            <a:endParaRPr lang="en-US" smtClean="0">
              <a:solidFill>
                <a:schemeClr val="bg1"/>
              </a:solidFill>
            </a:endParaRPr>
          </a:p>
        </p:txBody>
      </p:sp>
      <p:sp>
        <p:nvSpPr>
          <p:cNvPr id="79875" name="Rectangle 3"/>
          <p:cNvSpPr>
            <a:spLocks noGrp="1" noChangeArrowheads="1"/>
          </p:cNvSpPr>
          <p:nvPr>
            <p:ph type="body" idx="1"/>
          </p:nvPr>
        </p:nvSpPr>
        <p:spPr/>
        <p:txBody>
          <a:bodyPr/>
          <a:lstStyle/>
          <a:p>
            <a:pPr algn="just" eaLnBrk="1" hangingPunct="1">
              <a:defRPr/>
            </a:pPr>
            <a:r>
              <a:rPr lang="fa-IR" altLang="ja-JP" dirty="0" smtClean="0">
                <a:cs typeface="Lotus" pitchFamily="2" charset="-78"/>
              </a:rPr>
              <a:t>در اين بازارهاي بر خط،</a:t>
            </a:r>
            <a:r>
              <a:rPr lang="fa-IR" altLang="ja-JP" dirty="0" smtClean="0">
                <a:effectLst>
                  <a:outerShdw blurRad="38100" dist="38100" dir="2700000" algn="tl">
                    <a:srgbClr val="000000">
                      <a:alpha val="43137"/>
                    </a:srgbClr>
                  </a:outerShdw>
                </a:effectLst>
                <a:cs typeface="Lotus" pitchFamily="2" charset="-78"/>
              </a:rPr>
              <a:t> </a:t>
            </a:r>
            <a:r>
              <a:rPr lang="fa-IR" altLang="ja-JP" dirty="0" smtClean="0">
                <a:solidFill>
                  <a:srgbClr val="C00000"/>
                </a:solidFill>
                <a:effectLst>
                  <a:outerShdw blurRad="38100" dist="38100" dir="2700000" algn="tl">
                    <a:srgbClr val="000000">
                      <a:alpha val="43137"/>
                    </a:srgbClr>
                  </a:outerShdw>
                </a:effectLst>
                <a:cs typeface="Lotus" pitchFamily="2" charset="-78"/>
              </a:rPr>
              <a:t>خريدار مي</a:t>
            </a:r>
            <a:r>
              <a:rPr lang="fa-IR" altLang="ja-JP" dirty="0" smtClean="0">
                <a:solidFill>
                  <a:srgbClr val="C00000"/>
                </a:solidFill>
                <a:effectLst>
                  <a:outerShdw blurRad="38100" dist="38100" dir="2700000" algn="tl">
                    <a:srgbClr val="000000">
                      <a:alpha val="43137"/>
                    </a:srgbClr>
                  </a:outerShdw>
                </a:effectLst>
              </a:rPr>
              <a:t>‌</a:t>
            </a:r>
            <a:r>
              <a:rPr lang="fa-IR" altLang="ja-JP" dirty="0" smtClean="0">
                <a:solidFill>
                  <a:srgbClr val="C00000"/>
                </a:solidFill>
                <a:effectLst>
                  <a:outerShdw blurRad="38100" dist="38100" dir="2700000" algn="tl">
                    <a:srgbClr val="000000">
                      <a:alpha val="43137"/>
                    </a:srgbClr>
                  </a:outerShdw>
                </a:effectLst>
                <a:cs typeface="Lotus" pitchFamily="2" charset="-78"/>
              </a:rPr>
              <a:t>تواند با وارد شدن به سيستم و ارائه يك درخواست خريد، </a:t>
            </a:r>
            <a:r>
              <a:rPr lang="fa-IR" altLang="ja-JP" dirty="0" smtClean="0">
                <a:cs typeface="Lotus" pitchFamily="2" charset="-78"/>
              </a:rPr>
              <a:t>از هزاران پيشنهاد برخوردار شود و با بررسي و مقايسه اين پيشنهاد</a:t>
            </a:r>
            <a:r>
              <a:rPr lang="fa-IR" altLang="ja-JP" dirty="0" smtClean="0"/>
              <a:t>‌</a:t>
            </a:r>
            <a:r>
              <a:rPr lang="fa-IR" altLang="ja-JP" dirty="0" smtClean="0">
                <a:cs typeface="Lotus" pitchFamily="2" charset="-78"/>
              </a:rPr>
              <a:t>ها بهترين گزينه را انتخاب نمايد.</a:t>
            </a:r>
            <a:endParaRPr lang="en-US" altLang="ja-JP" dirty="0" smtClean="0">
              <a:ea typeface="MS PGothic" pitchFamily="34" charset="-128"/>
              <a:cs typeface="Lotus" pitchFamily="2" charset="-78"/>
            </a:endParaRPr>
          </a:p>
          <a:p>
            <a:pPr algn="just" eaLnBrk="1" hangingPunct="1">
              <a:defRPr/>
            </a:pPr>
            <a:r>
              <a:rPr lang="en-US" altLang="ja-JP" dirty="0" smtClean="0">
                <a:ea typeface="MS PGothic" pitchFamily="34" charset="-128"/>
                <a:cs typeface="Lotus" pitchFamily="2" charset="-78"/>
              </a:rPr>
              <a:t> </a:t>
            </a:r>
            <a:r>
              <a:rPr lang="fa-IR" altLang="ja-JP" dirty="0" smtClean="0">
                <a:cs typeface="Lotus" pitchFamily="2" charset="-78"/>
              </a:rPr>
              <a:t>سيستمي كه اجزاي زنجيره تامين را بر روي اينترنت به يكديگر پيوند مي</a:t>
            </a:r>
            <a:r>
              <a:rPr lang="fa-IR" altLang="ja-JP" dirty="0" smtClean="0"/>
              <a:t>‌</a:t>
            </a:r>
            <a:r>
              <a:rPr lang="fa-IR" altLang="ja-JP" dirty="0" smtClean="0">
                <a:cs typeface="Lotus" pitchFamily="2" charset="-78"/>
              </a:rPr>
              <a:t>دهد.</a:t>
            </a:r>
            <a:endParaRPr lang="en-US" dirty="0" smtClean="0"/>
          </a:p>
        </p:txBody>
      </p:sp>
      <p:pic>
        <p:nvPicPr>
          <p:cNvPr id="80900" name="Picture 4" descr="A062S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595813"/>
            <a:ext cx="72009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fa-IR" sz="3600" smtClean="0">
                <a:solidFill>
                  <a:schemeClr val="bg1"/>
                </a:solidFill>
              </a:rPr>
              <a:t>مديريت روابط تامين كنندگان</a:t>
            </a:r>
            <a:endParaRPr lang="en-US" sz="3600" smtClean="0">
              <a:solidFill>
                <a:schemeClr val="bg1"/>
              </a:solidFill>
            </a:endParaRPr>
          </a:p>
        </p:txBody>
      </p:sp>
      <p:sp>
        <p:nvSpPr>
          <p:cNvPr id="81923" name="Rectangle 3"/>
          <p:cNvSpPr>
            <a:spLocks noGrp="1" noChangeArrowheads="1"/>
          </p:cNvSpPr>
          <p:nvPr>
            <p:ph type="body" idx="1"/>
          </p:nvPr>
        </p:nvSpPr>
        <p:spPr>
          <a:xfrm>
            <a:off x="3779838" y="1341438"/>
            <a:ext cx="4906962" cy="4525962"/>
          </a:xfrm>
        </p:spPr>
        <p:txBody>
          <a:bodyPr/>
          <a:lstStyle/>
          <a:p>
            <a:pPr algn="ctr" eaLnBrk="1" hangingPunct="1"/>
            <a:r>
              <a:rPr lang="fa-IR" smtClean="0">
                <a:cs typeface="Lotus" pitchFamily="2" charset="-78"/>
              </a:rPr>
              <a:t>در سيستم مديريت روابط تامين</a:t>
            </a:r>
            <a:r>
              <a:rPr lang="fa-IR" smtClean="0"/>
              <a:t>‌</a:t>
            </a:r>
            <a:r>
              <a:rPr lang="fa-IR" smtClean="0">
                <a:cs typeface="Lotus" pitchFamily="2" charset="-78"/>
              </a:rPr>
              <a:t>كنندگان كه يكي از اركان اصلي سيستم</a:t>
            </a:r>
            <a:r>
              <a:rPr lang="fa-IR" smtClean="0"/>
              <a:t>‌</a:t>
            </a:r>
            <a:r>
              <a:rPr lang="fa-IR" smtClean="0">
                <a:cs typeface="Lotus" pitchFamily="2" charset="-78"/>
              </a:rPr>
              <a:t>هاي برنامه</a:t>
            </a:r>
            <a:r>
              <a:rPr lang="fa-IR" smtClean="0"/>
              <a:t>‌</a:t>
            </a:r>
            <a:r>
              <a:rPr lang="fa-IR" smtClean="0">
                <a:cs typeface="Lotus" pitchFamily="2" charset="-78"/>
              </a:rPr>
              <a:t>ريزي منابع سازمان – نسل دوم مي</a:t>
            </a:r>
            <a:r>
              <a:rPr lang="fa-IR" smtClean="0"/>
              <a:t>‌</a:t>
            </a:r>
            <a:r>
              <a:rPr lang="fa-IR" smtClean="0">
                <a:cs typeface="Lotus" pitchFamily="2" charset="-78"/>
              </a:rPr>
              <a:t>باشد. تقريبا بخش عظيمي از فرايندهاي زنجيره تامين مديريت مي‌گردد، به جز برنامه‌ريزي‌ها تقاضا و توليد و امور انبار و حمل و نقل</a:t>
            </a:r>
            <a:endParaRPr lang="en-US" smtClean="0">
              <a:cs typeface="Lotus" pitchFamily="2" charset="-78"/>
            </a:endParaRPr>
          </a:p>
        </p:txBody>
      </p:sp>
      <p:pic>
        <p:nvPicPr>
          <p:cNvPr id="81924" name="Picture 4" descr="8_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4088"/>
            <a:ext cx="40481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Rectangle 4"/>
          <p:cNvSpPr>
            <a:spLocks noChangeArrowheads="1"/>
          </p:cNvSpPr>
          <p:nvPr/>
        </p:nvSpPr>
        <p:spPr bwMode="auto">
          <a:xfrm>
            <a:off x="1071563" y="6202363"/>
            <a:ext cx="6072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fa-IR">
                <a:solidFill>
                  <a:srgbClr val="002060"/>
                </a:solidFill>
              </a:rPr>
              <a:t> </a:t>
            </a:r>
            <a:r>
              <a:rPr lang="en-US" b="1">
                <a:solidFill>
                  <a:srgbClr val="002060"/>
                </a:solidFill>
              </a:rPr>
              <a:t>SUPPLIER  RELATIONSHIP MANAGEMENT      (</a:t>
            </a:r>
            <a:r>
              <a:rPr lang="en-US">
                <a:cs typeface="Lotus" pitchFamily="2" charset="-78"/>
              </a:rPr>
              <a:t>SRM</a:t>
            </a:r>
            <a:r>
              <a:rPr lang="en-US" b="1">
                <a:solidFill>
                  <a:srgbClr val="002060"/>
                </a:solidFill>
              </a:rPr>
              <a:t>)</a:t>
            </a:r>
            <a:endParaRPr lang="fa-IR">
              <a:solidFill>
                <a:srgbClr val="00206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01_866_ERP 2 va Modiriate tami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Titr"/>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101_866_ERP 2 va Modiriate tamin</Template>
  <TotalTime>12433</TotalTime>
  <Words>4466</Words>
  <Application>Microsoft Office PowerPoint</Application>
  <PresentationFormat>On-screen Show (4:3)</PresentationFormat>
  <Paragraphs>779</Paragraphs>
  <Slides>121</Slides>
  <Notes>24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121</vt:i4>
      </vt:variant>
    </vt:vector>
  </HeadingPairs>
  <TitlesOfParts>
    <vt:vector size="124" baseType="lpstr">
      <vt:lpstr>101_866_ERP 2 va Modiriate tamin</vt:lpstr>
      <vt:lpstr>Visio</vt:lpstr>
      <vt:lpstr>Clip</vt:lpstr>
      <vt:lpstr>اصول و مباني زنجيره تامين</vt:lpstr>
      <vt:lpstr>فقط بدانيم</vt:lpstr>
      <vt:lpstr>Dell</vt:lpstr>
      <vt:lpstr>PowerPoint Presentation</vt:lpstr>
      <vt:lpstr>BMW</vt:lpstr>
      <vt:lpstr>خرده‌فروشي پوشاك  Littlewoods</vt:lpstr>
      <vt:lpstr>زنجيره تامين</vt:lpstr>
      <vt:lpstr>مديريت زنجيره تامين</vt:lpstr>
      <vt:lpstr>هدف مديريت زنجيره تامين</vt:lpstr>
      <vt:lpstr>PowerPoint Presentation</vt:lpstr>
      <vt:lpstr>نمونه زنجیره تامین</vt:lpstr>
      <vt:lpstr>PowerPoint Presentation</vt:lpstr>
      <vt:lpstr>مدیریت زنجیره تامین در تولید</vt:lpstr>
      <vt:lpstr>نقش زنجیره تامین در ارائه خدمات</vt:lpstr>
      <vt:lpstr>زنجیره تامین در سازمان های غیرانتفاعی</vt:lpstr>
      <vt:lpstr> تعريف مديريت لجستيك </vt:lpstr>
      <vt:lpstr> تعريف مديريت لجستيك </vt:lpstr>
      <vt:lpstr>لجستیک چیست؟</vt:lpstr>
      <vt:lpstr>ساز و كار</vt:lpstr>
      <vt:lpstr>مديريت لجستيك در سه بخش قابل بحث است</vt:lpstr>
      <vt:lpstr>Logistics P.O.R </vt:lpstr>
      <vt:lpstr>زنجیره تامین الکترونیکی</vt:lpstr>
      <vt:lpstr>ایجاد تعادل میان روند حرکت و صدای مشتری</vt:lpstr>
      <vt:lpstr>ERP</vt:lpstr>
      <vt:lpstr>PowerPoint Presentation</vt:lpstr>
      <vt:lpstr>مزایای ERP</vt:lpstr>
      <vt:lpstr>PowerPoint Presentation</vt:lpstr>
      <vt:lpstr>گسترده شدن نسل جديد ERP</vt:lpstr>
      <vt:lpstr>ارائه ارزش مورد انتظار مشتریان</vt:lpstr>
      <vt:lpstr>تاريخچه سيرتكاملي مديريت زنجيره تامين</vt:lpstr>
      <vt:lpstr>تاريخچه سيرتكاملي مديريت زنجيره تامين</vt:lpstr>
      <vt:lpstr>تاريخچه سيرتكاملي مديريت زنجيره تامين</vt:lpstr>
      <vt:lpstr>سيرتكاملي مديريت زنجيره تامين</vt:lpstr>
      <vt:lpstr>گرایش به سوی خدمات</vt:lpstr>
      <vt:lpstr>تغییر از موسسه به شبکه</vt:lpstr>
      <vt:lpstr>پیچیدگی های افزایش یافته فرآیند</vt:lpstr>
      <vt:lpstr>مشارکت تامین کننده</vt:lpstr>
      <vt:lpstr>فرآیند دیدگاه های زنجیره تامین</vt:lpstr>
      <vt:lpstr>ساختار زنجیره تامین</vt:lpstr>
      <vt:lpstr>ساختار زنجیره تامین</vt:lpstr>
      <vt:lpstr>آیا این ساختار برای همه سازمانها مناسب است؟</vt:lpstr>
      <vt:lpstr>1.مشتری و تقاضا در زنجیره تامین</vt:lpstr>
      <vt:lpstr>پیش بینی تقاضا</vt:lpstr>
      <vt:lpstr>عوامل تاثیر گذار بر اشتباهات پیش بینی</vt:lpstr>
      <vt:lpstr>2.مدیریت ظرفیت و منابع سازمانی</vt:lpstr>
      <vt:lpstr>مدیریت ظرفیت</vt:lpstr>
      <vt:lpstr>3.تدارکات و الزامات عرضه کنندگان </vt:lpstr>
      <vt:lpstr>3.تدارکات و الزامات عرضه کنندگان </vt:lpstr>
      <vt:lpstr>تولید</vt:lpstr>
      <vt:lpstr>4.مدیریت موجودی</vt:lpstr>
      <vt:lpstr>مقادیر اقتصادی سفارش</vt:lpstr>
      <vt:lpstr>مدیریت موجودی</vt:lpstr>
      <vt:lpstr>5.مدیریت عملیات</vt:lpstr>
      <vt:lpstr>منابع</vt:lpstr>
      <vt:lpstr>ساختارهای سیستم</vt:lpstr>
      <vt:lpstr>ساختارهای حمل و سرویس</vt:lpstr>
      <vt:lpstr>ساختار عرضه یا تولید</vt:lpstr>
      <vt:lpstr>مدل اسلاک (5V )</vt:lpstr>
      <vt:lpstr>6.مدیریت توزیع</vt:lpstr>
      <vt:lpstr>مدیریت موجودی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برنامه ریزی حمل و نقل</vt:lpstr>
      <vt:lpstr>PowerPoint Presentation</vt:lpstr>
      <vt:lpstr>1.سیستم ها و روش ها</vt:lpstr>
      <vt:lpstr>مدیریت مالی</vt:lpstr>
      <vt:lpstr>تکنولوژی اطلاعات و ارتباطات</vt:lpstr>
      <vt:lpstr>2.برنامه ریزی عملیات و فروش</vt:lpstr>
      <vt:lpstr>3.عملکرد زنجیره تامین</vt:lpstr>
      <vt:lpstr>ضعف ها و مشکلات زنجیره تامین کالا در کشور ما</vt:lpstr>
      <vt:lpstr>مزایا و منافع زنجیره تامین</vt:lpstr>
      <vt:lpstr>زنجيره‌تامين الكترونيكي</vt:lpstr>
      <vt:lpstr>فوايد زنجيره‌ تامين الكترونيكي</vt:lpstr>
      <vt:lpstr>فوايد زنجيره‌ تامين الكترونيكي</vt:lpstr>
      <vt:lpstr>ابزارهاي مديريت زنجيره تامين </vt:lpstr>
      <vt:lpstr>ابزارهاي مديريت الكترونيكي زنجيره تامين</vt:lpstr>
      <vt:lpstr>بازارهاي برخط</vt:lpstr>
      <vt:lpstr>بازارهاي برخط</vt:lpstr>
      <vt:lpstr>مديريت روابط تامين كنندگان</vt:lpstr>
      <vt:lpstr>وجود ارتباط بين SCM و ERP</vt:lpstr>
      <vt:lpstr>روند كلي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زنجیره تامین در بازارهای نوظهور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ERPII و مديريت الكترونيكي زنجيره تامين</dc:title>
  <dc:creator>fileakdeh.ir</dc:creator>
  <cp:lastModifiedBy>Amir</cp:lastModifiedBy>
  <cp:revision>222</cp:revision>
  <cp:lastPrinted>1601-01-01T00:00:00Z</cp:lastPrinted>
  <dcterms:created xsi:type="dcterms:W3CDTF">2013-09-04T06:47:49Z</dcterms:created>
  <dcterms:modified xsi:type="dcterms:W3CDTF">2016-11-15T21:26:09Z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