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notesMasterIdLst>
    <p:notesMasterId r:id="rId51"/>
  </p:notesMasterIdLst>
  <p:sldIdLst>
    <p:sldId id="290" r:id="rId2"/>
    <p:sldId id="259" r:id="rId3"/>
    <p:sldId id="260" r:id="rId4"/>
    <p:sldId id="261" r:id="rId5"/>
    <p:sldId id="262" r:id="rId6"/>
    <p:sldId id="263" r:id="rId7"/>
    <p:sldId id="291" r:id="rId8"/>
    <p:sldId id="292" r:id="rId9"/>
    <p:sldId id="264" r:id="rId10"/>
    <p:sldId id="293" r:id="rId11"/>
    <p:sldId id="294" r:id="rId12"/>
    <p:sldId id="295" r:id="rId13"/>
    <p:sldId id="296" r:id="rId14"/>
    <p:sldId id="297" r:id="rId15"/>
    <p:sldId id="298" r:id="rId16"/>
    <p:sldId id="265" r:id="rId17"/>
    <p:sldId id="266" r:id="rId18"/>
    <p:sldId id="299" r:id="rId19"/>
    <p:sldId id="300" r:id="rId20"/>
    <p:sldId id="301" r:id="rId21"/>
    <p:sldId id="302" r:id="rId22"/>
    <p:sldId id="303" r:id="rId23"/>
    <p:sldId id="304" r:id="rId24"/>
    <p:sldId id="305" r:id="rId25"/>
    <p:sldId id="286" r:id="rId26"/>
    <p:sldId id="306" r:id="rId27"/>
    <p:sldId id="307" r:id="rId28"/>
    <p:sldId id="308" r:id="rId29"/>
    <p:sldId id="309" r:id="rId30"/>
    <p:sldId id="310" r:id="rId31"/>
    <p:sldId id="315" r:id="rId32"/>
    <p:sldId id="311" r:id="rId33"/>
    <p:sldId id="312" r:id="rId34"/>
    <p:sldId id="313" r:id="rId35"/>
    <p:sldId id="314" r:id="rId36"/>
    <p:sldId id="287" r:id="rId37"/>
    <p:sldId id="267" r:id="rId38"/>
    <p:sldId id="268" r:id="rId39"/>
    <p:sldId id="269" r:id="rId40"/>
    <p:sldId id="270" r:id="rId41"/>
    <p:sldId id="271" r:id="rId42"/>
    <p:sldId id="273" r:id="rId43"/>
    <p:sldId id="274" r:id="rId44"/>
    <p:sldId id="276" r:id="rId45"/>
    <p:sldId id="277" r:id="rId46"/>
    <p:sldId id="278" r:id="rId47"/>
    <p:sldId id="279" r:id="rId48"/>
    <p:sldId id="285" r:id="rId49"/>
    <p:sldId id="280" r:id="rId50"/>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1" autoAdjust="0"/>
    <p:restoredTop sz="94690" autoAdjust="0"/>
  </p:normalViewPr>
  <p:slideViewPr>
    <p:cSldViewPr>
      <p:cViewPr>
        <p:scale>
          <a:sx n="80" d="100"/>
          <a:sy n="80" d="100"/>
        </p:scale>
        <p:origin x="-1086" y="72"/>
      </p:cViewPr>
      <p:guideLst>
        <p:guide orient="horz" pos="2160"/>
        <p:guide pos="2880"/>
      </p:guideLst>
    </p:cSldViewPr>
  </p:slideViewPr>
  <p:outlineViewPr>
    <p:cViewPr>
      <p:scale>
        <a:sx n="33" d="100"/>
        <a:sy n="33" d="100"/>
      </p:scale>
      <p:origin x="12" y="3460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9F652-1B68-4AA9-9F99-ACB5497761D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pPr rtl="1"/>
          <a:endParaRPr lang="fa-IR"/>
        </a:p>
      </dgm:t>
    </dgm:pt>
    <dgm:pt modelId="{51B01AE7-4ED8-46B7-A77E-0445F44834A3}">
      <dgm:prSet phldrT="[Text]"/>
      <dgm:spPr/>
      <dgm:t>
        <a:bodyPr/>
        <a:lstStyle/>
        <a:p>
          <a:pPr rtl="1"/>
          <a:r>
            <a:rPr lang="fa-IR" dirty="0" smtClean="0"/>
            <a:t>استراتژی های </a:t>
          </a:r>
          <a:r>
            <a:rPr lang="en-US" dirty="0" smtClean="0"/>
            <a:t>JIT</a:t>
          </a:r>
          <a:endParaRPr lang="fa-IR" dirty="0"/>
        </a:p>
      </dgm:t>
    </dgm:pt>
    <dgm:pt modelId="{9EFCC71E-951B-4FCF-AE52-DD5885887BCB}" type="parTrans" cxnId="{75E488EA-3779-4598-A19A-29ADC298C313}">
      <dgm:prSet/>
      <dgm:spPr/>
      <dgm:t>
        <a:bodyPr/>
        <a:lstStyle/>
        <a:p>
          <a:pPr rtl="1"/>
          <a:endParaRPr lang="fa-IR"/>
        </a:p>
      </dgm:t>
    </dgm:pt>
    <dgm:pt modelId="{2B4CB097-B011-4E26-8E01-5D1BA17E2AF9}" type="sibTrans" cxnId="{75E488EA-3779-4598-A19A-29ADC298C313}">
      <dgm:prSet/>
      <dgm:spPr/>
      <dgm:t>
        <a:bodyPr/>
        <a:lstStyle/>
        <a:p>
          <a:pPr rtl="1"/>
          <a:endParaRPr lang="fa-IR"/>
        </a:p>
      </dgm:t>
    </dgm:pt>
    <dgm:pt modelId="{955AAEF9-E6EE-4311-8555-CC65BB15AF5E}">
      <dgm:prSet phldrT="[Text]"/>
      <dgm:spPr>
        <a:solidFill>
          <a:schemeClr val="accent1">
            <a:lumMod val="60000"/>
            <a:lumOff val="40000"/>
          </a:schemeClr>
        </a:solidFill>
      </dgm:spPr>
      <dgm:t>
        <a:bodyPr/>
        <a:lstStyle/>
        <a:p>
          <a:pPr rtl="1"/>
          <a:r>
            <a:rPr lang="fa-IR" dirty="0" smtClean="0"/>
            <a:t>ساخت به هنگام</a:t>
          </a:r>
          <a:endParaRPr lang="fa-IR" dirty="0"/>
        </a:p>
      </dgm:t>
    </dgm:pt>
    <dgm:pt modelId="{E9376378-DC2A-4B4C-8E40-006DD6DD6CB2}" type="parTrans" cxnId="{DEECDD36-9DF6-4F50-BBC8-8312BB371946}">
      <dgm:prSet/>
      <dgm:spPr/>
      <dgm:t>
        <a:bodyPr/>
        <a:lstStyle/>
        <a:p>
          <a:pPr rtl="1"/>
          <a:endParaRPr lang="fa-IR"/>
        </a:p>
      </dgm:t>
    </dgm:pt>
    <dgm:pt modelId="{5FDA7E4A-6B4E-4963-9C81-C984E8B40EED}" type="sibTrans" cxnId="{DEECDD36-9DF6-4F50-BBC8-8312BB371946}">
      <dgm:prSet/>
      <dgm:spPr/>
      <dgm:t>
        <a:bodyPr/>
        <a:lstStyle/>
        <a:p>
          <a:pPr rtl="1"/>
          <a:endParaRPr lang="fa-IR"/>
        </a:p>
      </dgm:t>
    </dgm:pt>
    <dgm:pt modelId="{30583E52-E0E4-4AC8-9FCF-E1C66615E80C}">
      <dgm:prSet phldrT="[Text]"/>
      <dgm:spPr>
        <a:solidFill>
          <a:schemeClr val="accent1">
            <a:lumMod val="60000"/>
            <a:lumOff val="40000"/>
          </a:schemeClr>
        </a:solidFill>
      </dgm:spPr>
      <dgm:t>
        <a:bodyPr/>
        <a:lstStyle/>
        <a:p>
          <a:pPr rtl="1"/>
          <a:r>
            <a:rPr lang="fa-IR" dirty="0" smtClean="0"/>
            <a:t>خرید   به هنگام</a:t>
          </a:r>
          <a:endParaRPr lang="fa-IR" dirty="0"/>
        </a:p>
      </dgm:t>
    </dgm:pt>
    <dgm:pt modelId="{B5551D36-AB09-42EE-A172-B0DA94F87A61}" type="parTrans" cxnId="{B3A36AF0-6F09-4688-B4F3-6A0414EE62DD}">
      <dgm:prSet/>
      <dgm:spPr/>
      <dgm:t>
        <a:bodyPr/>
        <a:lstStyle/>
        <a:p>
          <a:pPr rtl="1"/>
          <a:endParaRPr lang="fa-IR"/>
        </a:p>
      </dgm:t>
    </dgm:pt>
    <dgm:pt modelId="{D30E093C-28CD-4292-A317-FD8A230F8679}" type="sibTrans" cxnId="{B3A36AF0-6F09-4688-B4F3-6A0414EE62DD}">
      <dgm:prSet/>
      <dgm:spPr/>
      <dgm:t>
        <a:bodyPr/>
        <a:lstStyle/>
        <a:p>
          <a:pPr rtl="1"/>
          <a:endParaRPr lang="fa-IR"/>
        </a:p>
      </dgm:t>
    </dgm:pt>
    <dgm:pt modelId="{14EBA778-A59B-441A-ABA1-223A08DD2816}">
      <dgm:prSet phldrT="[Text]"/>
      <dgm:spPr>
        <a:solidFill>
          <a:schemeClr val="accent1">
            <a:lumMod val="60000"/>
            <a:lumOff val="40000"/>
          </a:schemeClr>
        </a:solidFill>
      </dgm:spPr>
      <dgm:t>
        <a:bodyPr/>
        <a:lstStyle/>
        <a:p>
          <a:pPr rtl="1"/>
          <a:r>
            <a:rPr lang="fa-IR" dirty="0" smtClean="0"/>
            <a:t>فروش به هنگام</a:t>
          </a:r>
          <a:endParaRPr lang="fa-IR" dirty="0"/>
        </a:p>
      </dgm:t>
    </dgm:pt>
    <dgm:pt modelId="{5890FFC6-2D8D-4D66-89B4-A932486FBFD6}" type="parTrans" cxnId="{7C0B6C14-7B2B-4939-BBBF-9569784C76FD}">
      <dgm:prSet/>
      <dgm:spPr/>
      <dgm:t>
        <a:bodyPr/>
        <a:lstStyle/>
        <a:p>
          <a:pPr rtl="1"/>
          <a:endParaRPr lang="fa-IR"/>
        </a:p>
      </dgm:t>
    </dgm:pt>
    <dgm:pt modelId="{14FC8C26-0B7C-4A3D-981C-9B67F3071418}" type="sibTrans" cxnId="{7C0B6C14-7B2B-4939-BBBF-9569784C76FD}">
      <dgm:prSet/>
      <dgm:spPr/>
      <dgm:t>
        <a:bodyPr/>
        <a:lstStyle/>
        <a:p>
          <a:pPr rtl="1"/>
          <a:endParaRPr lang="fa-IR"/>
        </a:p>
      </dgm:t>
    </dgm:pt>
    <dgm:pt modelId="{A5F4531B-A910-4B27-AE60-781010B3286F}">
      <dgm:prSet phldrT="[Text]"/>
      <dgm:spPr>
        <a:solidFill>
          <a:schemeClr val="accent1">
            <a:lumMod val="60000"/>
            <a:lumOff val="40000"/>
          </a:schemeClr>
        </a:solidFill>
      </dgm:spPr>
      <dgm:t>
        <a:bodyPr/>
        <a:lstStyle/>
        <a:p>
          <a:pPr rtl="1"/>
          <a:r>
            <a:rPr lang="fa-IR" dirty="0" smtClean="0"/>
            <a:t>اطلاعات به هنگام</a:t>
          </a:r>
          <a:endParaRPr lang="fa-IR" dirty="0"/>
        </a:p>
      </dgm:t>
    </dgm:pt>
    <dgm:pt modelId="{5DA6BFAE-DD0F-437E-B7F4-F6F779B5D1DB}" type="parTrans" cxnId="{80C50B66-7708-4FC7-B341-6DB35BE9E17E}">
      <dgm:prSet/>
      <dgm:spPr/>
      <dgm:t>
        <a:bodyPr/>
        <a:lstStyle/>
        <a:p>
          <a:pPr rtl="1"/>
          <a:endParaRPr lang="fa-IR"/>
        </a:p>
      </dgm:t>
    </dgm:pt>
    <dgm:pt modelId="{D0C87731-0D20-42F0-8364-4C99090E5408}" type="sibTrans" cxnId="{80C50B66-7708-4FC7-B341-6DB35BE9E17E}">
      <dgm:prSet/>
      <dgm:spPr/>
      <dgm:t>
        <a:bodyPr/>
        <a:lstStyle/>
        <a:p>
          <a:pPr rtl="1"/>
          <a:endParaRPr lang="fa-IR"/>
        </a:p>
      </dgm:t>
    </dgm:pt>
    <dgm:pt modelId="{81465D6B-37C4-4690-98DB-0B128A045773}" type="pres">
      <dgm:prSet presAssocID="{3DD9F652-1B68-4AA9-9F99-ACB5497761D8}" presName="Name0" presStyleCnt="0">
        <dgm:presLayoutVars>
          <dgm:chMax val="1"/>
          <dgm:dir/>
          <dgm:animLvl val="ctr"/>
          <dgm:resizeHandles val="exact"/>
        </dgm:presLayoutVars>
      </dgm:prSet>
      <dgm:spPr/>
      <dgm:t>
        <a:bodyPr/>
        <a:lstStyle/>
        <a:p>
          <a:endParaRPr lang="en-US"/>
        </a:p>
      </dgm:t>
    </dgm:pt>
    <dgm:pt modelId="{0B6CF54B-F86D-49A9-AAC6-4AEC8DBE62AE}" type="pres">
      <dgm:prSet presAssocID="{51B01AE7-4ED8-46B7-A77E-0445F44834A3}" presName="centerShape" presStyleLbl="node0" presStyleIdx="0" presStyleCnt="1"/>
      <dgm:spPr/>
      <dgm:t>
        <a:bodyPr/>
        <a:lstStyle/>
        <a:p>
          <a:endParaRPr lang="en-US"/>
        </a:p>
      </dgm:t>
    </dgm:pt>
    <dgm:pt modelId="{78B62C32-2A8F-49E7-8E04-B9684A3750BB}" type="pres">
      <dgm:prSet presAssocID="{955AAEF9-E6EE-4311-8555-CC65BB15AF5E}" presName="node" presStyleLbl="node1" presStyleIdx="0" presStyleCnt="4">
        <dgm:presLayoutVars>
          <dgm:bulletEnabled val="1"/>
        </dgm:presLayoutVars>
      </dgm:prSet>
      <dgm:spPr/>
      <dgm:t>
        <a:bodyPr/>
        <a:lstStyle/>
        <a:p>
          <a:endParaRPr lang="en-US"/>
        </a:p>
      </dgm:t>
    </dgm:pt>
    <dgm:pt modelId="{58A61431-F961-4493-BCF1-9B412A62BF0F}" type="pres">
      <dgm:prSet presAssocID="{955AAEF9-E6EE-4311-8555-CC65BB15AF5E}" presName="dummy" presStyleCnt="0"/>
      <dgm:spPr/>
    </dgm:pt>
    <dgm:pt modelId="{C49CF0E0-35B4-4E1B-8F86-888D97A386DD}" type="pres">
      <dgm:prSet presAssocID="{5FDA7E4A-6B4E-4963-9C81-C984E8B40EED}" presName="sibTrans" presStyleLbl="sibTrans2D1" presStyleIdx="0" presStyleCnt="4"/>
      <dgm:spPr/>
      <dgm:t>
        <a:bodyPr/>
        <a:lstStyle/>
        <a:p>
          <a:endParaRPr lang="en-US"/>
        </a:p>
      </dgm:t>
    </dgm:pt>
    <dgm:pt modelId="{A30712ED-746A-474B-B557-CE0F80B07C97}" type="pres">
      <dgm:prSet presAssocID="{30583E52-E0E4-4AC8-9FCF-E1C66615E80C}" presName="node" presStyleLbl="node1" presStyleIdx="1" presStyleCnt="4" custScaleX="100757">
        <dgm:presLayoutVars>
          <dgm:bulletEnabled val="1"/>
        </dgm:presLayoutVars>
      </dgm:prSet>
      <dgm:spPr/>
      <dgm:t>
        <a:bodyPr/>
        <a:lstStyle/>
        <a:p>
          <a:endParaRPr lang="en-US"/>
        </a:p>
      </dgm:t>
    </dgm:pt>
    <dgm:pt modelId="{9C271C4C-14D3-4576-956A-80811686B774}" type="pres">
      <dgm:prSet presAssocID="{30583E52-E0E4-4AC8-9FCF-E1C66615E80C}" presName="dummy" presStyleCnt="0"/>
      <dgm:spPr/>
    </dgm:pt>
    <dgm:pt modelId="{E061B127-827D-4168-89C6-7594FA3E7A21}" type="pres">
      <dgm:prSet presAssocID="{D30E093C-28CD-4292-A317-FD8A230F8679}" presName="sibTrans" presStyleLbl="sibTrans2D1" presStyleIdx="1" presStyleCnt="4"/>
      <dgm:spPr/>
      <dgm:t>
        <a:bodyPr/>
        <a:lstStyle/>
        <a:p>
          <a:endParaRPr lang="en-US"/>
        </a:p>
      </dgm:t>
    </dgm:pt>
    <dgm:pt modelId="{66E2B05A-C48A-4D0F-9D7E-7B5B2EEE5FFC}" type="pres">
      <dgm:prSet presAssocID="{14EBA778-A59B-441A-ABA1-223A08DD2816}" presName="node" presStyleLbl="node1" presStyleIdx="2" presStyleCnt="4">
        <dgm:presLayoutVars>
          <dgm:bulletEnabled val="1"/>
        </dgm:presLayoutVars>
      </dgm:prSet>
      <dgm:spPr/>
      <dgm:t>
        <a:bodyPr/>
        <a:lstStyle/>
        <a:p>
          <a:endParaRPr lang="en-US"/>
        </a:p>
      </dgm:t>
    </dgm:pt>
    <dgm:pt modelId="{93C530CD-C37D-4E5A-8457-E08642644BF8}" type="pres">
      <dgm:prSet presAssocID="{14EBA778-A59B-441A-ABA1-223A08DD2816}" presName="dummy" presStyleCnt="0"/>
      <dgm:spPr/>
    </dgm:pt>
    <dgm:pt modelId="{124BB5E5-264A-41B6-8DD5-CE02CF544F2C}" type="pres">
      <dgm:prSet presAssocID="{14FC8C26-0B7C-4A3D-981C-9B67F3071418}" presName="sibTrans" presStyleLbl="sibTrans2D1" presStyleIdx="2" presStyleCnt="4"/>
      <dgm:spPr/>
      <dgm:t>
        <a:bodyPr/>
        <a:lstStyle/>
        <a:p>
          <a:endParaRPr lang="en-US"/>
        </a:p>
      </dgm:t>
    </dgm:pt>
    <dgm:pt modelId="{75BACB8E-2FD1-4C4A-AB93-05A6DF7C9954}" type="pres">
      <dgm:prSet presAssocID="{A5F4531B-A910-4B27-AE60-781010B3286F}" presName="node" presStyleLbl="node1" presStyleIdx="3" presStyleCnt="4">
        <dgm:presLayoutVars>
          <dgm:bulletEnabled val="1"/>
        </dgm:presLayoutVars>
      </dgm:prSet>
      <dgm:spPr/>
      <dgm:t>
        <a:bodyPr/>
        <a:lstStyle/>
        <a:p>
          <a:endParaRPr lang="en-US"/>
        </a:p>
      </dgm:t>
    </dgm:pt>
    <dgm:pt modelId="{0A7B72DC-5F38-4431-A934-AFED5167842A}" type="pres">
      <dgm:prSet presAssocID="{A5F4531B-A910-4B27-AE60-781010B3286F}" presName="dummy" presStyleCnt="0"/>
      <dgm:spPr/>
    </dgm:pt>
    <dgm:pt modelId="{5B44AE5B-0261-4EBE-9CB2-378409902DFF}" type="pres">
      <dgm:prSet presAssocID="{D0C87731-0D20-42F0-8364-4C99090E5408}" presName="sibTrans" presStyleLbl="sibTrans2D1" presStyleIdx="3" presStyleCnt="4"/>
      <dgm:spPr/>
      <dgm:t>
        <a:bodyPr/>
        <a:lstStyle/>
        <a:p>
          <a:endParaRPr lang="en-US"/>
        </a:p>
      </dgm:t>
    </dgm:pt>
  </dgm:ptLst>
  <dgm:cxnLst>
    <dgm:cxn modelId="{3354AD52-79E3-44D2-B435-405418F48EE2}" type="presOf" srcId="{30583E52-E0E4-4AC8-9FCF-E1C66615E80C}" destId="{A30712ED-746A-474B-B557-CE0F80B07C97}" srcOrd="0" destOrd="0" presId="urn:microsoft.com/office/officeart/2005/8/layout/radial6"/>
    <dgm:cxn modelId="{9A94C94B-3AD9-4889-B060-64E505D393E6}" type="presOf" srcId="{A5F4531B-A910-4B27-AE60-781010B3286F}" destId="{75BACB8E-2FD1-4C4A-AB93-05A6DF7C9954}" srcOrd="0" destOrd="0" presId="urn:microsoft.com/office/officeart/2005/8/layout/radial6"/>
    <dgm:cxn modelId="{7C0B6C14-7B2B-4939-BBBF-9569784C76FD}" srcId="{51B01AE7-4ED8-46B7-A77E-0445F44834A3}" destId="{14EBA778-A59B-441A-ABA1-223A08DD2816}" srcOrd="2" destOrd="0" parTransId="{5890FFC6-2D8D-4D66-89B4-A932486FBFD6}" sibTransId="{14FC8C26-0B7C-4A3D-981C-9B67F3071418}"/>
    <dgm:cxn modelId="{E7D8F576-09F2-4070-80F7-683A2F55E06F}" type="presOf" srcId="{14FC8C26-0B7C-4A3D-981C-9B67F3071418}" destId="{124BB5E5-264A-41B6-8DD5-CE02CF544F2C}" srcOrd="0" destOrd="0" presId="urn:microsoft.com/office/officeart/2005/8/layout/radial6"/>
    <dgm:cxn modelId="{A7D53DB0-9E16-484C-9FD3-2BA732F529AA}" type="presOf" srcId="{D30E093C-28CD-4292-A317-FD8A230F8679}" destId="{E061B127-827D-4168-89C6-7594FA3E7A21}" srcOrd="0" destOrd="0" presId="urn:microsoft.com/office/officeart/2005/8/layout/radial6"/>
    <dgm:cxn modelId="{75E488EA-3779-4598-A19A-29ADC298C313}" srcId="{3DD9F652-1B68-4AA9-9F99-ACB5497761D8}" destId="{51B01AE7-4ED8-46B7-A77E-0445F44834A3}" srcOrd="0" destOrd="0" parTransId="{9EFCC71E-951B-4FCF-AE52-DD5885887BCB}" sibTransId="{2B4CB097-B011-4E26-8E01-5D1BA17E2AF9}"/>
    <dgm:cxn modelId="{80C50B66-7708-4FC7-B341-6DB35BE9E17E}" srcId="{51B01AE7-4ED8-46B7-A77E-0445F44834A3}" destId="{A5F4531B-A910-4B27-AE60-781010B3286F}" srcOrd="3" destOrd="0" parTransId="{5DA6BFAE-DD0F-437E-B7F4-F6F779B5D1DB}" sibTransId="{D0C87731-0D20-42F0-8364-4C99090E5408}"/>
    <dgm:cxn modelId="{4406FF9F-FE3F-4B93-BFD8-5E4D3A99CAB1}" type="presOf" srcId="{14EBA778-A59B-441A-ABA1-223A08DD2816}" destId="{66E2B05A-C48A-4D0F-9D7E-7B5B2EEE5FFC}" srcOrd="0" destOrd="0" presId="urn:microsoft.com/office/officeart/2005/8/layout/radial6"/>
    <dgm:cxn modelId="{B3A36AF0-6F09-4688-B4F3-6A0414EE62DD}" srcId="{51B01AE7-4ED8-46B7-A77E-0445F44834A3}" destId="{30583E52-E0E4-4AC8-9FCF-E1C66615E80C}" srcOrd="1" destOrd="0" parTransId="{B5551D36-AB09-42EE-A172-B0DA94F87A61}" sibTransId="{D30E093C-28CD-4292-A317-FD8A230F8679}"/>
    <dgm:cxn modelId="{DEECDD36-9DF6-4F50-BBC8-8312BB371946}" srcId="{51B01AE7-4ED8-46B7-A77E-0445F44834A3}" destId="{955AAEF9-E6EE-4311-8555-CC65BB15AF5E}" srcOrd="0" destOrd="0" parTransId="{E9376378-DC2A-4B4C-8E40-006DD6DD6CB2}" sibTransId="{5FDA7E4A-6B4E-4963-9C81-C984E8B40EED}"/>
    <dgm:cxn modelId="{6A114D27-8875-4092-A541-776A1EBD3FB4}" type="presOf" srcId="{5FDA7E4A-6B4E-4963-9C81-C984E8B40EED}" destId="{C49CF0E0-35B4-4E1B-8F86-888D97A386DD}" srcOrd="0" destOrd="0" presId="urn:microsoft.com/office/officeart/2005/8/layout/radial6"/>
    <dgm:cxn modelId="{AAC88BD2-7F89-4F1A-BF2E-ECA7B0092851}" type="presOf" srcId="{3DD9F652-1B68-4AA9-9F99-ACB5497761D8}" destId="{81465D6B-37C4-4690-98DB-0B128A045773}" srcOrd="0" destOrd="0" presId="urn:microsoft.com/office/officeart/2005/8/layout/radial6"/>
    <dgm:cxn modelId="{5BA83349-9B76-4E84-9B8A-D17A9C8B0ED6}" type="presOf" srcId="{D0C87731-0D20-42F0-8364-4C99090E5408}" destId="{5B44AE5B-0261-4EBE-9CB2-378409902DFF}" srcOrd="0" destOrd="0" presId="urn:microsoft.com/office/officeart/2005/8/layout/radial6"/>
    <dgm:cxn modelId="{7A43B4D7-D6B8-4767-A791-B39577D43431}" type="presOf" srcId="{51B01AE7-4ED8-46B7-A77E-0445F44834A3}" destId="{0B6CF54B-F86D-49A9-AAC6-4AEC8DBE62AE}" srcOrd="0" destOrd="0" presId="urn:microsoft.com/office/officeart/2005/8/layout/radial6"/>
    <dgm:cxn modelId="{0D34495A-3545-4441-A7DF-E08010D19448}" type="presOf" srcId="{955AAEF9-E6EE-4311-8555-CC65BB15AF5E}" destId="{78B62C32-2A8F-49E7-8E04-B9684A3750BB}" srcOrd="0" destOrd="0" presId="urn:microsoft.com/office/officeart/2005/8/layout/radial6"/>
    <dgm:cxn modelId="{85A5F68E-07B2-4676-9F10-2B0AD18CC925}" type="presParOf" srcId="{81465D6B-37C4-4690-98DB-0B128A045773}" destId="{0B6CF54B-F86D-49A9-AAC6-4AEC8DBE62AE}" srcOrd="0" destOrd="0" presId="urn:microsoft.com/office/officeart/2005/8/layout/radial6"/>
    <dgm:cxn modelId="{C5E56D14-EE68-418B-A7B1-7FF2EADCE008}" type="presParOf" srcId="{81465D6B-37C4-4690-98DB-0B128A045773}" destId="{78B62C32-2A8F-49E7-8E04-B9684A3750BB}" srcOrd="1" destOrd="0" presId="urn:microsoft.com/office/officeart/2005/8/layout/radial6"/>
    <dgm:cxn modelId="{80DD9B3B-EC05-4B09-AAAE-7CF8A118FF06}" type="presParOf" srcId="{81465D6B-37C4-4690-98DB-0B128A045773}" destId="{58A61431-F961-4493-BCF1-9B412A62BF0F}" srcOrd="2" destOrd="0" presId="urn:microsoft.com/office/officeart/2005/8/layout/radial6"/>
    <dgm:cxn modelId="{A4EC2C65-5F76-4B0F-9C5E-D59F9A9CD3E8}" type="presParOf" srcId="{81465D6B-37C4-4690-98DB-0B128A045773}" destId="{C49CF0E0-35B4-4E1B-8F86-888D97A386DD}" srcOrd="3" destOrd="0" presId="urn:microsoft.com/office/officeart/2005/8/layout/radial6"/>
    <dgm:cxn modelId="{ADBBF568-5A4B-4F01-8519-76812B42DB41}" type="presParOf" srcId="{81465D6B-37C4-4690-98DB-0B128A045773}" destId="{A30712ED-746A-474B-B557-CE0F80B07C97}" srcOrd="4" destOrd="0" presId="urn:microsoft.com/office/officeart/2005/8/layout/radial6"/>
    <dgm:cxn modelId="{CA4DC1FB-9E58-4354-AB9E-82306C002B3B}" type="presParOf" srcId="{81465D6B-37C4-4690-98DB-0B128A045773}" destId="{9C271C4C-14D3-4576-956A-80811686B774}" srcOrd="5" destOrd="0" presId="urn:microsoft.com/office/officeart/2005/8/layout/radial6"/>
    <dgm:cxn modelId="{ABC62C31-CBBD-4DDF-B636-9DFEA301CEF8}" type="presParOf" srcId="{81465D6B-37C4-4690-98DB-0B128A045773}" destId="{E061B127-827D-4168-89C6-7594FA3E7A21}" srcOrd="6" destOrd="0" presId="urn:microsoft.com/office/officeart/2005/8/layout/radial6"/>
    <dgm:cxn modelId="{4A5E0F2D-DEA2-4BC6-AC2E-1328A5B356BD}" type="presParOf" srcId="{81465D6B-37C4-4690-98DB-0B128A045773}" destId="{66E2B05A-C48A-4D0F-9D7E-7B5B2EEE5FFC}" srcOrd="7" destOrd="0" presId="urn:microsoft.com/office/officeart/2005/8/layout/radial6"/>
    <dgm:cxn modelId="{FC1D7DBD-B57A-43CE-B810-273E3B463EEC}" type="presParOf" srcId="{81465D6B-37C4-4690-98DB-0B128A045773}" destId="{93C530CD-C37D-4E5A-8457-E08642644BF8}" srcOrd="8" destOrd="0" presId="urn:microsoft.com/office/officeart/2005/8/layout/radial6"/>
    <dgm:cxn modelId="{88D4E6F5-9AD7-4449-BACF-C29BD8652210}" type="presParOf" srcId="{81465D6B-37C4-4690-98DB-0B128A045773}" destId="{124BB5E5-264A-41B6-8DD5-CE02CF544F2C}" srcOrd="9" destOrd="0" presId="urn:microsoft.com/office/officeart/2005/8/layout/radial6"/>
    <dgm:cxn modelId="{C720F4B0-0631-4A8F-8D1B-14B27B6D41C2}" type="presParOf" srcId="{81465D6B-37C4-4690-98DB-0B128A045773}" destId="{75BACB8E-2FD1-4C4A-AB93-05A6DF7C9954}" srcOrd="10" destOrd="0" presId="urn:microsoft.com/office/officeart/2005/8/layout/radial6"/>
    <dgm:cxn modelId="{30560F4A-1F88-4593-9C9D-5F463153D2F0}" type="presParOf" srcId="{81465D6B-37C4-4690-98DB-0B128A045773}" destId="{0A7B72DC-5F38-4431-A934-AFED5167842A}" srcOrd="11" destOrd="0" presId="urn:microsoft.com/office/officeart/2005/8/layout/radial6"/>
    <dgm:cxn modelId="{4F886DCF-2746-4E9E-96CC-CF4ACAEC3792}" type="presParOf" srcId="{81465D6B-37C4-4690-98DB-0B128A045773}" destId="{5B44AE5B-0261-4EBE-9CB2-378409902DF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4AE5B-0261-4EBE-9CB2-378409902DFF}">
      <dsp:nvSpPr>
        <dsp:cNvPr id="0" name=""/>
        <dsp:cNvSpPr/>
      </dsp:nvSpPr>
      <dsp:spPr>
        <a:xfrm>
          <a:off x="1535878" y="638381"/>
          <a:ext cx="4267852" cy="4267852"/>
        </a:xfrm>
        <a:prstGeom prst="blockArc">
          <a:avLst>
            <a:gd name="adj1" fmla="val 1080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4BB5E5-264A-41B6-8DD5-CE02CF544F2C}">
      <dsp:nvSpPr>
        <dsp:cNvPr id="0" name=""/>
        <dsp:cNvSpPr/>
      </dsp:nvSpPr>
      <dsp:spPr>
        <a:xfrm>
          <a:off x="1535878" y="638381"/>
          <a:ext cx="4267852" cy="4267852"/>
        </a:xfrm>
        <a:prstGeom prst="blockArc">
          <a:avLst>
            <a:gd name="adj1" fmla="val 5400000"/>
            <a:gd name="adj2" fmla="val 108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61B127-827D-4168-89C6-7594FA3E7A21}">
      <dsp:nvSpPr>
        <dsp:cNvPr id="0" name=""/>
        <dsp:cNvSpPr/>
      </dsp:nvSpPr>
      <dsp:spPr>
        <a:xfrm>
          <a:off x="1535878" y="638381"/>
          <a:ext cx="4267852" cy="4267852"/>
        </a:xfrm>
        <a:prstGeom prst="blockArc">
          <a:avLst>
            <a:gd name="adj1" fmla="val 0"/>
            <a:gd name="adj2" fmla="val 54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9CF0E0-35B4-4E1B-8F86-888D97A386DD}">
      <dsp:nvSpPr>
        <dsp:cNvPr id="0" name=""/>
        <dsp:cNvSpPr/>
      </dsp:nvSpPr>
      <dsp:spPr>
        <a:xfrm>
          <a:off x="1535878" y="638381"/>
          <a:ext cx="4267852" cy="4267852"/>
        </a:xfrm>
        <a:prstGeom prst="blockArc">
          <a:avLst>
            <a:gd name="adj1" fmla="val 16200000"/>
            <a:gd name="adj2" fmla="val 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6CF54B-F86D-49A9-AAC6-4AEC8DBE62AE}">
      <dsp:nvSpPr>
        <dsp:cNvPr id="0" name=""/>
        <dsp:cNvSpPr/>
      </dsp:nvSpPr>
      <dsp:spPr>
        <a:xfrm>
          <a:off x="2687148" y="1789651"/>
          <a:ext cx="1965312" cy="19653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rtl="1">
            <a:lnSpc>
              <a:spcPct val="90000"/>
            </a:lnSpc>
            <a:spcBef>
              <a:spcPct val="0"/>
            </a:spcBef>
            <a:spcAft>
              <a:spcPct val="35000"/>
            </a:spcAft>
          </a:pPr>
          <a:r>
            <a:rPr lang="fa-IR" sz="3300" kern="1200" dirty="0" smtClean="0"/>
            <a:t>استراتژی های </a:t>
          </a:r>
          <a:r>
            <a:rPr lang="en-US" sz="3300" kern="1200" dirty="0" smtClean="0"/>
            <a:t>JIT</a:t>
          </a:r>
          <a:endParaRPr lang="fa-IR" sz="3300" kern="1200" dirty="0"/>
        </a:p>
      </dsp:txBody>
      <dsp:txXfrm>
        <a:off x="2974961" y="2077464"/>
        <a:ext cx="1389686" cy="1389686"/>
      </dsp:txXfrm>
    </dsp:sp>
    <dsp:sp modelId="{78B62C32-2A8F-49E7-8E04-B9684A3750BB}">
      <dsp:nvSpPr>
        <dsp:cNvPr id="0" name=""/>
        <dsp:cNvSpPr/>
      </dsp:nvSpPr>
      <dsp:spPr>
        <a:xfrm>
          <a:off x="2981945" y="48"/>
          <a:ext cx="1375718" cy="1375718"/>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1">
            <a:lnSpc>
              <a:spcPct val="90000"/>
            </a:lnSpc>
            <a:spcBef>
              <a:spcPct val="0"/>
            </a:spcBef>
            <a:spcAft>
              <a:spcPct val="35000"/>
            </a:spcAft>
          </a:pPr>
          <a:r>
            <a:rPr lang="fa-IR" sz="2500" kern="1200" dirty="0" smtClean="0"/>
            <a:t>ساخت به هنگام</a:t>
          </a:r>
          <a:endParaRPr lang="fa-IR" sz="2500" kern="1200" dirty="0"/>
        </a:p>
      </dsp:txBody>
      <dsp:txXfrm>
        <a:off x="3183414" y="201517"/>
        <a:ext cx="972780" cy="972780"/>
      </dsp:txXfrm>
    </dsp:sp>
    <dsp:sp modelId="{A30712ED-746A-474B-B557-CE0F80B07C97}">
      <dsp:nvSpPr>
        <dsp:cNvPr id="0" name=""/>
        <dsp:cNvSpPr/>
      </dsp:nvSpPr>
      <dsp:spPr>
        <a:xfrm>
          <a:off x="5061138" y="2084448"/>
          <a:ext cx="1386132" cy="1375718"/>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1">
            <a:lnSpc>
              <a:spcPct val="90000"/>
            </a:lnSpc>
            <a:spcBef>
              <a:spcPct val="0"/>
            </a:spcBef>
            <a:spcAft>
              <a:spcPct val="35000"/>
            </a:spcAft>
          </a:pPr>
          <a:r>
            <a:rPr lang="fa-IR" sz="2500" kern="1200" dirty="0" smtClean="0"/>
            <a:t>خرید   به هنگام</a:t>
          </a:r>
          <a:endParaRPr lang="fa-IR" sz="2500" kern="1200" dirty="0"/>
        </a:p>
      </dsp:txBody>
      <dsp:txXfrm>
        <a:off x="5264132" y="2285917"/>
        <a:ext cx="980144" cy="972780"/>
      </dsp:txXfrm>
    </dsp:sp>
    <dsp:sp modelId="{66E2B05A-C48A-4D0F-9D7E-7B5B2EEE5FFC}">
      <dsp:nvSpPr>
        <dsp:cNvPr id="0" name=""/>
        <dsp:cNvSpPr/>
      </dsp:nvSpPr>
      <dsp:spPr>
        <a:xfrm>
          <a:off x="2981945" y="4168848"/>
          <a:ext cx="1375718" cy="1375718"/>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1">
            <a:lnSpc>
              <a:spcPct val="90000"/>
            </a:lnSpc>
            <a:spcBef>
              <a:spcPct val="0"/>
            </a:spcBef>
            <a:spcAft>
              <a:spcPct val="35000"/>
            </a:spcAft>
          </a:pPr>
          <a:r>
            <a:rPr lang="fa-IR" sz="2500" kern="1200" dirty="0" smtClean="0"/>
            <a:t>فروش به هنگام</a:t>
          </a:r>
          <a:endParaRPr lang="fa-IR" sz="2500" kern="1200" dirty="0"/>
        </a:p>
      </dsp:txBody>
      <dsp:txXfrm>
        <a:off x="3183414" y="4370317"/>
        <a:ext cx="972780" cy="972780"/>
      </dsp:txXfrm>
    </dsp:sp>
    <dsp:sp modelId="{75BACB8E-2FD1-4C4A-AB93-05A6DF7C9954}">
      <dsp:nvSpPr>
        <dsp:cNvPr id="0" name=""/>
        <dsp:cNvSpPr/>
      </dsp:nvSpPr>
      <dsp:spPr>
        <a:xfrm>
          <a:off x="897544" y="2084448"/>
          <a:ext cx="1375718" cy="1375718"/>
        </a:xfrm>
        <a:prstGeom prst="ellips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1">
            <a:lnSpc>
              <a:spcPct val="90000"/>
            </a:lnSpc>
            <a:spcBef>
              <a:spcPct val="0"/>
            </a:spcBef>
            <a:spcAft>
              <a:spcPct val="35000"/>
            </a:spcAft>
          </a:pPr>
          <a:r>
            <a:rPr lang="fa-IR" sz="2500" kern="1200" dirty="0" smtClean="0"/>
            <a:t>اطلاعات به هنگام</a:t>
          </a:r>
          <a:endParaRPr lang="fa-IR" sz="2500" kern="1200" dirty="0"/>
        </a:p>
      </dsp:txBody>
      <dsp:txXfrm>
        <a:off x="1099013" y="2285917"/>
        <a:ext cx="972780" cy="97278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74264D5-BB4C-4256-A1E4-52414029D311}" type="datetimeFigureOut">
              <a:rPr lang="fa-IR" smtClean="0"/>
              <a:pPr/>
              <a:t>1438/01/21</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054C5A5-B111-46D8-B491-F40EB0997CD4}" type="slidenum">
              <a:rPr lang="fa-IR" smtClean="0"/>
              <a:pPr/>
              <a:t>‹#›</a:t>
            </a:fld>
            <a:endParaRPr lang="fa-IR"/>
          </a:p>
        </p:txBody>
      </p:sp>
    </p:spTree>
    <p:extLst>
      <p:ext uri="{BB962C8B-B14F-4D97-AF65-F5344CB8AC3E}">
        <p14:creationId xmlns:p14="http://schemas.microsoft.com/office/powerpoint/2010/main" val="206592361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6054C5A5-B111-46D8-B491-F40EB0997CD4}" type="slidenum">
              <a:rPr lang="fa-IR" smtClean="0"/>
              <a:pPr/>
              <a:t>49</a:t>
            </a:fld>
            <a:endParaRPr lang="fa-IR"/>
          </a:p>
        </p:txBody>
      </p:sp>
    </p:spTree>
    <p:extLst>
      <p:ext uri="{BB962C8B-B14F-4D97-AF65-F5344CB8AC3E}">
        <p14:creationId xmlns:p14="http://schemas.microsoft.com/office/powerpoint/2010/main" val="47612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9FCF17-1193-4C93-99E2-BBC0739F82B6}" type="datetime8">
              <a:rPr lang="fa-IR" smtClean="0"/>
              <a:pPr/>
              <a:t>16/اکتبر/22</a:t>
            </a:fld>
            <a:endParaRPr lang="fa-IR"/>
          </a:p>
        </p:txBody>
      </p:sp>
      <p:sp>
        <p:nvSpPr>
          <p:cNvPr id="5" name="Footer Placeholder 4"/>
          <p:cNvSpPr>
            <a:spLocks noGrp="1"/>
          </p:cNvSpPr>
          <p:nvPr>
            <p:ph type="ftr" sz="quarter" idx="11"/>
          </p:nvPr>
        </p:nvSpPr>
        <p:spPr/>
        <p:txBody>
          <a:bodyPr/>
          <a:lstStyle/>
          <a:p>
            <a:r>
              <a:rPr lang="fa-IR" smtClean="0"/>
              <a:t>سیستم تولید به موقع</a:t>
            </a:r>
            <a:endParaRPr lang="fa-IR"/>
          </a:p>
        </p:txBody>
      </p:sp>
      <p:sp>
        <p:nvSpPr>
          <p:cNvPr id="6" name="Slide Number Placeholder 5"/>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B50A37-B572-4E53-B1DA-53EA53FD6436}" type="datetime8">
              <a:rPr lang="fa-IR" smtClean="0"/>
              <a:pPr/>
              <a:t>16/اکتبر/22</a:t>
            </a:fld>
            <a:endParaRPr lang="fa-IR"/>
          </a:p>
        </p:txBody>
      </p:sp>
      <p:sp>
        <p:nvSpPr>
          <p:cNvPr id="5" name="Footer Placeholder 4"/>
          <p:cNvSpPr>
            <a:spLocks noGrp="1"/>
          </p:cNvSpPr>
          <p:nvPr>
            <p:ph type="ftr" sz="quarter" idx="11"/>
          </p:nvPr>
        </p:nvSpPr>
        <p:spPr/>
        <p:txBody>
          <a:bodyPr/>
          <a:lstStyle/>
          <a:p>
            <a:r>
              <a:rPr lang="fa-IR" smtClean="0"/>
              <a:t>سیستم تولید به موقع</a:t>
            </a:r>
            <a:endParaRPr lang="fa-IR"/>
          </a:p>
        </p:txBody>
      </p:sp>
      <p:sp>
        <p:nvSpPr>
          <p:cNvPr id="6" name="Slide Number Placeholder 5"/>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C1B286-9493-48E7-9174-D2B1E36F8E71}" type="datetime8">
              <a:rPr lang="fa-IR" smtClean="0"/>
              <a:pPr/>
              <a:t>16/اکتبر/22</a:t>
            </a:fld>
            <a:endParaRPr lang="fa-IR"/>
          </a:p>
        </p:txBody>
      </p:sp>
      <p:sp>
        <p:nvSpPr>
          <p:cNvPr id="5" name="Footer Placeholder 4"/>
          <p:cNvSpPr>
            <a:spLocks noGrp="1"/>
          </p:cNvSpPr>
          <p:nvPr>
            <p:ph type="ftr" sz="quarter" idx="11"/>
          </p:nvPr>
        </p:nvSpPr>
        <p:spPr/>
        <p:txBody>
          <a:bodyPr/>
          <a:lstStyle/>
          <a:p>
            <a:r>
              <a:rPr lang="fa-IR" smtClean="0"/>
              <a:t>سیستم تولید به موقع</a:t>
            </a:r>
            <a:endParaRPr lang="fa-IR"/>
          </a:p>
        </p:txBody>
      </p:sp>
      <p:sp>
        <p:nvSpPr>
          <p:cNvPr id="6" name="Slide Number Placeholder 5"/>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6A9E2-413E-422E-A13F-A12413CC5873}" type="datetime8">
              <a:rPr lang="fa-IR" smtClean="0"/>
              <a:pPr/>
              <a:t>16/اکتبر/22</a:t>
            </a:fld>
            <a:endParaRPr lang="fa-IR"/>
          </a:p>
        </p:txBody>
      </p:sp>
      <p:sp>
        <p:nvSpPr>
          <p:cNvPr id="5" name="Footer Placeholder 4"/>
          <p:cNvSpPr>
            <a:spLocks noGrp="1"/>
          </p:cNvSpPr>
          <p:nvPr>
            <p:ph type="ftr" sz="quarter" idx="11"/>
          </p:nvPr>
        </p:nvSpPr>
        <p:spPr/>
        <p:txBody>
          <a:bodyPr/>
          <a:lstStyle/>
          <a:p>
            <a:r>
              <a:rPr lang="fa-IR" smtClean="0"/>
              <a:t>سیستم تولید به موقع</a:t>
            </a:r>
            <a:endParaRPr lang="fa-IR"/>
          </a:p>
        </p:txBody>
      </p:sp>
      <p:sp>
        <p:nvSpPr>
          <p:cNvPr id="6" name="Slide Number Placeholder 5"/>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34530-6711-4181-BED7-448D5EED2CAF}" type="datetime8">
              <a:rPr lang="fa-IR" smtClean="0"/>
              <a:pPr/>
              <a:t>16/اکتبر/22</a:t>
            </a:fld>
            <a:endParaRPr lang="fa-IR"/>
          </a:p>
        </p:txBody>
      </p:sp>
      <p:sp>
        <p:nvSpPr>
          <p:cNvPr id="5" name="Footer Placeholder 4"/>
          <p:cNvSpPr>
            <a:spLocks noGrp="1"/>
          </p:cNvSpPr>
          <p:nvPr>
            <p:ph type="ftr" sz="quarter" idx="11"/>
          </p:nvPr>
        </p:nvSpPr>
        <p:spPr/>
        <p:txBody>
          <a:bodyPr/>
          <a:lstStyle/>
          <a:p>
            <a:r>
              <a:rPr lang="fa-IR" smtClean="0"/>
              <a:t>سیستم تولید به موقع</a:t>
            </a:r>
            <a:endParaRPr lang="fa-IR"/>
          </a:p>
        </p:txBody>
      </p:sp>
      <p:sp>
        <p:nvSpPr>
          <p:cNvPr id="6" name="Slide Number Placeholder 5"/>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8EEBBB-76F1-4A00-AFC3-7CC0897DB234}" type="datetime8">
              <a:rPr lang="fa-IR" smtClean="0"/>
              <a:pPr/>
              <a:t>16/اکتبر/22</a:t>
            </a:fld>
            <a:endParaRPr lang="fa-IR"/>
          </a:p>
        </p:txBody>
      </p:sp>
      <p:sp>
        <p:nvSpPr>
          <p:cNvPr id="6" name="Footer Placeholder 5"/>
          <p:cNvSpPr>
            <a:spLocks noGrp="1"/>
          </p:cNvSpPr>
          <p:nvPr>
            <p:ph type="ftr" sz="quarter" idx="11"/>
          </p:nvPr>
        </p:nvSpPr>
        <p:spPr/>
        <p:txBody>
          <a:bodyPr/>
          <a:lstStyle/>
          <a:p>
            <a:r>
              <a:rPr lang="fa-IR" smtClean="0"/>
              <a:t>سیستم تولید به موقع</a:t>
            </a:r>
            <a:endParaRPr lang="fa-IR"/>
          </a:p>
        </p:txBody>
      </p:sp>
      <p:sp>
        <p:nvSpPr>
          <p:cNvPr id="7" name="Slide Number Placeholder 6"/>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8A68F8-439A-4F81-BF53-CBCA2CDD47E1}" type="datetime8">
              <a:rPr lang="fa-IR" smtClean="0"/>
              <a:pPr/>
              <a:t>16/اکتبر/22</a:t>
            </a:fld>
            <a:endParaRPr lang="fa-IR"/>
          </a:p>
        </p:txBody>
      </p:sp>
      <p:sp>
        <p:nvSpPr>
          <p:cNvPr id="8" name="Footer Placeholder 7"/>
          <p:cNvSpPr>
            <a:spLocks noGrp="1"/>
          </p:cNvSpPr>
          <p:nvPr>
            <p:ph type="ftr" sz="quarter" idx="11"/>
          </p:nvPr>
        </p:nvSpPr>
        <p:spPr/>
        <p:txBody>
          <a:bodyPr/>
          <a:lstStyle/>
          <a:p>
            <a:r>
              <a:rPr lang="fa-IR" smtClean="0"/>
              <a:t>سیستم تولید به موقع</a:t>
            </a:r>
            <a:endParaRPr lang="fa-IR"/>
          </a:p>
        </p:txBody>
      </p:sp>
      <p:sp>
        <p:nvSpPr>
          <p:cNvPr id="9" name="Slide Number Placeholder 8"/>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E7CE2-DCD6-4A9A-AF45-F5251747B671}" type="datetime8">
              <a:rPr lang="fa-IR" smtClean="0"/>
              <a:pPr/>
              <a:t>16/اکتبر/22</a:t>
            </a:fld>
            <a:endParaRPr lang="fa-IR"/>
          </a:p>
        </p:txBody>
      </p:sp>
      <p:sp>
        <p:nvSpPr>
          <p:cNvPr id="4" name="Footer Placeholder 3"/>
          <p:cNvSpPr>
            <a:spLocks noGrp="1"/>
          </p:cNvSpPr>
          <p:nvPr>
            <p:ph type="ftr" sz="quarter" idx="11"/>
          </p:nvPr>
        </p:nvSpPr>
        <p:spPr/>
        <p:txBody>
          <a:bodyPr/>
          <a:lstStyle/>
          <a:p>
            <a:r>
              <a:rPr lang="fa-IR" smtClean="0"/>
              <a:t>سیستم تولید به موقع</a:t>
            </a:r>
            <a:endParaRPr lang="fa-IR"/>
          </a:p>
        </p:txBody>
      </p:sp>
      <p:sp>
        <p:nvSpPr>
          <p:cNvPr id="5" name="Slide Number Placeholder 4"/>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A1DF7-B766-4E13-8079-0FFDBEFE965A}" type="datetime8">
              <a:rPr lang="fa-IR" smtClean="0"/>
              <a:pPr/>
              <a:t>16/اکتبر/22</a:t>
            </a:fld>
            <a:endParaRPr lang="fa-IR"/>
          </a:p>
        </p:txBody>
      </p:sp>
      <p:sp>
        <p:nvSpPr>
          <p:cNvPr id="3" name="Footer Placeholder 2"/>
          <p:cNvSpPr>
            <a:spLocks noGrp="1"/>
          </p:cNvSpPr>
          <p:nvPr>
            <p:ph type="ftr" sz="quarter" idx="11"/>
          </p:nvPr>
        </p:nvSpPr>
        <p:spPr/>
        <p:txBody>
          <a:bodyPr/>
          <a:lstStyle/>
          <a:p>
            <a:r>
              <a:rPr lang="fa-IR" smtClean="0"/>
              <a:t>سیستم تولید به موقع</a:t>
            </a:r>
            <a:endParaRPr lang="fa-IR"/>
          </a:p>
        </p:txBody>
      </p:sp>
      <p:sp>
        <p:nvSpPr>
          <p:cNvPr id="4" name="Slide Number Placeholder 3"/>
          <p:cNvSpPr>
            <a:spLocks noGrp="1"/>
          </p:cNvSpPr>
          <p:nvPr>
            <p:ph type="sldNum" sz="quarter" idx="12"/>
          </p:nvPr>
        </p:nvSpPr>
        <p:spPr/>
        <p:txBody>
          <a:bodyPr/>
          <a:lstStyle/>
          <a:p>
            <a:fld id="{0C270AA3-2843-44B9-8980-CAFC497BACFF}" type="slidenum">
              <a:rPr lang="fa-IR" smtClean="0"/>
              <a:pPr/>
              <a:t>‹#›</a:t>
            </a:fld>
            <a:endParaRPr lang="fa-IR"/>
          </a:p>
        </p:txBody>
      </p:sp>
    </p:spTree>
  </p:cSld>
  <p:clrMapOvr>
    <a:masterClrMapping/>
  </p:clrMapOvr>
  <p:transition spd="slow">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881AE-26D7-473E-BF7F-5532B756C41E}" type="datetime8">
              <a:rPr lang="fa-IR" smtClean="0"/>
              <a:pPr/>
              <a:t>16/اکتبر/22</a:t>
            </a:fld>
            <a:endParaRPr lang="fa-IR"/>
          </a:p>
        </p:txBody>
      </p:sp>
      <p:sp>
        <p:nvSpPr>
          <p:cNvPr id="6" name="Footer Placeholder 5"/>
          <p:cNvSpPr>
            <a:spLocks noGrp="1"/>
          </p:cNvSpPr>
          <p:nvPr>
            <p:ph type="ftr" sz="quarter" idx="11"/>
          </p:nvPr>
        </p:nvSpPr>
        <p:spPr/>
        <p:txBody>
          <a:bodyPr/>
          <a:lstStyle/>
          <a:p>
            <a:r>
              <a:rPr lang="fa-IR" smtClean="0"/>
              <a:t>سیستم تولید به موقع</a:t>
            </a:r>
            <a:endParaRPr lang="fa-IR"/>
          </a:p>
        </p:txBody>
      </p:sp>
      <p:sp>
        <p:nvSpPr>
          <p:cNvPr id="7" name="Slide Number Placeholder 6"/>
          <p:cNvSpPr>
            <a:spLocks noGrp="1"/>
          </p:cNvSpPr>
          <p:nvPr>
            <p:ph type="sldNum" sz="quarter" idx="12"/>
          </p:nvPr>
        </p:nvSpPr>
        <p:spPr/>
        <p:txBody>
          <a:bodyPr/>
          <a:lstStyle/>
          <a:p>
            <a:fld id="{0C270AA3-2843-44B9-8980-CAFC497BACFF}" type="slidenum">
              <a:rPr lang="fa-IR" smtClean="0"/>
              <a:pPr/>
              <a:t>‹#›</a:t>
            </a:fld>
            <a:endParaRPr lang="fa-I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B91C0E1-3BD9-471C-94EC-FFF11D718DB6}" type="datetime8">
              <a:rPr lang="fa-IR" smtClean="0"/>
              <a:pPr/>
              <a:t>16/اکتبر/22</a:t>
            </a:fld>
            <a:endParaRPr lang="fa-IR"/>
          </a:p>
        </p:txBody>
      </p:sp>
      <p:sp>
        <p:nvSpPr>
          <p:cNvPr id="9" name="Slide Number Placeholder 8"/>
          <p:cNvSpPr>
            <a:spLocks noGrp="1"/>
          </p:cNvSpPr>
          <p:nvPr>
            <p:ph type="sldNum" sz="quarter" idx="11"/>
          </p:nvPr>
        </p:nvSpPr>
        <p:spPr/>
        <p:txBody>
          <a:bodyPr/>
          <a:lstStyle/>
          <a:p>
            <a:fld id="{0C270AA3-2843-44B9-8980-CAFC497BACFF}" type="slidenum">
              <a:rPr lang="fa-IR" smtClean="0"/>
              <a:pPr/>
              <a:t>‹#›</a:t>
            </a:fld>
            <a:endParaRPr lang="fa-IR"/>
          </a:p>
        </p:txBody>
      </p:sp>
      <p:sp>
        <p:nvSpPr>
          <p:cNvPr id="10" name="Footer Placeholder 9"/>
          <p:cNvSpPr>
            <a:spLocks noGrp="1"/>
          </p:cNvSpPr>
          <p:nvPr>
            <p:ph type="ftr" sz="quarter" idx="12"/>
          </p:nvPr>
        </p:nvSpPr>
        <p:spPr/>
        <p:txBody>
          <a:bodyPr/>
          <a:lstStyle/>
          <a:p>
            <a:r>
              <a:rPr lang="fa-IR" smtClean="0"/>
              <a:t>سیستم تولید به موقع</a:t>
            </a:r>
            <a:endParaRPr lang="fa-IR"/>
          </a:p>
        </p:txBody>
      </p:sp>
    </p:spTree>
  </p:cSld>
  <p:clrMapOvr>
    <a:masterClrMapping/>
  </p:clrMapOvr>
  <p:transition spd="slow">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C270AA3-2843-44B9-8980-CAFC497BACFF}" type="slidenum">
              <a:rPr lang="fa-IR" smtClean="0"/>
              <a:pPr/>
              <a:t>‹#›</a:t>
            </a:fld>
            <a:endParaRPr lang="fa-I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fa-IR" smtClean="0"/>
              <a:t>سیستم تولید به موقع</a:t>
            </a:r>
            <a:endParaRPr lang="fa-I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25DB3FE-9326-4EC6-B705-1222547AB77F}" type="datetime8">
              <a:rPr lang="fa-IR" smtClean="0"/>
              <a:pPr/>
              <a:t>16/اکتبر/22</a:t>
            </a:fld>
            <a:endParaRPr lang="fa-I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blinds dir="vert"/>
  </p:transition>
  <p:timing>
    <p:tnLst>
      <p:par>
        <p:cTn id="1" dur="indefinite" restart="never" nodeType="tmRoot"/>
      </p:par>
    </p:tnLst>
  </p:timing>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nematibabak.persianblog.ir/tag/%D8%B2%D9%85%D8%A7%D9%86" TargetMode="External"/><Relationship Id="rId2" Type="http://schemas.openxmlformats.org/officeDocument/2006/relationships/hyperlink" Target="file:///G:\Flash%201\project\thesis%20project\khamisi%20zadeh\JIT.docx#_ftn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nematibabak.persianblog.ir/tag/%D8%B2%D9%85%D8%A7%D9%8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88640"/>
            <a:ext cx="6777318" cy="1731982"/>
          </a:xfrm>
        </p:spPr>
        <p:txBody>
          <a:bodyPr>
            <a:noAutofit/>
          </a:bodyPr>
          <a:lstStyle/>
          <a:p>
            <a:r>
              <a:rPr lang="fa-IR" sz="6000" b="1" dirty="0" smtClean="0">
                <a:ln w="22225">
                  <a:solidFill>
                    <a:schemeClr val="accent2"/>
                  </a:solidFill>
                  <a:prstDash val="solid"/>
                </a:ln>
                <a:solidFill>
                  <a:srgbClr val="FF0000"/>
                </a:solidFill>
                <a:effectLst>
                  <a:outerShdw blurRad="38100" dist="38100" dir="2700000" algn="tl">
                    <a:srgbClr val="000000">
                      <a:alpha val="43137"/>
                    </a:srgbClr>
                  </a:outerShdw>
                </a:effectLst>
                <a:latin typeface="Times New Roman" pitchFamily="18" charset="0"/>
                <a:ea typeface="+mn-ea"/>
                <a:cs typeface="B Davat" panose="00000400000000000000" pitchFamily="2" charset="-78"/>
              </a:rPr>
              <a:t>به نام خداوند دادگر          </a:t>
            </a:r>
            <a:endParaRPr lang="fa-IR" sz="6000" b="1" dirty="0">
              <a:ln w="22225">
                <a:solidFill>
                  <a:schemeClr val="accent2"/>
                </a:solidFill>
                <a:prstDash val="solid"/>
              </a:ln>
              <a:solidFill>
                <a:srgbClr val="FF0000"/>
              </a:solidFill>
              <a:effectLst>
                <a:outerShdw blurRad="38100" dist="38100" dir="2700000" algn="tl">
                  <a:srgbClr val="000000">
                    <a:alpha val="43137"/>
                  </a:srgbClr>
                </a:outerShdw>
              </a:effectLst>
              <a:latin typeface="Times New Roman" pitchFamily="18" charset="0"/>
              <a:ea typeface="+mn-ea"/>
              <a:cs typeface="B Davat" panose="00000400000000000000" pitchFamily="2" charset="-78"/>
            </a:endParaRPr>
          </a:p>
        </p:txBody>
      </p:sp>
      <p:sp>
        <p:nvSpPr>
          <p:cNvPr id="5" name="Slide Number Placeholder 4"/>
          <p:cNvSpPr>
            <a:spLocks noGrp="1"/>
          </p:cNvSpPr>
          <p:nvPr>
            <p:ph type="sldNum" sz="quarter" idx="12"/>
          </p:nvPr>
        </p:nvSpPr>
        <p:spPr/>
        <p:txBody>
          <a:bodyPr/>
          <a:lstStyle/>
          <a:p>
            <a:fld id="{0C270AA3-2843-44B9-8980-CAFC497BACFF}" type="slidenum">
              <a:rPr lang="fa-IR" smtClean="0"/>
              <a:pPr/>
              <a:t>1</a:t>
            </a:fld>
            <a:endParaRPr lang="fa-I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4118710"/>
            <a:ext cx="2016224" cy="2311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79" y="1693010"/>
            <a:ext cx="6784975"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789040"/>
            <a:ext cx="2339752"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129793"/>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t>مدیریت موجودی</a:t>
            </a:r>
            <a:endParaRPr lang="fa-IR" dirty="0"/>
          </a:p>
        </p:txBody>
      </p:sp>
      <p:sp>
        <p:nvSpPr>
          <p:cNvPr id="3" name="Content Placeholder 2"/>
          <p:cNvSpPr>
            <a:spLocks noGrp="1"/>
          </p:cNvSpPr>
          <p:nvPr>
            <p:ph idx="1"/>
          </p:nvPr>
        </p:nvSpPr>
        <p:spPr/>
        <p:txBody>
          <a:bodyPr/>
          <a:lstStyle/>
          <a:p>
            <a:pPr algn="r" rtl="1"/>
            <a:r>
              <a:rPr lang="fa-IR" dirty="0" smtClean="0"/>
              <a:t>موجودی  در شیوه کلاسیک به سه دسته کلی تقسیم می شود:</a:t>
            </a:r>
          </a:p>
          <a:p>
            <a:pPr marL="571500" indent="-457200" algn="r" rtl="1">
              <a:buFont typeface="+mj-lt"/>
              <a:buAutoNum type="arabicPeriod"/>
            </a:pPr>
            <a:r>
              <a:rPr lang="fa-IR" dirty="0" smtClean="0"/>
              <a:t>موجودی مواد اولیه</a:t>
            </a:r>
          </a:p>
          <a:p>
            <a:pPr marL="571500" indent="-457200" algn="r" rtl="1">
              <a:buFont typeface="+mj-lt"/>
              <a:buAutoNum type="arabicPeriod"/>
            </a:pPr>
            <a:r>
              <a:rPr lang="fa-IR" dirty="0" smtClean="0"/>
              <a:t>موجودی کالای نیمه ساخته</a:t>
            </a:r>
          </a:p>
          <a:p>
            <a:pPr marL="571500" indent="-457200" algn="r" rtl="1">
              <a:buFont typeface="+mj-lt"/>
              <a:buAutoNum type="arabicPeriod"/>
            </a:pPr>
            <a:r>
              <a:rPr lang="fa-IR" dirty="0" smtClean="0"/>
              <a:t>موجودی محصول نهایی</a:t>
            </a: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10</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0434485"/>
      </p:ext>
    </p:extLst>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sz="3200" dirty="0" smtClean="0"/>
              <a:t>انواع هزینه نگهداری کالا</a:t>
            </a:r>
            <a:endParaRPr lang="fa-IR" sz="3200" dirty="0"/>
          </a:p>
        </p:txBody>
      </p:sp>
      <p:sp>
        <p:nvSpPr>
          <p:cNvPr id="3" name="Content Placeholder 2"/>
          <p:cNvSpPr>
            <a:spLocks noGrp="1"/>
          </p:cNvSpPr>
          <p:nvPr>
            <p:ph idx="1"/>
          </p:nvPr>
        </p:nvSpPr>
        <p:spPr/>
        <p:txBody>
          <a:bodyPr/>
          <a:lstStyle/>
          <a:p>
            <a:pPr algn="r" rtl="1"/>
            <a:r>
              <a:rPr lang="fa-IR" dirty="0" smtClean="0"/>
              <a:t>هزینه کرایه فضای انبار</a:t>
            </a:r>
          </a:p>
          <a:p>
            <a:pPr algn="r" rtl="1"/>
            <a:r>
              <a:rPr lang="fa-IR" dirty="0" smtClean="0"/>
              <a:t>هزینه سرمایه درگیر موجودی ها</a:t>
            </a:r>
          </a:p>
          <a:p>
            <a:pPr algn="r" rtl="1"/>
            <a:r>
              <a:rPr lang="fa-IR" dirty="0" smtClean="0"/>
              <a:t>هزینه بیمه و مالیات</a:t>
            </a:r>
          </a:p>
          <a:p>
            <a:pPr algn="r" rtl="1"/>
            <a:r>
              <a:rPr lang="fa-IR" dirty="0" smtClean="0"/>
              <a:t>هزینه کاهش کالا و یا فاسد شدن</a:t>
            </a:r>
          </a:p>
          <a:p>
            <a:pPr algn="r" rtl="1"/>
            <a:r>
              <a:rPr lang="fa-IR" dirty="0" smtClean="0"/>
              <a:t>هزینه وسایل و تجهیزات انبار</a:t>
            </a:r>
          </a:p>
          <a:p>
            <a:pPr algn="r" rtl="1"/>
            <a:r>
              <a:rPr lang="fa-IR" dirty="0" smtClean="0"/>
              <a:t>هزینه متروک شدگی</a:t>
            </a:r>
          </a:p>
          <a:p>
            <a:pPr algn="r" rtl="1"/>
            <a:endParaRPr lang="fa-IR" dirty="0"/>
          </a:p>
          <a:p>
            <a:pPr algn="r" rtl="1"/>
            <a:r>
              <a:rPr lang="fa-IR" dirty="0" smtClean="0"/>
              <a:t>محاسبه هزینه نگهداری سالانه:</a:t>
            </a:r>
          </a:p>
          <a:p>
            <a:pPr marL="114300" indent="0" rtl="1">
              <a:buNone/>
            </a:pPr>
            <a:r>
              <a:rPr lang="en-US" dirty="0" smtClean="0"/>
              <a:t>H=</a:t>
            </a:r>
            <a:r>
              <a:rPr lang="en-US" dirty="0" err="1" smtClean="0"/>
              <a:t>ic+w</a:t>
            </a: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11</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794799554"/>
      </p:ext>
    </p:extLst>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t>مدل ساده کنترل موجودی</a:t>
            </a:r>
            <a:endParaRPr lang="fa-IR" dirty="0"/>
          </a:p>
        </p:txBody>
      </p:sp>
      <p:sp>
        <p:nvSpPr>
          <p:cNvPr id="3" name="Content Placeholder 2"/>
          <p:cNvSpPr>
            <a:spLocks noGrp="1"/>
          </p:cNvSpPr>
          <p:nvPr>
            <p:ph idx="1"/>
          </p:nvPr>
        </p:nvSpPr>
        <p:spPr/>
        <p:txBody>
          <a:bodyPr/>
          <a:lstStyle/>
          <a:p>
            <a:pPr algn="r" rtl="1"/>
            <a:r>
              <a:rPr lang="fa-IR" dirty="0" smtClean="0"/>
              <a:t>تقاضا ثابت و معلوم است</a:t>
            </a:r>
          </a:p>
          <a:p>
            <a:pPr algn="r" rtl="1"/>
            <a:r>
              <a:rPr lang="fa-IR" dirty="0" smtClean="0"/>
              <a:t>فاصله زمانی بین ارسال سفارش تا دریافت کالا صفر است.</a:t>
            </a:r>
          </a:p>
          <a:p>
            <a:pPr algn="r" rtl="1"/>
            <a:r>
              <a:rPr lang="fa-IR" dirty="0" smtClean="0"/>
              <a:t>قیمت در طول سال تغییر نمی کند.</a:t>
            </a:r>
          </a:p>
          <a:p>
            <a:pPr algn="r" rtl="1"/>
            <a:r>
              <a:rPr lang="fa-IR" dirty="0" smtClean="0"/>
              <a:t>خرید به مقادیر بالا باعث دریافت تخفیف نمی شود.</a:t>
            </a:r>
          </a:p>
          <a:p>
            <a:pPr algn="r" rtl="1"/>
            <a:r>
              <a:rPr lang="fa-IR" dirty="0" smtClean="0"/>
              <a:t>محدودیتی از نظر بودجه جهت خرید سفارش ها وجود ندارد.</a:t>
            </a:r>
          </a:p>
          <a:p>
            <a:pPr algn="r" rtl="1"/>
            <a:r>
              <a:rPr lang="fa-IR" dirty="0" smtClean="0"/>
              <a:t>فضا به اندازه کافی موجود و در دسترس است.</a:t>
            </a:r>
          </a:p>
          <a:p>
            <a:pPr algn="r" rtl="1"/>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12</a:t>
            </a:fld>
            <a:endParaRPr lang="fa-IR"/>
          </a:p>
        </p:txBody>
      </p:sp>
      <p:pic>
        <p:nvPicPr>
          <p:cNvPr id="1026" name="Picture 2" descr="C:\Users\Amir\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15001"/>
            <a:ext cx="3302496" cy="25413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mir\Desktop\Economic-Order-Quantity-Graph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308237"/>
            <a:ext cx="3560167" cy="224813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272191672"/>
      </p:ext>
    </p:extLst>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p:txBody>
          <a:bodyPr/>
          <a:lstStyle/>
          <a:p>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13</a:t>
            </a:fld>
            <a:endParaRPr lang="fa-IR"/>
          </a:p>
        </p:txBody>
      </p:sp>
      <p:cxnSp>
        <p:nvCxnSpPr>
          <p:cNvPr id="6" name="Straight Connector 5"/>
          <p:cNvCxnSpPr/>
          <p:nvPr/>
        </p:nvCxnSpPr>
        <p:spPr>
          <a:xfrm rot="5400000">
            <a:off x="935777" y="3679033"/>
            <a:ext cx="30718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471694" y="5214950"/>
            <a:ext cx="4071966" cy="10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471694" y="3429000"/>
            <a:ext cx="3071834" cy="1785950"/>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rot="11444979">
            <a:off x="3015433" y="3192565"/>
            <a:ext cx="3713018" cy="1276927"/>
          </a:xfrm>
          <a:custGeom>
            <a:avLst/>
            <a:gdLst>
              <a:gd name="connsiteX0" fmla="*/ 0 w 3713018"/>
              <a:gd name="connsiteY0" fmla="*/ 182418 h 1276927"/>
              <a:gd name="connsiteX1" fmla="*/ 2978727 w 3713018"/>
              <a:gd name="connsiteY1" fmla="*/ 182418 h 1276927"/>
              <a:gd name="connsiteX2" fmla="*/ 3713018 w 3713018"/>
              <a:gd name="connsiteY2" fmla="*/ 1276927 h 1276927"/>
              <a:gd name="connsiteX3" fmla="*/ 3713018 w 3713018"/>
              <a:gd name="connsiteY3" fmla="*/ 1276927 h 1276927"/>
            </a:gdLst>
            <a:ahLst/>
            <a:cxnLst>
              <a:cxn ang="0">
                <a:pos x="connsiteX0" y="connsiteY0"/>
              </a:cxn>
              <a:cxn ang="0">
                <a:pos x="connsiteX1" y="connsiteY1"/>
              </a:cxn>
              <a:cxn ang="0">
                <a:pos x="connsiteX2" y="connsiteY2"/>
              </a:cxn>
              <a:cxn ang="0">
                <a:pos x="connsiteX3" y="connsiteY3"/>
              </a:cxn>
            </a:cxnLst>
            <a:rect l="l" t="t" r="r" b="b"/>
            <a:pathLst>
              <a:path w="3713018" h="1276927">
                <a:moveTo>
                  <a:pt x="0" y="182418"/>
                </a:moveTo>
                <a:cubicBezTo>
                  <a:pt x="1179945" y="91209"/>
                  <a:pt x="2359891" y="0"/>
                  <a:pt x="2978727" y="182418"/>
                </a:cubicBezTo>
                <a:cubicBezTo>
                  <a:pt x="3597563" y="364836"/>
                  <a:pt x="3713018" y="1276927"/>
                  <a:pt x="3713018" y="1276927"/>
                </a:cubicBezTo>
                <a:lnTo>
                  <a:pt x="3713018" y="127692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143108" y="1571612"/>
            <a:ext cx="2500330" cy="369332"/>
          </a:xfrm>
          <a:prstGeom prst="rect">
            <a:avLst/>
          </a:prstGeom>
          <a:noFill/>
        </p:spPr>
        <p:txBody>
          <a:bodyPr wrap="square" rtlCol="0">
            <a:spAutoFit/>
          </a:bodyPr>
          <a:lstStyle/>
          <a:p>
            <a:r>
              <a:rPr lang="fa-IR" dirty="0" smtClean="0">
                <a:cs typeface="Lotus" pitchFamily="2" charset="-78"/>
              </a:rPr>
              <a:t>هز</a:t>
            </a:r>
            <a:r>
              <a:rPr lang="fa-IR" dirty="0">
                <a:cs typeface="Lotus" pitchFamily="2" charset="-78"/>
              </a:rPr>
              <a:t>ي</a:t>
            </a:r>
            <a:r>
              <a:rPr lang="fa-IR" dirty="0" smtClean="0">
                <a:cs typeface="Lotus" pitchFamily="2" charset="-78"/>
              </a:rPr>
              <a:t>نه کل</a:t>
            </a:r>
            <a:endParaRPr lang="en-US" dirty="0">
              <a:cs typeface="Lotus" pitchFamily="2" charset="-78"/>
            </a:endParaRPr>
          </a:p>
        </p:txBody>
      </p:sp>
      <p:sp>
        <p:nvSpPr>
          <p:cNvPr id="11" name="TextBox 10"/>
          <p:cNvSpPr txBox="1"/>
          <p:nvPr/>
        </p:nvSpPr>
        <p:spPr>
          <a:xfrm>
            <a:off x="6000760" y="5000636"/>
            <a:ext cx="1357322" cy="369332"/>
          </a:xfrm>
          <a:prstGeom prst="rect">
            <a:avLst/>
          </a:prstGeom>
          <a:noFill/>
        </p:spPr>
        <p:txBody>
          <a:bodyPr wrap="square" rtlCol="0">
            <a:spAutoFit/>
          </a:bodyPr>
          <a:lstStyle/>
          <a:p>
            <a:pPr algn="r" rtl="1"/>
            <a:r>
              <a:rPr lang="fa-IR" dirty="0" smtClean="0"/>
              <a:t>مقدار</a:t>
            </a:r>
            <a:endParaRPr lang="en-US" dirty="0"/>
          </a:p>
        </p:txBody>
      </p:sp>
      <p:sp>
        <p:nvSpPr>
          <p:cNvPr id="12" name="TextBox 11"/>
          <p:cNvSpPr txBox="1"/>
          <p:nvPr/>
        </p:nvSpPr>
        <p:spPr>
          <a:xfrm>
            <a:off x="4786314" y="3071810"/>
            <a:ext cx="1357322" cy="369332"/>
          </a:xfrm>
          <a:prstGeom prst="rect">
            <a:avLst/>
          </a:prstGeom>
          <a:noFill/>
        </p:spPr>
        <p:txBody>
          <a:bodyPr wrap="square" rtlCol="0">
            <a:spAutoFit/>
          </a:bodyPr>
          <a:lstStyle/>
          <a:p>
            <a:pPr algn="r" rtl="1"/>
            <a:r>
              <a:rPr lang="fa-IR" dirty="0" smtClean="0">
                <a:cs typeface="Lotus" pitchFamily="2" charset="-78"/>
              </a:rPr>
              <a:t>هزينه نگهداري</a:t>
            </a:r>
            <a:endParaRPr lang="en-US" dirty="0">
              <a:cs typeface="Lotus" pitchFamily="2" charset="-78"/>
            </a:endParaRPr>
          </a:p>
        </p:txBody>
      </p:sp>
      <p:sp>
        <p:nvSpPr>
          <p:cNvPr id="13" name="TextBox 12"/>
          <p:cNvSpPr txBox="1"/>
          <p:nvPr/>
        </p:nvSpPr>
        <p:spPr>
          <a:xfrm>
            <a:off x="6500826" y="4357694"/>
            <a:ext cx="1500198" cy="369332"/>
          </a:xfrm>
          <a:prstGeom prst="rect">
            <a:avLst/>
          </a:prstGeom>
          <a:noFill/>
        </p:spPr>
        <p:txBody>
          <a:bodyPr wrap="square" rtlCol="0">
            <a:spAutoFit/>
          </a:bodyPr>
          <a:lstStyle/>
          <a:p>
            <a:pPr algn="r" rtl="1"/>
            <a:r>
              <a:rPr lang="fa-IR" dirty="0" smtClean="0"/>
              <a:t>هزينه سفارش</a:t>
            </a:r>
            <a:endParaRPr lang="en-US" dirty="0"/>
          </a:p>
        </p:txBody>
      </p:sp>
      <p:cxnSp>
        <p:nvCxnSpPr>
          <p:cNvPr id="14" name="Straight Connector 13"/>
          <p:cNvCxnSpPr/>
          <p:nvPr/>
        </p:nvCxnSpPr>
        <p:spPr>
          <a:xfrm rot="5400000">
            <a:off x="3679025" y="4750603"/>
            <a:ext cx="92869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5357826"/>
            <a:ext cx="1714512" cy="369332"/>
          </a:xfrm>
          <a:prstGeom prst="rect">
            <a:avLst/>
          </a:prstGeom>
          <a:noFill/>
        </p:spPr>
        <p:txBody>
          <a:bodyPr wrap="square" rtlCol="0">
            <a:spAutoFit/>
          </a:bodyPr>
          <a:lstStyle/>
          <a:p>
            <a:pPr algn="r" rtl="1"/>
            <a:r>
              <a:rPr lang="en-US" dirty="0" smtClean="0"/>
              <a:t>EOQ(1)</a:t>
            </a:r>
            <a:endParaRPr lang="en-US" dirty="0"/>
          </a:p>
        </p:txBody>
      </p:sp>
      <p:sp>
        <p:nvSpPr>
          <p:cNvPr id="16" name="TextBox 15"/>
          <p:cNvSpPr txBox="1"/>
          <p:nvPr/>
        </p:nvSpPr>
        <p:spPr>
          <a:xfrm>
            <a:off x="1857356" y="5929330"/>
            <a:ext cx="5357850" cy="461665"/>
          </a:xfrm>
          <a:prstGeom prst="rect">
            <a:avLst/>
          </a:prstGeom>
          <a:noFill/>
        </p:spPr>
        <p:txBody>
          <a:bodyPr wrap="square" rtlCol="0">
            <a:spAutoFit/>
          </a:bodyPr>
          <a:lstStyle/>
          <a:p>
            <a:pPr algn="ctr"/>
            <a:r>
              <a:rPr lang="fa-IR" sz="2400" dirty="0" smtClean="0">
                <a:cs typeface="Lotus" pitchFamily="2" charset="-78"/>
              </a:rPr>
              <a:t>نمودار هزينه کل در حالت اوليه</a:t>
            </a:r>
            <a:endParaRPr lang="en-US" sz="2400" dirty="0">
              <a:cs typeface="Lotus" pitchFamily="2" charset="-78"/>
            </a:endParaRPr>
          </a:p>
        </p:txBody>
      </p:sp>
      <p:sp>
        <p:nvSpPr>
          <p:cNvPr id="1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24349105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500"/>
                                        <p:tgtEl>
                                          <p:spTgt spid="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Bottom)">
                                      <p:cBhvr>
                                        <p:cTn id="19" dur="500"/>
                                        <p:tgtEl>
                                          <p:spTgt spid="1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Bottom)">
                                      <p:cBhvr>
                                        <p:cTn id="28" dur="500"/>
                                        <p:tgtEl>
                                          <p:spTgt spid="13"/>
                                        </p:tgtEl>
                                      </p:cBhvr>
                                    </p:animEffect>
                                  </p:childTnLst>
                                </p:cTn>
                              </p:par>
                              <p:par>
                                <p:cTn id="29" presetID="1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Bottom)">
                                      <p:cBhvr>
                                        <p:cTn id="34" dur="500"/>
                                        <p:tgtEl>
                                          <p:spTgt spid="1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14</a:t>
            </a:fld>
            <a:endParaRPr lang="fa-IR"/>
          </a:p>
        </p:txBody>
      </p:sp>
      <p:cxnSp>
        <p:nvCxnSpPr>
          <p:cNvPr id="6" name="Straight Connector 5"/>
          <p:cNvCxnSpPr/>
          <p:nvPr/>
        </p:nvCxnSpPr>
        <p:spPr>
          <a:xfrm rot="5400000">
            <a:off x="935777" y="3679033"/>
            <a:ext cx="30718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471694" y="5214950"/>
            <a:ext cx="4071966" cy="10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471694" y="3429000"/>
            <a:ext cx="3071834" cy="1785950"/>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rot="11444979">
            <a:off x="3015433" y="3192565"/>
            <a:ext cx="3713018" cy="1276927"/>
          </a:xfrm>
          <a:custGeom>
            <a:avLst/>
            <a:gdLst>
              <a:gd name="connsiteX0" fmla="*/ 0 w 3713018"/>
              <a:gd name="connsiteY0" fmla="*/ 182418 h 1276927"/>
              <a:gd name="connsiteX1" fmla="*/ 2978727 w 3713018"/>
              <a:gd name="connsiteY1" fmla="*/ 182418 h 1276927"/>
              <a:gd name="connsiteX2" fmla="*/ 3713018 w 3713018"/>
              <a:gd name="connsiteY2" fmla="*/ 1276927 h 1276927"/>
              <a:gd name="connsiteX3" fmla="*/ 3713018 w 3713018"/>
              <a:gd name="connsiteY3" fmla="*/ 1276927 h 1276927"/>
            </a:gdLst>
            <a:ahLst/>
            <a:cxnLst>
              <a:cxn ang="0">
                <a:pos x="connsiteX0" y="connsiteY0"/>
              </a:cxn>
              <a:cxn ang="0">
                <a:pos x="connsiteX1" y="connsiteY1"/>
              </a:cxn>
              <a:cxn ang="0">
                <a:pos x="connsiteX2" y="connsiteY2"/>
              </a:cxn>
              <a:cxn ang="0">
                <a:pos x="connsiteX3" y="connsiteY3"/>
              </a:cxn>
            </a:cxnLst>
            <a:rect l="l" t="t" r="r" b="b"/>
            <a:pathLst>
              <a:path w="3713018" h="1276927">
                <a:moveTo>
                  <a:pt x="0" y="182418"/>
                </a:moveTo>
                <a:cubicBezTo>
                  <a:pt x="1179945" y="91209"/>
                  <a:pt x="2359891" y="0"/>
                  <a:pt x="2978727" y="182418"/>
                </a:cubicBezTo>
                <a:cubicBezTo>
                  <a:pt x="3597563" y="364836"/>
                  <a:pt x="3713018" y="1276927"/>
                  <a:pt x="3713018" y="1276927"/>
                </a:cubicBezTo>
                <a:lnTo>
                  <a:pt x="3713018" y="127692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143108" y="1571612"/>
            <a:ext cx="2500330" cy="369332"/>
          </a:xfrm>
          <a:prstGeom prst="rect">
            <a:avLst/>
          </a:prstGeom>
          <a:noFill/>
        </p:spPr>
        <p:txBody>
          <a:bodyPr wrap="square" rtlCol="0">
            <a:spAutoFit/>
          </a:bodyPr>
          <a:lstStyle/>
          <a:p>
            <a:r>
              <a:rPr lang="fa-IR" dirty="0" smtClean="0">
                <a:cs typeface="Lotus" pitchFamily="2" charset="-78"/>
              </a:rPr>
              <a:t>هز</a:t>
            </a:r>
            <a:r>
              <a:rPr lang="fa-IR" dirty="0">
                <a:cs typeface="Lotus" pitchFamily="2" charset="-78"/>
              </a:rPr>
              <a:t>ي</a:t>
            </a:r>
            <a:r>
              <a:rPr lang="fa-IR" dirty="0" smtClean="0">
                <a:cs typeface="Lotus" pitchFamily="2" charset="-78"/>
              </a:rPr>
              <a:t>نه کل</a:t>
            </a:r>
            <a:endParaRPr lang="en-US" dirty="0">
              <a:cs typeface="Lotus" pitchFamily="2" charset="-78"/>
            </a:endParaRPr>
          </a:p>
        </p:txBody>
      </p:sp>
      <p:sp>
        <p:nvSpPr>
          <p:cNvPr id="11" name="TextBox 10"/>
          <p:cNvSpPr txBox="1"/>
          <p:nvPr/>
        </p:nvSpPr>
        <p:spPr>
          <a:xfrm>
            <a:off x="6000760" y="5000636"/>
            <a:ext cx="1357322" cy="369332"/>
          </a:xfrm>
          <a:prstGeom prst="rect">
            <a:avLst/>
          </a:prstGeom>
          <a:noFill/>
        </p:spPr>
        <p:txBody>
          <a:bodyPr wrap="square" rtlCol="0">
            <a:spAutoFit/>
          </a:bodyPr>
          <a:lstStyle/>
          <a:p>
            <a:pPr algn="r" rtl="1"/>
            <a:r>
              <a:rPr lang="fa-IR" dirty="0" smtClean="0"/>
              <a:t>مقدار</a:t>
            </a:r>
            <a:endParaRPr lang="en-US" dirty="0"/>
          </a:p>
        </p:txBody>
      </p:sp>
      <p:sp>
        <p:nvSpPr>
          <p:cNvPr id="12" name="TextBox 11"/>
          <p:cNvSpPr txBox="1"/>
          <p:nvPr/>
        </p:nvSpPr>
        <p:spPr>
          <a:xfrm>
            <a:off x="4786314" y="3071810"/>
            <a:ext cx="1357322" cy="369332"/>
          </a:xfrm>
          <a:prstGeom prst="rect">
            <a:avLst/>
          </a:prstGeom>
          <a:noFill/>
        </p:spPr>
        <p:txBody>
          <a:bodyPr wrap="square" rtlCol="0">
            <a:spAutoFit/>
          </a:bodyPr>
          <a:lstStyle/>
          <a:p>
            <a:pPr algn="r" rtl="1"/>
            <a:r>
              <a:rPr lang="fa-IR" dirty="0" smtClean="0">
                <a:cs typeface="Lotus" pitchFamily="2" charset="-78"/>
              </a:rPr>
              <a:t>هزينه نگهداري</a:t>
            </a:r>
            <a:endParaRPr lang="en-US" dirty="0">
              <a:cs typeface="Lotus" pitchFamily="2" charset="-78"/>
            </a:endParaRPr>
          </a:p>
        </p:txBody>
      </p:sp>
      <p:sp>
        <p:nvSpPr>
          <p:cNvPr id="13" name="TextBox 12"/>
          <p:cNvSpPr txBox="1"/>
          <p:nvPr/>
        </p:nvSpPr>
        <p:spPr>
          <a:xfrm>
            <a:off x="6143636" y="4774180"/>
            <a:ext cx="1500198" cy="369332"/>
          </a:xfrm>
          <a:prstGeom prst="rect">
            <a:avLst/>
          </a:prstGeom>
          <a:noFill/>
        </p:spPr>
        <p:txBody>
          <a:bodyPr wrap="square" rtlCol="0">
            <a:spAutoFit/>
          </a:bodyPr>
          <a:lstStyle/>
          <a:p>
            <a:pPr algn="r" rtl="1"/>
            <a:r>
              <a:rPr lang="fa-IR" dirty="0" smtClean="0"/>
              <a:t>سفارش جديد</a:t>
            </a:r>
            <a:endParaRPr lang="en-US" dirty="0"/>
          </a:p>
        </p:txBody>
      </p:sp>
      <p:cxnSp>
        <p:nvCxnSpPr>
          <p:cNvPr id="14" name="Straight Connector 13"/>
          <p:cNvCxnSpPr/>
          <p:nvPr/>
        </p:nvCxnSpPr>
        <p:spPr>
          <a:xfrm rot="5400000">
            <a:off x="3679025" y="4750603"/>
            <a:ext cx="92869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14678" y="5357826"/>
            <a:ext cx="1714512" cy="369332"/>
          </a:xfrm>
          <a:prstGeom prst="rect">
            <a:avLst/>
          </a:prstGeom>
          <a:noFill/>
        </p:spPr>
        <p:txBody>
          <a:bodyPr wrap="square" rtlCol="0">
            <a:spAutoFit/>
          </a:bodyPr>
          <a:lstStyle/>
          <a:p>
            <a:pPr algn="r" rtl="1"/>
            <a:r>
              <a:rPr lang="en-US" dirty="0" smtClean="0"/>
              <a:t>EOQ(1)</a:t>
            </a:r>
            <a:endParaRPr lang="en-US" dirty="0"/>
          </a:p>
        </p:txBody>
      </p:sp>
      <p:sp>
        <p:nvSpPr>
          <p:cNvPr id="16" name="TextBox 15"/>
          <p:cNvSpPr txBox="1"/>
          <p:nvPr/>
        </p:nvSpPr>
        <p:spPr>
          <a:xfrm>
            <a:off x="1857356" y="5929330"/>
            <a:ext cx="5357850" cy="461665"/>
          </a:xfrm>
          <a:prstGeom prst="rect">
            <a:avLst/>
          </a:prstGeom>
          <a:noFill/>
        </p:spPr>
        <p:txBody>
          <a:bodyPr wrap="square" rtlCol="0">
            <a:spAutoFit/>
          </a:bodyPr>
          <a:lstStyle/>
          <a:p>
            <a:pPr algn="ctr"/>
            <a:r>
              <a:rPr lang="fa-IR" sz="2400" dirty="0" smtClean="0">
                <a:cs typeface="Lotus" pitchFamily="2" charset="-78"/>
              </a:rPr>
              <a:t>کاهش هزينه سفارش(آماده سازي)</a:t>
            </a:r>
            <a:endParaRPr lang="en-US" sz="2400" dirty="0">
              <a:cs typeface="Lotus" pitchFamily="2" charset="-78"/>
            </a:endParaRPr>
          </a:p>
        </p:txBody>
      </p:sp>
      <p:sp>
        <p:nvSpPr>
          <p:cNvPr id="17" name="Freeform 16"/>
          <p:cNvSpPr/>
          <p:nvPr/>
        </p:nvSpPr>
        <p:spPr>
          <a:xfrm rot="11444979">
            <a:off x="2534641" y="3302091"/>
            <a:ext cx="4146154" cy="1539702"/>
          </a:xfrm>
          <a:custGeom>
            <a:avLst/>
            <a:gdLst>
              <a:gd name="connsiteX0" fmla="*/ 0 w 3713018"/>
              <a:gd name="connsiteY0" fmla="*/ 182418 h 1276927"/>
              <a:gd name="connsiteX1" fmla="*/ 2978727 w 3713018"/>
              <a:gd name="connsiteY1" fmla="*/ 182418 h 1276927"/>
              <a:gd name="connsiteX2" fmla="*/ 3713018 w 3713018"/>
              <a:gd name="connsiteY2" fmla="*/ 1276927 h 1276927"/>
              <a:gd name="connsiteX3" fmla="*/ 3713018 w 3713018"/>
              <a:gd name="connsiteY3" fmla="*/ 1276927 h 1276927"/>
            </a:gdLst>
            <a:ahLst/>
            <a:cxnLst>
              <a:cxn ang="0">
                <a:pos x="connsiteX0" y="connsiteY0"/>
              </a:cxn>
              <a:cxn ang="0">
                <a:pos x="connsiteX1" y="connsiteY1"/>
              </a:cxn>
              <a:cxn ang="0">
                <a:pos x="connsiteX2" y="connsiteY2"/>
              </a:cxn>
              <a:cxn ang="0">
                <a:pos x="connsiteX3" y="connsiteY3"/>
              </a:cxn>
            </a:cxnLst>
            <a:rect l="l" t="t" r="r" b="b"/>
            <a:pathLst>
              <a:path w="3713018" h="1276927">
                <a:moveTo>
                  <a:pt x="0" y="182418"/>
                </a:moveTo>
                <a:cubicBezTo>
                  <a:pt x="1179945" y="91209"/>
                  <a:pt x="2359891" y="0"/>
                  <a:pt x="2978727" y="182418"/>
                </a:cubicBezTo>
                <a:cubicBezTo>
                  <a:pt x="3597563" y="364836"/>
                  <a:pt x="3713018" y="1276927"/>
                  <a:pt x="3713018" y="1276927"/>
                </a:cubicBezTo>
                <a:lnTo>
                  <a:pt x="3713018" y="127692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857884" y="4345552"/>
            <a:ext cx="1785950" cy="369332"/>
          </a:xfrm>
          <a:prstGeom prst="rect">
            <a:avLst/>
          </a:prstGeom>
          <a:noFill/>
        </p:spPr>
        <p:txBody>
          <a:bodyPr wrap="square" rtlCol="0">
            <a:spAutoFit/>
          </a:bodyPr>
          <a:lstStyle/>
          <a:p>
            <a:pPr algn="r" rtl="1"/>
            <a:r>
              <a:rPr lang="fa-IR" dirty="0" smtClean="0"/>
              <a:t>سفارش قديم</a:t>
            </a:r>
            <a:endParaRPr lang="en-US" dirty="0"/>
          </a:p>
        </p:txBody>
      </p:sp>
      <p:cxnSp>
        <p:nvCxnSpPr>
          <p:cNvPr id="19" name="Straight Connector 18"/>
          <p:cNvCxnSpPr/>
          <p:nvPr/>
        </p:nvCxnSpPr>
        <p:spPr>
          <a:xfrm rot="5400000">
            <a:off x="3322629" y="4892685"/>
            <a:ext cx="64294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71802" y="5357826"/>
            <a:ext cx="1214446" cy="369332"/>
          </a:xfrm>
          <a:prstGeom prst="rect">
            <a:avLst/>
          </a:prstGeom>
          <a:noFill/>
        </p:spPr>
        <p:txBody>
          <a:bodyPr wrap="square" rtlCol="0">
            <a:spAutoFit/>
          </a:bodyPr>
          <a:lstStyle/>
          <a:p>
            <a:r>
              <a:rPr lang="en-US" dirty="0" smtClean="0"/>
              <a:t>EOQ(2)</a:t>
            </a:r>
            <a:endParaRPr lang="en-US" dirty="0"/>
          </a:p>
        </p:txBody>
      </p:sp>
      <p:sp>
        <p:nvSpPr>
          <p:cNvPr id="21"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5201740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500"/>
                                        <p:tgtEl>
                                          <p:spTgt spid="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Bottom)">
                                      <p:cBhvr>
                                        <p:cTn id="19" dur="500"/>
                                        <p:tgtEl>
                                          <p:spTgt spid="1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Bottom)">
                                      <p:cBhvr>
                                        <p:cTn id="28" dur="500"/>
                                        <p:tgtEl>
                                          <p:spTgt spid="13"/>
                                        </p:tgtEl>
                                      </p:cBhvr>
                                    </p:animEffect>
                                  </p:childTnLst>
                                </p:cTn>
                              </p:par>
                              <p:par>
                                <p:cTn id="29" presetID="1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Bottom)">
                                      <p:cBhvr>
                                        <p:cTn id="34" dur="500"/>
                                        <p:tgtEl>
                                          <p:spTgt spid="1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lide(fromBottom)">
                                      <p:cBhvr>
                                        <p:cTn id="40" dur="500"/>
                                        <p:tgtEl>
                                          <p:spTgt spid="1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lide(fromBottom)">
                                      <p:cBhvr>
                                        <p:cTn id="43" dur="500"/>
                                        <p:tgtEl>
                                          <p:spTgt spid="18"/>
                                        </p:tgtEl>
                                      </p:cBhvr>
                                    </p:animEffect>
                                  </p:childTnLst>
                                </p:cTn>
                              </p:par>
                              <p:par>
                                <p:cTn id="44" presetID="1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slide(fromBottom)">
                                      <p:cBhvr>
                                        <p:cTn id="46" dur="500"/>
                                        <p:tgtEl>
                                          <p:spTgt spid="1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Bottom)">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5" grpId="0"/>
      <p:bldP spid="16" grpId="0"/>
      <p:bldP spid="17" grpId="0" animBg="1"/>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15</a:t>
            </a:fld>
            <a:endParaRPr lang="fa-IR"/>
          </a:p>
        </p:txBody>
      </p:sp>
      <p:cxnSp>
        <p:nvCxnSpPr>
          <p:cNvPr id="6" name="Straight Connector 5"/>
          <p:cNvCxnSpPr/>
          <p:nvPr/>
        </p:nvCxnSpPr>
        <p:spPr>
          <a:xfrm rot="5400000">
            <a:off x="935777" y="3679033"/>
            <a:ext cx="307183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471694" y="5214950"/>
            <a:ext cx="4071966" cy="10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471694" y="3429000"/>
            <a:ext cx="3071834" cy="17859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43108" y="1571612"/>
            <a:ext cx="2500330" cy="369332"/>
          </a:xfrm>
          <a:prstGeom prst="rect">
            <a:avLst/>
          </a:prstGeom>
          <a:noFill/>
        </p:spPr>
        <p:txBody>
          <a:bodyPr wrap="square" rtlCol="0">
            <a:spAutoFit/>
          </a:bodyPr>
          <a:lstStyle/>
          <a:p>
            <a:r>
              <a:rPr lang="fa-IR" dirty="0" smtClean="0">
                <a:cs typeface="Lotus" pitchFamily="2" charset="-78"/>
              </a:rPr>
              <a:t>هز</a:t>
            </a:r>
            <a:r>
              <a:rPr lang="fa-IR" dirty="0">
                <a:cs typeface="Lotus" pitchFamily="2" charset="-78"/>
              </a:rPr>
              <a:t>ي</a:t>
            </a:r>
            <a:r>
              <a:rPr lang="fa-IR" dirty="0" smtClean="0">
                <a:cs typeface="Lotus" pitchFamily="2" charset="-78"/>
              </a:rPr>
              <a:t>نه کل</a:t>
            </a:r>
            <a:endParaRPr lang="en-US" dirty="0">
              <a:cs typeface="Lotus" pitchFamily="2" charset="-78"/>
            </a:endParaRPr>
          </a:p>
        </p:txBody>
      </p:sp>
      <p:sp>
        <p:nvSpPr>
          <p:cNvPr id="10" name="TextBox 9"/>
          <p:cNvSpPr txBox="1"/>
          <p:nvPr/>
        </p:nvSpPr>
        <p:spPr>
          <a:xfrm>
            <a:off x="6000760" y="5000636"/>
            <a:ext cx="1357322" cy="369332"/>
          </a:xfrm>
          <a:prstGeom prst="rect">
            <a:avLst/>
          </a:prstGeom>
          <a:noFill/>
        </p:spPr>
        <p:txBody>
          <a:bodyPr wrap="square" rtlCol="0">
            <a:spAutoFit/>
          </a:bodyPr>
          <a:lstStyle/>
          <a:p>
            <a:pPr algn="r" rtl="1"/>
            <a:r>
              <a:rPr lang="fa-IR" dirty="0" smtClean="0"/>
              <a:t>مقدار</a:t>
            </a:r>
            <a:endParaRPr lang="en-US" dirty="0"/>
          </a:p>
        </p:txBody>
      </p:sp>
      <p:sp>
        <p:nvSpPr>
          <p:cNvPr id="11" name="TextBox 10"/>
          <p:cNvSpPr txBox="1"/>
          <p:nvPr/>
        </p:nvSpPr>
        <p:spPr>
          <a:xfrm>
            <a:off x="5000628" y="3202544"/>
            <a:ext cx="2143140" cy="369332"/>
          </a:xfrm>
          <a:prstGeom prst="rect">
            <a:avLst/>
          </a:prstGeom>
          <a:noFill/>
        </p:spPr>
        <p:txBody>
          <a:bodyPr wrap="square" rtlCol="0">
            <a:spAutoFit/>
          </a:bodyPr>
          <a:lstStyle/>
          <a:p>
            <a:pPr algn="r" rtl="1"/>
            <a:r>
              <a:rPr lang="fa-IR" dirty="0" smtClean="0">
                <a:cs typeface="Lotus" pitchFamily="2" charset="-78"/>
              </a:rPr>
              <a:t>هزينه نگهداري قديم</a:t>
            </a:r>
            <a:endParaRPr lang="en-US" dirty="0">
              <a:cs typeface="Lotus" pitchFamily="2" charset="-78"/>
            </a:endParaRPr>
          </a:p>
        </p:txBody>
      </p:sp>
      <p:sp>
        <p:nvSpPr>
          <p:cNvPr id="12" name="TextBox 11"/>
          <p:cNvSpPr txBox="1"/>
          <p:nvPr/>
        </p:nvSpPr>
        <p:spPr>
          <a:xfrm>
            <a:off x="6286512" y="4643446"/>
            <a:ext cx="2000264" cy="369332"/>
          </a:xfrm>
          <a:prstGeom prst="rect">
            <a:avLst/>
          </a:prstGeom>
          <a:noFill/>
        </p:spPr>
        <p:txBody>
          <a:bodyPr wrap="square" rtlCol="0">
            <a:spAutoFit/>
          </a:bodyPr>
          <a:lstStyle/>
          <a:p>
            <a:pPr algn="r" rtl="1"/>
            <a:r>
              <a:rPr lang="fa-IR" dirty="0" smtClean="0"/>
              <a:t>هزينه سفارش</a:t>
            </a:r>
            <a:r>
              <a:rPr lang="en-US" dirty="0" smtClean="0"/>
              <a:t> </a:t>
            </a:r>
            <a:r>
              <a:rPr lang="fa-IR" dirty="0" smtClean="0"/>
              <a:t>جديد</a:t>
            </a:r>
            <a:endParaRPr lang="en-US" dirty="0"/>
          </a:p>
        </p:txBody>
      </p:sp>
      <p:cxnSp>
        <p:nvCxnSpPr>
          <p:cNvPr id="13" name="Straight Connector 12"/>
          <p:cNvCxnSpPr/>
          <p:nvPr/>
        </p:nvCxnSpPr>
        <p:spPr>
          <a:xfrm rot="5400000">
            <a:off x="3715538" y="4928404"/>
            <a:ext cx="57150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57356" y="5929330"/>
            <a:ext cx="5357850" cy="461665"/>
          </a:xfrm>
          <a:prstGeom prst="rect">
            <a:avLst/>
          </a:prstGeom>
          <a:noFill/>
        </p:spPr>
        <p:txBody>
          <a:bodyPr wrap="square" rtlCol="0">
            <a:spAutoFit/>
          </a:bodyPr>
          <a:lstStyle/>
          <a:p>
            <a:pPr algn="ctr"/>
            <a:r>
              <a:rPr lang="fa-IR" sz="2400" dirty="0" smtClean="0">
                <a:cs typeface="Lotus" pitchFamily="2" charset="-78"/>
              </a:rPr>
              <a:t>کاهش هزينه کل</a:t>
            </a:r>
            <a:endParaRPr lang="en-US" sz="2400" dirty="0">
              <a:cs typeface="Lotus" pitchFamily="2" charset="-78"/>
            </a:endParaRPr>
          </a:p>
        </p:txBody>
      </p:sp>
      <p:cxnSp>
        <p:nvCxnSpPr>
          <p:cNvPr id="15" name="Straight Connector 14"/>
          <p:cNvCxnSpPr/>
          <p:nvPr/>
        </p:nvCxnSpPr>
        <p:spPr>
          <a:xfrm rot="10800000" flipV="1">
            <a:off x="2500298" y="3857628"/>
            <a:ext cx="3429024" cy="135732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286380" y="3643314"/>
            <a:ext cx="2357454" cy="369332"/>
          </a:xfrm>
          <a:prstGeom prst="rect">
            <a:avLst/>
          </a:prstGeom>
          <a:noFill/>
        </p:spPr>
        <p:txBody>
          <a:bodyPr wrap="square" rtlCol="0">
            <a:spAutoFit/>
          </a:bodyPr>
          <a:lstStyle/>
          <a:p>
            <a:pPr algn="r" rtl="1"/>
            <a:r>
              <a:rPr lang="fa-IR" dirty="0" smtClean="0"/>
              <a:t>هزينه نگهداري جديد</a:t>
            </a:r>
            <a:endParaRPr lang="en-US" dirty="0"/>
          </a:p>
        </p:txBody>
      </p:sp>
      <p:sp>
        <p:nvSpPr>
          <p:cNvPr id="17" name="Freeform 16"/>
          <p:cNvSpPr/>
          <p:nvPr/>
        </p:nvSpPr>
        <p:spPr>
          <a:xfrm rot="11444979">
            <a:off x="2534641" y="3302091"/>
            <a:ext cx="4146154" cy="1539702"/>
          </a:xfrm>
          <a:custGeom>
            <a:avLst/>
            <a:gdLst>
              <a:gd name="connsiteX0" fmla="*/ 0 w 3713018"/>
              <a:gd name="connsiteY0" fmla="*/ 182418 h 1276927"/>
              <a:gd name="connsiteX1" fmla="*/ 2978727 w 3713018"/>
              <a:gd name="connsiteY1" fmla="*/ 182418 h 1276927"/>
              <a:gd name="connsiteX2" fmla="*/ 3713018 w 3713018"/>
              <a:gd name="connsiteY2" fmla="*/ 1276927 h 1276927"/>
              <a:gd name="connsiteX3" fmla="*/ 3713018 w 3713018"/>
              <a:gd name="connsiteY3" fmla="*/ 1276927 h 1276927"/>
            </a:gdLst>
            <a:ahLst/>
            <a:cxnLst>
              <a:cxn ang="0">
                <a:pos x="connsiteX0" y="connsiteY0"/>
              </a:cxn>
              <a:cxn ang="0">
                <a:pos x="connsiteX1" y="connsiteY1"/>
              </a:cxn>
              <a:cxn ang="0">
                <a:pos x="connsiteX2" y="connsiteY2"/>
              </a:cxn>
              <a:cxn ang="0">
                <a:pos x="connsiteX3" y="connsiteY3"/>
              </a:cxn>
            </a:cxnLst>
            <a:rect l="l" t="t" r="r" b="b"/>
            <a:pathLst>
              <a:path w="3713018" h="1276927">
                <a:moveTo>
                  <a:pt x="0" y="182418"/>
                </a:moveTo>
                <a:cubicBezTo>
                  <a:pt x="1179945" y="91209"/>
                  <a:pt x="2359891" y="0"/>
                  <a:pt x="2978727" y="182418"/>
                </a:cubicBezTo>
                <a:cubicBezTo>
                  <a:pt x="3597563" y="364836"/>
                  <a:pt x="3713018" y="1276927"/>
                  <a:pt x="3713018" y="1276927"/>
                </a:cubicBezTo>
                <a:lnTo>
                  <a:pt x="3713018" y="127692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rot="5400000">
            <a:off x="3322629" y="4892685"/>
            <a:ext cx="64294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86050" y="5429264"/>
            <a:ext cx="968855" cy="369332"/>
          </a:xfrm>
          <a:prstGeom prst="rect">
            <a:avLst/>
          </a:prstGeom>
        </p:spPr>
        <p:txBody>
          <a:bodyPr wrap="none">
            <a:spAutoFit/>
          </a:bodyPr>
          <a:lstStyle/>
          <a:p>
            <a:r>
              <a:rPr lang="en-US" dirty="0" smtClean="0"/>
              <a:t>EOQ(2)</a:t>
            </a:r>
            <a:endParaRPr lang="en-US" dirty="0"/>
          </a:p>
        </p:txBody>
      </p:sp>
      <p:sp>
        <p:nvSpPr>
          <p:cNvPr id="20" name="TextBox 19"/>
          <p:cNvSpPr txBox="1"/>
          <p:nvPr/>
        </p:nvSpPr>
        <p:spPr>
          <a:xfrm>
            <a:off x="3714744" y="5429264"/>
            <a:ext cx="1214446" cy="369332"/>
          </a:xfrm>
          <a:prstGeom prst="rect">
            <a:avLst/>
          </a:prstGeom>
          <a:noFill/>
        </p:spPr>
        <p:txBody>
          <a:bodyPr wrap="square" rtlCol="0">
            <a:spAutoFit/>
          </a:bodyPr>
          <a:lstStyle/>
          <a:p>
            <a:r>
              <a:rPr lang="en-US" dirty="0" smtClean="0"/>
              <a:t>EOQ(3)</a:t>
            </a:r>
            <a:endParaRPr lang="en-US" dirty="0"/>
          </a:p>
        </p:txBody>
      </p:sp>
      <p:sp>
        <p:nvSpPr>
          <p:cNvPr id="21"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77915965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par>
                                <p:cTn id="8" presetID="1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lide(fromBottom)">
                                      <p:cBhvr>
                                        <p:cTn id="10" dur="500"/>
                                        <p:tgtEl>
                                          <p:spTgt spid="7"/>
                                        </p:tgtEl>
                                      </p:cBhvr>
                                    </p:animEffect>
                                  </p:childTnLst>
                                </p:cTn>
                              </p:par>
                              <p:par>
                                <p:cTn id="11" presetID="1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500"/>
                                        <p:tgtEl>
                                          <p:spTgt spid="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Bottom)">
                                      <p:cBhvr>
                                        <p:cTn id="19" dur="500"/>
                                        <p:tgtEl>
                                          <p:spTgt spid="1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par>
                                <p:cTn id="26" presetID="1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Bottom)">
                                      <p:cBhvr>
                                        <p:cTn id="28" dur="500"/>
                                        <p:tgtEl>
                                          <p:spTgt spid="1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par>
                                <p:cTn id="32" presetID="1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Bottom)">
                                      <p:cBhvr>
                                        <p:cTn id="34" dur="500"/>
                                        <p:tgtEl>
                                          <p:spTgt spid="1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lide(fromBottom)">
                                      <p:cBhvr>
                                        <p:cTn id="40" dur="500"/>
                                        <p:tgtEl>
                                          <p:spTgt spid="17"/>
                                        </p:tgtEl>
                                      </p:cBhvr>
                                    </p:animEffect>
                                  </p:childTnLst>
                                </p:cTn>
                              </p:par>
                              <p:par>
                                <p:cTn id="41" presetID="12" presetClass="entr" presetSubtype="4"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lide(fromBottom)">
                                      <p:cBhvr>
                                        <p:cTn id="43" dur="500"/>
                                        <p:tgtEl>
                                          <p:spTgt spid="1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slide(fromBottom)">
                                      <p:cBhvr>
                                        <p:cTn id="46" dur="500"/>
                                        <p:tgtEl>
                                          <p:spTgt spid="1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Bottom)">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6" grpId="0"/>
      <p:bldP spid="17"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r" rtl="1"/>
            <a:r>
              <a:rPr lang="fa-IR" sz="3000" dirty="0" smtClean="0"/>
              <a:t>تفاوت موجودی های سیستم کلاسیک با سیستم </a:t>
            </a:r>
            <a:r>
              <a:rPr lang="en-US" sz="3000" dirty="0" smtClean="0"/>
              <a:t>JIT</a:t>
            </a:r>
            <a:endParaRPr lang="fa-IR" sz="3000" dirty="0"/>
          </a:p>
        </p:txBody>
      </p:sp>
      <p:sp>
        <p:nvSpPr>
          <p:cNvPr id="2" name="Content Placeholder 1"/>
          <p:cNvSpPr>
            <a:spLocks noGrp="1"/>
          </p:cNvSpPr>
          <p:nvPr>
            <p:ph idx="1"/>
          </p:nvPr>
        </p:nvSpPr>
        <p:spPr>
          <a:xfrm>
            <a:off x="699247" y="1916832"/>
            <a:ext cx="7745505" cy="4392488"/>
          </a:xfrm>
        </p:spPr>
        <p:txBody>
          <a:bodyPr>
            <a:normAutofit fontScale="92500" lnSpcReduction="10000"/>
          </a:bodyPr>
          <a:lstStyle/>
          <a:p>
            <a:pPr algn="r" rtl="1">
              <a:buFont typeface="Wingdings" pitchFamily="2" charset="2"/>
              <a:buChar char="q"/>
            </a:pPr>
            <a:r>
              <a:rPr lang="fa-IR" sz="2600" b="1" dirty="0" smtClean="0"/>
              <a:t>نگرش کلاسیک ها به موجودی:</a:t>
            </a:r>
          </a:p>
          <a:p>
            <a:pPr algn="r" rtl="1"/>
            <a:endParaRPr lang="fa-IR" dirty="0"/>
          </a:p>
          <a:p>
            <a:pPr algn="r" rtl="1"/>
            <a:r>
              <a:rPr lang="fa-IR" dirty="0" smtClean="0"/>
              <a:t>در سیستم تولید سنتی سه نوع موجودی که شامل مواد، کار در جریان و کالای ساخته شده میباشد، نگهداری میشود.</a:t>
            </a:r>
          </a:p>
          <a:p>
            <a:pPr algn="r" rtl="1"/>
            <a:endParaRPr lang="fa-IR" dirty="0" smtClean="0"/>
          </a:p>
          <a:p>
            <a:pPr algn="r" rtl="1"/>
            <a:r>
              <a:rPr lang="fa-IR" dirty="0" smtClean="0"/>
              <a:t>استفاده کنندگان از این سیستم موجودی ها را نوعی </a:t>
            </a:r>
            <a:r>
              <a:rPr lang="fa-IR" b="1" dirty="0" smtClean="0"/>
              <a:t>سپر حفاظتی </a:t>
            </a:r>
            <a:r>
              <a:rPr lang="fa-IR" dirty="0" smtClean="0"/>
              <a:t>در برابر نوسانهای نامطلوب اقتصادی در روند تولید و عامل تضمین تداوم فعالیتهای تولیدی میدانند و آنها را از ابزارهای تحکیم بازاریابی، جلب مشتری و نگهداری بازار تلقی میکنند.</a:t>
            </a:r>
          </a:p>
          <a:p>
            <a:pPr algn="r" rtl="1"/>
            <a:endParaRPr lang="fa-IR" dirty="0" smtClean="0"/>
          </a:p>
          <a:p>
            <a:pPr algn="r" rtl="1"/>
            <a:r>
              <a:rPr lang="fa-IR" dirty="0" smtClean="0"/>
              <a:t>نگهداری این موجودی ها مستلزم تحمل هزینه در ارتباط با انبارداری، انبارگردانی، ضایعات، کنترل و ... و همچنین هزینه ی فرصت است که در نهایت از طریق هزینه های عمومی ساخت(سربار) بخشی از قیمت تمام شده تولید راتشکیل میدهد و موجب افزایش بهای تمام شده تولیدات موسسه می گردد.</a:t>
            </a:r>
          </a:p>
          <a:p>
            <a:pPr algn="r" rtl="1"/>
            <a:endParaRPr lang="fa-IR" sz="2200" dirty="0" smtClean="0"/>
          </a:p>
          <a:p>
            <a:pPr algn="r" rtl="1"/>
            <a:endParaRPr lang="fa-IR"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16</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570706689"/>
      </p:ext>
    </p:extLst>
  </p:cSld>
  <p:clrMapOvr>
    <a:masterClrMapping/>
  </p:clrMapOvr>
  <p:transition spd="slow">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r" rtl="1"/>
            <a:r>
              <a:rPr lang="fa-IR" sz="3000" dirty="0">
                <a:solidFill>
                  <a:srgbClr val="895D1D"/>
                </a:solidFill>
              </a:rPr>
              <a:t>تفاوت موجودی های سیستم کلاسیک با سیستم </a:t>
            </a:r>
            <a:r>
              <a:rPr lang="en-US" sz="3000" dirty="0">
                <a:solidFill>
                  <a:srgbClr val="895D1D"/>
                </a:solidFill>
              </a:rPr>
              <a:t>JIT</a:t>
            </a:r>
            <a:endParaRPr lang="fa-IR" dirty="0"/>
          </a:p>
        </p:txBody>
      </p:sp>
      <p:sp>
        <p:nvSpPr>
          <p:cNvPr id="2" name="Content Placeholder 1"/>
          <p:cNvSpPr>
            <a:spLocks noGrp="1"/>
          </p:cNvSpPr>
          <p:nvPr>
            <p:ph idx="1"/>
          </p:nvPr>
        </p:nvSpPr>
        <p:spPr>
          <a:xfrm>
            <a:off x="699247" y="2060848"/>
            <a:ext cx="7745505" cy="4176463"/>
          </a:xfrm>
        </p:spPr>
        <p:txBody>
          <a:bodyPr>
            <a:normAutofit/>
          </a:bodyPr>
          <a:lstStyle/>
          <a:p>
            <a:pPr algn="r" rtl="1">
              <a:buFont typeface="Wingdings" pitchFamily="2" charset="2"/>
              <a:buChar char="q"/>
            </a:pPr>
            <a:r>
              <a:rPr lang="fa-IR" b="1" dirty="0" smtClean="0"/>
              <a:t>نگرش سیستم </a:t>
            </a:r>
            <a:r>
              <a:rPr lang="en-US" b="1" dirty="0" smtClean="0"/>
              <a:t>JIT</a:t>
            </a:r>
            <a:r>
              <a:rPr lang="fa-IR" b="1" dirty="0" smtClean="0"/>
              <a:t> به موجودی ها</a:t>
            </a:r>
          </a:p>
          <a:p>
            <a:pPr marL="0" indent="0" algn="r" rtl="1">
              <a:buNone/>
            </a:pPr>
            <a:endParaRPr lang="fa-IR" dirty="0"/>
          </a:p>
          <a:p>
            <a:pPr algn="r" rtl="1"/>
            <a:r>
              <a:rPr lang="fa-IR" sz="2200" dirty="0" smtClean="0"/>
              <a:t>امروزه مدیران شرکتهای بزرگ تولیدی بر این باورند که کاهش هزینه تولید به ویژه در شرایط رقابت الزامی میباشد و برای رسیدن به این هدف، باید بتوانند موجودی ها را در شرایط متعارف به حداقل ممکن و در شرایط ایده آل به حد صفر برسانند و با این کار هزینه های مربوط به نگهداری موجودیها را در جهت کاهش بهای تمام شده صرفه جویی نمایند.</a:t>
            </a:r>
          </a:p>
          <a:p>
            <a:pPr marL="0" indent="0" algn="r" rtl="1">
              <a:buNone/>
            </a:pPr>
            <a:endParaRPr lang="fa-IR" sz="2200" dirty="0" smtClean="0"/>
          </a:p>
          <a:p>
            <a:pPr algn="r" rtl="1"/>
            <a:r>
              <a:rPr lang="fa-IR" sz="2200" dirty="0" smtClean="0"/>
              <a:t>نتیجه اجرایی و عملی چنین نگرشی منجر به ابداع سیستمی در زمینه موجودگیری مواد، کار در جریان و کالای ساخته شده گردیده است که اصطلاحاً سیستم </a:t>
            </a:r>
            <a:r>
              <a:rPr lang="fa-IR" sz="2200" b="1" dirty="0" smtClean="0"/>
              <a:t>موجودگیری به هنگام</a:t>
            </a:r>
            <a:r>
              <a:rPr lang="fa-IR" sz="2200" dirty="0" smtClean="0"/>
              <a:t> نامیده می شود.</a:t>
            </a:r>
            <a:endParaRPr lang="fa-IR" dirty="0"/>
          </a:p>
          <a:p>
            <a:pPr algn="r" rtl="1"/>
            <a:endParaRPr lang="fa-IR"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17</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628722773"/>
      </p:ext>
    </p:extLst>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2076798"/>
              </p:ext>
            </p:extLst>
          </p:nvPr>
        </p:nvGraphicFramePr>
        <p:xfrm>
          <a:off x="457200" y="1600200"/>
          <a:ext cx="7620000" cy="4592320"/>
        </p:xfrm>
        <a:graphic>
          <a:graphicData uri="http://schemas.openxmlformats.org/drawingml/2006/table">
            <a:tbl>
              <a:tblPr rtl="1" firstRow="1" bandRow="1">
                <a:tableStyleId>{7DF18680-E054-41AD-8BC1-D1AEF772440D}</a:tableStyleId>
              </a:tblPr>
              <a:tblGrid>
                <a:gridCol w="2540000"/>
                <a:gridCol w="2540000"/>
                <a:gridCol w="2540000"/>
              </a:tblGrid>
              <a:tr h="370840">
                <a:tc>
                  <a:txBody>
                    <a:bodyPr/>
                    <a:lstStyle/>
                    <a:p>
                      <a:pPr algn="ctr" rtl="1"/>
                      <a:r>
                        <a:rPr lang="fa-IR" dirty="0" smtClean="0"/>
                        <a:t>موضوع</a:t>
                      </a:r>
                      <a:endParaRPr lang="fa-IR" dirty="0"/>
                    </a:p>
                  </a:txBody>
                  <a:tcPr/>
                </a:tc>
                <a:tc>
                  <a:txBody>
                    <a:bodyPr/>
                    <a:lstStyle/>
                    <a:p>
                      <a:pPr algn="ctr" rtl="1"/>
                      <a:r>
                        <a:rPr lang="en-US" dirty="0" smtClean="0"/>
                        <a:t>JIT</a:t>
                      </a:r>
                      <a:endParaRPr lang="fa-IR" dirty="0"/>
                    </a:p>
                  </a:txBody>
                  <a:tcPr/>
                </a:tc>
                <a:tc>
                  <a:txBody>
                    <a:bodyPr/>
                    <a:lstStyle/>
                    <a:p>
                      <a:pPr algn="ctr" rtl="1"/>
                      <a:r>
                        <a:rPr lang="fa-IR" dirty="0" smtClean="0"/>
                        <a:t>نظام کلاسیک</a:t>
                      </a:r>
                      <a:endParaRPr lang="fa-IR" dirty="0"/>
                    </a:p>
                  </a:txBody>
                  <a:tcPr/>
                </a:tc>
              </a:tr>
              <a:tr h="370840">
                <a:tc>
                  <a:txBody>
                    <a:bodyPr/>
                    <a:lstStyle/>
                    <a:p>
                      <a:pPr algn="ctr" rtl="1"/>
                      <a:r>
                        <a:rPr lang="fa-IR" dirty="0" smtClean="0"/>
                        <a:t>موجودی</a:t>
                      </a:r>
                      <a:endParaRPr lang="en-US" dirty="0">
                        <a:cs typeface="Lotus"/>
                      </a:endParaRPr>
                    </a:p>
                  </a:txBody>
                  <a:tcPr/>
                </a:tc>
                <a:tc>
                  <a:txBody>
                    <a:bodyPr/>
                    <a:lstStyle/>
                    <a:p>
                      <a:pPr algn="ctr" rtl="1"/>
                      <a:r>
                        <a:rPr lang="fa-IR" dirty="0" smtClean="0"/>
                        <a:t>موجودی یک</a:t>
                      </a:r>
                      <a:r>
                        <a:rPr lang="fa-IR" baseline="0" dirty="0" smtClean="0"/>
                        <a:t> نا توانی است</a:t>
                      </a:r>
                      <a:endParaRPr lang="en-US" dirty="0">
                        <a:cs typeface="Lotus"/>
                      </a:endParaRPr>
                    </a:p>
                  </a:txBody>
                  <a:tcPr/>
                </a:tc>
                <a:tc>
                  <a:txBody>
                    <a:bodyPr/>
                    <a:lstStyle/>
                    <a:p>
                      <a:pPr algn="ctr"/>
                      <a:r>
                        <a:rPr lang="fa-IR" dirty="0" smtClean="0"/>
                        <a:t>یک دارایی</a:t>
                      </a:r>
                      <a:endParaRPr lang="fa-IR" dirty="0" smtClean="0">
                        <a:cs typeface="Lotus"/>
                      </a:endParaRPr>
                    </a:p>
                  </a:txBody>
                  <a:tcPr/>
                </a:tc>
              </a:tr>
              <a:tr h="370840">
                <a:tc>
                  <a:txBody>
                    <a:bodyPr/>
                    <a:lstStyle/>
                    <a:p>
                      <a:pPr algn="ctr"/>
                      <a:r>
                        <a:rPr lang="fa-IR" dirty="0" smtClean="0"/>
                        <a:t>مقدار سفارش</a:t>
                      </a:r>
                      <a:endParaRPr lang="fa-IR" dirty="0" smtClean="0">
                        <a:cs typeface="Lotus"/>
                      </a:endParaRPr>
                    </a:p>
                  </a:txBody>
                  <a:tcPr/>
                </a:tc>
                <a:tc>
                  <a:txBody>
                    <a:bodyPr/>
                    <a:lstStyle/>
                    <a:p>
                      <a:pPr algn="r" rtl="1"/>
                      <a:r>
                        <a:rPr lang="fa-IR" dirty="0" smtClean="0"/>
                        <a:t>نیاز</a:t>
                      </a:r>
                      <a:r>
                        <a:rPr lang="fa-IR" baseline="0" dirty="0" smtClean="0"/>
                        <a:t> آن را تعیین می کند</a:t>
                      </a:r>
                      <a:endParaRPr lang="en-US" dirty="0">
                        <a:cs typeface="Lotus"/>
                      </a:endParaRPr>
                    </a:p>
                  </a:txBody>
                  <a:tcPr/>
                </a:tc>
                <a:tc>
                  <a:txBody>
                    <a:bodyPr/>
                    <a:lstStyle/>
                    <a:p>
                      <a:pPr algn="r" rtl="1"/>
                      <a:r>
                        <a:rPr lang="fa-IR" dirty="0" smtClean="0"/>
                        <a:t>با فرمول تعیین می شود</a:t>
                      </a:r>
                      <a:endParaRPr lang="en-US" dirty="0">
                        <a:cs typeface="Lotus"/>
                      </a:endParaRPr>
                    </a:p>
                  </a:txBody>
                  <a:tcPr/>
                </a:tc>
              </a:tr>
              <a:tr h="370840">
                <a:tc>
                  <a:txBody>
                    <a:bodyPr/>
                    <a:lstStyle/>
                    <a:p>
                      <a:pPr algn="ctr"/>
                      <a:r>
                        <a:rPr lang="fa-IR" dirty="0" smtClean="0"/>
                        <a:t>تامين کنندگان</a:t>
                      </a:r>
                      <a:endParaRPr lang="en-US" dirty="0">
                        <a:cs typeface="Lotus"/>
                      </a:endParaRPr>
                    </a:p>
                  </a:txBody>
                  <a:tcPr/>
                </a:tc>
                <a:tc>
                  <a:txBody>
                    <a:bodyPr/>
                    <a:lstStyle/>
                    <a:p>
                      <a:pPr algn="r" rtl="1"/>
                      <a:r>
                        <a:rPr lang="fa-IR" dirty="0" smtClean="0"/>
                        <a:t>همکار.انتظار</a:t>
                      </a:r>
                      <a:r>
                        <a:rPr lang="fa-IR" baseline="0" dirty="0" smtClean="0"/>
                        <a:t> میرود به دفعات در روز کالا به کارخانه حمل کنند</a:t>
                      </a:r>
                      <a:endParaRPr lang="en-US" dirty="0">
                        <a:cs typeface="Lotus"/>
                      </a:endParaRPr>
                    </a:p>
                  </a:txBody>
                  <a:tcPr/>
                </a:tc>
                <a:tc>
                  <a:txBody>
                    <a:bodyPr/>
                    <a:lstStyle/>
                    <a:p>
                      <a:pPr algn="r" rtl="1"/>
                      <a:r>
                        <a:rPr lang="fa-IR" dirty="0" smtClean="0"/>
                        <a:t>مخالف. دشمن .رقیب.داشتد چند منبع و به جان اننداختن آنها یک قانون است</a:t>
                      </a:r>
                      <a:endParaRPr lang="en-US" dirty="0">
                        <a:cs typeface="Lotus"/>
                      </a:endParaRPr>
                    </a:p>
                  </a:txBody>
                  <a:tcPr/>
                </a:tc>
              </a:tr>
              <a:tr h="370840">
                <a:tc>
                  <a:txBody>
                    <a:bodyPr/>
                    <a:lstStyle/>
                    <a:p>
                      <a:pPr algn="ctr"/>
                      <a:r>
                        <a:rPr lang="fa-IR" dirty="0" smtClean="0"/>
                        <a:t>کيفيت</a:t>
                      </a:r>
                      <a:endParaRPr lang="en-US" dirty="0">
                        <a:cs typeface="Lotus"/>
                      </a:endParaRPr>
                    </a:p>
                  </a:txBody>
                  <a:tcPr/>
                </a:tc>
                <a:tc>
                  <a:txBody>
                    <a:bodyPr/>
                    <a:lstStyle/>
                    <a:p>
                      <a:pPr algn="r" rtl="1"/>
                      <a:r>
                        <a:rPr lang="fa-IR" dirty="0" smtClean="0"/>
                        <a:t>ضایعات</a:t>
                      </a:r>
                      <a:r>
                        <a:rPr lang="fa-IR" baseline="0" dirty="0" smtClean="0"/>
                        <a:t> صفر.کیفیت کمتر از 100 تولید را با خطر مواجه میکند</a:t>
                      </a:r>
                      <a:endParaRPr lang="en-US" dirty="0">
                        <a:cs typeface="Lotus"/>
                      </a:endParaRPr>
                    </a:p>
                  </a:txBody>
                  <a:tcPr/>
                </a:tc>
                <a:tc>
                  <a:txBody>
                    <a:bodyPr/>
                    <a:lstStyle/>
                    <a:p>
                      <a:pPr algn="r" rtl="1"/>
                      <a:r>
                        <a:rPr lang="fa-IR" dirty="0" smtClean="0"/>
                        <a:t>حدود قابل قبول.به دنبال ایجاد فرمولی</a:t>
                      </a:r>
                      <a:r>
                        <a:rPr lang="fa-IR" baseline="0" dirty="0" smtClean="0"/>
                        <a:t> برای ضایعات واقغی</a:t>
                      </a:r>
                      <a:endParaRPr lang="en-US" dirty="0">
                        <a:cs typeface="Lotus"/>
                      </a:endParaRPr>
                    </a:p>
                  </a:txBody>
                  <a:tcPr/>
                </a:tc>
              </a:tr>
              <a:tr h="370840">
                <a:tc>
                  <a:txBody>
                    <a:bodyPr/>
                    <a:lstStyle/>
                    <a:p>
                      <a:pPr algn="ctr"/>
                      <a:r>
                        <a:rPr lang="fa-IR" dirty="0" smtClean="0"/>
                        <a:t>زمان انتظار</a:t>
                      </a:r>
                      <a:endParaRPr lang="en-US" dirty="0">
                        <a:cs typeface="Lotus"/>
                      </a:endParaRPr>
                    </a:p>
                  </a:txBody>
                  <a:tcPr/>
                </a:tc>
                <a:tc>
                  <a:txBody>
                    <a:bodyPr/>
                    <a:lstStyle/>
                    <a:p>
                      <a:pPr algn="r" rtl="1"/>
                      <a:r>
                        <a:rPr lang="fa-IR" dirty="0" smtClean="0"/>
                        <a:t>آن را کوتاه کنید.</a:t>
                      </a:r>
                      <a:endParaRPr lang="en-US" dirty="0">
                        <a:cs typeface="Lotus"/>
                      </a:endParaRPr>
                    </a:p>
                  </a:txBody>
                  <a:tcPr/>
                </a:tc>
                <a:tc>
                  <a:txBody>
                    <a:bodyPr/>
                    <a:lstStyle/>
                    <a:p>
                      <a:pPr algn="r" rtl="1"/>
                      <a:r>
                        <a:rPr lang="fa-IR" dirty="0" smtClean="0"/>
                        <a:t>معولا میگویند هر</a:t>
                      </a:r>
                      <a:r>
                        <a:rPr lang="fa-IR" baseline="0" dirty="0" smtClean="0"/>
                        <a:t> چه بیشتر بهتر</a:t>
                      </a:r>
                      <a:endParaRPr lang="en-US" dirty="0">
                        <a:cs typeface="Lotus"/>
                      </a:endParaRPr>
                    </a:p>
                  </a:txBody>
                  <a:tcPr/>
                </a:tc>
              </a:tr>
              <a:tr h="370840">
                <a:tc>
                  <a:txBody>
                    <a:bodyPr/>
                    <a:lstStyle/>
                    <a:p>
                      <a:pPr algn="ctr"/>
                      <a:r>
                        <a:rPr lang="fa-IR" dirty="0" smtClean="0"/>
                        <a:t>نگهداري</a:t>
                      </a:r>
                      <a:endParaRPr lang="en-US" dirty="0">
                        <a:cs typeface="Lotus"/>
                      </a:endParaRPr>
                    </a:p>
                  </a:txBody>
                  <a:tcPr/>
                </a:tc>
                <a:tc>
                  <a:txBody>
                    <a:bodyPr/>
                    <a:lstStyle/>
                    <a:p>
                      <a:pPr algn="r" rtl="1"/>
                      <a:r>
                        <a:rPr lang="fa-IR" dirty="0" smtClean="0"/>
                        <a:t>با ثبات و موثر.از کار افتادگی</a:t>
                      </a:r>
                      <a:r>
                        <a:rPr lang="fa-IR" baseline="0" dirty="0" smtClean="0"/>
                        <a:t> ماشین صفر</a:t>
                      </a:r>
                      <a:endParaRPr lang="en-US" dirty="0">
                        <a:cs typeface="Lotus"/>
                      </a:endParaRPr>
                    </a:p>
                  </a:txBody>
                  <a:tcPr/>
                </a:tc>
                <a:tc>
                  <a:txBody>
                    <a:bodyPr/>
                    <a:lstStyle/>
                    <a:p>
                      <a:pPr algn="r" rtl="1"/>
                      <a:r>
                        <a:rPr lang="fa-IR" dirty="0" smtClean="0"/>
                        <a:t>مطابق نیاز</a:t>
                      </a:r>
                      <a:endParaRPr lang="en-US" dirty="0">
                        <a:cs typeface="Lotus"/>
                      </a:endParaRPr>
                    </a:p>
                  </a:txBody>
                  <a:tcPr/>
                </a:tc>
              </a:tr>
              <a:tr h="370840">
                <a:tc>
                  <a:txBody>
                    <a:bodyPr/>
                    <a:lstStyle/>
                    <a:p>
                      <a:pPr algn="ctr"/>
                      <a:r>
                        <a:rPr lang="fa-IR" dirty="0" smtClean="0"/>
                        <a:t>کارگران</a:t>
                      </a:r>
                      <a:endParaRPr lang="en-US" dirty="0">
                        <a:cs typeface="Lotus"/>
                      </a:endParaRPr>
                    </a:p>
                  </a:txBody>
                  <a:tcPr/>
                </a:tc>
                <a:tc>
                  <a:txBody>
                    <a:bodyPr/>
                    <a:lstStyle/>
                    <a:p>
                      <a:pPr algn="r" rtl="1"/>
                      <a:r>
                        <a:rPr lang="fa-IR" dirty="0" smtClean="0"/>
                        <a:t>مدیریت به وسیله</a:t>
                      </a:r>
                      <a:r>
                        <a:rPr lang="fa-IR" baseline="0" dirty="0" smtClean="0"/>
                        <a:t> توافق عمومی</a:t>
                      </a:r>
                      <a:endParaRPr lang="en-US" dirty="0">
                        <a:cs typeface="Lotus"/>
                      </a:endParaRPr>
                    </a:p>
                  </a:txBody>
                  <a:tcPr/>
                </a:tc>
                <a:tc>
                  <a:txBody>
                    <a:bodyPr/>
                    <a:lstStyle/>
                    <a:p>
                      <a:pPr algn="r" rtl="1"/>
                      <a:r>
                        <a:rPr lang="fa-IR" dirty="0" smtClean="0"/>
                        <a:t>مدیریت</a:t>
                      </a:r>
                      <a:r>
                        <a:rPr lang="fa-IR" baseline="0" dirty="0" smtClean="0"/>
                        <a:t> به وسیله دستور</a:t>
                      </a:r>
                      <a:endParaRPr lang="en-US" dirty="0">
                        <a:cs typeface="Lotus"/>
                      </a:endParaRPr>
                    </a:p>
                  </a:txBody>
                  <a:tcPr/>
                </a:tc>
              </a:tr>
            </a:tbl>
          </a:graphicData>
        </a:graphic>
      </p:graphicFrame>
      <p:sp>
        <p:nvSpPr>
          <p:cNvPr id="5" name="Slide Number Placeholder 4"/>
          <p:cNvSpPr>
            <a:spLocks noGrp="1"/>
          </p:cNvSpPr>
          <p:nvPr>
            <p:ph type="sldNum" sz="quarter" idx="12"/>
          </p:nvPr>
        </p:nvSpPr>
        <p:spPr/>
        <p:txBody>
          <a:bodyPr/>
          <a:lstStyle/>
          <a:p>
            <a:fld id="{0C270AA3-2843-44B9-8980-CAFC497BACFF}" type="slidenum">
              <a:rPr lang="fa-IR" smtClean="0"/>
              <a:pPr/>
              <a:t>18</a:t>
            </a:fld>
            <a:endParaRPr lang="fa-IR"/>
          </a:p>
        </p:txBody>
      </p:sp>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67864098"/>
      </p:ext>
    </p:extLst>
  </p:cSld>
  <p:clrMapOvr>
    <a:masterClrMapping/>
  </p:clrMapOvr>
  <p:transition spd="slow">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مقايسه </a:t>
            </a:r>
            <a:r>
              <a:rPr lang="en-US" dirty="0"/>
              <a:t>MRP </a:t>
            </a:r>
            <a:r>
              <a:rPr lang="fa-IR" dirty="0"/>
              <a:t>و</a:t>
            </a:r>
            <a:r>
              <a:rPr lang="en-US" dirty="0"/>
              <a:t>JIT</a:t>
            </a:r>
            <a:endParaRPr lang="fa-IR" dirty="0"/>
          </a:p>
        </p:txBody>
      </p:sp>
      <p:sp>
        <p:nvSpPr>
          <p:cNvPr id="3" name="Content Placeholder 2"/>
          <p:cNvSpPr>
            <a:spLocks noGrp="1"/>
          </p:cNvSpPr>
          <p:nvPr>
            <p:ph idx="1"/>
          </p:nvPr>
        </p:nvSpPr>
        <p:spPr/>
        <p:txBody>
          <a:bodyPr>
            <a:noAutofit/>
          </a:bodyPr>
          <a:lstStyle/>
          <a:p>
            <a:pPr algn="r" rtl="1">
              <a:lnSpc>
                <a:spcPct val="170000"/>
              </a:lnSpc>
            </a:pPr>
            <a:r>
              <a:rPr lang="fa-IR" sz="1600" dirty="0">
                <a:latin typeface="B Nazanin"/>
                <a:cs typeface="+mj-cs"/>
              </a:rPr>
              <a:t>بطور کلی میتوان </a:t>
            </a:r>
            <a:r>
              <a:rPr lang="en-US" sz="1600" dirty="0">
                <a:latin typeface="B Nazanin"/>
                <a:cs typeface="+mj-cs"/>
              </a:rPr>
              <a:t>JIT</a:t>
            </a:r>
            <a:r>
              <a:rPr lang="fa-IR" sz="1600" dirty="0">
                <a:latin typeface="B Nazanin"/>
                <a:cs typeface="+mj-cs"/>
              </a:rPr>
              <a:t> را یک سیستم کششی دانست که این امر برخلاف سیستم های </a:t>
            </a:r>
            <a:r>
              <a:rPr lang="en-US" sz="1600" dirty="0">
                <a:latin typeface="B Nazanin"/>
                <a:cs typeface="+mj-cs"/>
              </a:rPr>
              <a:t>MRP</a:t>
            </a:r>
            <a:r>
              <a:rPr lang="fa-IR" sz="1600" dirty="0">
                <a:latin typeface="B Nazanin"/>
                <a:cs typeface="+mj-cs"/>
              </a:rPr>
              <a:t> است و </a:t>
            </a:r>
            <a:r>
              <a:rPr lang="en-US" sz="1600" dirty="0">
                <a:latin typeface="B Nazanin"/>
                <a:cs typeface="+mj-cs"/>
              </a:rPr>
              <a:t>MRP</a:t>
            </a:r>
            <a:r>
              <a:rPr lang="fa-IR" sz="1600" dirty="0">
                <a:latin typeface="B Nazanin"/>
                <a:cs typeface="+mj-cs"/>
              </a:rPr>
              <a:t> یک سیستم فشاری کلاسیک است.</a:t>
            </a:r>
          </a:p>
          <a:p>
            <a:pPr algn="r" rtl="1">
              <a:lnSpc>
                <a:spcPct val="170000"/>
              </a:lnSpc>
            </a:pPr>
            <a:r>
              <a:rPr lang="en-US" sz="1600" dirty="0">
                <a:latin typeface="B Nazanin"/>
                <a:cs typeface="+mj-cs"/>
              </a:rPr>
              <a:t>JIT</a:t>
            </a:r>
            <a:r>
              <a:rPr lang="fa-IR" sz="1600" dirty="0">
                <a:latin typeface="B Nazanin"/>
                <a:cs typeface="+mj-cs"/>
              </a:rPr>
              <a:t> در سیستم های تولیدی با شرایط مطلوب (تغییرات کم ، فروشندگان قابل اطمینان و زمان راه اندازی کوتاه) بهترین کارایی را دارد.</a:t>
            </a:r>
          </a:p>
          <a:p>
            <a:pPr algn="r" rtl="1">
              <a:lnSpc>
                <a:spcPct val="170000"/>
              </a:lnSpc>
            </a:pPr>
            <a:r>
              <a:rPr lang="en-US" sz="1600" dirty="0">
                <a:latin typeface="B Nazanin"/>
                <a:cs typeface="+mj-cs"/>
              </a:rPr>
              <a:t>MRP</a:t>
            </a:r>
            <a:r>
              <a:rPr lang="fa-IR" sz="1600" dirty="0">
                <a:latin typeface="B Nazanin"/>
                <a:cs typeface="+mj-cs"/>
              </a:rPr>
              <a:t> در محیط های مطلوب کارایی خوبی دارد و در محیط های ناطلوب نسبت به </a:t>
            </a:r>
            <a:r>
              <a:rPr lang="en-US" sz="1600" dirty="0">
                <a:latin typeface="B Nazanin"/>
                <a:cs typeface="+mj-cs"/>
              </a:rPr>
              <a:t>JIT </a:t>
            </a:r>
            <a:r>
              <a:rPr lang="fa-IR" sz="1600" dirty="0">
                <a:latin typeface="B Nazanin"/>
                <a:cs typeface="+mj-cs"/>
              </a:rPr>
              <a:t> عملکرد بهتری را دارد.</a:t>
            </a:r>
          </a:p>
          <a:p>
            <a:pPr algn="r" rtl="1">
              <a:lnSpc>
                <a:spcPct val="170000"/>
              </a:lnSpc>
            </a:pPr>
            <a:r>
              <a:rPr lang="en-US" sz="1600" dirty="0">
                <a:latin typeface="B Nazanin"/>
                <a:cs typeface="+mj-cs"/>
              </a:rPr>
              <a:t>MRP </a:t>
            </a:r>
            <a:r>
              <a:rPr lang="fa-IR" sz="1600" dirty="0">
                <a:latin typeface="B Nazanin"/>
                <a:cs typeface="+mj-cs"/>
              </a:rPr>
              <a:t>مانند سیستم ایستا عمل میکند و </a:t>
            </a:r>
            <a:r>
              <a:rPr lang="en-US" sz="1600" dirty="0">
                <a:latin typeface="B Nazanin"/>
                <a:cs typeface="+mj-cs"/>
              </a:rPr>
              <a:t>n </a:t>
            </a:r>
            <a:r>
              <a:rPr lang="fa-IR" sz="1600" dirty="0">
                <a:latin typeface="B Nazanin"/>
                <a:cs typeface="+mj-cs"/>
              </a:rPr>
              <a:t>بازه زمانی در نظر میگیرد و حال آنکه سیستم </a:t>
            </a:r>
            <a:r>
              <a:rPr lang="en-US" sz="1600" dirty="0">
                <a:latin typeface="B Nazanin"/>
                <a:cs typeface="+mj-cs"/>
              </a:rPr>
              <a:t>JIT </a:t>
            </a:r>
            <a:r>
              <a:rPr lang="fa-IR" sz="1600" dirty="0">
                <a:latin typeface="B Nazanin"/>
                <a:cs typeface="+mj-cs"/>
              </a:rPr>
              <a:t> در سطح ثویایی بالایی قرار دارد</a:t>
            </a:r>
          </a:p>
          <a:p>
            <a:pPr algn="r" rtl="1">
              <a:lnSpc>
                <a:spcPct val="170000"/>
              </a:lnSpc>
            </a:pPr>
            <a:r>
              <a:rPr lang="en-US" sz="1600" dirty="0">
                <a:latin typeface="B Nazanin"/>
                <a:cs typeface="+mj-cs"/>
              </a:rPr>
              <a:t>MRP</a:t>
            </a:r>
            <a:r>
              <a:rPr lang="fa-IR" sz="1600" dirty="0">
                <a:latin typeface="B Nazanin"/>
                <a:cs typeface="+mj-cs"/>
              </a:rPr>
              <a:t> پیش بینی هایی را برای محصول نهایی در نظر میگیرد که میتوان آن را از برتری های آن دانست.</a:t>
            </a:r>
          </a:p>
          <a:p>
            <a:pPr algn="r" rtl="1">
              <a:lnSpc>
                <a:spcPct val="170000"/>
              </a:lnSpc>
            </a:pPr>
            <a:r>
              <a:rPr lang="fa-IR" sz="1600" dirty="0">
                <a:latin typeface="B Nazanin"/>
                <a:cs typeface="+mj-cs"/>
              </a:rPr>
              <a:t>یکی از نقاط قوت </a:t>
            </a:r>
            <a:r>
              <a:rPr lang="en-US" sz="1600" dirty="0">
                <a:latin typeface="B Nazanin"/>
                <a:cs typeface="+mj-cs"/>
              </a:rPr>
              <a:t>JIT</a:t>
            </a:r>
            <a:r>
              <a:rPr lang="fa-IR" sz="1600" dirty="0">
                <a:latin typeface="B Nazanin"/>
                <a:cs typeface="+mj-cs"/>
              </a:rPr>
              <a:t> کاهش موجودی و هزینه های حمل و نقل و در کنار آن بهبود کیفیت و کارایی کارگاه</a:t>
            </a:r>
          </a:p>
          <a:p>
            <a:pPr algn="r" rtl="1"/>
            <a:endParaRPr lang="en-US" sz="1600" dirty="0">
              <a:latin typeface="B Nazanin"/>
              <a:cs typeface="+mj-cs"/>
            </a:endParaRPr>
          </a:p>
          <a:p>
            <a:pPr algn="r" rtl="1"/>
            <a:endParaRPr lang="fa-IR" sz="1600" dirty="0">
              <a:latin typeface="B Nazanin"/>
              <a:cs typeface="+mj-cs"/>
            </a:endParaRPr>
          </a:p>
        </p:txBody>
      </p:sp>
      <p:sp>
        <p:nvSpPr>
          <p:cNvPr id="5" name="Slide Number Placeholder 4"/>
          <p:cNvSpPr>
            <a:spLocks noGrp="1"/>
          </p:cNvSpPr>
          <p:nvPr>
            <p:ph type="sldNum" sz="quarter" idx="12"/>
          </p:nvPr>
        </p:nvSpPr>
        <p:spPr/>
        <p:txBody>
          <a:bodyPr/>
          <a:lstStyle/>
          <a:p>
            <a:fld id="{0C270AA3-2843-44B9-8980-CAFC497BACFF}" type="slidenum">
              <a:rPr lang="fa-IR" smtClean="0"/>
              <a:pPr/>
              <a:t>19</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121232363"/>
      </p:ext>
    </p:extLst>
  </p:cSld>
  <p:clrMapOvr>
    <a:masterClrMapping/>
  </p:clrMapOvr>
  <p:transition spd="slow">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620000" cy="1143000"/>
          </a:xfrm>
        </p:spPr>
        <p:txBody>
          <a:bodyPr>
            <a:normAutofit/>
          </a:bodyPr>
          <a:lstStyle/>
          <a:p>
            <a:pPr algn="r"/>
            <a:r>
              <a:rPr lang="fa-IR" sz="5400" dirty="0" smtClean="0"/>
              <a:t>مقدمه</a:t>
            </a:r>
            <a:r>
              <a:rPr lang="en-US" sz="4000" dirty="0">
                <a:solidFill>
                  <a:srgbClr val="FF0000"/>
                </a:solidFill>
              </a:rPr>
              <a:t> </a:t>
            </a:r>
            <a:r>
              <a:rPr lang="en-US" sz="4000" dirty="0" smtClean="0">
                <a:solidFill>
                  <a:srgbClr val="FF0000"/>
                </a:solidFill>
              </a:rPr>
              <a:t>  </a:t>
            </a:r>
            <a:r>
              <a:rPr lang="en-US" sz="4000" dirty="0">
                <a:solidFill>
                  <a:srgbClr val="FF0000"/>
                </a:solidFill>
              </a:rPr>
              <a:t> </a:t>
            </a:r>
            <a:r>
              <a:rPr lang="en-US" sz="4000" dirty="0" smtClean="0">
                <a:solidFill>
                  <a:srgbClr val="FF0000"/>
                </a:solidFill>
              </a:rPr>
              <a:t>    </a:t>
            </a:r>
            <a:r>
              <a:rPr lang="fa-IR" sz="4000" dirty="0" smtClean="0">
                <a:solidFill>
                  <a:srgbClr val="FF0000"/>
                </a:solidFill>
              </a:rPr>
              <a:t>			</a:t>
            </a:r>
            <a:endParaRPr lang="fa-IR" sz="4000" dirty="0">
              <a:solidFill>
                <a:srgbClr val="FF0000"/>
              </a:solidFill>
            </a:endParaRPr>
          </a:p>
        </p:txBody>
      </p:sp>
      <p:sp>
        <p:nvSpPr>
          <p:cNvPr id="3" name="Content Placeholder 2"/>
          <p:cNvSpPr>
            <a:spLocks noGrp="1"/>
          </p:cNvSpPr>
          <p:nvPr>
            <p:ph idx="1"/>
          </p:nvPr>
        </p:nvSpPr>
        <p:spPr>
          <a:xfrm>
            <a:off x="755576" y="1772816"/>
            <a:ext cx="7545161" cy="3589783"/>
          </a:xfrm>
        </p:spPr>
        <p:txBody>
          <a:bodyPr>
            <a:noAutofit/>
          </a:bodyPr>
          <a:lstStyle/>
          <a:p>
            <a:pPr algn="r" rtl="1"/>
            <a:r>
              <a:rPr lang="fa-IR" sz="2000" b="1" dirty="0" smtClean="0">
                <a:cs typeface="B Nazanin"/>
              </a:rPr>
              <a:t>سیستم تولید به موقع (</a:t>
            </a:r>
            <a:r>
              <a:rPr lang="en-US" sz="2000" b="1" dirty="0">
                <a:cs typeface="B Nazanin"/>
              </a:rPr>
              <a:t>just in </a:t>
            </a:r>
            <a:r>
              <a:rPr lang="en-US" sz="2000" b="1" dirty="0" smtClean="0">
                <a:cs typeface="B Nazanin"/>
              </a:rPr>
              <a:t>time</a:t>
            </a:r>
            <a:r>
              <a:rPr lang="fa-IR" sz="2000" b="1" dirty="0" smtClean="0">
                <a:cs typeface="B Nazanin"/>
              </a:rPr>
              <a:t>) یکی از پیشرفته ترین سیستم های برنامه ریزی است که در صدر هرم برنامه ریزی و کنترل قرار گرفته است.</a:t>
            </a:r>
            <a:endParaRPr lang="en-US" sz="2000" b="1" dirty="0" smtClean="0">
              <a:cs typeface="B Nazanin"/>
            </a:endParaRPr>
          </a:p>
          <a:p>
            <a:pPr algn="r" rtl="1"/>
            <a:r>
              <a:rPr lang="fa-IR" sz="2000" b="1" dirty="0" smtClean="0">
                <a:cs typeface="B Nazanin"/>
              </a:rPr>
              <a:t>توانایی  دست یابی به استاندارد های بالاتر بدون فدا کردن کیفیت،هدفی مهم برای شرکت های تولیدی است.</a:t>
            </a:r>
          </a:p>
          <a:p>
            <a:pPr algn="r" rtl="1"/>
            <a:r>
              <a:rPr lang="fa-IR" sz="2000" b="1" dirty="0" smtClean="0">
                <a:cs typeface="B Nazanin"/>
              </a:rPr>
              <a:t>محدودیت های اقتصادی، توسعه و پیچیدگیهای بازارها، استفاده بهینه از منابع در دسترس، شناخت و پاسخگویی به موقع به خواسته های مشتریان در بخشهای مختلف بازار، سازمانها را بر آن داشت تا به سیستم جدیدی به نام </a:t>
            </a:r>
            <a:r>
              <a:rPr lang="en-US" sz="2000" b="1" dirty="0" smtClean="0">
                <a:cs typeface="B Nazanin"/>
              </a:rPr>
              <a:t>JIT</a:t>
            </a:r>
            <a:r>
              <a:rPr lang="fa-IR" sz="2000" b="1" dirty="0" smtClean="0">
                <a:cs typeface="B Nazanin"/>
              </a:rPr>
              <a:t> روی آورند.</a:t>
            </a:r>
          </a:p>
          <a:p>
            <a:pPr algn="r" rtl="1"/>
            <a:r>
              <a:rPr lang="fa-IR" sz="2000" b="1" dirty="0" smtClean="0">
                <a:cs typeface="B Nazanin"/>
              </a:rPr>
              <a:t>ابتدا </a:t>
            </a:r>
            <a:r>
              <a:rPr lang="en-US" sz="2000" b="1" dirty="0" smtClean="0">
                <a:cs typeface="B Nazanin"/>
              </a:rPr>
              <a:t>JIT</a:t>
            </a:r>
            <a:r>
              <a:rPr lang="fa-IR" sz="2000" b="1" dirty="0" smtClean="0">
                <a:cs typeface="B Nazanin"/>
              </a:rPr>
              <a:t> سیستمی در جهت کاهش سطح موجودی ها مطرح بود ولی امروزه به یک فلسفه مدیریتی شامل مجموعه ای از علوم در اختیار گرفتن یک سری جامع از اصول و تکنیک های تولیدی گسترش یافته است.</a:t>
            </a:r>
            <a:endParaRPr lang="fa-IR" sz="2000" b="1" dirty="0">
              <a:cs typeface="B Nazanin"/>
            </a:endParaRPr>
          </a:p>
        </p:txBody>
      </p:sp>
      <p:sp>
        <p:nvSpPr>
          <p:cNvPr id="4"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
        <p:nvSpPr>
          <p:cNvPr id="5" name="Slide Number Placeholder 4"/>
          <p:cNvSpPr>
            <a:spLocks noGrp="1"/>
          </p:cNvSpPr>
          <p:nvPr>
            <p:ph type="sldNum" sz="quarter" idx="12"/>
          </p:nvPr>
        </p:nvSpPr>
        <p:spPr/>
        <p:txBody>
          <a:bodyPr/>
          <a:lstStyle/>
          <a:p>
            <a:fld id="{0C270AA3-2843-44B9-8980-CAFC497BACFF}" type="slidenum">
              <a:rPr lang="fa-IR" smtClean="0"/>
              <a:pPr/>
              <a:t>2</a:t>
            </a:fld>
            <a:endParaRPr lang="fa-IR" dirty="0"/>
          </a:p>
        </p:txBody>
      </p:sp>
    </p:spTree>
    <p:extLst>
      <p:ext uri="{BB962C8B-B14F-4D97-AF65-F5344CB8AC3E}">
        <p14:creationId xmlns:p14="http://schemas.microsoft.com/office/powerpoint/2010/main" val="4069178411"/>
      </p:ext>
    </p:extLst>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مقايسه </a:t>
            </a:r>
            <a:r>
              <a:rPr lang="en-US" dirty="0"/>
              <a:t>MRP </a:t>
            </a:r>
            <a:r>
              <a:rPr lang="fa-IR" dirty="0"/>
              <a:t>و</a:t>
            </a:r>
            <a:r>
              <a:rPr lang="en-US" dirty="0"/>
              <a:t>JIT</a:t>
            </a:r>
            <a:endParaRPr lang="fa-IR" dirty="0"/>
          </a:p>
        </p:txBody>
      </p:sp>
      <p:sp>
        <p:nvSpPr>
          <p:cNvPr id="3" name="Content Placeholder 2"/>
          <p:cNvSpPr>
            <a:spLocks noGrp="1"/>
          </p:cNvSpPr>
          <p:nvPr>
            <p:ph idx="1"/>
          </p:nvPr>
        </p:nvSpPr>
        <p:spPr/>
        <p:txBody>
          <a:bodyPr/>
          <a:lstStyle/>
          <a:p>
            <a:pPr algn="r" rtl="1"/>
            <a:r>
              <a:rPr lang="en-US" sz="2000" dirty="0">
                <a:cs typeface="Lotus"/>
              </a:rPr>
              <a:t>MRP</a:t>
            </a:r>
            <a:r>
              <a:rPr lang="fa-IR" sz="2000" dirty="0">
                <a:cs typeface="Lotus"/>
              </a:rPr>
              <a:t>: احتیاجات مشتری    </a:t>
            </a:r>
            <a:r>
              <a:rPr lang="en-US" sz="2000" dirty="0">
                <a:cs typeface="Lotus"/>
              </a:rPr>
              <a:t>          </a:t>
            </a:r>
            <a:r>
              <a:rPr lang="fa-IR" sz="2000" dirty="0">
                <a:cs typeface="Lotus"/>
              </a:rPr>
              <a:t>     تبدیل به احتیاجات مرحله بندی شده زیر مونتاژ            </a:t>
            </a:r>
            <a:r>
              <a:rPr lang="en-US" sz="2000" dirty="0">
                <a:cs typeface="Lotus"/>
              </a:rPr>
              <a:t>      </a:t>
            </a:r>
            <a:r>
              <a:rPr lang="fa-IR" sz="2000" dirty="0" smtClean="0">
                <a:cs typeface="Lotus"/>
              </a:rPr>
              <a:t>                                 </a:t>
            </a:r>
            <a:r>
              <a:rPr lang="fa-IR" sz="2000" dirty="0">
                <a:cs typeface="Lotus"/>
              </a:rPr>
              <a:t>ناظر بر دریافت مواد از تامین کننده و تولید محصول</a:t>
            </a:r>
          </a:p>
          <a:p>
            <a:pPr algn="r" rtl="1"/>
            <a:r>
              <a:rPr lang="en-US" sz="2000" dirty="0">
                <a:cs typeface="Lotus"/>
              </a:rPr>
              <a:t>MRP</a:t>
            </a:r>
            <a:r>
              <a:rPr lang="fa-IR" sz="2000" dirty="0">
                <a:cs typeface="Lotus"/>
              </a:rPr>
              <a:t>           </a:t>
            </a:r>
            <a:r>
              <a:rPr lang="en-US" sz="2000" dirty="0">
                <a:cs typeface="Lotus"/>
              </a:rPr>
              <a:t>       </a:t>
            </a:r>
            <a:r>
              <a:rPr lang="fa-IR" sz="2000" dirty="0">
                <a:cs typeface="Lotus"/>
              </a:rPr>
              <a:t> تنها با زمان سر وکار دارد      </a:t>
            </a:r>
            <a:r>
              <a:rPr lang="en-US" sz="2000" dirty="0">
                <a:cs typeface="Lotus"/>
              </a:rPr>
              <a:t>      </a:t>
            </a:r>
            <a:r>
              <a:rPr lang="fa-IR" sz="2000" dirty="0">
                <a:cs typeface="Lotus"/>
              </a:rPr>
              <a:t>       لجستیک </a:t>
            </a:r>
            <a:r>
              <a:rPr lang="en-US" sz="2000" dirty="0">
                <a:cs typeface="Lotus"/>
              </a:rPr>
              <a:t>WHEN</a:t>
            </a:r>
          </a:p>
          <a:p>
            <a:pPr algn="r" rtl="1"/>
            <a:r>
              <a:rPr lang="en-US" sz="2000" dirty="0">
                <a:cs typeface="Lotus"/>
              </a:rPr>
              <a:t>JIT</a:t>
            </a:r>
            <a:r>
              <a:rPr lang="fa-IR" sz="2000" dirty="0">
                <a:cs typeface="Lotus"/>
              </a:rPr>
              <a:t> نگاهش کمی فراتر رفته</a:t>
            </a:r>
          </a:p>
          <a:p>
            <a:pPr algn="r" rtl="1">
              <a:buNone/>
            </a:pPr>
            <a:r>
              <a:rPr lang="fa-IR" sz="2000" dirty="0">
                <a:cs typeface="Lotus"/>
              </a:rPr>
              <a:t>         تعیین محصول</a:t>
            </a:r>
            <a:r>
              <a:rPr lang="en-US" sz="2000" dirty="0">
                <a:cs typeface="Lotus"/>
              </a:rPr>
              <a:t>WHAT </a:t>
            </a:r>
            <a:endParaRPr lang="fa-IR" sz="2000" dirty="0">
              <a:cs typeface="Lotus"/>
            </a:endParaRPr>
          </a:p>
          <a:p>
            <a:pPr algn="r" rtl="1">
              <a:buNone/>
            </a:pPr>
            <a:r>
              <a:rPr lang="fa-IR" sz="2000" dirty="0">
                <a:cs typeface="Lotus"/>
              </a:rPr>
              <a:t>        </a:t>
            </a:r>
            <a:r>
              <a:rPr lang="en-US" sz="2000" dirty="0">
                <a:cs typeface="Lotus"/>
              </a:rPr>
              <a:t> </a:t>
            </a:r>
            <a:r>
              <a:rPr lang="fa-IR" sz="2000" dirty="0">
                <a:cs typeface="Lotus"/>
              </a:rPr>
              <a:t>چگونگی تولید </a:t>
            </a:r>
            <a:r>
              <a:rPr lang="en-US" sz="2000" dirty="0">
                <a:cs typeface="Lotus"/>
              </a:rPr>
              <a:t>  HOW</a:t>
            </a:r>
            <a:endParaRPr lang="fa-IR" sz="2000" dirty="0">
              <a:cs typeface="Lotus"/>
            </a:endParaRPr>
          </a:p>
          <a:p>
            <a:pPr algn="r" rtl="1">
              <a:buNone/>
            </a:pPr>
            <a:r>
              <a:rPr lang="fa-IR" sz="2000" dirty="0">
                <a:cs typeface="Lotus"/>
              </a:rPr>
              <a:t>        </a:t>
            </a:r>
            <a:r>
              <a:rPr lang="en-US" sz="2000" dirty="0">
                <a:cs typeface="Lotus"/>
              </a:rPr>
              <a:t> </a:t>
            </a:r>
            <a:r>
              <a:rPr lang="fa-IR" sz="2000" dirty="0">
                <a:cs typeface="Lotus"/>
              </a:rPr>
              <a:t>لجستیک تحویل به موقع محصول به مشتری</a:t>
            </a:r>
            <a:r>
              <a:rPr lang="fa-IR" sz="2000" dirty="0"/>
              <a:t>  </a:t>
            </a:r>
          </a:p>
          <a:p>
            <a:pPr algn="r" rtl="1">
              <a:buNone/>
            </a:pPr>
            <a:r>
              <a:rPr lang="fa-IR" dirty="0"/>
              <a:t>  </a:t>
            </a:r>
          </a:p>
          <a:p>
            <a:pPr algn="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20</a:t>
            </a:fld>
            <a:endParaRPr lang="fa-IR"/>
          </a:p>
        </p:txBody>
      </p:sp>
      <p:sp>
        <p:nvSpPr>
          <p:cNvPr id="6" name="Rounded Rectangle 5"/>
          <p:cNvSpPr/>
          <p:nvPr/>
        </p:nvSpPr>
        <p:spPr>
          <a:xfrm>
            <a:off x="107504" y="4725144"/>
            <a:ext cx="8382000" cy="12954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buNone/>
            </a:pPr>
            <a:r>
              <a:rPr lang="fa-IR" sz="2000" dirty="0" smtClean="0">
                <a:cs typeface="Lotus"/>
              </a:rPr>
              <a:t>این دو شیوه دو دیدگاه کاملا متفاوت را برای برنامه ریزی اولیه دریک محیط تولیدی ارائه می کنند و به نظر می رسد هیچ یک به تنهایی کافی نیستند و هر دو می توانند مفید باشند. </a:t>
            </a:r>
            <a:endParaRPr lang="en-US" sz="2000" dirty="0">
              <a:cs typeface="Lotus"/>
            </a:endParaRPr>
          </a:p>
        </p:txBody>
      </p:sp>
      <p:sp>
        <p:nvSpPr>
          <p:cNvPr id="7" name="Left Arrow 6"/>
          <p:cNvSpPr/>
          <p:nvPr/>
        </p:nvSpPr>
        <p:spPr>
          <a:xfrm>
            <a:off x="4814209" y="1772816"/>
            <a:ext cx="914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6300192" y="2057400"/>
            <a:ext cx="914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516216" y="2420888"/>
            <a:ext cx="576064"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3779912" y="2497088"/>
            <a:ext cx="576064"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3"/>
          <p:cNvSpPr>
            <a:spLocks noGrp="1"/>
          </p:cNvSpPr>
          <p:nvPr>
            <p:ph type="ftr" sz="quarter" idx="11"/>
          </p:nvPr>
        </p:nvSpPr>
        <p:spPr>
          <a:xfrm rot="16200000">
            <a:off x="7603688" y="3214607"/>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35449351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to="" calcmode="lin" valueType="num">
                                      <p:cBhvr>
                                        <p:cTn id="17" dur="1" fill="hold"/>
                                        <p:tgtEl>
                                          <p:spTgt spid="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1446789"/>
              </p:ext>
            </p:extLst>
          </p:nvPr>
        </p:nvGraphicFramePr>
        <p:xfrm>
          <a:off x="457200" y="1600200"/>
          <a:ext cx="7620000" cy="3967480"/>
        </p:xfrm>
        <a:graphic>
          <a:graphicData uri="http://schemas.openxmlformats.org/drawingml/2006/table">
            <a:tbl>
              <a:tblPr rtl="1" firstRow="1" bandRow="1">
                <a:tableStyleId>{7DF18680-E054-41AD-8BC1-D1AEF772440D}</a:tableStyleId>
              </a:tblPr>
              <a:tblGrid>
                <a:gridCol w="2540000"/>
                <a:gridCol w="2540000"/>
                <a:gridCol w="2540000"/>
              </a:tblGrid>
              <a:tr h="370840">
                <a:tc>
                  <a:txBody>
                    <a:bodyPr/>
                    <a:lstStyle/>
                    <a:p>
                      <a:pPr algn="ctr" rtl="1"/>
                      <a:r>
                        <a:rPr lang="en-US" dirty="0" smtClean="0"/>
                        <a:t>Specification</a:t>
                      </a:r>
                      <a:endParaRPr lang="en-US" dirty="0"/>
                    </a:p>
                  </a:txBody>
                  <a:tcPr/>
                </a:tc>
                <a:tc>
                  <a:txBody>
                    <a:bodyPr/>
                    <a:lstStyle/>
                    <a:p>
                      <a:pPr algn="ctr" rtl="1"/>
                      <a:r>
                        <a:rPr lang="en-US" dirty="0" smtClean="0"/>
                        <a:t>MRP</a:t>
                      </a:r>
                      <a:endParaRPr lang="en-US" dirty="0"/>
                    </a:p>
                  </a:txBody>
                  <a:tcPr/>
                </a:tc>
                <a:tc>
                  <a:txBody>
                    <a:bodyPr/>
                    <a:lstStyle/>
                    <a:p>
                      <a:pPr algn="ctr" rtl="1"/>
                      <a:r>
                        <a:rPr lang="en-US" sz="2000" dirty="0" smtClean="0"/>
                        <a:t>JIT</a:t>
                      </a:r>
                      <a:endParaRPr lang="en-US" sz="2000" dirty="0"/>
                    </a:p>
                  </a:txBody>
                  <a:tcPr/>
                </a:tc>
              </a:tr>
              <a:tr h="370840">
                <a:tc>
                  <a:txBody>
                    <a:bodyPr/>
                    <a:lstStyle/>
                    <a:p>
                      <a:pPr algn="ctr" rtl="1"/>
                      <a:r>
                        <a:rPr lang="en-US" dirty="0" smtClean="0"/>
                        <a:t>Main</a:t>
                      </a:r>
                      <a:r>
                        <a:rPr lang="en-US" baseline="0" dirty="0" smtClean="0"/>
                        <a:t> focus</a:t>
                      </a:r>
                      <a:endParaRPr lang="en-US" dirty="0"/>
                    </a:p>
                  </a:txBody>
                  <a:tcPr/>
                </a:tc>
                <a:tc>
                  <a:txBody>
                    <a:bodyPr/>
                    <a:lstStyle/>
                    <a:p>
                      <a:pPr algn="ctr" rtl="1"/>
                      <a:r>
                        <a:rPr lang="en-US" dirty="0" smtClean="0"/>
                        <a:t>Computerized</a:t>
                      </a:r>
                      <a:r>
                        <a:rPr lang="en-US" baseline="0" dirty="0" smtClean="0"/>
                        <a:t> information system</a:t>
                      </a:r>
                      <a:endParaRPr lang="en-US" dirty="0"/>
                    </a:p>
                  </a:txBody>
                  <a:tcPr/>
                </a:tc>
                <a:tc>
                  <a:txBody>
                    <a:bodyPr/>
                    <a:lstStyle/>
                    <a:p>
                      <a:pPr algn="ctr" rtl="1"/>
                      <a:r>
                        <a:rPr lang="en-US" dirty="0" smtClean="0"/>
                        <a:t>Shop-floor physical operation</a:t>
                      </a:r>
                      <a:endParaRPr lang="en-US" dirty="0"/>
                    </a:p>
                  </a:txBody>
                  <a:tcPr/>
                </a:tc>
              </a:tr>
              <a:tr h="370840">
                <a:tc>
                  <a:txBody>
                    <a:bodyPr/>
                    <a:lstStyle/>
                    <a:p>
                      <a:pPr algn="ctr" rtl="1"/>
                      <a:r>
                        <a:rPr lang="en-US" dirty="0" smtClean="0"/>
                        <a:t>Main function</a:t>
                      </a:r>
                      <a:endParaRPr lang="en-US" dirty="0"/>
                    </a:p>
                  </a:txBody>
                  <a:tcPr/>
                </a:tc>
                <a:tc>
                  <a:txBody>
                    <a:bodyPr/>
                    <a:lstStyle/>
                    <a:p>
                      <a:pPr algn="ctr" rtl="1"/>
                      <a:r>
                        <a:rPr lang="en-US" dirty="0" smtClean="0"/>
                        <a:t>Parts scheduling without regard to capacity</a:t>
                      </a:r>
                      <a:endParaRPr lang="en-US" dirty="0"/>
                    </a:p>
                  </a:txBody>
                  <a:tcPr/>
                </a:tc>
                <a:tc>
                  <a:txBody>
                    <a:bodyPr/>
                    <a:lstStyle/>
                    <a:p>
                      <a:pPr algn="ctr" rtl="1"/>
                      <a:r>
                        <a:rPr lang="en-US" dirty="0" smtClean="0"/>
                        <a:t>Scheduling operation </a:t>
                      </a:r>
                      <a:endParaRPr lang="en-US" dirty="0"/>
                    </a:p>
                  </a:txBody>
                  <a:tcPr/>
                </a:tc>
              </a:tr>
              <a:tr h="370840">
                <a:tc>
                  <a:txBody>
                    <a:bodyPr/>
                    <a:lstStyle/>
                    <a:p>
                      <a:pPr algn="ctr" rtl="1"/>
                      <a:r>
                        <a:rPr lang="en-US" dirty="0" smtClean="0"/>
                        <a:t>Shop-floor</a:t>
                      </a:r>
                      <a:r>
                        <a:rPr lang="en-US" baseline="0" dirty="0" smtClean="0"/>
                        <a:t> work authorization</a:t>
                      </a:r>
                      <a:endParaRPr lang="en-US" dirty="0"/>
                    </a:p>
                  </a:txBody>
                  <a:tcPr/>
                </a:tc>
                <a:tc>
                  <a:txBody>
                    <a:bodyPr/>
                    <a:lstStyle/>
                    <a:p>
                      <a:pPr algn="ctr" rtl="1"/>
                      <a:r>
                        <a:rPr lang="en-US" dirty="0" smtClean="0"/>
                        <a:t>Push</a:t>
                      </a:r>
                      <a:endParaRPr lang="en-US" dirty="0"/>
                    </a:p>
                  </a:txBody>
                  <a:tcPr/>
                </a:tc>
                <a:tc>
                  <a:txBody>
                    <a:bodyPr/>
                    <a:lstStyle/>
                    <a:p>
                      <a:pPr algn="ctr" rtl="1"/>
                      <a:r>
                        <a:rPr lang="en-US" dirty="0" err="1" smtClean="0"/>
                        <a:t>Kanban</a:t>
                      </a:r>
                      <a:r>
                        <a:rPr lang="en-US" dirty="0" smtClean="0"/>
                        <a:t> pull system</a:t>
                      </a:r>
                      <a:endParaRPr lang="en-US" dirty="0"/>
                    </a:p>
                  </a:txBody>
                  <a:tcPr/>
                </a:tc>
              </a:tr>
              <a:tr h="370840">
                <a:tc>
                  <a:txBody>
                    <a:bodyPr/>
                    <a:lstStyle/>
                    <a:p>
                      <a:pPr algn="ctr" rtl="1"/>
                      <a:r>
                        <a:rPr lang="en-US" dirty="0" smtClean="0"/>
                        <a:t>Rates</a:t>
                      </a:r>
                      <a:r>
                        <a:rPr lang="en-US" baseline="0" dirty="0" smtClean="0"/>
                        <a:t> of outputs</a:t>
                      </a:r>
                      <a:endParaRPr lang="en-US"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Variable &amp; level schedule </a:t>
                      </a:r>
                    </a:p>
                  </a:txBody>
                  <a:tcPr/>
                </a:tc>
                <a:tc>
                  <a:txBody>
                    <a:bodyPr/>
                    <a:lstStyle/>
                    <a:p>
                      <a:pPr algn="ctr" rtl="1"/>
                      <a:r>
                        <a:rPr lang="en-US" dirty="0" smtClean="0"/>
                        <a:t>Level &amp; stable schedule </a:t>
                      </a:r>
                      <a:endParaRPr lang="en-US" dirty="0"/>
                    </a:p>
                  </a:txBody>
                  <a:tcPr/>
                </a:tc>
              </a:tr>
              <a:tr h="370840">
                <a:tc>
                  <a:txBody>
                    <a:bodyPr/>
                    <a:lstStyle/>
                    <a:p>
                      <a:pPr algn="ctr" rtl="1"/>
                      <a:r>
                        <a:rPr lang="en-US" dirty="0" smtClean="0"/>
                        <a:t>Capacity required</a:t>
                      </a:r>
                      <a:endParaRPr lang="en-US" dirty="0"/>
                    </a:p>
                  </a:txBody>
                  <a:tcPr/>
                </a:tc>
                <a:tc>
                  <a:txBody>
                    <a:bodyPr/>
                    <a:lstStyle/>
                    <a:p>
                      <a:pPr algn="ctr" rtl="1"/>
                      <a:r>
                        <a:rPr lang="en-US" dirty="0" smtClean="0"/>
                        <a:t>Capacity</a:t>
                      </a:r>
                      <a:r>
                        <a:rPr lang="en-US" baseline="0" dirty="0" smtClean="0"/>
                        <a:t> requirement planning</a:t>
                      </a:r>
                      <a:endParaRPr lang="en-US" dirty="0"/>
                    </a:p>
                  </a:txBody>
                  <a:tcPr/>
                </a:tc>
                <a:tc>
                  <a:txBody>
                    <a:bodyPr/>
                    <a:lstStyle/>
                    <a:p>
                      <a:pPr algn="ctr" rtl="1"/>
                      <a:r>
                        <a:rPr lang="en-US" dirty="0" smtClean="0"/>
                        <a:t>Visual</a:t>
                      </a:r>
                      <a:endParaRPr lang="en-US" dirty="0"/>
                    </a:p>
                  </a:txBody>
                  <a:tcPr/>
                </a:tc>
              </a:tr>
              <a:tr h="370840">
                <a:tc>
                  <a:txBody>
                    <a:bodyPr/>
                    <a:lstStyle/>
                    <a:p>
                      <a:pPr algn="ctr" rtl="1"/>
                      <a:r>
                        <a:rPr lang="en-US" dirty="0" smtClean="0"/>
                        <a:t>Form</a:t>
                      </a:r>
                      <a:r>
                        <a:rPr lang="en-US" baseline="0" dirty="0" smtClean="0"/>
                        <a:t> of control</a:t>
                      </a:r>
                      <a:endParaRPr lang="en-US" dirty="0"/>
                    </a:p>
                  </a:txBody>
                  <a:tcPr/>
                </a:tc>
                <a:tc>
                  <a:txBody>
                    <a:bodyPr/>
                    <a:lstStyle/>
                    <a:p>
                      <a:pPr algn="ctr" rtl="1"/>
                      <a:r>
                        <a:rPr lang="en-US" dirty="0" smtClean="0"/>
                        <a:t>Middle management</a:t>
                      </a:r>
                      <a:endParaRPr lang="en-US" dirty="0"/>
                    </a:p>
                  </a:txBody>
                  <a:tcPr/>
                </a:tc>
                <a:tc>
                  <a:txBody>
                    <a:bodyPr/>
                    <a:lstStyle/>
                    <a:p>
                      <a:pPr algn="ctr" rtl="1"/>
                      <a:r>
                        <a:rPr lang="fa-IR" dirty="0" smtClean="0"/>
                        <a:t> </a:t>
                      </a:r>
                      <a:r>
                        <a:rPr lang="en-US" dirty="0" smtClean="0"/>
                        <a:t>Shop-floor &amp; line workers</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0C270AA3-2843-44B9-8980-CAFC497BACFF}" type="slidenum">
              <a:rPr lang="fa-IR" smtClean="0"/>
              <a:pPr/>
              <a:t>21</a:t>
            </a:fld>
            <a:endParaRPr lang="fa-IR"/>
          </a:p>
        </p:txBody>
      </p:sp>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54896371"/>
      </p:ext>
    </p:extLst>
  </p:cSld>
  <p:clrMapOvr>
    <a:masterClrMapping/>
  </p:clrMapOvr>
  <p:transition spd="slow">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t>حذف ضایعات</a:t>
            </a:r>
            <a:endParaRPr lang="fa-IR" dirty="0"/>
          </a:p>
        </p:txBody>
      </p:sp>
      <p:sp>
        <p:nvSpPr>
          <p:cNvPr id="3" name="Content Placeholder 2"/>
          <p:cNvSpPr>
            <a:spLocks noGrp="1"/>
          </p:cNvSpPr>
          <p:nvPr>
            <p:ph idx="1"/>
          </p:nvPr>
        </p:nvSpPr>
        <p:spPr/>
        <p:txBody>
          <a:bodyPr/>
          <a:lstStyle/>
          <a:p>
            <a:pPr algn="r" rtl="1"/>
            <a:r>
              <a:rPr lang="fa-IR" dirty="0"/>
              <a:t>7 راه تولید </a:t>
            </a:r>
            <a:r>
              <a:rPr lang="fa-IR" dirty="0" smtClean="0"/>
              <a:t>ضایعات:</a:t>
            </a:r>
          </a:p>
          <a:p>
            <a:pPr algn="r" rtl="1"/>
            <a:r>
              <a:rPr lang="fa-IR" dirty="0"/>
              <a:t>      تولید اضافی</a:t>
            </a:r>
          </a:p>
          <a:p>
            <a:pPr algn="r" rtl="1"/>
            <a:r>
              <a:rPr lang="fa-IR" dirty="0"/>
              <a:t>      زمانهای بیکاری  و انتظار</a:t>
            </a:r>
          </a:p>
          <a:p>
            <a:pPr algn="r" rtl="1"/>
            <a:r>
              <a:rPr lang="fa-IR" dirty="0"/>
              <a:t>      حمل و نقل</a:t>
            </a:r>
          </a:p>
          <a:p>
            <a:pPr algn="r" rtl="1"/>
            <a:r>
              <a:rPr lang="fa-IR" dirty="0"/>
              <a:t>     روشهای تولید ناکارآمد</a:t>
            </a:r>
          </a:p>
          <a:p>
            <a:pPr algn="r" rtl="1"/>
            <a:r>
              <a:rPr lang="fa-IR" dirty="0"/>
              <a:t>     موجودی</a:t>
            </a:r>
          </a:p>
          <a:p>
            <a:pPr algn="r" rtl="1"/>
            <a:r>
              <a:rPr lang="fa-IR" dirty="0"/>
              <a:t>     حرکات اضافی</a:t>
            </a:r>
          </a:p>
          <a:p>
            <a:pPr algn="r" rtl="1"/>
            <a:r>
              <a:rPr lang="fa-IR" dirty="0"/>
              <a:t>     تولید کالاهای معیوب</a:t>
            </a:r>
          </a:p>
          <a:p>
            <a:pPr marL="114300" indent="0" algn="r" rtl="1">
              <a:buNone/>
            </a:pP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22</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561877175"/>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154924513"/>
              </p:ext>
            </p:extLst>
          </p:nvPr>
        </p:nvGraphicFramePr>
        <p:xfrm>
          <a:off x="467544" y="404664"/>
          <a:ext cx="7620000" cy="5791200"/>
        </p:xfrm>
        <a:graphic>
          <a:graphicData uri="http://schemas.openxmlformats.org/drawingml/2006/table">
            <a:tbl>
              <a:tblPr rtl="1" firstRow="1" bandRow="1">
                <a:tableStyleId>{5C22544A-7EE6-4342-B048-85BDC9FD1C3A}</a:tableStyleId>
              </a:tblPr>
              <a:tblGrid>
                <a:gridCol w="3810000"/>
                <a:gridCol w="3810000"/>
              </a:tblGrid>
              <a:tr h="370840">
                <a:tc>
                  <a:txBody>
                    <a:bodyPr/>
                    <a:lstStyle/>
                    <a:p>
                      <a:pPr algn="r" rtl="1"/>
                      <a:r>
                        <a:rPr lang="fa-IR" sz="1800" b="0" i="0" kern="1200" dirty="0" smtClean="0">
                          <a:solidFill>
                            <a:schemeClr val="lt1"/>
                          </a:solidFill>
                          <a:effectLst/>
                          <a:latin typeface="+mn-lt"/>
                          <a:ea typeface="+mn-ea"/>
                          <a:cs typeface="+mn-cs"/>
                        </a:rPr>
                        <a:t>روش های حذف ضایعات</a:t>
                      </a:r>
                      <a:endParaRPr lang="fa-IR" sz="1050" dirty="0"/>
                    </a:p>
                  </a:txBody>
                  <a:tcPr/>
                </a:tc>
                <a:tc>
                  <a:txBody>
                    <a:bodyPr/>
                    <a:lstStyle/>
                    <a:p>
                      <a:pPr algn="r" rtl="1"/>
                      <a:r>
                        <a:rPr lang="fa-IR" sz="2000" b="0" i="0" kern="1200" dirty="0" smtClean="0">
                          <a:solidFill>
                            <a:schemeClr val="lt1"/>
                          </a:solidFill>
                          <a:effectLst/>
                          <a:latin typeface="+mn-lt"/>
                          <a:ea typeface="+mn-ea"/>
                          <a:cs typeface="+mn-cs"/>
                        </a:rPr>
                        <a:t>تعریف</a:t>
                      </a:r>
                      <a:endParaRPr lang="fa-IR" sz="2000" dirty="0"/>
                    </a:p>
                  </a:txBody>
                  <a:tcPr/>
                </a:tc>
              </a:tr>
              <a:tr h="370840">
                <a:tc>
                  <a:txBody>
                    <a:bodyPr/>
                    <a:lstStyle/>
                    <a:p>
                      <a:pPr algn="r" rtl="1"/>
                      <a:r>
                        <a:rPr lang="fa-IR" sz="1800" b="0" i="0" kern="1200" dirty="0" smtClean="0">
                          <a:solidFill>
                            <a:schemeClr val="dk1"/>
                          </a:solidFill>
                          <a:effectLst/>
                          <a:latin typeface="+mn-lt"/>
                          <a:ea typeface="+mn-ea"/>
                          <a:cs typeface="+mn-cs"/>
                        </a:rPr>
                        <a:t>جریان تولیدی تک محصولی</a:t>
                      </a:r>
                      <a:endParaRPr lang="fa-IR" sz="1050" dirty="0"/>
                    </a:p>
                  </a:txBody>
                  <a:tcPr/>
                </a:tc>
                <a:tc>
                  <a:txBody>
                    <a:bodyPr/>
                    <a:lstStyle/>
                    <a:p>
                      <a:pPr algn="r" rtl="1"/>
                      <a:r>
                        <a:rPr lang="fa-IR" sz="1200" b="1" i="0" kern="1200" dirty="0" smtClean="0">
                          <a:solidFill>
                            <a:schemeClr val="dk1"/>
                          </a:solidFill>
                          <a:effectLst/>
                          <a:latin typeface="+mn-lt"/>
                          <a:ea typeface="+mn-ea"/>
                          <a:cs typeface="+mn-cs"/>
                        </a:rPr>
                        <a:t>جریان تولیدی تک‌محصولی به این معنی است که قطعات بین ایستگاههای کاری به صورت یک قطعه در هر لحظه ساخته و جابجا می‌‌شوند.</a:t>
                      </a:r>
                      <a:endParaRPr lang="fa-IR" sz="1200" dirty="0"/>
                    </a:p>
                  </a:txBody>
                  <a:tcPr/>
                </a:tc>
              </a:tr>
              <a:tr h="370840">
                <a:tc>
                  <a:txBody>
                    <a:bodyPr/>
                    <a:lstStyle/>
                    <a:p>
                      <a:pPr algn="r" rtl="1"/>
                      <a:r>
                        <a:rPr lang="fa-IR" sz="1800" b="0" i="0" kern="1200" dirty="0" smtClean="0">
                          <a:solidFill>
                            <a:schemeClr val="dk1"/>
                          </a:solidFill>
                          <a:effectLst/>
                          <a:latin typeface="+mn-lt"/>
                          <a:ea typeface="+mn-ea"/>
                          <a:cs typeface="+mn-cs"/>
                        </a:rPr>
                        <a:t>سیستم کششی</a:t>
                      </a:r>
                      <a:endParaRPr lang="fa-IR" sz="1050" dirty="0"/>
                    </a:p>
                  </a:txBody>
                  <a:tcPr/>
                </a:tc>
                <a:tc>
                  <a:txBody>
                    <a:bodyPr/>
                    <a:lstStyle/>
                    <a:p>
                      <a:pPr algn="r" rtl="1"/>
                      <a:r>
                        <a:rPr lang="fa-IR" sz="1200" b="1" dirty="0"/>
                        <a:t/>
                      </a:r>
                      <a:br>
                        <a:rPr lang="fa-IR" sz="1200" b="1" dirty="0"/>
                      </a:br>
                      <a:r>
                        <a:rPr lang="fa-IR" sz="1200" b="1" dirty="0"/>
                        <a:t>در سیستم کششی تولید توسط مرحله بعدی تولید و یا تقاضای مشتری کنترل می‌‌شود. در این حالت مقدار استانداردی از کار در جریان</a:t>
                      </a:r>
                      <a:r>
                        <a:rPr lang="fa-IR" sz="1200" u="none" strike="noStrike" dirty="0">
                          <a:solidFill>
                            <a:srgbClr val="4A4A4A"/>
                          </a:solidFill>
                          <a:effectLst/>
                          <a:hlinkClick r:id="rId2"/>
                        </a:rPr>
                        <a:t>[3]</a:t>
                      </a:r>
                      <a:r>
                        <a:rPr lang="fa-IR" sz="1200" b="1" dirty="0"/>
                        <a:t> بین فرآیند های متوالی قرار می‌‌گیرد  و باعث می‌‌شود که قطعه در </a:t>
                      </a:r>
                      <a:r>
                        <a:rPr lang="fa-IR" sz="1200" b="1" u="none" strike="noStrike" dirty="0">
                          <a:solidFill>
                            <a:srgbClr val="4A4A4A"/>
                          </a:solidFill>
                          <a:effectLst/>
                          <a:hlinkClick r:id="rId3"/>
                        </a:rPr>
                        <a:t>زمان</a:t>
                      </a:r>
                      <a:r>
                        <a:rPr lang="fa-IR" sz="1200" b="1" dirty="0"/>
                        <a:t> مورد نیاز موجود باشد.</a:t>
                      </a:r>
                      <a:endParaRPr lang="fa-IR" sz="1200" dirty="0"/>
                    </a:p>
                  </a:txBody>
                  <a:tcPr marL="0" marR="0" marT="0" marB="0" anchor="ctr"/>
                </a:tc>
              </a:tr>
              <a:tr h="370840">
                <a:tc>
                  <a:txBody>
                    <a:bodyPr/>
                    <a:lstStyle/>
                    <a:p>
                      <a:pPr algn="r" rtl="1"/>
                      <a:r>
                        <a:rPr lang="fa-IR" sz="1800" b="0" i="0" kern="1200" dirty="0" smtClean="0">
                          <a:solidFill>
                            <a:schemeClr val="dk1"/>
                          </a:solidFill>
                          <a:effectLst/>
                          <a:latin typeface="+mn-lt"/>
                          <a:ea typeface="+mn-ea"/>
                          <a:cs typeface="+mn-cs"/>
                        </a:rPr>
                        <a:t>توازن تولید</a:t>
                      </a:r>
                      <a:endParaRPr lang="fa-IR" sz="1050" dirty="0"/>
                    </a:p>
                  </a:txBody>
                  <a:tcPr/>
                </a:tc>
                <a:tc>
                  <a:txBody>
                    <a:bodyPr/>
                    <a:lstStyle/>
                    <a:p>
                      <a:pPr algn="r" rtl="1"/>
                      <a:r>
                        <a:rPr lang="fa-IR" sz="1200" b="1" i="0" kern="1200" dirty="0" smtClean="0">
                          <a:solidFill>
                            <a:schemeClr val="dk1"/>
                          </a:solidFill>
                          <a:effectLst/>
                          <a:latin typeface="+mn-lt"/>
                          <a:ea typeface="+mn-ea"/>
                          <a:cs typeface="+mn-cs"/>
                        </a:rPr>
                        <a:t>متوازن کردن تولید شامل کنترل و هموار کردن تغییرات روزانه در تقاضای کالا بوسیله میانگین گیری از تقاضا در یک دوره زمانی بلندتر می‌‌باشد.</a:t>
                      </a:r>
                      <a:endParaRPr lang="fa-IR" sz="1200" dirty="0"/>
                    </a:p>
                  </a:txBody>
                  <a:tcPr/>
                </a:tc>
              </a:tr>
              <a:tr h="370840">
                <a:tc>
                  <a:txBody>
                    <a:bodyPr/>
                    <a:lstStyle/>
                    <a:p>
                      <a:pPr algn="r" rtl="1"/>
                      <a:r>
                        <a:rPr lang="fa-IR" sz="1800" b="0" i="0" kern="1200" dirty="0" smtClean="0">
                          <a:solidFill>
                            <a:schemeClr val="dk1"/>
                          </a:solidFill>
                          <a:effectLst/>
                          <a:latin typeface="+mn-lt"/>
                          <a:ea typeface="+mn-ea"/>
                          <a:cs typeface="+mn-cs"/>
                        </a:rPr>
                        <a:t>کاهش </a:t>
                      </a:r>
                      <a:r>
                        <a:rPr lang="fa-IR" sz="1800" b="0" i="0" u="none" strike="noStrike" kern="1200" dirty="0" smtClean="0">
                          <a:solidFill>
                            <a:schemeClr val="dk1"/>
                          </a:solidFill>
                          <a:effectLst/>
                          <a:latin typeface="+mn-lt"/>
                          <a:ea typeface="+mn-ea"/>
                          <a:cs typeface="+mn-cs"/>
                          <a:hlinkClick r:id="rId3"/>
                        </a:rPr>
                        <a:t>زمان</a:t>
                      </a:r>
                      <a:r>
                        <a:rPr lang="fa-IR" sz="1800" b="0" i="0" kern="1200" dirty="0" smtClean="0">
                          <a:solidFill>
                            <a:schemeClr val="dk1"/>
                          </a:solidFill>
                          <a:effectLst/>
                          <a:latin typeface="+mn-lt"/>
                          <a:ea typeface="+mn-ea"/>
                          <a:cs typeface="+mn-cs"/>
                        </a:rPr>
                        <a:t> راه اندازی دستگاهها</a:t>
                      </a:r>
                      <a:endParaRPr lang="fa-IR" sz="1050" dirty="0"/>
                    </a:p>
                  </a:txBody>
                  <a:tcPr/>
                </a:tc>
                <a:tc>
                  <a:txBody>
                    <a:bodyPr/>
                    <a:lstStyle/>
                    <a:p>
                      <a:pPr algn="r" rtl="1"/>
                      <a:r>
                        <a:rPr lang="fa-IR" sz="1200" b="1" i="0" kern="1200" dirty="0" smtClean="0">
                          <a:solidFill>
                            <a:schemeClr val="dk1"/>
                          </a:solidFill>
                          <a:effectLst/>
                          <a:latin typeface="+mn-lt"/>
                          <a:ea typeface="+mn-ea"/>
                          <a:cs typeface="+mn-cs"/>
                        </a:rPr>
                        <a:t>کاهش </a:t>
                      </a:r>
                      <a:r>
                        <a:rPr lang="fa-IR" sz="1200" b="1" i="0" u="none" strike="noStrike" kern="1200" dirty="0" smtClean="0">
                          <a:solidFill>
                            <a:schemeClr val="dk1"/>
                          </a:solidFill>
                          <a:effectLst/>
                          <a:latin typeface="+mn-lt"/>
                          <a:ea typeface="+mn-ea"/>
                          <a:cs typeface="+mn-cs"/>
                          <a:hlinkClick r:id="rId3"/>
                        </a:rPr>
                        <a:t>زمان</a:t>
                      </a:r>
                      <a:r>
                        <a:rPr lang="fa-IR" sz="1200" b="1" i="0" kern="1200" dirty="0" smtClean="0">
                          <a:solidFill>
                            <a:schemeClr val="dk1"/>
                          </a:solidFill>
                          <a:effectLst/>
                          <a:latin typeface="+mn-lt"/>
                          <a:ea typeface="+mn-ea"/>
                          <a:cs typeface="+mn-cs"/>
                        </a:rPr>
                        <a:t> راه اندازی دستگاهها برای انعطاف پذیری در سیستم تولیدی بسیار مهم وضروری است. سیستم تولیدی سنتی فرض می‌‌کند که </a:t>
                      </a:r>
                      <a:r>
                        <a:rPr lang="fa-IR" sz="1200" b="1" i="0" u="none" strike="noStrike" kern="1200" dirty="0" smtClean="0">
                          <a:solidFill>
                            <a:schemeClr val="dk1"/>
                          </a:solidFill>
                          <a:effectLst/>
                          <a:latin typeface="+mn-lt"/>
                          <a:ea typeface="+mn-ea"/>
                          <a:cs typeface="+mn-cs"/>
                          <a:hlinkClick r:id="rId3"/>
                        </a:rPr>
                        <a:t>زمان</a:t>
                      </a:r>
                      <a:r>
                        <a:rPr lang="fa-IR" sz="1200" b="1" i="0" kern="1200" dirty="0" smtClean="0">
                          <a:solidFill>
                            <a:schemeClr val="dk1"/>
                          </a:solidFill>
                          <a:effectLst/>
                          <a:latin typeface="+mn-lt"/>
                          <a:ea typeface="+mn-ea"/>
                          <a:cs typeface="+mn-cs"/>
                        </a:rPr>
                        <a:t> راه اندازی ثابت است و برای کاهش هزینه های تولید بر قطعه با هر بار راه اندازی تا سرحد امکان تولید می‌‌شود.</a:t>
                      </a:r>
                      <a:endParaRPr lang="fa-IR" sz="1200" dirty="0"/>
                    </a:p>
                  </a:txBody>
                  <a:tcPr/>
                </a:tc>
              </a:tr>
              <a:tr h="370840">
                <a:tc>
                  <a:txBody>
                    <a:bodyPr/>
                    <a:lstStyle/>
                    <a:p>
                      <a:pPr algn="r" rtl="1"/>
                      <a:r>
                        <a:rPr lang="fa-IR" sz="1800" b="0" i="0" kern="1200" dirty="0" smtClean="0">
                          <a:solidFill>
                            <a:schemeClr val="dk1"/>
                          </a:solidFill>
                          <a:effectLst/>
                          <a:latin typeface="+mn-lt"/>
                          <a:ea typeface="+mn-ea"/>
                          <a:cs typeface="+mn-cs"/>
                        </a:rPr>
                        <a:t>جلوگیری از بروز اشتباه</a:t>
                      </a:r>
                      <a:endParaRPr lang="fa-IR" sz="1050" dirty="0"/>
                    </a:p>
                  </a:txBody>
                  <a:tcPr/>
                </a:tc>
                <a:tc>
                  <a:txBody>
                    <a:bodyPr/>
                    <a:lstStyle/>
                    <a:p>
                      <a:pPr algn="r" rtl="1"/>
                      <a:r>
                        <a:rPr lang="fa-IR" sz="1200" b="1" i="0" kern="1200" dirty="0" smtClean="0">
                          <a:solidFill>
                            <a:schemeClr val="dk1"/>
                          </a:solidFill>
                          <a:effectLst/>
                          <a:latin typeface="+mn-lt"/>
                          <a:ea typeface="+mn-ea"/>
                          <a:cs typeface="+mn-cs"/>
                        </a:rPr>
                        <a:t>در یک سیستم تولید ناب بسیار مهم است که قطعات معیوب تولید نشوند. </a:t>
                      </a:r>
                      <a:r>
                        <a:rPr lang="en-US" sz="1200" b="1" i="0" kern="1200" dirty="0" err="1" smtClean="0">
                          <a:solidFill>
                            <a:schemeClr val="dk1"/>
                          </a:solidFill>
                          <a:effectLst/>
                          <a:latin typeface="+mn-lt"/>
                          <a:ea typeface="+mn-ea"/>
                          <a:cs typeface="+mn-cs"/>
                        </a:rPr>
                        <a:t>Poka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yoka</a:t>
                      </a:r>
                      <a:r>
                        <a:rPr lang="en-US" sz="1200" b="1" i="0" kern="1200" dirty="0" smtClean="0">
                          <a:solidFill>
                            <a:schemeClr val="dk1"/>
                          </a:solidFill>
                          <a:effectLst/>
                          <a:latin typeface="+mn-lt"/>
                          <a:ea typeface="+mn-ea"/>
                          <a:cs typeface="+mn-cs"/>
                        </a:rPr>
                        <a:t> </a:t>
                      </a:r>
                      <a:r>
                        <a:rPr lang="fa-IR" sz="1200" b="1" i="0" kern="1200" dirty="0" smtClean="0">
                          <a:solidFill>
                            <a:schemeClr val="dk1"/>
                          </a:solidFill>
                          <a:effectLst/>
                          <a:latin typeface="+mn-lt"/>
                          <a:ea typeface="+mn-ea"/>
                          <a:cs typeface="+mn-cs"/>
                        </a:rPr>
                        <a:t>به معنی جلوگیری از اشتباه است. به جای قبول کردن یک درصد معین از قطعات نامطلوب و یا نیاز به بازرسی هر قطعه،‌ یک وسیله </a:t>
                      </a:r>
                      <a:r>
                        <a:rPr lang="en-US" sz="1200" b="1" i="0" kern="1200" dirty="0" err="1" smtClean="0">
                          <a:solidFill>
                            <a:schemeClr val="dk1"/>
                          </a:solidFill>
                          <a:effectLst/>
                          <a:latin typeface="+mn-lt"/>
                          <a:ea typeface="+mn-ea"/>
                          <a:cs typeface="+mn-cs"/>
                        </a:rPr>
                        <a:t>poka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yoka</a:t>
                      </a:r>
                      <a:r>
                        <a:rPr lang="en-US" sz="1200" b="1" i="0" kern="1200" dirty="0" smtClean="0">
                          <a:solidFill>
                            <a:schemeClr val="dk1"/>
                          </a:solidFill>
                          <a:effectLst/>
                          <a:latin typeface="+mn-lt"/>
                          <a:ea typeface="+mn-ea"/>
                          <a:cs typeface="+mn-cs"/>
                        </a:rPr>
                        <a:t> </a:t>
                      </a:r>
                      <a:r>
                        <a:rPr lang="fa-IR" sz="1200" b="1" i="0" kern="1200" dirty="0" smtClean="0">
                          <a:solidFill>
                            <a:schemeClr val="dk1"/>
                          </a:solidFill>
                          <a:effectLst/>
                          <a:latin typeface="+mn-lt"/>
                          <a:ea typeface="+mn-ea"/>
                          <a:cs typeface="+mn-cs"/>
                        </a:rPr>
                        <a:t>سعی می‌‌کند از تولید  وایجاد قطعه ناسالم جلوگیری کند.</a:t>
                      </a:r>
                      <a:endParaRPr lang="fa-IR" sz="1200" dirty="0"/>
                    </a:p>
                  </a:txBody>
                  <a:tcPr/>
                </a:tc>
              </a:tr>
              <a:tr h="370840">
                <a:tc>
                  <a:txBody>
                    <a:bodyPr/>
                    <a:lstStyle/>
                    <a:p>
                      <a:pPr algn="r" rtl="1"/>
                      <a:r>
                        <a:rPr lang="fa-IR" sz="1800" b="0" i="0" kern="1200" dirty="0" smtClean="0">
                          <a:solidFill>
                            <a:schemeClr val="dk1"/>
                          </a:solidFill>
                          <a:effectLst/>
                          <a:latin typeface="+mn-lt"/>
                          <a:ea typeface="+mn-ea"/>
                          <a:cs typeface="+mn-cs"/>
                        </a:rPr>
                        <a:t>تولید سلولی</a:t>
                      </a:r>
                      <a:endParaRPr lang="fa-IR" sz="1050" dirty="0"/>
                    </a:p>
                  </a:txBody>
                  <a:tcPr/>
                </a:tc>
                <a:tc>
                  <a:txBody>
                    <a:bodyPr/>
                    <a:lstStyle/>
                    <a:p>
                      <a:pPr algn="r" rtl="1"/>
                      <a:r>
                        <a:rPr lang="fa-IR" sz="1200" b="1" i="0" kern="1200" dirty="0" smtClean="0">
                          <a:solidFill>
                            <a:schemeClr val="dk1"/>
                          </a:solidFill>
                          <a:effectLst/>
                          <a:latin typeface="+mn-lt"/>
                          <a:ea typeface="+mn-ea"/>
                          <a:cs typeface="+mn-cs"/>
                        </a:rPr>
                        <a:t>تولید سلولی در یک سیستم تولید ناب، سیستمی ‌‌با انعطاف پذیری در اندازه و ترکیب ساخت را بوجود می‌‌آورد. اگر افراد بتوانند سریعا بین کارهای مختلف جابجا شوند محصولات بسیار مختلفی در یک سلول می‌‌تواند ساخته شود</a:t>
                      </a:r>
                      <a:endParaRPr lang="fa-IR" sz="1200" dirty="0"/>
                    </a:p>
                  </a:txBody>
                  <a:tcPr/>
                </a:tc>
              </a:tr>
              <a:tr h="370840">
                <a:tc>
                  <a:txBody>
                    <a:bodyPr/>
                    <a:lstStyle/>
                    <a:p>
                      <a:pPr algn="r" rtl="1"/>
                      <a:r>
                        <a:rPr lang="fa-IR" sz="1800" b="0" i="0" kern="1200" dirty="0" smtClean="0">
                          <a:solidFill>
                            <a:schemeClr val="dk1"/>
                          </a:solidFill>
                          <a:effectLst/>
                          <a:latin typeface="+mn-lt"/>
                          <a:ea typeface="+mn-ea"/>
                          <a:cs typeface="+mn-cs"/>
                        </a:rPr>
                        <a:t>تولید به هنگام</a:t>
                      </a:r>
                      <a:endParaRPr lang="fa-IR" sz="1050" dirty="0"/>
                    </a:p>
                  </a:txBody>
                  <a:tcPr/>
                </a:tc>
                <a:tc>
                  <a:txBody>
                    <a:bodyPr/>
                    <a:lstStyle/>
                    <a:p>
                      <a:pPr algn="r" rtl="1"/>
                      <a:r>
                        <a:rPr lang="fa-IR" sz="1200" b="1" dirty="0"/>
                        <a:t/>
                      </a:r>
                      <a:br>
                        <a:rPr lang="fa-IR" sz="1200" b="1" dirty="0"/>
                      </a:br>
                      <a:r>
                        <a:rPr lang="fa-IR" sz="1200" b="1" dirty="0"/>
                        <a:t>امروزه بعنوان یک تکنیک جدید برنامه ریزی تولید و نیز نگرش فلسفی مدیریت بطور گسترده ای با استقبال شرکت ها مواجه شده است</a:t>
                      </a:r>
                      <a:endParaRPr lang="fa-IR" sz="1200" dirty="0"/>
                    </a:p>
                  </a:txBody>
                  <a:tcPr marL="0" marR="0" marT="0" marB="0" anchor="ctr"/>
                </a:tc>
              </a:tr>
            </a:tbl>
          </a:graphicData>
        </a:graphic>
      </p:graphicFrame>
      <p:sp>
        <p:nvSpPr>
          <p:cNvPr id="5" name="Slide Number Placeholder 4"/>
          <p:cNvSpPr>
            <a:spLocks noGrp="1"/>
          </p:cNvSpPr>
          <p:nvPr>
            <p:ph type="sldNum" sz="quarter" idx="12"/>
          </p:nvPr>
        </p:nvSpPr>
        <p:spPr/>
        <p:txBody>
          <a:bodyPr/>
          <a:lstStyle/>
          <a:p>
            <a:fld id="{0C270AA3-2843-44B9-8980-CAFC497BACFF}" type="slidenum">
              <a:rPr lang="fa-IR" smtClean="0"/>
              <a:pPr/>
              <a:t>23</a:t>
            </a:fld>
            <a:endParaRPr lang="fa-IR"/>
          </a:p>
        </p:txBody>
      </p:sp>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228041504"/>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17773617"/>
              </p:ext>
            </p:extLst>
          </p:nvPr>
        </p:nvGraphicFramePr>
        <p:xfrm>
          <a:off x="467544" y="1196752"/>
          <a:ext cx="7620000" cy="4759960"/>
        </p:xfrm>
        <a:graphic>
          <a:graphicData uri="http://schemas.openxmlformats.org/drawingml/2006/table">
            <a:tbl>
              <a:tblPr rtl="1" firstRow="1" bandRow="1">
                <a:tableStyleId>{5C22544A-7EE6-4342-B048-85BDC9FD1C3A}</a:tableStyleId>
              </a:tblPr>
              <a:tblGrid>
                <a:gridCol w="3810000"/>
                <a:gridCol w="3810000"/>
              </a:tblGrid>
              <a:tr h="370840">
                <a:tc>
                  <a:txBody>
                    <a:bodyPr/>
                    <a:lstStyle/>
                    <a:p>
                      <a:pPr algn="ctr" rtl="1"/>
                      <a:r>
                        <a:rPr lang="fa-IR" sz="1800" dirty="0" smtClean="0"/>
                        <a:t>آیتم</a:t>
                      </a:r>
                      <a:endParaRPr lang="fa-IR" sz="1800" dirty="0"/>
                    </a:p>
                  </a:txBody>
                  <a:tcPr marL="0" marR="0" marT="0" marB="0" anchor="ctr"/>
                </a:tc>
                <a:tc>
                  <a:txBody>
                    <a:bodyPr/>
                    <a:lstStyle/>
                    <a:p>
                      <a:pPr algn="ctr"/>
                      <a:r>
                        <a:rPr lang="fa-IR" dirty="0" smtClean="0"/>
                        <a:t>راه حل</a:t>
                      </a:r>
                      <a:endParaRPr lang="fa-IR" dirty="0"/>
                    </a:p>
                  </a:txBody>
                  <a:tcPr marL="0" marR="0" marT="0" marB="0"/>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b="1" dirty="0" smtClean="0"/>
                        <a:t>تولید</a:t>
                      </a:r>
                      <a:r>
                        <a:rPr lang="fa-IR" sz="1800" b="1" baseline="0" dirty="0" smtClean="0"/>
                        <a:t> اضافی</a:t>
                      </a:r>
                      <a:endParaRPr lang="fa-IR" sz="1800" dirty="0" smtClean="0"/>
                    </a:p>
                    <a:p>
                      <a:pPr algn="ctr"/>
                      <a:endParaRPr lang="fa-IR" dirty="0"/>
                    </a:p>
                  </a:txBody>
                  <a:tcPr marL="0" marR="0" marT="0" marB="0" anchor="ctr"/>
                </a:tc>
                <a:tc>
                  <a:txBody>
                    <a:bodyPr/>
                    <a:lstStyle/>
                    <a:p>
                      <a:pPr algn="r" rtl="1"/>
                      <a:r>
                        <a:rPr lang="fa-IR" sz="1400" dirty="0"/>
                        <a:t>تولید محصولات بیش از آنچه که مشتری مرحله بعد نیاز دارد. این مورد بزرگترین منبع ضایعات در تویوتا می‌‌باشد</a:t>
                      </a:r>
                    </a:p>
                  </a:txBody>
                  <a:tcPr marL="0" marR="0" marT="0" marB="0"/>
                </a:tc>
              </a:tr>
              <a:tr h="370840">
                <a:tc>
                  <a:txBody>
                    <a:bodyPr/>
                    <a:lstStyle/>
                    <a:p>
                      <a:pPr algn="ctr" rtl="1"/>
                      <a:r>
                        <a:rPr lang="fa-IR" sz="1800" b="1" u="none" strike="noStrike" dirty="0">
                          <a:solidFill>
                            <a:srgbClr val="4A4A4A"/>
                          </a:solidFill>
                          <a:effectLst/>
                          <a:hlinkClick r:id="rId2"/>
                        </a:rPr>
                        <a:t>زمان</a:t>
                      </a:r>
                      <a:r>
                        <a:rPr lang="fa-IR" sz="1800" b="1" dirty="0"/>
                        <a:t> انتظار</a:t>
                      </a:r>
                      <a:endParaRPr lang="fa-IR" sz="1800" dirty="0"/>
                    </a:p>
                  </a:txBody>
                  <a:tcPr marL="0" marR="0" marT="0" marB="0" anchor="ctr"/>
                </a:tc>
                <a:tc>
                  <a:txBody>
                    <a:bodyPr/>
                    <a:lstStyle/>
                    <a:p>
                      <a:pPr algn="r" rtl="1"/>
                      <a:r>
                        <a:rPr lang="fa-IR" sz="1400" dirty="0"/>
                        <a:t>یکی از عوامل مهم کاهش کارایی ماشین و کارگر، همین مورد می‌‌باشد. </a:t>
                      </a:r>
                      <a:r>
                        <a:rPr lang="en-US" sz="1400" dirty="0"/>
                        <a:t>JIT </a:t>
                      </a:r>
                      <a:r>
                        <a:rPr lang="fa-IR" sz="1400" dirty="0"/>
                        <a:t>تا حد امکان این نوع ضایعات را حذف می‌‌کنند. البته استانداردهای مهندسی صنایع به اپراتور ماشینهای مختلف در حالیکه ماشین آنها مشغول است اجازه بیکاری می‌‌دهند.</a:t>
                      </a:r>
                    </a:p>
                  </a:txBody>
                  <a:tcPr marL="0" marR="0" marT="0" marB="0"/>
                </a:tc>
              </a:tr>
              <a:tr h="370840">
                <a:tc>
                  <a:txBody>
                    <a:bodyPr/>
                    <a:lstStyle/>
                    <a:p>
                      <a:pPr algn="ctr" rtl="1"/>
                      <a:r>
                        <a:rPr lang="fa-IR" sz="1800" b="1" dirty="0"/>
                        <a:t>حمل و نقل</a:t>
                      </a:r>
                      <a:endParaRPr lang="fa-IR" sz="1800" dirty="0"/>
                    </a:p>
                  </a:txBody>
                  <a:tcPr marL="0" marR="0" marT="0" marB="0" anchor="ctr"/>
                </a:tc>
                <a:tc>
                  <a:txBody>
                    <a:bodyPr/>
                    <a:lstStyle/>
                    <a:p>
                      <a:pPr algn="r" rtl="1"/>
                      <a:r>
                        <a:rPr lang="fa-IR" sz="1400" dirty="0"/>
                        <a:t>جا به جایی و حمل ونقل مواد و قطعات نیم ساخته و محصولات ساخته شده می‌‌تواند هزینه بالایی را به شرکت تحمیل کند.</a:t>
                      </a:r>
                    </a:p>
                  </a:txBody>
                  <a:tcPr marL="0" marR="0" marT="0" marB="0"/>
                </a:tc>
              </a:tr>
              <a:tr h="370840">
                <a:tc>
                  <a:txBody>
                    <a:bodyPr/>
                    <a:lstStyle/>
                    <a:p>
                      <a:pPr algn="ctr" rtl="1"/>
                      <a:r>
                        <a:rPr lang="fa-IR" sz="1800" b="1" dirty="0"/>
                        <a:t>عملیات</a:t>
                      </a:r>
                      <a:endParaRPr lang="fa-IR" sz="1800" dirty="0"/>
                    </a:p>
                  </a:txBody>
                  <a:tcPr marL="0" marR="0" marT="0" marB="0" anchor="ctr"/>
                </a:tc>
                <a:tc>
                  <a:txBody>
                    <a:bodyPr/>
                    <a:lstStyle/>
                    <a:p>
                      <a:pPr algn="r" rtl="1"/>
                      <a:r>
                        <a:rPr lang="fa-IR" sz="1400" dirty="0"/>
                        <a:t>اگرعملیات جز به جز به خوبی طراحی نشده باشد، خود می‌‌تواند منبع ضایعات به شمار آید.</a:t>
                      </a:r>
                    </a:p>
                  </a:txBody>
                  <a:tcPr marL="0" marR="0" marT="0" marB="0"/>
                </a:tc>
              </a:tr>
              <a:tr h="370840">
                <a:tc>
                  <a:txBody>
                    <a:bodyPr/>
                    <a:lstStyle/>
                    <a:p>
                      <a:pPr algn="ctr" rtl="1"/>
                      <a:r>
                        <a:rPr lang="fa-IR" sz="1800" b="1" dirty="0"/>
                        <a:t>موجودی</a:t>
                      </a:r>
                      <a:endParaRPr lang="fa-IR" sz="1800" dirty="0"/>
                    </a:p>
                  </a:txBody>
                  <a:tcPr marL="0" marR="0" marT="0" marB="0" anchor="ctr"/>
                </a:tc>
                <a:tc>
                  <a:txBody>
                    <a:bodyPr/>
                    <a:lstStyle/>
                    <a:p>
                      <a:pPr algn="r" rtl="1"/>
                      <a:r>
                        <a:rPr lang="fa-IR" sz="1400" dirty="0"/>
                        <a:t>نگهداری هر یک از 3 مورد: 1- مواد اولیه 2- مواد نیم ساخته 3- محصولات ساخته شده به عنوان ضایعات، هزینه های مختلفی از قبیل، فضا و حمل و نقل را در بردارد.</a:t>
                      </a:r>
                    </a:p>
                  </a:txBody>
                  <a:tcPr marL="0" marR="0" marT="0" marB="0"/>
                </a:tc>
              </a:tr>
              <a:tr h="370840">
                <a:tc>
                  <a:txBody>
                    <a:bodyPr/>
                    <a:lstStyle/>
                    <a:p>
                      <a:pPr algn="ctr" rtl="1"/>
                      <a:r>
                        <a:rPr lang="fa-IR" sz="1800" b="1" dirty="0"/>
                        <a:t>حرکت</a:t>
                      </a:r>
                      <a:endParaRPr lang="fa-IR" sz="1800" dirty="0"/>
                    </a:p>
                  </a:txBody>
                  <a:tcPr marL="0" marR="0" marT="0" marB="0" anchor="ctr"/>
                </a:tc>
                <a:tc>
                  <a:txBody>
                    <a:bodyPr/>
                    <a:lstStyle/>
                    <a:p>
                      <a:pPr algn="r" rtl="1"/>
                      <a:r>
                        <a:rPr lang="fa-IR" sz="1400" dirty="0"/>
                        <a:t>یک اپراتور ممکن است بسیار پرکار به نظر بیاید. مثلاً هنگامی‌‌که به دنبال ابزار خاصی می‌‌گردد و یا به دنبال سرکارگر خود می‌‌گردد تا مشکلی را حل کند. اما از آنجاییکه این ها هیچ ارزش افزوده ای را ندارد بنابراین ضایعات به حساب می‌‌آیند.</a:t>
                      </a:r>
                    </a:p>
                  </a:txBody>
                  <a:tcPr marL="0" marR="0" marT="0" marB="0"/>
                </a:tc>
              </a:tr>
              <a:tr h="370840">
                <a:tc>
                  <a:txBody>
                    <a:bodyPr/>
                    <a:lstStyle/>
                    <a:p>
                      <a:pPr algn="ctr" rtl="1"/>
                      <a:r>
                        <a:rPr lang="fa-IR" sz="1800" b="1" dirty="0"/>
                        <a:t>کالاهای ناقص</a:t>
                      </a:r>
                      <a:endParaRPr lang="fa-IR" sz="1800" dirty="0"/>
                    </a:p>
                  </a:txBody>
                  <a:tcPr marL="0" marR="0" marT="0" marB="0" anchor="ctr"/>
                </a:tc>
                <a:tc>
                  <a:txBody>
                    <a:bodyPr/>
                    <a:lstStyle/>
                    <a:p>
                      <a:pPr algn="r" rtl="1"/>
                      <a:r>
                        <a:rPr lang="fa-IR" sz="1400" dirty="0"/>
                        <a:t>محصولات معیوبی که تولید می‌‌شوند، علاوه براینکه تمام کاری که روی آنها انجام شده، ضایعات محسوب می‌‌شود، باعث از دست دادن مشتریان نیز می‌‌گردد.</a:t>
                      </a:r>
                    </a:p>
                  </a:txBody>
                  <a:tcPr marL="0" marR="0" marT="0" marB="0"/>
                </a:tc>
              </a:tr>
            </a:tbl>
          </a:graphicData>
        </a:graphic>
      </p:graphicFrame>
      <p:sp>
        <p:nvSpPr>
          <p:cNvPr id="5" name="Slide Number Placeholder 4"/>
          <p:cNvSpPr>
            <a:spLocks noGrp="1"/>
          </p:cNvSpPr>
          <p:nvPr>
            <p:ph type="sldNum" sz="quarter" idx="12"/>
          </p:nvPr>
        </p:nvSpPr>
        <p:spPr/>
        <p:txBody>
          <a:bodyPr/>
          <a:lstStyle/>
          <a:p>
            <a:fld id="{0C270AA3-2843-44B9-8980-CAFC497BACFF}" type="slidenum">
              <a:rPr lang="fa-IR" smtClean="0"/>
              <a:pPr/>
              <a:t>24</a:t>
            </a:fld>
            <a:endParaRPr lang="fa-IR"/>
          </a:p>
        </p:txBody>
      </p:sp>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511264171"/>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1"/>
            <a:r>
              <a:rPr lang="fa-IR" sz="3000" dirty="0" smtClean="0"/>
              <a:t>اهداف اجرای یک سیستم </a:t>
            </a:r>
            <a:r>
              <a:rPr lang="en-US" sz="3000" dirty="0" smtClean="0"/>
              <a:t>JIT</a:t>
            </a:r>
            <a:endParaRPr lang="fa-IR" sz="3000" dirty="0"/>
          </a:p>
        </p:txBody>
      </p:sp>
      <p:sp>
        <p:nvSpPr>
          <p:cNvPr id="2" name="Content Placeholder 1"/>
          <p:cNvSpPr>
            <a:spLocks noGrp="1"/>
          </p:cNvSpPr>
          <p:nvPr>
            <p:ph idx="1"/>
          </p:nvPr>
        </p:nvSpPr>
        <p:spPr>
          <a:xfrm>
            <a:off x="699247" y="2132857"/>
            <a:ext cx="7745505" cy="3993306"/>
          </a:xfrm>
        </p:spPr>
        <p:txBody>
          <a:bodyPr>
            <a:normAutofit lnSpcReduction="10000"/>
          </a:bodyPr>
          <a:lstStyle/>
          <a:p>
            <a:pPr marL="457200" indent="-457200" algn="r" rtl="1">
              <a:buFont typeface="+mj-lt"/>
              <a:buAutoNum type="arabicPeriod"/>
            </a:pPr>
            <a:r>
              <a:rPr lang="fa-IR" sz="2200" dirty="0" smtClean="0"/>
              <a:t>حذف تمام فعالیتهایی که هیچ گونه ارزش افزوده ای به محصول اضافه نمی کند.</a:t>
            </a:r>
          </a:p>
          <a:p>
            <a:pPr marL="457200" indent="-457200" algn="r" rtl="1">
              <a:buFont typeface="+mj-lt"/>
              <a:buAutoNum type="arabicPeriod"/>
            </a:pPr>
            <a:endParaRPr lang="fa-IR" sz="2200" dirty="0"/>
          </a:p>
          <a:p>
            <a:pPr marL="457200" indent="-457200" algn="r" rtl="1">
              <a:buFont typeface="+mj-lt"/>
              <a:buAutoNum type="arabicPeriod"/>
            </a:pPr>
            <a:r>
              <a:rPr lang="fa-IR" sz="2200" dirty="0" smtClean="0"/>
              <a:t>کیفیت مطلوب تولید- </a:t>
            </a:r>
            <a:r>
              <a:rPr lang="fa-IR" sz="2000" dirty="0" smtClean="0"/>
              <a:t>در سیستم </a:t>
            </a:r>
            <a:r>
              <a:rPr lang="en-US" sz="2000" dirty="0" smtClean="0"/>
              <a:t>JIT</a:t>
            </a:r>
            <a:r>
              <a:rPr lang="fa-IR" sz="2000" dirty="0" smtClean="0"/>
              <a:t>انجام درست هر فعالیت لازم، ضروری و حیاتی است و همچنین کیفیت تولید باید تضمین شده باشد.</a:t>
            </a:r>
          </a:p>
          <a:p>
            <a:pPr marL="457200" indent="-457200" algn="r" rtl="1">
              <a:buFont typeface="+mj-lt"/>
              <a:buAutoNum type="arabicPeriod"/>
            </a:pPr>
            <a:endParaRPr lang="fa-IR" sz="2200" dirty="0"/>
          </a:p>
          <a:p>
            <a:pPr marL="457200" indent="-457200" algn="r" rtl="1">
              <a:buFont typeface="+mj-lt"/>
              <a:buAutoNum type="arabicPeriod"/>
            </a:pPr>
            <a:r>
              <a:rPr lang="fa-IR" sz="2200" dirty="0" smtClean="0"/>
              <a:t>تأکید بر بهبود مداوم- </a:t>
            </a:r>
            <a:r>
              <a:rPr lang="fa-IR" sz="2000" dirty="0" smtClean="0"/>
              <a:t>فلسفه کایزن یا بهبود مداوم در سیستم تولیدی </a:t>
            </a:r>
            <a:r>
              <a:rPr lang="en-US" sz="2000" dirty="0" smtClean="0"/>
              <a:t>JIT</a:t>
            </a:r>
            <a:r>
              <a:rPr lang="fa-IR" sz="2000" dirty="0" smtClean="0"/>
              <a:t> در حد اعلای آن استفاده می شود.</a:t>
            </a:r>
          </a:p>
          <a:p>
            <a:pPr marL="457200" indent="-457200" algn="r" rtl="1">
              <a:buFont typeface="+mj-lt"/>
              <a:buAutoNum type="arabicPeriod"/>
            </a:pPr>
            <a:endParaRPr lang="fa-IR" sz="2200" dirty="0"/>
          </a:p>
          <a:p>
            <a:pPr marL="457200" indent="-457200" algn="r" rtl="1">
              <a:buFont typeface="+mj-lt"/>
              <a:buAutoNum type="arabicPeriod"/>
            </a:pPr>
            <a:r>
              <a:rPr lang="fa-IR" sz="2200" dirty="0" smtClean="0"/>
              <a:t>تأکید بر ساده سازی عملیات- </a:t>
            </a:r>
            <a:r>
              <a:rPr lang="fa-IR" sz="2000" dirty="0" smtClean="0"/>
              <a:t>در سیستم </a:t>
            </a:r>
            <a:r>
              <a:rPr lang="en-US" sz="2000" dirty="0" smtClean="0"/>
              <a:t>JIT</a:t>
            </a:r>
            <a:r>
              <a:rPr lang="fa-IR" sz="2000" dirty="0" smtClean="0"/>
              <a:t> سعی بر این است که عملیات در ساده ترین شکل خود انجام شود.</a:t>
            </a:r>
            <a:endParaRPr lang="fa-IR" sz="20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25</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387394780"/>
      </p:ext>
    </p:extLst>
  </p:cSld>
  <p:clrMapOvr>
    <a:masterClrMapping/>
  </p:clrMapOvr>
  <p:transition spd="slow">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1"/>
            <a:r>
              <a:rPr lang="fa-IR" sz="3200" b="1" dirty="0"/>
              <a:t>پیاده سازی تولید ناب و </a:t>
            </a:r>
            <a:r>
              <a:rPr lang="en-US" sz="3200" b="1" dirty="0"/>
              <a:t>JIT</a:t>
            </a:r>
            <a:br>
              <a:rPr lang="en-US" sz="3200" b="1" dirty="0"/>
            </a:br>
            <a:endParaRPr lang="fa-IR" sz="3000" dirty="0"/>
          </a:p>
        </p:txBody>
      </p:sp>
      <p:sp>
        <p:nvSpPr>
          <p:cNvPr id="2" name="Content Placeholder 1"/>
          <p:cNvSpPr>
            <a:spLocks noGrp="1"/>
          </p:cNvSpPr>
          <p:nvPr>
            <p:ph idx="1"/>
          </p:nvPr>
        </p:nvSpPr>
        <p:spPr>
          <a:xfrm>
            <a:off x="699247" y="2132857"/>
            <a:ext cx="7745505" cy="3993306"/>
          </a:xfrm>
        </p:spPr>
        <p:txBody>
          <a:bodyPr>
            <a:normAutofit/>
          </a:bodyPr>
          <a:lstStyle/>
          <a:p>
            <a:pPr marL="457200" indent="-457200" algn="r" rtl="1">
              <a:buFont typeface="+mj-lt"/>
              <a:buAutoNum type="arabicPeriod"/>
            </a:pPr>
            <a:r>
              <a:rPr lang="fa-IR" sz="2000" dirty="0" smtClean="0"/>
              <a:t>سیستم تولید دسته ای</a:t>
            </a:r>
          </a:p>
          <a:p>
            <a:pPr marL="457200" indent="-457200" algn="r" rtl="1">
              <a:buFont typeface="+mj-lt"/>
              <a:buAutoNum type="arabicPeriod"/>
            </a:pPr>
            <a:r>
              <a:rPr lang="fa-IR" sz="2000" dirty="0" smtClean="0"/>
              <a:t>جریان مداوم تولید</a:t>
            </a:r>
          </a:p>
          <a:p>
            <a:pPr marL="457200" indent="-457200" algn="r" rtl="1">
              <a:buFont typeface="+mj-lt"/>
              <a:buAutoNum type="arabicPeriod"/>
            </a:pPr>
            <a:r>
              <a:rPr lang="fa-IR" sz="2000" dirty="0" smtClean="0"/>
              <a:t>پیشرفت فرآیند تولید</a:t>
            </a:r>
          </a:p>
          <a:p>
            <a:pPr marL="457200" indent="-457200" algn="r" rtl="1">
              <a:buFont typeface="+mj-lt"/>
              <a:buAutoNum type="arabicPeriod"/>
            </a:pPr>
            <a:r>
              <a:rPr lang="fa-IR" sz="2000" dirty="0" smtClean="0"/>
              <a:t>سیستم تولید کششی چند گانه</a:t>
            </a:r>
          </a:p>
          <a:p>
            <a:pPr marL="457200" indent="-457200" algn="r" rtl="1">
              <a:buFont typeface="+mj-lt"/>
              <a:buAutoNum type="arabicPeriod"/>
            </a:pPr>
            <a:r>
              <a:rPr lang="fa-IR" sz="2000" dirty="0" smtClean="0"/>
              <a:t>سیستم تولید کششی متوازن کنترل شونده</a:t>
            </a:r>
            <a:endParaRPr lang="fa-IR" sz="20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26</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429557133"/>
      </p:ext>
    </p:extLst>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a:t>سیستم‌های کانبان  و ارتباط </a:t>
            </a:r>
            <a:r>
              <a:rPr lang="fa-IR" b="1" dirty="0" smtClean="0"/>
              <a:t>آنها</a:t>
            </a:r>
            <a:endParaRPr lang="fa-IR" dirty="0"/>
          </a:p>
        </p:txBody>
      </p:sp>
      <p:sp>
        <p:nvSpPr>
          <p:cNvPr id="3" name="Content Placeholder 2"/>
          <p:cNvSpPr>
            <a:spLocks noGrp="1"/>
          </p:cNvSpPr>
          <p:nvPr>
            <p:ph idx="1"/>
          </p:nvPr>
        </p:nvSpPr>
        <p:spPr/>
        <p:txBody>
          <a:bodyPr/>
          <a:lstStyle/>
          <a:p>
            <a:pPr algn="r" rtl="1"/>
            <a:r>
              <a:rPr lang="fa-IR" dirty="0"/>
              <a:t>کانبان یک کلمه ژاپنی به معنی برچسب می‌باشد. همانطوریکه می‌دانید، سیستم تولید کششی یک رویکرد جدید برای کنترل جریان مواد با استراتژی جایگزینی آنچه مصرف شده‌است می‌باشد. کانبان یک ابزار بصری  برای تسهیل پیاده سازی سیستم کششی می‌باشد. کارت کانبان برای نمایش تقاضای مشتری بکاربرده می‌شود و جایگزینی  کالای مصرف شده و تولید جدید را برعهده دارد.</a:t>
            </a:r>
          </a:p>
          <a:p>
            <a:pPr algn="r" rtl="1"/>
            <a:r>
              <a:rPr lang="fa-IR" dirty="0"/>
              <a:t>اولین سیستم کانبان در 1935 در کارخانه تویوتا به منظور کاهش موجودی و بهبود بهره وری بکار برده شد. استفاده از این سیستم به تدریج در غرب نیز گسترش یافت.  امروزه نرم‌افزارهایی برای پیاده‌سازی و چاپ کارت‌های کانبان و تلفیق اطلاعات کانبان با دیگر سیستم‌های اطلاعاتی تهیه شده است.</a:t>
            </a:r>
          </a:p>
          <a:p>
            <a:pPr algn="r" rtl="1"/>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27</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815236380"/>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gn="r" rtl="1"/>
            <a:r>
              <a:rPr lang="fa-IR" sz="2400" b="1" dirty="0">
                <a:solidFill>
                  <a:srgbClr val="C00000"/>
                </a:solidFill>
              </a:rPr>
              <a:t>اهداف </a:t>
            </a:r>
            <a:r>
              <a:rPr lang="fa-IR" sz="2400" b="1" dirty="0" smtClean="0">
                <a:solidFill>
                  <a:srgbClr val="C00000"/>
                </a:solidFill>
              </a:rPr>
              <a:t>کانبان</a:t>
            </a:r>
          </a:p>
          <a:p>
            <a:pPr marL="114300" indent="0" algn="r" rtl="1">
              <a:buNone/>
            </a:pPr>
            <a:endParaRPr lang="fa-IR" sz="2400" b="1" dirty="0" smtClean="0">
              <a:solidFill>
                <a:srgbClr val="C00000"/>
              </a:solidFill>
            </a:endParaRPr>
          </a:p>
          <a:p>
            <a:pPr marL="114300" indent="0" algn="r" rtl="1">
              <a:buNone/>
            </a:pPr>
            <a:r>
              <a:rPr lang="fa-IR" b="1" dirty="0"/>
              <a:t>کاهش موجودی ( مواد اولیه، محصولات نیمه‌تمام، کالای تمام‌شده </a:t>
            </a:r>
            <a:r>
              <a:rPr lang="fa-IR" b="1" dirty="0" smtClean="0"/>
              <a:t>)</a:t>
            </a:r>
          </a:p>
          <a:p>
            <a:pPr marL="114300" indent="0" algn="r" rtl="1">
              <a:buNone/>
            </a:pPr>
            <a:r>
              <a:rPr lang="fa-IR" b="1" dirty="0"/>
              <a:t>بهبود </a:t>
            </a:r>
            <a:r>
              <a:rPr lang="fa-IR" b="1" dirty="0" smtClean="0"/>
              <a:t>بهره‌وری</a:t>
            </a:r>
          </a:p>
          <a:p>
            <a:pPr marL="114300" indent="0" algn="r" rtl="1">
              <a:buNone/>
            </a:pPr>
            <a:r>
              <a:rPr lang="fa-IR" b="1" dirty="0"/>
              <a:t>کاهش </a:t>
            </a:r>
            <a:r>
              <a:rPr lang="fa-IR" b="1" dirty="0" smtClean="0"/>
              <a:t>زمان حمل‌ونقل</a:t>
            </a:r>
          </a:p>
          <a:p>
            <a:pPr marL="114300" indent="0" algn="r" rtl="1">
              <a:buNone/>
            </a:pPr>
            <a:r>
              <a:rPr lang="fa-IR" b="1" dirty="0"/>
              <a:t>بهبود سرعت واکنش به تقاضای </a:t>
            </a:r>
            <a:r>
              <a:rPr lang="fa-IR" b="1" dirty="0" smtClean="0"/>
              <a:t>مشتری</a:t>
            </a:r>
          </a:p>
          <a:p>
            <a:pPr marL="114300" indent="0" algn="r" rtl="1">
              <a:buNone/>
            </a:pPr>
            <a:r>
              <a:rPr lang="fa-IR" b="1" dirty="0"/>
              <a:t>بهبود سطح خدمت ارائه شده به </a:t>
            </a:r>
            <a:r>
              <a:rPr lang="fa-IR" b="1" dirty="0" smtClean="0"/>
              <a:t>مشتری</a:t>
            </a:r>
          </a:p>
          <a:p>
            <a:pPr marL="114300" indent="0" algn="r" rtl="1">
              <a:buNone/>
            </a:pPr>
            <a:endParaRPr lang="fa-IR" sz="1800"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28</a:t>
            </a:fld>
            <a:endParaRPr lang="fa-IR"/>
          </a:p>
        </p:txBody>
      </p:sp>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4223155117"/>
      </p:ext>
    </p:extLst>
  </p:cSld>
  <p:clrMapOvr>
    <a:masterClrMapping/>
  </p:clrMapOvr>
  <p:transition spd="slow">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gn="r" rtl="1"/>
            <a:r>
              <a:rPr lang="fa-IR" b="1" dirty="0">
                <a:solidFill>
                  <a:srgbClr val="C00000"/>
                </a:solidFill>
              </a:rPr>
              <a:t>مزایای سیستم </a:t>
            </a:r>
            <a:r>
              <a:rPr lang="fa-IR" b="1" dirty="0" smtClean="0">
                <a:solidFill>
                  <a:srgbClr val="C00000"/>
                </a:solidFill>
              </a:rPr>
              <a:t>کانبان</a:t>
            </a:r>
          </a:p>
          <a:p>
            <a:pPr marL="114300" indent="0" algn="r" rtl="1">
              <a:buNone/>
            </a:pPr>
            <a:r>
              <a:rPr lang="fa-IR" b="1" dirty="0" smtClean="0"/>
              <a:t>1.عملکرد </a:t>
            </a:r>
            <a:r>
              <a:rPr lang="fa-IR" b="1" dirty="0"/>
              <a:t>به عنوان یک سیستم موجودی دوقفسه‌ای </a:t>
            </a:r>
            <a:r>
              <a:rPr lang="fa-IR" b="1" dirty="0" smtClean="0"/>
              <a:t>ساده</a:t>
            </a:r>
          </a:p>
          <a:p>
            <a:pPr marL="114300" indent="0" algn="r" rtl="1">
              <a:buNone/>
            </a:pPr>
            <a:r>
              <a:rPr lang="fa-IR" b="1" dirty="0" smtClean="0"/>
              <a:t>2.موجودی </a:t>
            </a:r>
            <a:r>
              <a:rPr lang="fa-IR" b="1" dirty="0"/>
              <a:t>ثابت </a:t>
            </a:r>
            <a:r>
              <a:rPr lang="fa-IR" b="1" dirty="0" smtClean="0"/>
              <a:t>پایین</a:t>
            </a:r>
          </a:p>
          <a:p>
            <a:pPr marL="114300" indent="0" algn="r" rtl="1">
              <a:buNone/>
            </a:pPr>
            <a:r>
              <a:rPr lang="fa-IR" b="1" dirty="0" smtClean="0"/>
              <a:t>3.آشکار </a:t>
            </a:r>
            <a:r>
              <a:rPr lang="fa-IR" b="1" dirty="0"/>
              <a:t>سازی مشکلات کیفیتی فرآیندها و قابلیت اطمینان </a:t>
            </a:r>
            <a:r>
              <a:rPr lang="fa-IR" b="1" dirty="0" smtClean="0"/>
              <a:t>ماشین‌آلات</a:t>
            </a:r>
          </a:p>
          <a:p>
            <a:pPr marL="114300" indent="0" algn="r" rtl="1">
              <a:buNone/>
            </a:pPr>
            <a:r>
              <a:rPr lang="fa-IR" b="1" dirty="0" smtClean="0"/>
              <a:t>4.سیستمی‌‌کاملاً </a:t>
            </a:r>
            <a:r>
              <a:rPr lang="fa-IR" b="1" dirty="0"/>
              <a:t>پایدار و </a:t>
            </a:r>
            <a:r>
              <a:rPr lang="fa-IR" b="1" dirty="0" smtClean="0"/>
              <a:t>ثابت(</a:t>
            </a:r>
            <a:r>
              <a:rPr lang="fa-IR" b="1" dirty="0"/>
              <a:t>برای محیط های تولیدی تکراری این مورد یک مزیت محسوب می‌شود‌. </a:t>
            </a:r>
            <a:r>
              <a:rPr lang="fa-IR" b="1" dirty="0" smtClean="0"/>
              <a:t>)</a:t>
            </a:r>
          </a:p>
          <a:p>
            <a:pPr algn="r" rtl="1"/>
            <a:r>
              <a:rPr lang="fa-IR" b="1" dirty="0">
                <a:solidFill>
                  <a:srgbClr val="C00000"/>
                </a:solidFill>
              </a:rPr>
              <a:t>معایب سیستم </a:t>
            </a:r>
            <a:r>
              <a:rPr lang="fa-IR" b="1" dirty="0" smtClean="0">
                <a:solidFill>
                  <a:srgbClr val="C00000"/>
                </a:solidFill>
              </a:rPr>
              <a:t>کانبان</a:t>
            </a:r>
          </a:p>
          <a:p>
            <a:pPr marL="114300" indent="0" algn="r" rtl="1">
              <a:buNone/>
            </a:pPr>
            <a:r>
              <a:rPr lang="fa-IR" b="1" dirty="0" smtClean="0"/>
              <a:t>1.انعطاف </a:t>
            </a:r>
            <a:r>
              <a:rPr lang="fa-IR" b="1" dirty="0"/>
              <a:t>ناپذیری (دسته‌های حمل شده بین بخش‌ها ثابت است</a:t>
            </a:r>
            <a:r>
              <a:rPr lang="fa-IR" b="1" dirty="0" smtClean="0"/>
              <a:t>.)</a:t>
            </a:r>
          </a:p>
          <a:p>
            <a:pPr marL="114300" indent="0" algn="r" rtl="1">
              <a:buNone/>
            </a:pPr>
            <a:r>
              <a:rPr lang="fa-IR" b="1" dirty="0" smtClean="0"/>
              <a:t>2.ممکن </a:t>
            </a:r>
            <a:r>
              <a:rPr lang="fa-IR" b="1" dirty="0"/>
              <a:t>است باعث توقف تولید شود</a:t>
            </a:r>
            <a:r>
              <a:rPr lang="fa-IR" b="1" dirty="0" smtClean="0"/>
              <a:t>.( </a:t>
            </a:r>
            <a:r>
              <a:rPr lang="fa-IR" b="1" dirty="0"/>
              <a:t>به این مورد به عنوان یک فرصت برای </a:t>
            </a:r>
            <a:r>
              <a:rPr lang="fa-IR" b="1" dirty="0" smtClean="0"/>
              <a:t>حل </a:t>
            </a:r>
            <a:r>
              <a:rPr lang="fa-IR" b="1" dirty="0"/>
              <a:t>مشکلات نیز می‌توان نگریست. </a:t>
            </a:r>
            <a:r>
              <a:rPr lang="fa-IR" b="1" dirty="0" smtClean="0"/>
              <a:t>)</a:t>
            </a:r>
          </a:p>
          <a:p>
            <a:pPr marL="114300" indent="0" algn="r" rtl="1">
              <a:buNone/>
            </a:pPr>
            <a:r>
              <a:rPr lang="fa-IR" b="1" dirty="0" smtClean="0"/>
              <a:t>3.سیستمی‌‌کاملاً </a:t>
            </a:r>
            <a:r>
              <a:rPr lang="fa-IR" b="1" dirty="0"/>
              <a:t>پایدار و ثابت ( برای تغییر تولید این مورد یک عیب محسوب می‌شود.)‌</a:t>
            </a: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29</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603875434"/>
      </p:ext>
    </p:extLst>
  </p:cSld>
  <p:clrMapOvr>
    <a:masterClrMapping/>
  </p:clrMapOvr>
  <p:transition spd="slow">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9136" cy="1143000"/>
          </a:xfrm>
        </p:spPr>
        <p:txBody>
          <a:bodyPr>
            <a:normAutofit/>
          </a:bodyPr>
          <a:lstStyle/>
          <a:p>
            <a:pPr algn="r"/>
            <a:r>
              <a:rPr lang="fa-IR" sz="3400" b="1" dirty="0" smtClean="0"/>
              <a:t>تاریخچه</a:t>
            </a:r>
            <a:r>
              <a:rPr lang="fa-IR" sz="3600" dirty="0" smtClean="0"/>
              <a:t>			</a:t>
            </a:r>
            <a:endParaRPr lang="fa-IR" sz="3600" dirty="0"/>
          </a:p>
        </p:txBody>
      </p:sp>
      <p:sp>
        <p:nvSpPr>
          <p:cNvPr id="3" name="Content Placeholder 2"/>
          <p:cNvSpPr>
            <a:spLocks noGrp="1"/>
          </p:cNvSpPr>
          <p:nvPr>
            <p:ph idx="1"/>
          </p:nvPr>
        </p:nvSpPr>
        <p:spPr/>
        <p:txBody>
          <a:bodyPr>
            <a:normAutofit/>
          </a:bodyPr>
          <a:lstStyle/>
          <a:p>
            <a:pPr algn="r" rtl="1"/>
            <a:r>
              <a:rPr lang="fa-IR" sz="2000" b="1" dirty="0" smtClean="0">
                <a:cs typeface="B Nazanin"/>
              </a:rPr>
              <a:t>تولید به موقع یک فلسفه مدیریت ژاپنی است که از اوایل دهه 1970 در بسیاری از موسسات تولیدی ژاپن مورد استفاده قرار گرفت.</a:t>
            </a:r>
          </a:p>
          <a:p>
            <a:pPr marL="0" indent="0" algn="r" rtl="1">
              <a:buNone/>
            </a:pPr>
            <a:endParaRPr lang="fa-IR" sz="2000" b="1" dirty="0" smtClean="0">
              <a:cs typeface="B Nazanin"/>
            </a:endParaRPr>
          </a:p>
          <a:p>
            <a:pPr algn="r" rtl="1"/>
            <a:r>
              <a:rPr lang="fa-IR" sz="2000" b="1" dirty="0" smtClean="0">
                <a:cs typeface="B Nazanin"/>
              </a:rPr>
              <a:t>این فلسفه برای نخستین بار توسط تائیچی اونو در شرکت تویوتا به عنوان ابزاری برای براورده ساختن خواسته مشتری با حداقل تاخیر معرفی وبکار گرفته شد به همین دلیل تائیچی اونو اغلب پدر سیستم تولید به هنگام معرفی شد.</a:t>
            </a:r>
          </a:p>
          <a:p>
            <a:pPr marL="0" indent="0" algn="r" rtl="1">
              <a:buNone/>
            </a:pPr>
            <a:endParaRPr lang="fa-IR" sz="2000" b="1" dirty="0" smtClean="0">
              <a:cs typeface="B Nazanin"/>
            </a:endParaRPr>
          </a:p>
          <a:p>
            <a:pPr algn="r" rtl="1"/>
            <a:r>
              <a:rPr lang="fa-IR" sz="2000" b="1" dirty="0" smtClean="0">
                <a:cs typeface="B Nazanin"/>
              </a:rPr>
              <a:t>این سیستم بعد از بحران نفتی سال 1973 مورد حمایت وسیعی قرار گرفت وپس از آن توسط سازمانهای دیگری مورد حمایت وسیعی قرار گرفت.</a:t>
            </a:r>
          </a:p>
          <a:p>
            <a:pPr algn="r" rtl="1"/>
            <a:r>
              <a:rPr lang="fa-IR" sz="2000" b="1" dirty="0" smtClean="0">
                <a:cs typeface="B Nazanin"/>
              </a:rPr>
              <a:t>تولید به موقع در شرکت تویوتا به مدت 45 سال است که در حال انجام است و هنوز هم در آن اصلاح و تعدیل  می شود.</a:t>
            </a:r>
            <a:endParaRPr lang="fa-IR" sz="2000" b="1" dirty="0">
              <a:cs typeface="B Nazanin"/>
            </a:endParaRPr>
          </a:p>
        </p:txBody>
      </p:sp>
      <p:sp>
        <p:nvSpPr>
          <p:cNvPr id="5" name="Slide Number Placeholder 4"/>
          <p:cNvSpPr>
            <a:spLocks noGrp="1"/>
          </p:cNvSpPr>
          <p:nvPr>
            <p:ph type="sldNum" sz="quarter" idx="12"/>
          </p:nvPr>
        </p:nvSpPr>
        <p:spPr/>
        <p:txBody>
          <a:bodyPr/>
          <a:lstStyle/>
          <a:p>
            <a:fld id="{0C270AA3-2843-44B9-8980-CAFC497BACFF}" type="slidenum">
              <a:rPr lang="fa-IR" smtClean="0"/>
              <a:pPr/>
              <a:t>3</a:t>
            </a:fld>
            <a:endParaRPr lang="fa-IR"/>
          </a:p>
        </p:txBody>
      </p:sp>
      <p:sp>
        <p:nvSpPr>
          <p:cNvPr id="6" name="Footer Placeholder 3"/>
          <p:cNvSpPr txBox="1">
            <a:spLocks/>
          </p:cNvSpPr>
          <p:nvPr/>
        </p:nvSpPr>
        <p:spPr>
          <a:xfrm rot="16200000">
            <a:off x="7603688" y="3133616"/>
            <a:ext cx="2367281" cy="365760"/>
          </a:xfrm>
          <a:prstGeom prst="rect">
            <a:avLst/>
          </a:prstGeom>
        </p:spPr>
        <p:txBody>
          <a:bodyPr vert="horz" lIns="91440" tIns="45720" rIns="91440" bIns="45720" rtlCol="0" anchor="ctr"/>
          <a:lstStyle>
            <a:defPPr>
              <a:defRPr lang="fa-IR"/>
            </a:defPPr>
            <a:lvl1pPr marL="0" algn="r" defTabSz="914400" rtl="1" eaLnBrk="1" latinLnBrk="0" hangingPunct="1">
              <a:defRPr sz="1200" kern="1200">
                <a:solidFill>
                  <a:schemeClr val="bg2"/>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fa-IR" sz="200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4208403471"/>
      </p:ext>
    </p:extLst>
  </p:cSld>
  <p:clrMapOvr>
    <a:masterClrMapping/>
  </p:clrMapOvr>
  <p:transition spd="slow">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t>عملکردهای سیستم کانبان</a:t>
            </a:r>
            <a:endParaRPr lang="fa-IR" dirty="0"/>
          </a:p>
        </p:txBody>
      </p:sp>
      <p:sp>
        <p:nvSpPr>
          <p:cNvPr id="3" name="Content Placeholder 2"/>
          <p:cNvSpPr>
            <a:spLocks noGrp="1"/>
          </p:cNvSpPr>
          <p:nvPr>
            <p:ph idx="1"/>
          </p:nvPr>
        </p:nvSpPr>
        <p:spPr>
          <a:xfrm>
            <a:off x="457200" y="1600200"/>
            <a:ext cx="7620000" cy="1324744"/>
          </a:xfrm>
        </p:spPr>
        <p:txBody>
          <a:bodyPr/>
          <a:lstStyle/>
          <a:p>
            <a:pPr algn="r" rtl="1"/>
            <a:r>
              <a:rPr lang="fa-IR" b="1" dirty="0"/>
              <a:t>عملکرد قابلیت </a:t>
            </a:r>
            <a:r>
              <a:rPr lang="fa-IR" b="1" dirty="0" smtClean="0"/>
              <a:t>دید</a:t>
            </a:r>
          </a:p>
          <a:p>
            <a:pPr algn="r" rtl="1"/>
            <a:r>
              <a:rPr lang="fa-IR" b="1" dirty="0"/>
              <a:t>عملکرد کنترل </a:t>
            </a:r>
            <a:r>
              <a:rPr lang="fa-IR" b="1" dirty="0" smtClean="0"/>
              <a:t>تولید</a:t>
            </a:r>
          </a:p>
          <a:p>
            <a:pPr algn="r" rtl="1"/>
            <a:r>
              <a:rPr lang="fa-IR" b="1" dirty="0"/>
              <a:t>عملکرد کنترل موجودی</a:t>
            </a: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30</a:t>
            </a:fld>
            <a:endParaRPr lang="fa-IR"/>
          </a:p>
        </p:txBody>
      </p:sp>
      <p:sp>
        <p:nvSpPr>
          <p:cNvPr id="6" name="Title 1"/>
          <p:cNvSpPr txBox="1">
            <a:spLocks/>
          </p:cNvSpPr>
          <p:nvPr/>
        </p:nvSpPr>
        <p:spPr>
          <a:xfrm>
            <a:off x="599458" y="306896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rtl="1"/>
            <a:r>
              <a:rPr lang="fa-IR" dirty="0" smtClean="0"/>
              <a:t>انواع </a:t>
            </a:r>
            <a:r>
              <a:rPr lang="fa-IR" dirty="0"/>
              <a:t>کانبان</a:t>
            </a:r>
            <a:endParaRPr lang="fa-IR" dirty="0"/>
          </a:p>
        </p:txBody>
      </p:sp>
      <p:sp>
        <p:nvSpPr>
          <p:cNvPr id="7" name="Content Placeholder 2"/>
          <p:cNvSpPr txBox="1">
            <a:spLocks/>
          </p:cNvSpPr>
          <p:nvPr/>
        </p:nvSpPr>
        <p:spPr>
          <a:xfrm>
            <a:off x="587048" y="4230762"/>
            <a:ext cx="7620000" cy="2078557"/>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r" rtl="1"/>
            <a:r>
              <a:rPr lang="fa-IR" b="1" dirty="0"/>
              <a:t>کانبان </a:t>
            </a:r>
            <a:r>
              <a:rPr lang="fa-IR" b="1" dirty="0" smtClean="0"/>
              <a:t>اولیه</a:t>
            </a:r>
          </a:p>
          <a:p>
            <a:pPr algn="r" rtl="1"/>
            <a:r>
              <a:rPr lang="fa-IR" b="1" dirty="0"/>
              <a:t>کانبان </a:t>
            </a:r>
            <a:r>
              <a:rPr lang="fa-IR" b="1" dirty="0" smtClean="0"/>
              <a:t>انبار</a:t>
            </a:r>
          </a:p>
          <a:p>
            <a:pPr algn="r" rtl="1"/>
            <a:r>
              <a:rPr lang="fa-IR" b="1" dirty="0"/>
              <a:t>کانبان </a:t>
            </a:r>
            <a:r>
              <a:rPr lang="fa-IR" b="1" dirty="0" smtClean="0"/>
              <a:t>تأمین</a:t>
            </a:r>
          </a:p>
          <a:p>
            <a:pPr algn="r" rtl="1"/>
            <a:r>
              <a:rPr lang="fa-IR" b="1" dirty="0"/>
              <a:t>کانبان کمکی</a:t>
            </a:r>
            <a:endParaRPr lang="fa-IR" dirty="0"/>
          </a:p>
        </p:txBody>
      </p:sp>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932034641"/>
      </p:ext>
    </p:extLst>
  </p:cSld>
  <p:clrMapOvr>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t>نمونه کارت کانبان</a:t>
            </a:r>
            <a:endParaRPr lang="fa-IR" dirty="0"/>
          </a:p>
        </p:txBody>
      </p:sp>
      <p:sp>
        <p:nvSpPr>
          <p:cNvPr id="3" name="Content Placeholder 2"/>
          <p:cNvSpPr>
            <a:spLocks noGrp="1"/>
          </p:cNvSpPr>
          <p:nvPr>
            <p:ph idx="1"/>
          </p:nvPr>
        </p:nvSpPr>
        <p:spPr/>
        <p:txBody>
          <a:bodyPr/>
          <a:lstStyle/>
          <a:p>
            <a:endParaRPr lang="fa-IR"/>
          </a:p>
        </p:txBody>
      </p:sp>
      <p:sp>
        <p:nvSpPr>
          <p:cNvPr id="5" name="Slide Number Placeholder 4"/>
          <p:cNvSpPr>
            <a:spLocks noGrp="1"/>
          </p:cNvSpPr>
          <p:nvPr>
            <p:ph type="sldNum" sz="quarter" idx="12"/>
          </p:nvPr>
        </p:nvSpPr>
        <p:spPr/>
        <p:txBody>
          <a:bodyPr/>
          <a:lstStyle/>
          <a:p>
            <a:fld id="{0C270AA3-2843-44B9-8980-CAFC497BACFF}" type="slidenum">
              <a:rPr lang="fa-IR" smtClean="0"/>
              <a:pPr/>
              <a:t>31</a:t>
            </a:fld>
            <a:endParaRPr lang="fa-IR"/>
          </a:p>
        </p:txBody>
      </p:sp>
      <p:pic>
        <p:nvPicPr>
          <p:cNvPr id="6" name="Content Placeholder 3" descr="kanban card"/>
          <p:cNvPicPr>
            <a:picLocks noChangeAspect="1" noChangeArrowheads="1"/>
          </p:cNvPicPr>
          <p:nvPr/>
        </p:nvPicPr>
        <p:blipFill>
          <a:blip r:embed="rId2"/>
          <a:srcRect/>
          <a:stretch>
            <a:fillRect/>
          </a:stretch>
        </p:blipFill>
        <p:spPr bwMode="auto">
          <a:xfrm>
            <a:off x="683568" y="2362199"/>
            <a:ext cx="7405318" cy="2686845"/>
          </a:xfrm>
          <a:prstGeom prst="rect">
            <a:avLst/>
          </a:prstGeom>
          <a:noFill/>
        </p:spPr>
      </p:pic>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197023973"/>
      </p:ext>
    </p:extLst>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32</a:t>
            </a:fld>
            <a:endParaRPr lang="fa-IR"/>
          </a:p>
        </p:txBody>
      </p:sp>
      <p:pic>
        <p:nvPicPr>
          <p:cNvPr id="6" name="Picture 2"/>
          <p:cNvPicPr>
            <a:picLocks noChangeAspect="1" noChangeArrowheads="1"/>
          </p:cNvPicPr>
          <p:nvPr/>
        </p:nvPicPr>
        <p:blipFill>
          <a:blip r:embed="rId2"/>
          <a:srcRect/>
          <a:stretch>
            <a:fillRect/>
          </a:stretch>
        </p:blipFill>
        <p:spPr bwMode="auto">
          <a:xfrm>
            <a:off x="1043608" y="2500307"/>
            <a:ext cx="6786611" cy="3643338"/>
          </a:xfrm>
          <a:prstGeom prst="rect">
            <a:avLst/>
          </a:prstGeom>
          <a:noFill/>
          <a:ln w="9525">
            <a:noFill/>
            <a:miter lim="800000"/>
            <a:headEnd/>
            <a:tailEnd/>
          </a:ln>
          <a:effectLst/>
        </p:spPr>
      </p:pic>
      <p:sp>
        <p:nvSpPr>
          <p:cNvPr id="7" name="Explosion 2 6"/>
          <p:cNvSpPr/>
          <p:nvPr/>
        </p:nvSpPr>
        <p:spPr>
          <a:xfrm>
            <a:off x="2195736" y="285728"/>
            <a:ext cx="6286544" cy="200026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sz="2800" dirty="0" smtClean="0">
                <a:solidFill>
                  <a:schemeClr val="accent1">
                    <a:lumMod val="50000"/>
                  </a:schemeClr>
                </a:solidFill>
              </a:rPr>
              <a:t>رودخانه موجودي</a:t>
            </a:r>
            <a:endParaRPr lang="fa-IR" sz="2800" dirty="0"/>
          </a:p>
        </p:txBody>
      </p:sp>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56113887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5" name="Slide Number Placeholder 4"/>
          <p:cNvSpPr>
            <a:spLocks noGrp="1"/>
          </p:cNvSpPr>
          <p:nvPr>
            <p:ph type="sldNum" sz="quarter" idx="12"/>
          </p:nvPr>
        </p:nvSpPr>
        <p:spPr/>
        <p:txBody>
          <a:bodyPr/>
          <a:lstStyle/>
          <a:p>
            <a:fld id="{0C270AA3-2843-44B9-8980-CAFC497BACFF}" type="slidenum">
              <a:rPr lang="fa-IR" smtClean="0"/>
              <a:pPr/>
              <a:t>33</a:t>
            </a:fld>
            <a:endParaRPr lang="fa-IR"/>
          </a:p>
        </p:txBody>
      </p:sp>
      <p:pic>
        <p:nvPicPr>
          <p:cNvPr id="6" name="Picture 2"/>
          <p:cNvPicPr>
            <a:picLocks noChangeAspect="1" noChangeArrowheads="1"/>
          </p:cNvPicPr>
          <p:nvPr/>
        </p:nvPicPr>
        <p:blipFill>
          <a:blip r:embed="rId2"/>
          <a:srcRect/>
          <a:stretch>
            <a:fillRect/>
          </a:stretch>
        </p:blipFill>
        <p:spPr bwMode="auto">
          <a:xfrm>
            <a:off x="769176" y="2428868"/>
            <a:ext cx="7517599" cy="3919682"/>
          </a:xfrm>
          <a:prstGeom prst="rect">
            <a:avLst/>
          </a:prstGeom>
          <a:noFill/>
          <a:ln w="9525">
            <a:noFill/>
            <a:miter lim="800000"/>
            <a:headEnd/>
            <a:tailEnd/>
          </a:ln>
          <a:effectLst/>
        </p:spPr>
      </p:pic>
      <p:sp>
        <p:nvSpPr>
          <p:cNvPr id="7" name="Explosion 2 6"/>
          <p:cNvSpPr/>
          <p:nvPr/>
        </p:nvSpPr>
        <p:spPr>
          <a:xfrm>
            <a:off x="642910" y="0"/>
            <a:ext cx="8143932" cy="221455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sz="2500" dirty="0" smtClean="0">
                <a:solidFill>
                  <a:schemeClr val="accent1">
                    <a:lumMod val="50000"/>
                  </a:schemeClr>
                </a:solidFill>
              </a:rPr>
              <a:t>گام اول-کاهش سطح آب</a:t>
            </a:r>
            <a:endParaRPr lang="fa-IR" sz="2500" dirty="0"/>
          </a:p>
        </p:txBody>
      </p:sp>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28172377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a:p>
        </p:txBody>
      </p:sp>
      <p:sp>
        <p:nvSpPr>
          <p:cNvPr id="5" name="Slide Number Placeholder 4"/>
          <p:cNvSpPr>
            <a:spLocks noGrp="1"/>
          </p:cNvSpPr>
          <p:nvPr>
            <p:ph type="sldNum" sz="quarter" idx="12"/>
          </p:nvPr>
        </p:nvSpPr>
        <p:spPr/>
        <p:txBody>
          <a:bodyPr/>
          <a:lstStyle/>
          <a:p>
            <a:fld id="{0C270AA3-2843-44B9-8980-CAFC497BACFF}" type="slidenum">
              <a:rPr lang="fa-IR" smtClean="0"/>
              <a:pPr/>
              <a:t>34</a:t>
            </a:fld>
            <a:endParaRPr lang="fa-IR"/>
          </a:p>
        </p:txBody>
      </p:sp>
      <p:pic>
        <p:nvPicPr>
          <p:cNvPr id="6" name="Picture 2"/>
          <p:cNvPicPr>
            <a:picLocks noChangeAspect="1" noChangeArrowheads="1"/>
          </p:cNvPicPr>
          <p:nvPr/>
        </p:nvPicPr>
        <p:blipFill>
          <a:blip r:embed="rId2"/>
          <a:srcRect/>
          <a:stretch>
            <a:fillRect/>
          </a:stretch>
        </p:blipFill>
        <p:spPr bwMode="auto">
          <a:xfrm>
            <a:off x="1285852" y="2571744"/>
            <a:ext cx="6072230" cy="3857652"/>
          </a:xfrm>
          <a:prstGeom prst="rect">
            <a:avLst/>
          </a:prstGeom>
          <a:noFill/>
          <a:ln w="9525">
            <a:noFill/>
            <a:miter lim="800000"/>
            <a:headEnd/>
            <a:tailEnd/>
          </a:ln>
          <a:effectLst/>
        </p:spPr>
      </p:pic>
      <p:sp>
        <p:nvSpPr>
          <p:cNvPr id="7" name="Explosion 2 6"/>
          <p:cNvSpPr/>
          <p:nvPr/>
        </p:nvSpPr>
        <p:spPr>
          <a:xfrm>
            <a:off x="1285852" y="214290"/>
            <a:ext cx="7572428" cy="207170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sz="2400" dirty="0" smtClean="0">
                <a:solidFill>
                  <a:schemeClr val="accent1">
                    <a:lumMod val="50000"/>
                  </a:schemeClr>
                </a:solidFill>
              </a:rPr>
              <a:t>گام دوم-مقابله با مشکلات نمايان شده</a:t>
            </a:r>
            <a:endParaRPr lang="fa-IR" sz="2400" dirty="0"/>
          </a:p>
        </p:txBody>
      </p:sp>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25003887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35</a:t>
            </a:fld>
            <a:endParaRPr lang="fa-IR"/>
          </a:p>
        </p:txBody>
      </p:sp>
      <p:pic>
        <p:nvPicPr>
          <p:cNvPr id="6" name="Picture 2"/>
          <p:cNvPicPr>
            <a:picLocks noChangeAspect="1" noChangeArrowheads="1"/>
          </p:cNvPicPr>
          <p:nvPr/>
        </p:nvPicPr>
        <p:blipFill>
          <a:blip r:embed="rId2"/>
          <a:srcRect/>
          <a:stretch>
            <a:fillRect/>
          </a:stretch>
        </p:blipFill>
        <p:spPr bwMode="auto">
          <a:xfrm>
            <a:off x="1259632" y="3068960"/>
            <a:ext cx="5357850" cy="3214710"/>
          </a:xfrm>
          <a:prstGeom prst="rect">
            <a:avLst/>
          </a:prstGeom>
          <a:noFill/>
          <a:ln w="9525">
            <a:noFill/>
            <a:miter lim="800000"/>
            <a:headEnd/>
            <a:tailEnd/>
          </a:ln>
          <a:effectLst/>
        </p:spPr>
      </p:pic>
      <p:sp>
        <p:nvSpPr>
          <p:cNvPr id="7" name="Explosion 2 6"/>
          <p:cNvSpPr/>
          <p:nvPr/>
        </p:nvSpPr>
        <p:spPr>
          <a:xfrm>
            <a:off x="616690" y="854406"/>
            <a:ext cx="7072362" cy="207167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sz="2400" dirty="0" smtClean="0">
                <a:solidFill>
                  <a:schemeClr val="accent1">
                    <a:lumMod val="50000"/>
                  </a:schemeClr>
                </a:solidFill>
              </a:rPr>
              <a:t>ادامه کاهش سطح آب</a:t>
            </a:r>
            <a:endParaRPr lang="fa-IR" sz="2400" dirty="0"/>
          </a:p>
        </p:txBody>
      </p:sp>
      <p:sp>
        <p:nvSpPr>
          <p:cNvPr id="8"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98088714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270AA3-2843-44B9-8980-CAFC497BACFF}" type="slidenum">
              <a:rPr lang="fa-IR" smtClean="0"/>
              <a:pPr/>
              <a:t>36</a:t>
            </a:fld>
            <a:endParaRPr lang="fa-IR"/>
          </a:p>
        </p:txBody>
      </p:sp>
      <p:graphicFrame>
        <p:nvGraphicFramePr>
          <p:cNvPr id="6" name="Diagram 5"/>
          <p:cNvGraphicFramePr/>
          <p:nvPr>
            <p:extLst>
              <p:ext uri="{D42A27DB-BD31-4B8C-83A1-F6EECF244321}">
                <p14:modId xmlns:p14="http://schemas.microsoft.com/office/powerpoint/2010/main" val="1441679705"/>
              </p:ext>
            </p:extLst>
          </p:nvPr>
        </p:nvGraphicFramePr>
        <p:xfrm>
          <a:off x="899592" y="548680"/>
          <a:ext cx="734481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866405151"/>
      </p:ext>
    </p:extLst>
  </p:cSld>
  <p:clrMapOvr>
    <a:masterClrMapping/>
  </p:clrMapOvr>
  <p:transition spd="slow">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عناصر و ویژگی های عمده سیستم </a:t>
            </a:r>
            <a:r>
              <a:rPr lang="en-US" sz="3000" dirty="0" smtClean="0"/>
              <a:t>JIT</a:t>
            </a:r>
            <a:r>
              <a:rPr lang="fa-IR" sz="3000" dirty="0" smtClean="0"/>
              <a:t> در فرآیند تولید</a:t>
            </a:r>
            <a:endParaRPr lang="fa-IR" sz="3000" dirty="0"/>
          </a:p>
        </p:txBody>
      </p:sp>
      <p:sp>
        <p:nvSpPr>
          <p:cNvPr id="2" name="Content Placeholder 1"/>
          <p:cNvSpPr>
            <a:spLocks noGrp="1"/>
          </p:cNvSpPr>
          <p:nvPr>
            <p:ph idx="1"/>
          </p:nvPr>
        </p:nvSpPr>
        <p:spPr/>
        <p:txBody>
          <a:bodyPr>
            <a:normAutofit lnSpcReduction="10000"/>
          </a:bodyPr>
          <a:lstStyle/>
          <a:p>
            <a:pPr marL="457200" indent="-457200" algn="r" rtl="1">
              <a:buFont typeface="+mj-lt"/>
              <a:buAutoNum type="arabicParenR"/>
            </a:pPr>
            <a:r>
              <a:rPr lang="fa-IR" sz="2600" b="1" dirty="0" smtClean="0">
                <a:solidFill>
                  <a:schemeClr val="accent5">
                    <a:lumMod val="50000"/>
                  </a:schemeClr>
                </a:solidFill>
              </a:rPr>
              <a:t>سرعت یکنواخت و هموار تولید: </a:t>
            </a:r>
            <a:r>
              <a:rPr lang="fa-IR" dirty="0" smtClean="0"/>
              <a:t>یکی از اهداف با اهمیت سیستم </a:t>
            </a:r>
            <a:r>
              <a:rPr lang="en-US" dirty="0" smtClean="0"/>
              <a:t>JIT</a:t>
            </a:r>
            <a:r>
              <a:rPr lang="fa-IR" dirty="0" smtClean="0"/>
              <a:t> برقراری جریان مستمر تولید است که با خرید مواد و کالا از مشتریان شروع و با تحویل کالا به مشتریان تمام می شود.سرعت های ناهماهنگ تولید، موجب تأخیر یا ایجاد موجودی های بیش از اندازه ی کالای در جریان ساخت میگردد. این هزینه های بدون ارزش افزوده در سیستم </a:t>
            </a:r>
            <a:r>
              <a:rPr lang="en-US" dirty="0" smtClean="0"/>
              <a:t>JIT</a:t>
            </a:r>
            <a:r>
              <a:rPr lang="fa-IR" dirty="0" smtClean="0"/>
              <a:t> حذف و یا کاهش می یابند.</a:t>
            </a:r>
          </a:p>
          <a:p>
            <a:pPr marL="457200" indent="-457200" algn="r" rtl="1">
              <a:buFont typeface="+mj-lt"/>
              <a:buAutoNum type="arabicParenR"/>
            </a:pPr>
            <a:endParaRPr lang="fa-IR" sz="2200" dirty="0"/>
          </a:p>
          <a:p>
            <a:pPr marL="457200" indent="-457200" algn="r" rtl="1">
              <a:buFont typeface="+mj-lt"/>
              <a:buAutoNum type="arabicParenR"/>
            </a:pPr>
            <a:r>
              <a:rPr lang="fa-IR" sz="2600" b="1" dirty="0" smtClean="0">
                <a:solidFill>
                  <a:schemeClr val="accent5">
                    <a:lumMod val="50000"/>
                  </a:schemeClr>
                </a:solidFill>
              </a:rPr>
              <a:t>حذف نقاط بحرانی: </a:t>
            </a:r>
            <a:r>
              <a:rPr lang="fa-IR" dirty="0" smtClean="0"/>
              <a:t>اگر درفرآیند تولید تمام دوایر با سرعتی هماهنگ کار نکنند، محصولات نیمه تمام در دوایر با سرعت پایینتر انباشت میشود که باعث افزایش هزینه های نگهداری میشود. به این دوایر </a:t>
            </a:r>
            <a:r>
              <a:rPr lang="fa-IR" b="1" dirty="0" smtClean="0"/>
              <a:t>نقاط بحرانی </a:t>
            </a:r>
            <a:r>
              <a:rPr lang="fa-IR" dirty="0" smtClean="0"/>
              <a:t>وفرآیند حذف آنها پروسه </a:t>
            </a:r>
            <a:r>
              <a:rPr lang="fa-IR" b="1" dirty="0" smtClean="0"/>
              <a:t>حذف نقاط بحرانی </a:t>
            </a:r>
            <a:r>
              <a:rPr lang="fa-IR" dirty="0" smtClean="0"/>
              <a:t>نامیده میشود. در سیستم </a:t>
            </a:r>
            <a:r>
              <a:rPr lang="en-US" dirty="0" smtClean="0"/>
              <a:t>JIT</a:t>
            </a:r>
            <a:r>
              <a:rPr lang="fa-IR" dirty="0" smtClean="0"/>
              <a:t>، کالاها در هر یک از مراحل تولید تنها هنگامی ساخته میشود که در مرحله ی بعدی مورد نیاز باشد. در این صورت موجودی کالاهای در دست ساخت بین مراحل کاهش و یا کلاً حذف می گردد.</a:t>
            </a:r>
            <a:endParaRPr lang="fa-IR"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37</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664743383"/>
      </p:ext>
    </p:extLst>
  </p:cSld>
  <p:clrMapOvr>
    <a:masterClrMapping/>
  </p:clrMapOvr>
  <p:transition spd="slow">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عناصر و ویژگی های عمده سیستم </a:t>
            </a:r>
            <a:r>
              <a:rPr lang="en-US" sz="3000" dirty="0">
                <a:solidFill>
                  <a:srgbClr val="895D1D"/>
                </a:solidFill>
              </a:rPr>
              <a:t>JIT</a:t>
            </a:r>
            <a:r>
              <a:rPr lang="fa-IR" sz="3000" dirty="0">
                <a:solidFill>
                  <a:srgbClr val="895D1D"/>
                </a:solidFill>
              </a:rPr>
              <a:t> در فرآیند تولید</a:t>
            </a:r>
            <a:endParaRPr lang="fa-IR" dirty="0"/>
          </a:p>
        </p:txBody>
      </p:sp>
      <p:sp>
        <p:nvSpPr>
          <p:cNvPr id="2" name="Content Placeholder 1"/>
          <p:cNvSpPr>
            <a:spLocks noGrp="1"/>
          </p:cNvSpPr>
          <p:nvPr>
            <p:ph idx="1"/>
          </p:nvPr>
        </p:nvSpPr>
        <p:spPr>
          <a:xfrm>
            <a:off x="699247" y="2132856"/>
            <a:ext cx="7745505" cy="4104455"/>
          </a:xfrm>
        </p:spPr>
        <p:txBody>
          <a:bodyPr/>
          <a:lstStyle/>
          <a:p>
            <a:pPr marL="457200" indent="-457200" algn="r" rtl="1">
              <a:buFont typeface="+mj-lt"/>
              <a:buAutoNum type="arabicParenR" startAt="3"/>
            </a:pPr>
            <a:r>
              <a:rPr lang="fa-IR" b="1" dirty="0" smtClean="0">
                <a:solidFill>
                  <a:schemeClr val="accent5">
                    <a:lumMod val="50000"/>
                  </a:schemeClr>
                </a:solidFill>
              </a:rPr>
              <a:t>خرید یا تولید به مقدار نسبتاً کم: </a:t>
            </a:r>
            <a:r>
              <a:rPr lang="fa-IR" sz="2200" dirty="0" smtClean="0"/>
              <a:t>در سیستم </a:t>
            </a:r>
            <a:r>
              <a:rPr lang="en-US" sz="2200" dirty="0" smtClean="0"/>
              <a:t>JIT</a:t>
            </a:r>
            <a:r>
              <a:rPr lang="fa-IR" sz="2200" dirty="0" smtClean="0"/>
              <a:t>، کالاها به منظور ایجاد  موجودی انبار خریداری یا ساخته نمی شود و تنها هنگام ضرورت برای تهیه یا ساخت اقدام می گردد.نتیجه این کار کاهش فضای انبار مورد نیاز و هزینه های بدون ارزش افزوده آن است.</a:t>
            </a:r>
          </a:p>
          <a:p>
            <a:pPr marL="457200" indent="-457200" algn="r" rtl="1">
              <a:buFont typeface="+mj-lt"/>
              <a:buAutoNum type="arabicParenR" startAt="3"/>
            </a:pPr>
            <a:endParaRPr lang="fa-IR" sz="2200" dirty="0"/>
          </a:p>
          <a:p>
            <a:pPr marL="457200" indent="-457200" algn="r" rtl="1">
              <a:buFont typeface="+mj-lt"/>
              <a:buAutoNum type="arabicParenR" startAt="3"/>
            </a:pPr>
            <a:r>
              <a:rPr lang="fa-IR" b="1" dirty="0" smtClean="0">
                <a:solidFill>
                  <a:schemeClr val="accent5">
                    <a:lumMod val="50000"/>
                  </a:schemeClr>
                </a:solidFill>
              </a:rPr>
              <a:t>راه اندازی سریع و کم هزینه ماشین آلات: </a:t>
            </a:r>
            <a:r>
              <a:rPr lang="fa-IR" sz="2200" dirty="0" smtClean="0"/>
              <a:t>با توجه به مقادیر نسبتاً کم در هنگام ضرورت، لازم است که بتوان راه اندازی ماشین آلات را به سرعت انجام داد. فن آوری پیشرفته تولید و کنترل ماشینها توسط کامپیوتر در جهت دستیابی به این هدف کمک می کند.</a:t>
            </a:r>
          </a:p>
          <a:p>
            <a:pPr marL="457200" indent="-457200" algn="r" rtl="1">
              <a:buFont typeface="+mj-lt"/>
              <a:buAutoNum type="arabicParenR" startAt="3"/>
            </a:pP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38</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555578926"/>
      </p:ext>
    </p:extLst>
  </p:cSld>
  <p:clrMapOvr>
    <a:masterClrMapping/>
  </p:clrMapOvr>
  <p:transition spd="slow">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عناصر و ویژگی های عمده سیستم </a:t>
            </a:r>
            <a:r>
              <a:rPr lang="en-US" sz="3000" dirty="0">
                <a:solidFill>
                  <a:srgbClr val="895D1D"/>
                </a:solidFill>
              </a:rPr>
              <a:t>JIT</a:t>
            </a:r>
            <a:r>
              <a:rPr lang="fa-IR" sz="3000" dirty="0">
                <a:solidFill>
                  <a:srgbClr val="895D1D"/>
                </a:solidFill>
              </a:rPr>
              <a:t> در فرآیند تولید</a:t>
            </a:r>
            <a:endParaRPr lang="fa-IR" dirty="0"/>
          </a:p>
        </p:txBody>
      </p:sp>
      <p:sp>
        <p:nvSpPr>
          <p:cNvPr id="2" name="Content Placeholder 1"/>
          <p:cNvSpPr>
            <a:spLocks noGrp="1"/>
          </p:cNvSpPr>
          <p:nvPr>
            <p:ph idx="1"/>
          </p:nvPr>
        </p:nvSpPr>
        <p:spPr/>
        <p:txBody>
          <a:bodyPr/>
          <a:lstStyle/>
          <a:p>
            <a:pPr marL="457200" indent="-457200" algn="r" rtl="1">
              <a:buFont typeface="+mj-lt"/>
              <a:buAutoNum type="arabicParenR" startAt="5"/>
            </a:pPr>
            <a:r>
              <a:rPr lang="fa-IR" b="1" dirty="0" smtClean="0">
                <a:solidFill>
                  <a:schemeClr val="accent5">
                    <a:lumMod val="50000"/>
                  </a:schemeClr>
                </a:solidFill>
              </a:rPr>
              <a:t>کیفیت بالا برای مواد اولیه و کالاهای ساخته شده: </a:t>
            </a:r>
            <a:r>
              <a:rPr lang="fa-IR" sz="2200" dirty="0" smtClean="0"/>
              <a:t>اگر قرار است کالاها و قطعات در هنگام نیاز در دسترس قرار گیرد لازم است که کیفیت آنها نیز در سطحی قابل قبول باشد چون در غیر این صورت خط تولید دچار وقفه و مبالغ با اهمیتی از هزینه های بدون ارزش افزوده ایجاد می شود. به این دلیل سیستم کنترل کیفیت جامع غالباً با سیستم </a:t>
            </a:r>
            <a:r>
              <a:rPr lang="en-US" sz="2200" dirty="0" smtClean="0"/>
              <a:t>JIT</a:t>
            </a:r>
            <a:r>
              <a:rPr lang="fa-IR" sz="2200" dirty="0" smtClean="0"/>
              <a:t> همراه است.</a:t>
            </a:r>
          </a:p>
          <a:p>
            <a:pPr marL="457200" indent="-457200" algn="r" rtl="1">
              <a:buFont typeface="+mj-lt"/>
              <a:buAutoNum type="arabicParenR" startAt="5"/>
            </a:pPr>
            <a:endParaRPr lang="fa-IR" sz="2200" dirty="0"/>
          </a:p>
          <a:p>
            <a:pPr marL="457200" indent="-457200" algn="r" rtl="1">
              <a:buFont typeface="+mj-lt"/>
              <a:buAutoNum type="arabicParenR" startAt="5"/>
            </a:pPr>
            <a:r>
              <a:rPr lang="fa-IR" b="1" dirty="0" smtClean="0">
                <a:solidFill>
                  <a:schemeClr val="accent5">
                    <a:lumMod val="50000"/>
                  </a:schemeClr>
                </a:solidFill>
              </a:rPr>
              <a:t>سیستم اثر بخش نگهداری تجهیزات: </a:t>
            </a:r>
            <a:r>
              <a:rPr lang="fa-IR" sz="2200" dirty="0" smtClean="0"/>
              <a:t>با توجه به اینکه کالاهای مورد نیاز مشتریان باید به موقع ساخته شود نمی توان خرابی تجهیزات و توقف فرایند تولید را به آسانی تحمل کرد به این ترتیب ایجاد سیستم نگهداری مستمر و اثربخش تجهیزات و ماشین آلات ضروری می باشد.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39</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63552774"/>
      </p:ext>
    </p:extLst>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9136" cy="1143000"/>
          </a:xfrm>
        </p:spPr>
        <p:txBody>
          <a:bodyPr>
            <a:normAutofit/>
          </a:bodyPr>
          <a:lstStyle/>
          <a:p>
            <a:pPr algn="ctr" rtl="1"/>
            <a:r>
              <a:rPr lang="en-US" sz="3200" b="1" dirty="0" smtClean="0">
                <a:effectLst>
                  <a:outerShdw blurRad="38100" dist="38100" dir="2700000" algn="tl">
                    <a:srgbClr val="000000">
                      <a:alpha val="43137"/>
                    </a:srgbClr>
                  </a:outerShdw>
                </a:effectLst>
                <a:cs typeface="B Lotus" pitchFamily="2" charset="-78"/>
              </a:rPr>
              <a:t>                      </a:t>
            </a:r>
            <a:r>
              <a:rPr lang="fa-IR" sz="3200" b="1" dirty="0" smtClean="0">
                <a:effectLst>
                  <a:outerShdw blurRad="38100" dist="38100" dir="2700000" algn="tl">
                    <a:srgbClr val="000000">
                      <a:alpha val="43137"/>
                    </a:srgbClr>
                  </a:outerShdw>
                </a:effectLst>
                <a:cs typeface="B Lotus" pitchFamily="2" charset="-78"/>
              </a:rPr>
              <a:t>تعریف عمومی </a:t>
            </a:r>
            <a:r>
              <a:rPr lang="en-US" sz="3200" b="1" dirty="0" smtClean="0">
                <a:effectLst>
                  <a:outerShdw blurRad="38100" dist="38100" dir="2700000" algn="tl">
                    <a:srgbClr val="000000">
                      <a:alpha val="43137"/>
                    </a:srgbClr>
                  </a:outerShdw>
                </a:effectLst>
                <a:cs typeface="B Lotus" pitchFamily="2" charset="-78"/>
              </a:rPr>
              <a:t>JIT</a:t>
            </a:r>
            <a:r>
              <a:rPr lang="fa-IR" sz="3200" b="1" dirty="0" smtClean="0">
                <a:effectLst>
                  <a:outerShdw blurRad="38100" dist="38100" dir="2700000" algn="tl">
                    <a:srgbClr val="000000">
                      <a:alpha val="43137"/>
                    </a:srgbClr>
                  </a:outerShdw>
                </a:effectLst>
                <a:cs typeface="B Lotus" pitchFamily="2" charset="-78"/>
              </a:rPr>
              <a:t>				</a:t>
            </a:r>
            <a:endParaRPr lang="fa-IR" sz="3200" b="1" dirty="0">
              <a:effectLst>
                <a:outerShdw blurRad="38100" dist="38100" dir="2700000" algn="tl">
                  <a:srgbClr val="000000">
                    <a:alpha val="43137"/>
                  </a:srgbClr>
                </a:outerShdw>
              </a:effectLst>
              <a:cs typeface="B Lotus" pitchFamily="2" charset="-78"/>
            </a:endParaRPr>
          </a:p>
        </p:txBody>
      </p:sp>
      <p:sp>
        <p:nvSpPr>
          <p:cNvPr id="3" name="Content Placeholder 2"/>
          <p:cNvSpPr>
            <a:spLocks noGrp="1"/>
          </p:cNvSpPr>
          <p:nvPr>
            <p:ph idx="1"/>
          </p:nvPr>
        </p:nvSpPr>
        <p:spPr/>
        <p:txBody>
          <a:bodyPr>
            <a:normAutofit/>
          </a:bodyPr>
          <a:lstStyle/>
          <a:p>
            <a:pPr algn="r" rtl="1"/>
            <a:r>
              <a:rPr lang="fa-IR" sz="2000" b="1" dirty="0" smtClean="0">
                <a:cs typeface="B Nazanin"/>
              </a:rPr>
              <a:t>سیستمی جامع برای کنترل موجودیهای تولید است. در این سیستم هیچ موجودی اولیه ای خریداری نمی شود و هیچ محصولی ساخته نمی شود مگر در هنگام ضرورت. این سیستم اساساً بر کاهش هزینه ها از طریق حذف موجودی های انبار تمرکز دارد</a:t>
            </a:r>
            <a:r>
              <a:rPr lang="fa-IR" sz="2000" b="1" dirty="0" smtClean="0">
                <a:cs typeface="B Nazanin"/>
              </a:rPr>
              <a:t>.</a:t>
            </a:r>
            <a:endParaRPr lang="fa-IR" sz="2000" b="1" dirty="0" smtClean="0">
              <a:cs typeface="B Nazanin"/>
            </a:endParaRPr>
          </a:p>
          <a:p>
            <a:pPr algn="r" rtl="1"/>
            <a:r>
              <a:rPr lang="fa-IR" sz="2000" b="1" dirty="0" smtClean="0">
                <a:cs typeface="B Nazanin"/>
              </a:rPr>
              <a:t>به عبارت دیگر سیستم تولید به موقع،تفکر و نگرش نوین در اداره سازمانهای صنعتی است که با اصول، روشها، و تکنیکهای خاصی،به دنبال حذف کامل اتلاف و افزایش بهره وری در تمامی فعالیتهای داخل و خارج سازمان می باشد</a:t>
            </a:r>
            <a:r>
              <a:rPr lang="fa-IR" sz="2000" b="1" dirty="0" smtClean="0">
                <a:cs typeface="B Nazanin"/>
              </a:rPr>
              <a:t>.</a:t>
            </a:r>
          </a:p>
          <a:p>
            <a:pPr algn="r" rtl="1"/>
            <a:r>
              <a:rPr lang="fa-IR" sz="2000" b="1" dirty="0" smtClean="0">
                <a:cs typeface="B Nazanin"/>
              </a:rPr>
              <a:t>هدف شامل ادغام و ارتباط بلا انقطاع  تمام فعالیت ها در تمام بخش ها و واحد های سازمان به منظور حفظ جریان مواد در طول شرکت می باشد.</a:t>
            </a:r>
          </a:p>
          <a:p>
            <a:pPr algn="r" rtl="1"/>
            <a:r>
              <a:rPr lang="en-US" sz="2000" b="1" dirty="0" smtClean="0">
                <a:cs typeface="B Nazanin"/>
              </a:rPr>
              <a:t>JIT</a:t>
            </a:r>
            <a:r>
              <a:rPr lang="fa-IR" sz="2000" b="1" dirty="0" smtClean="0">
                <a:cs typeface="B Nazanin"/>
              </a:rPr>
              <a:t> به تولید بدون موجودی،تولید کم،موجودی صفر،سیکل کوتاه تولید یا جریان پیوسته تولید اشاره دارد.</a:t>
            </a:r>
            <a:endParaRPr lang="fa-IR" sz="2000" b="1" dirty="0">
              <a:cs typeface="B Nazanin"/>
            </a:endParaRPr>
          </a:p>
        </p:txBody>
      </p:sp>
      <p:sp>
        <p:nvSpPr>
          <p:cNvPr id="5" name="Slide Number Placeholder 4"/>
          <p:cNvSpPr>
            <a:spLocks noGrp="1"/>
          </p:cNvSpPr>
          <p:nvPr>
            <p:ph type="sldNum" sz="quarter" idx="12"/>
          </p:nvPr>
        </p:nvSpPr>
        <p:spPr/>
        <p:txBody>
          <a:bodyPr/>
          <a:lstStyle/>
          <a:p>
            <a:fld id="{0C270AA3-2843-44B9-8980-CAFC497BACFF}" type="slidenum">
              <a:rPr lang="fa-IR" smtClean="0"/>
              <a:pPr/>
              <a:t>4</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706031123"/>
      </p:ext>
    </p:extLst>
  </p:cSld>
  <p:clrMapOvr>
    <a:masterClrMapping/>
  </p:clrMapOvr>
  <p:transition spd="slow">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عناصر و ویژگی های عمده سیستم </a:t>
            </a:r>
            <a:r>
              <a:rPr lang="en-US" sz="3000" dirty="0">
                <a:solidFill>
                  <a:srgbClr val="895D1D"/>
                </a:solidFill>
              </a:rPr>
              <a:t>JIT</a:t>
            </a:r>
            <a:r>
              <a:rPr lang="fa-IR" sz="3000" dirty="0">
                <a:solidFill>
                  <a:srgbClr val="895D1D"/>
                </a:solidFill>
              </a:rPr>
              <a:t> در فرآیند تولید</a:t>
            </a:r>
            <a:endParaRPr lang="fa-IR" dirty="0"/>
          </a:p>
        </p:txBody>
      </p:sp>
      <p:sp>
        <p:nvSpPr>
          <p:cNvPr id="2" name="Content Placeholder 1"/>
          <p:cNvSpPr>
            <a:spLocks noGrp="1"/>
          </p:cNvSpPr>
          <p:nvPr>
            <p:ph idx="1"/>
          </p:nvPr>
        </p:nvSpPr>
        <p:spPr/>
        <p:txBody>
          <a:bodyPr/>
          <a:lstStyle/>
          <a:p>
            <a:pPr marL="457200" indent="-457200" algn="r" rtl="1">
              <a:buFont typeface="+mj-lt"/>
              <a:buAutoNum type="arabicParenR" startAt="7"/>
            </a:pPr>
            <a:r>
              <a:rPr lang="fa-IR" b="1" dirty="0" smtClean="0">
                <a:solidFill>
                  <a:schemeClr val="accent5">
                    <a:lumMod val="50000"/>
                  </a:schemeClr>
                </a:solidFill>
              </a:rPr>
              <a:t>بهبود سیستم تولید از طریق کار گروهی: </a:t>
            </a:r>
            <a:r>
              <a:rPr lang="fa-IR" sz="2200" dirty="0" smtClean="0"/>
              <a:t>حفظ توان رقابت در بازارهای جهانی ایجاب می کند که واحدهای تولیدی همواره در جستجوی راههایی برای بهبود کیفیت محصولات، افزایش کارایی و حذف هزینه های بدون ارزش افزوده باشند. این دستاوردها به بهترین شکل ممکن می تواند از طریق </a:t>
            </a:r>
            <a:r>
              <a:rPr lang="fa-IR" sz="2200" b="1" dirty="0" smtClean="0"/>
              <a:t>کار گروهی </a:t>
            </a:r>
            <a:r>
              <a:rPr lang="fa-IR" sz="2200" dirty="0" smtClean="0"/>
              <a:t>حاصل شود.</a:t>
            </a:r>
          </a:p>
          <a:p>
            <a:pPr marL="457200" indent="-457200" algn="r" rtl="1">
              <a:buFont typeface="+mj-lt"/>
              <a:buAutoNum type="arabicParenR" startAt="7"/>
            </a:pPr>
            <a:endParaRPr lang="fa-IR" sz="2200" dirty="0"/>
          </a:p>
          <a:p>
            <a:pPr marL="457200" indent="-457200" algn="r" rtl="1">
              <a:buFont typeface="+mj-lt"/>
              <a:buAutoNum type="arabicParenR" startAt="7"/>
            </a:pPr>
            <a:r>
              <a:rPr lang="fa-IR" b="1" dirty="0" smtClean="0">
                <a:solidFill>
                  <a:schemeClr val="accent5">
                    <a:lumMod val="50000"/>
                  </a:schemeClr>
                </a:solidFill>
              </a:rPr>
              <a:t>تنوع مهارتهای کارکنان و انعطاف تجهیزات: </a:t>
            </a:r>
            <a:r>
              <a:rPr lang="fa-IR" sz="2200" dirty="0" smtClean="0"/>
              <a:t>دسته بندی ماشین آلات در واحدهایی که قادر است مجموعه ای از کالاها را با فن آوری مشابه تولید کند و کارگران با مهارتهای متنوع نیز می توانند با این ماشین آلات کار کنند. این دسته بندی غالباً با اصطلاح </a:t>
            </a:r>
            <a:r>
              <a:rPr lang="fa-IR" sz="2200" b="1" dirty="0" smtClean="0"/>
              <a:t>فن آوری گروهی </a:t>
            </a:r>
            <a:r>
              <a:rPr lang="fa-IR" sz="2200" dirty="0" smtClean="0"/>
              <a:t>مورد اشاره قرار می گیرد.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40</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134698795"/>
      </p:ext>
    </p:extLst>
  </p:cSld>
  <p:clrMapOvr>
    <a:masterClrMapping/>
  </p:clrMapOvr>
  <p:transition spd="slow">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عناصر و ویژگی های عمده سیستم </a:t>
            </a:r>
            <a:r>
              <a:rPr lang="en-US" sz="3000" dirty="0">
                <a:solidFill>
                  <a:srgbClr val="895D1D"/>
                </a:solidFill>
              </a:rPr>
              <a:t>JIT</a:t>
            </a:r>
            <a:r>
              <a:rPr lang="fa-IR" sz="3000" dirty="0">
                <a:solidFill>
                  <a:srgbClr val="895D1D"/>
                </a:solidFill>
              </a:rPr>
              <a:t> در فرآیند تولید</a:t>
            </a:r>
            <a:endParaRPr lang="fa-IR" dirty="0"/>
          </a:p>
        </p:txBody>
      </p:sp>
      <p:sp>
        <p:nvSpPr>
          <p:cNvPr id="2" name="Content Placeholder 1"/>
          <p:cNvSpPr>
            <a:spLocks noGrp="1"/>
          </p:cNvSpPr>
          <p:nvPr>
            <p:ph idx="1"/>
          </p:nvPr>
        </p:nvSpPr>
        <p:spPr>
          <a:xfrm>
            <a:off x="699247" y="2132856"/>
            <a:ext cx="7745505" cy="3993307"/>
          </a:xfrm>
        </p:spPr>
        <p:txBody>
          <a:bodyPr/>
          <a:lstStyle/>
          <a:p>
            <a:pPr marL="457200" indent="-457200" algn="r" rtl="1">
              <a:buFont typeface="+mj-lt"/>
              <a:buAutoNum type="arabicParenR" startAt="9"/>
            </a:pPr>
            <a:r>
              <a:rPr lang="fa-IR" b="1" dirty="0" smtClean="0">
                <a:solidFill>
                  <a:schemeClr val="accent5">
                    <a:lumMod val="50000"/>
                  </a:schemeClr>
                </a:solidFill>
              </a:rPr>
              <a:t>توسعه نیروی کار با قابلیت های انعطاف: </a:t>
            </a:r>
            <a:r>
              <a:rPr lang="fa-IR" sz="2200" dirty="0" smtClean="0"/>
              <a:t>منظور استفاده از نیروهای متخصص است که می توانند فعالانه با بازاریابی هوشمندانه برای محصولات و یافتن عرضه کنندگان مواد اولیه مرغوب و ارزان در جهت نیل به اهداف </a:t>
            </a:r>
            <a:r>
              <a:rPr lang="en-US" sz="2200" dirty="0" smtClean="0"/>
              <a:t>JIT</a:t>
            </a:r>
            <a:r>
              <a:rPr lang="fa-IR" sz="2200" dirty="0" smtClean="0"/>
              <a:t> گام بردارند.</a:t>
            </a:r>
          </a:p>
          <a:p>
            <a:pPr marL="457200" indent="-457200" algn="r" rtl="1">
              <a:buFont typeface="+mj-lt"/>
              <a:buAutoNum type="arabicParenR" startAt="9"/>
            </a:pPr>
            <a:endParaRPr lang="fa-IR" sz="2200" dirty="0"/>
          </a:p>
          <a:p>
            <a:pPr marL="0" indent="0" algn="r" rtl="1">
              <a:buNone/>
            </a:pPr>
            <a:r>
              <a:rPr lang="fa-IR" dirty="0" smtClean="0">
                <a:solidFill>
                  <a:schemeClr val="accent1">
                    <a:lumMod val="75000"/>
                  </a:schemeClr>
                </a:solidFill>
              </a:rPr>
              <a:t>10)  </a:t>
            </a:r>
            <a:r>
              <a:rPr lang="fa-IR" b="1" dirty="0" smtClean="0">
                <a:solidFill>
                  <a:schemeClr val="accent5">
                    <a:lumMod val="50000"/>
                  </a:schemeClr>
                </a:solidFill>
              </a:rPr>
              <a:t>معامله با عرضه کنندگان محدود</a:t>
            </a:r>
            <a:r>
              <a:rPr lang="fa-IR" sz="2200" b="1" dirty="0" smtClean="0">
                <a:solidFill>
                  <a:schemeClr val="accent5">
                    <a:lumMod val="50000"/>
                  </a:schemeClr>
                </a:solidFill>
              </a:rPr>
              <a:t>: </a:t>
            </a:r>
            <a:r>
              <a:rPr lang="fa-IR" sz="2200" dirty="0" smtClean="0"/>
              <a:t>سبب می شود که شرکت همواره از جهت تأمین به موقع مواد اولیه مطمئن باشد و نیازی به ذخیره سازی غیر ضروری مواد اولیه نباشد.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41</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217638370"/>
      </p:ext>
    </p:extLst>
  </p:cSld>
  <p:clrMapOvr>
    <a:masterClrMapping/>
  </p:clrMapOvr>
  <p:transition spd="slow">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مزایای سیستم </a:t>
            </a:r>
            <a:r>
              <a:rPr lang="en-US" sz="3000" dirty="0" smtClean="0"/>
              <a:t>JIT</a:t>
            </a:r>
            <a:r>
              <a:rPr lang="fa-IR" sz="3000" dirty="0" smtClean="0"/>
              <a:t> در تولید</a:t>
            </a:r>
            <a:endParaRPr lang="fa-IR" sz="3000" dirty="0"/>
          </a:p>
        </p:txBody>
      </p:sp>
      <p:sp>
        <p:nvSpPr>
          <p:cNvPr id="2" name="Content Placeholder 1"/>
          <p:cNvSpPr>
            <a:spLocks noGrp="1"/>
          </p:cNvSpPr>
          <p:nvPr>
            <p:ph idx="1"/>
          </p:nvPr>
        </p:nvSpPr>
        <p:spPr>
          <a:xfrm>
            <a:off x="683568" y="2420888"/>
            <a:ext cx="7745505" cy="3877815"/>
          </a:xfrm>
        </p:spPr>
        <p:txBody>
          <a:bodyPr>
            <a:normAutofit/>
          </a:bodyPr>
          <a:lstStyle/>
          <a:p>
            <a:pPr marL="457200" indent="-457200" algn="r" rtl="1">
              <a:buFont typeface="+mj-lt"/>
              <a:buAutoNum type="arabicParenR"/>
            </a:pPr>
            <a:r>
              <a:rPr lang="fa-IR" sz="2200" dirty="0" smtClean="0"/>
              <a:t>کاهش میزان موجودی </a:t>
            </a:r>
            <a:r>
              <a:rPr lang="fa-IR" sz="2000" dirty="0" smtClean="0"/>
              <a:t>(مواد- کالای در جریان ساخت- کالای ساخته شده)</a:t>
            </a:r>
          </a:p>
          <a:p>
            <a:pPr marL="457200" indent="-457200" algn="r" rtl="1">
              <a:buFont typeface="+mj-lt"/>
              <a:buAutoNum type="arabicParenR"/>
            </a:pPr>
            <a:r>
              <a:rPr lang="fa-IR" sz="2200" dirty="0" smtClean="0"/>
              <a:t>کاهش فضای مورد نیاز </a:t>
            </a:r>
            <a:r>
              <a:rPr lang="fa-IR" sz="2000" dirty="0" smtClean="0"/>
              <a:t>(نظیر انبار)</a:t>
            </a:r>
          </a:p>
          <a:p>
            <a:pPr marL="457200" indent="-457200" algn="r" rtl="1">
              <a:buFont typeface="+mj-lt"/>
              <a:buAutoNum type="arabicParenR"/>
            </a:pPr>
            <a:r>
              <a:rPr lang="fa-IR" sz="2200" dirty="0" smtClean="0"/>
              <a:t>افزایش کیفیت تولید و کاهش دوباره کاری و ضایعات</a:t>
            </a:r>
          </a:p>
          <a:p>
            <a:pPr marL="457200" indent="-457200" algn="r" rtl="1">
              <a:buFont typeface="+mj-lt"/>
              <a:buAutoNum type="arabicParenR"/>
            </a:pPr>
            <a:r>
              <a:rPr lang="fa-IR" sz="2200" dirty="0" smtClean="0"/>
              <a:t>کاهش زمانهای تأخیر ساخت</a:t>
            </a:r>
          </a:p>
          <a:p>
            <a:pPr marL="457200" indent="-457200" algn="r" rtl="1">
              <a:buFont typeface="+mj-lt"/>
              <a:buAutoNum type="arabicParenR"/>
            </a:pPr>
            <a:r>
              <a:rPr lang="fa-IR" sz="2200" dirty="0" smtClean="0"/>
              <a:t>افزایش بهره وری وشاخص زمانهای استفاده از ماشین آلات</a:t>
            </a:r>
          </a:p>
          <a:p>
            <a:pPr marL="457200" indent="-457200" algn="r" rtl="1">
              <a:buFont typeface="+mj-lt"/>
              <a:buAutoNum type="arabicParenR"/>
            </a:pPr>
            <a:r>
              <a:rPr lang="fa-IR" sz="2200" dirty="0" smtClean="0"/>
              <a:t>داشتن رابطه حسنه با فروشندگان</a:t>
            </a:r>
          </a:p>
          <a:p>
            <a:pPr marL="457200" indent="-457200" algn="r" rtl="1">
              <a:buFont typeface="+mj-lt"/>
              <a:buAutoNum type="arabicParenR"/>
            </a:pPr>
            <a:r>
              <a:rPr lang="fa-IR" sz="2200" dirty="0" smtClean="0"/>
              <a:t>کاهش نیاز به کارگر غیر مستقیم </a:t>
            </a:r>
            <a:r>
              <a:rPr lang="fa-IR" sz="2000" dirty="0" smtClean="0"/>
              <a:t>نظیر انباردار، بازرس مواد و ...</a:t>
            </a:r>
            <a:endParaRPr lang="fa-IR" sz="20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42</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512860083"/>
      </p:ext>
    </p:extLst>
  </p:cSld>
  <p:clrMapOvr>
    <a:masterClrMapping/>
  </p:clrMapOvr>
  <p:transition spd="slow">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محدودیتهای سیستم تولید به موقع</a:t>
            </a:r>
            <a:endParaRPr lang="fa-IR" sz="3000" dirty="0"/>
          </a:p>
        </p:txBody>
      </p:sp>
      <p:sp>
        <p:nvSpPr>
          <p:cNvPr id="2" name="Content Placeholder 1"/>
          <p:cNvSpPr>
            <a:spLocks noGrp="1"/>
          </p:cNvSpPr>
          <p:nvPr>
            <p:ph idx="1"/>
          </p:nvPr>
        </p:nvSpPr>
        <p:spPr>
          <a:xfrm>
            <a:off x="683568" y="2420888"/>
            <a:ext cx="7745505" cy="3628925"/>
          </a:xfrm>
        </p:spPr>
        <p:txBody>
          <a:bodyPr>
            <a:normAutofit/>
          </a:bodyPr>
          <a:lstStyle/>
          <a:p>
            <a:pPr marL="457200" indent="-457200" algn="r" rtl="1">
              <a:buFont typeface="+mj-lt"/>
              <a:buAutoNum type="arabicParenR"/>
            </a:pPr>
            <a:r>
              <a:rPr lang="fa-IR" sz="2200" dirty="0" smtClean="0"/>
              <a:t>حذف ذخیره های احتیاطی که در روش سنتی نقش یک موجودی ایمنی را برای شرکتها ایفا می کرد.</a:t>
            </a:r>
          </a:p>
          <a:p>
            <a:pPr marL="457200" indent="-457200" algn="r" rtl="1">
              <a:buFont typeface="+mj-lt"/>
              <a:buAutoNum type="arabicParenR"/>
            </a:pPr>
            <a:r>
              <a:rPr lang="fa-IR" sz="2200" dirty="0" smtClean="0"/>
              <a:t>سطح مشارکت تعیین شده در سازمانهای ژاپنی که سیستم تولید به موقع را اجرا کردند با میزان مشارکت مورد نیاز برای ارضای کارگران در غرب سازگار نیست و این ایجاد مشکل می کند.</a:t>
            </a:r>
          </a:p>
          <a:p>
            <a:pPr marL="457200" indent="-457200" algn="r" rtl="1">
              <a:buFont typeface="+mj-lt"/>
              <a:buAutoNum type="arabicParenR"/>
            </a:pPr>
            <a:r>
              <a:rPr lang="fa-IR" sz="2200" dirty="0" smtClean="0"/>
              <a:t>کاهش استقلال افراد یکی دیگر از محدودیتهای این سیستم است.</a:t>
            </a:r>
          </a:p>
          <a:p>
            <a:pPr marL="457200" indent="-457200" algn="r" rtl="1">
              <a:buFont typeface="+mj-lt"/>
              <a:buAutoNum type="arabicParenR"/>
            </a:pPr>
            <a:r>
              <a:rPr lang="fa-IR" sz="2200" dirty="0" smtClean="0"/>
              <a:t>مقاومت در برابر تغییر ممکن است در دو سطح مقاومت منطقی و مقاومت احساسی صورت گیرد.</a:t>
            </a:r>
          </a:p>
          <a:p>
            <a:pPr marL="457200" indent="-457200" algn="r" rtl="1">
              <a:buFont typeface="+mj-lt"/>
              <a:buAutoNum type="arabicParenR"/>
            </a:pPr>
            <a:r>
              <a:rPr lang="fa-IR" sz="2200" dirty="0" smtClean="0"/>
              <a:t>مغایرتهای فرهنگی و ...</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43</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181505376"/>
      </p:ext>
    </p:extLst>
  </p:cSld>
  <p:clrMapOvr>
    <a:masterClrMapping/>
  </p:clrMapOvr>
  <p:transition spd="slow">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اندازه گیری کارایی در سیستم </a:t>
            </a:r>
            <a:r>
              <a:rPr lang="en-US" sz="3000" dirty="0" smtClean="0"/>
              <a:t>JIT</a:t>
            </a:r>
            <a:endParaRPr lang="fa-IR" sz="3000" dirty="0"/>
          </a:p>
        </p:txBody>
      </p:sp>
      <p:sp>
        <p:nvSpPr>
          <p:cNvPr id="2" name="Content Placeholder 1"/>
          <p:cNvSpPr>
            <a:spLocks noGrp="1"/>
          </p:cNvSpPr>
          <p:nvPr>
            <p:ph idx="1"/>
          </p:nvPr>
        </p:nvSpPr>
        <p:spPr>
          <a:xfrm>
            <a:off x="699247" y="2060849"/>
            <a:ext cx="7745505" cy="4065314"/>
          </a:xfrm>
        </p:spPr>
        <p:txBody>
          <a:bodyPr>
            <a:normAutofit lnSpcReduction="10000"/>
          </a:bodyPr>
          <a:lstStyle/>
          <a:p>
            <a:pPr algn="r" rtl="1"/>
            <a:r>
              <a:rPr lang="fa-IR" sz="2200" dirty="0" smtClean="0"/>
              <a:t>زمان یکی از عوامل بسیار مهم در سیستم تولید به موقع است.</a:t>
            </a:r>
          </a:p>
          <a:p>
            <a:pPr algn="r" rtl="1"/>
            <a:r>
              <a:rPr lang="fa-IR" sz="2200" dirty="0" smtClean="0"/>
              <a:t>مدت زمانی را که لازم است یک محصول فرایند تولید را طی کند تا به محصول نهایی تبدیل شود </a:t>
            </a:r>
            <a:r>
              <a:rPr lang="fa-IR" sz="2200" b="1" dirty="0" smtClean="0"/>
              <a:t>سیکل زمانی تولید </a:t>
            </a:r>
            <a:r>
              <a:rPr lang="fa-IR" sz="2200" dirty="0" smtClean="0"/>
              <a:t>نامیده می شود. این سیکل زمانی شامل چهار عنصر جداگانه است:</a:t>
            </a:r>
          </a:p>
          <a:p>
            <a:pPr algn="r" rtl="1">
              <a:buFont typeface="Arial" pitchFamily="34" charset="0"/>
              <a:buChar char="•"/>
            </a:pPr>
            <a:r>
              <a:rPr lang="fa-IR" sz="2200" dirty="0" smtClean="0"/>
              <a:t>زمان پردازش و تولید محصول</a:t>
            </a:r>
          </a:p>
          <a:p>
            <a:pPr algn="r" rtl="1">
              <a:buFont typeface="Arial" pitchFamily="34" charset="0"/>
              <a:buChar char="•"/>
            </a:pPr>
            <a:r>
              <a:rPr lang="fa-IR" sz="2200" dirty="0" smtClean="0"/>
              <a:t>زمان انبارداری و نگه داشتن محصولات پشت ماشین آلات</a:t>
            </a:r>
          </a:p>
          <a:p>
            <a:pPr algn="r" rtl="1">
              <a:buFont typeface="Arial" pitchFamily="34" charset="0"/>
              <a:buChar char="•"/>
            </a:pPr>
            <a:r>
              <a:rPr lang="fa-IR" sz="2200" dirty="0" smtClean="0"/>
              <a:t>زمان حرکت، نقل و انتقالات تولیدات بین واحدهای تولیدی</a:t>
            </a:r>
          </a:p>
          <a:p>
            <a:pPr algn="r" rtl="1">
              <a:buFont typeface="Arial" pitchFamily="34" charset="0"/>
              <a:buChar char="•"/>
            </a:pPr>
            <a:r>
              <a:rPr lang="fa-IR" sz="2200" dirty="0" smtClean="0"/>
              <a:t>زمان بازرسی و کنترل کیفیت</a:t>
            </a:r>
          </a:p>
          <a:p>
            <a:pPr marL="0" indent="0" algn="r" rtl="1">
              <a:buNone/>
            </a:pPr>
            <a:endParaRPr lang="fa-IR" sz="2200" dirty="0"/>
          </a:p>
          <a:p>
            <a:pPr algn="r" rtl="1"/>
            <a:r>
              <a:rPr lang="fa-IR" sz="2000" dirty="0" smtClean="0"/>
              <a:t>از میان این چهار زمان ، فقط زمان پردازش و تولید برای محصول ارزش ایجاد می کند و سایر عناصر نه تنها ارزشی به محصول نمیدهند بلکه هزینه زا نیز هستند.</a:t>
            </a:r>
            <a:endParaRPr lang="fa-IR" sz="2000" dirty="0"/>
          </a:p>
        </p:txBody>
      </p:sp>
      <p:sp>
        <p:nvSpPr>
          <p:cNvPr id="4" name="Slide Number Placeholder 3"/>
          <p:cNvSpPr>
            <a:spLocks noGrp="1"/>
          </p:cNvSpPr>
          <p:nvPr>
            <p:ph type="sldNum" sz="quarter" idx="12"/>
          </p:nvPr>
        </p:nvSpPr>
        <p:spPr/>
        <p:txBody>
          <a:bodyPr/>
          <a:lstStyle/>
          <a:p>
            <a:fld id="{0C270AA3-2843-44B9-8980-CAFC497BACFF}" type="slidenum">
              <a:rPr lang="fa-IR" smtClean="0">
                <a:solidFill>
                  <a:srgbClr val="895D1D"/>
                </a:solidFill>
              </a:rPr>
              <a:pPr/>
              <a:t>44</a:t>
            </a:fld>
            <a:endParaRPr lang="fa-IR">
              <a:solidFill>
                <a:srgbClr val="895D1D"/>
              </a:solidFill>
            </a:endParaRP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682987680"/>
      </p:ext>
    </p:extLst>
  </p:cSld>
  <p:clrMapOvr>
    <a:masterClrMapping/>
  </p:clrMapOvr>
  <p:transition spd="slow">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اندازه گیری کارایی در سیستم </a:t>
            </a:r>
            <a:r>
              <a:rPr lang="en-US" sz="3000" dirty="0">
                <a:solidFill>
                  <a:srgbClr val="895D1D"/>
                </a:solidFill>
              </a:rPr>
              <a:t>JIT</a:t>
            </a:r>
            <a:endParaRPr lang="fa-IR" dirty="0"/>
          </a:p>
        </p:txBody>
      </p:sp>
      <p:sp>
        <p:nvSpPr>
          <p:cNvPr id="2" name="Content Placeholder 1"/>
          <p:cNvSpPr>
            <a:spLocks noGrp="1"/>
          </p:cNvSpPr>
          <p:nvPr>
            <p:ph idx="1"/>
          </p:nvPr>
        </p:nvSpPr>
        <p:spPr/>
        <p:txBody>
          <a:bodyPr>
            <a:normAutofit/>
          </a:bodyPr>
          <a:lstStyle/>
          <a:p>
            <a:pPr algn="r" rtl="1"/>
            <a:r>
              <a:rPr lang="fa-IR" sz="2200" dirty="0" smtClean="0"/>
              <a:t>برای اندازه گیری کارایی سیستم تولید </a:t>
            </a:r>
            <a:r>
              <a:rPr lang="en-US" sz="2200" dirty="0" smtClean="0"/>
              <a:t>JIT</a:t>
            </a:r>
            <a:r>
              <a:rPr lang="fa-IR" sz="2200" dirty="0" smtClean="0"/>
              <a:t> از نسبتی به نام نسبت کارایی استفاده می کنند.</a:t>
            </a:r>
          </a:p>
          <a:p>
            <a:pPr algn="r" rtl="1"/>
            <a:r>
              <a:rPr lang="fa-IR" sz="2200" dirty="0" smtClean="0"/>
              <a:t>این نسبت زمان صرف شده در فعالیتهایی که ارزش افزوده ایجاد می کنند را به صورت درصدی از کل سیکل زمانی بیان می کند و به شرح زیر است:</a:t>
            </a:r>
          </a:p>
          <a:p>
            <a:pPr algn="r" rtl="1"/>
            <a:endParaRPr lang="fa-IR" sz="2200" dirty="0"/>
          </a:p>
          <a:p>
            <a:pPr algn="r" rtl="1">
              <a:buFont typeface="Wingdings" pitchFamily="2" charset="2"/>
              <a:buChar char="q"/>
            </a:pPr>
            <a:r>
              <a:rPr lang="fa-IR" b="1" dirty="0" smtClean="0"/>
              <a:t>نسبت کارایی = زمان پردازش و تولید / سیکل زمانی * 100</a:t>
            </a:r>
          </a:p>
          <a:p>
            <a:pPr algn="r" rtl="1"/>
            <a:endParaRPr lang="fa-IR" sz="2200" dirty="0"/>
          </a:p>
          <a:p>
            <a:pPr algn="r" rtl="1"/>
            <a:r>
              <a:rPr lang="fa-IR" sz="2200" dirty="0" smtClean="0"/>
              <a:t>هدف از نسبت کارایی، یک زنگ خطر است برای مواقعی که زمانهای فاقد ارزش افزوده زیاد است . بهبود این نسبت مطمئناً روی هزینه ها اثر می گذارد.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45</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875637395"/>
      </p:ext>
    </p:extLst>
  </p:cSld>
  <p:clrMapOvr>
    <a:masterClrMapping/>
  </p:clrMapOvr>
  <p:transition spd="slow">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حسابداری سیستم تولید به موقع (</a:t>
            </a:r>
            <a:r>
              <a:rPr lang="en-US" sz="3000" dirty="0" smtClean="0"/>
              <a:t>JIT</a:t>
            </a:r>
            <a:r>
              <a:rPr lang="fa-IR" sz="3000" dirty="0" smtClean="0"/>
              <a:t>)</a:t>
            </a:r>
            <a:endParaRPr lang="fa-IR" sz="3000" dirty="0"/>
          </a:p>
        </p:txBody>
      </p:sp>
      <p:sp>
        <p:nvSpPr>
          <p:cNvPr id="2" name="Content Placeholder 1"/>
          <p:cNvSpPr>
            <a:spLocks noGrp="1"/>
          </p:cNvSpPr>
          <p:nvPr>
            <p:ph idx="1"/>
          </p:nvPr>
        </p:nvSpPr>
        <p:spPr>
          <a:xfrm>
            <a:off x="683568" y="2420888"/>
            <a:ext cx="7745505" cy="3484909"/>
          </a:xfrm>
        </p:spPr>
        <p:txBody>
          <a:bodyPr>
            <a:normAutofit/>
          </a:bodyPr>
          <a:lstStyle/>
          <a:p>
            <a:pPr algn="r" rtl="1"/>
            <a:r>
              <a:rPr lang="fa-IR" sz="2200" dirty="0" smtClean="0"/>
              <a:t>وقتی شرکتی از سیستم کامل </a:t>
            </a:r>
            <a:r>
              <a:rPr lang="en-US" sz="2200" dirty="0" smtClean="0"/>
              <a:t>JIT</a:t>
            </a:r>
            <a:r>
              <a:rPr lang="fa-IR" sz="2200" dirty="0" smtClean="0"/>
              <a:t> استفاده میکند سیستم هزینه یابی ساده می شود، حساب کنترل مواد حذف می گردد چون مواد وارده مستقیماً در حساب کار در جریان ثبت می شود، لذا به جای حساب کار در جریان از حساب دیگری به نام حساب مواد و موجودی در جریان استفاده می گردد.</a:t>
            </a:r>
          </a:p>
          <a:p>
            <a:pPr marL="0" indent="0" algn="r" rtl="1">
              <a:buNone/>
            </a:pPr>
            <a:endParaRPr lang="fa-IR" sz="2200" dirty="0" smtClean="0"/>
          </a:p>
          <a:p>
            <a:pPr algn="r" rtl="1"/>
            <a:r>
              <a:rPr lang="fa-IR" sz="2200" dirty="0" smtClean="0"/>
              <a:t>عملیات ثبت دفتری کاهش می یابد زیرا انبار مواد وجود ندارد. درخواست و صدور مواد موضوعیت ندارد و سایر فعالیتهایی که در سیستم هزینه یابی سنتی برای گردش مواد الزامی است در سیستم </a:t>
            </a:r>
            <a:r>
              <a:rPr lang="en-US" sz="2200" dirty="0" smtClean="0"/>
              <a:t>JIT</a:t>
            </a:r>
            <a:r>
              <a:rPr lang="fa-IR" sz="2200" dirty="0" smtClean="0"/>
              <a:t> حذف می شود.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46</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125230333"/>
      </p:ext>
    </p:extLst>
  </p:cSld>
  <p:clrMapOvr>
    <a:masterClrMapping/>
  </p:clrMapOvr>
  <p:transition spd="slow">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a:solidFill>
                  <a:srgbClr val="895D1D"/>
                </a:solidFill>
              </a:rPr>
              <a:t>حسابداری سیستم تولید به موقع (</a:t>
            </a:r>
            <a:r>
              <a:rPr lang="en-US" sz="3000" dirty="0">
                <a:solidFill>
                  <a:srgbClr val="895D1D"/>
                </a:solidFill>
              </a:rPr>
              <a:t>JIT</a:t>
            </a:r>
            <a:r>
              <a:rPr lang="fa-IR" sz="3000" dirty="0">
                <a:solidFill>
                  <a:srgbClr val="895D1D"/>
                </a:solidFill>
              </a:rPr>
              <a:t>)</a:t>
            </a:r>
            <a:endParaRPr lang="fa-IR" dirty="0"/>
          </a:p>
        </p:txBody>
      </p:sp>
      <p:sp>
        <p:nvSpPr>
          <p:cNvPr id="2" name="Content Placeholder 1"/>
          <p:cNvSpPr>
            <a:spLocks noGrp="1"/>
          </p:cNvSpPr>
          <p:nvPr>
            <p:ph idx="1"/>
          </p:nvPr>
        </p:nvSpPr>
        <p:spPr>
          <a:xfrm>
            <a:off x="683568" y="2564904"/>
            <a:ext cx="7745505" cy="3268885"/>
          </a:xfrm>
        </p:spPr>
        <p:txBody>
          <a:bodyPr>
            <a:normAutofit/>
          </a:bodyPr>
          <a:lstStyle/>
          <a:p>
            <a:pPr algn="r" rtl="1"/>
            <a:r>
              <a:rPr lang="fa-IR" sz="2200" dirty="0" smtClean="0"/>
              <a:t>سیستم </a:t>
            </a:r>
            <a:r>
              <a:rPr lang="en-US" sz="2200" dirty="0" smtClean="0"/>
              <a:t>JIT</a:t>
            </a:r>
            <a:r>
              <a:rPr lang="fa-IR" sz="2200" dirty="0" smtClean="0"/>
              <a:t> موجب همانند شدن سیستم های هزینه یابی سفارش کار ومرحله ای شده و کارت هزینه ی سفارش کار را از فرایند تولید حذف می نماید. این شرکتها به جای ردیابی هزینه ها از تکنیک </a:t>
            </a:r>
            <a:r>
              <a:rPr lang="fa-IR" sz="2200" b="1" dirty="0" smtClean="0"/>
              <a:t>هزینه یابی تأخیری </a:t>
            </a:r>
            <a:r>
              <a:rPr lang="fa-IR" sz="2200" dirty="0" smtClean="0"/>
              <a:t>استفاده می نمایند. این تکنیک در سیستم </a:t>
            </a:r>
            <a:r>
              <a:rPr lang="en-US" sz="2200" dirty="0" smtClean="0"/>
              <a:t>JIT</a:t>
            </a:r>
            <a:r>
              <a:rPr lang="fa-IR" sz="2200" dirty="0" smtClean="0"/>
              <a:t> به معنی تعیین قیمت تمام شده ی کالای ساخته شده پس از تکمیل بدون ثبت تفضیلی تخصیص هزینه ها کالای در جریان ساخت دوایر تولیدی است.  </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47</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184472307"/>
      </p:ext>
    </p:extLst>
  </p:cSld>
  <p:clrMapOvr>
    <a:masterClrMapping/>
  </p:clrMapOvr>
  <p:transition spd="slow">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اجرای </a:t>
            </a:r>
            <a:r>
              <a:rPr lang="en-US" sz="3000" dirty="0" smtClean="0"/>
              <a:t>JIT</a:t>
            </a:r>
            <a:r>
              <a:rPr lang="fa-IR" sz="3000" dirty="0" smtClean="0"/>
              <a:t> در ایران و مشکلات موجود در برابر آن</a:t>
            </a:r>
            <a:r>
              <a:rPr lang="fa-IR" dirty="0" smtClean="0"/>
              <a:t> </a:t>
            </a:r>
            <a:endParaRPr lang="fa-IR" dirty="0"/>
          </a:p>
        </p:txBody>
      </p:sp>
      <p:sp>
        <p:nvSpPr>
          <p:cNvPr id="2" name="Content Placeholder 1"/>
          <p:cNvSpPr>
            <a:spLocks noGrp="1"/>
          </p:cNvSpPr>
          <p:nvPr>
            <p:ph idx="1"/>
          </p:nvPr>
        </p:nvSpPr>
        <p:spPr>
          <a:xfrm>
            <a:off x="755576" y="2276872"/>
            <a:ext cx="7745505" cy="3888432"/>
          </a:xfrm>
        </p:spPr>
        <p:txBody>
          <a:bodyPr>
            <a:normAutofit/>
          </a:bodyPr>
          <a:lstStyle/>
          <a:p>
            <a:pPr marL="457200" indent="-457200" algn="r" rtl="1">
              <a:buFont typeface="+mj-lt"/>
              <a:buAutoNum type="arabicParenR"/>
            </a:pPr>
            <a:r>
              <a:rPr lang="fa-IR" sz="2200" dirty="0" smtClean="0"/>
              <a:t>اجرای </a:t>
            </a:r>
            <a:r>
              <a:rPr lang="en-US" sz="2200" dirty="0" smtClean="0"/>
              <a:t>JIT</a:t>
            </a:r>
            <a:r>
              <a:rPr lang="fa-IR" sz="2200" dirty="0" smtClean="0"/>
              <a:t> نیازمند برنامه ریزی است.چنین نیست که شرکتی تصمیم بگیرد این مسئله را امروز در سازمان حاکم کند و مطابق با آن عمل نماید بلکه باید اسباب و مقدمات اینکار فراهم شود.</a:t>
            </a:r>
          </a:p>
          <a:p>
            <a:pPr marL="457200" indent="-457200" algn="r" rtl="1">
              <a:buFont typeface="+mj-lt"/>
              <a:buAutoNum type="arabicParenR"/>
            </a:pPr>
            <a:r>
              <a:rPr lang="fa-IR" sz="2200" dirty="0" smtClean="0"/>
              <a:t>در ایران قیمتها نوسانات زیادی دارد ومواد اولیه کم است. مواد اولیه باید از قبل سفارش داده شود که این امر باعث میشود بخش قابل توجهی از سرمایه درگیر مواد اولیه شود و راکد بماند.</a:t>
            </a:r>
          </a:p>
          <a:p>
            <a:pPr marL="457200" indent="-457200" algn="r" rtl="1">
              <a:buFont typeface="+mj-lt"/>
              <a:buAutoNum type="arabicParenR"/>
            </a:pPr>
            <a:r>
              <a:rPr lang="fa-IR" sz="2200" dirty="0" smtClean="0"/>
              <a:t>در ایران در مورد ماشین الات ، حمل و نقل و حتی کیفیت علیرغم بازرسیهای متعدد با مشکلات زیادی مواجه هستیم.</a:t>
            </a:r>
          </a:p>
          <a:p>
            <a:pPr marL="457200" indent="-457200" algn="r" rtl="1">
              <a:buFont typeface="+mj-lt"/>
              <a:buAutoNum type="arabicParenR"/>
            </a:pPr>
            <a:r>
              <a:rPr lang="fa-IR" sz="2200" dirty="0" smtClean="0"/>
              <a:t>در ایران اتلاف منابع زیاد است مانند بکارگیری بیش از حد منابع انسانی.</a:t>
            </a:r>
          </a:p>
        </p:txBody>
      </p:sp>
      <p:sp>
        <p:nvSpPr>
          <p:cNvPr id="4" name="Slide Number Placeholder 3"/>
          <p:cNvSpPr>
            <a:spLocks noGrp="1"/>
          </p:cNvSpPr>
          <p:nvPr>
            <p:ph type="sldNum" sz="quarter" idx="12"/>
          </p:nvPr>
        </p:nvSpPr>
        <p:spPr/>
        <p:txBody>
          <a:bodyPr/>
          <a:lstStyle/>
          <a:p>
            <a:fld id="{0C270AA3-2843-44B9-8980-CAFC497BACFF}" type="slidenum">
              <a:rPr lang="fa-IR" smtClean="0"/>
              <a:pPr/>
              <a:t>48</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985622847"/>
      </p:ext>
    </p:extLst>
  </p:cSld>
  <p:clrMapOvr>
    <a:masterClrMapping/>
  </p:clrMapOvr>
  <p:transition spd="slow">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rtl="1"/>
            <a:r>
              <a:rPr lang="fa-IR" sz="3000" dirty="0" smtClean="0"/>
              <a:t>برخی از شرکتهای بزرگی که در حال حاضر از سیستم </a:t>
            </a:r>
            <a:r>
              <a:rPr lang="en-US" sz="3000" dirty="0" smtClean="0"/>
              <a:t>JIT</a:t>
            </a:r>
            <a:r>
              <a:rPr lang="fa-IR" sz="3000" dirty="0" smtClean="0"/>
              <a:t>استفاده می کنند</a:t>
            </a:r>
            <a:endParaRPr lang="fa-IR" sz="3000" dirty="0"/>
          </a:p>
        </p:txBody>
      </p:sp>
      <p:sp>
        <p:nvSpPr>
          <p:cNvPr id="2" name="Content Placeholder 1"/>
          <p:cNvSpPr>
            <a:spLocks noGrp="1"/>
          </p:cNvSpPr>
          <p:nvPr>
            <p:ph idx="1"/>
          </p:nvPr>
        </p:nvSpPr>
        <p:spPr>
          <a:xfrm>
            <a:off x="755576" y="1844824"/>
            <a:ext cx="7745505" cy="2908845"/>
          </a:xfrm>
        </p:spPr>
        <p:txBody>
          <a:bodyPr/>
          <a:lstStyle/>
          <a:p>
            <a:pPr marL="457200" indent="-457200" algn="r" rtl="1">
              <a:buFont typeface="+mj-lt"/>
              <a:buAutoNum type="arabicParenR"/>
            </a:pPr>
            <a:r>
              <a:rPr lang="fa-IR" dirty="0" smtClean="0"/>
              <a:t>شرکت تویوتا ژاپن</a:t>
            </a:r>
          </a:p>
          <a:p>
            <a:pPr marL="457200" indent="-457200" algn="r" rtl="1">
              <a:buFont typeface="+mj-lt"/>
              <a:buAutoNum type="arabicParenR"/>
            </a:pPr>
            <a:r>
              <a:rPr lang="fa-IR" dirty="0" smtClean="0"/>
              <a:t>شرکت جنرال موتورز آمریکا</a:t>
            </a:r>
          </a:p>
          <a:p>
            <a:pPr marL="457200" indent="-457200" algn="r" rtl="1">
              <a:buFont typeface="+mj-lt"/>
              <a:buAutoNum type="arabicParenR"/>
            </a:pPr>
            <a:r>
              <a:rPr lang="fa-IR" dirty="0" smtClean="0"/>
              <a:t>شرکت فورد آمریکا</a:t>
            </a:r>
          </a:p>
          <a:p>
            <a:pPr marL="457200" indent="-457200" algn="r" rtl="1">
              <a:buFont typeface="+mj-lt"/>
              <a:buAutoNum type="arabicParenR"/>
            </a:pPr>
            <a:r>
              <a:rPr lang="fa-IR" dirty="0" smtClean="0"/>
              <a:t>شرکت تولیدی مجیک</a:t>
            </a:r>
          </a:p>
          <a:p>
            <a:pPr marL="457200" indent="-457200" algn="r" rtl="1">
              <a:buFont typeface="+mj-lt"/>
              <a:buAutoNum type="arabicParenR"/>
            </a:pPr>
            <a:r>
              <a:rPr lang="fa-IR" dirty="0" smtClean="0"/>
              <a:t>شرکت ایران خودرو ایران </a:t>
            </a:r>
            <a:r>
              <a:rPr lang="fa-IR" sz="2000" dirty="0" smtClean="0"/>
              <a:t>(به صورت محدود)</a:t>
            </a:r>
          </a:p>
          <a:p>
            <a:pPr marL="457200" indent="-457200" algn="r" rtl="1">
              <a:buFont typeface="+mj-lt"/>
              <a:buAutoNum type="arabicParenR"/>
            </a:pPr>
            <a:endParaRPr lang="fa-IR"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49</a:t>
            </a:fld>
            <a:endParaRPr lang="fa-I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0"/>
            <a:ext cx="2286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45141962"/>
      </p:ext>
    </p:extLst>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3000" b="1" dirty="0" smtClean="0"/>
              <a:t>موانع اجرای </a:t>
            </a:r>
            <a:r>
              <a:rPr lang="en-US" sz="3000" b="1" dirty="0" smtClean="0"/>
              <a:t>JIT</a:t>
            </a:r>
            <a:endParaRPr lang="fa-IR" sz="3000" b="1" dirty="0"/>
          </a:p>
        </p:txBody>
      </p:sp>
      <p:sp>
        <p:nvSpPr>
          <p:cNvPr id="3" name="Content Placeholder 2"/>
          <p:cNvSpPr>
            <a:spLocks noGrp="1"/>
          </p:cNvSpPr>
          <p:nvPr>
            <p:ph idx="1"/>
          </p:nvPr>
        </p:nvSpPr>
        <p:spPr>
          <a:xfrm>
            <a:off x="611560" y="2132856"/>
            <a:ext cx="7745505" cy="2836837"/>
          </a:xfrm>
        </p:spPr>
        <p:txBody>
          <a:bodyPr>
            <a:normAutofit/>
          </a:bodyPr>
          <a:lstStyle/>
          <a:p>
            <a:pPr algn="r" rtl="1"/>
            <a:r>
              <a:rPr lang="fa-IR" sz="2000" b="1" dirty="0" smtClean="0">
                <a:cs typeface="B Nazanin"/>
              </a:rPr>
              <a:t>نداشتن زمان کافی برای انجام کارها همراه کارهای دیگر</a:t>
            </a:r>
          </a:p>
          <a:p>
            <a:pPr algn="r" rtl="1"/>
            <a:r>
              <a:rPr lang="fa-IR" sz="2000" b="1" dirty="0" smtClean="0">
                <a:cs typeface="B Nazanin"/>
              </a:rPr>
              <a:t>نقش جدید مدیریت</a:t>
            </a:r>
          </a:p>
          <a:p>
            <a:pPr algn="r" rtl="1"/>
            <a:r>
              <a:rPr lang="fa-IR" sz="2000" b="1" dirty="0" smtClean="0">
                <a:cs typeface="B Nazanin"/>
              </a:rPr>
              <a:t>ترس از بازخواست</a:t>
            </a:r>
            <a:endParaRPr lang="fa-IR" sz="2000" b="1" dirty="0">
              <a:cs typeface="B Nazanin"/>
            </a:endParaRPr>
          </a:p>
          <a:p>
            <a:pPr algn="r" rtl="1"/>
            <a:r>
              <a:rPr lang="fa-IR" sz="2000" b="1" dirty="0" smtClean="0">
                <a:cs typeface="B Nazanin"/>
              </a:rPr>
              <a:t>داده های برنامه ریزی نادرست</a:t>
            </a:r>
          </a:p>
        </p:txBody>
      </p:sp>
      <p:sp>
        <p:nvSpPr>
          <p:cNvPr id="5" name="Slide Number Placeholder 4"/>
          <p:cNvSpPr>
            <a:spLocks noGrp="1"/>
          </p:cNvSpPr>
          <p:nvPr>
            <p:ph type="sldNum" sz="quarter" idx="12"/>
          </p:nvPr>
        </p:nvSpPr>
        <p:spPr/>
        <p:txBody>
          <a:bodyPr/>
          <a:lstStyle/>
          <a:p>
            <a:fld id="{0C270AA3-2843-44B9-8980-CAFC497BACFF}" type="slidenum">
              <a:rPr lang="fa-IR" smtClean="0"/>
              <a:pPr/>
              <a:t>5</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743265024"/>
      </p:ext>
    </p:extLst>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r" rtl="1"/>
            <a:r>
              <a:rPr lang="fa-IR" sz="3000" b="1" dirty="0" smtClean="0"/>
              <a:t>چرا برخی شرکتها از سیستم </a:t>
            </a:r>
            <a:r>
              <a:rPr lang="en-US" sz="3000" b="1" dirty="0" smtClean="0"/>
              <a:t>JIT</a:t>
            </a:r>
            <a:r>
              <a:rPr lang="fa-IR" sz="3000" b="1" dirty="0" smtClean="0"/>
              <a:t> استفاده می کنند؟</a:t>
            </a:r>
            <a:endParaRPr lang="fa-IR" sz="3000" b="1" dirty="0"/>
          </a:p>
        </p:txBody>
      </p:sp>
      <p:sp>
        <p:nvSpPr>
          <p:cNvPr id="2" name="Content Placeholder 1"/>
          <p:cNvSpPr>
            <a:spLocks noGrp="1"/>
          </p:cNvSpPr>
          <p:nvPr>
            <p:ph idx="1"/>
          </p:nvPr>
        </p:nvSpPr>
        <p:spPr/>
        <p:txBody>
          <a:bodyPr>
            <a:normAutofit/>
          </a:bodyPr>
          <a:lstStyle/>
          <a:p>
            <a:pPr algn="r" rtl="1"/>
            <a:r>
              <a:rPr lang="fa-IR" sz="2200" dirty="0" smtClean="0"/>
              <a:t>درسیستم های سنتی تولید، موجودی هایی از مواد خام و قطعات، کالاهای نیمه ساخته و کالاهای آماده برای فروش نگهداری می شود تا در مقابل امکان در دسترس نبودن اقلام مورد نیاز، ایمنی لازم وجود داشته باشد.</a:t>
            </a:r>
          </a:p>
          <a:p>
            <a:pPr algn="r" rtl="1"/>
            <a:endParaRPr lang="fa-IR" sz="2200" dirty="0"/>
          </a:p>
          <a:p>
            <a:pPr algn="r" rtl="1"/>
            <a:r>
              <a:rPr lang="fa-IR" sz="2200" dirty="0" smtClean="0"/>
              <a:t>درسالهای اخیر مدیران واحدهای صنعتی پی بردند که نگهداری موجودی های ایمنی هزینه های قابل توجه ای را در بردارد و هزینه های مخفی را ایجاد می کند. بنابراین بسیاری از واحدهای تولیدی در کشورهای صنعتی، نحوه تولید و مدیریت موجودی های خود را تغییر داده و استراتژی جدیدی را برای کنترل جریان و فرایند تولید به اجرا گذاشته اند که </a:t>
            </a:r>
            <a:r>
              <a:rPr lang="fa-IR" sz="2200" b="1" dirty="0" smtClean="0"/>
              <a:t>مدیریت به موقع موجودی ها </a:t>
            </a:r>
            <a:r>
              <a:rPr lang="fa-IR" sz="2200" dirty="0" smtClean="0"/>
              <a:t>نامیده می شود.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6</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111290447"/>
      </p:ext>
    </p:extLst>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3200" dirty="0" smtClean="0"/>
              <a:t>چهار عامل کلیدی ساختار سلسله مراتبی </a:t>
            </a:r>
            <a:r>
              <a:rPr lang="en-US" sz="3200" dirty="0" smtClean="0"/>
              <a:t>JIT</a:t>
            </a:r>
            <a:endParaRPr lang="fa-IR" sz="3200" dirty="0"/>
          </a:p>
        </p:txBody>
      </p:sp>
      <p:sp>
        <p:nvSpPr>
          <p:cNvPr id="3" name="Content Placeholder 2"/>
          <p:cNvSpPr>
            <a:spLocks noGrp="1"/>
          </p:cNvSpPr>
          <p:nvPr>
            <p:ph idx="1"/>
          </p:nvPr>
        </p:nvSpPr>
        <p:spPr/>
        <p:txBody>
          <a:bodyPr>
            <a:normAutofit lnSpcReduction="10000"/>
          </a:bodyPr>
          <a:lstStyle/>
          <a:p>
            <a:pPr algn="r" rtl="1"/>
            <a:r>
              <a:rPr lang="fa-IR" b="1" dirty="0" smtClean="0">
                <a:latin typeface="B Nazanin"/>
              </a:rPr>
              <a:t>تعهد مدیریت</a:t>
            </a:r>
          </a:p>
          <a:p>
            <a:pPr marL="114300" indent="0" algn="r" rtl="1">
              <a:buNone/>
            </a:pPr>
            <a:r>
              <a:rPr lang="fa-IR" dirty="0" smtClean="0"/>
              <a:t>ابزاری برای شنیدن</a:t>
            </a:r>
          </a:p>
          <a:p>
            <a:pPr marL="114300" indent="0" algn="r" rtl="1">
              <a:buNone/>
            </a:pPr>
            <a:r>
              <a:rPr lang="fa-IR" dirty="0" smtClean="0"/>
              <a:t>رسیدگی به پیشنهاد ات</a:t>
            </a:r>
          </a:p>
          <a:p>
            <a:pPr marL="114300" indent="0" algn="r" rtl="1">
              <a:buNone/>
            </a:pPr>
            <a:r>
              <a:rPr lang="fa-IR" dirty="0" smtClean="0"/>
              <a:t>اختیار برای توقف تولید</a:t>
            </a:r>
          </a:p>
          <a:p>
            <a:pPr marL="114300" indent="0" algn="r" rtl="1">
              <a:buNone/>
            </a:pPr>
            <a:r>
              <a:rPr lang="fa-IR" dirty="0" smtClean="0"/>
              <a:t>حلقه های کیفیت</a:t>
            </a:r>
          </a:p>
          <a:p>
            <a:pPr marL="114300" indent="0" algn="r" rtl="1">
              <a:buNone/>
            </a:pPr>
            <a:endParaRPr lang="fa-IR" dirty="0"/>
          </a:p>
          <a:p>
            <a:pPr algn="r" rtl="1"/>
            <a:r>
              <a:rPr lang="fa-IR" b="1" dirty="0" smtClean="0"/>
              <a:t>استراتژی تولید</a:t>
            </a:r>
          </a:p>
          <a:p>
            <a:pPr marL="114300" indent="0" algn="r" rtl="1">
              <a:buNone/>
            </a:pPr>
            <a:r>
              <a:rPr lang="fa-IR" dirty="0" smtClean="0"/>
              <a:t>زمان راه اندازی</a:t>
            </a:r>
          </a:p>
          <a:p>
            <a:pPr marL="114300" indent="0" algn="r" rtl="1">
              <a:buNone/>
            </a:pPr>
            <a:r>
              <a:rPr lang="fa-IR" dirty="0" smtClean="0"/>
              <a:t>تکنولوژی گروهی</a:t>
            </a:r>
          </a:p>
          <a:p>
            <a:pPr marL="114300" indent="0" algn="r" rtl="1">
              <a:buNone/>
            </a:pPr>
            <a:r>
              <a:rPr lang="fa-IR" dirty="0" smtClean="0"/>
              <a:t>آموزش ضمن خدمت کارکنان</a:t>
            </a:r>
          </a:p>
          <a:p>
            <a:pPr marL="114300" indent="0" algn="r" rtl="1">
              <a:buNone/>
            </a:pPr>
            <a:r>
              <a:rPr lang="fa-IR" dirty="0" smtClean="0"/>
              <a:t>نگهداری پیشگیرانه</a:t>
            </a:r>
          </a:p>
          <a:p>
            <a:pPr marL="114300" indent="0" algn="r" rtl="1">
              <a:buNone/>
            </a:pPr>
            <a:r>
              <a:rPr lang="fa-IR" dirty="0" smtClean="0"/>
              <a:t>اندازه های داخلی</a:t>
            </a:r>
            <a:endParaRPr lang="fa-IR" dirty="0"/>
          </a:p>
        </p:txBody>
      </p:sp>
      <p:sp>
        <p:nvSpPr>
          <p:cNvPr id="5" name="Slide Number Placeholder 4"/>
          <p:cNvSpPr>
            <a:spLocks noGrp="1"/>
          </p:cNvSpPr>
          <p:nvPr>
            <p:ph type="sldNum" sz="quarter" idx="12"/>
          </p:nvPr>
        </p:nvSpPr>
        <p:spPr/>
        <p:txBody>
          <a:bodyPr/>
          <a:lstStyle/>
          <a:p>
            <a:fld id="{0C270AA3-2843-44B9-8980-CAFC497BACFF}" type="slidenum">
              <a:rPr lang="fa-IR" smtClean="0"/>
              <a:pPr/>
              <a:t>7</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360664287"/>
      </p:ext>
    </p:extLst>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3200" dirty="0"/>
              <a:t>چهار عامل کلیدی ساختار سلسله مراتبی </a:t>
            </a:r>
            <a:r>
              <a:rPr lang="en-US" sz="3200" dirty="0"/>
              <a:t>JIT</a:t>
            </a:r>
            <a:endParaRPr lang="fa-IR" sz="3200" dirty="0"/>
          </a:p>
        </p:txBody>
      </p:sp>
      <p:sp>
        <p:nvSpPr>
          <p:cNvPr id="3" name="Content Placeholder 2"/>
          <p:cNvSpPr>
            <a:spLocks noGrp="1"/>
          </p:cNvSpPr>
          <p:nvPr>
            <p:ph idx="1"/>
          </p:nvPr>
        </p:nvSpPr>
        <p:spPr/>
        <p:txBody>
          <a:bodyPr>
            <a:normAutofit fontScale="92500"/>
          </a:bodyPr>
          <a:lstStyle/>
          <a:p>
            <a:pPr algn="r" rtl="1"/>
            <a:r>
              <a:rPr lang="fa-IR" b="1" dirty="0" smtClean="0">
                <a:latin typeface="B Nazanin"/>
              </a:rPr>
              <a:t>استراتژی خرید</a:t>
            </a:r>
          </a:p>
          <a:p>
            <a:pPr marL="114300" indent="0" algn="r" rtl="1">
              <a:buNone/>
            </a:pPr>
            <a:r>
              <a:rPr lang="fa-IR" dirty="0" smtClean="0">
                <a:latin typeface="B Nazanin"/>
              </a:rPr>
              <a:t>حجم خرید</a:t>
            </a:r>
          </a:p>
          <a:p>
            <a:pPr marL="114300" indent="0" algn="r" rtl="1">
              <a:buNone/>
            </a:pPr>
            <a:r>
              <a:rPr lang="fa-IR" dirty="0" smtClean="0">
                <a:latin typeface="B Nazanin"/>
              </a:rPr>
              <a:t>منبع واحد</a:t>
            </a:r>
          </a:p>
          <a:p>
            <a:pPr marL="114300" indent="0" algn="r" rtl="1">
              <a:buNone/>
            </a:pPr>
            <a:r>
              <a:rPr lang="fa-IR" dirty="0" smtClean="0">
                <a:latin typeface="B Nazanin"/>
              </a:rPr>
              <a:t>زمان انتظار خرید</a:t>
            </a:r>
          </a:p>
          <a:p>
            <a:pPr marL="114300" indent="0" algn="r" rtl="1">
              <a:buNone/>
            </a:pPr>
            <a:r>
              <a:rPr lang="fa-IR" dirty="0" smtClean="0">
                <a:latin typeface="B Nazanin"/>
              </a:rPr>
              <a:t>پروانه کیفیت عرضه کنندگان</a:t>
            </a:r>
          </a:p>
          <a:p>
            <a:pPr marL="114300" indent="0" algn="r" rtl="1">
              <a:buNone/>
            </a:pPr>
            <a:endParaRPr lang="fa-IR" dirty="0" smtClean="0">
              <a:latin typeface="B Nazanin"/>
            </a:endParaRPr>
          </a:p>
          <a:p>
            <a:pPr algn="r" rtl="1"/>
            <a:r>
              <a:rPr lang="fa-IR" b="1" dirty="0" smtClean="0">
                <a:latin typeface="B Nazanin"/>
              </a:rPr>
              <a:t>استراتژی آموزش</a:t>
            </a:r>
          </a:p>
          <a:p>
            <a:pPr marL="114300" indent="0" algn="r" rtl="1">
              <a:buNone/>
            </a:pPr>
            <a:r>
              <a:rPr lang="fa-IR" dirty="0" smtClean="0">
                <a:latin typeface="B Nazanin"/>
              </a:rPr>
              <a:t>پروژه راهنمای پیشگام</a:t>
            </a:r>
          </a:p>
          <a:p>
            <a:pPr marL="114300" indent="0" algn="r" rtl="1">
              <a:buNone/>
            </a:pPr>
            <a:r>
              <a:rPr lang="fa-IR" dirty="0" smtClean="0">
                <a:latin typeface="B Nazanin"/>
              </a:rPr>
              <a:t>تیم </a:t>
            </a:r>
            <a:r>
              <a:rPr lang="en-US" dirty="0" smtClean="0">
                <a:latin typeface="B Nazanin"/>
              </a:rPr>
              <a:t>JIT</a:t>
            </a:r>
            <a:endParaRPr lang="fa-IR" dirty="0" smtClean="0">
              <a:latin typeface="B Nazanin"/>
            </a:endParaRPr>
          </a:p>
          <a:p>
            <a:pPr marL="114300" indent="0" algn="r" rtl="1">
              <a:buNone/>
            </a:pPr>
            <a:r>
              <a:rPr lang="fa-IR" dirty="0" smtClean="0">
                <a:latin typeface="B Nazanin"/>
              </a:rPr>
              <a:t>مشاور خارجی</a:t>
            </a:r>
          </a:p>
          <a:p>
            <a:pPr marL="114300" indent="0" algn="r" rtl="1">
              <a:buNone/>
            </a:pPr>
            <a:r>
              <a:rPr lang="fa-IR" dirty="0" smtClean="0">
                <a:latin typeface="B Nazanin"/>
              </a:rPr>
              <a:t>مدافع </a:t>
            </a:r>
            <a:r>
              <a:rPr lang="en-US" dirty="0" smtClean="0">
                <a:latin typeface="B Nazanin"/>
              </a:rPr>
              <a:t>JIT</a:t>
            </a:r>
            <a:endParaRPr lang="fa-IR" dirty="0" smtClean="0">
              <a:latin typeface="B Nazanin"/>
            </a:endParaRPr>
          </a:p>
          <a:p>
            <a:pPr marL="114300" indent="0" algn="r" rtl="1">
              <a:buNone/>
            </a:pPr>
            <a:r>
              <a:rPr lang="fa-IR" dirty="0" smtClean="0">
                <a:latin typeface="B Nazanin"/>
              </a:rPr>
              <a:t>تصویری از آینده</a:t>
            </a:r>
          </a:p>
          <a:p>
            <a:pPr marL="114300" indent="0" algn="r" rtl="1">
              <a:buNone/>
            </a:pPr>
            <a:r>
              <a:rPr lang="fa-IR" dirty="0" smtClean="0">
                <a:latin typeface="B Nazanin"/>
              </a:rPr>
              <a:t>آموزش مدیریت</a:t>
            </a:r>
          </a:p>
        </p:txBody>
      </p:sp>
      <p:sp>
        <p:nvSpPr>
          <p:cNvPr id="5" name="Slide Number Placeholder 4"/>
          <p:cNvSpPr>
            <a:spLocks noGrp="1"/>
          </p:cNvSpPr>
          <p:nvPr>
            <p:ph type="sldNum" sz="quarter" idx="12"/>
          </p:nvPr>
        </p:nvSpPr>
        <p:spPr/>
        <p:txBody>
          <a:bodyPr/>
          <a:lstStyle/>
          <a:p>
            <a:fld id="{0C270AA3-2843-44B9-8980-CAFC497BACFF}" type="slidenum">
              <a:rPr lang="fa-IR" smtClean="0"/>
              <a:pPr/>
              <a:t>8</a:t>
            </a:fld>
            <a:endParaRPr lang="fa-IR"/>
          </a:p>
        </p:txBody>
      </p:sp>
      <p:sp>
        <p:nvSpPr>
          <p:cNvPr id="6" name="Footer Placeholder 3"/>
          <p:cNvSpPr>
            <a:spLocks noGrp="1"/>
          </p:cNvSpPr>
          <p:nvPr>
            <p:ph type="ftr" sz="quarter" idx="11"/>
          </p:nvPr>
        </p:nvSpPr>
        <p:spPr>
          <a:xfrm rot="16200000">
            <a:off x="7603688" y="3214607"/>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973771620"/>
      </p:ext>
    </p:extLst>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fa-IR" sz="3000" dirty="0" smtClean="0"/>
              <a:t>مدیریت به موقع موجودی ها</a:t>
            </a:r>
            <a:endParaRPr lang="fa-IR" sz="3000" dirty="0"/>
          </a:p>
        </p:txBody>
      </p:sp>
      <p:sp>
        <p:nvSpPr>
          <p:cNvPr id="2" name="Content Placeholder 1"/>
          <p:cNvSpPr>
            <a:spLocks noGrp="1"/>
          </p:cNvSpPr>
          <p:nvPr>
            <p:ph idx="1"/>
          </p:nvPr>
        </p:nvSpPr>
        <p:spPr>
          <a:xfrm>
            <a:off x="683568" y="2708920"/>
            <a:ext cx="7745505" cy="3312368"/>
          </a:xfrm>
        </p:spPr>
        <p:txBody>
          <a:bodyPr>
            <a:normAutofit/>
          </a:bodyPr>
          <a:lstStyle/>
          <a:p>
            <a:pPr algn="r" rtl="1"/>
            <a:r>
              <a:rPr lang="fa-IR" sz="2200" dirty="0" smtClean="0"/>
              <a:t>در این استراتژی مواد خام و قطعات هنگامی خریداری یا ساخته می شود که در مراحل مختلف فرایند تولید مورد نیاز باشد. این نحوه تولید و مدیریت موجودی ها، به دلیل کاهش سطح موجودی ها، موجب صرفه جویی های قابل توجهی در هزینه ها شده است، به همین ترتیب کالای نیمه ساخته ی مورد نیاز در هر یک از مراحل تولید قبل از اینکه در مرحله بعدی لازم باشد، تولید نمی شود.کالای ساخته شده نیز هنگامی تولید می شود که برای تأمین سفارش مشتریان ضرورت داشته باشد.</a:t>
            </a:r>
            <a:endParaRPr lang="fa-IR" sz="2200" dirty="0"/>
          </a:p>
        </p:txBody>
      </p:sp>
      <p:sp>
        <p:nvSpPr>
          <p:cNvPr id="4" name="Slide Number Placeholder 3"/>
          <p:cNvSpPr>
            <a:spLocks noGrp="1"/>
          </p:cNvSpPr>
          <p:nvPr>
            <p:ph type="sldNum" sz="quarter" idx="12"/>
          </p:nvPr>
        </p:nvSpPr>
        <p:spPr/>
        <p:txBody>
          <a:bodyPr/>
          <a:lstStyle/>
          <a:p>
            <a:fld id="{0C270AA3-2843-44B9-8980-CAFC497BACFF}" type="slidenum">
              <a:rPr lang="fa-IR" smtClean="0"/>
              <a:pPr/>
              <a:t>9</a:t>
            </a:fld>
            <a:endParaRPr lang="fa-IR"/>
          </a:p>
        </p:txBody>
      </p:sp>
      <p:sp>
        <p:nvSpPr>
          <p:cNvPr id="6" name="Footer Placeholder 3"/>
          <p:cNvSpPr>
            <a:spLocks noGrp="1"/>
          </p:cNvSpPr>
          <p:nvPr>
            <p:ph type="ftr" sz="quarter" idx="11"/>
          </p:nvPr>
        </p:nvSpPr>
        <p:spPr>
          <a:xfrm rot="16200000">
            <a:off x="7603688" y="3133616"/>
            <a:ext cx="2367281" cy="365760"/>
          </a:xfrm>
        </p:spPr>
        <p:txBody>
          <a:bodyPr/>
          <a:lstStyle/>
          <a:p>
            <a:r>
              <a:rPr lang="fa-IR" sz="2000" dirty="0" smtClean="0">
                <a:solidFill>
                  <a:schemeClr val="tx1"/>
                </a:solidFill>
                <a:cs typeface="B Nazanin" pitchFamily="2" charset="-78"/>
              </a:rPr>
              <a:t>سیستم تولید به موقع</a:t>
            </a:r>
            <a:endParaRPr lang="fa-IR" sz="2000" dirty="0">
              <a:solidFill>
                <a:schemeClr val="tx1"/>
              </a:solidFill>
              <a:cs typeface="B Nazanin" pitchFamily="2" charset="-78"/>
            </a:endParaRPr>
          </a:p>
        </p:txBody>
      </p:sp>
    </p:spTree>
    <p:extLst>
      <p:ext uri="{BB962C8B-B14F-4D97-AF65-F5344CB8AC3E}">
        <p14:creationId xmlns:p14="http://schemas.microsoft.com/office/powerpoint/2010/main" val="2957495858"/>
      </p:ext>
    </p:extLst>
  </p:cSld>
  <p:clrMapOvr>
    <a:masterClrMapping/>
  </p:clrMapOvr>
  <p:transition spd="slow">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2437</TotalTime>
  <Words>3724</Words>
  <Application>Microsoft Office PowerPoint</Application>
  <PresentationFormat>On-screen Show (4:3)</PresentationFormat>
  <Paragraphs>433</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Adjacency</vt:lpstr>
      <vt:lpstr>به نام خداوند دادگر          </vt:lpstr>
      <vt:lpstr>مقدمه           </vt:lpstr>
      <vt:lpstr>تاریخچه   </vt:lpstr>
      <vt:lpstr>                      تعریف عمومی JIT    </vt:lpstr>
      <vt:lpstr>موانع اجرای JIT</vt:lpstr>
      <vt:lpstr>چرا برخی شرکتها از سیستم JIT استفاده می کنند؟</vt:lpstr>
      <vt:lpstr>چهار عامل کلیدی ساختار سلسله مراتبی JIT</vt:lpstr>
      <vt:lpstr>چهار عامل کلیدی ساختار سلسله مراتبی JIT</vt:lpstr>
      <vt:lpstr>مدیریت به موقع موجودی ها</vt:lpstr>
      <vt:lpstr>مدیریت موجودی</vt:lpstr>
      <vt:lpstr>انواع هزینه نگهداری کالا</vt:lpstr>
      <vt:lpstr>مدل ساده کنترل موجودی</vt:lpstr>
      <vt:lpstr>PowerPoint Presentation</vt:lpstr>
      <vt:lpstr>PowerPoint Presentation</vt:lpstr>
      <vt:lpstr>PowerPoint Presentation</vt:lpstr>
      <vt:lpstr>تفاوت موجودی های سیستم کلاسیک با سیستم JIT</vt:lpstr>
      <vt:lpstr>تفاوت موجودی های سیستم کلاسیک با سیستم JIT</vt:lpstr>
      <vt:lpstr>PowerPoint Presentation</vt:lpstr>
      <vt:lpstr>مقايسه MRP وJIT</vt:lpstr>
      <vt:lpstr>مقايسه MRP وJIT</vt:lpstr>
      <vt:lpstr>PowerPoint Presentation</vt:lpstr>
      <vt:lpstr>حذف ضایعات</vt:lpstr>
      <vt:lpstr>PowerPoint Presentation</vt:lpstr>
      <vt:lpstr>PowerPoint Presentation</vt:lpstr>
      <vt:lpstr>اهداف اجرای یک سیستم JIT</vt:lpstr>
      <vt:lpstr>پیاده سازی تولید ناب و JIT </vt:lpstr>
      <vt:lpstr>سیستم‌های کانبان  و ارتباط آنها</vt:lpstr>
      <vt:lpstr>PowerPoint Presentation</vt:lpstr>
      <vt:lpstr>PowerPoint Presentation</vt:lpstr>
      <vt:lpstr>عملکردهای سیستم کانبان</vt:lpstr>
      <vt:lpstr>نمونه کارت کانبان</vt:lpstr>
      <vt:lpstr>PowerPoint Presentation</vt:lpstr>
      <vt:lpstr>PowerPoint Presentation</vt:lpstr>
      <vt:lpstr>PowerPoint Presentation</vt:lpstr>
      <vt:lpstr>PowerPoint Presentation</vt:lpstr>
      <vt:lpstr>PowerPoint Presentation</vt:lpstr>
      <vt:lpstr>عناصر و ویژگی های عمده سیستم JIT در فرآیند تولید</vt:lpstr>
      <vt:lpstr>عناصر و ویژگی های عمده سیستم JIT در فرآیند تولید</vt:lpstr>
      <vt:lpstr>عناصر و ویژگی های عمده سیستم JIT در فرآیند تولید</vt:lpstr>
      <vt:lpstr>عناصر و ویژگی های عمده سیستم JIT در فرآیند تولید</vt:lpstr>
      <vt:lpstr>عناصر و ویژگی های عمده سیستم JIT در فرآیند تولید</vt:lpstr>
      <vt:lpstr>مزایای سیستم JIT در تولید</vt:lpstr>
      <vt:lpstr>محدودیتهای سیستم تولید به موقع</vt:lpstr>
      <vt:lpstr>اندازه گیری کارایی در سیستم JIT</vt:lpstr>
      <vt:lpstr>اندازه گیری کارایی در سیستم JIT</vt:lpstr>
      <vt:lpstr>حسابداری سیستم تولید به موقع (JIT)</vt:lpstr>
      <vt:lpstr>حسابداری سیستم تولید به موقع (JIT)</vt:lpstr>
      <vt:lpstr>اجرای JIT در ایران و مشکلات موجود در برابر آن </vt:lpstr>
      <vt:lpstr>برخی از شرکتهای بزرگی که در حال حاضر از سیستم JITاستفاده می کنند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User</dc:creator>
  <cp:lastModifiedBy>Amir</cp:lastModifiedBy>
  <cp:revision>120</cp:revision>
  <dcterms:created xsi:type="dcterms:W3CDTF">2013-04-07T16:25:37Z</dcterms:created>
  <dcterms:modified xsi:type="dcterms:W3CDTF">2016-10-22T21:22:55Z</dcterms:modified>
</cp:coreProperties>
</file>