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83" r:id="rId21"/>
    <p:sldId id="284" r:id="rId22"/>
    <p:sldId id="280" r:id="rId23"/>
    <p:sldId id="274" r:id="rId24"/>
    <p:sldId id="275" r:id="rId25"/>
    <p:sldId id="276" r:id="rId26"/>
    <p:sldId id="277" r:id="rId27"/>
    <p:sldId id="278" r:id="rId28"/>
    <p:sldId id="279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562600"/>
            <a:ext cx="8229600" cy="685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D46854B-5C22-4051-9D86-06FDCF8D6D62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A7EF85-1F47-4ACF-8157-D03ED52CF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 and other miscellaneous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try</a:t>
            </a:r>
            <a:r>
              <a:rPr lang="en-US" altLang="en-US" smtClean="0"/>
              <a:t> Statement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2: Program uses exception handling to guarantee proper response from user.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14450" y="2743200"/>
            <a:ext cx="6884988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else</a:t>
            </a:r>
            <a:r>
              <a:rPr lang="en-US" altLang="en-US" smtClean="0"/>
              <a:t> and </a:t>
            </a:r>
            <a:r>
              <a:rPr lang="en-US" altLang="en-US" i="1" smtClean="0"/>
              <a:t>finally</a:t>
            </a:r>
            <a:r>
              <a:rPr lang="en-US" altLang="en-US" smtClean="0"/>
              <a:t> Clauses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try</a:t>
            </a:r>
            <a:r>
              <a:rPr lang="en-US" altLang="en-US" smtClean="0"/>
              <a:t> statement also can include a single </a:t>
            </a:r>
            <a:r>
              <a:rPr lang="en-US" altLang="en-US" i="1" smtClean="0"/>
              <a:t>else</a:t>
            </a:r>
            <a:r>
              <a:rPr lang="en-US" altLang="en-US" smtClean="0"/>
              <a:t> clause </a:t>
            </a:r>
          </a:p>
          <a:p>
            <a:pPr lvl="1" eaLnBrk="1" hangingPunct="1"/>
            <a:r>
              <a:rPr lang="en-US" altLang="en-US" smtClean="0"/>
              <a:t>Follows the </a:t>
            </a:r>
            <a:r>
              <a:rPr lang="en-US" altLang="en-US" i="1" smtClean="0"/>
              <a:t>except</a:t>
            </a:r>
            <a:r>
              <a:rPr lang="en-US" altLang="en-US" smtClean="0"/>
              <a:t> clauses</a:t>
            </a:r>
          </a:p>
          <a:p>
            <a:pPr lvl="1" eaLnBrk="1" hangingPunct="1"/>
            <a:r>
              <a:rPr lang="en-US" altLang="en-US" smtClean="0"/>
              <a:t>Executed when no exceptions occur</a:t>
            </a:r>
          </a:p>
          <a:p>
            <a:pPr eaLnBrk="1" hangingPunct="1"/>
            <a:r>
              <a:rPr lang="en-US" altLang="en-US" i="1" smtClean="0"/>
              <a:t>try</a:t>
            </a:r>
            <a:r>
              <a:rPr lang="en-US" altLang="en-US" smtClean="0"/>
              <a:t> statement can end with a </a:t>
            </a:r>
            <a:r>
              <a:rPr lang="en-US" altLang="en-US" i="1" smtClean="0"/>
              <a:t>finally </a:t>
            </a:r>
            <a:r>
              <a:rPr lang="en-US" altLang="en-US" smtClean="0"/>
              <a:t>clause</a:t>
            </a:r>
          </a:p>
          <a:p>
            <a:pPr lvl="1" eaLnBrk="1" hangingPunct="1"/>
            <a:r>
              <a:rPr lang="en-US" altLang="en-US" smtClean="0"/>
              <a:t>Usually used to clean up resources such as files that were left open</a:t>
            </a:r>
          </a:p>
          <a:p>
            <a:pPr eaLnBrk="1" hangingPunct="1"/>
            <a:r>
              <a:rPr lang="en-US" altLang="en-US" i="1" smtClean="0"/>
              <a:t>try</a:t>
            </a:r>
            <a:r>
              <a:rPr lang="en-US" altLang="en-US" smtClean="0"/>
              <a:t> statement must contain either an </a:t>
            </a:r>
            <a:r>
              <a:rPr lang="en-US" altLang="en-US" i="1" smtClean="0"/>
              <a:t>except</a:t>
            </a:r>
            <a:r>
              <a:rPr lang="en-US" altLang="en-US" smtClean="0"/>
              <a:t> clause or a </a:t>
            </a:r>
            <a:r>
              <a:rPr lang="en-US" altLang="en-US" i="1" smtClean="0"/>
              <a:t>finally</a:t>
            </a:r>
            <a:r>
              <a:rPr lang="en-US" altLang="en-US" smtClean="0"/>
              <a:t> clause.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else</a:t>
            </a:r>
            <a:r>
              <a:rPr lang="en-US" altLang="en-US" smtClean="0"/>
              <a:t> and </a:t>
            </a:r>
            <a:r>
              <a:rPr lang="en-US" altLang="en-US" i="1" smtClean="0"/>
              <a:t>finally</a:t>
            </a:r>
            <a:r>
              <a:rPr lang="en-US" altLang="en-US" smtClean="0"/>
              <a:t> Clauses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Program attempts to find the average and total of the numbers in a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95400" y="2971800"/>
            <a:ext cx="6856413" cy="301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else</a:t>
            </a:r>
            <a:r>
              <a:rPr lang="en-US" altLang="en-US" smtClean="0"/>
              <a:t> and </a:t>
            </a:r>
            <a:r>
              <a:rPr lang="en-US" altLang="en-US" i="1" smtClean="0"/>
              <a:t>finally</a:t>
            </a:r>
            <a:r>
              <a:rPr lang="en-US" altLang="en-US" smtClean="0"/>
              <a:t> Clauses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1213" y="2362200"/>
            <a:ext cx="7589837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END Exceptions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Selecting Random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Functions from the </a:t>
            </a:r>
            <a:br>
              <a:rPr lang="en-US" altLang="en-US" smtClean="0"/>
            </a:br>
            <a:r>
              <a:rPr lang="en-US" altLang="en-US" i="1" smtClean="0"/>
              <a:t>random</a:t>
            </a:r>
            <a:r>
              <a:rPr lang="en-US" altLang="en-US" smtClean="0"/>
              <a:t> Module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Functions that randomly select items from a list and randomly reorder the items in a list. </a:t>
            </a:r>
          </a:p>
          <a:p>
            <a:r>
              <a:rPr lang="en-US" altLang="en-US" smtClean="0"/>
              <a:t>Example 1: </a:t>
            </a:r>
            <a:br>
              <a:rPr lang="en-US" altLang="en-US" smtClean="0"/>
            </a:br>
            <a:r>
              <a:rPr lang="en-US" altLang="en-US" smtClean="0"/>
              <a:t>Program </a:t>
            </a:r>
            <a:br>
              <a:rPr lang="en-US" altLang="en-US" smtClean="0"/>
            </a:br>
            <a:r>
              <a:rPr lang="en-US" altLang="en-US" smtClean="0"/>
              <a:t>demonstrates </a:t>
            </a:r>
            <a:br>
              <a:rPr lang="en-US" altLang="en-US" smtClean="0"/>
            </a:br>
            <a:r>
              <a:rPr lang="en-US" altLang="en-US" smtClean="0"/>
              <a:t>functions from </a:t>
            </a:r>
            <a:br>
              <a:rPr lang="en-US" altLang="en-US" smtClean="0"/>
            </a:br>
            <a:r>
              <a:rPr lang="en-US" altLang="en-US" smtClean="0"/>
              <a:t>the random </a:t>
            </a:r>
            <a:br>
              <a:rPr lang="en-US" altLang="en-US" smtClean="0"/>
            </a:br>
            <a:r>
              <a:rPr lang="en-US" altLang="en-US" smtClean="0"/>
              <a:t>module.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29000" y="2971800"/>
            <a:ext cx="531812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Games of Chance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Example 2: </a:t>
            </a:r>
            <a:br>
              <a:rPr lang="en-US" altLang="en-US" dirty="0" smtClean="0"/>
            </a:br>
            <a:r>
              <a:rPr lang="en-US" altLang="en-US" dirty="0" smtClean="0"/>
              <a:t>Program </a:t>
            </a:r>
            <a:br>
              <a:rPr lang="en-US" altLang="en-US" dirty="0" smtClean="0"/>
            </a:br>
            <a:r>
              <a:rPr lang="en-US" altLang="en-US" dirty="0" smtClean="0"/>
              <a:t>simulates </a:t>
            </a:r>
            <a:br>
              <a:rPr lang="en-US" altLang="en-US" dirty="0" smtClean="0"/>
            </a:br>
            <a:r>
              <a:rPr lang="en-US" altLang="en-US" dirty="0" smtClean="0"/>
              <a:t>outcome </a:t>
            </a:r>
            <a:br>
              <a:rPr lang="en-US" altLang="en-US" dirty="0" smtClean="0"/>
            </a:br>
            <a:r>
              <a:rPr lang="en-US" altLang="en-US" dirty="0" smtClean="0"/>
              <a:t>from pulling </a:t>
            </a:r>
            <a:br>
              <a:rPr lang="en-US" altLang="en-US" dirty="0" smtClean="0"/>
            </a:br>
            <a:r>
              <a:rPr lang="en-US" altLang="en-US" dirty="0" smtClean="0"/>
              <a:t>slot machine </a:t>
            </a:r>
            <a:br>
              <a:rPr lang="en-US" altLang="en-US" dirty="0" smtClean="0"/>
            </a:br>
            <a:r>
              <a:rPr lang="en-US" altLang="en-US" dirty="0" smtClean="0"/>
              <a:t>lever.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419600" y="1524000"/>
            <a:ext cx="3381375" cy="4897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END: Selecting Random Values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Serializing Objects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 smtClean="0">
                <a:cs typeface="Courier New" pitchFamily="49" charset="0"/>
              </a:rPr>
              <a:t>Serialize an object</a:t>
            </a:r>
            <a:r>
              <a:rPr lang="en-US" altLang="en-US" dirty="0" smtClean="0">
                <a:cs typeface="Courier New" pitchFamily="49" charset="0"/>
              </a:rPr>
              <a:t>: convert the object to a stream of bytes that can easily be stored in a file </a:t>
            </a:r>
          </a:p>
          <a:p>
            <a:pPr eaLnBrk="1" hangingPunct="1">
              <a:buFontTx/>
              <a:buChar char="•"/>
            </a:pPr>
            <a:r>
              <a:rPr lang="en-US" altLang="en-US" u="sng" dirty="0" smtClean="0">
                <a:cs typeface="Courier New" pitchFamily="49" charset="0"/>
              </a:rPr>
              <a:t>Pickling</a:t>
            </a:r>
            <a:r>
              <a:rPr lang="en-US" altLang="en-US" dirty="0" smtClean="0">
                <a:cs typeface="Courier New" pitchFamily="49" charset="0"/>
              </a:rPr>
              <a:t>: serializing an </a:t>
            </a:r>
            <a:r>
              <a:rPr lang="en-US" altLang="en-US" dirty="0" smtClean="0">
                <a:cs typeface="Courier New" pitchFamily="49" charset="0"/>
              </a:rPr>
              <a:t>object. Allows us to work with binary files</a:t>
            </a:r>
            <a:endParaRPr lang="en-US" altLang="en-US" dirty="0" smtClean="0">
              <a:cs typeface="Courier New" pitchFamily="49" charset="0"/>
            </a:endParaRPr>
          </a:p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Exceptions occur due to circumstances beyond programmer's control</a:t>
            </a:r>
          </a:p>
          <a:p>
            <a:pPr lvl="1" eaLnBrk="1" hangingPunct="1"/>
            <a:r>
              <a:rPr lang="en-US" altLang="en-US" smtClean="0"/>
              <a:t>Invalid data are input</a:t>
            </a:r>
          </a:p>
          <a:p>
            <a:pPr lvl="1" eaLnBrk="1" hangingPunct="1"/>
            <a:r>
              <a:rPr lang="en-US" altLang="en-US" smtClean="0"/>
              <a:t>File cannot be accessed</a:t>
            </a:r>
          </a:p>
          <a:p>
            <a:pPr eaLnBrk="1" hangingPunct="1"/>
            <a:r>
              <a:rPr lang="en-US" altLang="en-US" smtClean="0"/>
              <a:t>Even though might be user’s fault</a:t>
            </a:r>
          </a:p>
          <a:p>
            <a:pPr lvl="1" eaLnBrk="1" hangingPunct="1"/>
            <a:r>
              <a:rPr lang="en-US" altLang="en-US" smtClean="0"/>
              <a:t>Programmer must anticipate</a:t>
            </a:r>
          </a:p>
          <a:p>
            <a:pPr lvl="1" eaLnBrk="1" hangingPunct="1"/>
            <a:r>
              <a:rPr lang="en-US" altLang="en-US" smtClean="0"/>
              <a:t>Include code to work around the occurrence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Serializing Objects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itchFamily="49" charset="0"/>
              </a:rPr>
              <a:t>To pickle an object: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Import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altLang="en-US" smtClean="0">
                <a:cs typeface="Courier New" pitchFamily="49" charset="0"/>
              </a:rPr>
              <a:t> module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Open a file for binary writing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Call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pickle.dump</a:t>
            </a:r>
            <a:r>
              <a:rPr lang="en-US" altLang="en-US" smtClean="0">
                <a:cs typeface="Courier New" pitchFamily="49" charset="0"/>
              </a:rPr>
              <a:t> function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itchFamily="49" charset="0"/>
              </a:rPr>
              <a:t>Format: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pickle.dump(</a:t>
            </a:r>
            <a:r>
              <a:rPr lang="en-US" altLang="en-US" i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i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Close the file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itchFamily="49" charset="0"/>
              </a:rPr>
              <a:t>You can pickle multiple objects to one file prior to closing the file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Serializing Objects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smtClean="0">
                <a:cs typeface="Courier New" pitchFamily="49" charset="0"/>
              </a:rPr>
              <a:t>Unpickling</a:t>
            </a:r>
            <a:r>
              <a:rPr lang="en-US" altLang="en-US" smtClean="0">
                <a:cs typeface="Courier New" pitchFamily="49" charset="0"/>
              </a:rPr>
              <a:t>: retrieving pickled object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itchFamily="49" charset="0"/>
              </a:rPr>
              <a:t>To unpickle an object: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Import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altLang="en-US" smtClean="0">
                <a:cs typeface="Courier New" pitchFamily="49" charset="0"/>
              </a:rPr>
              <a:t> module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Open a file for binary writing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Call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pickle.load </a:t>
            </a:r>
            <a:r>
              <a:rPr lang="en-US" altLang="en-US" smtClean="0">
                <a:cs typeface="Courier New" pitchFamily="49" charset="0"/>
              </a:rPr>
              <a:t>function</a:t>
            </a:r>
          </a:p>
          <a:p>
            <a:pPr lvl="2" eaLnBrk="1" hangingPunct="1">
              <a:buFontTx/>
              <a:buChar char="•"/>
            </a:pPr>
            <a:r>
              <a:rPr lang="en-US" altLang="en-US" smtClean="0">
                <a:cs typeface="Courier New" pitchFamily="49" charset="0"/>
              </a:rPr>
              <a:t>Format: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pickle.load(</a:t>
            </a:r>
            <a:r>
              <a:rPr lang="en-US" altLang="en-US" i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Close the file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cs typeface="Courier New" pitchFamily="49" charset="0"/>
              </a:rPr>
              <a:t>You can unpickle multiple objects from the file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Recursive Power Function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Recursive function invokes/calls itself</a:t>
            </a:r>
          </a:p>
          <a:p>
            <a:pPr lvl="1" eaLnBrk="1" hangingPunct="1"/>
            <a:r>
              <a:rPr lang="en-US" altLang="en-US" smtClean="0"/>
              <a:t>Successive calls reduce to simpler task</a:t>
            </a:r>
          </a:p>
          <a:p>
            <a:pPr lvl="1" eaLnBrk="1" hangingPunct="1"/>
            <a:r>
              <a:rPr lang="en-US" altLang="en-US" smtClean="0"/>
              <a:t>Until base case with trivial solution reached</a:t>
            </a:r>
          </a:p>
          <a:p>
            <a:pPr eaLnBrk="1" hangingPunct="1"/>
            <a:r>
              <a:rPr lang="en-US" altLang="en-US" smtClean="0"/>
              <a:t>The n</a:t>
            </a:r>
            <a:r>
              <a:rPr lang="en-US" altLang="en-US" baseline="30000" smtClean="0"/>
              <a:t>th</a:t>
            </a:r>
            <a:r>
              <a:rPr lang="en-US" altLang="en-US" smtClean="0"/>
              <a:t> power of a number</a:t>
            </a:r>
          </a:p>
          <a:p>
            <a:pPr lvl="1" eaLnBrk="1" hangingPunct="1"/>
            <a:r>
              <a:rPr lang="en-US" altLang="en-US" smtClean="0"/>
              <a:t>Iteratively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Recursively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 Hoboken, NJ.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773488"/>
            <a:ext cx="1609725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2350" y="4724400"/>
            <a:ext cx="13430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Recursive Power Function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Definition uses the iterative definition of a power.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 Hoboken, NJ.  All rights reserved.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95600"/>
            <a:ext cx="591185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Recursive Power Function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Definition uses the recursive definition of a power.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 Hoboken, NJ.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85975" y="3048000"/>
            <a:ext cx="5335588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Traits of recursive algorithms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One </a:t>
            </a:r>
            <a:r>
              <a:rPr lang="en-US" dirty="0"/>
              <a:t>or more base cases with direct solutions.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An </a:t>
            </a:r>
            <a:r>
              <a:rPr lang="en-US" dirty="0"/>
              <a:t>"inductive step" </a:t>
            </a:r>
            <a:endParaRPr lang="en-US" dirty="0" smtClean="0"/>
          </a:p>
          <a:p>
            <a:pPr marL="914400" lvl="1" indent="-514350" eaLnBrk="1" hangingPunct="1">
              <a:defRPr/>
            </a:pPr>
            <a:r>
              <a:rPr lang="en-US" dirty="0" smtClean="0"/>
              <a:t>Reducing the </a:t>
            </a:r>
            <a:r>
              <a:rPr lang="en-US" dirty="0"/>
              <a:t>problem to one or more smaller versions of the same </a:t>
            </a:r>
            <a:r>
              <a:rPr lang="en-US" dirty="0" smtClean="0"/>
              <a:t>problem</a:t>
            </a:r>
          </a:p>
          <a:p>
            <a:pPr marL="914400" lvl="1" indent="-514350" eaLnBrk="1" hangingPunct="1">
              <a:defRPr/>
            </a:pPr>
            <a:r>
              <a:rPr lang="en-US" dirty="0"/>
              <a:t>R</a:t>
            </a:r>
            <a:r>
              <a:rPr lang="en-US" dirty="0" smtClean="0"/>
              <a:t>eduction </a:t>
            </a:r>
            <a:r>
              <a:rPr lang="en-US" dirty="0"/>
              <a:t>eventually culminating </a:t>
            </a:r>
            <a:r>
              <a:rPr lang="en-US"/>
              <a:t>in </a:t>
            </a:r>
            <a:r>
              <a:rPr lang="en-US" smtClean="0"/>
              <a:t>a base </a:t>
            </a:r>
            <a:r>
              <a:rPr lang="en-US" dirty="0" smtClean="0"/>
              <a:t>case</a:t>
            </a:r>
            <a:r>
              <a:rPr lang="en-US" dirty="0"/>
              <a:t>. </a:t>
            </a:r>
          </a:p>
          <a:p>
            <a:pPr marL="914400" lvl="1" indent="-514350" eaLnBrk="1" hangingPunct="1">
              <a:defRPr/>
            </a:pPr>
            <a:r>
              <a:rPr lang="en-US" dirty="0" smtClean="0"/>
              <a:t>Called the </a:t>
            </a:r>
            <a:r>
              <a:rPr lang="en-US" dirty="0"/>
              <a:t>reducing step.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 Hoboken, NJ.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Recursive Power Function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6150" y="5410200"/>
            <a:ext cx="7391400" cy="6381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/>
              <a:t>FIGURE 6.20  The recursive computation of </a:t>
            </a:r>
            <a:r>
              <a:rPr lang="en-US" altLang="en-US" i="1" smtClean="0"/>
              <a:t>power(2, 3)</a:t>
            </a:r>
            <a:r>
              <a:rPr lang="en-US" altLang="en-US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 Hoboken, NJ.  All rights reserved.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33600"/>
            <a:ext cx="5473700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Recursive Palindrome Function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Sometimes a recursive solution is easier to understand and code than iterative routine.</a:t>
            </a:r>
          </a:p>
          <a:p>
            <a:pPr eaLnBrk="1" hangingPunct="1"/>
            <a:r>
              <a:rPr lang="en-US" altLang="en-US" dirty="0" smtClean="0"/>
              <a:t>Example 3: Function uses recursion to determine whether or not word is a palindrome.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 Hoboken, NJ.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4724400"/>
            <a:ext cx="7866063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END : Recursion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Exceptions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6.1  Some Common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3143"/>
          <a:stretch/>
        </p:blipFill>
        <p:spPr bwMode="auto">
          <a:xfrm>
            <a:off x="647700" y="1928813"/>
            <a:ext cx="7847013" cy="290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Exceptions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6.1  Some Common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88" y="2043113"/>
            <a:ext cx="8189912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Exceptions</a:t>
            </a:r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problem: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Entry may be non numeric or just &lt;Enter&gt; key</a:t>
            </a:r>
          </a:p>
          <a:p>
            <a:pPr lvl="1" eaLnBrk="1" hangingPunct="1"/>
            <a:r>
              <a:rPr lang="en-US" altLang="en-US" smtClean="0"/>
              <a:t>Python gives following error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7564438" cy="890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288" y="4648200"/>
            <a:ext cx="74803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try</a:t>
            </a:r>
            <a:r>
              <a:rPr lang="en-US" altLang="en-US" smtClean="0"/>
              <a:t> Statement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Robust program explicitly handles previous exception </a:t>
            </a:r>
          </a:p>
          <a:p>
            <a:pPr lvl="1" eaLnBrk="1" hangingPunct="1"/>
            <a:r>
              <a:rPr lang="en-US" altLang="en-US" smtClean="0"/>
              <a:t>Protecting the code with a </a:t>
            </a:r>
            <a:r>
              <a:rPr lang="en-US" altLang="en-US" i="1" smtClean="0"/>
              <a:t>try</a:t>
            </a:r>
            <a:r>
              <a:rPr lang="en-US" altLang="en-US" smtClean="0"/>
              <a:t>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505200"/>
            <a:ext cx="7272338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try</a:t>
            </a:r>
            <a:r>
              <a:rPr lang="en-US" altLang="en-US" smtClean="0"/>
              <a:t> Statement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types of </a:t>
            </a:r>
            <a:r>
              <a:rPr lang="en-US" altLang="en-US" i="1" smtClean="0"/>
              <a:t>except</a:t>
            </a:r>
            <a:r>
              <a:rPr lang="en-US" altLang="en-US" smtClean="0"/>
              <a:t> clauses: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43200"/>
            <a:ext cx="7894638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try</a:t>
            </a:r>
            <a:r>
              <a:rPr lang="en-US" altLang="en-US" smtClean="0"/>
              <a:t> Statement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with different assumptions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35138" y="2971800"/>
            <a:ext cx="586105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try</a:t>
            </a:r>
            <a:r>
              <a:rPr lang="en-US" altLang="en-US" smtClean="0"/>
              <a:t> Statement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68400" y="2590800"/>
            <a:ext cx="711993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407</TotalTime>
  <Words>771</Words>
  <Application>Microsoft Office PowerPoint</Application>
  <PresentationFormat>On-screen Show (4:3)</PresentationFormat>
  <Paragraphs>114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Foundry</vt:lpstr>
      <vt:lpstr>Exceptions and other miscellaneous topics</vt:lpstr>
      <vt:lpstr>Exceptions</vt:lpstr>
      <vt:lpstr>Exceptions</vt:lpstr>
      <vt:lpstr>Exceptions</vt:lpstr>
      <vt:lpstr>Exceptions</vt:lpstr>
      <vt:lpstr>The try Statement</vt:lpstr>
      <vt:lpstr>The try Statement</vt:lpstr>
      <vt:lpstr>The try Statement</vt:lpstr>
      <vt:lpstr>The try Statement</vt:lpstr>
      <vt:lpstr>The try Statement</vt:lpstr>
      <vt:lpstr>The else and finally Clauses</vt:lpstr>
      <vt:lpstr>The else and finally Clauses</vt:lpstr>
      <vt:lpstr>The else and finally Clauses</vt:lpstr>
      <vt:lpstr>END Exceptions</vt:lpstr>
      <vt:lpstr>Selecting Random Values</vt:lpstr>
      <vt:lpstr>Functions from the  random Module</vt:lpstr>
      <vt:lpstr>Games of Chance</vt:lpstr>
      <vt:lpstr>END: Selecting Random Values</vt:lpstr>
      <vt:lpstr>Serializing Objects</vt:lpstr>
      <vt:lpstr>Serializing Objects (cont’d.)</vt:lpstr>
      <vt:lpstr>Serializing Objects (cont’d.)</vt:lpstr>
      <vt:lpstr>Recursion</vt:lpstr>
      <vt:lpstr>A Recursive Power Function</vt:lpstr>
      <vt:lpstr>A Recursive Power Function</vt:lpstr>
      <vt:lpstr>A Recursive Power Function</vt:lpstr>
      <vt:lpstr>A Recursive Power Function</vt:lpstr>
      <vt:lpstr>A Recursive Power Function</vt:lpstr>
      <vt:lpstr>Recursive Palindrome Function</vt:lpstr>
      <vt:lpstr>END : Recursion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and other miscellaneous topics</dc:title>
  <dc:creator>Kilwake J</dc:creator>
  <cp:lastModifiedBy>Kilwake J</cp:lastModifiedBy>
  <cp:revision>3</cp:revision>
  <dcterms:created xsi:type="dcterms:W3CDTF">2021-07-05T05:18:44Z</dcterms:created>
  <dcterms:modified xsi:type="dcterms:W3CDTF">2021-07-05T12:21:17Z</dcterms:modified>
</cp:coreProperties>
</file>