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0DF-BBBA-4206-8941-05A4D418CBCC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E8B9-4D98-4BE3-83B5-3AD3B22B9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0DF-BBBA-4206-8941-05A4D418CBCC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E8B9-4D98-4BE3-83B5-3AD3B22B9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0DF-BBBA-4206-8941-05A4D418CBCC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E8B9-4D98-4BE3-83B5-3AD3B22B9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562600"/>
            <a:ext cx="8229600" cy="6858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0DF-BBBA-4206-8941-05A4D418CBCC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E8B9-4D98-4BE3-83B5-3AD3B22B9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0DF-BBBA-4206-8941-05A4D418CBCC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E8B9-4D98-4BE3-83B5-3AD3B22B9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0DF-BBBA-4206-8941-05A4D418CBCC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E8B9-4D98-4BE3-83B5-3AD3B22B9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0DF-BBBA-4206-8941-05A4D418CBCC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E8B9-4D98-4BE3-83B5-3AD3B22B9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0DF-BBBA-4206-8941-05A4D418CBCC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E8B9-4D98-4BE3-83B5-3AD3B22B9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0DF-BBBA-4206-8941-05A4D418CBCC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E8B9-4D98-4BE3-83B5-3AD3B22B9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0DF-BBBA-4206-8941-05A4D418CBCC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E8B9-4D98-4BE3-83B5-3AD3B22B9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0DF-BBBA-4206-8941-05A4D418CBCC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E8B9-4D98-4BE3-83B5-3AD3B22B9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EB0DF-BBBA-4206-8941-05A4D418CBCC}" type="datetimeFigureOut">
              <a:rPr lang="en-US" smtClean="0"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E8B9-4D98-4BE3-83B5-3AD3B22B91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Passing a Value to a Function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3: Program shows there is no change in the value of the argument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895600"/>
            <a:ext cx="32893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Passing a Value to a Function </a:t>
            </a:r>
          </a:p>
        </p:txBody>
      </p:sp>
      <p:sp>
        <p:nvSpPr>
          <p:cNvPr id="1331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4.2  Passing a value to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338" y="1700213"/>
            <a:ext cx="6418262" cy="3457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Functions Having Several Parameters</a:t>
            </a:r>
          </a:p>
        </p:txBody>
      </p:sp>
      <p:sp>
        <p:nvSpPr>
          <p:cNvPr id="1433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Must be the same number of arguments as parameters in the function</a:t>
            </a:r>
          </a:p>
          <a:p>
            <a:pPr eaLnBrk="1" hangingPunct="1"/>
            <a:r>
              <a:rPr lang="en-US" altLang="en-US" smtClean="0"/>
              <a:t>Data types of arguments’ values must be compatible with data types expected by the parameters</a:t>
            </a:r>
          </a:p>
          <a:p>
            <a:pPr lvl="1" eaLnBrk="1" hangingPunct="1"/>
            <a:r>
              <a:rPr lang="en-US" altLang="en-US" smtClean="0"/>
              <a:t>Must also be in the same order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Functions Having Several Parameters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4: Program uses the function </a:t>
            </a:r>
            <a:r>
              <a:rPr lang="en-US" altLang="en-US" i="1" smtClean="0"/>
              <a:t>pay</a:t>
            </a:r>
            <a:r>
              <a:rPr lang="en-US" altLang="en-US" smtClean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90600" y="2438400"/>
            <a:ext cx="7218363" cy="37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Functions Having Several Parameters</a:t>
            </a:r>
          </a:p>
        </p:txBody>
      </p:sp>
      <p:sp>
        <p:nvSpPr>
          <p:cNvPr id="16387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4.3  Passing arguments to a function.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2013" y="1981200"/>
            <a:ext cx="4802187" cy="2849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Boolean- and List-valued Functions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6: Program uses a Boolean-valued function to </a:t>
            </a:r>
            <a:br>
              <a:rPr lang="en-US" altLang="en-US" smtClean="0"/>
            </a:br>
            <a:r>
              <a:rPr lang="en-US" altLang="en-US" smtClean="0"/>
              <a:t>determine </a:t>
            </a:r>
            <a:br>
              <a:rPr lang="en-US" altLang="en-US" smtClean="0"/>
            </a:br>
            <a:r>
              <a:rPr lang="en-US" altLang="en-US" smtClean="0"/>
              <a:t>whether </a:t>
            </a:r>
            <a:br>
              <a:rPr lang="en-US" altLang="en-US" smtClean="0"/>
            </a:br>
            <a:r>
              <a:rPr lang="en-US" altLang="en-US" smtClean="0"/>
              <a:t>input is a </a:t>
            </a:r>
            <a:br>
              <a:rPr lang="en-US" altLang="en-US" smtClean="0"/>
            </a:br>
            <a:r>
              <a:rPr lang="en-US" altLang="en-US" smtClean="0"/>
              <a:t>vowel word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124200" y="2362200"/>
            <a:ext cx="5524500" cy="3952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Boolean- and List-valued Functions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7: Program uses a list-valued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219200" y="2209800"/>
            <a:ext cx="6999288" cy="404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Scope of Variables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 created inside a function can only be accessed by statements inside that function</a:t>
            </a:r>
          </a:p>
          <a:p>
            <a:pPr lvl="1" eaLnBrk="1" hangingPunct="1"/>
            <a:r>
              <a:rPr lang="en-US" altLang="en-US" smtClean="0"/>
              <a:t>Ceases to exist when the function is exited</a:t>
            </a:r>
          </a:p>
          <a:p>
            <a:pPr eaLnBrk="1" hangingPunct="1"/>
            <a:r>
              <a:rPr lang="en-US" altLang="en-US" smtClean="0"/>
              <a:t>Variable is said to be local to function or to have local scope</a:t>
            </a:r>
          </a:p>
          <a:p>
            <a:pPr eaLnBrk="1" hangingPunct="1"/>
            <a:r>
              <a:rPr lang="en-US" altLang="en-US" smtClean="0"/>
              <a:t>If variables created in two different functions have the same name </a:t>
            </a:r>
          </a:p>
          <a:p>
            <a:pPr lvl="1" eaLnBrk="1" hangingPunct="1"/>
            <a:r>
              <a:rPr lang="en-US" altLang="en-US" smtClean="0"/>
              <a:t>They have no relationship to each other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Scope of Variables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10: Variable x in the function main,   variable x in the function trivial are different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940050" y="2667000"/>
            <a:ext cx="4525963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Scope of Variables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11: Variable x created in function main not recognized by function trivial.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24200"/>
            <a:ext cx="6099175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Built-in Functions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Like miniature programs</a:t>
            </a:r>
          </a:p>
          <a:p>
            <a:pPr lvl="1" eaLnBrk="1" hangingPunct="1"/>
            <a:r>
              <a:rPr lang="en-US" altLang="en-US" smtClean="0"/>
              <a:t>Receive input</a:t>
            </a:r>
          </a:p>
          <a:p>
            <a:pPr lvl="1" eaLnBrk="1" hangingPunct="1"/>
            <a:r>
              <a:rPr lang="en-US" altLang="en-US" smtClean="0"/>
              <a:t>Process the input</a:t>
            </a:r>
          </a:p>
          <a:p>
            <a:pPr lvl="1" eaLnBrk="1" hangingPunct="1"/>
            <a:r>
              <a:rPr lang="en-US" altLang="en-US" smtClean="0"/>
              <a:t>Have output</a:t>
            </a:r>
          </a:p>
          <a:p>
            <a:pPr eaLnBrk="1" hangingPunct="1"/>
            <a:r>
              <a:rPr lang="en-US" altLang="en-US" smtClean="0"/>
              <a:t>Table 4.1 Some Python built-in functions</a:t>
            </a:r>
            <a:r>
              <a:rPr lang="en-US" altLang="en-US" b="1" smtClean="0"/>
              <a:t>.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495800"/>
            <a:ext cx="6508750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Scope of Variables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Scope of a variable is the portion of the program that can refer to it</a:t>
            </a:r>
          </a:p>
          <a:p>
            <a:pPr eaLnBrk="1" hangingPunct="1"/>
            <a:r>
              <a:rPr lang="en-US" altLang="en-US" smtClean="0"/>
              <a:t>To make a variable global, place assignment statement that creates it at top of program.</a:t>
            </a:r>
          </a:p>
          <a:p>
            <a:pPr lvl="1" eaLnBrk="1" hangingPunct="1"/>
            <a:r>
              <a:rPr lang="en-US" altLang="en-US" smtClean="0"/>
              <a:t>Any function can read the value of a global variable</a:t>
            </a:r>
          </a:p>
          <a:p>
            <a:pPr lvl="1" eaLnBrk="1" hangingPunct="1"/>
            <a:r>
              <a:rPr lang="en-US" altLang="en-US" smtClean="0"/>
              <a:t>Value cannot be altered inside a function unless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5410200"/>
            <a:ext cx="3811588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Scope of Variables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12: </a:t>
            </a:r>
            <a:br>
              <a:rPr lang="en-US" altLang="en-US" smtClean="0"/>
            </a:br>
            <a:r>
              <a:rPr lang="en-US" altLang="en-US" smtClean="0"/>
              <a:t>Program </a:t>
            </a:r>
            <a:br>
              <a:rPr lang="en-US" altLang="en-US" smtClean="0"/>
            </a:br>
            <a:r>
              <a:rPr lang="en-US" altLang="en-US" smtClean="0"/>
              <a:t>contains a </a:t>
            </a:r>
            <a:br>
              <a:rPr lang="en-US" altLang="en-US" smtClean="0"/>
            </a:br>
            <a:r>
              <a:rPr lang="en-US" altLang="en-US" smtClean="0"/>
              <a:t>global </a:t>
            </a:r>
            <a:br>
              <a:rPr lang="en-US" altLang="en-US" smtClean="0"/>
            </a:br>
            <a:r>
              <a:rPr lang="en-US" altLang="en-US" smtClean="0"/>
              <a:t>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48000" y="1752600"/>
            <a:ext cx="5781675" cy="421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Named Constants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sometimes employs a special constant used several times in program</a:t>
            </a:r>
          </a:p>
          <a:p>
            <a:pPr eaLnBrk="1" hangingPunct="1"/>
            <a:r>
              <a:rPr lang="en-US" altLang="en-US" smtClean="0"/>
              <a:t>Convention programmers use </a:t>
            </a:r>
          </a:p>
          <a:p>
            <a:pPr lvl="1" eaLnBrk="1" hangingPunct="1"/>
            <a:r>
              <a:rPr lang="en-US" altLang="en-US" smtClean="0"/>
              <a:t>Create a global variable </a:t>
            </a:r>
          </a:p>
          <a:p>
            <a:pPr lvl="1" eaLnBrk="1" hangingPunct="1"/>
            <a:r>
              <a:rPr lang="en-US" altLang="en-US" smtClean="0"/>
              <a:t>Name written in uppercase letters with words separated by underscore </a:t>
            </a:r>
          </a:p>
          <a:p>
            <a:pPr eaLnBrk="1" hangingPunct="1"/>
            <a:r>
              <a:rPr lang="en-US" altLang="en-US" smtClean="0"/>
              <a:t>In Python, programmer is responsible for not changing value of the 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Library Modules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A library module is a file with extension </a:t>
            </a:r>
            <a:r>
              <a:rPr lang="en-US" altLang="en-US" i="1" smtClean="0"/>
              <a:t>.py </a:t>
            </a:r>
          </a:p>
          <a:p>
            <a:pPr lvl="1" eaLnBrk="1" hangingPunct="1"/>
            <a:r>
              <a:rPr lang="en-US" altLang="en-US" smtClean="0"/>
              <a:t>Contains functions and variables</a:t>
            </a:r>
          </a:p>
          <a:p>
            <a:pPr lvl="1" eaLnBrk="1" hangingPunct="1"/>
            <a:r>
              <a:rPr lang="en-US" altLang="en-US" smtClean="0"/>
              <a:t>Can be used (imported) by any program</a:t>
            </a:r>
          </a:p>
          <a:p>
            <a:pPr lvl="1" eaLnBrk="1" hangingPunct="1"/>
            <a:r>
              <a:rPr lang="en-US" altLang="en-US" smtClean="0"/>
              <a:t>can be created in IDLE or any text editor </a:t>
            </a:r>
          </a:p>
          <a:p>
            <a:pPr lvl="1" eaLnBrk="1" hangingPunct="1"/>
            <a:r>
              <a:rPr lang="en-US" altLang="en-US" smtClean="0"/>
              <a:t>Looks like an ordinary Python program</a:t>
            </a:r>
          </a:p>
          <a:p>
            <a:pPr eaLnBrk="1" hangingPunct="1"/>
            <a:r>
              <a:rPr lang="en-US" altLang="en-US" smtClean="0"/>
              <a:t>To gain access to the functions and variables </a:t>
            </a:r>
          </a:p>
          <a:p>
            <a:pPr lvl="1" eaLnBrk="1" hangingPunct="1"/>
            <a:r>
              <a:rPr lang="en-US" altLang="en-US" smtClean="0"/>
              <a:t>place a statement of the form </a:t>
            </a:r>
            <a:r>
              <a:rPr lang="en-US" altLang="en-US" i="1" smtClean="0"/>
              <a:t>import</a:t>
            </a:r>
            <a:r>
              <a:rPr lang="en-US" altLang="en-US" smtClean="0"/>
              <a:t> </a:t>
            </a:r>
            <a:r>
              <a:rPr lang="en-US" altLang="en-US" i="1" smtClean="0"/>
              <a:t>moduleName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at the beginning of the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Library Modules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a file with </a:t>
            </a:r>
            <a:r>
              <a:rPr lang="en-US" altLang="en-US" i="1" smtClean="0"/>
              <a:t>pay</a:t>
            </a:r>
            <a:r>
              <a:rPr lang="en-US" altLang="en-US" smtClean="0"/>
              <a:t> and </a:t>
            </a:r>
            <a:r>
              <a:rPr lang="en-US" altLang="en-US" i="1" smtClean="0"/>
              <a:t>futureValue</a:t>
            </a:r>
            <a:r>
              <a:rPr lang="en-US" altLang="en-US" smtClean="0"/>
              <a:t> functions</a:t>
            </a:r>
          </a:p>
          <a:p>
            <a:pPr lvl="1" eaLnBrk="1" hangingPunct="1"/>
            <a:r>
              <a:rPr lang="en-US" altLang="en-US" smtClean="0"/>
              <a:t>Save as </a:t>
            </a:r>
            <a:r>
              <a:rPr lang="en-US" altLang="en-US" i="1" smtClean="0"/>
              <a:t>finance.py </a:t>
            </a:r>
            <a:r>
              <a:rPr lang="en-US" altLang="en-US" smtClean="0"/>
              <a:t>in same folder as examples 4 and 6</a:t>
            </a:r>
          </a:p>
          <a:p>
            <a:pPr eaLnBrk="1" hangingPunct="1"/>
            <a:r>
              <a:rPr lang="en-US" altLang="en-US" smtClean="0"/>
              <a:t>Rewrite example 4 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4419600"/>
            <a:ext cx="8147050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Library Modules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4.2  Several modules from the standard library.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7885113" cy="1843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rgbClr val="FF0000"/>
                </a:solidFill>
                <a:latin typeface="Arial Rounded MT Bold" pitchFamily="34" charset="0"/>
              </a:rPr>
              <a:t>END</a:t>
            </a:r>
            <a:endParaRPr lang="en-US" sz="80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Built-in Functions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of functions is a single value</a:t>
            </a:r>
          </a:p>
          <a:p>
            <a:pPr lvl="1" eaLnBrk="1" hangingPunct="1"/>
            <a:r>
              <a:rPr lang="en-US" altLang="en-US" smtClean="0"/>
              <a:t>Function is said to return</a:t>
            </a:r>
            <a:r>
              <a:rPr lang="en-US" altLang="en-US" b="1" smtClean="0"/>
              <a:t> </a:t>
            </a:r>
            <a:r>
              <a:rPr lang="en-US" altLang="en-US" smtClean="0"/>
              <a:t>its output</a:t>
            </a:r>
          </a:p>
          <a:p>
            <a:pPr eaLnBrk="1" hangingPunct="1"/>
            <a:r>
              <a:rPr lang="en-US" altLang="en-US" smtClean="0"/>
              <a:t>Items inside parentheses called arguments</a:t>
            </a:r>
          </a:p>
          <a:p>
            <a:pPr eaLnBrk="1" hangingPunct="1"/>
            <a:r>
              <a:rPr lang="en-US" altLang="en-US" smtClean="0"/>
              <a:t>Examples: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962400"/>
            <a:ext cx="6781800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User-defined Functions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Defined by statements of the form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par1, par2 are variables (called parameters)</a:t>
            </a:r>
          </a:p>
          <a:p>
            <a:pPr lvl="1" eaLnBrk="1" hangingPunct="1"/>
            <a:r>
              <a:rPr lang="en-US" altLang="en-US" smtClean="0"/>
              <a:t>Expression evaluates to a literal of any type</a:t>
            </a:r>
          </a:p>
          <a:p>
            <a:pPr lvl="1" eaLnBrk="1" hangingPunct="1"/>
            <a:r>
              <a:rPr lang="en-US" altLang="en-US" smtClean="0"/>
              <a:t>Header must end with colon</a:t>
            </a:r>
          </a:p>
          <a:p>
            <a:pPr lvl="1" eaLnBrk="1" hangingPunct="1"/>
            <a:r>
              <a:rPr lang="en-US" altLang="en-US" smtClean="0"/>
              <a:t>Each statement in block indented same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200"/>
            <a:ext cx="5237163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User-defined Functions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Passing parameters</a:t>
            </a:r>
          </a:p>
          <a:p>
            <a:pPr lvl="1" eaLnBrk="1" hangingPunct="1"/>
            <a:r>
              <a:rPr lang="en-US" altLang="en-US" smtClean="0"/>
              <a:t>We consider here pass by position </a:t>
            </a:r>
          </a:p>
          <a:p>
            <a:pPr lvl="1" eaLnBrk="1" hangingPunct="1"/>
            <a:r>
              <a:rPr lang="en-US" altLang="en-US" smtClean="0"/>
              <a:t>Arguments in calling statement matched to the parameters in function header based on order</a:t>
            </a:r>
          </a:p>
          <a:p>
            <a:pPr eaLnBrk="1" hangingPunct="1"/>
            <a:r>
              <a:rPr lang="en-US" altLang="en-US" smtClean="0"/>
              <a:t>Parameters and return statements optional in function definitions</a:t>
            </a:r>
          </a:p>
          <a:p>
            <a:pPr eaLnBrk="1" hangingPunct="1"/>
            <a:r>
              <a:rPr lang="en-US" altLang="en-US" smtClean="0"/>
              <a:t>Function names should describe the role performed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 Having One Parameter</a:t>
            </a:r>
          </a:p>
        </p:txBody>
      </p:sp>
      <p:sp>
        <p:nvSpPr>
          <p:cNvPr id="819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4.1  Header of the fahrenheitToCelsius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3" y="1600200"/>
            <a:ext cx="7100887" cy="3611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 Having One Parameter</a:t>
            </a:r>
          </a:p>
        </p:txBody>
      </p:sp>
      <p:sp>
        <p:nvSpPr>
          <p:cNvPr id="9219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Program uses the function </a:t>
            </a:r>
            <a:r>
              <a:rPr lang="en-US" altLang="en-US" i="1" smtClean="0"/>
              <a:t>fahrenheitToCelsius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7362" y="3040063"/>
            <a:ext cx="8275638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 Having One Parameter</a:t>
            </a:r>
          </a:p>
        </p:txBody>
      </p:sp>
      <p:sp>
        <p:nvSpPr>
          <p:cNvPr id="10243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Program uses the function </a:t>
            </a:r>
            <a:r>
              <a:rPr lang="en-US" altLang="en-US" i="1" smtClean="0"/>
              <a:t>firstName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66800" y="2860675"/>
            <a:ext cx="6702425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Passing a Value to a Function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the argument in a function call is a variable </a:t>
            </a:r>
          </a:p>
          <a:p>
            <a:pPr lvl="1" eaLnBrk="1" hangingPunct="1"/>
            <a:r>
              <a:rPr lang="en-US" altLang="en-US" smtClean="0"/>
              <a:t>Object pointed to by the argument variable </a:t>
            </a:r>
            <a:br>
              <a:rPr lang="en-US" altLang="en-US" smtClean="0"/>
            </a:br>
            <a:r>
              <a:rPr lang="en-US" altLang="en-US" smtClean="0"/>
              <a:t>(not the argument variable itself) passed to a parameter variable</a:t>
            </a:r>
          </a:p>
          <a:p>
            <a:pPr lvl="1" eaLnBrk="1" hangingPunct="1"/>
            <a:r>
              <a:rPr lang="en-US" altLang="en-US" smtClean="0"/>
              <a:t>Object is immutable, there is no possibility that value of the argument variable will be changed by a function call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857</Words>
  <Application>Microsoft Office PowerPoint</Application>
  <PresentationFormat>On-screen Show (4:3)</PresentationFormat>
  <Paragraphs>115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Functions 1</vt:lpstr>
      <vt:lpstr>Built-in Functions </vt:lpstr>
      <vt:lpstr>Built-in Functions </vt:lpstr>
      <vt:lpstr>User-defined Functions </vt:lpstr>
      <vt:lpstr>User-defined Functions </vt:lpstr>
      <vt:lpstr>Functions Having One Parameter</vt:lpstr>
      <vt:lpstr>Functions Having One Parameter</vt:lpstr>
      <vt:lpstr>Functions Having One Parameter</vt:lpstr>
      <vt:lpstr>Passing a Value to a Function </vt:lpstr>
      <vt:lpstr>Passing a Value to a Function </vt:lpstr>
      <vt:lpstr>Passing a Value to a Function </vt:lpstr>
      <vt:lpstr>Functions Having Several Parameters</vt:lpstr>
      <vt:lpstr>Functions Having Several Parameters</vt:lpstr>
      <vt:lpstr>Functions Having Several Parameters</vt:lpstr>
      <vt:lpstr>Boolean- and List-valued Functions</vt:lpstr>
      <vt:lpstr>Boolean- and List-valued Functions</vt:lpstr>
      <vt:lpstr>Scope of Variables</vt:lpstr>
      <vt:lpstr>Scope of Variables</vt:lpstr>
      <vt:lpstr>Scope of Variables</vt:lpstr>
      <vt:lpstr>Scope of Variables</vt:lpstr>
      <vt:lpstr>Scope of Variables</vt:lpstr>
      <vt:lpstr>Named Constants</vt:lpstr>
      <vt:lpstr>Library Modules</vt:lpstr>
      <vt:lpstr>Library Modules</vt:lpstr>
      <vt:lpstr>Library Modules</vt:lpstr>
      <vt:lpstr>END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1</dc:title>
  <dc:creator>Kilwake J</dc:creator>
  <cp:lastModifiedBy>Kilwake J</cp:lastModifiedBy>
  <cp:revision>1</cp:revision>
  <dcterms:created xsi:type="dcterms:W3CDTF">2021-06-26T13:59:06Z</dcterms:created>
  <dcterms:modified xsi:type="dcterms:W3CDTF">2021-06-26T15:00:17Z</dcterms:modified>
</cp:coreProperties>
</file>