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8CD6-86D4-4239-A30A-C0E70844A75B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8CD6-86D4-4239-A30A-C0E70844A75B}" type="datetimeFigureOut">
              <a:rPr lang="en-US" smtClean="0"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E8C9-1DB2-40BC-9973-D161C0802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and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Inheritance </a:t>
            </a: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us to define a new class </a:t>
            </a:r>
          </a:p>
          <a:p>
            <a:pPr lvl="1" eaLnBrk="1" hangingPunct="1"/>
            <a:r>
              <a:rPr lang="en-US" altLang="en-US" smtClean="0"/>
              <a:t>Called the subclass, child class, or derived class </a:t>
            </a:r>
          </a:p>
          <a:p>
            <a:pPr lvl="1" eaLnBrk="1" hangingPunct="1"/>
            <a:r>
              <a:rPr lang="en-US" altLang="en-US" smtClean="0"/>
              <a:t>A modified version of an existing class </a:t>
            </a:r>
          </a:p>
          <a:p>
            <a:pPr eaLnBrk="1" hangingPunct="1"/>
            <a:r>
              <a:rPr lang="en-US" altLang="en-US" smtClean="0"/>
              <a:t>Subclass inherits properties and methods of the superclass </a:t>
            </a:r>
          </a:p>
          <a:p>
            <a:pPr lvl="1" eaLnBrk="1" hangingPunct="1"/>
            <a:r>
              <a:rPr lang="en-US" altLang="en-US" smtClean="0"/>
              <a:t>Adding some of its own properties and methods </a:t>
            </a:r>
          </a:p>
          <a:p>
            <a:pPr lvl="1" eaLnBrk="1" hangingPunct="1"/>
            <a:r>
              <a:rPr lang="en-US" altLang="en-US" smtClean="0"/>
              <a:t>Overriding some of the superclass'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</a:t>
            </a:r>
            <a:r>
              <a:rPr lang="en-US" altLang="en-US" dirty="0" smtClean="0"/>
              <a:t>(cont’d.)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In the real world, many objects are a specialized version of more general objects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Example: grasshoppers and bees are specialized types of insect</a:t>
            </a:r>
          </a:p>
          <a:p>
            <a:pPr lvl="2">
              <a:buFontTx/>
              <a:buChar char="•"/>
            </a:pPr>
            <a:r>
              <a:rPr lang="en-US" altLang="en-US" smtClean="0">
                <a:cs typeface="Courier New" pitchFamily="49" charset="0"/>
              </a:rPr>
              <a:t>In addition to the general insect characteristics, they have unique characteristics:</a:t>
            </a:r>
          </a:p>
          <a:p>
            <a:pPr lvl="3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Grasshoppers can jump</a:t>
            </a:r>
          </a:p>
          <a:p>
            <a:pPr lvl="3">
              <a:buFont typeface="Arial" charset="0"/>
              <a:buChar char="•"/>
            </a:pPr>
            <a:r>
              <a:rPr lang="en-US" altLang="en-US" smtClean="0">
                <a:cs typeface="Courier New" pitchFamily="49" charset="0"/>
              </a:rPr>
              <a:t>Bees can sting, make honey, and build hives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Inheritance </a:t>
            </a:r>
            <a:r>
              <a:rPr lang="en-US" altLang="en-US" dirty="0" smtClean="0"/>
              <a:t>(cont’d.)</a:t>
            </a:r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162175"/>
            <a:ext cx="8229600" cy="3402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Inheritance and the “Is a” Relationship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“</a:t>
            </a:r>
            <a:r>
              <a:rPr lang="en-US" altLang="en-US" u="sng" smtClean="0"/>
              <a:t>Is a” relationship</a:t>
            </a:r>
            <a:r>
              <a:rPr lang="en-US" altLang="en-US" smtClean="0"/>
              <a:t>: exists when one object is a specialized version of another object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Specialized object has all the characteristics of the general object plus unique characteristics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Example: Rectangle is a shape</a:t>
            </a:r>
          </a:p>
          <a:p>
            <a:pPr lvl="1">
              <a:buFont typeface="Arial" charset="0"/>
              <a:buNone/>
            </a:pPr>
            <a:r>
              <a:rPr lang="en-US" altLang="en-US" smtClean="0"/>
              <a:t>		              Daisy is a flower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Inheritance and the “Is a” Relationship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smtClean="0"/>
              <a:t>Inheritance</a:t>
            </a:r>
            <a:r>
              <a:rPr lang="en-US" altLang="en-US" smtClean="0"/>
              <a:t>: used to create an “is a” relationship between classes </a:t>
            </a:r>
          </a:p>
          <a:p>
            <a:pPr>
              <a:buFontTx/>
              <a:buChar char="•"/>
            </a:pPr>
            <a:r>
              <a:rPr lang="en-US" altLang="en-US" u="sng" smtClean="0"/>
              <a:t>Superclass (base class)</a:t>
            </a:r>
            <a:r>
              <a:rPr lang="en-US" altLang="en-US" smtClean="0"/>
              <a:t>: a general class </a:t>
            </a:r>
          </a:p>
          <a:p>
            <a:pPr>
              <a:buFontTx/>
              <a:buChar char="•"/>
            </a:pPr>
            <a:r>
              <a:rPr lang="en-US" altLang="en-US" u="sng" smtClean="0"/>
              <a:t>Subclass (derived class)</a:t>
            </a:r>
            <a:r>
              <a:rPr lang="en-US" altLang="en-US" smtClean="0"/>
              <a:t>: a specialized class</a:t>
            </a:r>
          </a:p>
          <a:p>
            <a:pPr lvl="1">
              <a:buFont typeface="Arial" charset="0"/>
              <a:buChar char="•"/>
            </a:pPr>
            <a:r>
              <a:rPr lang="en-US" altLang="en-US" smtClean="0"/>
              <a:t>An extended version of the superclass</a:t>
            </a:r>
          </a:p>
          <a:p>
            <a:pPr lvl="2">
              <a:buFontTx/>
              <a:buChar char="•"/>
            </a:pPr>
            <a:r>
              <a:rPr lang="en-US" altLang="en-US" smtClean="0"/>
              <a:t>Inherits attributes and methods of the superclass</a:t>
            </a:r>
          </a:p>
          <a:p>
            <a:pPr lvl="2">
              <a:buFontTx/>
              <a:buChar char="•"/>
            </a:pPr>
            <a:r>
              <a:rPr lang="en-US" altLang="en-US" smtClean="0"/>
              <a:t>New attributes and methods can be added</a:t>
            </a:r>
          </a:p>
          <a:p>
            <a:pPr>
              <a:buFontTx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Inheritance and the “Is a” Relationship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/>
              <a:t>In a class definition for a subclass: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To indicate inheritance, the </a:t>
            </a:r>
            <a:r>
              <a:rPr lang="en-US" altLang="en-US" dirty="0" err="1" smtClean="0"/>
              <a:t>superclass</a:t>
            </a:r>
            <a:r>
              <a:rPr lang="en-US" altLang="en-US" dirty="0" smtClean="0"/>
              <a:t> name is placed in parentheses after subclass name</a:t>
            </a:r>
          </a:p>
          <a:p>
            <a:pPr lvl="2">
              <a:buFontTx/>
              <a:buChar char="•"/>
            </a:pPr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Rectangle(Shape):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The </a:t>
            </a:r>
            <a:r>
              <a:rPr lang="en-US" altLang="en-US" b="1" dirty="0" err="1" smtClean="0">
                <a:cs typeface="Courier New" pitchFamily="49" charset="0"/>
              </a:rPr>
              <a:t>initializer</a:t>
            </a:r>
            <a:r>
              <a:rPr lang="en-US" altLang="en-US" dirty="0" smtClean="0">
                <a:cs typeface="Courier New" pitchFamily="49" charset="0"/>
              </a:rPr>
              <a:t> method of a subclass calls the </a:t>
            </a:r>
            <a:r>
              <a:rPr lang="en-US" altLang="en-US" dirty="0" err="1" smtClean="0">
                <a:cs typeface="Courier New" pitchFamily="49" charset="0"/>
              </a:rPr>
              <a:t>initializer</a:t>
            </a:r>
            <a:r>
              <a:rPr lang="en-US" altLang="en-US" dirty="0" smtClean="0">
                <a:cs typeface="Courier New" pitchFamily="49" charset="0"/>
              </a:rPr>
              <a:t> method of the </a:t>
            </a:r>
            <a:r>
              <a:rPr lang="en-US" altLang="en-US" dirty="0" err="1" smtClean="0">
                <a:cs typeface="Courier New" pitchFamily="49" charset="0"/>
              </a:rPr>
              <a:t>superclass</a:t>
            </a:r>
            <a:r>
              <a:rPr lang="en-US" altLang="en-US" dirty="0" smtClean="0">
                <a:cs typeface="Courier New" pitchFamily="49" charset="0"/>
              </a:rPr>
              <a:t> and then initializes the unique data attributes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Add method definitions for unique methods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289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Inheritance and Polymorphism</vt:lpstr>
      <vt:lpstr>Inheritance </vt:lpstr>
      <vt:lpstr>Inheritance (cont’d.)</vt:lpstr>
      <vt:lpstr>Inheritance (cont’d.)</vt:lpstr>
      <vt:lpstr>Inheritance and the “Is a” Relationship</vt:lpstr>
      <vt:lpstr>Inheritance and the “Is a” Relationship (cont’d.)</vt:lpstr>
      <vt:lpstr>Inheritance and the “Is a” Relationship (cont’d.)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Polymorphism</dc:title>
  <dc:creator>Kilwake J</dc:creator>
  <cp:lastModifiedBy>Kilwake J</cp:lastModifiedBy>
  <cp:revision>1</cp:revision>
  <dcterms:created xsi:type="dcterms:W3CDTF">2021-07-05T12:22:22Z</dcterms:created>
  <dcterms:modified xsi:type="dcterms:W3CDTF">2021-07-06T03:06:34Z</dcterms:modified>
</cp:coreProperties>
</file>