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D6C-C64F-4FBE-ACD8-8A7F905F9E4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57D-17B6-4D23-99C1-DA74AAF8BC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D6C-C64F-4FBE-ACD8-8A7F905F9E4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57D-17B6-4D23-99C1-DA74AAF8B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D6C-C64F-4FBE-ACD8-8A7F905F9E4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57D-17B6-4D23-99C1-DA74AAF8B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562600"/>
            <a:ext cx="8229600" cy="6858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D6C-C64F-4FBE-ACD8-8A7F905F9E4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57D-17B6-4D23-99C1-DA74AAF8B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D6C-C64F-4FBE-ACD8-8A7F905F9E4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57D-17B6-4D23-99C1-DA74AAF8BC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D6C-C64F-4FBE-ACD8-8A7F905F9E4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57D-17B6-4D23-99C1-DA74AAF8B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D6C-C64F-4FBE-ACD8-8A7F905F9E4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57D-17B6-4D23-99C1-DA74AAF8B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D6C-C64F-4FBE-ACD8-8A7F905F9E4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57D-17B6-4D23-99C1-DA74AAF8B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D6C-C64F-4FBE-ACD8-8A7F905F9E4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57D-17B6-4D23-99C1-DA74AAF8B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D6C-C64F-4FBE-ACD8-8A7F905F9E4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D57D-17B6-4D23-99C1-DA74AAF8B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6D6C-C64F-4FBE-ACD8-8A7F905F9E4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B2CD57D-17B6-4D23-99C1-DA74AAF8BCB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2C6D6C-C64F-4FBE-ACD8-8A7F905F9E4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2CD57D-17B6-4D23-99C1-DA74AAF8BCB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Text Files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2: Program shows two ways to create files identical to </a:t>
            </a:r>
            <a:r>
              <a:rPr lang="en-US" altLang="en-US" i="1"/>
              <a:t>FirstPresidents.txt</a:t>
            </a:r>
            <a:r>
              <a:rPr lang="en-US" alt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36625" y="2911475"/>
            <a:ext cx="7369175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Text Files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2: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2362200"/>
            <a:ext cx="7123113" cy="3476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4648200"/>
            <a:ext cx="2085975" cy="7524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Text Files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4953000"/>
            <a:ext cx="8229600" cy="1295400"/>
          </a:xfrm>
        </p:spPr>
        <p:txBody>
          <a:bodyPr/>
          <a:lstStyle/>
          <a:p>
            <a:pPr eaLnBrk="1" hangingPunct="1"/>
            <a:r>
              <a:rPr lang="en-US" altLang="en-US"/>
              <a:t>FIGURE 5.2  Contents of the buffer after execution of the second open statement and the </a:t>
            </a:r>
            <a:r>
              <a:rPr lang="en-US" altLang="en-US" i="1"/>
              <a:t>createWithWrite</a:t>
            </a:r>
            <a:r>
              <a:rPr lang="en-US" altLang="en-US"/>
              <a:t> function in 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175" y="1828800"/>
            <a:ext cx="8175625" cy="244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Text Files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Example 4: Program creates a file named </a:t>
            </a:r>
            <a:r>
              <a:rPr lang="en-US" i="1" dirty="0"/>
              <a:t>Both.txt</a:t>
            </a:r>
            <a:r>
              <a:rPr lang="en-US" dirty="0"/>
              <a:t> containing the names of the presidents who also served as vice president.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9613" y="3352800"/>
            <a:ext cx="7724775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Text Files</a:t>
            </a: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4: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0613" y="2344738"/>
            <a:ext cx="7038975" cy="3781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Adding Lines to an Existing Text File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en-US"/>
              <a:t>Example 5: Program adds 3 more names to file.  Uses open statement with ‘a’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688" y="2667000"/>
            <a:ext cx="749300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Altering Items in a Text File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Altering, inserting, or deleting a line of a text file</a:t>
            </a:r>
          </a:p>
          <a:p>
            <a:pPr lvl="1" eaLnBrk="1" hangingPunct="1"/>
            <a:r>
              <a:rPr lang="en-US" altLang="en-US"/>
              <a:t>Cannot be made directly</a:t>
            </a:r>
          </a:p>
          <a:p>
            <a:pPr eaLnBrk="1" hangingPunct="1"/>
            <a:r>
              <a:rPr lang="en-US" altLang="en-US"/>
              <a:t>New file must be created </a:t>
            </a:r>
          </a:p>
          <a:p>
            <a:pPr lvl="1" eaLnBrk="1" hangingPunct="1"/>
            <a:r>
              <a:rPr lang="en-US" altLang="en-US"/>
              <a:t>Read each item from the original file </a:t>
            </a:r>
          </a:p>
          <a:p>
            <a:pPr lvl="1" eaLnBrk="1" hangingPunct="1"/>
            <a:r>
              <a:rPr lang="en-US" altLang="en-US"/>
              <a:t>Record it, with changes, into new file</a:t>
            </a:r>
          </a:p>
          <a:p>
            <a:pPr lvl="1" eaLnBrk="1" hangingPunct="1"/>
            <a:r>
              <a:rPr lang="en-US" altLang="en-US"/>
              <a:t>Old file is then erased</a:t>
            </a:r>
          </a:p>
          <a:p>
            <a:pPr lvl="1" eaLnBrk="1" hangingPunct="1"/>
            <a:r>
              <a:rPr lang="en-US" altLang="en-US"/>
              <a:t>New file is renamed with name of the original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Altering Items in a Text File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 needed for these tasks must be imported from standard library module </a:t>
            </a:r>
            <a:r>
              <a:rPr lang="en-US" altLang="en-US" i="1"/>
              <a:t>os</a:t>
            </a:r>
          </a:p>
          <a:p>
            <a:pPr eaLnBrk="1" hangingPunct="1"/>
            <a:endParaRPr lang="en-US" altLang="en-US" i="1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To remove a file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To rename a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90900" y="2743200"/>
            <a:ext cx="1844675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3851275"/>
            <a:ext cx="3225800" cy="566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/>
          <a:srcRect l="4277" t="1" r="1641" b="-6339"/>
          <a:stretch/>
        </p:blipFill>
        <p:spPr>
          <a:xfrm>
            <a:off x="3695700" y="5068888"/>
            <a:ext cx="5029200" cy="569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list is an ordered collection of items </a:t>
            </a:r>
          </a:p>
          <a:p>
            <a:pPr lvl="1" eaLnBrk="1" hangingPunct="1"/>
            <a:r>
              <a:rPr lang="en-US" altLang="en-US"/>
              <a:t>Possibly with repetitions</a:t>
            </a:r>
          </a:p>
          <a:p>
            <a:pPr lvl="1" eaLnBrk="1" hangingPunct="1"/>
            <a:r>
              <a:rPr lang="en-US" altLang="en-US"/>
              <a:t>Delimited with [ ]</a:t>
            </a:r>
          </a:p>
          <a:p>
            <a:pPr eaLnBrk="1" hangingPunct="1"/>
            <a:r>
              <a:rPr lang="en-US" altLang="en-US"/>
              <a:t>A set is an </a:t>
            </a:r>
            <a:r>
              <a:rPr lang="en-US" altLang="en-US" b="1"/>
              <a:t>un</a:t>
            </a:r>
            <a:r>
              <a:rPr lang="en-US" altLang="en-US"/>
              <a:t>ordered collection of items </a:t>
            </a:r>
          </a:p>
          <a:p>
            <a:pPr lvl="1" eaLnBrk="1" hangingPunct="1"/>
            <a:r>
              <a:rPr lang="en-US" altLang="en-US"/>
              <a:t>No duplicates</a:t>
            </a:r>
          </a:p>
          <a:p>
            <a:pPr lvl="1" eaLnBrk="1" hangingPunct="1"/>
            <a:r>
              <a:rPr lang="en-US" altLang="en-US"/>
              <a:t>Delimited with {  }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Sets</a:t>
            </a:r>
          </a:p>
        </p:txBody>
      </p:sp>
      <p:sp>
        <p:nvSpPr>
          <p:cNvPr id="23555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95300" y="5078413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/>
              <a:t>Table 5.1 Set methods (words = {"spam", "ni"})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286000"/>
            <a:ext cx="7599363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Built-in Functions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Output of functions is a single value</a:t>
            </a:r>
          </a:p>
          <a:p>
            <a:pPr lvl="1" eaLnBrk="1" hangingPunct="1"/>
            <a:r>
              <a:rPr lang="en-US" altLang="en-US"/>
              <a:t>Function is said to return</a:t>
            </a:r>
            <a:r>
              <a:rPr lang="en-US" altLang="en-US" b="1"/>
              <a:t> </a:t>
            </a:r>
            <a:r>
              <a:rPr lang="en-US" altLang="en-US"/>
              <a:t>its output</a:t>
            </a:r>
          </a:p>
          <a:p>
            <a:pPr eaLnBrk="1" hangingPunct="1"/>
            <a:r>
              <a:rPr lang="en-US" altLang="en-US"/>
              <a:t>Items inside parentheses called arguments</a:t>
            </a:r>
          </a:p>
          <a:p>
            <a:pPr eaLnBrk="1" hangingPunct="1"/>
            <a:r>
              <a:rPr lang="en-US" altLang="en-US"/>
              <a:t>Examples: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962400"/>
            <a:ext cx="6781800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6: Program illustrates set operations.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600" y="2743200"/>
            <a:ext cx="8001000" cy="3095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6: Program illustrates set operations.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95400" y="2667000"/>
            <a:ext cx="6629400" cy="303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 Comprehension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eaLnBrk="1" hangingPunct="1"/>
            <a:r>
              <a:rPr lang="en-US" altLang="en-US"/>
              <a:t>Sets can be created with </a:t>
            </a:r>
            <a:r>
              <a:rPr lang="en-US" altLang="en-US" i="1"/>
              <a:t>comprehension</a:t>
            </a:r>
          </a:p>
          <a:p>
            <a:pPr eaLnBrk="1" hangingPunct="1"/>
            <a:r>
              <a:rPr lang="en-US" altLang="en-US"/>
              <a:t>This command creates the set {0, 1, 4, 9}.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811588"/>
            <a:ext cx="4999038" cy="67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Set-theoretic Methods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that create new sets from two existing sets</a:t>
            </a:r>
          </a:p>
          <a:p>
            <a:pPr lvl="1" eaLnBrk="1" hangingPunct="1"/>
            <a:r>
              <a:rPr lang="en-US" altLang="en-US"/>
              <a:t>Merge two sets</a:t>
            </a:r>
          </a:p>
          <a:p>
            <a:pPr lvl="1" eaLnBrk="1" hangingPunct="1"/>
            <a:r>
              <a:rPr lang="en-US" altLang="en-US"/>
              <a:t>Intersection of two sets</a:t>
            </a:r>
          </a:p>
          <a:p>
            <a:pPr lvl="1" eaLnBrk="1" hangingPunct="1"/>
            <a:r>
              <a:rPr lang="en-US" altLang="en-US"/>
              <a:t>Set difference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4038600"/>
            <a:ext cx="3597275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/>
              <a:t>Using Set-theoretic Methods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dirty="0"/>
              <a:t>Steps for extracting information from two related text files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Create two sets; each containing the contents of one of the two text files.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Apply a set operation such as union, intersection, or difference to the sets.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Write the resulting set into a new text file.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/>
              <a:t>Using Set-theoretic Methods with Files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7: Program demonstrates the use of the three set-theoretic operations with two simple text files </a:t>
            </a:r>
          </a:p>
          <a:p>
            <a:pPr lvl="1" eaLnBrk="1" hangingPunct="1"/>
            <a:r>
              <a:rPr lang="en-US" altLang="en-US"/>
              <a:t>Contents are shown below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1350" y="4114800"/>
            <a:ext cx="2857500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/>
              <a:t>Using Set-theoretic Methods with Files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4863" y="2438400"/>
            <a:ext cx="7534275" cy="326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/>
              <a:t>Using Set-theoretic Methods with Files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t="2556"/>
          <a:stretch/>
        </p:blipFill>
        <p:spPr>
          <a:xfrm>
            <a:off x="1219200" y="3200400"/>
            <a:ext cx="6048375" cy="290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CSV Files</a:t>
            </a:r>
          </a:p>
        </p:txBody>
      </p:sp>
      <p:sp>
        <p:nvSpPr>
          <p:cNvPr id="409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Text files considered so far had a single piece of data per line</a:t>
            </a:r>
          </a:p>
          <a:p>
            <a:pPr eaLnBrk="1" hangingPunct="1"/>
            <a:r>
              <a:rPr lang="en-US" altLang="en-US"/>
              <a:t>Consider CSV formatted file</a:t>
            </a:r>
          </a:p>
          <a:p>
            <a:pPr lvl="1" eaLnBrk="1" hangingPunct="1"/>
            <a:r>
              <a:rPr lang="en-US" altLang="en-US"/>
              <a:t>Several items of data on each line</a:t>
            </a:r>
          </a:p>
          <a:p>
            <a:pPr lvl="1" eaLnBrk="1" hangingPunct="1"/>
            <a:r>
              <a:rPr lang="en-US" altLang="en-US"/>
              <a:t>Items separated by commas.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495800"/>
            <a:ext cx="5224463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Accessing the Data in a CSV File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split</a:t>
            </a:r>
            <a:r>
              <a:rPr lang="en-US" altLang="en-US"/>
              <a:t> method is used to access the fields </a:t>
            </a:r>
          </a:p>
          <a:p>
            <a:pPr eaLnBrk="1" hangingPunct="1"/>
            <a:r>
              <a:rPr lang="en-US" altLang="en-US"/>
              <a:t>Example 1 : Program requests name of a continent  </a:t>
            </a:r>
          </a:p>
          <a:p>
            <a:pPr lvl="1" eaLnBrk="1" hangingPunct="1"/>
            <a:r>
              <a:rPr lang="en-US" altLang="en-US"/>
              <a:t>then displays names of UN member countries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51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950" y="3886200"/>
            <a:ext cx="73342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875213"/>
            <a:ext cx="13716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9900" y="4832350"/>
            <a:ext cx="14478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Establish connection between the program and the file </a:t>
            </a:r>
          </a:p>
          <a:p>
            <a:pPr lvl="1" eaLnBrk="1" hangingPunct="1">
              <a:defRPr/>
            </a:pPr>
            <a:r>
              <a:rPr lang="en-US" dirty="0"/>
              <a:t>File is said to be opened for input </a:t>
            </a:r>
          </a:p>
          <a:p>
            <a:pPr lvl="1" eaLnBrk="1" hangingPunct="1">
              <a:defRPr/>
            </a:pPr>
            <a:endParaRPr lang="en-US" dirty="0"/>
          </a:p>
          <a:p>
            <a:pPr marL="457200" lvl="1" indent="0" eaLnBrk="1" hangingPunct="1">
              <a:buFont typeface="Arial" charset="0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Read lines of file in a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40834" b="-1"/>
          <a:stretch/>
        </p:blipFill>
        <p:spPr bwMode="auto">
          <a:xfrm>
            <a:off x="2209800" y="3352800"/>
            <a:ext cx="3937000" cy="54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5105400"/>
            <a:ext cx="5659438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Accessing the Data in a CSV File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1 : Program requests name of a continent  </a:t>
            </a:r>
          </a:p>
          <a:p>
            <a:pPr lvl="1" eaLnBrk="1" hangingPunct="1"/>
            <a:r>
              <a:rPr lang="en-US" altLang="en-US"/>
              <a:t>then displays names of UN member countries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87500" y="3429000"/>
            <a:ext cx="600075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Analyzing the Data in a CSV File with a List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can be analyzed by placing data into a list</a:t>
            </a:r>
          </a:p>
          <a:p>
            <a:pPr lvl="1" eaLnBrk="1" hangingPunct="1"/>
            <a:r>
              <a:rPr lang="en-US" altLang="en-US"/>
              <a:t>Items of the list are other lists </a:t>
            </a:r>
          </a:p>
          <a:p>
            <a:pPr lvl="1" eaLnBrk="1" hangingPunct="1"/>
            <a:r>
              <a:rPr lang="en-US" altLang="en-US"/>
              <a:t>Holding the contents of a single line of the file</a:t>
            </a:r>
          </a:p>
          <a:p>
            <a:pPr eaLnBrk="1" hangingPunct="1"/>
            <a:r>
              <a:rPr lang="en-US" altLang="en-US"/>
              <a:t>Example 2: Program places contents of file into a list of 193 items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335463"/>
            <a:ext cx="7408863" cy="2185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Analyzing the Data in a CSV File with a List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2: Program places contents of file into a list of 193 items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3" y="2895600"/>
            <a:ext cx="7456487" cy="3228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Analyzing the Data in a CSV File with a List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2: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50938" y="2286000"/>
            <a:ext cx="7078662" cy="3944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Analyzing Numeric Data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/>
              <a:t>Example 3: Program does statistical analysis of areas of countries in United Nations.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5800" y="2971800"/>
            <a:ext cx="7989888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Analyzing Numeric Data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/>
              <a:t>Example 3: Program does statistical analysis of areas of countries in United Nations.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2819400"/>
            <a:ext cx="8208963" cy="34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Analyzing Numeric Data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/>
              <a:t>Example 3: Program does statistical analysis of areas of countries in United Nations.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08075" y="2971800"/>
            <a:ext cx="7065963" cy="325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solidFill>
                  <a:srgbClr val="FF0000"/>
                </a:solidFill>
                <a:latin typeface="Arial Rounded MT Bold" pitchFamily="34" charset="0"/>
              </a:rPr>
              <a:t>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Text Files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1:  Three lines of the file </a:t>
            </a:r>
            <a:r>
              <a:rPr lang="en-US" altLang="en-US" i="1"/>
              <a:t>FirstPresidents.txt</a:t>
            </a:r>
            <a:r>
              <a:rPr lang="en-US" altLang="en-US"/>
              <a:t> contain names of first three U.S. presidents.</a:t>
            </a:r>
          </a:p>
          <a:p>
            <a:pPr lvl="1" eaLnBrk="1" hangingPunct="1"/>
            <a:r>
              <a:rPr lang="en-US" altLang="en-US"/>
              <a:t>Program shows two ways to display the contents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b="4753"/>
          <a:stretch/>
        </p:blipFill>
        <p:spPr bwMode="auto">
          <a:xfrm>
            <a:off x="1676400" y="3962400"/>
            <a:ext cx="6324600" cy="183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Text Files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1: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76400" y="2209800"/>
            <a:ext cx="6086475" cy="401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Text Files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Places entire contents of line (including the newline characters) into single string.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Current line is assigned to </a:t>
            </a:r>
            <a:r>
              <a:rPr lang="en-US" altLang="en-US" i="1"/>
              <a:t>strVar</a:t>
            </a:r>
            <a:r>
              <a:rPr lang="en-US" altLang="en-US"/>
              <a:t> and pointer advances to end of that line</a:t>
            </a:r>
          </a:p>
          <a:p>
            <a:pPr lvl="1" eaLnBrk="1" hangingPunct="1"/>
            <a:r>
              <a:rPr lang="en-US" altLang="en-US"/>
              <a:t>Method returns the empty string after all lines have been read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3295650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276600"/>
            <a:ext cx="3581400" cy="493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Text Files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Given function </a:t>
            </a:r>
            <a:r>
              <a:rPr lang="en-US" altLang="en-US" i="1"/>
              <a:t>displayWithReadline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9138" y="3200400"/>
            <a:ext cx="4635500" cy="1966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Text Files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 FIGURE 5.1  Pointer positions during the execution of the </a:t>
            </a:r>
            <a:r>
              <a:rPr lang="en-US" altLang="en-US" i="1"/>
              <a:t>displayWithReadline</a:t>
            </a:r>
            <a:r>
              <a:rPr lang="en-US" altLang="en-US"/>
              <a:t>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3" y="1581150"/>
            <a:ext cx="7799387" cy="369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43675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Creating Text Files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>
          <a:xfrm>
            <a:off x="533400" y="1597025"/>
            <a:ext cx="8229600" cy="4525963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Creates a new text file with the specified name</a:t>
            </a:r>
          </a:p>
          <a:p>
            <a:pPr lvl="1" eaLnBrk="1" hangingPunct="1"/>
            <a:r>
              <a:rPr lang="en-US" altLang="en-US" dirty="0"/>
              <a:t>Said to be opened for writing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Adds the value of </a:t>
            </a:r>
            <a:r>
              <a:rPr lang="en-US" altLang="en-US" i="1" dirty="0" err="1"/>
              <a:t>strVar</a:t>
            </a:r>
            <a:r>
              <a:rPr lang="en-US" altLang="en-US" dirty="0"/>
              <a:t> as a line of the file</a:t>
            </a:r>
          </a:p>
          <a:p>
            <a:pPr eaLnBrk="1" hangingPunct="1"/>
            <a:r>
              <a:rPr lang="en-US" altLang="en-US" dirty="0"/>
              <a:t>File must be closed to guarantee that all data has been physically transferred to the disk.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238" y="1597025"/>
            <a:ext cx="3763962" cy="465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b="14823"/>
          <a:stretch/>
        </p:blipFill>
        <p:spPr bwMode="auto">
          <a:xfrm>
            <a:off x="1166019" y="2952750"/>
            <a:ext cx="3001962" cy="47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</TotalTime>
  <Words>1348</Words>
  <Application>Microsoft Office PowerPoint</Application>
  <PresentationFormat>On-screen Show (4:3)</PresentationFormat>
  <Paragraphs>160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Rounded MT Bold</vt:lpstr>
      <vt:lpstr>Calibri</vt:lpstr>
      <vt:lpstr>Constantia</vt:lpstr>
      <vt:lpstr>Wingdings 2</vt:lpstr>
      <vt:lpstr>Flow</vt:lpstr>
      <vt:lpstr>Processing Data</vt:lpstr>
      <vt:lpstr>Built-in Functions 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Creating Text Files</vt:lpstr>
      <vt:lpstr>Creating Text Files</vt:lpstr>
      <vt:lpstr>Creating Text Files</vt:lpstr>
      <vt:lpstr>Creating Text Files</vt:lpstr>
      <vt:lpstr>Creating Text Files</vt:lpstr>
      <vt:lpstr>Creating Text Files</vt:lpstr>
      <vt:lpstr>Adding Lines to an Existing Text File</vt:lpstr>
      <vt:lpstr>Altering Items in a Text File</vt:lpstr>
      <vt:lpstr>Altering Items in a Text File</vt:lpstr>
      <vt:lpstr>Sets</vt:lpstr>
      <vt:lpstr>Sets</vt:lpstr>
      <vt:lpstr>Sets</vt:lpstr>
      <vt:lpstr>Sets</vt:lpstr>
      <vt:lpstr>Set Comprehension</vt:lpstr>
      <vt:lpstr>Set-theoretic Methods</vt:lpstr>
      <vt:lpstr>Using Set-theoretic Methods with Files</vt:lpstr>
      <vt:lpstr>Using Set-theoretic Methods with Files</vt:lpstr>
      <vt:lpstr>Using Set-theoretic Methods with Files</vt:lpstr>
      <vt:lpstr>Using Set-theoretic Methods with Files</vt:lpstr>
      <vt:lpstr>CSV Files</vt:lpstr>
      <vt:lpstr>Accessing the Data in a CSV File</vt:lpstr>
      <vt:lpstr>Accessing the Data in a CSV File</vt:lpstr>
      <vt:lpstr>Analyzing the Data in a CSV File with a List</vt:lpstr>
      <vt:lpstr>Analyzing the Data in a CSV File with a List</vt:lpstr>
      <vt:lpstr>Analyzing the Data in a CSV File with a List</vt:lpstr>
      <vt:lpstr>Analyzing Numeric Data</vt:lpstr>
      <vt:lpstr>Analyzing Numeric Data</vt:lpstr>
      <vt:lpstr>Analyzing Numeric Data</vt:lpstr>
      <vt:lpstr>END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Data</dc:title>
  <dc:creator>Kilwake J</dc:creator>
  <cp:lastModifiedBy>oliver andayi</cp:lastModifiedBy>
  <cp:revision>3</cp:revision>
  <dcterms:created xsi:type="dcterms:W3CDTF">2021-06-26T20:09:55Z</dcterms:created>
  <dcterms:modified xsi:type="dcterms:W3CDTF">2023-11-08T10:28:36Z</dcterms:modified>
</cp:coreProperties>
</file>