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8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3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2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F754F41-861B-4D88-8684-A768078CFEE1}" type="datetimeFigureOut">
              <a:rPr lang="en-US"/>
              <a:pPr>
                <a:defRPr/>
              </a:pPr>
              <a:t>17-May-21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F9A6A1C-5BCE-4AA2-B9B7-347FB39C7A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81200" y="5715000"/>
            <a:ext cx="5486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 smtClean="0"/>
              <a:t>An Introduction to Programming Using Python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 smtClean="0"/>
              <a:t>David I. Schneider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ded Corner 6"/>
          <p:cNvSpPr/>
          <p:nvPr/>
        </p:nvSpPr>
        <p:spPr>
          <a:xfrm>
            <a:off x="304800" y="228600"/>
            <a:ext cx="8610600" cy="6477000"/>
          </a:xfrm>
          <a:prstGeom prst="foldedCorner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97000"/>
                </a:schemeClr>
              </a:gs>
              <a:gs pos="50000">
                <a:schemeClr val="accent1">
                  <a:tint val="44500"/>
                  <a:satMod val="160000"/>
                  <a:alpha val="94000"/>
                </a:schemeClr>
              </a:gs>
              <a:gs pos="100000">
                <a:schemeClr val="accent1">
                  <a:tint val="23500"/>
                  <a:satMod val="160000"/>
                  <a:alpha val="95000"/>
                </a:schemeClr>
              </a:gs>
            </a:gsLst>
            <a:lin ang="5400000" scaled="0"/>
          </a:gradFill>
          <a:ln>
            <a:noFill/>
          </a:ln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5300" y="6400800"/>
            <a:ext cx="8229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5" r:id="rId2"/>
    <p:sldLayoutId id="2147483776" r:id="rId3"/>
    <p:sldLayoutId id="2147483777" r:id="rId4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Core Objects, Variables, Input, and 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Section 1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Chapter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sz="4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abs</a:t>
            </a:r>
            <a:r>
              <a:rPr lang="en-US" dirty="0"/>
              <a:t>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300288"/>
            <a:ext cx="3730625" cy="2195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sz="40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sz="4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352800"/>
            <a:ext cx="3933825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609600" y="1676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800" noProof="0" dirty="0" smtClean="0">
                <a:latin typeface="+mn-lt"/>
                <a:ea typeface="+mj-ea"/>
                <a:cs typeface="+mj-cs"/>
              </a:rPr>
              <a:t>Converts</a:t>
            </a:r>
            <a:r>
              <a:rPr lang="en-US" sz="2800" noProof="0" dirty="0" smtClean="0">
                <a:latin typeface="+mj-lt"/>
                <a:ea typeface="+mj-ea"/>
                <a:cs typeface="+mj-cs"/>
              </a:rPr>
              <a:t> the argument into an integer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sz="4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round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319338"/>
            <a:ext cx="4038600" cy="2333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sz="40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dirty="0" smtClean="0"/>
              <a:t>, and </a:t>
            </a:r>
            <a:r>
              <a:rPr lang="en-US" sz="4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round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1433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 3: Program evaluates  functions, prints results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819400"/>
            <a:ext cx="3954463" cy="2995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Augmented Assignments</a:t>
            </a:r>
          </a:p>
        </p:txBody>
      </p:sp>
      <p:sp>
        <p:nvSpPr>
          <p:cNvPr id="1536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Remember:  expression on right side of assignment statement evaluated </a:t>
            </a:r>
            <a:r>
              <a:rPr lang="en-US" altLang="en-US" i="1" smtClean="0"/>
              <a:t>before </a:t>
            </a:r>
            <a:r>
              <a:rPr lang="en-US" altLang="en-US" smtClean="0"/>
              <a:t>assignment is made</a:t>
            </a:r>
            <a:br>
              <a:rPr lang="en-US" altLang="en-US" smtClean="0"/>
            </a:b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var = var + 1</a:t>
            </a:r>
          </a:p>
          <a:p>
            <a:pPr eaLnBrk="1" hangingPunct="1"/>
            <a:r>
              <a:rPr lang="en-US" altLang="en-US" smtClean="0"/>
              <a:t>Python has special operator to accomplish same thing</a:t>
            </a:r>
            <a:br>
              <a:rPr lang="en-US" altLang="en-US" smtClean="0"/>
            </a:b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var += 1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Augmented Assignments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4:</a:t>
            </a:r>
            <a:br>
              <a:rPr lang="en-US" altLang="en-US" smtClean="0"/>
            </a:br>
            <a:r>
              <a:rPr lang="en-US" altLang="en-US" smtClean="0"/>
              <a:t>Program illustrates </a:t>
            </a:r>
            <a:br>
              <a:rPr lang="en-US" altLang="en-US" smtClean="0"/>
            </a:br>
            <a:r>
              <a:rPr lang="en-US" altLang="en-US" smtClean="0"/>
              <a:t>different </a:t>
            </a:r>
            <a:br>
              <a:rPr lang="en-US" altLang="en-US" smtClean="0"/>
            </a:br>
            <a:r>
              <a:rPr lang="en-US" altLang="en-US" smtClean="0"/>
              <a:t>augmented </a:t>
            </a:r>
            <a:br>
              <a:rPr lang="en-US" altLang="en-US" smtClean="0"/>
            </a:br>
            <a:r>
              <a:rPr lang="en-US" altLang="en-US" smtClean="0"/>
              <a:t>assignment </a:t>
            </a:r>
            <a:br>
              <a:rPr lang="en-US" altLang="en-US" smtClean="0"/>
            </a:br>
            <a:r>
              <a:rPr lang="en-US" altLang="en-US" smtClean="0"/>
              <a:t>operators.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23563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828800"/>
            <a:ext cx="4162425" cy="4357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 Other Integer Operators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Integer division operator </a:t>
            </a:r>
          </a:p>
          <a:p>
            <a:pPr lvl="1" eaLnBrk="1" hangingPunct="1"/>
            <a:r>
              <a:rPr lang="en-US" altLang="en-US" smtClean="0"/>
              <a:t>Written //</a:t>
            </a:r>
          </a:p>
          <a:p>
            <a:pPr eaLnBrk="1" hangingPunct="1"/>
            <a:r>
              <a:rPr lang="en-US" altLang="en-US" smtClean="0"/>
              <a:t>Modulus operator </a:t>
            </a:r>
          </a:p>
          <a:p>
            <a:pPr lvl="1" eaLnBrk="1" hangingPunct="1"/>
            <a:r>
              <a:rPr lang="en-US" altLang="en-US" smtClean="0"/>
              <a:t>Written 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5200" y="3810000"/>
            <a:ext cx="2867025" cy="1781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 Other Integer Operators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5: converts 41 inches to 3 feet, </a:t>
            </a:r>
            <a:br>
              <a:rPr lang="en-US" altLang="en-US" smtClean="0"/>
            </a:br>
            <a:r>
              <a:rPr lang="en-US" altLang="en-US" smtClean="0"/>
              <a:t> 5 inches: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048000"/>
            <a:ext cx="4616450" cy="2509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Parentheses, Order of Precedence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Parentheses used to clarify meaning of an expression</a:t>
            </a:r>
          </a:p>
          <a:p>
            <a:pPr eaLnBrk="1" hangingPunct="1"/>
            <a:r>
              <a:rPr lang="en-US" altLang="en-US" smtClean="0"/>
              <a:t>Order of precedence </a:t>
            </a:r>
          </a:p>
          <a:p>
            <a:pPr marL="971550" lvl="1" indent="-514350" eaLnBrk="1" hangingPunct="1">
              <a:buFont typeface="Calibri" pitchFamily="34" charset="0"/>
              <a:buAutoNum type="arabicPeriod"/>
            </a:pPr>
            <a:r>
              <a:rPr lang="en-US" altLang="en-US" smtClean="0"/>
              <a:t>Terms inside parentheses (inner to outer)</a:t>
            </a:r>
          </a:p>
          <a:p>
            <a:pPr marL="971550" lvl="1" indent="-514350" eaLnBrk="1" hangingPunct="1">
              <a:buFont typeface="Calibri" pitchFamily="34" charset="0"/>
              <a:buAutoNum type="arabicPeriod"/>
            </a:pPr>
            <a:r>
              <a:rPr lang="en-US" altLang="en-US" smtClean="0"/>
              <a:t>Exponentiation</a:t>
            </a:r>
          </a:p>
          <a:p>
            <a:pPr marL="971550" lvl="1" indent="-514350" eaLnBrk="1" hangingPunct="1">
              <a:buFont typeface="Calibri" pitchFamily="34" charset="0"/>
              <a:buAutoNum type="arabicPeriod"/>
            </a:pPr>
            <a:r>
              <a:rPr lang="en-US" altLang="en-US" smtClean="0"/>
              <a:t>Multiplication, division (ordinary and integer), modulus</a:t>
            </a:r>
          </a:p>
          <a:p>
            <a:pPr marL="971550" lvl="1" indent="-514350" eaLnBrk="1" hangingPunct="1">
              <a:buFont typeface="Calibri" pitchFamily="34" charset="0"/>
              <a:buAutoNum type="arabicPeriod"/>
            </a:pPr>
            <a:r>
              <a:rPr lang="en-US" altLang="en-US" smtClean="0"/>
              <a:t>Addition and subtraction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Syntax Errors</a:t>
            </a:r>
          </a:p>
        </p:txBody>
      </p:sp>
      <p:sp>
        <p:nvSpPr>
          <p:cNvPr id="2048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Grammatical and punctuation errors are called syntax errors.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1295400" y="5207000"/>
            <a:ext cx="6629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400"/>
              <a:t>Table 2.1 Three Syntax Errors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350" y="3338513"/>
            <a:ext cx="8115300" cy="14732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Numbers</a:t>
            </a:r>
          </a:p>
        </p:txBody>
      </p:sp>
      <p:sp>
        <p:nvSpPr>
          <p:cNvPr id="4099" name="Content Placeholder 8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eaLnBrk="1" hangingPunct="1"/>
            <a:r>
              <a:rPr lang="en-US" altLang="en-US" smtClean="0"/>
              <a:t>Numbers are referred to as </a:t>
            </a:r>
            <a:r>
              <a:rPr lang="en-US" altLang="en-US" i="1" smtClean="0"/>
              <a:t>numeric literals</a:t>
            </a:r>
          </a:p>
          <a:p>
            <a:pPr eaLnBrk="1" hangingPunct="1"/>
            <a:r>
              <a:rPr lang="en-US" altLang="en-US" smtClean="0"/>
              <a:t>Two Types of numbers: </a:t>
            </a:r>
            <a:r>
              <a:rPr lang="en-US" altLang="en-US" i="1" smtClean="0"/>
              <a:t>ints</a:t>
            </a:r>
            <a:r>
              <a:rPr lang="en-US" altLang="en-US" smtClean="0"/>
              <a:t> and </a:t>
            </a:r>
            <a:r>
              <a:rPr lang="en-US" altLang="en-US" i="1" smtClean="0"/>
              <a:t>floats</a:t>
            </a:r>
          </a:p>
          <a:p>
            <a:pPr lvl="1" eaLnBrk="1" hangingPunct="1"/>
            <a:r>
              <a:rPr lang="en-US" altLang="en-US" smtClean="0"/>
              <a:t>Whole number written without a decimal point called an </a:t>
            </a:r>
            <a:r>
              <a:rPr lang="en-US" altLang="en-US" b="1" smtClean="0"/>
              <a:t>int</a:t>
            </a:r>
            <a:r>
              <a:rPr lang="en-US" altLang="en-US" smtClean="0"/>
              <a:t> </a:t>
            </a:r>
          </a:p>
          <a:p>
            <a:pPr lvl="1" eaLnBrk="1" hangingPunct="1"/>
            <a:r>
              <a:rPr lang="en-US" altLang="en-US" smtClean="0"/>
              <a:t>Number written with a decimal point  called a </a:t>
            </a:r>
            <a:r>
              <a:rPr lang="en-US" altLang="en-US" b="1" smtClean="0"/>
              <a:t>float</a:t>
            </a:r>
            <a:r>
              <a:rPr lang="en-US" altLang="en-US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Syntax Errors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1295400" y="5486400"/>
            <a:ext cx="6629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altLang="en-US" sz="2400"/>
              <a:t>FIGURE 2.1  Syntax error message boxes.</a:t>
            </a:r>
            <a:endParaRPr lang="en-US" altLang="en-US" sz="2400"/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6638" y="2209800"/>
            <a:ext cx="7146925" cy="251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Runtime Errors</a:t>
            </a:r>
          </a:p>
        </p:txBody>
      </p:sp>
      <p:sp>
        <p:nvSpPr>
          <p:cNvPr id="2253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Errors discovered while program is running called runtime errors or exceptions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sp>
        <p:nvSpPr>
          <p:cNvPr id="22533" name="TextBox 6"/>
          <p:cNvSpPr txBox="1">
            <a:spLocks noChangeArrowheads="1"/>
          </p:cNvSpPr>
          <p:nvPr/>
        </p:nvSpPr>
        <p:spPr bwMode="auto">
          <a:xfrm>
            <a:off x="1630363" y="5570538"/>
            <a:ext cx="58832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400"/>
              <a:t>Table 2.2 Three Runtime Errors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6100" y="3581400"/>
            <a:ext cx="8051800" cy="14160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Runtime Errors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Python encounters exception</a:t>
            </a:r>
          </a:p>
          <a:p>
            <a:pPr lvl="1" eaLnBrk="1" hangingPunct="1"/>
            <a:r>
              <a:rPr lang="en-US" altLang="en-US" smtClean="0"/>
              <a:t>Terminates execution of program,  displays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838200" y="5589588"/>
            <a:ext cx="7086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400"/>
              <a:t>FIGURE 2.2  An Error Message for an Exception Error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8763" y="3505200"/>
            <a:ext cx="6086475" cy="138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Logic Error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Occurs when a program does not perform the way it was intended</a:t>
            </a:r>
          </a:p>
          <a:p>
            <a:pPr eaLnBrk="1" hangingPunct="1"/>
            <a:r>
              <a:rPr lang="en-US" altLang="en-US" smtClean="0"/>
              <a:t>Example</a:t>
            </a:r>
            <a:br>
              <a:rPr lang="en-US" altLang="en-US" smtClean="0"/>
            </a:br>
            <a:r>
              <a:rPr lang="en-US" altLang="en-US" sz="2800" b="1" smtClean="0">
                <a:latin typeface="Courier New" pitchFamily="49" charset="0"/>
                <a:cs typeface="Courier New" pitchFamily="49" charset="0"/>
              </a:rPr>
              <a:t>average = firstNum + secondNum / 2</a:t>
            </a:r>
          </a:p>
          <a:p>
            <a:pPr eaLnBrk="1" hangingPunct="1"/>
            <a:r>
              <a:rPr lang="en-US" altLang="en-US" smtClean="0"/>
              <a:t>Syntax correct, logic wrong: should be</a:t>
            </a:r>
            <a:br>
              <a:rPr lang="en-US" altLang="en-US" smtClean="0"/>
            </a:br>
            <a:r>
              <a:rPr lang="en-US" altLang="en-US" sz="2800" b="1" smtClean="0">
                <a:latin typeface="Courier New" pitchFamily="49" charset="0"/>
                <a:cs typeface="Courier New" pitchFamily="49" charset="0"/>
              </a:rPr>
              <a:t>average = </a:t>
            </a:r>
            <a:r>
              <a:rPr lang="en-US" altLang="en-US" sz="2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800" b="1" smtClean="0">
                <a:latin typeface="Courier New" pitchFamily="49" charset="0"/>
                <a:cs typeface="Courier New" pitchFamily="49" charset="0"/>
              </a:rPr>
              <a:t>firstNum + secondNum</a:t>
            </a:r>
            <a:r>
              <a:rPr lang="en-US" altLang="en-US" sz="2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en-US" sz="2800" b="1" smtClean="0">
                <a:latin typeface="Courier New" pitchFamily="49" charset="0"/>
                <a:cs typeface="Courier New" pitchFamily="49" charset="0"/>
              </a:rPr>
              <a:t> / 2</a:t>
            </a:r>
          </a:p>
          <a:p>
            <a:pPr eaLnBrk="1" hangingPunct="1"/>
            <a:r>
              <a:rPr lang="en-US" altLang="en-US" smtClean="0"/>
              <a:t>Logic errors are most difficult type of error to locate</a:t>
            </a:r>
          </a:p>
          <a:p>
            <a:pPr eaLnBrk="1" hangingPunct="1"/>
            <a:endParaRPr lang="en-US" altLang="en-US" sz="28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altLang="en-US" sz="28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Numeric Objects in Memory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Consider this code: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This is </a:t>
            </a:r>
            <a:br>
              <a:rPr lang="en-US" altLang="en-US" smtClean="0"/>
            </a:br>
            <a:r>
              <a:rPr lang="en-US" altLang="en-US" smtClean="0"/>
              <a:t>what </a:t>
            </a:r>
            <a:br>
              <a:rPr lang="en-US" altLang="en-US" smtClean="0"/>
            </a:br>
            <a:r>
              <a:rPr lang="en-US" altLang="en-US" smtClean="0"/>
              <a:t>happens: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13275" y="1417638"/>
            <a:ext cx="1314450" cy="923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6225" y="2616200"/>
            <a:ext cx="4910138" cy="234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607" name="TextBox 6"/>
          <p:cNvSpPr txBox="1">
            <a:spLocks noChangeArrowheads="1"/>
          </p:cNvSpPr>
          <p:nvPr/>
        </p:nvSpPr>
        <p:spPr bwMode="auto">
          <a:xfrm>
            <a:off x="1803400" y="5410200"/>
            <a:ext cx="6934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400"/>
              <a:t>FIGURE 2.3  Numeric objects in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End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dirty="0" smtClean="0"/>
              <a:t>Section 1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Numbers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Arithmetic Operators</a:t>
            </a:r>
          </a:p>
          <a:p>
            <a:pPr lvl="1" eaLnBrk="1" hangingPunct="1"/>
            <a:r>
              <a:rPr lang="en-US" altLang="en-US" smtClean="0"/>
              <a:t>Addition, subtraction, multiplication, division, and exponentiation. </a:t>
            </a:r>
          </a:p>
          <a:p>
            <a:pPr eaLnBrk="1" hangingPunct="1"/>
            <a:r>
              <a:rPr lang="en-US" altLang="en-US" smtClean="0"/>
              <a:t>Result of a division is always a float</a:t>
            </a:r>
          </a:p>
          <a:p>
            <a:pPr eaLnBrk="1" hangingPunct="1"/>
            <a:r>
              <a:rPr lang="en-US" altLang="en-US" smtClean="0"/>
              <a:t>Result of the other operations is a float if …</a:t>
            </a:r>
          </a:p>
          <a:p>
            <a:pPr lvl="1" eaLnBrk="1" hangingPunct="1"/>
            <a:r>
              <a:rPr lang="en-US" altLang="en-US" smtClean="0"/>
              <a:t>Either of the numbers is a float </a:t>
            </a:r>
          </a:p>
          <a:p>
            <a:pPr lvl="1" eaLnBrk="1" hangingPunct="1"/>
            <a:r>
              <a:rPr lang="en-US" altLang="en-US" smtClean="0"/>
              <a:t>Otherwise is an int.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print</a:t>
            </a:r>
            <a:r>
              <a:rPr lang="en-US" altLang="en-US" smtClean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Used to </a:t>
            </a:r>
            <a:r>
              <a:rPr lang="en-US" dirty="0"/>
              <a:t>display numbers on the </a:t>
            </a:r>
            <a:r>
              <a:rPr lang="en-US" dirty="0" smtClean="0"/>
              <a:t>monitor</a:t>
            </a:r>
          </a:p>
          <a:p>
            <a:pPr lvl="1" eaLnBrk="1" hangingPunct="1">
              <a:defRPr/>
            </a:pPr>
            <a:r>
              <a:rPr lang="en-US" dirty="0"/>
              <a:t>If </a:t>
            </a:r>
            <a:r>
              <a:rPr lang="en-US" i="1" dirty="0"/>
              <a:t>n </a:t>
            </a:r>
            <a:r>
              <a:rPr lang="en-US" dirty="0"/>
              <a:t>is a number,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600" dirty="0"/>
              <a:t> </a:t>
            </a:r>
            <a:r>
              <a:rPr lang="en-US" dirty="0"/>
              <a:t>displays </a:t>
            </a:r>
            <a:r>
              <a:rPr lang="en-US" dirty="0" smtClean="0"/>
              <a:t>number </a:t>
            </a:r>
            <a:r>
              <a:rPr lang="en-US" dirty="0"/>
              <a:t>n. 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The print function can display the result of evaluated expressions</a:t>
            </a:r>
          </a:p>
          <a:p>
            <a:pPr lvl="1" eaLnBrk="1" hangingPunct="1">
              <a:defRPr/>
            </a:pPr>
            <a:r>
              <a:rPr lang="en-US" dirty="0" smtClean="0"/>
              <a:t>A </a:t>
            </a:r>
            <a:r>
              <a:rPr lang="en-US" dirty="0"/>
              <a:t>single print function can display several </a:t>
            </a:r>
            <a:r>
              <a:rPr lang="en-US" dirty="0" smtClean="0"/>
              <a:t>values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 smtClean="0"/>
              <a:t>Example 1: Program</a:t>
            </a:r>
            <a:br>
              <a:rPr lang="en-US" dirty="0" smtClean="0"/>
            </a:br>
            <a:r>
              <a:rPr lang="en-US" dirty="0" smtClean="0"/>
              <a:t>demonstrates</a:t>
            </a:r>
            <a:br>
              <a:rPr lang="en-US" dirty="0" smtClean="0"/>
            </a:br>
            <a:r>
              <a:rPr lang="en-US" dirty="0" smtClean="0"/>
              <a:t>operations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4533900"/>
            <a:ext cx="3990975" cy="1638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 mathematics problems, quantities are referred to by names</a:t>
            </a:r>
          </a:p>
          <a:p>
            <a:pPr eaLnBrk="1" hangingPunct="1">
              <a:defRPr/>
            </a:pPr>
            <a:r>
              <a:rPr lang="en-US" dirty="0" smtClean="0"/>
              <a:t>Names given to the values are called </a:t>
            </a:r>
            <a:r>
              <a:rPr lang="en-US" b="1" dirty="0" smtClean="0"/>
              <a:t>variables</a:t>
            </a:r>
            <a:endParaRPr lang="en-US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 smtClean="0"/>
              <a:t>Example 2: Program uses speed, time … calculates distance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4114800"/>
            <a:ext cx="4633913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Variables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Assignment statements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Expression on right evaluated</a:t>
            </a:r>
          </a:p>
          <a:p>
            <a:pPr lvl="1" eaLnBrk="1" hangingPunct="1"/>
            <a:r>
              <a:rPr lang="en-US" altLang="en-US" smtClean="0"/>
              <a:t>That value assigned to variable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743200"/>
            <a:ext cx="4633913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eft Brace 5"/>
          <p:cNvSpPr/>
          <p:nvPr/>
        </p:nvSpPr>
        <p:spPr>
          <a:xfrm>
            <a:off x="3124200" y="2819400"/>
            <a:ext cx="266700" cy="838200"/>
          </a:xfrm>
          <a:prstGeom prst="leftBrace">
            <a:avLst>
              <a:gd name="adj1" fmla="val 33675"/>
              <a:gd name="adj2" fmla="val 51304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754188" y="2154238"/>
            <a:ext cx="1293812" cy="1084262"/>
          </a:xfrm>
          <a:custGeom>
            <a:avLst/>
            <a:gdLst>
              <a:gd name="connsiteX0" fmla="*/ 860614 w 1067348"/>
              <a:gd name="connsiteY0" fmla="*/ 0 h 1121133"/>
              <a:gd name="connsiteX1" fmla="*/ 1873 w 1067348"/>
              <a:gd name="connsiteY1" fmla="*/ 707666 h 1121133"/>
              <a:gd name="connsiteX2" fmla="*/ 1067348 w 1067348"/>
              <a:gd name="connsiteY2" fmla="*/ 1121133 h 1121133"/>
              <a:gd name="connsiteX0" fmla="*/ 459234 w 1109080"/>
              <a:gd name="connsiteY0" fmla="*/ 0 h 1200646"/>
              <a:gd name="connsiteX1" fmla="*/ 43605 w 1109080"/>
              <a:gd name="connsiteY1" fmla="*/ 787179 h 1200646"/>
              <a:gd name="connsiteX2" fmla="*/ 1109080 w 1109080"/>
              <a:gd name="connsiteY2" fmla="*/ 1200646 h 1200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9080" h="1200646">
                <a:moveTo>
                  <a:pt x="459234" y="0"/>
                </a:moveTo>
                <a:cubicBezTo>
                  <a:pt x="12635" y="260405"/>
                  <a:pt x="-64703" y="587071"/>
                  <a:pt x="43605" y="787179"/>
                </a:cubicBezTo>
                <a:cubicBezTo>
                  <a:pt x="151913" y="987287"/>
                  <a:pt x="593570" y="1087340"/>
                  <a:pt x="1109080" y="1200646"/>
                </a:cubicBezTo>
              </a:path>
            </a:pathLst>
          </a:cu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797550" y="3622675"/>
            <a:ext cx="1449388" cy="1787525"/>
          </a:xfrm>
          <a:custGeom>
            <a:avLst/>
            <a:gdLst>
              <a:gd name="connsiteX0" fmla="*/ 0 w 1154831"/>
              <a:gd name="connsiteY0" fmla="*/ 2343150 h 2343150"/>
              <a:gd name="connsiteX1" fmla="*/ 1154430 w 1154831"/>
              <a:gd name="connsiteY1" fmla="*/ 1051560 h 2343150"/>
              <a:gd name="connsiteX2" fmla="*/ 102870 w 1154831"/>
              <a:gd name="connsiteY2" fmla="*/ 0 h 2343150"/>
              <a:gd name="connsiteX0" fmla="*/ 130051 w 1285044"/>
              <a:gd name="connsiteY0" fmla="*/ 2417300 h 2417300"/>
              <a:gd name="connsiteX1" fmla="*/ 1284481 w 1285044"/>
              <a:gd name="connsiteY1" fmla="*/ 1125710 h 2417300"/>
              <a:gd name="connsiteX2" fmla="*/ 0 w 1285044"/>
              <a:gd name="connsiteY2" fmla="*/ 0 h 241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044" h="2417300">
                <a:moveTo>
                  <a:pt x="130051" y="2417300"/>
                </a:moveTo>
                <a:cubicBezTo>
                  <a:pt x="698693" y="1966767"/>
                  <a:pt x="1306156" y="1528593"/>
                  <a:pt x="1284481" y="1125710"/>
                </a:cubicBezTo>
                <a:cubicBezTo>
                  <a:pt x="1262806" y="722827"/>
                  <a:pt x="534352" y="330517"/>
                  <a:pt x="0" y="0"/>
                </a:cubicBezTo>
              </a:path>
            </a:pathLst>
          </a:cu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Variables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Variable names in Python</a:t>
            </a:r>
          </a:p>
          <a:p>
            <a:pPr lvl="1" eaLnBrk="1" hangingPunct="1"/>
            <a:r>
              <a:rPr lang="en-US" altLang="en-US" smtClean="0"/>
              <a:t>Begin with letter or underscore _</a:t>
            </a:r>
          </a:p>
          <a:p>
            <a:pPr lvl="1" eaLnBrk="1" hangingPunct="1"/>
            <a:r>
              <a:rPr lang="en-US" altLang="en-US" smtClean="0"/>
              <a:t>Can only consist of letters, numbers, underscores</a:t>
            </a:r>
          </a:p>
          <a:p>
            <a:pPr eaLnBrk="1" hangingPunct="1"/>
            <a:r>
              <a:rPr lang="en-US" altLang="en-US" smtClean="0"/>
              <a:t>Recommend using descriptive variable names</a:t>
            </a:r>
          </a:p>
          <a:p>
            <a:pPr eaLnBrk="1" hangingPunct="1"/>
            <a:r>
              <a:rPr lang="en-US" altLang="en-US" smtClean="0"/>
              <a:t>Convention will be</a:t>
            </a:r>
          </a:p>
          <a:p>
            <a:pPr lvl="1" eaLnBrk="1" hangingPunct="1"/>
            <a:r>
              <a:rPr lang="en-US" altLang="en-US" smtClean="0"/>
              <a:t>Begin with lowercase</a:t>
            </a:r>
          </a:p>
          <a:p>
            <a:pPr lvl="1" eaLnBrk="1" hangingPunct="1"/>
            <a:r>
              <a:rPr lang="en-US" altLang="en-US" smtClean="0"/>
              <a:t>Use cap for additional “word” in the name</a:t>
            </a:r>
          </a:p>
          <a:p>
            <a:pPr lvl="1" eaLnBrk="1" hangingPunct="1"/>
            <a:r>
              <a:rPr lang="en-US" altLang="en-US" smtClean="0"/>
              <a:t>Example:  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rateOfChange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Variables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Names in Python are case-sensitive</a:t>
            </a:r>
          </a:p>
          <a:p>
            <a:pPr eaLnBrk="1" hangingPunct="1"/>
            <a:r>
              <a:rPr lang="en-US" altLang="en-US" smtClean="0"/>
              <a:t>There are thirty-three words, called </a:t>
            </a:r>
            <a:r>
              <a:rPr lang="en-US" altLang="en-US" b="1" smtClean="0"/>
              <a:t>reserved words (</a:t>
            </a:r>
            <a:r>
              <a:rPr lang="en-US" altLang="en-US" smtClean="0"/>
              <a:t>or</a:t>
            </a:r>
            <a:r>
              <a:rPr lang="en-US" altLang="en-US" b="1" smtClean="0"/>
              <a:t> keywords)</a:t>
            </a:r>
          </a:p>
          <a:p>
            <a:pPr lvl="1" eaLnBrk="1" hangingPunct="1"/>
            <a:r>
              <a:rPr lang="en-US" altLang="en-US" smtClean="0"/>
              <a:t>Have special meanings in Python</a:t>
            </a:r>
          </a:p>
          <a:p>
            <a:pPr lvl="1" eaLnBrk="1" hangingPunct="1"/>
            <a:r>
              <a:rPr lang="en-US" altLang="en-US" smtClean="0"/>
              <a:t>Cannot be used as variable names</a:t>
            </a:r>
          </a:p>
          <a:p>
            <a:pPr lvl="1" eaLnBrk="1" hangingPunct="1"/>
            <a:r>
              <a:rPr lang="en-US" altLang="en-US" smtClean="0"/>
              <a:t>See Appendix B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Comments</a:t>
            </a:r>
            <a:endParaRPr lang="he-IL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en-US" altLang="en-US" u="sng" dirty="0" smtClean="0"/>
              <a:t>Comments</a:t>
            </a:r>
            <a:r>
              <a:rPr lang="en-US" altLang="en-US" dirty="0" smtClean="0"/>
              <a:t>: notes of explanation within a program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dirty="0" smtClean="0"/>
              <a:t>Ignored by Python interpreter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altLang="en-US" dirty="0" smtClean="0"/>
              <a:t>Intended for a person reading the program’s code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dirty="0" smtClean="0">
                <a:solidFill>
                  <a:srgbClr val="FF0000"/>
                </a:solidFill>
              </a:rPr>
              <a:t>Begin with a # character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u="sng" dirty="0" smtClean="0"/>
              <a:t>End-line comment</a:t>
            </a:r>
            <a:r>
              <a:rPr lang="en-US" altLang="en-US" dirty="0" smtClean="0"/>
              <a:t>: appears at the end of a line of code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dirty="0" smtClean="0"/>
              <a:t>Typically explains the purpose of that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ythonMaster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ppt9419.tmp</Template>
  <TotalTime>72</TotalTime>
  <Words>781</Words>
  <Application>Microsoft Office PowerPoint</Application>
  <PresentationFormat>On-screen Show (4:3)</PresentationFormat>
  <Paragraphs>130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Arial</vt:lpstr>
      <vt:lpstr>Courier New</vt:lpstr>
      <vt:lpstr>PythonMaster1</vt:lpstr>
      <vt:lpstr>Core Objects, Variables, Input, and Output</vt:lpstr>
      <vt:lpstr>Numbers</vt:lpstr>
      <vt:lpstr>Numbers</vt:lpstr>
      <vt:lpstr>The print Function</vt:lpstr>
      <vt:lpstr>Variables</vt:lpstr>
      <vt:lpstr>Variables</vt:lpstr>
      <vt:lpstr>Variables</vt:lpstr>
      <vt:lpstr>Variables</vt:lpstr>
      <vt:lpstr>Comments</vt:lpstr>
      <vt:lpstr>The abs Function</vt:lpstr>
      <vt:lpstr>The int Function</vt:lpstr>
      <vt:lpstr>The round Function</vt:lpstr>
      <vt:lpstr>abs, int, and round Example</vt:lpstr>
      <vt:lpstr>Augmented Assignments</vt:lpstr>
      <vt:lpstr>Augmented Assignments</vt:lpstr>
      <vt:lpstr>Two Other Integer Operators</vt:lpstr>
      <vt:lpstr>Two Other Integer Operators</vt:lpstr>
      <vt:lpstr>Parentheses, Order of Precedence</vt:lpstr>
      <vt:lpstr>Syntax Errors</vt:lpstr>
      <vt:lpstr>Syntax Errors</vt:lpstr>
      <vt:lpstr>Runtime Errors</vt:lpstr>
      <vt:lpstr>Runtime Errors</vt:lpstr>
      <vt:lpstr>Logic Error</vt:lpstr>
      <vt:lpstr>Numeric Objects in Memory</vt:lpstr>
      <vt:lpstr>End</vt:lpstr>
    </vt:vector>
  </TitlesOfParts>
  <Company>Windows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Objects, Variables, Input, and Output</dc:title>
  <dc:creator>Steve</dc:creator>
  <cp:lastModifiedBy>Kilwake J</cp:lastModifiedBy>
  <cp:revision>8</cp:revision>
  <dcterms:created xsi:type="dcterms:W3CDTF">2014-10-11T18:27:16Z</dcterms:created>
  <dcterms:modified xsi:type="dcterms:W3CDTF">2021-05-17T13:54:44Z</dcterms:modified>
</cp:coreProperties>
</file>