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DEB9B-10F3-4ED0-8316-1FFEE261C87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59325-AD9C-480D-85B0-64529124B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5E6C5-EB1E-4B25-A825-A8AE08D766A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14400" y="5334000"/>
            <a:ext cx="6858000" cy="6096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73BAA8-A808-4DC1-861F-E37BD76124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Step Values for the </a:t>
            </a:r>
            <a:r>
              <a:rPr lang="en-US" altLang="en-US" i="1" dirty="0"/>
              <a:t>range</a:t>
            </a:r>
            <a:r>
              <a:rPr lang="en-US" altLang="en-US" dirty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61963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Example 3: Program requests </a:t>
            </a:r>
          </a:p>
          <a:p>
            <a:pPr lvl="1" eaLnBrk="1" hangingPunct="1"/>
            <a:r>
              <a:rPr lang="en-US" altLang="en-US" sz="2400" dirty="0"/>
              <a:t>amount deposited </a:t>
            </a:r>
          </a:p>
          <a:p>
            <a:pPr lvl="1" eaLnBrk="1" hangingPunct="1"/>
            <a:r>
              <a:rPr lang="en-US" altLang="en-US" sz="2400" dirty="0"/>
              <a:t>annual rate of interest</a:t>
            </a:r>
          </a:p>
          <a:p>
            <a:pPr lvl="1" eaLnBrk="1" hangingPunct="1"/>
            <a:r>
              <a:rPr lang="en-US" altLang="en-US" sz="2400" dirty="0"/>
              <a:t>then calculates balance after each quarter-year for four quarters.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3284"/>
          <a:stretch/>
        </p:blipFill>
        <p:spPr bwMode="auto">
          <a:xfrm>
            <a:off x="685800" y="3733800"/>
            <a:ext cx="7781925" cy="253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Step Values for the </a:t>
            </a:r>
            <a:r>
              <a:rPr lang="en-US" altLang="en-US" i="1"/>
              <a:t>range</a:t>
            </a:r>
            <a:r>
              <a:rPr lang="en-US" altLang="en-US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3, cont.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922"/>
          <a:stretch/>
        </p:blipFill>
        <p:spPr bwMode="auto">
          <a:xfrm>
            <a:off x="863600" y="2513013"/>
            <a:ext cx="7137400" cy="246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Step Values for the </a:t>
            </a:r>
            <a:r>
              <a:rPr lang="en-US" altLang="en-US" i="1"/>
              <a:t>range</a:t>
            </a:r>
            <a:r>
              <a:rPr lang="en-US" altLang="en-US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"/>
          </p:nvPr>
        </p:nvSpPr>
        <p:spPr>
          <a:xfrm>
            <a:off x="430213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If negative step value is used and initial value is greater than terminating value, </a:t>
            </a:r>
          </a:p>
          <a:p>
            <a:pPr lvl="1" eaLnBrk="1" hangingPunct="1"/>
            <a:r>
              <a:rPr lang="en-US" altLang="en-US"/>
              <a:t>Range function generates a decreasing sequence 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62198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for</a:t>
            </a:r>
            <a:r>
              <a:rPr lang="en-US" altLang="en-US"/>
              <a:t>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/>
              <a:t>Body of for loop can contain any type of Python statement</a:t>
            </a:r>
          </a:p>
          <a:p>
            <a:pPr lvl="1" eaLnBrk="1" hangingPunct="1"/>
            <a:r>
              <a:rPr lang="en-US" altLang="en-US"/>
              <a:t>Can contain another for loop.</a:t>
            </a:r>
          </a:p>
          <a:p>
            <a:pPr eaLnBrk="1" hangingPunct="1"/>
            <a:r>
              <a:rPr lang="en-US" altLang="en-US"/>
              <a:t>Second loop must be completely contained inside the first loop  </a:t>
            </a:r>
          </a:p>
          <a:p>
            <a:pPr lvl="1" eaLnBrk="1" hangingPunct="1"/>
            <a:r>
              <a:rPr lang="en-US" altLang="en-US"/>
              <a:t>Must have a different loop variable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for</a:t>
            </a:r>
            <a:r>
              <a:rPr lang="en-US" altLang="en-US"/>
              <a:t>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4: Program displays a multiplication table for the integers from 1 to 5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17825"/>
            <a:ext cx="7613650" cy="31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for</a:t>
            </a:r>
            <a:r>
              <a:rPr lang="en-US" altLang="en-US"/>
              <a:t>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/>
              <a:t>Example 5: Program uses nested for loops to display a triangle of asterisks.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2819400"/>
            <a:ext cx="7589838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</a:t>
            </a:r>
            <a:br>
              <a:rPr lang="en-US" altLang="en-US"/>
            </a:br>
            <a:r>
              <a:rPr lang="en-US" altLang="en-US"/>
              <a:t>Characters of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6: Program requests a word as input and displays it backwards.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6071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Items </a:t>
            </a:r>
            <a:br>
              <a:rPr lang="en-US" altLang="en-US"/>
            </a:br>
            <a:r>
              <a:rPr lang="en-US" altLang="en-US"/>
              <a:t>of a List or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7: Program displays the months whose names contains the letter </a:t>
            </a:r>
            <a:r>
              <a:rPr lang="en-US" altLang="en-US" i="1"/>
              <a:t>r.</a:t>
            </a:r>
            <a:endParaRPr lang="en-US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86447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Items </a:t>
            </a:r>
            <a:br>
              <a:rPr lang="en-US" altLang="en-US"/>
            </a:br>
            <a:r>
              <a:rPr lang="en-US" altLang="en-US"/>
              <a:t>of a List or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8: Program replaces the name of each month with its three-letter abbreviation.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3352800"/>
            <a:ext cx="7948612" cy="216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Items </a:t>
            </a:r>
            <a:br>
              <a:rPr lang="en-US" altLang="en-US"/>
            </a:br>
            <a:r>
              <a:rPr lang="en-US" altLang="en-US"/>
              <a:t>of a List or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9: Program uses nested for loops with list of ranks, list of suits </a:t>
            </a:r>
          </a:p>
          <a:p>
            <a:pPr lvl="1" eaLnBrk="1" hangingPunct="1"/>
            <a:r>
              <a:rPr lang="en-US" altLang="en-US"/>
              <a:t>Creates list consisting of 52 cards in deck of cards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785812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6463" y="4800600"/>
            <a:ext cx="2033587" cy="17541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Relational and Logical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sz="2800" i="1" dirty="0">
                <a:solidFill>
                  <a:srgbClr val="FF0000"/>
                </a:solidFill>
              </a:rPr>
              <a:t>condition</a:t>
            </a:r>
            <a:r>
              <a:rPr lang="en-US" altLang="en-US" dirty="0"/>
              <a:t> is an expression </a:t>
            </a:r>
          </a:p>
          <a:p>
            <a:pPr lvl="1" eaLnBrk="1" hangingPunct="1"/>
            <a:r>
              <a:rPr lang="en-US" altLang="en-US" dirty="0"/>
              <a:t>Involving relational operators (such as </a:t>
            </a:r>
            <a:r>
              <a:rPr lang="en-US" altLang="en-US" dirty="0">
                <a:solidFill>
                  <a:srgbClr val="FF0000"/>
                </a:solidFill>
              </a:rPr>
              <a:t>&lt;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&gt;=)</a:t>
            </a:r>
          </a:p>
          <a:p>
            <a:pPr lvl="1" eaLnBrk="1" hangingPunct="1"/>
            <a:r>
              <a:rPr lang="en-US" altLang="en-US" dirty="0"/>
              <a:t>Logical operators (such as </a:t>
            </a:r>
            <a:r>
              <a:rPr lang="en-US" altLang="en-US" dirty="0">
                <a:solidFill>
                  <a:srgbClr val="FF0000"/>
                </a:solidFill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Evaluates to either </a:t>
            </a:r>
            <a:r>
              <a:rPr lang="en-US" altLang="en-US" dirty="0">
                <a:solidFill>
                  <a:srgbClr val="FF0000"/>
                </a:solidFill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False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Conditions used to make decisions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Control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loops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Choose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between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Items </a:t>
            </a:r>
            <a:br>
              <a:rPr lang="en-US" altLang="en-US"/>
            </a:br>
            <a:r>
              <a:rPr lang="en-US" altLang="en-US"/>
              <a:t>of a List or Tuple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5791200"/>
            <a:ext cx="7543800" cy="609600"/>
          </a:xfrm>
        </p:spPr>
        <p:txBody>
          <a:bodyPr/>
          <a:lstStyle/>
          <a:p>
            <a:pPr eaLnBrk="1" hangingPunct="1"/>
            <a:r>
              <a:rPr lang="en-US" altLang="en-US"/>
              <a:t>FIGURE 3.45 Flowchart of nested for loops from Example 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916613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Looping Through Lines of Text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To open a file for reading use the open() function passing in the file name and the mode(r for reading, w for writing, a for appending). It returns a file object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/>
              <a:t>Reads each line of the file in succession </a:t>
            </a:r>
          </a:p>
          <a:p>
            <a:pPr lvl="1" eaLnBrk="1" hangingPunct="1"/>
            <a:r>
              <a:rPr lang="en-US" altLang="en-US" dirty="0"/>
              <a:t>Executes indented block of statement(s) for each line</a:t>
            </a:r>
          </a:p>
          <a:p>
            <a:pPr eaLnBrk="1" hangingPunct="1"/>
            <a:r>
              <a:rPr lang="en-US" altLang="en-US" dirty="0"/>
              <a:t>First line establishes connection between program and file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35909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Looping Through Lines of Text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/>
              <a:t>Example 10: Program requests a first name and then displays names of U.S. presidents having that first name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2986088"/>
            <a:ext cx="5813425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pass</a:t>
            </a:r>
            <a:r>
              <a:rPr lang="en-US" altLang="en-US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/>
              <a:t>There are times when you want loop to cycle through a sequence and not do anything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i="1"/>
              <a:t>pass</a:t>
            </a:r>
            <a:r>
              <a:rPr lang="en-US" altLang="en-US"/>
              <a:t> statement should be used. 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pass</a:t>
            </a:r>
            <a:r>
              <a:rPr lang="en-US" altLang="en-US"/>
              <a:t> statement is a do-nothing placeholder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pass</a:t>
            </a:r>
            <a:r>
              <a:rPr lang="en-US" altLang="en-US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11: Program displays the last line of a file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24200"/>
            <a:ext cx="6477000" cy="215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Populating a List with </a:t>
            </a:r>
            <a:br>
              <a:rPr lang="en-US" altLang="en-US"/>
            </a:br>
            <a:r>
              <a:rPr lang="en-US" altLang="en-US"/>
              <a:t>Contents of a Text File</a:t>
            </a:r>
          </a:p>
        </p:txBody>
      </p:sp>
      <p:sp>
        <p:nvSpPr>
          <p:cNvPr id="2765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14400" y="5334000"/>
            <a:ext cx="7467600" cy="609600"/>
          </a:xfrm>
        </p:spPr>
        <p:txBody>
          <a:bodyPr/>
          <a:lstStyle/>
          <a:p>
            <a:pPr eaLnBrk="1" hangingPunct="1"/>
            <a:r>
              <a:rPr lang="en-US" altLang="en-US"/>
              <a:t>One way of placing the contents of a text file into a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521652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Populating a List with </a:t>
            </a:r>
            <a:br>
              <a:rPr lang="en-US" altLang="en-US"/>
            </a:br>
            <a:r>
              <a:rPr lang="en-US" altLang="en-US"/>
              <a:t>Contents of a Text File</a:t>
            </a:r>
          </a:p>
        </p:txBody>
      </p:sp>
      <p:sp>
        <p:nvSpPr>
          <p:cNvPr id="2867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5029200"/>
            <a:ext cx="77724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This is a more efficient way using </a:t>
            </a:r>
            <a:r>
              <a:rPr lang="en-US" altLang="en-US" dirty="0">
                <a:solidFill>
                  <a:srgbClr val="00B050"/>
                </a:solidFill>
              </a:rPr>
              <a:t>list comprehension </a:t>
            </a:r>
            <a:r>
              <a:rPr lang="en-US" altLang="en-US" dirty="0">
                <a:solidFill>
                  <a:srgbClr val="FF0000"/>
                </a:solidFill>
              </a:rPr>
              <a:t>(to be explained later)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95600"/>
            <a:ext cx="5942013" cy="92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Used to iterate through a sequence of values</a:t>
            </a:r>
          </a:p>
          <a:p>
            <a:pPr eaLnBrk="1" hangingPunct="1"/>
            <a:r>
              <a:rPr lang="en-US" altLang="en-US" dirty="0"/>
              <a:t>General form </a:t>
            </a:r>
            <a:br>
              <a:rPr lang="en-US" altLang="en-US" dirty="0"/>
            </a:br>
            <a:r>
              <a:rPr lang="en-US" altLang="en-US" dirty="0"/>
              <a:t>of a for loop</a:t>
            </a:r>
          </a:p>
          <a:p>
            <a:pPr eaLnBrk="1" hangingPunct="1"/>
            <a:r>
              <a:rPr lang="en-US" altLang="en-US" dirty="0"/>
              <a:t>Sequence can be</a:t>
            </a:r>
          </a:p>
          <a:p>
            <a:pPr lvl="1" eaLnBrk="1" hangingPunct="1"/>
            <a:r>
              <a:rPr lang="en-US" altLang="en-US" dirty="0"/>
              <a:t>Arithmetic progression of numbers</a:t>
            </a:r>
          </a:p>
          <a:p>
            <a:pPr lvl="1" eaLnBrk="1" hangingPunct="1"/>
            <a:r>
              <a:rPr lang="en-US" altLang="en-US" dirty="0"/>
              <a:t>String </a:t>
            </a:r>
          </a:p>
          <a:p>
            <a:pPr lvl="1" eaLnBrk="1" hangingPunct="1"/>
            <a:r>
              <a:rPr lang="en-US" altLang="en-US" dirty="0"/>
              <a:t>List </a:t>
            </a:r>
          </a:p>
          <a:p>
            <a:pPr lvl="1" eaLnBrk="1" hangingPunct="1"/>
            <a:r>
              <a:rPr lang="en-US" altLang="en-US" dirty="0"/>
              <a:t>File object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905000"/>
            <a:ext cx="4419600" cy="1066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is successively assigned each value in the sequence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Indented block of statements executed after each assignment</a:t>
            </a:r>
          </a:p>
          <a:p>
            <a:pPr eaLnBrk="1" hangingPunct="1"/>
            <a:r>
              <a:rPr lang="en-US" altLang="en-US" dirty="0"/>
              <a:t>Physical indentation tells interpreter where block starts and stops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600"/>
            <a:ext cx="44196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Arithmetic Progression of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/>
              <a:t>Range function is used to generate an arithmetic progression </a:t>
            </a:r>
          </a:p>
          <a:p>
            <a:pPr eaLnBrk="1" hangingPunct="1"/>
            <a:endParaRPr lang="en-US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3505200"/>
            <a:ext cx="6780212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Arithmetic Progression of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/>
              <a:t>Example 1: Code displays four integers and their squares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344863"/>
            <a:ext cx="34480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6019800" y="3424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:</a:t>
            </a:r>
            <a:endParaRPr lang="en-US"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7038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Arithmetic Progression of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/>
              <a:t>Example 2: Program displays a table showing the population each year until 2018.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342063" cy="319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Through Arithmetic Progression of Numbers</a:t>
            </a:r>
          </a:p>
        </p:txBody>
      </p:sp>
      <p:sp>
        <p:nvSpPr>
          <p:cNvPr id="1024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4400" y="57912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/>
              <a:t>FIGURE 3.44 Flowchart for Example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738" y="1600200"/>
            <a:ext cx="5486400" cy="413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Step Values for the </a:t>
            </a:r>
            <a:r>
              <a:rPr lang="en-US" altLang="en-US" i="1"/>
              <a:t>range</a:t>
            </a:r>
            <a:r>
              <a:rPr lang="en-US" altLang="en-US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 of the range function generates a sequence of integers </a:t>
            </a:r>
          </a:p>
          <a:p>
            <a:pPr lvl="1" eaLnBrk="1" hangingPunct="1"/>
            <a:r>
              <a:rPr lang="en-US" altLang="en-US"/>
              <a:t>Successive integers differ by a value other than 1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eaLnBrk="1" hangingPunct="1"/>
            <a:endParaRPr lang="en-US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37038"/>
            <a:ext cx="7543800" cy="122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1033</Words>
  <Application>Microsoft Office PowerPoint</Application>
  <PresentationFormat>On-screen Show (4:3)</PresentationFormat>
  <Paragraphs>118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Franklin Gothic Book</vt:lpstr>
      <vt:lpstr>Perpetua</vt:lpstr>
      <vt:lpstr>Wingdings 2</vt:lpstr>
      <vt:lpstr>Equity</vt:lpstr>
      <vt:lpstr>The for Loop</vt:lpstr>
      <vt:lpstr>Relational and Logical Operators</vt:lpstr>
      <vt:lpstr>The for Loop</vt:lpstr>
      <vt:lpstr>The for Loop</vt:lpstr>
      <vt:lpstr>Looping Through Arithmetic Progression of Numbers</vt:lpstr>
      <vt:lpstr>Looping Through Arithmetic Progression of Numbers</vt:lpstr>
      <vt:lpstr>Looping Through Arithmetic Progression of Numbers</vt:lpstr>
      <vt:lpstr>Looping Through Arithmetic Progression of Numbers</vt:lpstr>
      <vt:lpstr>Step Values for the range Function</vt:lpstr>
      <vt:lpstr>Step Values for the range Function</vt:lpstr>
      <vt:lpstr>Step Values for the range Function</vt:lpstr>
      <vt:lpstr>Step Values for the range Function</vt:lpstr>
      <vt:lpstr>Nested for Loops</vt:lpstr>
      <vt:lpstr>Nested for Loops</vt:lpstr>
      <vt:lpstr>Nested for Loops</vt:lpstr>
      <vt:lpstr>Looping Through  Characters of a String</vt:lpstr>
      <vt:lpstr>Looping Through Items  of a List or Tuple</vt:lpstr>
      <vt:lpstr>Looping Through Items  of a List or Tuple</vt:lpstr>
      <vt:lpstr>Looping Through Items  of a List or Tuple</vt:lpstr>
      <vt:lpstr>Looping Through Items  of a List or Tuple</vt:lpstr>
      <vt:lpstr>Looping Through Lines of Text File</vt:lpstr>
      <vt:lpstr>Looping Through Lines of Text File</vt:lpstr>
      <vt:lpstr>The pass Statement</vt:lpstr>
      <vt:lpstr>The pass Statement</vt:lpstr>
      <vt:lpstr>Populating a List with  Contents of a Text File</vt:lpstr>
      <vt:lpstr>Populating a List with  Contents of a Text File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 Loop</dc:title>
  <dc:creator>Kilwake J</dc:creator>
  <cp:lastModifiedBy>oliver andayi</cp:lastModifiedBy>
  <cp:revision>4</cp:revision>
  <dcterms:created xsi:type="dcterms:W3CDTF">2021-06-16T11:37:25Z</dcterms:created>
  <dcterms:modified xsi:type="dcterms:W3CDTF">2023-10-16T06:49:34Z</dcterms:modified>
</cp:coreProperties>
</file>