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6" r:id="rId22"/>
    <p:sldId id="28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F0EDA19-7DAD-42EC-94A5-118FB7C889EB}" type="datetimeFigureOut">
              <a:rPr lang="en-US"/>
              <a:pPr>
                <a:defRPr/>
              </a:pPr>
              <a:t>17-May-21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C3E4772-67D7-4A6C-A320-E719EE2BF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1200" y="5715000"/>
            <a:ext cx="548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mtClean="0"/>
              <a:t>An Introduction to Programming Using Python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mtClean="0"/>
              <a:t>David Schneider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/>
          <p:cNvSpPr/>
          <p:nvPr/>
        </p:nvSpPr>
        <p:spPr>
          <a:xfrm>
            <a:off x="304800" y="228600"/>
            <a:ext cx="8610600" cy="6477000"/>
          </a:xfrm>
          <a:prstGeom prst="foldedCorner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7000"/>
                </a:schemeClr>
              </a:gs>
              <a:gs pos="50000">
                <a:schemeClr val="accent1">
                  <a:tint val="44500"/>
                  <a:satMod val="160000"/>
                  <a:alpha val="94000"/>
                </a:schemeClr>
              </a:gs>
              <a:gs pos="100000">
                <a:schemeClr val="accent1">
                  <a:tint val="23500"/>
                  <a:satMod val="160000"/>
                  <a:alpha val="95000"/>
                </a:schemeClr>
              </a:gs>
            </a:gsLst>
            <a:lin ang="5400000" scaled="0"/>
          </a:gradFill>
          <a:ln>
            <a:noFill/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400800"/>
            <a:ext cx="8229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4" r:id="rId2"/>
    <p:sldLayoutId id="2147483755" r:id="rId3"/>
    <p:sldLayoutId id="2147483756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Section 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Concatenation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strings can be combined to form a new string </a:t>
            </a:r>
          </a:p>
          <a:p>
            <a:pPr lvl="1" eaLnBrk="1" hangingPunct="1"/>
            <a:r>
              <a:rPr lang="en-US" altLang="en-US" smtClean="0"/>
              <a:t>Consisting of the strings joined together</a:t>
            </a:r>
          </a:p>
          <a:p>
            <a:pPr lvl="1" eaLnBrk="1" hangingPunct="1"/>
            <a:r>
              <a:rPr lang="en-US" altLang="en-US" smtClean="0"/>
              <a:t>Represented by a plus sign</a:t>
            </a:r>
          </a:p>
          <a:p>
            <a:pPr eaLnBrk="1" hangingPunct="1"/>
            <a:r>
              <a:rPr lang="en-US" altLang="en-US" smtClean="0"/>
              <a:t>Combination of strings, plus signs, functions, and methods can be evaluated </a:t>
            </a:r>
          </a:p>
          <a:p>
            <a:pPr lvl="1" eaLnBrk="1" hangingPunct="1"/>
            <a:r>
              <a:rPr lang="en-US" altLang="en-US" smtClean="0"/>
              <a:t>Called a string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Repetition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Asterisk operator can be used with strings to repeatedly concatenate a string with itself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124200"/>
            <a:ext cx="4552950" cy="231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Functions and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1066800" y="5562600"/>
            <a:ext cx="662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Table 2.3 String Operations (str1 = "Python")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9121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Chained Methods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Lines can be combined into a single line said to </a:t>
            </a:r>
            <a:r>
              <a:rPr lang="en-US" altLang="en-US" i="1" smtClean="0"/>
              <a:t>chain</a:t>
            </a:r>
            <a:r>
              <a:rPr lang="en-US" altLang="en-US" smtClean="0"/>
              <a:t> the two methods</a:t>
            </a:r>
          </a:p>
          <a:p>
            <a:pPr lvl="1" eaLnBrk="1" hangingPunct="1"/>
            <a:r>
              <a:rPr lang="en-US" altLang="en-US" smtClean="0"/>
              <a:t>Executed from left to right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1725" y="3429000"/>
            <a:ext cx="44005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Up-Down Arrow 5"/>
          <p:cNvSpPr/>
          <p:nvPr/>
        </p:nvSpPr>
        <p:spPr>
          <a:xfrm>
            <a:off x="4343400" y="4343400"/>
            <a:ext cx="2667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5338763"/>
            <a:ext cx="6427788" cy="42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input</a:t>
            </a:r>
            <a:r>
              <a:rPr lang="en-US" altLang="en-US" smtClean="0"/>
              <a:t> Function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Prompts the user to enter data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User types response, presses ENTER key</a:t>
            </a:r>
          </a:p>
          <a:p>
            <a:pPr lvl="1" eaLnBrk="1" hangingPunct="1"/>
            <a:r>
              <a:rPr lang="en-US" altLang="en-US" smtClean="0"/>
              <a:t>Entry assigned to variable on left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09838"/>
            <a:ext cx="6243638" cy="61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input</a:t>
            </a:r>
            <a:r>
              <a:rPr lang="en-US" altLang="en-US" smtClean="0"/>
              <a:t> Function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 Program parses a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275" y="2514600"/>
            <a:ext cx="72834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String Functions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</a:t>
            </a:r>
            <a:br>
              <a:rPr lang="en-US" altLang="en-US" smtClean="0"/>
            </a:br>
            <a:r>
              <a:rPr lang="en-US" altLang="en-US" smtClean="0"/>
              <a:t>Program</a:t>
            </a:r>
            <a:br>
              <a:rPr lang="en-US" altLang="en-US" smtClean="0"/>
            </a:br>
            <a:r>
              <a:rPr lang="en-US" altLang="en-US" smtClean="0"/>
              <a:t>shows use</a:t>
            </a:r>
            <a:br>
              <a:rPr lang="en-US" altLang="en-US" smtClean="0"/>
            </a:br>
            <a:r>
              <a:rPr lang="en-US" altLang="en-US" smtClean="0"/>
              <a:t>of int, float,</a:t>
            </a:r>
            <a:br>
              <a:rPr lang="en-US" altLang="en-US" smtClean="0"/>
            </a:br>
            <a:r>
              <a:rPr lang="en-US" altLang="en-US" smtClean="0"/>
              <a:t>and eval</a:t>
            </a:r>
            <a:br>
              <a:rPr lang="en-US" altLang="en-US" smtClean="0"/>
            </a:br>
            <a:r>
              <a:rPr lang="en-US" altLang="en-US" smtClean="0"/>
              <a:t>functions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2286000"/>
            <a:ext cx="4446588" cy="414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String Functions with Numbers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mtClean="0"/>
              <a:t> also work with numbers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en-US" smtClean="0"/>
              <a:t> function converts a number to its string representation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3938" y="1676400"/>
            <a:ext cx="7096125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2743200" y="23622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Internal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Benefits of documentation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Other people </a:t>
            </a:r>
            <a:r>
              <a:rPr lang="en-US" dirty="0" smtClean="0"/>
              <a:t>easily </a:t>
            </a:r>
            <a:r>
              <a:rPr lang="en-US" dirty="0"/>
              <a:t>understand </a:t>
            </a:r>
            <a:r>
              <a:rPr lang="en-US" dirty="0" smtClean="0"/>
              <a:t>program</a:t>
            </a:r>
            <a:r>
              <a:rPr lang="en-US" dirty="0"/>
              <a:t>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i="1" dirty="0"/>
              <a:t>You</a:t>
            </a:r>
            <a:r>
              <a:rPr lang="en-US" dirty="0"/>
              <a:t> can better understand </a:t>
            </a:r>
            <a:r>
              <a:rPr lang="en-US" dirty="0" smtClean="0"/>
              <a:t>program </a:t>
            </a:r>
            <a:r>
              <a:rPr lang="en-US" dirty="0"/>
              <a:t>when you read it later.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Long programs are easier to </a:t>
            </a:r>
            <a:r>
              <a:rPr lang="en-US" dirty="0" smtClean="0"/>
              <a:t>read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Purposes of </a:t>
            </a:r>
            <a:r>
              <a:rPr lang="en-US" dirty="0"/>
              <a:t>individual pieces can be determined at a </a:t>
            </a:r>
            <a:r>
              <a:rPr lang="en-US" dirty="0" smtClean="0"/>
              <a:t>glance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Internal Documentation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shows use of documentation.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24200"/>
            <a:ext cx="775176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Literals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Sequence of characters that is treated as a single item</a:t>
            </a:r>
          </a:p>
          <a:p>
            <a:pPr eaLnBrk="1" hangingPunct="1"/>
            <a:r>
              <a:rPr lang="en-US" altLang="en-US" smtClean="0"/>
              <a:t>Written as a sequence of characters surrounded by either single quotes (') or double quotes (").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4422775"/>
            <a:ext cx="2667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884738" y="4660900"/>
            <a:ext cx="320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Opening and closing quotation marks must be the same type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4422775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74938" y="4422775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 Continuation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long statement can be split across two or more lines </a:t>
            </a:r>
          </a:p>
          <a:p>
            <a:pPr lvl="1" eaLnBrk="1" hangingPunct="1"/>
            <a:r>
              <a:rPr lang="en-US" altLang="en-US" smtClean="0"/>
              <a:t>End each line with backslash character ( \ )</a:t>
            </a:r>
          </a:p>
          <a:p>
            <a:pPr eaLnBrk="1" hangingPunct="1"/>
            <a:r>
              <a:rPr lang="en-US" altLang="en-US" smtClean="0"/>
              <a:t>Alternatively any code enclosed in a pair of parentheses can span multiple lines.</a:t>
            </a:r>
          </a:p>
          <a:p>
            <a:pPr lvl="1" eaLnBrk="1" hangingPunct="1"/>
            <a:r>
              <a:rPr lang="en-US" altLang="en-US" smtClean="0"/>
              <a:t>This is preferred style for most Python programmers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7300" y="5341938"/>
            <a:ext cx="6705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Indexing and Slicing Out of Bounds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does not allow out of bounds indexing for individual characters of strings</a:t>
            </a:r>
          </a:p>
          <a:p>
            <a:pPr lvl="1" eaLnBrk="1" hangingPunct="1"/>
            <a:r>
              <a:rPr lang="en-US" altLang="en-US" smtClean="0"/>
              <a:t>Does allow out of bounds indices for slices</a:t>
            </a:r>
          </a:p>
          <a:p>
            <a:pPr eaLnBrk="1" hangingPunct="1"/>
            <a:r>
              <a:rPr lang="en-US" altLang="en-US" smtClean="0"/>
              <a:t>Given:   str1 = “Python”</a:t>
            </a:r>
          </a:p>
          <a:p>
            <a:pPr lvl="1" eaLnBrk="1" hangingPunct="1"/>
            <a:r>
              <a:rPr lang="en-US" altLang="en-US" smtClean="0"/>
              <a:t>Then 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print(str1[7])    print(str1[-7])</a:t>
            </a:r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These are 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3962400" y="3667125"/>
            <a:ext cx="762000" cy="762000"/>
          </a:xfrm>
          <a:prstGeom prst="noSmoking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7391400" y="3667125"/>
            <a:ext cx="762000" cy="762000"/>
          </a:xfrm>
          <a:prstGeom prst="noSmoking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4611688"/>
            <a:ext cx="3314700" cy="162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Section 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Variables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 smtClean="0"/>
              <a:t>Variables also can be assigned string values</a:t>
            </a:r>
          </a:p>
          <a:p>
            <a:pPr eaLnBrk="1" hangingPunct="1"/>
            <a:r>
              <a:rPr lang="en-US" altLang="en-US" smtClean="0"/>
              <a:t>Created (come into existence) the first time they appear in assignment statements</a:t>
            </a:r>
          </a:p>
          <a:p>
            <a:pPr eaLnBrk="1" hangingPunct="1"/>
            <a:r>
              <a:rPr lang="en-US" altLang="en-US" smtClean="0"/>
              <a:t>When an argument of a print statement </a:t>
            </a:r>
          </a:p>
          <a:p>
            <a:pPr lvl="1" eaLnBrk="1" hangingPunct="1"/>
            <a:r>
              <a:rPr lang="en-US" altLang="en-US" smtClean="0"/>
              <a:t>Quotation marks not included in display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Indices and Slices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Position or index of a character in a string </a:t>
            </a:r>
          </a:p>
          <a:p>
            <a:pPr lvl="1" eaLnBrk="1" hangingPunct="1"/>
            <a:r>
              <a:rPr lang="en-US" altLang="en-US" smtClean="0"/>
              <a:t> Identified with one of the numbers 0, 1, 2, 3, . . . 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15963" y="5432425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2.4  Indices of the characters of </a:t>
            </a:r>
            <a:br>
              <a:rPr lang="en-US" altLang="en-US" sz="2400"/>
            </a:br>
            <a:r>
              <a:rPr lang="en-US" altLang="en-US" sz="2400"/>
              <a:t>the string  "spam &amp; eggs".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416300"/>
            <a:ext cx="571500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Indices and Slices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en-US" altLang="en-US" smtClean="0"/>
              <a:t>If str1 is a string, then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str1[m:n]</a:t>
            </a:r>
            <a:r>
              <a:rPr lang="en-US" altLang="en-US" smtClean="0"/>
              <a:t> is the substring beginning at position m and ending at position n - 1</a:t>
            </a:r>
          </a:p>
          <a:p>
            <a:pPr lvl="1" eaLnBrk="1" hangingPunct="1"/>
            <a:r>
              <a:rPr lang="en-US" altLang="en-US" smtClean="0"/>
              <a:t>Example   “spam &amp; eggs”[2:7]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15963" y="5432425"/>
            <a:ext cx="800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2.5  Aid to visualizing slices.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50" y="3771900"/>
            <a:ext cx="51435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124200" y="3886200"/>
            <a:ext cx="2133600" cy="6556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Indices and Slices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shows use of indices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813" y="2514600"/>
            <a:ext cx="6048375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Negative Indices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allows strings to be indexed by their position with regards to the right </a:t>
            </a:r>
          </a:p>
          <a:p>
            <a:pPr lvl="1" eaLnBrk="1" hangingPunct="1"/>
            <a:r>
              <a:rPr lang="en-US" altLang="en-US" smtClean="0"/>
              <a:t>Use negative numbers for indices.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914400" y="5486400"/>
            <a:ext cx="7467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FIGURE 2.6  Negative indices of the characters of </a:t>
            </a:r>
            <a:br>
              <a:rPr lang="en-US" altLang="en-US" sz="2400"/>
            </a:br>
            <a:r>
              <a:rPr lang="en-US" altLang="en-US" sz="2400"/>
              <a:t>the string "spam &amp; eggs".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9713" y="3505200"/>
            <a:ext cx="6124575" cy="159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Negative Indices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Program illustrates negative indices.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9688" y="2754313"/>
            <a:ext cx="6524625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Bounds for Slices</a:t>
            </a: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3:  Program illustrates default bounds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124200"/>
            <a:ext cx="75850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Maste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ppt14FB.tmp</Template>
  <TotalTime>360</TotalTime>
  <Words>757</Words>
  <Application>Microsoft Office PowerPoint</Application>
  <PresentationFormat>On-screen Show (4:3)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Arial</vt:lpstr>
      <vt:lpstr>Courier New</vt:lpstr>
      <vt:lpstr>PythonMaster1</vt:lpstr>
      <vt:lpstr>Strings</vt:lpstr>
      <vt:lpstr>String Literals</vt:lpstr>
      <vt:lpstr>String Variables</vt:lpstr>
      <vt:lpstr>Indices and Slices</vt:lpstr>
      <vt:lpstr>Indices and Slices</vt:lpstr>
      <vt:lpstr>Indices and Slices</vt:lpstr>
      <vt:lpstr>Negative Indices</vt:lpstr>
      <vt:lpstr>Negative Indices</vt:lpstr>
      <vt:lpstr>Default Bounds for Slices</vt:lpstr>
      <vt:lpstr>String Concatenation</vt:lpstr>
      <vt:lpstr>String Repetition</vt:lpstr>
      <vt:lpstr>String Functions and Methods</vt:lpstr>
      <vt:lpstr>Chained Methods</vt:lpstr>
      <vt:lpstr>The input Function</vt:lpstr>
      <vt:lpstr>The input Function</vt:lpstr>
      <vt:lpstr>More String Functions</vt:lpstr>
      <vt:lpstr>String Functions with Numbers</vt:lpstr>
      <vt:lpstr>Internal Documentation</vt:lpstr>
      <vt:lpstr>Internal Documentation</vt:lpstr>
      <vt:lpstr>Line Continuation</vt:lpstr>
      <vt:lpstr>Indexing and Slicing Out of Bounds</vt:lpstr>
      <vt:lpstr>End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Steve</dc:creator>
  <cp:lastModifiedBy>Kilwake J</cp:lastModifiedBy>
  <cp:revision>7</cp:revision>
  <dcterms:created xsi:type="dcterms:W3CDTF">2014-10-11T18:28:38Z</dcterms:created>
  <dcterms:modified xsi:type="dcterms:W3CDTF">2021-05-17T19:31:12Z</dcterms:modified>
</cp:coreProperties>
</file>