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1" d="100"/>
          <a:sy n="101" d="100"/>
        </p:scale>
        <p:origin x="-45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B7FB042-EAEF-4422-AE7E-3A57A2A10A1F}" type="datetimeFigureOut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325B503-C743-4B71-B096-1D2343954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624BA5-D4E3-4754-A061-3FFD2775F1A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84482C0-088D-46A1-BF5F-18938C2785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9E486C-7ADB-4027-8CB5-5A6B0D3A20E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87146F-219A-48C3-85E8-345365C6B3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6E35DA-0961-4195-830A-3F86E239EE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E8DD2BA-4E48-4404-AF70-8F35A7CB4C6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71EA92-35C6-4174-822D-A68A7D6D5D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EDC0DC-AC5A-4EAD-8125-29BCF7B1A2A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F7C72F-315A-449B-880D-07C45607B0D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DBE364-7355-4795-9707-BA0662577E4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2F1AD-A251-44BC-916D-623D04B4D75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5974D1-269C-4A3D-AAAF-95262FF3944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6322AC-DE9D-4BBE-A479-E90A4AAA07A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DDA314-044C-4BB8-B327-419C0F921E0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C6E169-87D3-4F2C-83F5-EF93F7B942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60925B-CBD0-4B6F-981A-1E10D6F421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97266C-5FFC-4B35-AB15-BB305294B4D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EE4AFD-9949-42DB-9E0C-CE3747FAE7E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CA829F-B6B1-49EC-B0F7-6A42CBC931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F9C99-DF5B-41EE-A487-A307DA5EE7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4F812B-0ADB-49B0-9CC2-D384BED4C07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6C65EE-40D4-4477-B996-EA413A6BF1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88BF8F-9919-4B5A-B4FD-C1F3DE8C35B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12FB330-676B-42B0-9929-AB4B6E2C882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EF7D0D-1A02-43C5-A123-BCC935C645D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235D78B-BE6E-429F-8668-5E16237DC3C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E60FE7-3FC9-4A19-B629-87DEB66FA3F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693B9-2D4F-43C1-83D3-050EA2FD51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CF5927F-02D4-48EE-A3B9-5F5F7B2B3F8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2D848D-A688-4717-86D6-8218DF41DA7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51E140-A5AB-490C-9A0C-1040F2F5A2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25C646-DEA8-4F5F-BF7D-D3968E582F6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AA891A-F36A-464F-9BB1-8204DFF06B9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8FB64F2-5C16-4524-98CD-B096E4FDB84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56AE80-19F2-466E-A8C3-129DE62B768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74349-CF8C-439D-B52E-58C16B4FCB7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70C648-D446-475F-8942-F25D6FC7C5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4AA355-0F8A-4729-AEB9-97CCEA9E5D3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3B491E-FD89-4C9F-B896-F6F99BC0689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A491D46-DEC3-4511-A9EE-0A158AF6783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A058A-A242-4FA7-BAE7-F67E1428A243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3BB60C0F-2A05-46A0-9057-8102B383B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6EE3B-B177-4475-A0C2-2846BE9832A9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9FE33EBA-442B-425C-85EE-9C17723CF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9BA3C-04FA-4C0F-9256-6E6C32F52B65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804B1DE-3218-4D8C-ADEE-F24D50C3FF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3A9AF-443D-4684-828B-05F5CDA36790}" type="datetime1">
              <a:rPr lang="en-US"/>
              <a:pPr>
                <a:defRPr/>
              </a:pPr>
              <a:t>12-Jul-21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DFABA07F-F4DB-4850-8D1E-4EB747EBD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EE284-18F6-4B24-BB48-D0BB02B9AD9A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0C40A09D-BE1E-405A-9F43-ADCF74DD04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5554A5-D25C-4197-A8FC-E8B5426C9CCC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78780B92-D745-4DC7-8FF5-BC512D4D2A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1478F-243D-4B8E-BCFF-D7A5562CC1B2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D1A48801-38A6-4BEE-ABC5-1B4DDE627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1073E-7A09-4E65-92C8-4A525190C0C4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AF5B4F5F-8DF2-408D-B760-E2B34E650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57EF80-845B-42B1-B1DA-F4775AB02069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B92E0DBA-50DB-4729-9AC7-49A149A060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E1B1B-0409-4E9A-8C01-BE0E2792A705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6D0A0D73-220B-4E5A-9D29-EEE54AE10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24EDE-A87E-45F0-B619-9CAB24369BF7}" type="datetime1">
              <a:rPr lang="en-US"/>
              <a:pPr>
                <a:defRPr/>
              </a:pPr>
              <a:t>12-Jul-21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7-</a:t>
            </a:r>
            <a:fld id="{89E5291A-BE27-4AEF-BA52-D630065DCB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31649A0-BFD5-48A6-BB75-0FD459941551}" type="datetime1">
              <a:rPr lang="en-US"/>
              <a:pPr>
                <a:defRPr/>
              </a:pPr>
              <a:t>12-Jul-21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/>
              <a:t>Copyright © 2010 Pearson Addison-Wesley.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E8797D56-C6A5-40B1-9B4B-1D2CE0CC7E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5715000" y="6427788"/>
            <a:ext cx="28194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>
                <a:latin typeface="Calibri" pitchFamily="34" charset="0"/>
              </a:rPr>
              <a:t>Copyright © 2010 Pearson Addison-Wesley. All rights reserved.</a:t>
            </a:r>
            <a:endParaRPr lang="en-CA" sz="1100">
              <a:latin typeface="Calibri" pitchFamily="34" charset="0"/>
            </a:endParaRPr>
          </a:p>
        </p:txBody>
      </p:sp>
      <p:pic>
        <p:nvPicPr>
          <p:cNvPr id="133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6324600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9" descr="Absolute Java4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55626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subclasses</a:t>
            </a:r>
            <a:endParaRPr lang="en-US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Just as it inherits the instance variables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,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800" smtClean="0"/>
              <a:t> inherits all of its methods as well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inherits the methods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getName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400" smtClean="0"/>
              <a:t>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setName</a:t>
            </a:r>
            <a:r>
              <a:rPr lang="en-US" sz="2400" smtClean="0"/>
              <a:t>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400" smtClean="0"/>
              <a:t> from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Any object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can invoke one of these methods, just like any other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EBE15BB-BB5B-49AE-B7EB-50DB309EF345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en-US" dirty="0" smtClean="0"/>
              <a:t>ubclass (Derived class</a:t>
            </a:r>
            <a:r>
              <a:rPr lang="en-US" dirty="0" smtClean="0"/>
              <a:t>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 </a:t>
            </a:r>
            <a:r>
              <a:rPr lang="en-US" sz="2800" dirty="0" smtClean="0"/>
              <a:t>subclass, </a:t>
            </a:r>
            <a:r>
              <a:rPr lang="en-US" sz="2800" dirty="0" smtClean="0"/>
              <a:t>also called a </a:t>
            </a:r>
            <a:r>
              <a:rPr lang="en-US" sz="2800" i="1" dirty="0" smtClean="0"/>
              <a:t>derived class</a:t>
            </a:r>
            <a:r>
              <a:rPr lang="en-US" sz="2800" dirty="0" smtClean="0"/>
              <a:t>, </a:t>
            </a:r>
            <a:r>
              <a:rPr lang="en-US" sz="2800" dirty="0" smtClean="0"/>
              <a:t>is defined by starting with another already defined class, called a </a:t>
            </a:r>
            <a:r>
              <a:rPr lang="en-US" sz="2800" i="1" dirty="0" smtClean="0"/>
              <a:t>super class</a:t>
            </a:r>
            <a:r>
              <a:rPr lang="en-US" sz="2800" dirty="0" smtClean="0"/>
              <a:t> </a:t>
            </a:r>
            <a:r>
              <a:rPr lang="en-US" sz="2800" dirty="0" smtClean="0"/>
              <a:t>or </a:t>
            </a:r>
            <a:r>
              <a:rPr lang="en-US" sz="2800" i="1" dirty="0" smtClean="0"/>
              <a:t> </a:t>
            </a:r>
            <a:r>
              <a:rPr lang="en-US" sz="2800" i="1" dirty="0" smtClean="0"/>
              <a:t>base class</a:t>
            </a:r>
            <a:r>
              <a:rPr lang="en-US" sz="2800" dirty="0" smtClean="0"/>
              <a:t>, and adding (and/or changing) methods, instance variables, and static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smtClean="0"/>
              <a:t>subclass </a:t>
            </a:r>
            <a:r>
              <a:rPr lang="en-US" sz="2400" dirty="0" smtClean="0"/>
              <a:t>inherits all the public methods, all the public and private instance variables, and all the public and private static variables from the </a:t>
            </a:r>
            <a:r>
              <a:rPr lang="en-US" sz="2400" dirty="0" smtClean="0"/>
              <a:t>super class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The </a:t>
            </a:r>
            <a:r>
              <a:rPr lang="en-US" sz="2400" dirty="0" smtClean="0"/>
              <a:t>subclass </a:t>
            </a:r>
            <a:r>
              <a:rPr lang="en-US" sz="2400" dirty="0" smtClean="0"/>
              <a:t>can add more instance variables, static variables, and/or 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E022512-8204-4C95-9386-018BCC9F893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Inherited Members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/>
              <a:t>subclass </a:t>
            </a:r>
            <a:r>
              <a:rPr lang="en-US" sz="2800" dirty="0" smtClean="0"/>
              <a:t>automatically has all the instance variables, all the static variables, and all the public methods of the </a:t>
            </a:r>
            <a:r>
              <a:rPr lang="en-US" sz="2800" dirty="0" smtClean="0"/>
              <a:t>super class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Members from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are said to be </a:t>
            </a:r>
            <a:r>
              <a:rPr lang="en-US" sz="2400" i="1" dirty="0" smtClean="0"/>
              <a:t>inherited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Definitions for the inherited variables and methods do not appear in the </a:t>
            </a:r>
            <a:r>
              <a:rPr lang="en-US" sz="2800" dirty="0" smtClean="0"/>
              <a:t>subclass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code is reused without having to explicitly copy it, unless the creator of the </a:t>
            </a:r>
            <a:r>
              <a:rPr lang="en-US" sz="2400" dirty="0" smtClean="0"/>
              <a:t>subclass </a:t>
            </a:r>
            <a:r>
              <a:rPr lang="en-US" sz="2400" dirty="0" smtClean="0"/>
              <a:t>redefines one or more of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methods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85F51566-1197-490D-BDBB-BADF0712990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Parent and Child Classes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dirty="0" smtClean="0"/>
              <a:t>super class </a:t>
            </a:r>
            <a:r>
              <a:rPr lang="en-US" sz="2800" dirty="0" smtClean="0"/>
              <a:t>is often called the </a:t>
            </a:r>
            <a:r>
              <a:rPr lang="en-US" sz="2800" i="1" dirty="0" smtClean="0"/>
              <a:t>parent class</a:t>
            </a:r>
          </a:p>
          <a:p>
            <a:pPr lvl="1" eaLnBrk="1" hangingPunct="1"/>
            <a:r>
              <a:rPr lang="en-US" sz="2400" dirty="0" smtClean="0"/>
              <a:t>A </a:t>
            </a:r>
            <a:r>
              <a:rPr lang="en-US" sz="2400" dirty="0" smtClean="0"/>
              <a:t>subclass </a:t>
            </a:r>
            <a:r>
              <a:rPr lang="en-US" sz="2400" dirty="0" smtClean="0"/>
              <a:t>is then called a </a:t>
            </a:r>
            <a:r>
              <a:rPr lang="en-US" sz="2400" i="1" dirty="0" smtClean="0"/>
              <a:t>child class</a:t>
            </a:r>
          </a:p>
          <a:p>
            <a:pPr eaLnBrk="1" hangingPunct="1"/>
            <a:r>
              <a:rPr lang="en-US" sz="2800" dirty="0" smtClean="0"/>
              <a:t>These relationships are often extended such that a class that is a parent of a parent . . . of another class is called an </a:t>
            </a:r>
            <a:r>
              <a:rPr lang="en-US" sz="2800" i="1" dirty="0" smtClean="0"/>
              <a:t>ancestor class</a:t>
            </a:r>
          </a:p>
          <a:p>
            <a:pPr lvl="1" eaLnBrk="1" hangingPunct="1"/>
            <a:r>
              <a:rPr lang="en-US" sz="2400" dirty="0" smtClean="0"/>
              <a:t>If class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dirty="0" smtClean="0"/>
              <a:t> is an ancestor of class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dirty="0" smtClean="0"/>
              <a:t>, then class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b="1" dirty="0" smtClean="0"/>
              <a:t> </a:t>
            </a:r>
            <a:r>
              <a:rPr lang="en-US" sz="2400" dirty="0" smtClean="0"/>
              <a:t>can be called a </a:t>
            </a:r>
            <a:r>
              <a:rPr lang="en-US" sz="2400" i="1" dirty="0" smtClean="0"/>
              <a:t>descendent</a:t>
            </a:r>
            <a:r>
              <a:rPr lang="en-US" sz="2400" dirty="0" smtClean="0"/>
              <a:t> of class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81A1161-DC41-4662-B5C4-D82603A81C22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Overriding a Method Definition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Although a </a:t>
            </a:r>
            <a:r>
              <a:rPr lang="en-US" dirty="0" smtClean="0"/>
              <a:t>subclass </a:t>
            </a:r>
            <a:r>
              <a:rPr lang="en-US" dirty="0" smtClean="0"/>
              <a:t>inherits methods from the </a:t>
            </a:r>
            <a:r>
              <a:rPr lang="en-US" dirty="0" smtClean="0"/>
              <a:t>super class, </a:t>
            </a:r>
            <a:r>
              <a:rPr lang="en-US" dirty="0" smtClean="0"/>
              <a:t>it can change or </a:t>
            </a:r>
            <a:r>
              <a:rPr lang="en-US" i="1" dirty="0" smtClean="0"/>
              <a:t>override </a:t>
            </a:r>
            <a:r>
              <a:rPr lang="en-US" dirty="0" smtClean="0"/>
              <a:t>an inherited method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In order to override a method definition, a new definition of the method is simply placed in the class definition, just like any other method that is added to the </a:t>
            </a:r>
            <a:r>
              <a:rPr lang="en-US" dirty="0" smtClean="0"/>
              <a:t>subclass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7CDEE60-B9A9-407D-88EB-DCA8F8BE8624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Overriding Versus Overloading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Do not confuse </a:t>
            </a:r>
            <a:r>
              <a:rPr lang="en-US" sz="2800" i="1" dirty="0" smtClean="0"/>
              <a:t>overriding</a:t>
            </a:r>
            <a:r>
              <a:rPr lang="en-US" sz="2800" dirty="0" smtClean="0"/>
              <a:t> a method in a </a:t>
            </a:r>
            <a:r>
              <a:rPr lang="en-US" sz="2800" dirty="0" smtClean="0"/>
              <a:t>subclass </a:t>
            </a:r>
            <a:r>
              <a:rPr lang="en-US" sz="2800" dirty="0" smtClean="0"/>
              <a:t>with </a:t>
            </a:r>
            <a:r>
              <a:rPr lang="en-US" sz="2800" i="1" dirty="0" smtClean="0"/>
              <a:t>overloading</a:t>
            </a:r>
            <a:r>
              <a:rPr lang="en-US" sz="2800" dirty="0" smtClean="0"/>
              <a:t> a method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a method is overridden, the new method definition given in the </a:t>
            </a:r>
            <a:r>
              <a:rPr lang="en-US" sz="2400" dirty="0" smtClean="0"/>
              <a:t>subclass </a:t>
            </a:r>
            <a:r>
              <a:rPr lang="en-US" sz="2400" dirty="0" smtClean="0"/>
              <a:t>has the exact same number and types of parameters as in the </a:t>
            </a:r>
            <a:r>
              <a:rPr lang="en-US" sz="2400" dirty="0" smtClean="0"/>
              <a:t>super class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When a method in a </a:t>
            </a:r>
            <a:r>
              <a:rPr lang="en-US" sz="2400" dirty="0" smtClean="0"/>
              <a:t>subclass </a:t>
            </a:r>
            <a:r>
              <a:rPr lang="en-US" sz="2400" dirty="0" smtClean="0"/>
              <a:t>has a different signature from the method in the </a:t>
            </a:r>
            <a:r>
              <a:rPr lang="en-US" sz="2400" dirty="0" smtClean="0"/>
              <a:t>super class, </a:t>
            </a:r>
            <a:r>
              <a:rPr lang="en-US" sz="2400" dirty="0" smtClean="0"/>
              <a:t>that is overloading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Note that when the </a:t>
            </a:r>
            <a:r>
              <a:rPr lang="en-US" sz="2400" dirty="0" smtClean="0"/>
              <a:t>subclass </a:t>
            </a:r>
            <a:r>
              <a:rPr lang="en-US" sz="2400" dirty="0" smtClean="0"/>
              <a:t>overloads the original method, it still inherits the original method from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25C2D76-E17A-4802-BDCE-2259A7D74EB7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final</a:t>
            </a:r>
            <a:r>
              <a:rPr lang="en-US" smtClean="0"/>
              <a:t> Modifier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If the modifier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dirty="0" smtClean="0"/>
              <a:t> is placed before the definition of a </a:t>
            </a:r>
            <a:r>
              <a:rPr lang="en-US" i="1" dirty="0" smtClean="0"/>
              <a:t>method</a:t>
            </a:r>
            <a:r>
              <a:rPr lang="en-US" dirty="0" smtClean="0"/>
              <a:t>, then that method may not be redefined in a </a:t>
            </a:r>
            <a:r>
              <a:rPr lang="en-US" dirty="0" smtClean="0"/>
              <a:t>subclass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It the modifier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final</a:t>
            </a:r>
            <a:r>
              <a:rPr lang="en-US" dirty="0" smtClean="0"/>
              <a:t> is placed before the definition of a </a:t>
            </a:r>
            <a:r>
              <a:rPr lang="en-US" i="1" dirty="0" smtClean="0"/>
              <a:t>class</a:t>
            </a:r>
            <a:r>
              <a:rPr lang="en-US" dirty="0" smtClean="0"/>
              <a:t>, then that class may not be used as a </a:t>
            </a:r>
            <a:r>
              <a:rPr lang="en-US" dirty="0" smtClean="0"/>
              <a:t>super class </a:t>
            </a:r>
            <a:r>
              <a:rPr lang="en-US" dirty="0" smtClean="0"/>
              <a:t>to derive other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8AE79E2-F401-414A-9667-9622FEFDFE69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smtClean="0"/>
              <a:t>subclass </a:t>
            </a:r>
            <a:r>
              <a:rPr lang="en-US" sz="2400" dirty="0" smtClean="0"/>
              <a:t>uses a constructor from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to initialize all the data inherited from the </a:t>
            </a:r>
            <a:r>
              <a:rPr lang="en-US" sz="2400" dirty="0" smtClean="0"/>
              <a:t>super class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order to invoke a constructor from the </a:t>
            </a:r>
            <a:r>
              <a:rPr lang="en-US" sz="2000" dirty="0" smtClean="0"/>
              <a:t>super class, </a:t>
            </a:r>
            <a:r>
              <a:rPr lang="en-US" sz="2000" dirty="0" smtClean="0"/>
              <a:t>it uses a special 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derivedClass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p1,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p2, double p3)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super(p1, p2);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  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instanceVariable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= p3;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the above example,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super(p1, p2);</a:t>
            </a:r>
            <a:r>
              <a:rPr lang="en-US" sz="2000" dirty="0" smtClean="0"/>
              <a:t> is a call to the </a:t>
            </a:r>
            <a:r>
              <a:rPr lang="en-US" sz="2000" dirty="0" smtClean="0"/>
              <a:t>super class </a:t>
            </a:r>
            <a:r>
              <a:rPr lang="en-US" sz="2000" dirty="0" smtClean="0"/>
              <a:t>constructor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B97EEC19-E850-45CE-B83D-B7457C8C9A98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call to the </a:t>
            </a:r>
            <a:r>
              <a:rPr lang="en-US" sz="2800" dirty="0" smtClean="0"/>
              <a:t>super class </a:t>
            </a:r>
            <a:r>
              <a:rPr lang="en-US" sz="2800" dirty="0" smtClean="0"/>
              <a:t>constructor can never use the name of the </a:t>
            </a:r>
            <a:r>
              <a:rPr lang="en-US" sz="2800" dirty="0" smtClean="0"/>
              <a:t>super class, </a:t>
            </a:r>
            <a:r>
              <a:rPr lang="en-US" sz="2800" dirty="0" smtClean="0"/>
              <a:t>but uses the keyword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dirty="0" smtClean="0"/>
              <a:t> instead</a:t>
            </a:r>
          </a:p>
          <a:p>
            <a:pPr eaLnBrk="1" hangingPunct="1"/>
            <a:r>
              <a:rPr lang="en-US" sz="2800" dirty="0" smtClean="0"/>
              <a:t>A call to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dirty="0" smtClean="0"/>
              <a:t> must always be the first action taken in a constructor definition</a:t>
            </a:r>
          </a:p>
          <a:p>
            <a:pPr eaLnBrk="1" hangingPunct="1"/>
            <a:r>
              <a:rPr lang="en-US" sz="2800" dirty="0" smtClean="0"/>
              <a:t>An instance variable cannot be used as an argument to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81FCEAD-0CB4-49B1-91B7-CA1CF7A0A167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super</a:t>
            </a:r>
            <a:r>
              <a:rPr lang="en-US" smtClean="0"/>
              <a:t> Constructor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a </a:t>
            </a:r>
            <a:r>
              <a:rPr lang="en-US" sz="2800" dirty="0" smtClean="0"/>
              <a:t>subclass </a:t>
            </a:r>
            <a:r>
              <a:rPr lang="en-US" sz="2800" dirty="0" smtClean="0"/>
              <a:t>constructor does not include an invocation of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dirty="0" smtClean="0"/>
              <a:t>, then the no-argument constructor of the </a:t>
            </a:r>
            <a:r>
              <a:rPr lang="en-US" sz="2800" dirty="0" smtClean="0"/>
              <a:t>super class </a:t>
            </a:r>
            <a:r>
              <a:rPr lang="en-US" sz="2800" dirty="0" smtClean="0"/>
              <a:t>will automatically be invoked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This can result in an error if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has not defined a no-argument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Since the inherited instance variables should be initialized, and the </a:t>
            </a:r>
            <a:r>
              <a:rPr lang="en-US" sz="2800" dirty="0" smtClean="0"/>
              <a:t>super class </a:t>
            </a:r>
            <a:r>
              <a:rPr lang="en-US" sz="2800" dirty="0" smtClean="0"/>
              <a:t>constructor is designed to do that, then an explicit call to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dirty="0" smtClean="0"/>
              <a:t> should always be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5B60AA17-0F76-4096-8B09-7390C22D7F6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i="1" smtClean="0"/>
              <a:t>Inheritance</a:t>
            </a:r>
            <a:r>
              <a:rPr lang="en-US" sz="2800" smtClean="0"/>
              <a:t> is one of the main techniques of object-oriented programming (OOP)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Using this technique, a very general form of a class is first defined and compiled, and then more specialized versions of the class are defined by adding instance variables and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specialized classes are said to </a:t>
            </a:r>
            <a:r>
              <a:rPr lang="en-US" sz="2400" i="1" smtClean="0"/>
              <a:t>inherit</a:t>
            </a:r>
            <a:r>
              <a:rPr lang="en-US" sz="2400" smtClean="0"/>
              <a:t> the methods and instance variables of the general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AC9C80AB-5F53-4536-B87F-50E9E1CC3CFF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Within the definition of a constructor for a class,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can be used as a name for invoking another constructor in the same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same restrictions on how to use a call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400" smtClean="0"/>
              <a:t> apply to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constructor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it is necessary to include a call to both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, the call using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800" smtClean="0"/>
              <a:t> must be made first, and then the constructor that is called must call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super</a:t>
            </a:r>
            <a:r>
              <a:rPr lang="en-US" sz="2800" smtClean="0"/>
              <a:t> as its first 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40D61D1-BE37-4DB7-8806-48FFCC2CC16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Often, a no-argument constructor uses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400" smtClean="0"/>
              <a:t> to invoke an explicit-value constructor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No-argument constructor (invokes explicit-value constructor using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this</a:t>
            </a:r>
            <a:r>
              <a:rPr lang="en-US" sz="2000" smtClean="0"/>
              <a:t> and default arguments):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ClassName()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this(argument1, argument2);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Explicit-value constructor (receives default values):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public ClassName(</a:t>
            </a:r>
            <a:r>
              <a:rPr lang="en-US" sz="1800" b="1" i="1" smtClean="0">
                <a:solidFill>
                  <a:srgbClr val="034CA1"/>
                </a:solidFill>
                <a:latin typeface="Courier New" pitchFamily="49" charset="0"/>
              </a:rPr>
              <a:t>type1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param1, </a:t>
            </a:r>
            <a:r>
              <a:rPr lang="en-US" sz="1800" b="1" i="1" smtClean="0">
                <a:solidFill>
                  <a:srgbClr val="034CA1"/>
                </a:solidFill>
                <a:latin typeface="Courier New" pitchFamily="49" charset="0"/>
              </a:rPr>
              <a:t>type2</a:t>
            </a: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param2)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  . . 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2E8D1BC-8474-45C8-BCE2-A11D9EFFBE44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this</a:t>
            </a:r>
            <a:r>
              <a:rPr lang="en-US" smtClean="0"/>
              <a:t> Constructor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HourlyEmployee()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 this("No name", new Date(), 0, 0);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  <a:endParaRPr lang="en-US" sz="2400" b="1" smtClean="0"/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above constructor will cause the constructor with the following heading to be invoked: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public HourlyEmployee(String theName, Date theDate, double theWageRate, double theHours)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634A900-06FA-4374-86B9-77367463318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Tip:  An Object of </a:t>
            </a:r>
            <a:r>
              <a:rPr lang="en-US" sz="3200" smtClean="0"/>
              <a:t>a </a:t>
            </a:r>
            <a:r>
              <a:rPr lang="en-US" sz="3200" smtClean="0"/>
              <a:t>subclass </a:t>
            </a:r>
            <a:r>
              <a:rPr lang="en-US" sz="3200" dirty="0" smtClean="0"/>
              <a:t>Has More than One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An object of a </a:t>
            </a:r>
            <a:r>
              <a:rPr lang="en-US" sz="2800" dirty="0" smtClean="0"/>
              <a:t>subclass </a:t>
            </a:r>
            <a:r>
              <a:rPr lang="en-US" sz="2800" dirty="0" smtClean="0"/>
              <a:t>has the type of the </a:t>
            </a:r>
            <a:r>
              <a:rPr lang="en-US" sz="2800" dirty="0" smtClean="0"/>
              <a:t>subclass, </a:t>
            </a:r>
            <a:r>
              <a:rPr lang="en-US" sz="2800" dirty="0" smtClean="0"/>
              <a:t>and it also has the type of the </a:t>
            </a:r>
            <a:r>
              <a:rPr lang="en-US" sz="2800" dirty="0" smtClean="0"/>
              <a:t>super class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More generally, an object of a </a:t>
            </a:r>
            <a:r>
              <a:rPr lang="en-US" sz="2800" dirty="0" smtClean="0"/>
              <a:t>subclass </a:t>
            </a:r>
            <a:r>
              <a:rPr lang="en-US" sz="2800" dirty="0" smtClean="0"/>
              <a:t>has the type of every one of its ancestor classes</a:t>
            </a:r>
          </a:p>
          <a:p>
            <a:pPr lvl="1" eaLnBrk="1" hangingPunct="1"/>
            <a:r>
              <a:rPr lang="en-US" sz="2400" dirty="0" smtClean="0"/>
              <a:t>Therefore, an object of a </a:t>
            </a:r>
            <a:r>
              <a:rPr lang="en-US" sz="2400" dirty="0" smtClean="0"/>
              <a:t>subclass </a:t>
            </a:r>
            <a:r>
              <a:rPr lang="en-US" sz="2400" dirty="0" smtClean="0"/>
              <a:t>can be assigned to a variable of any ancestor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4061050D-D032-4F29-B1F5-9A344EB5B93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Tip:  An Object of </a:t>
            </a:r>
            <a:r>
              <a:rPr lang="en-US" sz="3200" smtClean="0"/>
              <a:t>a </a:t>
            </a:r>
            <a:r>
              <a:rPr lang="en-US" sz="3200" smtClean="0"/>
              <a:t>subclass </a:t>
            </a:r>
            <a:r>
              <a:rPr lang="en-US" sz="3200" dirty="0" smtClean="0"/>
              <a:t>Has More than One Type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An object of </a:t>
            </a:r>
            <a:r>
              <a:rPr lang="en-US" sz="2800" smtClean="0"/>
              <a:t>a </a:t>
            </a:r>
            <a:r>
              <a:rPr lang="en-US" sz="2800" smtClean="0"/>
              <a:t>subclass </a:t>
            </a:r>
            <a:r>
              <a:rPr lang="en-US" sz="2800" dirty="0" smtClean="0"/>
              <a:t>can be plugged in as a parameter in place of any of its ancestor classes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In fact, </a:t>
            </a:r>
            <a:r>
              <a:rPr lang="en-US" sz="2800" smtClean="0"/>
              <a:t>a </a:t>
            </a:r>
            <a:r>
              <a:rPr lang="en-US" sz="2800" smtClean="0"/>
              <a:t>subclass </a:t>
            </a:r>
            <a:r>
              <a:rPr lang="en-US" sz="2800" dirty="0" smtClean="0"/>
              <a:t>object can be used anyplace that an object of any of its ancestor types can be used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Note, however, that this relationship does not go the other way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An ancestor type can never be used in place of one of its derived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53807BC-6F44-4726-9E3C-61F89ECFB45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The Terms "Subclass" and "Superclass"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terms </a:t>
            </a:r>
            <a:r>
              <a:rPr lang="en-US" sz="2800" i="1" dirty="0" smtClean="0"/>
              <a:t>subclass</a:t>
            </a:r>
            <a:r>
              <a:rPr lang="en-US" sz="2800" dirty="0" smtClean="0"/>
              <a:t> and </a:t>
            </a:r>
            <a:r>
              <a:rPr lang="en-US" sz="2800" i="1" dirty="0" err="1" smtClean="0"/>
              <a:t>superclass</a:t>
            </a:r>
            <a:r>
              <a:rPr lang="en-US" sz="2800" dirty="0" smtClean="0"/>
              <a:t> are sometimes mistakenly reversed</a:t>
            </a:r>
          </a:p>
          <a:p>
            <a:pPr lvl="1" eaLnBrk="1" hangingPunct="1"/>
            <a:r>
              <a:rPr lang="en-US" sz="2400" dirty="0" smtClean="0"/>
              <a:t>A super class</a:t>
            </a:r>
            <a:r>
              <a:rPr lang="en-US" sz="2400" dirty="0" smtClean="0"/>
              <a:t> or base class </a:t>
            </a:r>
            <a:r>
              <a:rPr lang="en-US" sz="2400" dirty="0" smtClean="0"/>
              <a:t>is </a:t>
            </a:r>
            <a:r>
              <a:rPr lang="en-US" sz="2400" dirty="0" smtClean="0"/>
              <a:t>more general and inclusive, but less complex</a:t>
            </a:r>
          </a:p>
          <a:p>
            <a:pPr lvl="1" eaLnBrk="1" hangingPunct="1"/>
            <a:r>
              <a:rPr lang="en-US" sz="2400" dirty="0" smtClean="0"/>
              <a:t>A subclass or </a:t>
            </a:r>
            <a:r>
              <a:rPr lang="en-US" sz="2400" dirty="0" smtClean="0"/>
              <a:t>derived class </a:t>
            </a:r>
            <a:r>
              <a:rPr lang="en-US" sz="2400" dirty="0" smtClean="0"/>
              <a:t>is more specialized, less inclusive, and more complex</a:t>
            </a:r>
          </a:p>
          <a:p>
            <a:pPr lvl="2" eaLnBrk="1" hangingPunct="1"/>
            <a:r>
              <a:rPr lang="en-US" sz="2000" dirty="0" smtClean="0"/>
              <a:t>As more instance variables and methods are added, the number of objects that can satisfy the class definition becomes more restricted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7A81D68-773E-4392-B2EA-A1DA537C1AE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Encapsulation and Inheritance Pitfall: Use of Private Instance Variables from the </a:t>
            </a:r>
            <a:r>
              <a:rPr lang="en-US" sz="2800" dirty="0" smtClean="0"/>
              <a:t>super class</a:t>
            </a:r>
            <a:endParaRPr lang="en-US" sz="2800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An instance variable that is private in a </a:t>
            </a:r>
            <a:r>
              <a:rPr lang="en-US" sz="2400" dirty="0" smtClean="0"/>
              <a:t>super class </a:t>
            </a:r>
            <a:r>
              <a:rPr lang="en-US" sz="2400" dirty="0" smtClean="0"/>
              <a:t>is not accessible </a:t>
            </a:r>
            <a:r>
              <a:rPr lang="en-US" sz="2400" i="1" dirty="0" smtClean="0"/>
              <a:t>by name</a:t>
            </a:r>
            <a:r>
              <a:rPr lang="en-US" sz="2400" dirty="0" smtClean="0"/>
              <a:t> in the definition of a method in any other class, not even in a method definition of a </a:t>
            </a:r>
            <a:r>
              <a:rPr lang="en-US" sz="2400" dirty="0" smtClean="0"/>
              <a:t>subclass</a:t>
            </a:r>
            <a:endParaRPr 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For example, an object of the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dirty="0" smtClean="0"/>
              <a:t> class cannot access the private instance variable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000" dirty="0" smtClean="0"/>
              <a:t> by name, even though it is inherited from the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000" dirty="0" smtClean="0"/>
              <a:t> </a:t>
            </a:r>
            <a:r>
              <a:rPr lang="en-US" sz="2000" dirty="0" smtClean="0"/>
              <a:t>super class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Instead, a private instance variable of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can only be accessed by the public accessor and mutator methods defined in that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An object of the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dirty="0" smtClean="0"/>
              <a:t> class can use the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getHireDate</a:t>
            </a:r>
            <a:r>
              <a:rPr lang="en-US" sz="2000" dirty="0" smtClean="0"/>
              <a:t> or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setHireDate</a:t>
            </a:r>
            <a:r>
              <a:rPr lang="en-US" sz="2000" dirty="0" smtClean="0"/>
              <a:t> methods to access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E8084A2C-3AD3-4E7E-858C-0A5C05E87C81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Encapsulation and Inheritance Pitfall: Use of Private Instance Variables from the </a:t>
            </a:r>
            <a:r>
              <a:rPr lang="en-US" sz="2800" dirty="0" smtClean="0"/>
              <a:t>super class</a:t>
            </a:r>
            <a:endParaRPr lang="en-US" sz="2800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If private instance variables of a class were accessible in method definitions of </a:t>
            </a:r>
            <a:r>
              <a:rPr lang="en-US" sz="2800" smtClean="0"/>
              <a:t>a </a:t>
            </a:r>
            <a:r>
              <a:rPr lang="en-US" sz="2800" smtClean="0"/>
              <a:t>subclass, </a:t>
            </a:r>
            <a:r>
              <a:rPr lang="en-US" sz="2800" dirty="0" smtClean="0"/>
              <a:t>then anytime someone wanted to access a private instance variable, they would only need to create </a:t>
            </a:r>
            <a:r>
              <a:rPr lang="en-US" sz="2800" smtClean="0"/>
              <a:t>a </a:t>
            </a:r>
            <a:r>
              <a:rPr lang="en-US" sz="2800" smtClean="0"/>
              <a:t>subclass, </a:t>
            </a:r>
            <a:r>
              <a:rPr lang="en-US" sz="2800" dirty="0" smtClean="0"/>
              <a:t>and access it in a method of that class</a:t>
            </a:r>
          </a:p>
          <a:p>
            <a:pPr lvl="1" eaLnBrk="1" hangingPunct="1"/>
            <a:r>
              <a:rPr lang="en-US" sz="2400" dirty="0" smtClean="0"/>
              <a:t>This would allow private instance variables to be changed by mistake or in inappropriate ways (for example, by not using the base type's accessor and mutator methods only)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0DD245CC-9554-413B-9DAC-4F5CA854CCA4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Private Methods Are Effectively Not Inherited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private methods of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are like private variables in terms of not being directly available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However, a private method is completely unavailable, unless invoked indirectly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This is possible only if an object of a </a:t>
            </a:r>
            <a:r>
              <a:rPr lang="en-US" sz="2000" dirty="0" smtClean="0"/>
              <a:t>subclass </a:t>
            </a:r>
            <a:r>
              <a:rPr lang="en-US" sz="2000" dirty="0" smtClean="0"/>
              <a:t>invokes a public method of the </a:t>
            </a:r>
            <a:r>
              <a:rPr lang="en-US" sz="2000" dirty="0" smtClean="0"/>
              <a:t>super class </a:t>
            </a:r>
            <a:r>
              <a:rPr lang="en-US" sz="2000" dirty="0" smtClean="0"/>
              <a:t>that happens to invoke the private method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This should not be a problem because private methods should just be used as helping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a method is not just a helping method, then it should be public, not private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927716A-4480-49AC-8166-C365B001939F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a method or instance variable is modified by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 dirty="0" smtClean="0"/>
              <a:t> (rather than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dirty="0" smtClean="0"/>
              <a:t>), then it can be accessed </a:t>
            </a:r>
            <a:r>
              <a:rPr lang="en-US" sz="2400" i="1" dirty="0" smtClean="0"/>
              <a:t>by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Inside its own class definition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Inside any class derived from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In the definition of any class in the same package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400" dirty="0" smtClean="0"/>
              <a:t> modifier provides very weak protection compared to the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sz="2400" dirty="0" smtClean="0"/>
              <a:t> modifier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It allows direct access to any programmer who defines a </a:t>
            </a:r>
            <a:r>
              <a:rPr lang="en-US" sz="2000" smtClean="0"/>
              <a:t>suitable </a:t>
            </a:r>
            <a:r>
              <a:rPr lang="en-US" sz="2000" smtClean="0"/>
              <a:t>subclass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Therefore, instance variables should normally not be marked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z="2000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7ADCAC8D-CB24-4F56-B1B8-F4FE9D74A60E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Inheritance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Inheritance is the process by which a new class is created from another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new class is called a </a:t>
            </a:r>
            <a:r>
              <a:rPr lang="en-US" sz="2000" i="1" dirty="0" smtClean="0"/>
              <a:t>subclass</a:t>
            </a:r>
            <a:endParaRPr lang="en-US" sz="20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original class is called the </a:t>
            </a:r>
            <a:r>
              <a:rPr lang="en-US" sz="2000" i="1" dirty="0" smtClean="0"/>
              <a:t>super class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dirty="0" smtClean="0"/>
              <a:t>subclass </a:t>
            </a:r>
            <a:r>
              <a:rPr lang="en-US" sz="2400" dirty="0" smtClean="0"/>
              <a:t>automatically has all the instance variables and methods that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has, and it can have additional methods and/or instance variables as well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Inheritance is especially advantageous because it allows code to be </a:t>
            </a:r>
            <a:r>
              <a:rPr lang="en-US" sz="2400" i="1" dirty="0" smtClean="0"/>
              <a:t>reused</a:t>
            </a:r>
            <a:r>
              <a:rPr lang="en-US" sz="2400" dirty="0" smtClean="0"/>
              <a:t>, without having to copy it into the definitions of the </a:t>
            </a:r>
            <a:r>
              <a:rPr lang="en-US" sz="2400" dirty="0" smtClean="0"/>
              <a:t>subclasses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98C8AC1-3BFE-41AE-B252-FAE16F02F94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instance variable or method definition that is not preceded with a modifier has </a:t>
            </a:r>
            <a:r>
              <a:rPr lang="en-US" sz="2800" i="1" smtClean="0"/>
              <a:t>package access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Package access is also known as </a:t>
            </a:r>
            <a:r>
              <a:rPr lang="en-US" sz="2400" i="1" smtClean="0"/>
              <a:t>default</a:t>
            </a:r>
            <a:r>
              <a:rPr lang="en-US" sz="2400" smtClean="0"/>
              <a:t> or </a:t>
            </a:r>
            <a:r>
              <a:rPr lang="en-US" sz="2400" i="1" smtClean="0"/>
              <a:t>friendly access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Instance variables or methods having package access can be accessed </a:t>
            </a:r>
            <a:r>
              <a:rPr lang="en-US" sz="2800" i="1" smtClean="0"/>
              <a:t>by name</a:t>
            </a:r>
            <a:r>
              <a:rPr lang="en-US" sz="2800" smtClean="0"/>
              <a:t> inside the definition of any class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However, neither can be accessed outside the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2888D79-81F2-432F-B934-B38F7F060469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latin typeface="Courier New" pitchFamily="49" charset="0"/>
              </a:rPr>
              <a:t>Protected</a:t>
            </a:r>
            <a:r>
              <a:rPr lang="en-US" smtClean="0"/>
              <a:t> and </a:t>
            </a:r>
            <a:r>
              <a:rPr lang="en-US" b="1" smtClean="0">
                <a:latin typeface="Courier New" pitchFamily="49" charset="0"/>
              </a:rPr>
              <a:t>Package</a:t>
            </a:r>
            <a:r>
              <a:rPr lang="en-US" smtClean="0"/>
              <a:t> Access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that package access is more restricted than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mtClean="0"/>
              <a:t>Package access gives more control to the programmer defining the classes</a:t>
            </a:r>
          </a:p>
          <a:p>
            <a:pPr lvl="1" eaLnBrk="1" hangingPunct="1"/>
            <a:r>
              <a:rPr lang="en-US" smtClean="0"/>
              <a:t>Whoever controls the package directory (or folder) controls the package access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0A7E1FA-ADA8-4A3B-8714-5DC3C469EBC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Access Modifiers</a:t>
            </a:r>
          </a:p>
        </p:txBody>
      </p:sp>
      <p:pic>
        <p:nvPicPr>
          <p:cNvPr id="55299" name="Picture 8" descr="savitch_c07d0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t="1729" b="1985"/>
          <a:stretch>
            <a:fillRect/>
          </a:stretch>
        </p:blipFill>
        <p:spPr bwMode="auto">
          <a:xfrm>
            <a:off x="866775" y="1217613"/>
            <a:ext cx="6051550" cy="520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36FC116-85CA-4104-B2FE-E79039651005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Forgetting About the Default Package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When considering package access, do not forget the default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classes in the current directory (not belonging to some other package) belong to an unnamed package called the </a:t>
            </a:r>
            <a:r>
              <a:rPr lang="en-US" sz="2400" i="1" smtClean="0"/>
              <a:t>default package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If a class in the current directory is not in any other package, then it is in the default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If an instance variable or method has package access, it can be accessed by name in the definition of any other class in the default package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0E501C3-563E-4267-BC73-624BE6A270E9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Restriction on Protected Access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If a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 is derived from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and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has a protected instance variable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800" smtClean="0"/>
              <a:t>, but the classes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and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800" smtClean="0"/>
              <a:t> are in </a:t>
            </a:r>
            <a:r>
              <a:rPr lang="en-US" sz="2800" i="1" smtClean="0"/>
              <a:t>different packages</a:t>
            </a:r>
            <a:r>
              <a:rPr lang="en-US" sz="2800" smtClean="0"/>
              <a:t>, then the following is true:</a:t>
            </a:r>
          </a:p>
          <a:p>
            <a:pPr lvl="1" eaLnBrk="1" hangingPunct="1"/>
            <a:r>
              <a:rPr lang="en-US" sz="2400" smtClean="0"/>
              <a:t>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can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is inherited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)</a:t>
            </a:r>
          </a:p>
          <a:p>
            <a:pPr lvl="1" eaLnBrk="1" hangingPunct="1"/>
            <a:r>
              <a:rPr lang="en-US" sz="2400" smtClean="0"/>
              <a:t>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can create a local object of itself, which can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 (again,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is inherited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853EA03-99B7-4226-87BE-AD92486F7411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 Restriction on Protected Access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if a method in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creates an object of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it can not access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400" smtClean="0"/>
              <a:t> by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class knows about its own inherited variables and methods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However, it cannot directly access any instance variable or method of an ancestor class </a:t>
            </a:r>
            <a:r>
              <a:rPr lang="en-US" sz="2000" i="1" smtClean="0"/>
              <a:t>unless they are public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Therefore,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 can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whenever it is used as an instance variable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, but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000" smtClean="0"/>
              <a:t> cannot access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</a:t>
            </a:r>
            <a:r>
              <a:rPr lang="en-US" sz="2000" smtClean="0"/>
              <a:t> when it is used as an instance variable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is true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are </a:t>
            </a:r>
            <a:r>
              <a:rPr lang="en-US" sz="2400" i="1" smtClean="0"/>
              <a:t>not</a:t>
            </a:r>
            <a:r>
              <a:rPr lang="en-US" sz="2400" smtClean="0"/>
              <a:t> in the same package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they were in the same package there would be no problem, because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sz="2000" smtClean="0"/>
              <a:t> access implies package access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94E6526B-C458-4B61-B2C4-01B155EF17E0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dirty="0" smtClean="0"/>
              <a:t>subclass </a:t>
            </a:r>
            <a:r>
              <a:rPr lang="en-US" sz="2800" dirty="0" smtClean="0"/>
              <a:t>demonstrates an </a:t>
            </a:r>
            <a:r>
              <a:rPr lang="en-US" sz="2800" i="1" dirty="0" smtClean="0"/>
              <a:t>"is a"</a:t>
            </a:r>
            <a:r>
              <a:rPr lang="en-US" sz="2800" dirty="0" smtClean="0"/>
              <a:t> relationship between it and its </a:t>
            </a:r>
            <a:r>
              <a:rPr lang="en-US" sz="2800" dirty="0" smtClean="0"/>
              <a:t>super class</a:t>
            </a:r>
            <a:endParaRPr lang="en-US" sz="2800" dirty="0" smtClean="0"/>
          </a:p>
          <a:p>
            <a:pPr lvl="1" eaLnBrk="1" hangingPunct="1"/>
            <a:r>
              <a:rPr lang="en-US" sz="2400" dirty="0" smtClean="0"/>
              <a:t>Forming an "is a" relationship is one way to make a more complex class out of a simpler class</a:t>
            </a:r>
          </a:p>
          <a:p>
            <a:pPr lvl="1" eaLnBrk="1" hangingPunct="1"/>
            <a:r>
              <a:rPr lang="en-US" sz="2400" dirty="0" smtClean="0"/>
              <a:t>For example, an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dirty="0" smtClean="0"/>
              <a:t> </a:t>
            </a:r>
            <a:r>
              <a:rPr lang="en-US" sz="2400" b="1" i="1" dirty="0" smtClean="0"/>
              <a:t>"is an"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4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dirty="0" smtClean="0"/>
              <a:t> is a more complex class compared to the more general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dirty="0" smtClean="0"/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ADFEA37-A852-41BB-B093-159EB24857B3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Another way to make a more complex class out of a simpler class is through a </a:t>
            </a:r>
            <a:r>
              <a:rPr lang="en-US" sz="2800" i="1" smtClean="0"/>
              <a:t>"has a"</a:t>
            </a:r>
            <a:r>
              <a:rPr lang="en-US" sz="2800" smtClean="0"/>
              <a:t> relationship</a:t>
            </a:r>
          </a:p>
          <a:p>
            <a:pPr lvl="1" eaLnBrk="1" hangingPunct="1"/>
            <a:r>
              <a:rPr lang="en-US" sz="2400" smtClean="0"/>
              <a:t>This type of relationship, called </a:t>
            </a:r>
            <a:r>
              <a:rPr lang="en-US" sz="2400" i="1" smtClean="0"/>
              <a:t>composition</a:t>
            </a:r>
            <a:r>
              <a:rPr lang="en-US" sz="2400" smtClean="0"/>
              <a:t>, occurs when a class contains an instance variable of a class type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class contains an instance variable,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 smtClean="0"/>
              <a:t>,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 smtClean="0"/>
              <a:t>, so therefore,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smtClean="0"/>
              <a:t> </a:t>
            </a:r>
            <a:r>
              <a:rPr lang="en-US" sz="2400" b="1" i="1" smtClean="0"/>
              <a:t>"has a"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683B34A-27FB-4AA2-88DC-3691D9372612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"Is a" Versus "Has a"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Both kinds of relationships are commonly used to create complex classes, often within the same class</a:t>
            </a:r>
          </a:p>
          <a:p>
            <a:pPr lvl="1" eaLnBrk="1" hangingPunct="1"/>
            <a:r>
              <a:rPr lang="en-US" dirty="0" smtClean="0"/>
              <a:t>Since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dirty="0" smtClean="0"/>
              <a:t> is </a:t>
            </a:r>
            <a:r>
              <a:rPr lang="en-US" smtClean="0"/>
              <a:t>a </a:t>
            </a:r>
            <a:r>
              <a:rPr lang="en-US" smtClean="0"/>
              <a:t>subclass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dirty="0" smtClean="0"/>
              <a:t>, and contains an instance variable of class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dirty="0" smtClean="0"/>
              <a:t>, then </a:t>
            </a:r>
            <a:r>
              <a:rPr lang="en-US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dirty="0" smtClean="0"/>
              <a:t> </a:t>
            </a:r>
            <a:r>
              <a:rPr lang="en-US" b="1" i="1" dirty="0" smtClean="0"/>
              <a:t>"is an"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dirty="0" smtClean="0"/>
              <a:t> and </a:t>
            </a:r>
            <a:r>
              <a:rPr lang="en-US" b="1" i="1" dirty="0" smtClean="0"/>
              <a:t>"has a"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dirty="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22B4C927-042F-4B3A-8AB3-8C2C534097F0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Tip:  Static Variables Are Inherited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Static variables in a </a:t>
            </a:r>
            <a:r>
              <a:rPr lang="en-US" dirty="0" smtClean="0"/>
              <a:t>super class </a:t>
            </a:r>
            <a:r>
              <a:rPr lang="en-US" dirty="0" smtClean="0"/>
              <a:t>are inherited by any of its </a:t>
            </a:r>
            <a:r>
              <a:rPr lang="en-US" dirty="0" smtClean="0"/>
              <a:t>subclasses</a:t>
            </a:r>
            <a:endParaRPr lang="en-US" dirty="0" smtClean="0"/>
          </a:p>
          <a:p>
            <a:pPr eaLnBrk="1" hangingPunct="1"/>
            <a:r>
              <a:rPr lang="en-US" dirty="0" smtClean="0"/>
              <a:t>The modifiers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public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private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34CA1"/>
                </a:solidFill>
                <a:latin typeface="Courier New" pitchFamily="49" charset="0"/>
              </a:rPr>
              <a:t>protected</a:t>
            </a:r>
            <a:r>
              <a:rPr lang="en-US" dirty="0" smtClean="0"/>
              <a:t>, and package access have the same meaning for static variables as they do for instance variables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40E03BA-3DA0-4844-81EA-3472CBBB3DA3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</a:t>
            </a:r>
            <a:r>
              <a:rPr lang="en-US" dirty="0" smtClean="0"/>
              <a:t>ubclasses</a:t>
            </a:r>
            <a:endParaRPr 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When designing certain classes, there is often a natural hierarchy for grouping them</a:t>
            </a:r>
          </a:p>
          <a:p>
            <a:pPr lvl="1" eaLnBrk="1" hangingPunct="1"/>
            <a:r>
              <a:rPr lang="en-US" sz="2400" smtClean="0"/>
              <a:t>In a record-keeping program for the employees of a company, there are hourly employees and salaried employees</a:t>
            </a:r>
          </a:p>
          <a:p>
            <a:pPr lvl="1" eaLnBrk="1" hangingPunct="1"/>
            <a:r>
              <a:rPr lang="en-US" sz="2400" smtClean="0"/>
              <a:t>Hourly employees can be divided into full time and part time workers</a:t>
            </a:r>
          </a:p>
          <a:p>
            <a:pPr lvl="1" eaLnBrk="1" hangingPunct="1"/>
            <a:r>
              <a:rPr lang="en-US" sz="2400" smtClean="0"/>
              <a:t>Salaried employees can be divided into those on technical staff, and those on the executive staff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FF0D040D-3280-43A3-908E-40B9172118E9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Access to a Redefined </a:t>
            </a:r>
            <a:r>
              <a:rPr lang="en-US" sz="3200" dirty="0" smtClean="0"/>
              <a:t>Super class </a:t>
            </a:r>
            <a:r>
              <a:rPr lang="en-US" sz="3200" dirty="0" smtClean="0"/>
              <a:t>Method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Within the definition of a method of a </a:t>
            </a:r>
            <a:r>
              <a:rPr lang="en-US" sz="2400" dirty="0" smtClean="0"/>
              <a:t>subclass, </a:t>
            </a:r>
            <a:r>
              <a:rPr lang="en-US" sz="2400" dirty="0" smtClean="0"/>
              <a:t>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version of an overridden method of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can still be invoked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Simply preface the method name with super and a dot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String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toString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 return (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super.toString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() + "$" +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wageRate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However, using an object of the </a:t>
            </a:r>
            <a:r>
              <a:rPr lang="en-US" sz="2400" dirty="0" smtClean="0"/>
              <a:t>subclass </a:t>
            </a:r>
            <a:r>
              <a:rPr lang="en-US" sz="2400" dirty="0" smtClean="0"/>
              <a:t>outside of its class definition, there is no way to invoke the </a:t>
            </a:r>
            <a:r>
              <a:rPr lang="en-US" sz="2400" dirty="0" smtClean="0"/>
              <a:t>super class </a:t>
            </a:r>
            <a:r>
              <a:rPr lang="en-US" sz="2400" dirty="0" smtClean="0"/>
              <a:t>version of an overridden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C256A0E4-F256-4A9D-BDE4-4C246695F99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057400"/>
            <a:ext cx="8229600" cy="1143000"/>
          </a:xfrm>
        </p:spPr>
        <p:txBody>
          <a:bodyPr/>
          <a:lstStyle/>
          <a:p>
            <a:r>
              <a:rPr lang="en-US" sz="9600" dirty="0" smtClean="0">
                <a:solidFill>
                  <a:srgbClr val="FF0000"/>
                </a:solidFill>
              </a:rPr>
              <a:t>END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7-</a:t>
            </a:r>
            <a:fld id="{DFABA07F-F4DB-4850-8D1E-4EB747EBD8F5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subclasses</a:t>
            </a:r>
            <a:endParaRPr lang="en-US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All employees share certain characteristics in common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All employees have a name and a hire date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setting and changing names and hire dates would be the same for all employees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Some employees have specialized characteristics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Hourly employees are paid an hourly wage, while salaried employees are paid a fixed wage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methods for calculating wages for these two different groups would be different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3DA9BB51-BA0E-4160-96E7-5181EF2E40D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subclasses</a:t>
            </a:r>
            <a:endParaRPr lang="en-US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Within Java, a class called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800" smtClean="0"/>
              <a:t> can be defined that includes all employees</a:t>
            </a:r>
          </a:p>
          <a:p>
            <a:pPr eaLnBrk="1" hangingPunct="1"/>
            <a:r>
              <a:rPr lang="en-US" sz="2800" smtClean="0"/>
              <a:t>This class can then be used to define classes for hourly employees and salaried employees</a:t>
            </a:r>
          </a:p>
          <a:p>
            <a:pPr lvl="1" eaLnBrk="1" hangingPunct="1"/>
            <a:r>
              <a:rPr lang="en-US" sz="2400" smtClean="0"/>
              <a:t>In turn,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smtClean="0"/>
              <a:t> class can be used to define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PartTimeHourlyEmployee</a:t>
            </a:r>
            <a:r>
              <a:rPr lang="en-US" sz="2400" smtClean="0"/>
              <a:t> class, and so forth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16F04DB-28B5-4540-A329-CBD62C5DDD33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Hierarchy</a:t>
            </a:r>
          </a:p>
        </p:txBody>
      </p:sp>
      <p:grpSp>
        <p:nvGrpSpPr>
          <p:cNvPr id="19459" name="Group 6"/>
          <p:cNvGrpSpPr>
            <a:grpSpLocks/>
          </p:cNvGrpSpPr>
          <p:nvPr/>
        </p:nvGrpSpPr>
        <p:grpSpPr bwMode="auto">
          <a:xfrm>
            <a:off x="685800" y="1447800"/>
            <a:ext cx="8066088" cy="4183063"/>
            <a:chOff x="432" y="1063"/>
            <a:chExt cx="5081" cy="2635"/>
          </a:xfrm>
        </p:grpSpPr>
        <p:pic>
          <p:nvPicPr>
            <p:cNvPr id="19462" name="Picture 5" descr="D7_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2" y="1063"/>
              <a:ext cx="5040" cy="2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3" name="Picture 4" descr="07_0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" y="1392"/>
              <a:ext cx="5033" cy="2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D7AD1520-3696-489A-A047-578C94B9860E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subclasses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Since an hourly employee is an employee, it is defined as a </a:t>
            </a:r>
            <a:r>
              <a:rPr lang="en-US" sz="2800" i="1" dirty="0" smtClean="0"/>
              <a:t>subclass</a:t>
            </a:r>
            <a:r>
              <a:rPr lang="en-US" sz="2800" dirty="0" smtClean="0"/>
              <a:t> </a:t>
            </a:r>
            <a:r>
              <a:rPr lang="en-US" sz="2800" dirty="0" smtClean="0"/>
              <a:t>of the class </a:t>
            </a:r>
            <a:r>
              <a:rPr lang="en-US" sz="2800" b="1" dirty="0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endParaRPr lang="en-US" sz="2800" dirty="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A </a:t>
            </a:r>
            <a:r>
              <a:rPr lang="en-US" sz="2400" i="1" dirty="0" smtClean="0"/>
              <a:t>subclass</a:t>
            </a:r>
            <a:r>
              <a:rPr lang="en-US" sz="2400" dirty="0" smtClean="0"/>
              <a:t> </a:t>
            </a:r>
            <a:r>
              <a:rPr lang="en-US" sz="2400" dirty="0" smtClean="0"/>
              <a:t>is defined by adding instance variables and methods to an existing class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existing class that the </a:t>
            </a:r>
            <a:r>
              <a:rPr lang="en-US" sz="2400" dirty="0" smtClean="0"/>
              <a:t>subclass </a:t>
            </a:r>
            <a:r>
              <a:rPr lang="en-US" sz="2400" dirty="0" smtClean="0"/>
              <a:t>is built upon is called the </a:t>
            </a:r>
            <a:r>
              <a:rPr lang="en-US" sz="2400" i="1" dirty="0" smtClean="0"/>
              <a:t>super class</a:t>
            </a:r>
            <a:endParaRPr lang="en-US" sz="2400" i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 phrase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extends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BaseClass</a:t>
            </a:r>
            <a:r>
              <a:rPr lang="en-US" sz="2400" dirty="0" smtClean="0"/>
              <a:t> must be added to the </a:t>
            </a:r>
            <a:r>
              <a:rPr lang="en-US" sz="2400" dirty="0" smtClean="0"/>
              <a:t>subclass </a:t>
            </a:r>
            <a:r>
              <a:rPr lang="en-US" sz="2400" dirty="0" smtClean="0"/>
              <a:t>definition: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public class </a:t>
            </a:r>
            <a:r>
              <a:rPr lang="en-US" sz="2000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000" b="1" dirty="0" smtClean="0">
                <a:solidFill>
                  <a:srgbClr val="034CA1"/>
                </a:solidFill>
                <a:latin typeface="Courier New" pitchFamily="49" charset="0"/>
              </a:rPr>
              <a:t> extends Employee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61578A23-7C3A-4CD1-86F2-11DB72CFC95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subclasses</a:t>
            </a:r>
            <a:endParaRPr lang="en-US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When a </a:t>
            </a:r>
            <a:r>
              <a:rPr lang="en-US" sz="2800" dirty="0" smtClean="0"/>
              <a:t>subclass </a:t>
            </a:r>
            <a:r>
              <a:rPr lang="en-US" sz="2800" dirty="0" smtClean="0"/>
              <a:t>is defined, it is said to inherit the instance variables and methods of the </a:t>
            </a:r>
            <a:r>
              <a:rPr lang="en-US" sz="2800" dirty="0" smtClean="0"/>
              <a:t>super class </a:t>
            </a:r>
            <a:r>
              <a:rPr lang="en-US" sz="2800" dirty="0" smtClean="0"/>
              <a:t>that it extends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Class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Employee</a:t>
            </a:r>
            <a:r>
              <a:rPr lang="en-US" sz="2400" dirty="0" smtClean="0"/>
              <a:t> defines the instance variables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name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hireDate</a:t>
            </a:r>
            <a:r>
              <a:rPr lang="en-US" sz="2400" dirty="0" smtClean="0"/>
              <a:t>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Class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dirty="0" smtClean="0"/>
              <a:t> also has these instance variables, but they are not specified in its class definition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Class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HourlyEmployee</a:t>
            </a:r>
            <a:r>
              <a:rPr lang="en-US" sz="2400" dirty="0" smtClean="0"/>
              <a:t> has additional instance variables </a:t>
            </a:r>
            <a:r>
              <a:rPr lang="en-US" sz="2400" b="1" dirty="0" err="1" smtClean="0">
                <a:solidFill>
                  <a:srgbClr val="034CA1"/>
                </a:solidFill>
                <a:latin typeface="Courier New" pitchFamily="49" charset="0"/>
              </a:rPr>
              <a:t>wageRate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34CA1"/>
                </a:solidFill>
                <a:latin typeface="Courier New" pitchFamily="49" charset="0"/>
              </a:rPr>
              <a:t>hours</a:t>
            </a:r>
            <a:r>
              <a:rPr lang="en-US" sz="2400" dirty="0" smtClean="0"/>
              <a:t> that are specified in its class definition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7-</a:t>
            </a:r>
            <a:fld id="{1B564EF0-4681-4EE5-860A-9E8E768985DD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Copyright © 2010 Pearson Addison-Wesley. All rights reserved.</a:t>
            </a:r>
            <a:endParaRPr lang="en-CA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3190</Words>
  <Application>Microsoft Office PowerPoint</Application>
  <PresentationFormat>On-screen Show (4:3)</PresentationFormat>
  <Paragraphs>316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Courier New</vt:lpstr>
      <vt:lpstr>Office Theme</vt:lpstr>
      <vt:lpstr>Chapter 7</vt:lpstr>
      <vt:lpstr>Introduction to Inheritance</vt:lpstr>
      <vt:lpstr>Introduction to Inheritance</vt:lpstr>
      <vt:lpstr>Subclasses</vt:lpstr>
      <vt:lpstr>subclasses</vt:lpstr>
      <vt:lpstr>subclasses</vt:lpstr>
      <vt:lpstr>A Class Hierarchy</vt:lpstr>
      <vt:lpstr>subclasses</vt:lpstr>
      <vt:lpstr>subclasses</vt:lpstr>
      <vt:lpstr>subclasses</vt:lpstr>
      <vt:lpstr>Subclass (Derived class)</vt:lpstr>
      <vt:lpstr>Inherited Members</vt:lpstr>
      <vt:lpstr>Parent and Child Classes</vt:lpstr>
      <vt:lpstr>Overriding a Method Definition</vt:lpstr>
      <vt:lpstr>Pitfall:  Overriding Versus Overloading</vt:lpstr>
      <vt:lpstr>The final Modifier</vt:lpstr>
      <vt:lpstr>The super Constructor</vt:lpstr>
      <vt:lpstr>The super Constructor</vt:lpstr>
      <vt:lpstr>The super Constructor</vt:lpstr>
      <vt:lpstr>The this Constructor</vt:lpstr>
      <vt:lpstr>The this Constructor</vt:lpstr>
      <vt:lpstr>The this Constructor</vt:lpstr>
      <vt:lpstr>Tip:  An Object of a subclass Has More than One Type</vt:lpstr>
      <vt:lpstr>Tip:  An Object of a subclass Has More than One Type</vt:lpstr>
      <vt:lpstr>Pitfall: The Terms "Subclass" and "Superclass"</vt:lpstr>
      <vt:lpstr>Encapsulation and Inheritance Pitfall: Use of Private Instance Variables from the super class</vt:lpstr>
      <vt:lpstr>Encapsulation and Inheritance Pitfall: Use of Private Instance Variables from the super class</vt:lpstr>
      <vt:lpstr>Pitfall:  Private Methods Are Effectively Not Inherited</vt:lpstr>
      <vt:lpstr>Protected and Package Access</vt:lpstr>
      <vt:lpstr>Protected and Package Access</vt:lpstr>
      <vt:lpstr>Protected and Package Access</vt:lpstr>
      <vt:lpstr>Access Modifiers</vt:lpstr>
      <vt:lpstr>Pitfall:  Forgetting About the Default Package</vt:lpstr>
      <vt:lpstr>Pitfall:  A Restriction on Protected Access</vt:lpstr>
      <vt:lpstr>Pitfall:  A Restriction on Protected Access</vt:lpstr>
      <vt:lpstr>Tip:  "Is a" Versus "Has a"</vt:lpstr>
      <vt:lpstr>Tip:  "Is a" Versus "Has a"</vt:lpstr>
      <vt:lpstr>Tip:  "Is a" Versus "Has a"</vt:lpstr>
      <vt:lpstr>Tip:  Static Variables Are Inherited</vt:lpstr>
      <vt:lpstr>Access to a Redefined Super class Method</vt:lpstr>
      <vt:lpstr>END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Juma</dc:creator>
  <cp:lastModifiedBy>Kilwake J</cp:lastModifiedBy>
  <cp:revision>16</cp:revision>
  <dcterms:created xsi:type="dcterms:W3CDTF">2006-08-16T00:00:00Z</dcterms:created>
  <dcterms:modified xsi:type="dcterms:W3CDTF">2021-07-12T11:37:28Z</dcterms:modified>
</cp:coreProperties>
</file>