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41"/>
  </p:notesMasterIdLst>
  <p:sldIdLst>
    <p:sldId id="25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3" r:id="rId33"/>
    <p:sldId id="334" r:id="rId34"/>
    <p:sldId id="335" r:id="rId35"/>
    <p:sldId id="336" r:id="rId36"/>
    <p:sldId id="342" r:id="rId37"/>
    <p:sldId id="343" r:id="rId38"/>
    <p:sldId id="344" r:id="rId39"/>
    <p:sldId id="34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BDB43-165C-40D1-A100-148FC75E786E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4AE6A-B952-47AB-9121-B1F35744A7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FF063C-D6A1-44F7-983A-85F26C67BDBA}" type="slidenum">
              <a:rPr lang="en-US" altLang="en-US">
                <a:solidFill>
                  <a:prstClr val="black"/>
                </a:solidFill>
              </a:rPr>
              <a:pPr/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B80C08-ABAD-4318-9E11-E68902C9D260}" type="slidenum">
              <a:rPr lang="en-US" altLang="en-US">
                <a:solidFill>
                  <a:prstClr val="black"/>
                </a:solidFill>
              </a:rPr>
              <a:pPr/>
              <a:t>34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xmlns="" id="{423D5731-22C3-4C5F-903D-1F909BD82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xmlns="" id="{8EF0D3BE-BB5A-4D1C-9408-949E17EA43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latin typeface="Tw Cen MT" pitchFamily="34" charset="0"/>
              </a:rPr>
              <a:t>Java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382002-48E1-4186-B93B-08EEA0F3DE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533400"/>
            <a:ext cx="4267200" cy="53340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BAFE2-6268-4887-9C0F-8B7DE9796B4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F8349-1887-43F4-92A5-9D76B245F4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6A2BE-26D7-4A85-ABA1-EC64A9DD2D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C6D71-3FE6-4E42-8FF8-5E03AB525B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2D436-D620-4DDA-B51B-7A8CD0B309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3C306-4282-4934-9558-90B27A70743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725FD-CB46-4EE8-8F56-D6D0026D3F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9AA25-413E-4451-B1BA-8BABF753B5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3D0C5-9660-415E-85B9-0D39279821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CC711-A312-4B5D-A9DD-85D38348EB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3F02-71B2-4EF1-A6D3-A5FBFCE342E2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EC1A-13F5-476F-A9F9-D62E1CB9F4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F4361E1A-0F3A-4C68-A6C8-A3A592AB77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3613" y="6400800"/>
            <a:ext cx="6548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dirty="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2018 Pearson Education, Inc. Publishing as Pearson Addison-Wesley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C8A558-91F2-4F31-A7AB-4C0D7EAFBA1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513" y="6457950"/>
            <a:ext cx="800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altLang="en-US" smtClean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8B768-B2AF-48DD-B8D7-9147B793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The Java API provides a class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/>
              <a:t>, which contains several methods that are useful for performing complex mathematical operations.</a:t>
            </a:r>
          </a:p>
          <a:p>
            <a:pPr lvl="1">
              <a:defRPr/>
            </a:pPr>
            <a:r>
              <a:rPr lang="en-US" sz="2400" dirty="0"/>
              <a:t>In Java, raising a number to a power requires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400" dirty="0"/>
              <a:t> method</a:t>
            </a:r>
          </a:p>
          <a:p>
            <a:pPr lvl="1">
              <a:defRPr/>
            </a:pPr>
            <a:endParaRPr lang="en-US" sz="1200" dirty="0"/>
          </a:p>
          <a:p>
            <a:pPr marL="914400" lvl="2" indent="0"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result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Math.pow(4.0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2.0);</a:t>
            </a:r>
          </a:p>
          <a:p>
            <a:pPr marL="914400" lvl="2" indent="0">
              <a:buFontTx/>
              <a:buNone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/>
              <a:t> method accepts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/>
              <a:t> value as its argument and returns the square root of the value</a:t>
            </a:r>
          </a:p>
          <a:p>
            <a:pPr lvl="1">
              <a:defRPr/>
            </a:pPr>
            <a:endParaRPr lang="en-US" sz="1000" dirty="0"/>
          </a:p>
          <a:p>
            <a:pPr marL="457200" lvl="1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Combined Assignment Operators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Java has some combined assignment operators.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These operators allow the programmer to perform an arithmetic operation and assignment with a single operator.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Although not required, these operators are popular since they shorten simple equations.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Combined Assignment Operators (cont’d.)</a:t>
            </a:r>
          </a:p>
        </p:txBody>
      </p:sp>
      <p:pic>
        <p:nvPicPr>
          <p:cNvPr id="7475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43200"/>
            <a:ext cx="8229600" cy="2239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</a:t>
            </a:r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Java is a </a:t>
            </a:r>
            <a:r>
              <a:rPr lang="en-US" altLang="en-US" i="1" smtClean="0"/>
              <a:t>strongly typed language. </a:t>
            </a:r>
          </a:p>
          <a:p>
            <a:pPr lvl="1" eaLnBrk="1" hangingPunct="1"/>
            <a:r>
              <a:rPr lang="en-US" altLang="en-US" smtClean="0"/>
              <a:t>Before a value is assigned to a variable, Java checks the data types of the variable and the value being assigned to it to determine if they are compatible.</a:t>
            </a:r>
          </a:p>
          <a:p>
            <a:pPr lvl="1" eaLnBrk="1" hangingPunct="1"/>
            <a:r>
              <a:rPr lang="en-US" altLang="en-US" smtClean="0"/>
              <a:t>When you try to assign an incompatible value to a variable, an error occurs at compile-time.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768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For example, look at the following statements:</a:t>
            </a:r>
          </a:p>
        </p:txBody>
      </p:sp>
      <p:sp>
        <p:nvSpPr>
          <p:cNvPr id="76804" name="TextBox 4"/>
          <p:cNvSpPr txBox="1">
            <a:spLocks noChangeArrowheads="1"/>
          </p:cNvSpPr>
          <p:nvPr/>
        </p:nvSpPr>
        <p:spPr bwMode="auto">
          <a:xfrm>
            <a:off x="762000" y="3159125"/>
            <a:ext cx="365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y = 2.5;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y;</a:t>
            </a:r>
          </a:p>
        </p:txBody>
      </p:sp>
      <p:sp>
        <p:nvSpPr>
          <p:cNvPr id="76805" name="TextBox 5"/>
          <p:cNvSpPr txBox="1">
            <a:spLocks noChangeArrowheads="1"/>
          </p:cNvSpPr>
          <p:nvPr/>
        </p:nvSpPr>
        <p:spPr bwMode="auto">
          <a:xfrm>
            <a:off x="4572000" y="3463925"/>
            <a:ext cx="4038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This statement will cause a compiler error because it is trying to assign a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value (2.5) in an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variable.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B98CB6D-AE02-4AFE-924D-4809826D6C41}"/>
              </a:ext>
            </a:extLst>
          </p:cNvPr>
          <p:cNvCxnSpPr/>
          <p:nvPr/>
        </p:nvCxnSpPr>
        <p:spPr>
          <a:xfrm flipH="1">
            <a:off x="2133600" y="4149725"/>
            <a:ext cx="2362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The Java primitive data types are ranked, as shown here: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3352800"/>
            <a:ext cx="81534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788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Widening conversions are allowed.</a:t>
            </a:r>
          </a:p>
          <a:p>
            <a:pPr lvl="1" eaLnBrk="1" hangingPunct="1"/>
            <a:r>
              <a:rPr lang="en-US" altLang="en-US" dirty="0" smtClean="0"/>
              <a:t>This is when a value of a lower-ranked data type is assigned to a variable of a higher-ranked data type</a:t>
            </a:r>
            <a:r>
              <a:rPr lang="en-US" altLang="en-US" dirty="0" smtClean="0"/>
              <a:t>. This is allowed.</a:t>
            </a:r>
            <a:endParaRPr lang="en-US" altLang="en-US" dirty="0" smtClean="0"/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Example: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1371600" y="4525963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y = 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y;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C8AEB04-9F40-4B30-8DAB-197831054A62}"/>
              </a:ext>
            </a:extLst>
          </p:cNvPr>
          <p:cNvCxnSpPr/>
          <p:nvPr/>
        </p:nvCxnSpPr>
        <p:spPr>
          <a:xfrm flipH="1">
            <a:off x="2590800" y="5516563"/>
            <a:ext cx="2362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4" name="TextBox 6"/>
          <p:cNvSpPr txBox="1">
            <a:spLocks noChangeArrowheads="1"/>
          </p:cNvSpPr>
          <p:nvPr/>
        </p:nvSpPr>
        <p:spPr bwMode="auto">
          <a:xfrm>
            <a:off x="5003800" y="527526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Widening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798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Narrowing conversions are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allowed.</a:t>
            </a:r>
          </a:p>
          <a:p>
            <a:pPr lvl="1" eaLnBrk="1" hangingPunct="1"/>
            <a:r>
              <a:rPr lang="en-US" altLang="en-US" dirty="0" smtClean="0"/>
              <a:t>This is when a value of a higher-ranked data type is assigned to a variable of a lower-ranked data type</a:t>
            </a:r>
            <a:r>
              <a:rPr lang="en-US" altLang="en-US" dirty="0" smtClean="0"/>
              <a:t>. This is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allowed.</a:t>
            </a:r>
            <a:endParaRPr lang="en-US" altLang="en-US" dirty="0" smtClean="0"/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Example:</a:t>
            </a:r>
          </a:p>
          <a:p>
            <a:pPr lvl="1" eaLnBrk="1" hangingPunct="1"/>
            <a:endParaRPr lang="en-US" altLang="en-US" dirty="0" smtClean="0"/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E5DDEBC-6D85-4896-A334-B8BB1641186D}"/>
              </a:ext>
            </a:extLst>
          </p:cNvPr>
          <p:cNvCxnSpPr/>
          <p:nvPr/>
        </p:nvCxnSpPr>
        <p:spPr>
          <a:xfrm flipH="1">
            <a:off x="2590800" y="5516563"/>
            <a:ext cx="2362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5003800" y="5275263"/>
            <a:ext cx="322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Narrowing Conversion</a:t>
            </a:r>
          </a:p>
        </p:txBody>
      </p:sp>
      <p:sp>
        <p:nvSpPr>
          <p:cNvPr id="79878" name="TextBox 4"/>
          <p:cNvSpPr txBox="1">
            <a:spLocks noChangeArrowheads="1"/>
          </p:cNvSpPr>
          <p:nvPr/>
        </p:nvSpPr>
        <p:spPr bwMode="auto">
          <a:xfrm>
            <a:off x="1346200" y="4537075"/>
            <a:ext cx="365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y = 2.5;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808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Cast Operators</a:t>
            </a:r>
          </a:p>
          <a:p>
            <a:pPr lvl="1" eaLnBrk="1" hangingPunct="1"/>
            <a:r>
              <a:rPr lang="en-US" altLang="en-US" dirty="0" smtClean="0"/>
              <a:t>Lets </a:t>
            </a:r>
            <a:r>
              <a:rPr lang="en-US" altLang="en-US" dirty="0" smtClean="0"/>
              <a:t>you manually convert a value, even if it means that a narrowing conversion will take place.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Example</a:t>
            </a:r>
            <a:r>
              <a:rPr lang="en-US" altLang="en-US" dirty="0" smtClean="0"/>
              <a:t>: converting a </a:t>
            </a:r>
            <a:r>
              <a:rPr lang="en-US" altLang="en-US" b="0" dirty="0" smtClean="0"/>
              <a:t>double</a:t>
            </a:r>
            <a:r>
              <a:rPr lang="en-US" altLang="en-US" dirty="0" smtClean="0"/>
              <a:t> to an </a:t>
            </a:r>
            <a:r>
              <a:rPr lang="en-US" altLang="en-US" b="0" dirty="0" err="1" smtClean="0"/>
              <a:t>int</a:t>
            </a:r>
            <a:endParaRPr lang="en-US" altLang="en-US" b="0" dirty="0" smtClean="0"/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sp>
        <p:nvSpPr>
          <p:cNvPr id="80900" name="TextBox 4"/>
          <p:cNvSpPr txBox="1">
            <a:spLocks noChangeArrowheads="1"/>
          </p:cNvSpPr>
          <p:nvPr/>
        </p:nvSpPr>
        <p:spPr bwMode="auto">
          <a:xfrm>
            <a:off x="2590800" y="4038600"/>
            <a:ext cx="320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y = 2.5;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(int)y;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2B41612C-29E7-461E-8664-B9A8B6EF9363}"/>
              </a:ext>
            </a:extLst>
          </p:cNvPr>
          <p:cNvSpPr/>
          <p:nvPr/>
        </p:nvSpPr>
        <p:spPr>
          <a:xfrm rot="5400000">
            <a:off x="3619501" y="4995862"/>
            <a:ext cx="457200" cy="828675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2" name="TextBox 6"/>
          <p:cNvSpPr txBox="1">
            <a:spLocks noChangeArrowheads="1"/>
          </p:cNvSpPr>
          <p:nvPr/>
        </p:nvSpPr>
        <p:spPr bwMode="auto">
          <a:xfrm>
            <a:off x="2895600" y="5638800"/>
            <a:ext cx="1901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Cast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pic>
        <p:nvPicPr>
          <p:cNvPr id="81923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163763"/>
            <a:ext cx="8229600" cy="3398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Assignment and Initialization</a:t>
            </a:r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smtClean="0"/>
              <a:t>In order to store a value in a variable, an </a:t>
            </a:r>
            <a:r>
              <a:rPr lang="en-US" altLang="en-US" sz="2400" i="1" smtClean="0"/>
              <a:t>assignment statement</a:t>
            </a:r>
            <a:r>
              <a:rPr lang="en-US" altLang="en-US" sz="2400" smtClean="0"/>
              <a:t> must be used.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The </a:t>
            </a:r>
            <a:r>
              <a:rPr lang="en-US" altLang="en-US" sz="2400" i="1" smtClean="0"/>
              <a:t>assignment operator</a:t>
            </a:r>
            <a:r>
              <a:rPr lang="en-US" altLang="en-US" sz="2400" smtClean="0"/>
              <a:t> is the equal (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400" smtClean="0"/>
              <a:t>) sign.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The operand on the left side of the assignment operator must be a variable name.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The operand on the right side must be either a literal or expression that evaluates to a type that is compatible with the type of the variable.</a:t>
            </a:r>
          </a:p>
          <a:p>
            <a:pPr>
              <a:buFontTx/>
              <a:buChar char="•"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829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Mixed Integer Operations</a:t>
            </a:r>
          </a:p>
          <a:p>
            <a:pPr lvl="1" eaLnBrk="1" hangingPunct="1"/>
            <a:r>
              <a:rPr lang="en-US" altLang="en-US" smtClean="0"/>
              <a:t>When values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en-US" smtClean="0"/>
              <a:t> data types are used in arithmetic expressions, they are temporarily converted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mtClean="0"/>
              <a:t> values. </a:t>
            </a:r>
          </a:p>
          <a:p>
            <a:pPr lvl="1" eaLnBrk="1" hangingPunct="1"/>
            <a:r>
              <a:rPr lang="en-US" altLang="en-US" smtClean="0"/>
              <a:t>The result of an arithmetic operation using only a mixture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en-US" smtClean="0"/>
              <a:t>,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mtClean="0"/>
              <a:t> values will always be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mtClean="0"/>
              <a:t>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839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Mixed Integer Operations</a:t>
            </a:r>
          </a:p>
          <a:p>
            <a:pPr lvl="1" eaLnBrk="1" hangingPunct="1"/>
            <a:r>
              <a:rPr lang="en-US" altLang="en-US" smtClean="0"/>
              <a:t>For example: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  <p:sp>
        <p:nvSpPr>
          <p:cNvPr id="83972" name="TextBox 4"/>
          <p:cNvSpPr txBox="1">
            <a:spLocks noChangeArrowheads="1"/>
          </p:cNvSpPr>
          <p:nvPr/>
        </p:nvSpPr>
        <p:spPr bwMode="auto">
          <a:xfrm>
            <a:off x="1219200" y="2732088"/>
            <a:ext cx="38862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short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short b = 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short c = 7;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= (short)(b + c);</a:t>
            </a:r>
          </a:p>
        </p:txBody>
      </p:sp>
      <p:sp>
        <p:nvSpPr>
          <p:cNvPr id="83973" name="TextBox 8"/>
          <p:cNvSpPr txBox="1">
            <a:spLocks noChangeArrowheads="1"/>
          </p:cNvSpPr>
          <p:nvPr/>
        </p:nvSpPr>
        <p:spPr bwMode="auto">
          <a:xfrm>
            <a:off x="4191000" y="2884488"/>
            <a:ext cx="4724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This statement will cause an error because the result of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b + c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is an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. It cannot be assigned to a </a:t>
            </a:r>
            <a:r>
              <a:rPr lang="en-US" altLang="en-US" sz="240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 variable.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E8B39E3-EFFC-4403-B047-C43D199510D4}"/>
              </a:ext>
            </a:extLst>
          </p:cNvPr>
          <p:cNvCxnSpPr>
            <a:stCxn id="83973" idx="1"/>
          </p:cNvCxnSpPr>
          <p:nvPr/>
        </p:nvCxnSpPr>
        <p:spPr>
          <a:xfrm flipH="1">
            <a:off x="3114675" y="3668713"/>
            <a:ext cx="1076325" cy="3937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5" name="TextBox 17"/>
          <p:cNvSpPr txBox="1">
            <a:spLocks noChangeArrowheads="1"/>
          </p:cNvSpPr>
          <p:nvPr/>
        </p:nvSpPr>
        <p:spPr bwMode="auto">
          <a:xfrm>
            <a:off x="3903663" y="5627688"/>
            <a:ext cx="41735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To fix the statement, rewrite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CA0C48"/>
                </a:solidFill>
                <a:latin typeface="Times New Roman" pitchFamily="18" charset="0"/>
              </a:rPr>
              <a:t>expression using a cast operator.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xmlns="" id="{48FBD1FC-455D-4ED0-A118-F0285F347C4C}"/>
              </a:ext>
            </a:extLst>
          </p:cNvPr>
          <p:cNvSpPr/>
          <p:nvPr/>
        </p:nvSpPr>
        <p:spPr>
          <a:xfrm rot="16200000">
            <a:off x="3200400" y="4179888"/>
            <a:ext cx="228600" cy="2514600"/>
          </a:xfrm>
          <a:prstGeom prst="lef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276600" y="5551488"/>
            <a:ext cx="609600" cy="457200"/>
            <a:chOff x="7239000" y="1524000"/>
            <a:chExt cx="609600" cy="457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52C3E3C-2706-4D82-9B9D-83BA7CF5981F}"/>
                </a:ext>
              </a:extLst>
            </p:cNvPr>
            <p:cNvCxnSpPr/>
            <p:nvPr/>
          </p:nvCxnSpPr>
          <p:spPr>
            <a:xfrm>
              <a:off x="7239000" y="1524000"/>
              <a:ext cx="0" cy="457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CDBA09F-3E76-486F-9250-76493BEC4D37}"/>
                </a:ext>
              </a:extLst>
            </p:cNvPr>
            <p:cNvCxnSpPr/>
            <p:nvPr/>
          </p:nvCxnSpPr>
          <p:spPr>
            <a:xfrm>
              <a:off x="7239000" y="1981200"/>
              <a:ext cx="6096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Primitive Data Types (cont’d.)</a:t>
            </a:r>
          </a:p>
        </p:txBody>
      </p:sp>
      <p:sp>
        <p:nvSpPr>
          <p:cNvPr id="849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/>
              <a:t>Other Mixed Mathematical Expressions</a:t>
            </a:r>
          </a:p>
          <a:p>
            <a:pPr lvl="1" eaLnBrk="1" hangingPunct="1"/>
            <a:r>
              <a:rPr lang="en-US" altLang="en-US" sz="2000" smtClean="0"/>
              <a:t>If one of an operator’s operands is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z="2000" smtClean="0"/>
              <a:t>, the value of the other operand will be converted to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z="2000" smtClean="0"/>
              <a:t>. </a:t>
            </a:r>
          </a:p>
          <a:p>
            <a:pPr lvl="1" eaLnBrk="1" hangingPunct="1"/>
            <a:r>
              <a:rPr lang="en-US" altLang="en-US" sz="2000" smtClean="0"/>
              <a:t>The result of the expression will be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z="2000" smtClean="0"/>
              <a:t>.</a:t>
            </a:r>
          </a:p>
          <a:p>
            <a:pPr marL="914400" lvl="2" indent="0" eaLnBrk="1" hangingPunct="1">
              <a:buFontTx/>
              <a:buNone/>
            </a:pP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If one of an operator’s operands is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2000" smtClean="0"/>
              <a:t>, the value of the other operand will be converted to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2000" smtClean="0"/>
              <a:t>.</a:t>
            </a:r>
          </a:p>
          <a:p>
            <a:pPr lvl="1" eaLnBrk="1" hangingPunct="1"/>
            <a:r>
              <a:rPr lang="en-US" altLang="en-US" sz="2000" smtClean="0"/>
              <a:t>The result of the expression will be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2000" smtClean="0"/>
              <a:t>.</a:t>
            </a:r>
          </a:p>
          <a:p>
            <a:pPr marL="914400" lvl="2" indent="0" eaLnBrk="1" hangingPunct="1">
              <a:buFontTx/>
              <a:buNone/>
            </a:pP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If one of an operator’s operands is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en-US" sz="2000" smtClean="0"/>
              <a:t>, the value of the other operand will be converted to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en-US" sz="2000" smtClean="0"/>
              <a:t>. </a:t>
            </a:r>
          </a:p>
          <a:p>
            <a:pPr lvl="1" eaLnBrk="1" hangingPunct="1"/>
            <a:r>
              <a:rPr lang="en-US" altLang="en-US" sz="2000" smtClean="0"/>
              <a:t>The result of the expression will be a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en-US" sz="2000" smtClean="0"/>
              <a:t>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Named Constants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</a:t>
            </a:r>
            <a:endParaRPr lang="en-US" altLang="en-US" smtClean="0"/>
          </a:p>
        </p:txBody>
      </p:sp>
      <p:sp>
        <p:nvSpPr>
          <p:cNvPr id="860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Many programs have data that does not need to be changed.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Littering programs with literal values can make the program hard do read and maintain.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Replacing literal values with constants remedies this problem.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Constants allow the programmer to use a name rather than a value throughout the program.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Constants also give a singular point for changing those values when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Named Constants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altLang="en-US" smtClean="0"/>
              <a:t>(cont’d.)</a:t>
            </a:r>
          </a:p>
        </p:txBody>
      </p:sp>
      <p:sp>
        <p:nvSpPr>
          <p:cNvPr id="870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 smtClean="0"/>
              <a:t>Constants keep the program organized and easier to maintain.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/>
              <a:t>Constants are identifiers that can hold only a single value.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/>
              <a:t>Constants are declared using the keyword </a:t>
            </a:r>
            <a:r>
              <a:rPr lang="en-US" altLang="en-US" sz="2800" dirty="0" smtClean="0">
                <a:solidFill>
                  <a:srgbClr val="FF0000"/>
                </a:solidFill>
                <a:latin typeface="Courier New" pitchFamily="49" charset="0"/>
              </a:rPr>
              <a:t>final</a:t>
            </a:r>
            <a:r>
              <a:rPr lang="en-US" altLang="en-US" sz="2800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/>
              <a:t>Constants need not be initialized when declared; however, they must be initialized before they are used or a compiler error will be generated.</a:t>
            </a:r>
          </a:p>
          <a:p>
            <a:pPr>
              <a:buFontTx/>
              <a:buChar char="•"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Named Constants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altLang="en-US" smtClean="0"/>
              <a:t>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12C731-4964-416B-8BC4-9E982F71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Once initialized with a value, constants cannot be changed programmatically.</a:t>
            </a:r>
          </a:p>
          <a:p>
            <a:pPr eaLnBrk="1" hangingPunct="1">
              <a:defRPr/>
            </a:pPr>
            <a:r>
              <a:rPr lang="en-US" altLang="en-US" dirty="0"/>
              <a:t>By convention, constants are all upper case and words are separated by the underscore character.</a:t>
            </a:r>
          </a:p>
          <a:p>
            <a:pPr eaLnBrk="1" hangingPunct="1">
              <a:defRPr/>
            </a:pPr>
            <a:r>
              <a:rPr lang="en-US" altLang="en-US" dirty="0"/>
              <a:t>For example:</a:t>
            </a:r>
          </a:p>
          <a:p>
            <a:pPr eaLnBrk="1" hangingPunct="1">
              <a:defRPr/>
            </a:pPr>
            <a:endParaRPr lang="en-US" altLang="en-US" sz="1050" dirty="0"/>
          </a:p>
          <a:p>
            <a:pPr lvl="1" eaLnBrk="1" hangingPunct="1">
              <a:buFontTx/>
              <a:buNone/>
              <a:defRPr/>
            </a:pPr>
            <a:r>
              <a:rPr lang="en-US" altLang="en-US" sz="2400" b="1" dirty="0">
                <a:solidFill>
                  <a:srgbClr val="CA0C48"/>
                </a:solidFill>
                <a:latin typeface="Courier New" pitchFamily="49" charset="0"/>
              </a:rPr>
              <a:t>final double CAL_SALES_TAX = 0.0725;</a:t>
            </a:r>
          </a:p>
          <a:p>
            <a:pPr eaLnBrk="1" hangingPunct="1"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Class</a:t>
            </a:r>
          </a:p>
        </p:txBody>
      </p:sp>
      <p:sp>
        <p:nvSpPr>
          <p:cNvPr id="890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Java has no primitive data type that holds a series of characters.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latin typeface="Courier New" pitchFamily="49" charset="0"/>
              </a:rPr>
              <a:t>String</a:t>
            </a:r>
            <a:r>
              <a:rPr lang="en-US" altLang="en-US" sz="2800" dirty="0" smtClean="0"/>
              <a:t> class from the Java standard library is used for this purpose.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In order to be useful, the a variable must be created to reference a </a:t>
            </a:r>
            <a:r>
              <a:rPr lang="en-US" altLang="en-US" sz="2800" dirty="0" smtClean="0">
                <a:latin typeface="Courier New" pitchFamily="49" charset="0"/>
              </a:rPr>
              <a:t>String</a:t>
            </a:r>
            <a:r>
              <a:rPr lang="en-US" altLang="en-US" sz="2800" dirty="0" smtClean="0"/>
              <a:t>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	</a:t>
            </a:r>
            <a:r>
              <a:rPr lang="en-US" altLang="en-US" sz="2400" b="1" dirty="0" smtClean="0">
                <a:solidFill>
                  <a:srgbClr val="CA0C48"/>
                </a:solidFill>
                <a:latin typeface="Courier New" pitchFamily="49" charset="0"/>
              </a:rPr>
              <a:t>String number;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Notice the </a:t>
            </a:r>
            <a:r>
              <a:rPr lang="en-US" altLang="en-US" sz="2800" dirty="0" smtClean="0">
                <a:latin typeface="Courier New" pitchFamily="49" charset="0"/>
              </a:rPr>
              <a:t>S</a:t>
            </a:r>
            <a:r>
              <a:rPr lang="en-US" altLang="en-US" sz="2800" dirty="0" smtClean="0"/>
              <a:t> in </a:t>
            </a:r>
            <a:r>
              <a:rPr lang="en-US" altLang="en-US" sz="2800" dirty="0" smtClean="0">
                <a:latin typeface="Courier New" pitchFamily="49" charset="0"/>
              </a:rPr>
              <a:t>String</a:t>
            </a:r>
            <a:r>
              <a:rPr lang="en-US" altLang="en-US" sz="2800" dirty="0" smtClean="0"/>
              <a:t> is upper case.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By convention, class names should always begin with an upper case character.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Primitive-Type Variables and Class-Type Variables</a:t>
            </a:r>
          </a:p>
        </p:txBody>
      </p:sp>
      <p:sp>
        <p:nvSpPr>
          <p:cNvPr id="901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Primitive variables actually contain the value that they have been assigned.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 smtClean="0">
                <a:solidFill>
                  <a:srgbClr val="CA0C48"/>
                </a:solidFill>
                <a:latin typeface="Courier New" pitchFamily="49" charset="0"/>
              </a:rPr>
              <a:t>int</a:t>
            </a:r>
            <a:r>
              <a:rPr lang="en-US" altLang="en-US" sz="2400" b="1" dirty="0" smtClean="0">
                <a:solidFill>
                  <a:srgbClr val="CA0C48"/>
                </a:solidFill>
                <a:latin typeface="Courier New" pitchFamily="49" charset="0"/>
              </a:rPr>
              <a:t> number </a:t>
            </a:r>
            <a:r>
              <a:rPr lang="en-US" altLang="en-US" sz="2400" b="1" dirty="0" smtClean="0">
                <a:solidFill>
                  <a:srgbClr val="CA0C48"/>
                </a:solidFill>
                <a:latin typeface="Courier New" pitchFamily="49" charset="0"/>
              </a:rPr>
              <a:t>= 25;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The value 25 will be stored in the memory location associated with the variable </a:t>
            </a:r>
            <a:r>
              <a:rPr lang="en-US" altLang="en-US" sz="2400" dirty="0" smtClean="0">
                <a:latin typeface="Courier New" pitchFamily="49" charset="0"/>
              </a:rPr>
              <a:t>number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Objects are not stored in variables, however. Objects are </a:t>
            </a:r>
            <a:r>
              <a:rPr lang="en-US" altLang="en-US" sz="2400" i="1" dirty="0" smtClean="0"/>
              <a:t>referenced</a:t>
            </a:r>
            <a:r>
              <a:rPr lang="en-US" altLang="en-US" sz="2400" dirty="0" smtClean="0"/>
              <a:t> by variables.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pic>
        <p:nvPicPr>
          <p:cNvPr id="9011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2213"/>
            <a:ext cx="79248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Primitive-Type Variables and Class-Type Variables (cont’d.)</a:t>
            </a:r>
          </a:p>
        </p:txBody>
      </p:sp>
      <p:sp>
        <p:nvSpPr>
          <p:cNvPr id="911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 smtClean="0"/>
              <a:t>When a variable references an object, it contains the memory address of the object’s location.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/>
              <a:t>Then it is said that the variable </a:t>
            </a:r>
            <a:r>
              <a:rPr lang="en-US" altLang="en-US" sz="2800" i="1" dirty="0" smtClean="0"/>
              <a:t>references</a:t>
            </a:r>
            <a:r>
              <a:rPr lang="en-US" altLang="en-US" sz="2800" dirty="0" smtClean="0"/>
              <a:t> the object.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String name = 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“Nekesa Wafula"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;</a:t>
            </a:r>
            <a:endParaRPr lang="en-US" altLang="en-US" sz="2400" dirty="0" smtClean="0">
              <a:solidFill>
                <a:srgbClr val="CA0C48"/>
              </a:solidFill>
              <a:latin typeface="Courier New" pitchFamily="49" charset="0"/>
            </a:endParaRPr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pic>
        <p:nvPicPr>
          <p:cNvPr id="91140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4495800"/>
            <a:ext cx="86106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</a:t>
            </a:r>
          </a:p>
        </p:txBody>
      </p:sp>
      <p:sp>
        <p:nvSpPr>
          <p:cNvPr id="921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 smtClean="0"/>
              <a:t>A variable can be assigned a string literal.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String value = 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Hello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>
                <a:latin typeface="Courier New" pitchFamily="49" charset="0"/>
              </a:rPr>
              <a:t>String</a:t>
            </a:r>
            <a:r>
              <a:rPr lang="en-US" altLang="en-US" sz="2800" dirty="0" smtClean="0"/>
              <a:t> objects are the only objects that can be created in this way.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/>
              <a:t>An object can </a:t>
            </a:r>
            <a:r>
              <a:rPr lang="en-US" altLang="en-US" sz="2800" dirty="0" smtClean="0"/>
              <a:t>be created using the </a:t>
            </a:r>
            <a:r>
              <a:rPr lang="en-US" altLang="en-US" sz="2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sz="2800" dirty="0" smtClean="0"/>
              <a:t> keyword.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String value = new String(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Hello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2400" dirty="0" smtClean="0">
                <a:solidFill>
                  <a:srgbClr val="CA0C48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smtClean="0"/>
              <a:t>This is the method that all other objects must use when they are created.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814388"/>
            <a:ext cx="873442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 (cont’d.)</a:t>
            </a:r>
          </a:p>
        </p:txBody>
      </p:sp>
      <p:sp>
        <p:nvSpPr>
          <p:cNvPr id="931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600" dirty="0" smtClean="0"/>
              <a:t>Since </a:t>
            </a:r>
            <a:r>
              <a:rPr lang="en-US" altLang="en-US" sz="2600" dirty="0" smtClean="0">
                <a:latin typeface="Courier New" pitchFamily="49" charset="0"/>
              </a:rPr>
              <a:t>String</a:t>
            </a:r>
            <a:r>
              <a:rPr lang="en-US" altLang="en-US" sz="2600" dirty="0" smtClean="0"/>
              <a:t> is a class, objects that are instances of it have methods.</a:t>
            </a:r>
          </a:p>
          <a:p>
            <a:pPr eaLnBrk="1" hangingPunct="1">
              <a:buFontTx/>
              <a:buChar char="•"/>
            </a:pPr>
            <a:r>
              <a:rPr lang="en-US" altLang="en-US" sz="2600" dirty="0" smtClean="0"/>
              <a:t>One of those methods is the </a:t>
            </a:r>
            <a:r>
              <a:rPr lang="en-US" altLang="en-US" sz="2600" dirty="0" smtClean="0">
                <a:latin typeface="Courier New" pitchFamily="49" charset="0"/>
              </a:rPr>
              <a:t>length</a:t>
            </a:r>
            <a:r>
              <a:rPr lang="en-US" altLang="en-US" sz="2600" dirty="0" smtClean="0"/>
              <a:t> method.</a:t>
            </a:r>
          </a:p>
          <a:p>
            <a:pPr lvl="1" eaLnBrk="1" hangingPunct="1">
              <a:buFontTx/>
              <a:buNone/>
            </a:pPr>
            <a:r>
              <a:rPr lang="en-US" altLang="en-US" sz="2600" dirty="0" err="1" smtClean="0">
                <a:solidFill>
                  <a:srgbClr val="CA0C48"/>
                </a:solidFill>
                <a:latin typeface="Courier New" pitchFamily="49" charset="0"/>
              </a:rPr>
              <a:t>int</a:t>
            </a:r>
            <a:r>
              <a:rPr lang="en-US" altLang="en-US" sz="2600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2600" dirty="0" err="1" smtClean="0">
                <a:solidFill>
                  <a:srgbClr val="CA0C48"/>
                </a:solidFill>
                <a:latin typeface="Courier New" pitchFamily="49" charset="0"/>
              </a:rPr>
              <a:t>stringSize</a:t>
            </a:r>
            <a:r>
              <a:rPr lang="en-US" altLang="en-US" sz="2600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2600" dirty="0" smtClean="0">
                <a:solidFill>
                  <a:srgbClr val="CA0C48"/>
                </a:solidFill>
                <a:latin typeface="Courier New" pitchFamily="49" charset="0"/>
              </a:rPr>
              <a:t>= </a:t>
            </a:r>
            <a:r>
              <a:rPr lang="en-US" altLang="en-US" sz="2600" dirty="0" err="1" smtClean="0">
                <a:solidFill>
                  <a:srgbClr val="CA0C48"/>
                </a:solidFill>
                <a:latin typeface="Courier New" pitchFamily="49" charset="0"/>
              </a:rPr>
              <a:t>value.length</a:t>
            </a:r>
            <a:r>
              <a:rPr lang="en-US" altLang="en-US" sz="2600" dirty="0" smtClean="0">
                <a:solidFill>
                  <a:srgbClr val="CA0C48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Char char="•"/>
            </a:pPr>
            <a:r>
              <a:rPr lang="en-US" altLang="en-US" sz="2600" dirty="0" smtClean="0"/>
              <a:t>This statement calls the </a:t>
            </a:r>
            <a:r>
              <a:rPr lang="en-US" altLang="en-US" sz="2600" dirty="0" smtClean="0">
                <a:latin typeface="Courier New" pitchFamily="49" charset="0"/>
              </a:rPr>
              <a:t>length</a:t>
            </a:r>
            <a:r>
              <a:rPr lang="en-US" altLang="en-US" sz="2600" dirty="0" smtClean="0"/>
              <a:t> method on the object pointed to by the </a:t>
            </a:r>
            <a:r>
              <a:rPr lang="en-US" altLang="en-US" sz="2600" dirty="0" smtClean="0">
                <a:latin typeface="Courier New" pitchFamily="49" charset="0"/>
              </a:rPr>
              <a:t>value</a:t>
            </a:r>
            <a:r>
              <a:rPr lang="en-US" altLang="en-US" sz="2600" dirty="0" smtClean="0"/>
              <a:t> </a:t>
            </a:r>
            <a:r>
              <a:rPr lang="en-US" altLang="en-US" sz="2600" dirty="0" smtClean="0"/>
              <a:t>variable</a:t>
            </a:r>
          </a:p>
          <a:p>
            <a:pPr eaLnBrk="1" hangingPunct="1">
              <a:buFontTx/>
              <a:buChar char="•"/>
            </a:pPr>
            <a:r>
              <a:rPr lang="en-US" altLang="en-US" sz="2600" dirty="0" smtClean="0"/>
              <a:t>The </a:t>
            </a:r>
            <a:r>
              <a:rPr lang="en-US" altLang="en-US" sz="2600" dirty="0" smtClean="0">
                <a:latin typeface="Courier New" pitchFamily="49" charset="0"/>
              </a:rPr>
              <a:t>String</a:t>
            </a:r>
            <a:r>
              <a:rPr lang="en-US" altLang="en-US" sz="2600" dirty="0" smtClean="0"/>
              <a:t> class contains many methods that help with the manipulation of </a:t>
            </a:r>
            <a:r>
              <a:rPr lang="en-US" altLang="en-US" sz="2600" dirty="0" smtClean="0">
                <a:latin typeface="Courier New" pitchFamily="49" charset="0"/>
              </a:rPr>
              <a:t>String</a:t>
            </a:r>
            <a:r>
              <a:rPr lang="en-US" altLang="en-US" sz="2600" dirty="0" smtClean="0"/>
              <a:t> objects</a:t>
            </a:r>
            <a:r>
              <a:rPr lang="en-US" altLang="en-US" sz="2600" dirty="0" smtClean="0"/>
              <a:t>.</a:t>
            </a:r>
            <a:endParaRPr lang="en-US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Scope</a:t>
            </a:r>
          </a:p>
        </p:txBody>
      </p:sp>
      <p:sp>
        <p:nvSpPr>
          <p:cNvPr id="952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i="1" smtClean="0"/>
              <a:t>Scope</a:t>
            </a:r>
            <a:r>
              <a:rPr lang="en-US" altLang="en-US" smtClean="0"/>
              <a:t> refers to the part of a program that has access to a variable’s contents.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mtClean="0"/>
              <a:t>Variables declared inside a method (like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mtClean="0"/>
              <a:t> method) are called </a:t>
            </a:r>
            <a:r>
              <a:rPr lang="en-US" altLang="en-US" i="1" smtClean="0"/>
              <a:t>local variables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mtClean="0"/>
              <a:t>The scope of a local variable begins at the declaration of the variable and ends at the end of the method in which it was declared.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Comments</a:t>
            </a:r>
          </a:p>
        </p:txBody>
      </p:sp>
      <p:sp>
        <p:nvSpPr>
          <p:cNvPr id="962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Comments are:</a:t>
            </a:r>
          </a:p>
          <a:p>
            <a:pPr lvl="1"/>
            <a:r>
              <a:rPr lang="en-US" altLang="en-US" sz="2400" smtClean="0"/>
              <a:t>notes of explanation that document lines or sections of a program. </a:t>
            </a:r>
          </a:p>
          <a:p>
            <a:pPr lvl="1"/>
            <a:r>
              <a:rPr lang="en-US" altLang="en-US" sz="2400" smtClean="0"/>
              <a:t>part of the program, but the compiler ignores them. </a:t>
            </a:r>
          </a:p>
          <a:p>
            <a:pPr lvl="1"/>
            <a:r>
              <a:rPr lang="en-US" altLang="en-US" sz="2400" smtClean="0"/>
              <a:t>intended for people who may be reading the source code.</a:t>
            </a:r>
          </a:p>
          <a:p>
            <a:pPr>
              <a:buFontTx/>
              <a:buChar char="•"/>
            </a:pPr>
            <a:r>
              <a:rPr lang="en-US" altLang="en-US" sz="2800" smtClean="0"/>
              <a:t>In Java, there are three types of comments:</a:t>
            </a:r>
          </a:p>
          <a:p>
            <a:pPr lvl="1"/>
            <a:r>
              <a:rPr lang="en-US" altLang="en-US" smtClean="0"/>
              <a:t>Single-line comments</a:t>
            </a:r>
          </a:p>
          <a:p>
            <a:pPr lvl="1"/>
            <a:r>
              <a:rPr lang="en-US" altLang="en-US" smtClean="0"/>
              <a:t>Multiline comments</a:t>
            </a:r>
          </a:p>
          <a:p>
            <a:pPr lvl="1"/>
            <a:r>
              <a:rPr lang="en-US" altLang="en-US" smtClean="0"/>
              <a:t>Documentation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Single-Line Comments</a:t>
            </a:r>
          </a:p>
        </p:txBody>
      </p:sp>
      <p:sp>
        <p:nvSpPr>
          <p:cNvPr id="97283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z="1800" smtClean="0"/>
          </a:p>
          <a:p>
            <a:pPr>
              <a:buFontTx/>
              <a:buChar char="•"/>
            </a:pPr>
            <a:endParaRPr lang="en-US" altLang="en-US" sz="1800" smtClean="0"/>
          </a:p>
          <a:p>
            <a:pPr>
              <a:buFontTx/>
              <a:buChar char="•"/>
            </a:pPr>
            <a:r>
              <a:rPr lang="en-US" altLang="en-US" sz="2000" smtClean="0"/>
              <a:t>Place two forward slashes (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2000" smtClean="0"/>
              <a:t>) where you want the comment to begin.</a:t>
            </a:r>
          </a:p>
          <a:p>
            <a:pPr lvl="1"/>
            <a:r>
              <a:rPr lang="en-US" altLang="en-US" sz="2000" smtClean="0"/>
              <a:t>The compiler ignores everything from that point to the end of the line.</a:t>
            </a:r>
          </a:p>
        </p:txBody>
      </p:sp>
      <p:pic>
        <p:nvPicPr>
          <p:cNvPr id="97284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447800"/>
            <a:ext cx="67691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Multiline Comments</a:t>
            </a:r>
          </a:p>
        </p:txBody>
      </p:sp>
      <p:sp>
        <p:nvSpPr>
          <p:cNvPr id="99331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z="1800" smtClean="0"/>
          </a:p>
          <a:p>
            <a:pPr>
              <a:buFontTx/>
              <a:buChar char="•"/>
            </a:pPr>
            <a:endParaRPr lang="en-US" altLang="en-US" sz="1800" smtClean="0"/>
          </a:p>
          <a:p>
            <a:pPr>
              <a:buFontTx/>
              <a:buChar char="•"/>
            </a:pPr>
            <a:r>
              <a:rPr lang="en-US" altLang="en-US" sz="2000" smtClean="0"/>
              <a:t>Start with 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2000" smtClean="0"/>
              <a:t> (a forward slash followed by an asterisk) and end with 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*/</a:t>
            </a:r>
            <a:r>
              <a:rPr lang="en-US" altLang="en-US" sz="2000" smtClean="0"/>
              <a:t> (an asterisk followed by a forward slash). </a:t>
            </a:r>
          </a:p>
          <a:p>
            <a:pPr lvl="1"/>
            <a:r>
              <a:rPr lang="en-US" altLang="en-US" sz="2000" b="1" smtClean="0"/>
              <a:t>Everything between these markers is ignored. </a:t>
            </a:r>
          </a:p>
          <a:p>
            <a:pPr lvl="1"/>
            <a:r>
              <a:rPr lang="en-US" altLang="en-US" sz="2000" b="1" smtClean="0"/>
              <a:t>Can span multiple lines</a:t>
            </a:r>
          </a:p>
        </p:txBody>
      </p:sp>
      <p:pic>
        <p:nvPicPr>
          <p:cNvPr id="99332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7950" y="1347788"/>
            <a:ext cx="6388100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Style</a:t>
            </a:r>
          </a:p>
        </p:txBody>
      </p:sp>
      <p:sp>
        <p:nvSpPr>
          <p:cNvPr id="1075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Programming style refers to the way a programmer visually arranges a program’s source code.</a:t>
            </a:r>
          </a:p>
          <a:p>
            <a:pPr>
              <a:buFontTx/>
              <a:buChar char="•"/>
            </a:pPr>
            <a:r>
              <a:rPr lang="en-US" altLang="en-US" sz="2400" b="0" smtClean="0"/>
              <a:t>When the compiler reads a program it:</a:t>
            </a:r>
          </a:p>
          <a:p>
            <a:pPr lvl="1"/>
            <a:r>
              <a:rPr lang="en-US" altLang="en-US" sz="2400" smtClean="0"/>
              <a:t>Processes it as one long stream of characters.</a:t>
            </a:r>
          </a:p>
          <a:p>
            <a:pPr lvl="1"/>
            <a:r>
              <a:rPr lang="en-US" altLang="en-US" sz="2400" smtClean="0"/>
              <a:t>Doesn’t care that each statement is on a separate line, or that spaces separate operators from operands. </a:t>
            </a:r>
          </a:p>
          <a:p>
            <a:pPr lvl="1"/>
            <a:r>
              <a:rPr lang="en-US" altLang="en-US" sz="2400" smtClean="0"/>
              <a:t>Humans, on the other hand, find it difficult to read programs that aren’t written in a visually pleasing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Style (cont’d.)</a:t>
            </a:r>
          </a:p>
        </p:txBody>
      </p:sp>
      <p:pic>
        <p:nvPicPr>
          <p:cNvPr id="10854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687638"/>
            <a:ext cx="8229600" cy="23510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Style (cont’d.)</a:t>
            </a:r>
          </a:p>
        </p:txBody>
      </p:sp>
      <p:pic>
        <p:nvPicPr>
          <p:cNvPr id="10957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6125" y="1524000"/>
            <a:ext cx="765175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9600" dirty="0" smtClean="0">
                <a:solidFill>
                  <a:srgbClr val="FF0000"/>
                </a:solidFill>
              </a:rPr>
              <a:t>END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Assignment and Initialization (cont’d.)</a:t>
            </a:r>
          </a:p>
        </p:txBody>
      </p:sp>
      <p:sp>
        <p:nvSpPr>
          <p:cNvPr id="665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Variables can only hold one value at a time.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Local variables do not receive a default value.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Local variables must have a valid type in order to be used.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Operators</a:t>
            </a:r>
          </a:p>
        </p:txBody>
      </p:sp>
      <p:pic>
        <p:nvPicPr>
          <p:cNvPr id="6758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67013"/>
            <a:ext cx="8229600" cy="21923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Operators (cont’d.)</a:t>
            </a:r>
          </a:p>
        </p:txBody>
      </p:sp>
      <p:sp>
        <p:nvSpPr>
          <p:cNvPr id="686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/>
              <a:t>The operators are called binary operators because they must have two operands.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Each operator must have a left and right operand.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The arithmetic operators work as one would expect.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It is an error to try to divide any number by zero.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When working with two integer operands, the division operator requires special attention.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Integer Division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Division can be tricky.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CA0C48"/>
                </a:solidFill>
              </a:rPr>
              <a:t>In a Java program, what is the value of 1/2?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You might think the answer is 0.5…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But, that’s wrong.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The answer is simply 0.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Integer division will truncate any decimal remainder.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Precedence</a:t>
            </a:r>
          </a:p>
        </p:txBody>
      </p:sp>
      <p:sp>
        <p:nvSpPr>
          <p:cNvPr id="706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smtClean="0"/>
              <a:t>Mathematical expressions can be very complex.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There is a set order in which arithmetic operations will be carried out.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  <p:sp>
        <p:nvSpPr>
          <p:cNvPr id="70660" name="Text Box 56"/>
          <p:cNvSpPr txBox="1">
            <a:spLocks noChangeArrowheads="1"/>
          </p:cNvSpPr>
          <p:nvPr/>
        </p:nvSpPr>
        <p:spPr bwMode="auto">
          <a:xfrm>
            <a:off x="152400" y="4267200"/>
            <a:ext cx="882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Higher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Priority</a:t>
            </a:r>
          </a:p>
        </p:txBody>
      </p:sp>
      <p:sp>
        <p:nvSpPr>
          <p:cNvPr id="70661" name="Text Box 57"/>
          <p:cNvSpPr txBox="1">
            <a:spLocks noChangeArrowheads="1"/>
          </p:cNvSpPr>
          <p:nvPr/>
        </p:nvSpPr>
        <p:spPr bwMode="auto">
          <a:xfrm>
            <a:off x="152400" y="5334000"/>
            <a:ext cx="882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Lower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Priority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EBF2CBB-C4B3-4BC9-B200-437826547ECF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736975"/>
          <a:ext cx="8088312" cy="220980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903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9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96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3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Associativity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(unary negation)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right to left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-4 + 3;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-4 + 4 % 3 * 13 + 2;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6 + 3 – 4 + 6 * 3;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 with Parenthesis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3A4706-B6D4-4E4E-A36A-2DCDF533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When parenthesis are used in an expression, the inner most parenthesis are processed first.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If two sets of parenthesis are at the same level, they are processed left to right.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x = ((4*5) / (5-2) ) – 25;  // result = -19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 rot="5400000">
            <a:off x="1793081" y="4028282"/>
            <a:ext cx="284163" cy="609600"/>
          </a:xfrm>
          <a:prstGeom prst="rightBrace">
            <a:avLst>
              <a:gd name="adj1" fmla="val 31772"/>
              <a:gd name="adj2" fmla="val 50000"/>
            </a:avLst>
          </a:prstGeom>
          <a:noFill/>
          <a:ln w="9525">
            <a:solidFill>
              <a:srgbClr val="CA0C4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CA0C48"/>
              </a:solidFill>
              <a:latin typeface="Times New Roman" pitchFamily="18" charset="0"/>
            </a:endParaRPr>
          </a:p>
        </p:txBody>
      </p:sp>
      <p:sp>
        <p:nvSpPr>
          <p:cNvPr id="71685" name="Text Box 7"/>
          <p:cNvSpPr txBox="1">
            <a:spLocks noChangeArrowheads="1"/>
          </p:cNvSpPr>
          <p:nvPr/>
        </p:nvSpPr>
        <p:spPr bwMode="auto">
          <a:xfrm>
            <a:off x="1782763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CA0C48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 rot="16200000" flipV="1">
            <a:off x="2643188" y="2438400"/>
            <a:ext cx="304800" cy="2590800"/>
          </a:xfrm>
          <a:prstGeom prst="rightBrace">
            <a:avLst>
              <a:gd name="adj1" fmla="val 92201"/>
              <a:gd name="adj2" fmla="val 50500"/>
            </a:avLst>
          </a:prstGeom>
          <a:noFill/>
          <a:ln w="9525">
            <a:solidFill>
              <a:srgbClr val="CA0C48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CA0C48"/>
              </a:solidFill>
              <a:latin typeface="Times New Roman" pitchFamily="18" charset="0"/>
            </a:endParaRPr>
          </a:p>
        </p:txBody>
      </p:sp>
      <p:sp>
        <p:nvSpPr>
          <p:cNvPr id="71687" name="Text Box 9"/>
          <p:cNvSpPr txBox="1">
            <a:spLocks noChangeArrowheads="1"/>
          </p:cNvSpPr>
          <p:nvPr/>
        </p:nvSpPr>
        <p:spPr bwMode="auto">
          <a:xfrm>
            <a:off x="2643188" y="3211513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CA0C48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1688" name="AutoShape 10"/>
          <p:cNvSpPr>
            <a:spLocks/>
          </p:cNvSpPr>
          <p:nvPr/>
        </p:nvSpPr>
        <p:spPr bwMode="auto">
          <a:xfrm rot="5400000">
            <a:off x="2757488" y="3086100"/>
            <a:ext cx="1066800" cy="3733800"/>
          </a:xfrm>
          <a:prstGeom prst="rightBrace">
            <a:avLst>
              <a:gd name="adj1" fmla="val 37965"/>
              <a:gd name="adj2" fmla="val 50500"/>
            </a:avLst>
          </a:prstGeom>
          <a:noFill/>
          <a:ln w="9525">
            <a:solidFill>
              <a:srgbClr val="CA0C4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CA0C48"/>
              </a:solidFill>
              <a:latin typeface="Times New Roman" pitchFamily="18" charset="0"/>
            </a:endParaRPr>
          </a:p>
        </p:txBody>
      </p:sp>
      <p:sp>
        <p:nvSpPr>
          <p:cNvPr id="71689" name="Text Box 11"/>
          <p:cNvSpPr txBox="1">
            <a:spLocks noChangeArrowheads="1"/>
          </p:cNvSpPr>
          <p:nvPr/>
        </p:nvSpPr>
        <p:spPr bwMode="auto">
          <a:xfrm>
            <a:off x="3138488" y="548005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CA0C48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3248025" y="43957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CA0C48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1691" name="AutoShape 17"/>
          <p:cNvSpPr>
            <a:spLocks/>
          </p:cNvSpPr>
          <p:nvPr/>
        </p:nvSpPr>
        <p:spPr bwMode="auto">
          <a:xfrm rot="5400000">
            <a:off x="3276601" y="4027487"/>
            <a:ext cx="247650" cy="574675"/>
          </a:xfrm>
          <a:prstGeom prst="rightBrace">
            <a:avLst>
              <a:gd name="adj1" fmla="val 34367"/>
              <a:gd name="adj2" fmla="val 50000"/>
            </a:avLst>
          </a:prstGeom>
          <a:noFill/>
          <a:ln w="9525">
            <a:solidFill>
              <a:srgbClr val="CA0C4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CA0C48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CA0C48"/>
      </a:hlink>
      <a:folHlink>
        <a:srgbClr val="8000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1756</Words>
  <Application>Microsoft Office PowerPoint</Application>
  <PresentationFormat>On-screen Show (4:3)</PresentationFormat>
  <Paragraphs>230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2_Default Design</vt:lpstr>
      <vt:lpstr>Java Fundamentals</vt:lpstr>
      <vt:lpstr>Variable Assignment and Initialization</vt:lpstr>
      <vt:lpstr>Slide 3</vt:lpstr>
      <vt:lpstr>Variable Assignment and Initialization (cont’d.)</vt:lpstr>
      <vt:lpstr>Arithmetic Operators</vt:lpstr>
      <vt:lpstr>Arithmetic Operators (cont’d.)</vt:lpstr>
      <vt:lpstr>Integer Division</vt:lpstr>
      <vt:lpstr>Operator Precedence</vt:lpstr>
      <vt:lpstr>Grouping with Parenthesis</vt:lpstr>
      <vt:lpstr>The Math Class</vt:lpstr>
      <vt:lpstr>Combined Assignment Operators</vt:lpstr>
      <vt:lpstr>Combined Assignment Operators (cont’d.)</vt:lpstr>
      <vt:lpstr>Conversion between Primitive Data Types</vt:lpstr>
      <vt:lpstr>Conversion between Primitive Data Types (cont’d.)</vt:lpstr>
      <vt:lpstr>Conversion between Primitive Data Types (cont’d.)</vt:lpstr>
      <vt:lpstr>Conversion between Primitive Data Types (cont’d.)</vt:lpstr>
      <vt:lpstr>Conversion between Primitive Data Types (cont’d.)</vt:lpstr>
      <vt:lpstr>Conversion between Primitive Data Types (cont’d.)</vt:lpstr>
      <vt:lpstr>Conversion between Primitive Data Types (cont’d.)</vt:lpstr>
      <vt:lpstr>Conversion between Primitive Data Types (cont’d.)</vt:lpstr>
      <vt:lpstr>Conversion between Primitive Data Types (cont’d.)</vt:lpstr>
      <vt:lpstr>Conversion between Primitive Data Types (cont’d.)</vt:lpstr>
      <vt:lpstr>Creating Named Constants with final</vt:lpstr>
      <vt:lpstr>Creating Named Constants with final (cont’d.)</vt:lpstr>
      <vt:lpstr>Creating Named Constants with final (cont’d.)</vt:lpstr>
      <vt:lpstr>The String Class</vt:lpstr>
      <vt:lpstr>Primitive-Type Variables and Class-Type Variables</vt:lpstr>
      <vt:lpstr>Primitive-Type Variables and Class-Type Variables (cont’d.)</vt:lpstr>
      <vt:lpstr>Creating a String Object</vt:lpstr>
      <vt:lpstr>Creating a String Object (cont’d.)</vt:lpstr>
      <vt:lpstr>Scope</vt:lpstr>
      <vt:lpstr>Comments</vt:lpstr>
      <vt:lpstr>Single-Line Comments</vt:lpstr>
      <vt:lpstr>Multiline Comments</vt:lpstr>
      <vt:lpstr>Programming Style</vt:lpstr>
      <vt:lpstr>Programming Style (cont’d.)</vt:lpstr>
      <vt:lpstr>Programming Style (cont’d.)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Kilwake J</dc:creator>
  <cp:lastModifiedBy>Kilwake J</cp:lastModifiedBy>
  <cp:revision>2</cp:revision>
  <dcterms:created xsi:type="dcterms:W3CDTF">2021-06-17T07:42:45Z</dcterms:created>
  <dcterms:modified xsi:type="dcterms:W3CDTF">2021-06-17T09:52:01Z</dcterms:modified>
</cp:coreProperties>
</file>