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A0C48"/>
    <a:srgbClr val="000000"/>
    <a:srgbClr val="007DC4"/>
    <a:srgbClr val="FFCC00"/>
    <a:srgbClr val="FFF7D5"/>
    <a:srgbClr val="FEF7C2"/>
    <a:srgbClr val="EDE1EF"/>
    <a:srgbClr val="E7E2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86" autoAdjust="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740D33D-8821-4F7D-BA19-E646481C2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13C504-5192-412A-A1FE-F8154981F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684937-8944-4B7D-9A3E-A9F435300068}" type="datetimeFigureOut">
              <a:rPr lang="en-US"/>
              <a:pPr>
                <a:defRPr/>
              </a:pPr>
              <a:t>24-Jun-21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3DC8C7-75F4-4A82-BA4D-5D97D1BAA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345AED-AAEC-43EE-B6E0-BEF1BA871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D59937-3E6E-452B-8703-4548BE513D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xmlns="" id="{614C437B-0F20-44A7-B025-A65EADE7A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629C36"/>
                </a:solidFill>
                <a:latin typeface="Tw Cen MT" pitchFamily="34" charset="0"/>
              </a:rPr>
              <a:t>C H A P T E R  6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xmlns="" id="{18C02BF5-5306-4720-8EFD-0560ADD2FB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A Second Look at Classes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DD0ECB-628D-44A8-B1FF-ACA972663B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533400"/>
            <a:ext cx="4267200" cy="533400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ADC01-7225-4A77-B6B0-13969E1BF7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3D160-C847-438E-B7DB-58745DA9C4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§"/>
              <a:defRPr/>
            </a:lvl1pPr>
            <a:lvl2pPr marL="742950" indent="-28575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Tx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Wingdings" panose="05000000000000000000" pitchFamily="2" charset="2"/>
              <a:buChar char="§"/>
              <a:defRPr/>
            </a:lvl4pPr>
            <a:lvl5pPr marL="2057400" indent="-22860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EF34E-82CA-4091-BB93-8D5237885C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5547B-E4CE-47E8-A1DF-D8B6718461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8AC87-DC45-4969-9D9A-40316FCC40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D8EA7-BE72-431E-97F1-3631AAD3C8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7BA9C-9B52-45FA-81FF-9D6239FB23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D4867-0657-4989-B9F1-6265D01762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89168-181F-4FED-BDEF-8FAC08F58E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6A2B1-58AA-4F80-9C42-FB27D1C120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06A89A21-B471-4926-B603-72356356A6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1075" y="64008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Publishing as Pearson Addison-Wesley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B19F3C79-6FB2-4F7D-B3DA-4A53C6E280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E44E6B8-8CED-43E2-9B5C-A7D726A7325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513" y="6457950"/>
            <a:ext cx="800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OverloadingDemo.java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eeklyPay.java" TargetMode="External"/><Relationship Id="rId2" Type="http://schemas.openxmlformats.org/officeDocument/2006/relationships/hyperlink" Target="Pay.java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woRectangles.java" TargetMode="External"/><Relationship Id="rId2" Type="http://schemas.openxmlformats.org/officeDocument/2006/relationships/hyperlink" Target="Rectangle.java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ay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WeeklyPay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assObject2.java" TargetMode="External"/><Relationship Id="rId2" Type="http://schemas.openxmlformats.org/officeDocument/2006/relationships/hyperlink" Target="PassObject.jav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ReturnObject.jav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tock%20Class%20Phase%201/StockDemo1.java" TargetMode="External"/><Relationship Id="rId2" Type="http://schemas.openxmlformats.org/officeDocument/2006/relationships/hyperlink" Target="Stock%20Class%20Phase%201/Stock.java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Stock%20Class%20Phase%202/StockCompare.java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Stock%20Class%20Phase%203/ObjectCopy.java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Instructor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CourseDemo.java" TargetMode="External"/><Relationship Id="rId5" Type="http://schemas.openxmlformats.org/officeDocument/2006/relationships/hyperlink" Target="Course.java" TargetMode="External"/><Relationship Id="rId4" Type="http://schemas.openxmlformats.org/officeDocument/2006/relationships/hyperlink" Target="TextBook.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NameTester.java" TargetMode="External"/><Relationship Id="rId2" Type="http://schemas.openxmlformats.org/officeDocument/2006/relationships/hyperlink" Target="FullName.java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InnerClassDemo.java" TargetMode="External"/><Relationship Id="rId2" Type="http://schemas.openxmlformats.org/officeDocument/2006/relationships/hyperlink" Target="RetailItem.java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CarType.java" TargetMode="External"/><Relationship Id="rId2" Type="http://schemas.openxmlformats.org/officeDocument/2006/relationships/hyperlink" Target="EnumDemo.jav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SportsCarDemo.java" TargetMode="External"/><Relationship Id="rId4" Type="http://schemas.openxmlformats.org/officeDocument/2006/relationships/hyperlink" Target="SportsCar.ja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SportsCarDemo2.java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StockPurchase%20Class/StockTrader.java" TargetMode="External"/><Relationship Id="rId2" Type="http://schemas.openxmlformats.org/officeDocument/2006/relationships/hyperlink" Target="StockPurchase%20Class/StockPurchase.java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untable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StaticDemo.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Static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 smtClean="0"/>
              <a:t>Static methods are convenient because they may be called at the class level.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 smtClean="0"/>
              <a:t>They are typically used to create utility classes, such as the </a:t>
            </a:r>
            <a:r>
              <a:rPr lang="en-US" altLang="en-US" smtClean="0">
                <a:latin typeface="Courier New" pitchFamily="49" charset="0"/>
              </a:rPr>
              <a:t>Math</a:t>
            </a:r>
            <a:r>
              <a:rPr lang="en-US" altLang="en-US" smtClean="0"/>
              <a:t> class in the Java Standard Library.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 smtClean="0"/>
              <a:t>Static methods may not communicate with instance fields, only static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Overloaded Methods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smtClean="0"/>
              <a:t>Two or more methods in a class may have the same name; however, their parameter lists must be different.</a:t>
            </a:r>
          </a:p>
          <a:p>
            <a:endParaRPr lang="en-US" altLang="en-US" sz="1800" smtClean="0"/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public class MyMath{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public static int square(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int</a:t>
            </a:r>
            <a:r>
              <a:rPr lang="en-US" altLang="en-US" sz="1800" b="1" smtClean="0">
                <a:latin typeface="Courier New" pitchFamily="49" charset="0"/>
              </a:rPr>
              <a:t> number){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  return number * number;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}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public static double square(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double</a:t>
            </a:r>
            <a:r>
              <a:rPr lang="en-US" altLang="en-US" sz="1800" b="1" smtClean="0">
                <a:latin typeface="Courier New" pitchFamily="49" charset="0"/>
              </a:rPr>
              <a:t> number){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  return number * number;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}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r>
              <a:rPr lang="en-US" altLang="en-US" sz="2000" smtClean="0"/>
              <a:t>Example: </a:t>
            </a:r>
            <a:r>
              <a:rPr lang="en-US" altLang="en-US" sz="2000" smtClean="0">
                <a:hlinkClick r:id="rId2" action="ppaction://hlinkfile"/>
              </a:rPr>
              <a:t>OverloadingDemo.java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Overloaded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Java uses the method signature (name, type of parameters and order of parameters) to determine which method to call.</a:t>
            </a:r>
          </a:p>
          <a:p>
            <a:r>
              <a:rPr lang="en-US" altLang="en-US" smtClean="0"/>
              <a:t>This process is known as </a:t>
            </a:r>
            <a:r>
              <a:rPr lang="en-US" altLang="en-US" i="1" smtClean="0"/>
              <a:t>binding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 return type of the method is not part of the method signature.</a:t>
            </a:r>
          </a:p>
          <a:p>
            <a:r>
              <a:rPr lang="en-US" altLang="en-US" smtClean="0"/>
              <a:t>Example: </a:t>
            </a:r>
            <a:r>
              <a:rPr lang="en-US" altLang="en-US" smtClean="0">
                <a:hlinkClick r:id="rId2" action="ppaction://hlinkfile"/>
              </a:rPr>
              <a:t>Pay.java</a:t>
            </a:r>
            <a:r>
              <a:rPr lang="en-US" altLang="en-US" smtClean="0"/>
              <a:t>, </a:t>
            </a:r>
            <a:r>
              <a:rPr lang="en-US" altLang="en-US" smtClean="0">
                <a:hlinkClick r:id="rId3" action="ppaction://hlinkfile"/>
              </a:rPr>
              <a:t>WeeklyPay.java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Overloaded Constructors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Class constructors are also methods.</a:t>
            </a:r>
          </a:p>
          <a:p>
            <a:r>
              <a:rPr lang="en-US" altLang="en-US" sz="2800" smtClean="0"/>
              <a:t>This means that they can also be overloaded.</a:t>
            </a:r>
          </a:p>
          <a:p>
            <a:r>
              <a:rPr lang="en-US" altLang="en-US" sz="2800" smtClean="0"/>
              <a:t>Overloading constructors gives programmers more than one way to construct an object of that class.</a:t>
            </a:r>
          </a:p>
          <a:p>
            <a:r>
              <a:rPr lang="en-US" altLang="en-US" sz="2800" smtClean="0"/>
              <a:t>All of the previous restrictions on overloading apply to constructors as well.</a:t>
            </a:r>
          </a:p>
          <a:p>
            <a:r>
              <a:rPr lang="en-US" altLang="en-US" sz="2400" smtClean="0"/>
              <a:t>Example: </a:t>
            </a:r>
            <a:r>
              <a:rPr lang="en-US" altLang="en-US" sz="2400" smtClean="0">
                <a:hlinkClick r:id="rId2" action="ppaction://hlinkfile"/>
              </a:rPr>
              <a:t>Rectangle.java</a:t>
            </a:r>
            <a:r>
              <a:rPr lang="en-US" altLang="en-US" sz="2400" smtClean="0"/>
              <a:t>, </a:t>
            </a:r>
            <a:r>
              <a:rPr lang="en-US" altLang="en-US" sz="2400" smtClean="0">
                <a:hlinkClick r:id="rId3" action="ppaction://hlinkfile"/>
              </a:rPr>
              <a:t>TwoRectangles.java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Revisiting The Default Constructor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Java automatically provides a default constructor for a class if a constructor is not explicitly written.</a:t>
            </a:r>
          </a:p>
          <a:p>
            <a:r>
              <a:rPr lang="en-US" altLang="en-US" smtClean="0"/>
              <a:t>The default constructor provided by Java:</a:t>
            </a:r>
          </a:p>
          <a:p>
            <a:pPr lvl="1"/>
            <a:r>
              <a:rPr lang="en-US" altLang="en-US" smtClean="0"/>
              <a:t>sets all numeric instance fields to 0</a:t>
            </a:r>
          </a:p>
          <a:p>
            <a:pPr lvl="1"/>
            <a:r>
              <a:rPr lang="en-US" altLang="en-US" smtClean="0"/>
              <a:t>sets all char instance fields to ' ' (empty char)</a:t>
            </a:r>
          </a:p>
          <a:p>
            <a:pPr lvl="1"/>
            <a:r>
              <a:rPr lang="en-US" altLang="en-US" smtClean="0"/>
              <a:t>sets all reference instance fields to null</a:t>
            </a:r>
          </a:p>
          <a:p>
            <a:pPr lvl="1"/>
            <a:r>
              <a:rPr lang="en-US" altLang="en-US" smtClean="0"/>
              <a:t>sets all boolean instance fields to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Revisiting The Default Constructor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We, as programmers, can provide a </a:t>
            </a:r>
            <a:r>
              <a:rPr lang="en-US" altLang="en-US" i="1" smtClean="0"/>
              <a:t>no-arg</a:t>
            </a:r>
            <a:r>
              <a:rPr lang="en-US" altLang="en-US" smtClean="0"/>
              <a:t> constructor. This is a constructor that accepts no arguments.</a:t>
            </a:r>
          </a:p>
          <a:p>
            <a:r>
              <a:rPr lang="en-US" altLang="en-US" smtClean="0"/>
              <a:t>If a constructor that accepts arguments is written, we should also write a no-arg constructor.</a:t>
            </a:r>
          </a:p>
          <a:p>
            <a:r>
              <a:rPr lang="en-US" altLang="en-US" smtClean="0"/>
              <a:t>If we write a no-arg constructor, we should provide the initialization of all instance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Revisiting The Default Constructor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628900" y="2097088"/>
            <a:ext cx="3886200" cy="3581400"/>
            <a:chOff x="336" y="672"/>
            <a:chExt cx="2832" cy="2256"/>
          </a:xfrm>
        </p:grpSpPr>
        <p:sp>
          <p:nvSpPr>
            <p:cNvPr id="17413" name="Rectangle 4">
              <a:extLst>
                <a:ext uri="{FF2B5EF4-FFF2-40B4-BE49-F238E27FC236}">
                  <a16:creationId xmlns:a16="http://schemas.microsoft.com/office/drawing/2014/main" xmlns="" id="{B3E97413-A28B-451E-94E7-F186DD1A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283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000">
                  <a:latin typeface="Times New Roman" pitchFamily="18" charset="0"/>
                </a:rPr>
                <a:t>InventoryItem</a:t>
              </a:r>
            </a:p>
          </p:txBody>
        </p:sp>
        <p:sp>
          <p:nvSpPr>
            <p:cNvPr id="17414" name="Rectangle 5">
              <a:extLst>
                <a:ext uri="{FF2B5EF4-FFF2-40B4-BE49-F238E27FC236}">
                  <a16:creationId xmlns:a16="http://schemas.microsoft.com/office/drawing/2014/main" xmlns="" id="{C610F694-6829-439C-98B2-433B5ED0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2832" cy="5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-"/>
                <a:defRPr/>
              </a:pPr>
              <a:r>
                <a:rPr lang="en-US" altLang="en-US" sz="2000"/>
                <a:t> description : String</a:t>
              </a:r>
            </a:p>
            <a:p>
              <a:pPr eaLnBrk="1" hangingPunct="1">
                <a:buFontTx/>
                <a:buChar char="-"/>
                <a:defRPr/>
              </a:pPr>
              <a:r>
                <a:rPr lang="en-US" altLang="en-US" sz="2000"/>
                <a:t> units : int</a:t>
              </a:r>
            </a:p>
          </p:txBody>
        </p:sp>
        <p:sp>
          <p:nvSpPr>
            <p:cNvPr id="17415" name="Rectangle 6">
              <a:extLst>
                <a:ext uri="{FF2B5EF4-FFF2-40B4-BE49-F238E27FC236}">
                  <a16:creationId xmlns:a16="http://schemas.microsoft.com/office/drawing/2014/main" xmlns="" id="{F3D23F5A-98F3-4D08-B930-0B26A5D5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2832" cy="14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InventoryItem</a:t>
              </a:r>
              <a:r>
                <a:rPr lang="en-US" altLang="en-US" sz="2000" dirty="0"/>
                <a:t>() :</a:t>
              </a:r>
            </a:p>
            <a:p>
              <a:pPr eaLnBrk="1" hangingPunct="1">
                <a:defRPr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InventoryItem</a:t>
              </a:r>
              <a:r>
                <a:rPr lang="en-US" altLang="en-US" sz="2000" dirty="0"/>
                <a:t>(</a:t>
              </a:r>
              <a:r>
                <a:rPr lang="en-US" altLang="en-US" sz="2000" dirty="0">
                  <a:solidFill>
                    <a:srgbClr val="CA0C48"/>
                  </a:solidFill>
                </a:rPr>
                <a:t>d : String</a:t>
              </a:r>
              <a:r>
                <a:rPr lang="en-US" altLang="en-US" sz="2000" dirty="0"/>
                <a:t>) :</a:t>
              </a:r>
            </a:p>
            <a:p>
              <a:pPr eaLnBrk="1" hangingPunct="1">
                <a:defRPr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InventoryItem</a:t>
              </a:r>
              <a:r>
                <a:rPr lang="en-US" altLang="en-US" sz="2000" dirty="0"/>
                <a:t>(</a:t>
              </a:r>
              <a:r>
                <a:rPr lang="en-US" altLang="en-US" sz="2000" dirty="0">
                  <a:solidFill>
                    <a:srgbClr val="CA0C48"/>
                  </a:solidFill>
                </a:rPr>
                <a:t>d : String, u : </a:t>
              </a:r>
              <a:r>
                <a:rPr lang="en-US" altLang="en-US" sz="2000" dirty="0" err="1">
                  <a:solidFill>
                    <a:srgbClr val="CA0C48"/>
                  </a:solidFill>
                </a:rPr>
                <a:t>int</a:t>
              </a:r>
              <a:r>
                <a:rPr lang="en-US" altLang="en-US" sz="2000" dirty="0"/>
                <a:t>) :</a:t>
              </a:r>
            </a:p>
            <a:p>
              <a:pPr eaLnBrk="1" hangingPunct="1">
                <a:defRPr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setDescription</a:t>
              </a:r>
              <a:r>
                <a:rPr lang="en-US" altLang="en-US" sz="2000" dirty="0"/>
                <a:t>(d : String) : void</a:t>
              </a:r>
            </a:p>
            <a:p>
              <a:pPr eaLnBrk="1" hangingPunct="1">
                <a:defRPr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setUnits</a:t>
              </a:r>
              <a:r>
                <a:rPr lang="en-US" altLang="en-US" sz="2000" dirty="0"/>
                <a:t>(u : </a:t>
              </a:r>
              <a:r>
                <a:rPr lang="en-US" altLang="en-US" sz="2000" dirty="0" err="1"/>
                <a:t>int</a:t>
              </a:r>
              <a:r>
                <a:rPr lang="en-US" altLang="en-US" sz="2000" dirty="0"/>
                <a:t>) : void</a:t>
              </a:r>
            </a:p>
            <a:p>
              <a:pPr eaLnBrk="1" hangingPunct="1">
                <a:defRPr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getDescription</a:t>
              </a:r>
              <a:r>
                <a:rPr lang="en-US" altLang="en-US" sz="2000" dirty="0"/>
                <a:t>() : String</a:t>
              </a:r>
            </a:p>
            <a:p>
              <a:pPr eaLnBrk="1" hangingPunct="1">
                <a:defRPr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getUnits</a:t>
              </a:r>
              <a:r>
                <a:rPr lang="en-US" altLang="en-US" sz="2000" dirty="0"/>
                <a:t>() : </a:t>
              </a:r>
              <a:r>
                <a:rPr lang="en-US" altLang="en-US" sz="2000" dirty="0" err="1"/>
                <a:t>int</a:t>
              </a:r>
              <a:endParaRPr lang="en-US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Passing Objects as Arguments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endParaRPr lang="en-US" altLang="en-US" sz="2000" smtClean="0"/>
          </a:p>
          <a:p>
            <a:r>
              <a:rPr lang="en-US" altLang="en-US" sz="2000" smtClean="0"/>
              <a:t>Objects can be passed to methods as arguments.</a:t>
            </a:r>
          </a:p>
          <a:p>
            <a:r>
              <a:rPr lang="en-US" altLang="en-US" sz="2000" smtClean="0"/>
              <a:t>Java passes all arguments </a:t>
            </a:r>
            <a:r>
              <a:rPr lang="en-US" altLang="en-US" sz="2000" i="1" smtClean="0"/>
              <a:t>by value</a:t>
            </a:r>
            <a:r>
              <a:rPr lang="en-US" altLang="en-US" sz="2000" smtClean="0"/>
              <a:t>.</a:t>
            </a:r>
          </a:p>
          <a:p>
            <a:r>
              <a:rPr lang="en-US" altLang="en-US" sz="2000" smtClean="0"/>
              <a:t>When an object is passed as an argument, the value of the reference variable is passed.</a:t>
            </a:r>
          </a:p>
          <a:p>
            <a:r>
              <a:rPr lang="en-US" altLang="en-US" sz="2000" smtClean="0"/>
              <a:t>The value of the reference variable is an address or reference to the object in memory.</a:t>
            </a:r>
          </a:p>
          <a:p>
            <a:r>
              <a:rPr lang="en-US" altLang="en-US" sz="2000" smtClean="0"/>
              <a:t>A </a:t>
            </a:r>
            <a:r>
              <a:rPr lang="en-US" altLang="en-US" sz="2000" i="1" smtClean="0"/>
              <a:t>copy</a:t>
            </a:r>
            <a:r>
              <a:rPr lang="en-US" altLang="en-US" sz="2000" smtClean="0"/>
              <a:t> of the object is </a:t>
            </a:r>
            <a:r>
              <a:rPr lang="en-US" altLang="en-US" sz="2000" i="1" smtClean="0"/>
              <a:t>not passed</a:t>
            </a:r>
            <a:r>
              <a:rPr lang="en-US" altLang="en-US" sz="2000" smtClean="0"/>
              <a:t>, just a pointer to the object.</a:t>
            </a:r>
          </a:p>
          <a:p>
            <a:r>
              <a:rPr lang="en-US" altLang="en-US" sz="2000" smtClean="0"/>
              <a:t>When a method receives a reference variable as an argument, it is possible for the method to modify the contents of the object referenced by the variable.</a:t>
            </a:r>
          </a:p>
          <a:p>
            <a:r>
              <a:rPr lang="en-US" altLang="en-US" sz="2000" smtClean="0"/>
              <a:t>Example: </a:t>
            </a:r>
            <a:r>
              <a:rPr lang="en-US" altLang="en-US" sz="2000" smtClean="0">
                <a:hlinkClick r:id="rId3" action="ppaction://hlinkfile"/>
              </a:rPr>
              <a:t>Dealer.java</a:t>
            </a:r>
            <a:r>
              <a:rPr lang="en-US" altLang="en-US" sz="2000" smtClean="0"/>
              <a:t>, </a:t>
            </a:r>
            <a:r>
              <a:rPr lang="en-US" altLang="en-US" sz="2000" smtClean="0">
                <a:hlinkClick r:id="rId4" action="ppaction://hlinkfile"/>
              </a:rPr>
              <a:t>Player.java</a:t>
            </a:r>
            <a:r>
              <a:rPr lang="en-US" altLang="en-US" sz="2000" smtClean="0"/>
              <a:t>, </a:t>
            </a:r>
            <a:r>
              <a:rPr lang="en-US" altLang="en-US" sz="2000" smtClean="0">
                <a:hlinkClick r:id="rId4" action="ppaction://hlinkfile"/>
              </a:rPr>
              <a:t>ChoHan.java</a:t>
            </a:r>
            <a:endParaRPr lang="en-US" altLang="en-US" sz="2000" smtClean="0"/>
          </a:p>
          <a:p>
            <a:pPr>
              <a:buFontTx/>
              <a:buBlip>
                <a:blip r:embed="rId2"/>
              </a:buBlip>
            </a:pPr>
            <a:endParaRPr lang="en-US" altLang="en-US" sz="2000" smtClean="0"/>
          </a:p>
          <a:p>
            <a:pPr>
              <a:buFontTx/>
              <a:buBlip>
                <a:blip r:embed="rId2"/>
              </a:buBlip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Passing Objects as Arguments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2730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5613" indent="-455613" eaLnBrk="1" hangingPunct="1"/>
            <a:r>
              <a:rPr lang="en-US" altLang="en-US" sz="2400">
                <a:latin typeface="Times New Roman" pitchFamily="18" charset="0"/>
              </a:rPr>
              <a:t>Examples:</a:t>
            </a:r>
            <a:br>
              <a:rPr lang="en-US" altLang="en-US" sz="2400">
                <a:latin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hlinkClick r:id="rId2" action="ppaction://hlinkfile"/>
              </a:rPr>
              <a:t>PassObject.java</a:t>
            </a:r>
            <a:r>
              <a:rPr lang="en-US" altLang="en-US" sz="2400">
                <a:latin typeface="Times New Roman" pitchFamily="18" charset="0"/>
              </a:rPr>
              <a:t/>
            </a:r>
            <a:br>
              <a:rPr lang="en-US" altLang="en-US" sz="2400">
                <a:latin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hlinkClick r:id="rId3" action="ppaction://hlinkfile"/>
              </a:rPr>
              <a:t>PassObject2.java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27749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displayRectangle(</a:t>
            </a:r>
            <a:r>
              <a:rPr lang="en-US" altLang="en-US" b="1">
                <a:solidFill>
                  <a:srgbClr val="CA0C48"/>
                </a:solidFill>
                <a:latin typeface="Courier New" pitchFamily="49" charset="0"/>
              </a:rPr>
              <a:t>box</a:t>
            </a:r>
            <a:r>
              <a:rPr lang="en-US" altLang="en-US" b="1">
                <a:latin typeface="Courier New" pitchFamily="49" charset="0"/>
              </a:rPr>
              <a:t>);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38200" y="4241800"/>
            <a:ext cx="69056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public static void displayRectangle(Rectangle </a:t>
            </a:r>
            <a:r>
              <a:rPr lang="en-US" altLang="en-US" b="1">
                <a:solidFill>
                  <a:srgbClr val="CA0C48"/>
                </a:solidFill>
                <a:latin typeface="Courier New" pitchFamily="49" charset="0"/>
              </a:rPr>
              <a:t>r</a:t>
            </a:r>
            <a:r>
              <a:rPr lang="en-US" altLang="en-US" b="1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// Display the length and width.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System.out.println("Length: " + r.getLength() +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			 " Width: " + r.getWidth());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}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60925" y="1620838"/>
            <a:ext cx="294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A </a:t>
            </a:r>
            <a:r>
              <a:rPr lang="en-US" altLang="en-US" sz="2400">
                <a:latin typeface="Courier New" pitchFamily="49" charset="0"/>
              </a:rPr>
              <a:t>Rectangle</a:t>
            </a:r>
            <a:r>
              <a:rPr lang="en-US" altLang="en-US" sz="2400">
                <a:latin typeface="Times New Roman" pitchFamily="18" charset="0"/>
              </a:rPr>
              <a:t> object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7F782D19-DDFF-48B3-9F2B-42C265AC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92325"/>
            <a:ext cx="3048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     length:</a:t>
            </a:r>
          </a:p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      width: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xmlns="" id="{0F9D6876-2C7A-4176-8FF7-21E9BD82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20925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Times New Roman" pitchFamily="18" charset="0"/>
              </a:rPr>
              <a:t>12.0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xmlns="" id="{EF4B2794-0FDE-49F4-8720-DAE576D9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25725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latin typeface="Times New Roman" pitchFamily="18" charset="0"/>
              </a:rPr>
              <a:t>5.0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xmlns="" id="{995B8AB0-6AFD-4EEC-B81E-3521A833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40125"/>
            <a:ext cx="798513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878138" y="3159125"/>
            <a:ext cx="0" cy="381000"/>
          </a:xfrm>
          <a:prstGeom prst="line">
            <a:avLst/>
          </a:prstGeom>
          <a:noFill/>
          <a:ln w="38100">
            <a:solidFill>
              <a:srgbClr val="CA0C48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2895600" y="3844925"/>
            <a:ext cx="4343400" cy="457200"/>
            <a:chOff x="1776" y="2422"/>
            <a:chExt cx="2688" cy="288"/>
          </a:xfrm>
        </p:grpSpPr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4464" y="2566"/>
              <a:ext cx="0" cy="144"/>
            </a:xfrm>
            <a:prstGeom prst="line">
              <a:avLst/>
            </a:prstGeom>
            <a:noFill/>
            <a:ln w="38100">
              <a:solidFill>
                <a:srgbClr val="CA0C48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471" name="Group 14"/>
            <p:cNvGrpSpPr>
              <a:grpSpLocks/>
            </p:cNvGrpSpPr>
            <p:nvPr/>
          </p:nvGrpSpPr>
          <p:grpSpPr bwMode="auto">
            <a:xfrm>
              <a:off x="1776" y="2422"/>
              <a:ext cx="2688" cy="144"/>
              <a:chOff x="1680" y="2422"/>
              <a:chExt cx="2784" cy="144"/>
            </a:xfrm>
          </p:grpSpPr>
          <p:sp>
            <p:nvSpPr>
              <p:cNvPr id="19472" name="Line 15"/>
              <p:cNvSpPr>
                <a:spLocks noChangeShapeType="1"/>
              </p:cNvSpPr>
              <p:nvPr/>
            </p:nvSpPr>
            <p:spPr bwMode="auto">
              <a:xfrm>
                <a:off x="1680" y="242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CA0C48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73" name="Line 16"/>
              <p:cNvSpPr>
                <a:spLocks noChangeShapeType="1"/>
              </p:cNvSpPr>
              <p:nvPr/>
            </p:nvSpPr>
            <p:spPr bwMode="auto">
              <a:xfrm flipV="1">
                <a:off x="1680" y="2566"/>
                <a:ext cx="2784" cy="0"/>
              </a:xfrm>
              <a:prstGeom prst="line">
                <a:avLst/>
              </a:prstGeom>
              <a:noFill/>
              <a:ln w="38100">
                <a:solidFill>
                  <a:srgbClr val="CA0C48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cxnSp>
        <p:nvCxnSpPr>
          <p:cNvPr id="19469" name="AutoShape 17"/>
          <p:cNvCxnSpPr>
            <a:cxnSpLocks noChangeShapeType="1"/>
            <a:stCxn id="19466" idx="3"/>
            <a:endCxn id="19463" idx="1"/>
          </p:cNvCxnSpPr>
          <p:nvPr/>
        </p:nvCxnSpPr>
        <p:spPr bwMode="auto">
          <a:xfrm flipV="1">
            <a:off x="3313113" y="2587625"/>
            <a:ext cx="1639887" cy="1104900"/>
          </a:xfrm>
          <a:prstGeom prst="straightConnector1">
            <a:avLst/>
          </a:prstGeom>
          <a:noFill/>
          <a:ln w="38100">
            <a:solidFill>
              <a:srgbClr val="CA0C48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Returning References From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Methods are not limited to returning the primitive data types.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Methods can return references to objects as well.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Just as with passing parameters, a copy of the object is not returned, only its address.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Example: </a:t>
            </a:r>
            <a:r>
              <a:rPr lang="en-US" altLang="en-US" sz="2400" smtClean="0">
                <a:hlinkClick r:id="rId2" action="ppaction://hlinkfile"/>
              </a:rPr>
              <a:t>ReturnObject.java</a:t>
            </a: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Method return type: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		public static InventoryItem getData()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		   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	     return new InventoryItem(d, u);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  <a:endParaRPr lang="he-IL" altLang="en-US" smtClean="0"/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altLang="en-US" smtClean="0"/>
              <a:t>Static Class Members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Overloaded Methods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Overloaded Constructors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Passing Objects as Arguments to Methods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Returning Objects from Methods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toString</a:t>
            </a:r>
            <a:r>
              <a:rPr lang="en-US" altLang="en-US" smtClean="0"/>
              <a:t> method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Writing an </a:t>
            </a:r>
            <a:r>
              <a:rPr lang="en-US" altLang="en-US" smtClean="0">
                <a:latin typeface="Courier New" pitchFamily="49" charset="0"/>
              </a:rPr>
              <a:t>equals</a:t>
            </a:r>
            <a:r>
              <a:rPr lang="en-US" altLang="en-US" smtClean="0"/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Returning Objects from Methods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CA0C48"/>
                </a:solidFill>
                <a:latin typeface="Courier New" pitchFamily="49" charset="0"/>
              </a:rPr>
              <a:t>item</a:t>
            </a:r>
            <a:r>
              <a:rPr lang="en-US" altLang="en-US" sz="2000" b="1">
                <a:latin typeface="Courier New" pitchFamily="49" charset="0"/>
              </a:rPr>
              <a:t> = getData();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438400" y="4267200"/>
            <a:ext cx="58245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>
                <a:latin typeface="Courier New" pitchFamily="49" charset="0"/>
              </a:rPr>
              <a:t>public static InventoryItem getData()</a:t>
            </a:r>
          </a:p>
          <a:p>
            <a:pPr eaLnBrk="1" hangingPunct="1"/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en-US" sz="2000" b="1">
                <a:latin typeface="Courier New" pitchFamily="49" charset="0"/>
              </a:rPr>
              <a:t>   …</a:t>
            </a:r>
          </a:p>
          <a:p>
            <a:pPr eaLnBrk="1" hangingPunct="1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>
                <a:solidFill>
                  <a:srgbClr val="CA0C48"/>
                </a:solidFill>
                <a:latin typeface="Courier New" pitchFamily="49" charset="0"/>
              </a:rPr>
              <a:t>return new InventoryItem(d, u);</a:t>
            </a:r>
          </a:p>
          <a:p>
            <a:pPr eaLnBrk="1" hangingPunct="1"/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xmlns="" id="{F3D15914-B01A-4972-A211-13658E7F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3657600" cy="10144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>
                <a:latin typeface="Courier New" pitchFamily="49" charset="0"/>
              </a:rPr>
              <a:t>description: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>
                <a:latin typeface="Courier New" pitchFamily="49" charset="0"/>
              </a:rPr>
              <a:t>units: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xmlns="" id="{31968C93-4BA2-421D-846E-D216BE8F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362200"/>
            <a:ext cx="1066800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CA0C48"/>
                </a:solidFill>
                <a:latin typeface="Times New Roman" pitchFamily="18" charset="0"/>
              </a:rPr>
              <a:t>Pliers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" y="3048000"/>
            <a:ext cx="1143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1143000" y="1828800"/>
            <a:ext cx="0" cy="1219200"/>
          </a:xfrm>
          <a:prstGeom prst="line">
            <a:avLst/>
          </a:prstGeom>
          <a:noFill/>
          <a:ln w="38100">
            <a:solidFill>
              <a:srgbClr val="CA0C48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1143000" y="5410200"/>
            <a:ext cx="1676400" cy="0"/>
          </a:xfrm>
          <a:prstGeom prst="line">
            <a:avLst/>
          </a:prstGeom>
          <a:noFill/>
          <a:ln w="38100">
            <a:solidFill>
              <a:srgbClr val="CA0C48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1143000" y="3505200"/>
            <a:ext cx="0" cy="1905000"/>
          </a:xfrm>
          <a:prstGeom prst="line">
            <a:avLst/>
          </a:prstGeom>
          <a:noFill/>
          <a:ln w="38100">
            <a:solidFill>
              <a:srgbClr val="CA0C48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1752600" y="2590800"/>
            <a:ext cx="2743200" cy="685800"/>
          </a:xfrm>
          <a:prstGeom prst="line">
            <a:avLst/>
          </a:prstGeom>
          <a:noFill/>
          <a:ln w="38100">
            <a:solidFill>
              <a:srgbClr val="CA0C48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419600" y="18288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latin typeface="Times New Roman" pitchFamily="18" charset="0"/>
              </a:rPr>
              <a:t>A </a:t>
            </a:r>
            <a:r>
              <a:rPr lang="en-US" altLang="en-US">
                <a:latin typeface="Courier New" pitchFamily="49" charset="0"/>
              </a:rPr>
              <a:t>InventoryItem</a:t>
            </a:r>
            <a:r>
              <a:rPr lang="en-US" altLang="en-US">
                <a:latin typeface="Times New Roman" pitchFamily="18" charset="0"/>
              </a:rPr>
              <a:t> Object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xmlns="" id="{00D9AAFC-92F0-42DB-9F90-38F2CBD6D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2852738"/>
            <a:ext cx="533400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CA0C48"/>
                </a:solidFill>
                <a:latin typeface="Times New Roman" pitchFamily="18" charset="0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toString</a:t>
            </a:r>
            <a:r>
              <a:rPr lang="en-US" altLang="en-US" smtClean="0"/>
              <a:t> Method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30580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itchFamily="49" charset="0"/>
              </a:rPr>
              <a:t>toString</a:t>
            </a:r>
            <a:r>
              <a:rPr lang="en-US" altLang="en-US" sz="2800" smtClean="0"/>
              <a:t> method of a class can be called </a:t>
            </a:r>
            <a:r>
              <a:rPr lang="en-US" altLang="en-US" sz="2800" i="1" smtClean="0"/>
              <a:t>explicitly</a:t>
            </a:r>
            <a:r>
              <a:rPr lang="en-US" altLang="en-US" sz="2800" smtClean="0"/>
              <a:t>: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Stock xyzCompany = new Stock ("XYZ", 9.62);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System.out.println(</a:t>
            </a: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xyzCompany.toString()</a:t>
            </a:r>
            <a:r>
              <a:rPr lang="en-US" altLang="en-US" sz="200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smtClean="0"/>
              <a:t>However, the </a:t>
            </a:r>
            <a:r>
              <a:rPr lang="en-US" altLang="en-US" sz="2800" smtClean="0">
                <a:latin typeface="Courier New" pitchFamily="49" charset="0"/>
              </a:rPr>
              <a:t>toString</a:t>
            </a:r>
            <a:r>
              <a:rPr lang="en-US" altLang="en-US" sz="2800" smtClean="0"/>
              <a:t> method does not have to be called explicitly but is called implicitly whenever you pass an object of the class to </a:t>
            </a:r>
            <a:r>
              <a:rPr lang="en-US" altLang="en-US" sz="2800" smtClean="0">
                <a:latin typeface="Courier New" pitchFamily="49" charset="0"/>
              </a:rPr>
              <a:t>println</a:t>
            </a:r>
            <a:r>
              <a:rPr lang="en-US" altLang="en-US" sz="2800" smtClean="0"/>
              <a:t> or </a:t>
            </a:r>
            <a:r>
              <a:rPr lang="en-US" altLang="en-US" sz="2800" smtClean="0">
                <a:latin typeface="Courier New" pitchFamily="49" charset="0"/>
              </a:rPr>
              <a:t>print</a:t>
            </a:r>
            <a:r>
              <a:rPr lang="en-US" altLang="en-US" sz="2400" smtClean="0"/>
              <a:t>.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0" smtClean="0">
                <a:latin typeface="Courier New" pitchFamily="49" charset="0"/>
              </a:rPr>
              <a:t>	    Stock xyzCompany = new Stock ("XYZ", 9.62);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0" smtClean="0">
                <a:latin typeface="Courier New" pitchFamily="49" charset="0"/>
              </a:rPr>
              <a:t>	    System.out.println(</a:t>
            </a:r>
            <a:r>
              <a:rPr lang="en-US" altLang="en-US" sz="2000" b="0" smtClean="0">
                <a:solidFill>
                  <a:srgbClr val="CA0C48"/>
                </a:solidFill>
                <a:latin typeface="Courier New" pitchFamily="49" charset="0"/>
              </a:rPr>
              <a:t>xyzCompany</a:t>
            </a:r>
            <a:r>
              <a:rPr lang="en-US" altLang="en-US" sz="2000" b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toString</a:t>
            </a:r>
            <a:r>
              <a:rPr lang="en-US" altLang="en-US" smtClean="0"/>
              <a:t>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itchFamily="49" charset="0"/>
              </a:rPr>
              <a:t>toString</a:t>
            </a:r>
            <a:r>
              <a:rPr lang="en-US" altLang="en-US" sz="2800" smtClean="0"/>
              <a:t> method is also called implicitly whenever you concatenate an object of the class with a string.</a:t>
            </a:r>
            <a:r>
              <a:rPr lang="en-US" altLang="en-US" sz="2700" smtClean="0"/>
              <a:t/>
            </a:r>
            <a:br>
              <a:rPr lang="en-US" altLang="en-US" sz="2700" smtClean="0"/>
            </a:br>
            <a:endParaRPr lang="en-US" altLang="en-US" sz="2700" smtClean="0"/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Stock xyzCompany = new Stock ("XYZ", 9.62);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System.out.println("The stock data is:\n" </a:t>
            </a: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+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		     </a:t>
            </a: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xyzCompany</a:t>
            </a:r>
            <a:r>
              <a:rPr lang="en-US" altLang="en-US" sz="2000" smtClean="0">
                <a:latin typeface="Courier New" pitchFamily="49" charset="0"/>
              </a:rPr>
              <a:t>);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toString</a:t>
            </a:r>
            <a:r>
              <a:rPr lang="en-US" altLang="en-US" smtClean="0"/>
              <a:t> Method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All objects have a </a:t>
            </a:r>
            <a:r>
              <a:rPr lang="en-US" altLang="en-US" sz="2600" smtClean="0">
                <a:latin typeface="Courier New" pitchFamily="49" charset="0"/>
              </a:rPr>
              <a:t>toString</a:t>
            </a:r>
            <a:r>
              <a:rPr lang="en-US" altLang="en-US" sz="2600" smtClean="0"/>
              <a:t> method that returns the class name and a hash of the memory address of the object.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We can override the default method with our own to print out more useful information.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Examples: </a:t>
            </a:r>
            <a:r>
              <a:rPr lang="en-US" altLang="en-US" sz="2600" smtClean="0">
                <a:hlinkClick r:id="rId2" action="ppaction://hlinkfile"/>
              </a:rPr>
              <a:t>Stock.java</a:t>
            </a:r>
            <a:r>
              <a:rPr lang="en-US" altLang="en-US" sz="2600" smtClean="0"/>
              <a:t>, </a:t>
            </a:r>
            <a:r>
              <a:rPr lang="en-US" altLang="en-US" sz="2600" smtClean="0">
                <a:hlinkClick r:id="rId3" action="ppaction://hlinkfile"/>
              </a:rPr>
              <a:t>StockDemo1.java</a:t>
            </a: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equals</a:t>
            </a:r>
            <a:r>
              <a:rPr lang="en-US" altLang="en-US" smtClean="0"/>
              <a:t> 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When the </a:t>
            </a:r>
            <a:r>
              <a:rPr lang="en-US" altLang="en-US" sz="2800" smtClean="0">
                <a:latin typeface="Courier New" pitchFamily="49" charset="0"/>
              </a:rPr>
              <a:t>==</a:t>
            </a:r>
            <a:r>
              <a:rPr lang="en-US" altLang="en-US" sz="2800" smtClean="0"/>
              <a:t> operator is used with reference variables, the memory address of the objects are compared.</a:t>
            </a:r>
          </a:p>
          <a:p>
            <a:r>
              <a:rPr lang="en-US" altLang="en-US" sz="2800" smtClean="0"/>
              <a:t>The contents of the objects are not compared.</a:t>
            </a:r>
          </a:p>
          <a:p>
            <a:r>
              <a:rPr lang="en-US" altLang="en-US" sz="2800" smtClean="0"/>
              <a:t>All objects have an </a:t>
            </a:r>
            <a:r>
              <a:rPr lang="en-US" altLang="en-US" sz="2800" smtClean="0">
                <a:latin typeface="Courier New" pitchFamily="49" charset="0"/>
              </a:rPr>
              <a:t>equals</a:t>
            </a:r>
            <a:r>
              <a:rPr lang="en-US" altLang="en-US" sz="2800" smtClean="0"/>
              <a:t> method.</a:t>
            </a:r>
          </a:p>
          <a:p>
            <a:r>
              <a:rPr lang="en-US" altLang="en-US" sz="2800" smtClean="0"/>
              <a:t>The default operation of the </a:t>
            </a:r>
            <a:r>
              <a:rPr lang="en-US" altLang="en-US" sz="2800" smtClean="0">
                <a:latin typeface="Courier New" pitchFamily="49" charset="0"/>
              </a:rPr>
              <a:t>equals</a:t>
            </a:r>
            <a:r>
              <a:rPr lang="en-US" altLang="en-US" sz="2800" smtClean="0"/>
              <a:t> method is to compare memory addresses of the objects (just like the </a:t>
            </a:r>
            <a:r>
              <a:rPr lang="en-US" altLang="en-US" sz="2800" smtClean="0">
                <a:latin typeface="Courier New" pitchFamily="49" charset="0"/>
              </a:rPr>
              <a:t>==</a:t>
            </a:r>
            <a:r>
              <a:rPr lang="en-US" altLang="en-US" sz="2800" smtClean="0"/>
              <a:t> operator).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equals</a:t>
            </a:r>
            <a:r>
              <a:rPr lang="en-US" altLang="en-US" smtClean="0"/>
              <a:t> Method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4724400"/>
          </a:xfrm>
        </p:spPr>
        <p:txBody>
          <a:bodyPr/>
          <a:lstStyle/>
          <a:p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itchFamily="49" charset="0"/>
              </a:rPr>
              <a:t>Stock</a:t>
            </a:r>
            <a:r>
              <a:rPr lang="en-US" altLang="en-US" sz="2800" smtClean="0"/>
              <a:t> class has an </a:t>
            </a:r>
            <a:r>
              <a:rPr lang="en-US" altLang="en-US" sz="2800" smtClean="0">
                <a:latin typeface="Courier New" pitchFamily="49" charset="0"/>
              </a:rPr>
              <a:t>equals</a:t>
            </a:r>
            <a:r>
              <a:rPr lang="en-US" altLang="en-US" sz="2800" smtClean="0"/>
              <a:t> method.</a:t>
            </a:r>
          </a:p>
          <a:p>
            <a:r>
              <a:rPr lang="en-US" altLang="en-US" sz="2800" smtClean="0"/>
              <a:t>If we try the following:</a:t>
            </a:r>
          </a:p>
          <a:p>
            <a:pPr>
              <a:buFontTx/>
              <a:buBlip>
                <a:blip r:embed="rId2"/>
              </a:buBlip>
            </a:pPr>
            <a:endParaRPr lang="en-US" altLang="en-US" sz="2800" smtClean="0"/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Stock stock1 = new Stock("GMX", 55.3);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Stock stock2 = new Stock("GMX", 55.3);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if (stock1 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==</a:t>
            </a:r>
            <a:r>
              <a:rPr lang="en-US" altLang="en-US" sz="1800" b="1" smtClean="0">
                <a:latin typeface="Courier New" pitchFamily="49" charset="0"/>
              </a:rPr>
              <a:t> stock2) 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// This is a mistake!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System.out.println("The objects are the same.");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System.out.println("The objects are not the same.");</a:t>
            </a:r>
          </a:p>
          <a:p>
            <a:pPr lvl="1">
              <a:buFontTx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 lvl="1" algn="ctr">
              <a:buFontTx/>
              <a:buNone/>
            </a:pPr>
            <a:r>
              <a:rPr lang="en-US" altLang="en-US" sz="2000" i="1" smtClean="0">
                <a:solidFill>
                  <a:srgbClr val="CA0C48"/>
                </a:solidFill>
              </a:rPr>
              <a:t>only the addresses of the objects are compared</a:t>
            </a:r>
          </a:p>
          <a:p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equals</a:t>
            </a:r>
            <a:r>
              <a:rPr lang="en-US" altLang="en-US" smtClean="0"/>
              <a:t> Method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Compare objects by their contents rather than by their memory addresses.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Instead of simply using the </a:t>
            </a:r>
            <a:r>
              <a:rPr lang="en-US" altLang="en-US" sz="2000" smtClean="0">
                <a:latin typeface="Courier New" pitchFamily="49" charset="0"/>
              </a:rPr>
              <a:t>==</a:t>
            </a:r>
            <a:r>
              <a:rPr lang="en-US" altLang="en-US" sz="2000" smtClean="0"/>
              <a:t> operator to compare two </a:t>
            </a:r>
            <a:r>
              <a:rPr lang="en-US" altLang="en-US" sz="2000" smtClean="0">
                <a:latin typeface="Courier New" pitchFamily="49" charset="0"/>
              </a:rPr>
              <a:t>Stock</a:t>
            </a:r>
            <a:r>
              <a:rPr lang="en-US" altLang="en-US" sz="2000" smtClean="0"/>
              <a:t> objects, we should use the </a:t>
            </a:r>
            <a:r>
              <a:rPr lang="en-US" altLang="en-US" sz="2000" smtClean="0">
                <a:latin typeface="Courier New" pitchFamily="49" charset="0"/>
              </a:rPr>
              <a:t>equals</a:t>
            </a:r>
            <a:r>
              <a:rPr lang="en-US" altLang="en-US" sz="2000" smtClean="0"/>
              <a:t> method.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public boolean equals(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Stock object2</a:t>
            </a:r>
            <a:r>
              <a:rPr lang="en-US" altLang="en-US" sz="1800" b="1" smtClean="0">
                <a:latin typeface="Courier New" pitchFamily="49" charset="0"/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boolean status;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smtClean="0"/>
              <a:t>	</a:t>
            </a:r>
            <a:r>
              <a:rPr lang="en-US" altLang="en-US" sz="1800" b="1" smtClean="0">
                <a:latin typeface="Courier New" pitchFamily="49" charset="0"/>
              </a:rPr>
              <a:t>if(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symbol.equals(Object2.symbol) 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   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sharePrice</a:t>
            </a:r>
            <a:r>
              <a:rPr lang="en-US" altLang="en-US" sz="1800" b="1" smtClean="0">
                <a:latin typeface="Courier New" pitchFamily="49" charset="0"/>
              </a:rPr>
              <a:t> 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==</a:t>
            </a:r>
            <a:r>
              <a:rPr lang="en-US" altLang="en-US" sz="1800" b="1" smtClean="0">
                <a:latin typeface="Courier New" pitchFamily="49" charset="0"/>
              </a:rPr>
              <a:t> 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Object2.sharePrice</a:t>
            </a:r>
            <a:r>
              <a:rPr lang="en-US" altLang="en-US" sz="1800" b="1" smtClean="0">
                <a:latin typeface="Courier New" pitchFamily="49" charset="0"/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status = true;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else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status = false;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return status;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smtClean="0"/>
              <a:t>See example: </a:t>
            </a:r>
            <a:r>
              <a:rPr lang="en-US" altLang="en-US" sz="2000" smtClean="0">
                <a:hlinkClick r:id="rId2" action="ppaction://hlinkfile"/>
              </a:rPr>
              <a:t>StockCompare.java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Methods That Copy Objects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There are two ways to copy an object.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You cannot use the assignment operator to copy reference types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Reference only copy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This is simply copying the address of an object into another reference variable.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Deep copy (correct)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This involves creating a new instance of the class and copying the values from one object into the new object.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Example: </a:t>
            </a:r>
            <a:r>
              <a:rPr lang="en-US" altLang="en-US" smtClean="0">
                <a:hlinkClick r:id="rId2" action="ppaction://hlinkfile"/>
              </a:rPr>
              <a:t>ObjectCopy.java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Copy Constructors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A copy constructor accepts an existing object of the same class and clones it.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public Stock(Stock object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symbol = object2.symbol;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sharePrice = object2.sharePrice;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// Create a Stock object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Stock company1 = new Stock("XYZ", 9.62);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//Create company2, a copy of company1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Stock company2 = new Stock(company1);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Aggregation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Creating an instance of one class as a reference in another class is called </a:t>
            </a:r>
            <a:r>
              <a:rPr lang="en-US" altLang="en-US" i="1" smtClean="0"/>
              <a:t>object aggregation</a:t>
            </a:r>
            <a:r>
              <a:rPr lang="en-US" altLang="en-US" smtClean="0"/>
              <a:t>.</a:t>
            </a:r>
          </a:p>
          <a:p>
            <a:endParaRPr lang="en-US" altLang="en-US" sz="1000" smtClean="0"/>
          </a:p>
          <a:p>
            <a:r>
              <a:rPr lang="en-US" altLang="en-US" smtClean="0"/>
              <a:t>Aggregation creates a “has a” relationship between objects.</a:t>
            </a:r>
          </a:p>
          <a:p>
            <a:endParaRPr lang="en-US" altLang="en-US" sz="1000" smtClean="0"/>
          </a:p>
          <a:p>
            <a:r>
              <a:rPr lang="en-US" altLang="en-US" sz="2800" smtClean="0"/>
              <a:t>Examples: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en-US" altLang="en-US" sz="2000" smtClean="0">
                <a:hlinkClick r:id="rId3" action="ppaction://hlinkfile"/>
              </a:rPr>
              <a:t>Instructor.java</a:t>
            </a:r>
            <a:r>
              <a:rPr lang="en-US" altLang="en-US" sz="2000" smtClean="0"/>
              <a:t>, </a:t>
            </a:r>
            <a:r>
              <a:rPr lang="en-US" altLang="en-US" sz="2000" smtClean="0">
                <a:hlinkClick r:id="rId4" action="ppaction://hlinkfile"/>
              </a:rPr>
              <a:t>Textbook.java</a:t>
            </a:r>
            <a:r>
              <a:rPr lang="en-US" altLang="en-US" sz="2000" smtClean="0"/>
              <a:t>, </a:t>
            </a:r>
            <a:r>
              <a:rPr lang="en-US" altLang="en-US" sz="2000" smtClean="0">
                <a:hlinkClick r:id="rId5" action="ppaction://hlinkfile"/>
              </a:rPr>
              <a:t>Course.java</a:t>
            </a:r>
            <a:r>
              <a:rPr lang="en-US" altLang="en-US" sz="2000" smtClean="0"/>
              <a:t>, </a:t>
            </a:r>
            <a:r>
              <a:rPr lang="en-US" altLang="en-US" sz="2000" smtClean="0">
                <a:hlinkClick r:id="rId6" action="ppaction://hlinkfile"/>
              </a:rPr>
              <a:t>CourseDemo.java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(cont’d)</a:t>
            </a: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Methods that copy objects</a:t>
            </a:r>
          </a:p>
          <a:p>
            <a:pPr lvl="1"/>
            <a:r>
              <a:rPr lang="en-US" altLang="en-US" smtClean="0"/>
              <a:t>Aggregation</a:t>
            </a:r>
          </a:p>
          <a:p>
            <a:pPr lvl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this</a:t>
            </a:r>
            <a:r>
              <a:rPr lang="en-US" altLang="en-US" smtClean="0"/>
              <a:t> Reference Variable</a:t>
            </a:r>
          </a:p>
          <a:p>
            <a:pPr lvl="1"/>
            <a:r>
              <a:rPr lang="en-US" altLang="en-US" smtClean="0"/>
              <a:t>Inner Classes</a:t>
            </a:r>
          </a:p>
          <a:p>
            <a:pPr lvl="1"/>
            <a:r>
              <a:rPr lang="en-US" altLang="en-US" smtClean="0"/>
              <a:t>Enumerated types</a:t>
            </a:r>
          </a:p>
          <a:p>
            <a:pPr lvl="1"/>
            <a:r>
              <a:rPr lang="en-US" altLang="en-US" smtClean="0"/>
              <a:t>Garbage Collection</a:t>
            </a:r>
          </a:p>
          <a:p>
            <a:pPr lvl="1"/>
            <a:r>
              <a:rPr lang="en-US" altLang="en-US" smtClean="0"/>
              <a:t>Object collaboration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528638"/>
          </a:xfrm>
        </p:spPr>
        <p:txBody>
          <a:bodyPr/>
          <a:lstStyle/>
          <a:p>
            <a:r>
              <a:rPr lang="en-US" altLang="en-US" sz="2600" smtClean="0"/>
              <a:t>Aggregation in UML Diagrams</a:t>
            </a:r>
            <a:endParaRPr lang="en-US" altLang="en-US" sz="2400" smtClean="0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057400" y="669925"/>
            <a:ext cx="4953000" cy="2209800"/>
            <a:chOff x="1824" y="576"/>
            <a:chExt cx="2400" cy="1056"/>
          </a:xfrm>
        </p:grpSpPr>
        <p:sp>
          <p:nvSpPr>
            <p:cNvPr id="31760" name="Rectangle 4">
              <a:extLst>
                <a:ext uri="{FF2B5EF4-FFF2-40B4-BE49-F238E27FC236}">
                  <a16:creationId xmlns:a16="http://schemas.microsoft.com/office/drawing/2014/main" xmlns="" id="{EB71A119-0FDF-40C0-9BC2-8ADB19C2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576"/>
              <a:ext cx="2400" cy="17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>
                  <a:latin typeface="Times New Roman" pitchFamily="18" charset="0"/>
                </a:rPr>
                <a:t>Course</a:t>
              </a:r>
            </a:p>
          </p:txBody>
        </p:sp>
        <p:sp>
          <p:nvSpPr>
            <p:cNvPr id="31761" name="Rectangle 5">
              <a:extLst>
                <a:ext uri="{FF2B5EF4-FFF2-40B4-BE49-F238E27FC236}">
                  <a16:creationId xmlns:a16="http://schemas.microsoft.com/office/drawing/2014/main" xmlns="" id="{54D28E1E-15B0-48C4-BA05-E7BAE082F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54"/>
              <a:ext cx="2400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/>
                <a:t>- </a:t>
              </a:r>
              <a:r>
                <a:rPr lang="en-US" altLang="en-US" sz="1200" b="1"/>
                <a:t>courseName : String</a:t>
              </a:r>
            </a:p>
            <a:p>
              <a:pPr eaLnBrk="1" hangingPunct="1">
                <a:defRPr/>
              </a:pPr>
              <a:r>
                <a:rPr lang="en-US" altLang="en-US" sz="1200" b="1"/>
                <a:t>- Instructor : Instructor</a:t>
              </a:r>
            </a:p>
            <a:p>
              <a:pPr eaLnBrk="1" hangingPunct="1">
                <a:defRPr/>
              </a:pPr>
              <a:r>
                <a:rPr lang="en-US" altLang="en-US" sz="1200" b="1"/>
                <a:t>- textBook : TextBook</a:t>
              </a:r>
            </a:p>
          </p:txBody>
        </p:sp>
        <p:sp>
          <p:nvSpPr>
            <p:cNvPr id="31762" name="Rectangle 6">
              <a:extLst>
                <a:ext uri="{FF2B5EF4-FFF2-40B4-BE49-F238E27FC236}">
                  <a16:creationId xmlns:a16="http://schemas.microsoft.com/office/drawing/2014/main" xmlns="" id="{7F7B1D00-90EE-4275-9155-AFEF7FE9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00"/>
              <a:ext cx="2400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/>
                <a:t>+ </a:t>
              </a:r>
              <a:r>
                <a:rPr lang="en-US" altLang="en-US" sz="1200" b="1"/>
                <a:t>Course(name : String, instr : Instructor, text : TextBook)</a:t>
              </a:r>
            </a:p>
            <a:p>
              <a:pPr eaLnBrk="1" hangingPunct="1">
                <a:defRPr/>
              </a:pPr>
              <a:r>
                <a:rPr lang="en-US" altLang="en-US" sz="1200" b="1"/>
                <a:t>+ getName() : String</a:t>
              </a:r>
            </a:p>
            <a:p>
              <a:pPr eaLnBrk="1" hangingPunct="1">
                <a:defRPr/>
              </a:pPr>
              <a:r>
                <a:rPr lang="en-US" altLang="en-US" sz="1200" b="1"/>
                <a:t>+ getInstructor() : Instructor</a:t>
              </a:r>
            </a:p>
            <a:p>
              <a:pPr eaLnBrk="1" hangingPunct="1">
                <a:defRPr/>
              </a:pPr>
              <a:r>
                <a:rPr lang="en-US" altLang="en-US" sz="1200" b="1"/>
                <a:t>+ getTextBook() : TextBook</a:t>
              </a:r>
            </a:p>
            <a:p>
              <a:pPr eaLnBrk="1" hangingPunct="1">
                <a:defRPr/>
              </a:pPr>
              <a:r>
                <a:rPr lang="en-US" altLang="en-US" sz="1200" b="1"/>
                <a:t>+ toString() : String</a:t>
              </a:r>
            </a:p>
          </p:txBody>
        </p:sp>
      </p:grp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4718050" y="3371850"/>
            <a:ext cx="4191000" cy="2743200"/>
            <a:chOff x="3072" y="624"/>
            <a:chExt cx="1824" cy="1776"/>
          </a:xfrm>
        </p:grpSpPr>
        <p:sp>
          <p:nvSpPr>
            <p:cNvPr id="31757" name="Rectangle 8">
              <a:extLst>
                <a:ext uri="{FF2B5EF4-FFF2-40B4-BE49-F238E27FC236}">
                  <a16:creationId xmlns:a16="http://schemas.microsoft.com/office/drawing/2014/main" xmlns="" id="{E8A53DB7-4302-475E-B362-0CDDB43D6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624"/>
              <a:ext cx="1824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/>
                <a:t>TextBook</a:t>
              </a:r>
              <a:endParaRPr lang="en-US" altLang="en-US" sz="1400" b="1">
                <a:latin typeface="Times New Roman" pitchFamily="18" charset="0"/>
              </a:endParaRPr>
            </a:p>
          </p:txBody>
        </p:sp>
        <p:sp>
          <p:nvSpPr>
            <p:cNvPr id="31758" name="Rectangle 9">
              <a:extLst>
                <a:ext uri="{FF2B5EF4-FFF2-40B4-BE49-F238E27FC236}">
                  <a16:creationId xmlns:a16="http://schemas.microsoft.com/office/drawing/2014/main" xmlns="" id="{DCA11F39-F9DF-46BB-A570-2727A51A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16"/>
              <a:ext cx="1824" cy="5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-"/>
                <a:defRPr/>
              </a:pPr>
              <a:r>
                <a:rPr lang="en-US" altLang="en-US" sz="1400"/>
                <a:t> title : String</a:t>
              </a:r>
            </a:p>
            <a:p>
              <a:pPr eaLnBrk="1" hangingPunct="1">
                <a:buFontTx/>
                <a:buChar char="-"/>
                <a:defRPr/>
              </a:pPr>
              <a:r>
                <a:rPr lang="en-US" altLang="en-US" sz="1400"/>
                <a:t> author : String</a:t>
              </a:r>
            </a:p>
            <a:p>
              <a:pPr eaLnBrk="1" hangingPunct="1">
                <a:buFontTx/>
                <a:buChar char="-"/>
                <a:defRPr/>
              </a:pPr>
              <a:r>
                <a:rPr lang="en-US" altLang="en-US" sz="1400"/>
                <a:t> publisher : String</a:t>
              </a:r>
            </a:p>
          </p:txBody>
        </p:sp>
        <p:sp>
          <p:nvSpPr>
            <p:cNvPr id="31759" name="Rectangle 10">
              <a:extLst>
                <a:ext uri="{FF2B5EF4-FFF2-40B4-BE49-F238E27FC236}">
                  <a16:creationId xmlns:a16="http://schemas.microsoft.com/office/drawing/2014/main" xmlns="" id="{E8F48B1A-1184-446E-B983-6B6282BF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44"/>
              <a:ext cx="1824" cy="10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 dirty="0"/>
                <a:t>+ </a:t>
              </a:r>
              <a:r>
                <a:rPr lang="en-US" altLang="en-US" sz="1400" dirty="0" err="1"/>
                <a:t>TextBook</a:t>
              </a:r>
              <a:r>
                <a:rPr lang="en-US" altLang="en-US" sz="1400" dirty="0"/>
                <a:t>(title : String, author : String, 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                  publisher : String)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+ </a:t>
              </a:r>
              <a:r>
                <a:rPr lang="en-US" altLang="en-US" sz="1400" dirty="0" err="1"/>
                <a:t>TextBook</a:t>
              </a:r>
              <a:r>
                <a:rPr lang="en-US" altLang="en-US" sz="1400" dirty="0"/>
                <a:t>(object2 : </a:t>
              </a:r>
              <a:r>
                <a:rPr lang="en-US" altLang="en-US" sz="1400" dirty="0" err="1"/>
                <a:t>TextBook</a:t>
              </a:r>
              <a:r>
                <a:rPr lang="en-US" altLang="en-US" sz="1400" dirty="0"/>
                <a:t>)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+ set(title : String, author : String, 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         publisher : String) : void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+ </a:t>
              </a:r>
              <a:r>
                <a:rPr lang="en-US" altLang="en-US" sz="1400" dirty="0" err="1"/>
                <a:t>toString</a:t>
              </a:r>
              <a:r>
                <a:rPr lang="en-US" altLang="en-US" sz="1400" dirty="0"/>
                <a:t>() : String</a:t>
              </a:r>
            </a:p>
            <a:p>
              <a:pPr eaLnBrk="1" hangingPunct="1">
                <a:defRPr/>
              </a:pPr>
              <a:endParaRPr lang="en-US" altLang="en-US" sz="1400" dirty="0"/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398463" y="3371850"/>
            <a:ext cx="3962400" cy="2743200"/>
            <a:chOff x="96" y="1920"/>
            <a:chExt cx="1632" cy="1872"/>
          </a:xfrm>
        </p:grpSpPr>
        <p:sp>
          <p:nvSpPr>
            <p:cNvPr id="31754" name="Rectangle 12">
              <a:extLst>
                <a:ext uri="{FF2B5EF4-FFF2-40B4-BE49-F238E27FC236}">
                  <a16:creationId xmlns:a16="http://schemas.microsoft.com/office/drawing/2014/main" xmlns="" id="{9906997B-6C36-43A5-9884-97990195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20"/>
              <a:ext cx="163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>
                  <a:latin typeface="Times New Roman" pitchFamily="18" charset="0"/>
                </a:rPr>
                <a:t>Instructor</a:t>
              </a:r>
            </a:p>
          </p:txBody>
        </p:sp>
        <p:sp>
          <p:nvSpPr>
            <p:cNvPr id="31755" name="Rectangle 13">
              <a:extLst>
                <a:ext uri="{FF2B5EF4-FFF2-40B4-BE49-F238E27FC236}">
                  <a16:creationId xmlns:a16="http://schemas.microsoft.com/office/drawing/2014/main" xmlns="" id="{C043BEF2-0359-465A-ADB0-B38CC14A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112"/>
              <a:ext cx="1632" cy="6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-"/>
                <a:defRPr/>
              </a:pPr>
              <a:r>
                <a:rPr lang="en-US" altLang="en-US" sz="1400"/>
                <a:t> lastName : String</a:t>
              </a:r>
            </a:p>
            <a:p>
              <a:pPr eaLnBrk="1" hangingPunct="1">
                <a:buFontTx/>
                <a:buChar char="-"/>
                <a:defRPr/>
              </a:pPr>
              <a:r>
                <a:rPr lang="en-US" altLang="en-US" sz="1400"/>
                <a:t> firstName : String</a:t>
              </a:r>
            </a:p>
            <a:p>
              <a:pPr eaLnBrk="1" hangingPunct="1">
                <a:buFontTx/>
                <a:buChar char="-"/>
                <a:defRPr/>
              </a:pPr>
              <a:r>
                <a:rPr lang="en-US" altLang="en-US" sz="1400"/>
                <a:t> officeNumber : String</a:t>
              </a:r>
            </a:p>
            <a:p>
              <a:pPr eaLnBrk="1" hangingPunct="1">
                <a:defRPr/>
              </a:pPr>
              <a:endParaRPr lang="en-US" altLang="en-US" sz="1400"/>
            </a:p>
          </p:txBody>
        </p:sp>
        <p:sp>
          <p:nvSpPr>
            <p:cNvPr id="31756" name="Rectangle 14">
              <a:extLst>
                <a:ext uri="{FF2B5EF4-FFF2-40B4-BE49-F238E27FC236}">
                  <a16:creationId xmlns:a16="http://schemas.microsoft.com/office/drawing/2014/main" xmlns="" id="{D1522B85-D53A-48A2-BC66-F4229CFC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85"/>
              <a:ext cx="1632" cy="10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 dirty="0"/>
                <a:t>+ Instructor(</a:t>
              </a:r>
              <a:r>
                <a:rPr lang="en-US" altLang="en-US" sz="1400" dirty="0" err="1"/>
                <a:t>lname</a:t>
              </a:r>
              <a:r>
                <a:rPr lang="en-US" altLang="en-US" sz="1400" dirty="0"/>
                <a:t> : String, </a:t>
              </a:r>
              <a:r>
                <a:rPr lang="en-US" altLang="en-US" sz="1400" dirty="0" err="1"/>
                <a:t>fname</a:t>
              </a:r>
              <a:r>
                <a:rPr lang="en-US" altLang="en-US" sz="1400" dirty="0"/>
                <a:t> : String, 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                   office : String)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+Instructor(object2 : Instructor)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+set(</a:t>
              </a:r>
              <a:r>
                <a:rPr lang="en-US" altLang="en-US" sz="1400" dirty="0" err="1"/>
                <a:t>lname</a:t>
              </a:r>
              <a:r>
                <a:rPr lang="en-US" altLang="en-US" sz="1400" dirty="0"/>
                <a:t> : String, </a:t>
              </a:r>
              <a:r>
                <a:rPr lang="en-US" altLang="en-US" sz="1400" dirty="0" err="1"/>
                <a:t>fname</a:t>
              </a:r>
              <a:r>
                <a:rPr lang="en-US" altLang="en-US" sz="1400" dirty="0"/>
                <a:t> : String, 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        office : String): void</a:t>
              </a:r>
            </a:p>
            <a:p>
              <a:pPr eaLnBrk="1" hangingPunct="1">
                <a:defRPr/>
              </a:pPr>
              <a:r>
                <a:rPr lang="en-US" altLang="en-US" sz="1400" dirty="0"/>
                <a:t>+ </a:t>
              </a:r>
              <a:r>
                <a:rPr lang="en-US" altLang="en-US" sz="1400" dirty="0" err="1"/>
                <a:t>toString</a:t>
              </a:r>
              <a:r>
                <a:rPr lang="en-US" altLang="en-US" sz="1400" dirty="0"/>
                <a:t>() : String</a:t>
              </a:r>
            </a:p>
          </p:txBody>
        </p:sp>
      </p:grpSp>
      <p:cxnSp>
        <p:nvCxnSpPr>
          <p:cNvPr id="31750" name="AutoShape 16"/>
          <p:cNvCxnSpPr>
            <a:cxnSpLocks noChangeShapeType="1"/>
            <a:stCxn id="31762" idx="2"/>
            <a:endCxn id="31753" idx="0"/>
          </p:cNvCxnSpPr>
          <p:nvPr/>
        </p:nvCxnSpPr>
        <p:spPr bwMode="auto">
          <a:xfrm flipH="1">
            <a:off x="4489450" y="2879725"/>
            <a:ext cx="444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1" name="AutoShape 17"/>
          <p:cNvCxnSpPr>
            <a:cxnSpLocks noChangeShapeType="1"/>
            <a:endCxn id="31757" idx="0"/>
          </p:cNvCxnSpPr>
          <p:nvPr/>
        </p:nvCxnSpPr>
        <p:spPr bwMode="auto">
          <a:xfrm>
            <a:off x="4489450" y="3175000"/>
            <a:ext cx="2324100" cy="1968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52" name="AutoShape 18"/>
          <p:cNvCxnSpPr>
            <a:cxnSpLocks noChangeShapeType="1"/>
          </p:cNvCxnSpPr>
          <p:nvPr/>
        </p:nvCxnSpPr>
        <p:spPr bwMode="auto">
          <a:xfrm rot="5400000">
            <a:off x="3232150" y="2108200"/>
            <a:ext cx="381000" cy="2133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53" name="AutoShape 15"/>
          <p:cNvSpPr>
            <a:spLocks noChangeArrowheads="1"/>
          </p:cNvSpPr>
          <p:nvPr/>
        </p:nvSpPr>
        <p:spPr bwMode="auto">
          <a:xfrm>
            <a:off x="4383088" y="2889250"/>
            <a:ext cx="211137" cy="228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Returning References to Private Fields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Avoid returning references to private data elements.</a:t>
            </a:r>
          </a:p>
          <a:p>
            <a:r>
              <a:rPr lang="en-US" altLang="en-US" smtClean="0"/>
              <a:t>Returning references to private variables will allow any object that receives the reference to modify the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Null References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i="1" smtClean="0"/>
              <a:t>null reference</a:t>
            </a:r>
            <a:r>
              <a:rPr lang="en-US" altLang="en-US" sz="2400" smtClean="0"/>
              <a:t> is a reference variable that points to nothing.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If a reference is null, then no operations can be performed on it.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References can be tested to see if they point to null prior to being used.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if(name </a:t>
            </a:r>
            <a:r>
              <a:rPr lang="en-US" altLang="en-US" sz="2000" b="1" smtClean="0">
                <a:solidFill>
                  <a:srgbClr val="CA0C48"/>
                </a:solidFill>
                <a:latin typeface="Courier New" pitchFamily="49" charset="0"/>
              </a:rPr>
              <a:t>!= null</a:t>
            </a:r>
            <a:r>
              <a:rPr lang="en-US" altLang="en-US" sz="2000" b="1" smtClean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   System.out.println("Name is: " +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Courier New" pitchFamily="49" charset="0"/>
              </a:rPr>
              <a:t>                      </a:t>
            </a:r>
            <a:r>
              <a:rPr lang="en-US" altLang="en-US" sz="2000" b="1" smtClean="0">
                <a:solidFill>
                  <a:srgbClr val="CA0C48"/>
                </a:solidFill>
                <a:latin typeface="Courier New" pitchFamily="49" charset="0"/>
              </a:rPr>
              <a:t>name.toUpperCase()</a:t>
            </a:r>
            <a:r>
              <a:rPr lang="en-US" altLang="en-US" sz="2000" b="1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/>
              <a:t>Examples: </a:t>
            </a:r>
            <a:r>
              <a:rPr lang="en-US" altLang="en-US" sz="2400" smtClean="0">
                <a:hlinkClick r:id="rId2" action="ppaction://hlinkfile"/>
              </a:rPr>
              <a:t>FullName.java</a:t>
            </a:r>
            <a:r>
              <a:rPr lang="en-US" altLang="en-US" sz="2400" smtClean="0"/>
              <a:t>, </a:t>
            </a:r>
            <a:r>
              <a:rPr lang="en-US" altLang="en-US" sz="2400" smtClean="0">
                <a:hlinkClick r:id="rId3" action="ppaction://hlinkfile"/>
              </a:rPr>
              <a:t>NameTester.java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this</a:t>
            </a:r>
            <a:r>
              <a:rPr lang="en-US" altLang="en-US" smtClean="0"/>
              <a:t> Reference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itchFamily="49" charset="0"/>
              </a:rPr>
              <a:t>this</a:t>
            </a:r>
            <a:r>
              <a:rPr lang="en-US" altLang="en-US" sz="2400" smtClean="0"/>
              <a:t> reference is simply a name that an object can use to refer to itself.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itchFamily="49" charset="0"/>
              </a:rPr>
              <a:t>this</a:t>
            </a:r>
            <a:r>
              <a:rPr lang="en-US" altLang="en-US" sz="2400" smtClean="0"/>
              <a:t> reference can be used to overcome shadowing and allow a parameter to have the same name as an instance field.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public void setFeet(int 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feet</a:t>
            </a:r>
            <a:r>
              <a:rPr lang="en-US" altLang="en-US" sz="1800" b="1" smtClean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this.feet</a:t>
            </a:r>
            <a:r>
              <a:rPr lang="en-US" altLang="en-US" sz="1800" b="1" smtClean="0">
                <a:latin typeface="Courier New" pitchFamily="49" charset="0"/>
              </a:rPr>
              <a:t> = </a:t>
            </a:r>
            <a:r>
              <a:rPr lang="en-US" altLang="en-US" sz="1800" b="1" smtClean="0">
                <a:solidFill>
                  <a:srgbClr val="CA0C48"/>
                </a:solidFill>
                <a:latin typeface="Courier New" pitchFamily="49" charset="0"/>
              </a:rPr>
              <a:t>feet</a:t>
            </a:r>
            <a:r>
              <a:rPr lang="en-US" altLang="en-US" sz="1800" b="1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//sets the this instance’s feet field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//equal to the parameter feet.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  <a:endParaRPr lang="en-US" altLang="en-US" smtClean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089525" y="4343400"/>
            <a:ext cx="2806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Local parameter variable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 flipV="1">
            <a:off x="4648200" y="4114800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3657600" y="4572000"/>
            <a:ext cx="1447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2000" y="56388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Shadowed instance variable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914400" y="4543425"/>
            <a:ext cx="38893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5" name="Line 5"/>
          <p:cNvSpPr>
            <a:spLocks noChangeShapeType="1"/>
          </p:cNvSpPr>
          <p:nvPr/>
        </p:nvSpPr>
        <p:spPr bwMode="auto">
          <a:xfrm flipH="1" flipV="1">
            <a:off x="927100" y="4543425"/>
            <a:ext cx="0" cy="11652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this</a:t>
            </a:r>
            <a:r>
              <a:rPr lang="en-US" altLang="en-US" smtClean="0"/>
              <a:t> Reference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The </a:t>
            </a:r>
            <a:r>
              <a:rPr lang="en-US" altLang="en-US" sz="2000" smtClean="0">
                <a:latin typeface="Courier New" pitchFamily="49" charset="0"/>
              </a:rPr>
              <a:t>this</a:t>
            </a:r>
            <a:r>
              <a:rPr lang="en-US" altLang="en-US" sz="2000" smtClean="0"/>
              <a:t> reference can be used to call a constructor from another constructor.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public Stock(String sym)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	</a:t>
            </a:r>
            <a:r>
              <a:rPr lang="en-US" altLang="en-US" sz="2000" b="1" smtClean="0">
                <a:solidFill>
                  <a:srgbClr val="CA0C48"/>
                </a:solidFill>
                <a:latin typeface="Courier New" pitchFamily="49" charset="0"/>
              </a:rPr>
              <a:t>this(sym, 0.0);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This constructor would allow an instance of the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Stock</a:t>
            </a:r>
            <a:r>
              <a:rPr lang="en-US" altLang="en-US" sz="2000" smtClean="0"/>
              <a:t> class to be created using only the symbol name as a parameter.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It calls the constructor that takes the symbol and the price, using </a:t>
            </a:r>
            <a:r>
              <a:rPr lang="en-US" altLang="en-US" sz="2000" i="1" smtClean="0">
                <a:latin typeface="Courier New" pitchFamily="49" charset="0"/>
                <a:cs typeface="Courier New" pitchFamily="49" charset="0"/>
              </a:rPr>
              <a:t>sym</a:t>
            </a:r>
            <a:r>
              <a:rPr lang="en-US" altLang="en-US" sz="2000" smtClean="0"/>
              <a:t> as the symbol argument and 0 as the price argument.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Elaborate constructor chaining can be created using this technique.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If </a:t>
            </a:r>
            <a:r>
              <a:rPr lang="en-US" altLang="en-US" sz="2000" smtClean="0">
                <a:latin typeface="Courier New" pitchFamily="49" charset="0"/>
              </a:rPr>
              <a:t>this</a:t>
            </a:r>
            <a:r>
              <a:rPr lang="en-US" altLang="en-US" sz="2000" smtClean="0"/>
              <a:t> is used in a constructor, it must be the first statement in the constructor</a:t>
            </a:r>
            <a:r>
              <a:rPr lang="en-US" alt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Inner Classes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Classes my have other classes nested within them.</a:t>
            </a:r>
          </a:p>
          <a:p>
            <a:r>
              <a:rPr lang="en-US" altLang="en-US" sz="2800" smtClean="0"/>
              <a:t>These </a:t>
            </a:r>
            <a:r>
              <a:rPr lang="en-US" altLang="en-US" sz="2800" i="1" smtClean="0"/>
              <a:t>inner classes</a:t>
            </a:r>
            <a:r>
              <a:rPr lang="en-US" altLang="en-US" sz="2800" smtClean="0"/>
              <a:t> have unique properties.</a:t>
            </a:r>
          </a:p>
          <a:p>
            <a:pPr lvl="1"/>
            <a:r>
              <a:rPr lang="en-US" altLang="en-US" smtClean="0"/>
              <a:t>An outer class can access the public members of an inner class.</a:t>
            </a:r>
          </a:p>
          <a:p>
            <a:pPr lvl="1"/>
            <a:r>
              <a:rPr lang="en-US" altLang="en-US" smtClean="0"/>
              <a:t> An inner class is not visible or accessible to code outside the outer class.</a:t>
            </a:r>
          </a:p>
          <a:p>
            <a:pPr lvl="1"/>
            <a:r>
              <a:rPr lang="en-US" altLang="en-US" smtClean="0"/>
              <a:t> An inner class can access the private members of the outer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Inner Classes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Inner classes are defined inside the outer class.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Compiled byte code for inner classes is stored in a separate file.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The file’s name consists of: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the name of the outer class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followed by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en-US" smtClean="0"/>
              <a:t> character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followed by the name of the inner class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followed by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.class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z="2000" smtClean="0">
                <a:latin typeface="Courier New" pitchFamily="49" charset="0"/>
              </a:rPr>
              <a:t>	   RetailItem$CostData.class</a:t>
            </a:r>
          </a:p>
          <a:p>
            <a:pPr>
              <a:lnSpc>
                <a:spcPct val="90000"/>
              </a:lnSpc>
            </a:pPr>
            <a:endParaRPr lang="en-US" altLang="en-US" sz="8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/>
              <a:t>Example: </a:t>
            </a:r>
            <a:r>
              <a:rPr lang="en-US" altLang="en-US" sz="2400" smtClean="0">
                <a:hlinkClick r:id="rId2" action="ppaction://hlinkfile"/>
              </a:rPr>
              <a:t>RetailItem.java</a:t>
            </a:r>
            <a:r>
              <a:rPr lang="en-US" altLang="en-US" sz="2400" smtClean="0"/>
              <a:t>, </a:t>
            </a:r>
            <a:r>
              <a:rPr lang="en-US" altLang="en-US" sz="2400" smtClean="0">
                <a:hlinkClick r:id="rId3" action="ppaction://hlinkfile"/>
              </a:rPr>
              <a:t>InnerClassDemo.java</a:t>
            </a: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Enumerated Types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584F463A-9BDE-434C-8B04-3BF2DDD8A7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Known as an </a:t>
            </a:r>
            <a:r>
              <a:rPr lang="en-US" altLang="en-US" sz="2400" dirty="0" err="1">
                <a:latin typeface="Courier New" pitchFamily="49" charset="0"/>
              </a:rPr>
              <a:t>enum</a:t>
            </a:r>
            <a:endParaRPr lang="en-US" altLang="en-US" sz="2400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Requires declaration and definition like a class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Syntax: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sz="2000" dirty="0"/>
              <a:t>            </a:t>
            </a:r>
            <a:r>
              <a:rPr lang="en-US" altLang="en-US" sz="2000" dirty="0" err="1">
                <a:latin typeface="Courier New" pitchFamily="49" charset="0"/>
              </a:rPr>
              <a:t>enum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i="1" dirty="0" err="1">
                <a:latin typeface="Courier New" pitchFamily="49" charset="0"/>
              </a:rPr>
              <a:t>typeName</a:t>
            </a:r>
            <a:r>
              <a:rPr lang="en-US" altLang="en-US" sz="2000" dirty="0">
                <a:latin typeface="Courier New" pitchFamily="49" charset="0"/>
              </a:rPr>
              <a:t> { </a:t>
            </a:r>
            <a:r>
              <a:rPr lang="en-US" altLang="en-US" sz="2000" b="0" i="1" dirty="0"/>
              <a:t>one or more </a:t>
            </a:r>
            <a:r>
              <a:rPr lang="en-US" altLang="en-US" sz="20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000" b="0" i="1" dirty="0"/>
              <a:t> constants</a:t>
            </a:r>
            <a:r>
              <a:rPr lang="en-US" altLang="en-US" sz="2000" b="0" i="1" dirty="0">
                <a:latin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en-US" sz="2400" dirty="0"/>
              <a:t>Definition: 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itchFamily="49" charset="0"/>
              </a:rPr>
              <a:t>   </a:t>
            </a:r>
            <a:r>
              <a:rPr lang="en-US" altLang="en-US" sz="2000" dirty="0" err="1">
                <a:latin typeface="Courier New" pitchFamily="49" charset="0"/>
              </a:rPr>
              <a:t>enum</a:t>
            </a:r>
            <a:r>
              <a:rPr lang="en-US" altLang="en-US" sz="2000" dirty="0">
                <a:latin typeface="Courier New" pitchFamily="49" charset="0"/>
              </a:rPr>
              <a:t> Day { SUNDAY, MONDAY, TUESDAY, WEDNESDAY, 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itchFamily="49" charset="0"/>
              </a:rPr>
              <a:t>              THURSDAY, FRIDAY, SATURDAY }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en-US" sz="2400" dirty="0"/>
              <a:t>Declaration: 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itchFamily="49" charset="0"/>
              </a:rPr>
              <a:t>   Day </a:t>
            </a:r>
            <a:r>
              <a:rPr lang="en-US" altLang="en-US" sz="2000" dirty="0" err="1">
                <a:latin typeface="Courier New" pitchFamily="49" charset="0"/>
              </a:rPr>
              <a:t>WorkDay</a:t>
            </a:r>
            <a:r>
              <a:rPr lang="en-US" altLang="en-US" sz="2000" dirty="0">
                <a:latin typeface="Courier New" pitchFamily="49" charset="0"/>
              </a:rPr>
              <a:t>; // creates a Day </a:t>
            </a:r>
            <a:r>
              <a:rPr lang="en-US" altLang="en-US" sz="2000" dirty="0" err="1">
                <a:latin typeface="Courier New" pitchFamily="49" charset="0"/>
              </a:rPr>
              <a:t>enum</a:t>
            </a: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en-US" sz="2400" dirty="0"/>
              <a:t>Assignment:</a:t>
            </a:r>
            <a:r>
              <a:rPr lang="en-US" altLang="en-US" sz="2400" dirty="0">
                <a:latin typeface="Courier New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en-US" sz="800" dirty="0">
                <a:latin typeface="Courier New" pitchFamily="49" charset="0"/>
              </a:rPr>
              <a:t/>
            </a:r>
            <a:br>
              <a:rPr lang="en-US" altLang="en-US" sz="800" dirty="0">
                <a:latin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</a:rPr>
              <a:t>   Day </a:t>
            </a:r>
            <a:r>
              <a:rPr lang="en-US" altLang="en-US" sz="2000" dirty="0" err="1">
                <a:latin typeface="Courier New" pitchFamily="49" charset="0"/>
              </a:rPr>
              <a:t>WorkDay</a:t>
            </a:r>
            <a:r>
              <a:rPr lang="en-US" altLang="en-US" sz="2000" dirty="0">
                <a:latin typeface="Courier New" pitchFamily="49" charset="0"/>
              </a:rPr>
              <a:t> = </a:t>
            </a:r>
            <a:r>
              <a:rPr lang="en-US" altLang="en-US" sz="2000" dirty="0" err="1">
                <a:latin typeface="Courier New" pitchFamily="49" charset="0"/>
              </a:rPr>
              <a:t>Day.WEDNESDAY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Enumerated Types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smtClean="0"/>
              <a:t>An </a:t>
            </a:r>
            <a:r>
              <a:rPr lang="en-US" altLang="en-US" sz="2400" smtClean="0">
                <a:latin typeface="Courier New" pitchFamily="49" charset="0"/>
              </a:rPr>
              <a:t>enum</a:t>
            </a:r>
            <a:r>
              <a:rPr lang="en-US" altLang="en-US" sz="2400" smtClean="0"/>
              <a:t> is a specialized class</a:t>
            </a:r>
          </a:p>
          <a:p>
            <a:endParaRPr lang="en-US" altLang="en-US" smtClean="0"/>
          </a:p>
        </p:txBody>
      </p:sp>
      <p:sp>
        <p:nvSpPr>
          <p:cNvPr id="39940" name="AutoShape 4">
            <a:extLst>
              <a:ext uri="{FF2B5EF4-FFF2-40B4-BE49-F238E27FC236}">
                <a16:creationId xmlns:a16="http://schemas.microsoft.com/office/drawing/2014/main" xmlns="" id="{5621A0ED-7E1D-4FBC-9D01-AD104B25A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Day.MONDAY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xmlns="" id="{7D654E9D-C6D3-4A36-8940-82455B1C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Day.TUESDAY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2" name="AutoShape 6">
            <a:extLst>
              <a:ext uri="{FF2B5EF4-FFF2-40B4-BE49-F238E27FC236}">
                <a16:creationId xmlns:a16="http://schemas.microsoft.com/office/drawing/2014/main" xmlns="" id="{7D0264FF-E5B0-4B43-BF4A-290386786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48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Day.WEDNESDAY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3" name="AutoShape 7">
            <a:extLst>
              <a:ext uri="{FF2B5EF4-FFF2-40B4-BE49-F238E27FC236}">
                <a16:creationId xmlns:a16="http://schemas.microsoft.com/office/drawing/2014/main" xmlns="" id="{0F764B14-C0DD-45FA-A05C-462DEBA0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Day.SUNDAY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AutoShape 8">
            <a:extLst>
              <a:ext uri="{FF2B5EF4-FFF2-40B4-BE49-F238E27FC236}">
                <a16:creationId xmlns:a16="http://schemas.microsoft.com/office/drawing/2014/main" xmlns="" id="{F0CCD465-8678-415E-9152-6AF73479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Day.THURSDAY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5" name="AutoShape 9">
            <a:extLst>
              <a:ext uri="{FF2B5EF4-FFF2-40B4-BE49-F238E27FC236}">
                <a16:creationId xmlns:a16="http://schemas.microsoft.com/office/drawing/2014/main" xmlns="" id="{78637987-378F-4E2C-9B25-7CD1A62E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Day.FRIDAY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6" name="AutoShape 10">
            <a:extLst>
              <a:ext uri="{FF2B5EF4-FFF2-40B4-BE49-F238E27FC236}">
                <a16:creationId xmlns:a16="http://schemas.microsoft.com/office/drawing/2014/main" xmlns="" id="{FEBBF4EF-AA85-44D3-8B4D-D265F98C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150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Day.SATURDAY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7" name="AutoShape 11">
            <a:extLst>
              <a:ext uri="{FF2B5EF4-FFF2-40B4-BE49-F238E27FC236}">
                <a16:creationId xmlns:a16="http://schemas.microsoft.com/office/drawing/2014/main" xmlns="" id="{2DE0E5DE-C59F-44A0-A9C0-F1D5EEF2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14800"/>
            <a:ext cx="1828800" cy="3810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>
                <a:latin typeface="Times New Roman" pitchFamily="18" charset="0"/>
              </a:rPr>
              <a:t>address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962400" y="2133600"/>
            <a:ext cx="419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CA0C48"/>
                </a:solidFill>
                <a:latin typeface="Times New Roman" pitchFamily="18" charset="0"/>
              </a:rPr>
              <a:t>Each are objects of type 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Day</a:t>
            </a:r>
            <a:r>
              <a:rPr lang="en-US" altLang="en-US" sz="1600">
                <a:solidFill>
                  <a:srgbClr val="CA0C48"/>
                </a:solidFill>
                <a:latin typeface="Times New Roman" pitchFamily="18" charset="0"/>
              </a:rPr>
              <a:t>, a specialized class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81000" y="3048000"/>
            <a:ext cx="43434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itchFamily="49" charset="0"/>
              </a:rPr>
              <a:t>Day workDay = Day.WEDNESDAY;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CA0C48"/>
                </a:solidFill>
                <a:latin typeface="Times New Roman" pitchFamily="18" charset="0"/>
              </a:rPr>
              <a:t>The </a:t>
            </a:r>
            <a:r>
              <a:rPr lang="en-US" altLang="en-US">
                <a:solidFill>
                  <a:srgbClr val="CA0C48"/>
                </a:solidFill>
                <a:latin typeface="Courier New" pitchFamily="49" charset="0"/>
              </a:rPr>
              <a:t>workDay</a:t>
            </a:r>
            <a:r>
              <a:rPr lang="en-US" altLang="en-US">
                <a:solidFill>
                  <a:srgbClr val="CA0C48"/>
                </a:solidFill>
                <a:latin typeface="Times New Roman" pitchFamily="18" charset="0"/>
              </a:rPr>
              <a:t> variable holds the address of the </a:t>
            </a:r>
            <a:r>
              <a:rPr lang="en-US" altLang="en-US">
                <a:solidFill>
                  <a:srgbClr val="CA0C48"/>
                </a:solidFill>
                <a:latin typeface="Courier New" pitchFamily="49" charset="0"/>
              </a:rPr>
              <a:t>Day.WEDNESDAY</a:t>
            </a:r>
            <a:r>
              <a:rPr lang="en-US" altLang="en-US">
                <a:solidFill>
                  <a:srgbClr val="CA0C48"/>
                </a:solidFill>
                <a:latin typeface="Times New Roman" pitchFamily="18" charset="0"/>
              </a:rPr>
              <a:t> object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962400" y="4343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Enumerated Types - Methods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29600" cy="4724400"/>
          </a:xfrm>
        </p:spPr>
        <p:txBody>
          <a:bodyPr/>
          <a:lstStyle/>
          <a:p>
            <a:r>
              <a:rPr lang="en-US" altLang="en-US" sz="2000" smtClean="0">
                <a:latin typeface="Courier New" pitchFamily="49" charset="0"/>
              </a:rPr>
              <a:t>toString</a:t>
            </a:r>
            <a:r>
              <a:rPr lang="en-US" altLang="en-US" sz="2000" smtClean="0"/>
              <a:t> – returns name of calling constant</a:t>
            </a:r>
          </a:p>
          <a:p>
            <a:endParaRPr lang="en-US" altLang="en-US" sz="800" smtClean="0"/>
          </a:p>
          <a:p>
            <a:r>
              <a:rPr lang="en-US" altLang="en-US" sz="2000" smtClean="0">
                <a:latin typeface="Courier New" pitchFamily="49" charset="0"/>
              </a:rPr>
              <a:t>ordinal</a:t>
            </a:r>
            <a:r>
              <a:rPr lang="en-US" altLang="en-US" sz="2000" smtClean="0"/>
              <a:t> – returns the zero-based position of the constant in the enum. For example the ordinal for </a:t>
            </a:r>
            <a:r>
              <a:rPr lang="en-US" altLang="en-US" sz="2000" smtClean="0">
                <a:latin typeface="Courier New" pitchFamily="49" charset="0"/>
              </a:rPr>
              <a:t>Day.THURSDAY</a:t>
            </a:r>
            <a:r>
              <a:rPr lang="en-US" altLang="en-US" sz="2000" smtClean="0"/>
              <a:t> is 4</a:t>
            </a:r>
          </a:p>
          <a:p>
            <a:endParaRPr lang="en-US" altLang="en-US" sz="800" smtClean="0"/>
          </a:p>
          <a:p>
            <a:r>
              <a:rPr lang="en-US" altLang="en-US" sz="2000" smtClean="0">
                <a:latin typeface="Courier New" pitchFamily="49" charset="0"/>
              </a:rPr>
              <a:t>equals</a:t>
            </a:r>
            <a:r>
              <a:rPr lang="en-US" altLang="en-US" sz="2000" smtClean="0"/>
              <a:t> – accepts an object as an argument and returns true if the argument is equal to the calling enum constant</a:t>
            </a:r>
          </a:p>
          <a:p>
            <a:endParaRPr lang="en-US" altLang="en-US" sz="800" smtClean="0"/>
          </a:p>
          <a:p>
            <a:r>
              <a:rPr lang="en-US" altLang="en-US" sz="2000" smtClean="0">
                <a:latin typeface="Courier New" pitchFamily="49" charset="0"/>
              </a:rPr>
              <a:t>compareTo</a:t>
            </a:r>
            <a:r>
              <a:rPr lang="en-US" altLang="en-US" sz="2000" smtClean="0"/>
              <a:t> - accepts an object as an argument and returns a negative integer if the calling constant’s ordinal &lt; than the argument’s ordinal, a positive integer if the calling constant’s ordinal &gt; than the argument’s ordinal and zero if the calling constant’s ordinal == the argument’s ordinal.</a:t>
            </a:r>
          </a:p>
          <a:p>
            <a:endParaRPr lang="en-US" altLang="en-US" sz="800" smtClean="0"/>
          </a:p>
          <a:p>
            <a:r>
              <a:rPr lang="en-US" altLang="en-US" sz="2000" smtClean="0"/>
              <a:t>Examples: </a:t>
            </a:r>
          </a:p>
          <a:p>
            <a:pPr lvl="1"/>
            <a:r>
              <a:rPr lang="en-US" altLang="en-US" sz="1800" smtClean="0">
                <a:hlinkClick r:id="rId2" action="ppaction://hlinkfile"/>
              </a:rPr>
              <a:t>EnumDemo.java</a:t>
            </a:r>
            <a:r>
              <a:rPr lang="en-US" altLang="en-US" sz="1800" smtClean="0"/>
              <a:t>, </a:t>
            </a:r>
            <a:r>
              <a:rPr lang="en-US" altLang="en-US" sz="1800" smtClean="0">
                <a:hlinkClick r:id="rId3" action="ppaction://hlinkfile"/>
              </a:rPr>
              <a:t>CarType.java</a:t>
            </a:r>
            <a:r>
              <a:rPr lang="en-US" altLang="en-US" sz="1800" smtClean="0"/>
              <a:t>, </a:t>
            </a:r>
            <a:r>
              <a:rPr lang="en-US" altLang="en-US" sz="1800" smtClean="0">
                <a:hlinkClick r:id="rId4" action="ppaction://hlinkfile"/>
              </a:rPr>
              <a:t>SportsCar.java</a:t>
            </a:r>
            <a:r>
              <a:rPr lang="en-US" altLang="en-US" sz="1800" smtClean="0"/>
              <a:t>, </a:t>
            </a:r>
            <a:r>
              <a:rPr lang="en-US" altLang="en-US" sz="1800" smtClean="0">
                <a:hlinkClick r:id="rId5" action="ppaction://hlinkfile"/>
              </a:rPr>
              <a:t>SportsCarDemo.java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Review of Instance Fields and Methods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Each instance of a class has its own copy of instance variables.</a:t>
            </a:r>
          </a:p>
          <a:p>
            <a:pPr lvl="1"/>
            <a:r>
              <a:rPr lang="en-US" altLang="en-US" sz="2400" dirty="0" smtClean="0"/>
              <a:t>Example:</a:t>
            </a:r>
          </a:p>
          <a:p>
            <a:pPr lvl="2"/>
            <a:r>
              <a:rPr lang="en-US" altLang="en-US" sz="2000" dirty="0" smtClean="0"/>
              <a:t>The </a:t>
            </a:r>
            <a:r>
              <a:rPr lang="en-US" altLang="en-US" sz="2000" dirty="0" smtClean="0">
                <a:latin typeface="Courier New" pitchFamily="49" charset="0"/>
              </a:rPr>
              <a:t>Rectangle</a:t>
            </a:r>
            <a:r>
              <a:rPr lang="en-US" altLang="en-US" sz="2000" dirty="0" smtClean="0"/>
              <a:t> class defines a </a:t>
            </a:r>
            <a:r>
              <a:rPr lang="en-US" altLang="en-US" sz="2000" dirty="0" smtClean="0">
                <a:latin typeface="Courier New" pitchFamily="49" charset="0"/>
              </a:rPr>
              <a:t>length</a:t>
            </a:r>
            <a:r>
              <a:rPr lang="en-US" altLang="en-US" sz="2000" dirty="0" smtClean="0"/>
              <a:t> and a </a:t>
            </a:r>
            <a:r>
              <a:rPr lang="en-US" altLang="en-US" sz="2000" dirty="0" smtClean="0">
                <a:latin typeface="Courier New" pitchFamily="49" charset="0"/>
              </a:rPr>
              <a:t>width</a:t>
            </a:r>
            <a:r>
              <a:rPr lang="en-US" altLang="en-US" sz="2000" dirty="0" smtClean="0"/>
              <a:t> field.</a:t>
            </a:r>
          </a:p>
          <a:p>
            <a:pPr lvl="2"/>
            <a:r>
              <a:rPr lang="en-US" altLang="en-US" sz="2000" dirty="0" smtClean="0"/>
              <a:t>Each instance of the </a:t>
            </a:r>
            <a:r>
              <a:rPr lang="en-US" altLang="en-US" sz="2000" dirty="0" smtClean="0">
                <a:latin typeface="Courier New" pitchFamily="49" charset="0"/>
              </a:rPr>
              <a:t>Rectangle</a:t>
            </a:r>
            <a:r>
              <a:rPr lang="en-US" altLang="en-US" sz="2000" dirty="0" smtClean="0"/>
              <a:t> class can have different values stored in its </a:t>
            </a:r>
            <a:r>
              <a:rPr lang="en-US" altLang="en-US" sz="2000" dirty="0" smtClean="0">
                <a:latin typeface="Courier New" pitchFamily="49" charset="0"/>
              </a:rPr>
              <a:t>length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latin typeface="Courier New" pitchFamily="49" charset="0"/>
              </a:rPr>
              <a:t>width</a:t>
            </a:r>
            <a:r>
              <a:rPr lang="en-US" altLang="en-US" sz="2000" dirty="0" smtClean="0"/>
              <a:t> fields.</a:t>
            </a:r>
          </a:p>
          <a:p>
            <a:r>
              <a:rPr lang="en-US" altLang="en-US" sz="2800" dirty="0" smtClean="0"/>
              <a:t>Instance methods require that an instance of a class be created in order to be used.</a:t>
            </a:r>
          </a:p>
          <a:p>
            <a:r>
              <a:rPr lang="en-US" altLang="en-US" sz="2800" dirty="0" smtClean="0"/>
              <a:t>Instance methods typically interact with instance fields or calculate values based on those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Enumerated Types - Switching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382000" cy="4724400"/>
          </a:xfrm>
        </p:spPr>
        <p:txBody>
          <a:bodyPr/>
          <a:lstStyle/>
          <a:p>
            <a:r>
              <a:rPr lang="en-US" altLang="en-US" sz="2800" smtClean="0"/>
              <a:t>Java allows you to test an enum constant with a </a:t>
            </a:r>
            <a:r>
              <a:rPr lang="en-US" altLang="en-US" sz="2800" smtClean="0">
                <a:latin typeface="Courier New" pitchFamily="49" charset="0"/>
              </a:rPr>
              <a:t>switch</a:t>
            </a:r>
            <a:r>
              <a:rPr lang="en-US" altLang="en-US" sz="2800" smtClean="0"/>
              <a:t> statement.</a:t>
            </a:r>
          </a:p>
          <a:p>
            <a:pPr>
              <a:buFontTx/>
              <a:buNone/>
            </a:pPr>
            <a:endParaRPr lang="en-US" altLang="en-US" sz="2800" smtClean="0"/>
          </a:p>
          <a:p>
            <a:pPr>
              <a:buFontTx/>
              <a:buNone/>
            </a:pPr>
            <a:r>
              <a:rPr lang="en-US" altLang="en-US" sz="2800" smtClean="0"/>
              <a:t>Example: </a:t>
            </a:r>
            <a:r>
              <a:rPr lang="en-US" altLang="en-US" sz="2800" smtClean="0">
                <a:hlinkClick r:id="rId2" action="ppaction://hlinkfile"/>
              </a:rPr>
              <a:t>SportsCarDemo2.java</a:t>
            </a:r>
            <a:endParaRPr lang="en-US" altLang="en-US" sz="2400" smtClean="0"/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Garbage Collection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When objects are no longer needed they should be destroyed.</a:t>
            </a:r>
          </a:p>
          <a:p>
            <a:r>
              <a:rPr lang="en-US" altLang="en-US" smtClean="0"/>
              <a:t>This frees up the memory that they consumed.</a:t>
            </a:r>
          </a:p>
          <a:p>
            <a:r>
              <a:rPr lang="en-US" altLang="en-US" smtClean="0"/>
              <a:t>Java handles all of the memory operations for you.</a:t>
            </a:r>
          </a:p>
          <a:p>
            <a:r>
              <a:rPr lang="en-US" altLang="en-US" smtClean="0"/>
              <a:t>Simply set the reference to </a:t>
            </a:r>
            <a:r>
              <a:rPr lang="en-US" altLang="en-US" i="1" smtClean="0"/>
              <a:t>null</a:t>
            </a:r>
            <a:r>
              <a:rPr lang="en-US" altLang="en-US" smtClean="0"/>
              <a:t> and Java will reclaim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Garbage Collection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The Java Virtual Machine has a process that runs in the background that reclaims memory from released objects.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</a:t>
            </a:r>
            <a:r>
              <a:rPr lang="en-US" altLang="en-US" sz="2400" i="1" smtClean="0"/>
              <a:t>garbage collector</a:t>
            </a:r>
            <a:r>
              <a:rPr lang="en-US" altLang="en-US" sz="2400" smtClean="0"/>
              <a:t> will reclaim memory from any object that no longer has a valid reference pointing to it.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	</a:t>
            </a:r>
            <a:r>
              <a:rPr lang="en-US" altLang="en-US" sz="1800" b="1" smtClean="0">
                <a:latin typeface="Courier New" pitchFamily="49" charset="0"/>
              </a:rPr>
              <a:t>InventoryItem item1 = new InventoryItem ("Wrench", 20);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InventoryItem item2 = item1;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This sets item1 and item2 to point to the same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Garbage Collection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xmlns="" id="{49441A73-DD06-41D6-A4E5-7909666F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49463"/>
            <a:ext cx="8382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4479925" y="1231900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An </a:t>
            </a:r>
            <a:r>
              <a:rPr lang="en-US" altLang="en-US" sz="2400">
                <a:latin typeface="Courier New" pitchFamily="49" charset="0"/>
              </a:rPr>
              <a:t>InventoryItem</a:t>
            </a:r>
            <a:r>
              <a:rPr lang="en-US" altLang="en-US" sz="2400">
                <a:latin typeface="Times New Roman" pitchFamily="18" charset="0"/>
              </a:rPr>
              <a:t> object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xmlns="" id="{D98B9D4F-1B6D-4796-9348-55875A6C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03388"/>
            <a:ext cx="3048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description:</a:t>
            </a:r>
          </a:p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      units:</a:t>
            </a:r>
          </a:p>
        </p:txBody>
      </p:sp>
      <p:sp>
        <p:nvSpPr>
          <p:cNvPr id="45062" name="Rectangle 7">
            <a:extLst>
              <a:ext uri="{FF2B5EF4-FFF2-40B4-BE49-F238E27FC236}">
                <a16:creationId xmlns:a16="http://schemas.microsoft.com/office/drawing/2014/main" xmlns="" id="{8DA292BD-6802-46F6-973D-E363FB7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31988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Times New Roman" pitchFamily="18" charset="0"/>
              </a:rPr>
              <a:t>“Wrench”</a:t>
            </a:r>
          </a:p>
        </p:txBody>
      </p:sp>
      <p:sp>
        <p:nvSpPr>
          <p:cNvPr id="45063" name="Rectangle 8">
            <a:extLst>
              <a:ext uri="{FF2B5EF4-FFF2-40B4-BE49-F238E27FC236}">
                <a16:creationId xmlns:a16="http://schemas.microsoft.com/office/drawing/2014/main" xmlns="" id="{6D494428-4100-40F0-BBB3-8E9FB310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36788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latin typeface="Times New Roman" pitchFamily="18" charset="0"/>
              </a:rPr>
              <a:t>20</a:t>
            </a:r>
          </a:p>
        </p:txBody>
      </p:sp>
      <p:cxnSp>
        <p:nvCxnSpPr>
          <p:cNvPr id="45064" name="AutoShape 9"/>
          <p:cNvCxnSpPr>
            <a:cxnSpLocks noChangeShapeType="1"/>
            <a:stCxn id="45059" idx="3"/>
            <a:endCxn id="45061" idx="1"/>
          </p:cNvCxnSpPr>
          <p:nvPr/>
        </p:nvCxnSpPr>
        <p:spPr bwMode="auto">
          <a:xfrm flipV="1">
            <a:off x="2438400" y="2198688"/>
            <a:ext cx="2133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457200" y="19986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item1</a:t>
            </a:r>
          </a:p>
        </p:txBody>
      </p:sp>
      <p:sp>
        <p:nvSpPr>
          <p:cNvPr id="45066" name="Rectangle 11">
            <a:extLst>
              <a:ext uri="{FF2B5EF4-FFF2-40B4-BE49-F238E27FC236}">
                <a16:creationId xmlns:a16="http://schemas.microsoft.com/office/drawing/2014/main" xmlns="" id="{2470658C-36AB-4E19-824C-DDA0F797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73463"/>
            <a:ext cx="8382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457200" y="35226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item2</a:t>
            </a:r>
          </a:p>
        </p:txBody>
      </p:sp>
      <p:cxnSp>
        <p:nvCxnSpPr>
          <p:cNvPr id="45068" name="AutoShape 13"/>
          <p:cNvCxnSpPr>
            <a:cxnSpLocks noChangeShapeType="1"/>
            <a:stCxn id="45066" idx="3"/>
            <a:endCxn id="45061" idx="2"/>
          </p:cNvCxnSpPr>
          <p:nvPr/>
        </p:nvCxnSpPr>
        <p:spPr bwMode="auto">
          <a:xfrm flipV="1">
            <a:off x="2438400" y="2693988"/>
            <a:ext cx="3657600" cy="1031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69" name="Text Box 14"/>
          <p:cNvSpPr txBox="1">
            <a:spLocks noChangeArrowheads="1"/>
          </p:cNvSpPr>
          <p:nvPr/>
        </p:nvSpPr>
        <p:spPr bwMode="auto">
          <a:xfrm>
            <a:off x="685800" y="4740275"/>
            <a:ext cx="61864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Here, both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</a:rPr>
              <a:t>item1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and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</a:rPr>
              <a:t>item2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point to the same</a:t>
            </a:r>
          </a:p>
          <a:p>
            <a:pPr eaLnBrk="1" hangingPunct="1"/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instance of the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</a:rPr>
              <a:t>InventoryItem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Garbage Collection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88D0867A-0A1C-4BB7-93C2-1F30B4B5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05000"/>
            <a:ext cx="8382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CA0C48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479925" y="108743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An </a:t>
            </a:r>
            <a:r>
              <a:rPr lang="en-US" altLang="en-US" sz="2400">
                <a:latin typeface="Courier New" pitchFamily="49" charset="0"/>
              </a:rPr>
              <a:t>InventoryItem</a:t>
            </a:r>
            <a:r>
              <a:rPr lang="en-US" altLang="en-US" sz="2400">
                <a:latin typeface="Times New Roman" pitchFamily="18" charset="0"/>
              </a:rPr>
              <a:t> object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790DAB70-B6AA-491F-BF5A-7B17F6F8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58925"/>
            <a:ext cx="3048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description:</a:t>
            </a:r>
          </a:p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      units: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xmlns="" id="{86E438EC-989A-49F8-ACDF-F8E1E4BB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87525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Times New Roman" pitchFamily="18" charset="0"/>
              </a:rPr>
              <a:t>“Wrench”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xmlns="" id="{1F5350A4-2186-421F-8D6D-6C8C0E94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92325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latin typeface="Times New Roman" pitchFamily="18" charset="0"/>
              </a:rPr>
              <a:t>20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81000" y="1854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item1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xmlns="" id="{77CFF244-1EA5-4189-B2DF-2DC8857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8382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81000" y="3378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item2</a:t>
            </a:r>
          </a:p>
        </p:txBody>
      </p:sp>
      <p:cxnSp>
        <p:nvCxnSpPr>
          <p:cNvPr id="46091" name="AutoShape 11"/>
          <p:cNvCxnSpPr>
            <a:cxnSpLocks noChangeShapeType="1"/>
            <a:stCxn id="46089" idx="3"/>
            <a:endCxn id="46085" idx="2"/>
          </p:cNvCxnSpPr>
          <p:nvPr/>
        </p:nvCxnSpPr>
        <p:spPr bwMode="auto">
          <a:xfrm flipV="1">
            <a:off x="2438400" y="2549525"/>
            <a:ext cx="3657600" cy="1031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85800" y="4583113"/>
            <a:ext cx="54244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However, by running the command: </a:t>
            </a:r>
          </a:p>
          <a:p>
            <a:pPr eaLnBrk="1" hangingPunct="1"/>
            <a:r>
              <a:rPr lang="en-US" altLang="en-US" sz="2400" b="1">
                <a:solidFill>
                  <a:srgbClr val="CA0C48"/>
                </a:solidFill>
                <a:latin typeface="Times New Roman" pitchFamily="18" charset="0"/>
              </a:rPr>
              <a:t>     </a:t>
            </a:r>
            <a:r>
              <a:rPr lang="en-US" altLang="en-US" sz="2000" b="1">
                <a:solidFill>
                  <a:srgbClr val="CA0C48"/>
                </a:solidFill>
                <a:latin typeface="Courier New" pitchFamily="49" charset="0"/>
              </a:rPr>
              <a:t>item1 = null;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only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</a:rPr>
              <a:t>item2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will be pointing to the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Garbage Collection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AE80E5CB-7E99-42DA-9FF5-FA63A705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05000"/>
            <a:ext cx="8382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CA0C48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479925" y="108743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An </a:t>
            </a:r>
            <a:r>
              <a:rPr lang="en-US" altLang="en-US" sz="2400">
                <a:latin typeface="Courier New" pitchFamily="49" charset="0"/>
              </a:rPr>
              <a:t>InventoryItem</a:t>
            </a:r>
            <a:r>
              <a:rPr lang="en-US" altLang="en-US" sz="2400">
                <a:latin typeface="Times New Roman" pitchFamily="18" charset="0"/>
              </a:rPr>
              <a:t> object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xmlns="" id="{F2FA6F37-EE32-49C8-BF67-C5CA7C3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58925"/>
            <a:ext cx="3048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description:</a:t>
            </a:r>
          </a:p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      units: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xmlns="" id="{06402C79-01B4-40B0-B30D-80226357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87525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Times New Roman" pitchFamily="18" charset="0"/>
              </a:rPr>
              <a:t>“Wrench”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xmlns="" id="{5DB04DAF-3B07-4571-8A0D-F235ED5F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92325"/>
            <a:ext cx="1219200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Times New Roman" pitchFamily="18" charset="0"/>
              </a:rPr>
              <a:t>20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57200" y="1854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item1</a:t>
            </a: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xmlns="" id="{967701B8-43ED-47E1-8B2D-97120197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8382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CA0C48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57200" y="3378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item2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85800" y="4583113"/>
            <a:ext cx="70627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If we now run the command: </a:t>
            </a:r>
          </a:p>
          <a:p>
            <a:pPr eaLnBrk="1" hangingPunct="1"/>
            <a:r>
              <a:rPr lang="en-US" altLang="en-US" sz="2400" b="1">
                <a:solidFill>
                  <a:srgbClr val="CA0C48"/>
                </a:solidFill>
                <a:latin typeface="Times New Roman" pitchFamily="18" charset="0"/>
              </a:rPr>
              <a:t>    </a:t>
            </a:r>
            <a:r>
              <a:rPr lang="en-US" altLang="en-US" sz="2000" b="1">
                <a:solidFill>
                  <a:srgbClr val="CA0C48"/>
                </a:solidFill>
                <a:latin typeface="Courier New" pitchFamily="49" charset="0"/>
              </a:rPr>
              <a:t>item2 = null;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neither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</a:rPr>
              <a:t>item1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or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</a:rPr>
              <a:t>item2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will be pointing to the object</a:t>
            </a:r>
            <a:r>
              <a:rPr lang="en-US" altLang="en-US" sz="240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038600" y="2549525"/>
            <a:ext cx="4114800" cy="1743075"/>
            <a:chOff x="2544" y="1606"/>
            <a:chExt cx="2592" cy="1098"/>
          </a:xfrm>
        </p:grpSpPr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2544" y="2064"/>
              <a:ext cx="259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en-US" altLang="en-US">
                  <a:latin typeface="Times New Roman" pitchFamily="18" charset="0"/>
                </a:rPr>
                <a:t>Since there are no valid references to this</a:t>
              </a:r>
            </a:p>
            <a:p>
              <a:pPr algn="just" eaLnBrk="1" hangingPunct="1"/>
              <a:r>
                <a:rPr lang="en-US" altLang="en-US">
                  <a:latin typeface="Times New Roman" pitchFamily="18" charset="0"/>
                </a:rPr>
                <a:t>object, it is now available for the garbage</a:t>
              </a:r>
            </a:p>
            <a:p>
              <a:pPr algn="just" eaLnBrk="1" hangingPunct="1"/>
              <a:r>
                <a:rPr lang="en-US" altLang="en-US">
                  <a:latin typeface="Times New Roman" pitchFamily="18" charset="0"/>
                </a:rPr>
                <a:t>collector to reclaim.</a:t>
              </a:r>
              <a:endParaRPr lang="en-US" altLang="en-US" sz="2400">
                <a:latin typeface="Times New Roman" pitchFamily="18" charset="0"/>
              </a:endParaRPr>
            </a:p>
          </p:txBody>
        </p:sp>
        <p:cxnSp>
          <p:nvCxnSpPr>
            <p:cNvPr id="47118" name="AutoShape 14"/>
            <p:cNvCxnSpPr>
              <a:cxnSpLocks noChangeShapeType="1"/>
              <a:stCxn id="47117" idx="0"/>
              <a:endCxn id="47109" idx="2"/>
            </p:cNvCxnSpPr>
            <p:nvPr/>
          </p:nvCxnSpPr>
          <p:spPr bwMode="auto">
            <a:xfrm flipV="1">
              <a:off x="3840" y="1606"/>
              <a:ext cx="0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Garbage Collection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600200" y="1905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solidFill>
                  <a:srgbClr val="FF33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179888" y="1243013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An </a:t>
            </a:r>
            <a:r>
              <a:rPr lang="en-US" altLang="en-US" sz="2400">
                <a:latin typeface="Courier New" pitchFamily="49" charset="0"/>
              </a:rPr>
              <a:t>InventoryItem</a:t>
            </a:r>
            <a:r>
              <a:rPr lang="en-US" altLang="en-US" sz="2400">
                <a:latin typeface="Times New Roman" pitchFamily="18" charset="0"/>
              </a:rPr>
              <a:t> object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xmlns="" id="{067E5D15-0A3A-4865-A92D-8B05CF702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14500"/>
            <a:ext cx="3048000" cy="990600"/>
          </a:xfrm>
          <a:prstGeom prst="rect">
            <a:avLst/>
          </a:prstGeom>
          <a:solidFill>
            <a:schemeClr val="l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description:</a:t>
            </a:r>
          </a:p>
          <a:p>
            <a:pPr eaLnBrk="1" hangingPunct="1">
              <a:defRPr/>
            </a:pPr>
            <a:r>
              <a:rPr lang="en-US" altLang="en-US" b="1">
                <a:latin typeface="Courier New" pitchFamily="49" charset="0"/>
              </a:rPr>
              <a:t>      units: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xmlns="" id="{EC0731BB-4567-47E0-881D-ED022FF9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87525"/>
            <a:ext cx="1219200" cy="228600"/>
          </a:xfrm>
          <a:prstGeom prst="rect">
            <a:avLst/>
          </a:prstGeom>
          <a:solidFill>
            <a:schemeClr val="l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Times New Roman" pitchFamily="18" charset="0"/>
              </a:rPr>
              <a:t>“Wrench”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xmlns="" id="{B6A2365D-9404-4802-B0B0-BA83E533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92325"/>
            <a:ext cx="1219200" cy="228600"/>
          </a:xfrm>
          <a:prstGeom prst="rect">
            <a:avLst/>
          </a:prstGeom>
          <a:solidFill>
            <a:schemeClr val="l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Times New Roman" pitchFamily="18" charset="0"/>
              </a:rPr>
              <a:t>20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57200" y="1854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item1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600200" y="3429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solidFill>
                  <a:srgbClr val="FF33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57200" y="3378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</a:rPr>
              <a:t>item2</a:t>
            </a:r>
          </a:p>
        </p:txBody>
      </p: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4419600" y="2752725"/>
            <a:ext cx="3352800" cy="1539875"/>
            <a:chOff x="2784" y="1734"/>
            <a:chExt cx="2112" cy="970"/>
          </a:xfrm>
        </p:grpSpPr>
        <p:sp>
          <p:nvSpPr>
            <p:cNvPr id="48140" name="Text Box 13"/>
            <p:cNvSpPr txBox="1">
              <a:spLocks noChangeArrowheads="1"/>
            </p:cNvSpPr>
            <p:nvPr/>
          </p:nvSpPr>
          <p:spPr bwMode="auto">
            <a:xfrm>
              <a:off x="2784" y="2064"/>
              <a:ext cx="211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>
                  <a:solidFill>
                    <a:srgbClr val="CA0C48"/>
                  </a:solidFill>
                  <a:latin typeface="Times New Roman" pitchFamily="18" charset="0"/>
                </a:rPr>
                <a:t>The garbage collector reclaims the memory the next time it runs in the background.</a:t>
              </a:r>
              <a:endParaRPr lang="en-US" altLang="en-US" sz="2400">
                <a:solidFill>
                  <a:srgbClr val="CA0C48"/>
                </a:solidFill>
                <a:latin typeface="Times New Roman" pitchFamily="18" charset="0"/>
              </a:endParaRPr>
            </a:p>
          </p:txBody>
        </p:sp>
        <p:cxnSp>
          <p:nvCxnSpPr>
            <p:cNvPr id="48141" name="AutoShape 14"/>
            <p:cNvCxnSpPr>
              <a:cxnSpLocks noChangeShapeType="1"/>
              <a:stCxn id="48140" idx="0"/>
            </p:cNvCxnSpPr>
            <p:nvPr/>
          </p:nvCxnSpPr>
          <p:spPr bwMode="auto">
            <a:xfrm flipV="1">
              <a:off x="3840" y="1734"/>
              <a:ext cx="0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finalize</a:t>
            </a:r>
            <a:r>
              <a:rPr lang="en-US" altLang="en-US" smtClean="0"/>
              <a:t> Method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If a method with the signature:</a:t>
            </a:r>
          </a:p>
          <a:p>
            <a:pPr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		public void finalize(){…}</a:t>
            </a:r>
          </a:p>
          <a:p>
            <a:pPr>
              <a:buFontTx/>
              <a:buNone/>
            </a:pPr>
            <a:r>
              <a:rPr lang="en-US" altLang="en-US" sz="2800" smtClean="0"/>
              <a:t>	is included in a class, it will run just prior to the garbage collector reclaiming its memory.</a:t>
            </a:r>
          </a:p>
          <a:p>
            <a:pPr>
              <a:buFontTx/>
              <a:buNone/>
            </a:pPr>
            <a:endParaRPr lang="en-US" altLang="en-US" sz="2800" smtClean="0"/>
          </a:p>
          <a:p>
            <a:r>
              <a:rPr lang="en-US" altLang="en-US" sz="2800" smtClean="0"/>
              <a:t>The garbage collector is a background thread that runs periodically.</a:t>
            </a:r>
          </a:p>
          <a:p>
            <a:r>
              <a:rPr lang="en-US" altLang="en-US" sz="2800" smtClean="0"/>
              <a:t>It cannot be determined when the </a:t>
            </a:r>
            <a:r>
              <a:rPr lang="en-US" altLang="en-US" sz="2800" smtClean="0">
                <a:latin typeface="Courier New" pitchFamily="49" charset="0"/>
              </a:rPr>
              <a:t>finalize</a:t>
            </a:r>
            <a:r>
              <a:rPr lang="en-US" altLang="en-US" sz="2800" smtClean="0"/>
              <a:t> method will actually be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Class Collaboration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Collaboration – two classes interact with each other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If an object is to collaborate with another object, it must know something about the second object’s methods and how to call them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If we design a class </a:t>
            </a:r>
            <a:r>
              <a:rPr lang="en-US" altLang="en-US" sz="2800" smtClean="0">
                <a:latin typeface="Courier New" pitchFamily="49" charset="0"/>
              </a:rPr>
              <a:t>StockPurchase</a:t>
            </a:r>
            <a:r>
              <a:rPr lang="en-US" altLang="en-US" sz="2800" smtClean="0"/>
              <a:t> that collaborates with the </a:t>
            </a:r>
            <a:r>
              <a:rPr lang="en-US" altLang="en-US" sz="2800" smtClean="0">
                <a:latin typeface="Courier New" pitchFamily="49" charset="0"/>
              </a:rPr>
              <a:t>Stock</a:t>
            </a:r>
            <a:r>
              <a:rPr lang="en-US" altLang="en-US" sz="2800" smtClean="0"/>
              <a:t> class (previously defined), we define it to create and manipulate a </a:t>
            </a:r>
            <a:r>
              <a:rPr lang="en-US" altLang="en-US" sz="2800" smtClean="0">
                <a:latin typeface="Courier New" pitchFamily="49" charset="0"/>
              </a:rPr>
              <a:t>Stock</a:t>
            </a:r>
            <a:r>
              <a:rPr lang="en-US" altLang="en-US" sz="2800" smtClean="0"/>
              <a:t> object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See examples: </a:t>
            </a:r>
            <a:r>
              <a:rPr lang="en-US" altLang="en-US" sz="2000" smtClean="0">
                <a:hlinkClick r:id="rId2" action="ppaction://hlinkfile"/>
              </a:rPr>
              <a:t>StockPurchase.java</a:t>
            </a:r>
            <a:r>
              <a:rPr lang="en-US" altLang="en-US" sz="2000" smtClean="0"/>
              <a:t>, </a:t>
            </a:r>
            <a:r>
              <a:rPr lang="en-US" altLang="en-US" sz="2000" smtClean="0">
                <a:hlinkClick r:id="rId3" action="ppaction://hlinkfile"/>
              </a:rPr>
              <a:t>StockTrader.java</a:t>
            </a: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3"/>
            <a:ext cx="8610600" cy="727075"/>
          </a:xfrm>
        </p:spPr>
        <p:txBody>
          <a:bodyPr/>
          <a:lstStyle/>
          <a:p>
            <a:r>
              <a:rPr lang="en-US" altLang="en-US" smtClean="0"/>
              <a:t>CRC Cards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65401567-960E-44F0-9381-4D2E5F8739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82000" cy="2362200"/>
          </a:xfrm>
        </p:spPr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en-US" sz="2400" dirty="0"/>
              <a:t>Class, Responsibilities and Collaborations (CRC) cards are useful for determining and documenting a class’s responsibilities</a:t>
            </a:r>
          </a:p>
          <a:p>
            <a:pPr marL="1262063" lvl="2" indent="-342900">
              <a:lnSpc>
                <a:spcPct val="90000"/>
              </a:lnSpc>
              <a:defRPr/>
            </a:pPr>
            <a:r>
              <a:rPr lang="en-US" altLang="en-US" dirty="0"/>
              <a:t>The things a class is responsible for knowing</a:t>
            </a:r>
          </a:p>
          <a:p>
            <a:pPr marL="1262063" lvl="2" indent="-342900">
              <a:lnSpc>
                <a:spcPct val="90000"/>
              </a:lnSpc>
              <a:defRPr/>
            </a:pPr>
            <a:r>
              <a:rPr lang="en-US" altLang="en-US" dirty="0"/>
              <a:t>The actions a class is responsible for doing</a:t>
            </a:r>
          </a:p>
          <a:p>
            <a:pPr marL="1262063" lvl="2" indent="-342900">
              <a:lnSpc>
                <a:spcPct val="90000"/>
              </a:lnSpc>
              <a:buFontTx/>
              <a:buBlip>
                <a:blip r:embed="rId2"/>
              </a:buBlip>
              <a:defRPr/>
            </a:pPr>
            <a:endParaRPr lang="en-US" altLang="en-US" dirty="0"/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z="2400" dirty="0"/>
              <a:t>     CRC Card Layout (Example for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altLang="en-US" sz="2400" dirty="0">
                <a:cs typeface="Courier New" panose="02070309020205020404" pitchFamily="49" charset="0"/>
              </a:rPr>
              <a:t> class</a:t>
            </a:r>
            <a:r>
              <a:rPr lang="en-US" altLang="en-US" dirty="0">
                <a:cs typeface="Courier New" panose="02070309020205020404" pitchFamily="49" charset="0"/>
              </a:rPr>
              <a:t>)</a:t>
            </a:r>
            <a:endParaRPr lang="en-US" altLang="en-US" dirty="0"/>
          </a:p>
          <a:p>
            <a:pPr marL="804863" lvl="1" indent="-347663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  <p:grpSp>
        <p:nvGrpSpPr>
          <p:cNvPr id="51204" name="Group 13"/>
          <p:cNvGrpSpPr>
            <a:grpSpLocks/>
          </p:cNvGrpSpPr>
          <p:nvPr/>
        </p:nvGrpSpPr>
        <p:grpSpPr bwMode="auto">
          <a:xfrm>
            <a:off x="1524000" y="4252913"/>
            <a:ext cx="6096000" cy="1524000"/>
            <a:chOff x="1104" y="2304"/>
            <a:chExt cx="3840" cy="960"/>
          </a:xfrm>
        </p:grpSpPr>
        <p:sp>
          <p:nvSpPr>
            <p:cNvPr id="51205" name="AutoShape 4">
              <a:extLst>
                <a:ext uri="{FF2B5EF4-FFF2-40B4-BE49-F238E27FC236}">
                  <a16:creationId xmlns:a16="http://schemas.microsoft.com/office/drawing/2014/main" xmlns="" id="{75F5D0B3-5B73-46F4-9094-21D8B7445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04"/>
              <a:ext cx="384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000">
                  <a:latin typeface="Times New Roman" pitchFamily="18" charset="0"/>
                </a:rPr>
                <a:t>Stock</a:t>
              </a:r>
            </a:p>
          </p:txBody>
        </p:sp>
        <p:sp>
          <p:nvSpPr>
            <p:cNvPr id="51206" name="AutoShape 5">
              <a:extLst>
                <a:ext uri="{FF2B5EF4-FFF2-40B4-BE49-F238E27FC236}">
                  <a16:creationId xmlns:a16="http://schemas.microsoft.com/office/drawing/2014/main" xmlns="" id="{8BBCA01A-53F1-4130-B364-70E5B40A7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96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Know stock to purchase</a:t>
              </a:r>
            </a:p>
          </p:txBody>
        </p:sp>
        <p:sp>
          <p:nvSpPr>
            <p:cNvPr id="51207" name="AutoShape 6">
              <a:extLst>
                <a:ext uri="{FF2B5EF4-FFF2-40B4-BE49-F238E27FC236}">
                  <a16:creationId xmlns:a16="http://schemas.microsoft.com/office/drawing/2014/main" xmlns="" id="{F566B868-D3DD-4ECA-B3E1-3DEE93A2B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96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Stock class</a:t>
              </a:r>
            </a:p>
          </p:txBody>
        </p:sp>
        <p:sp>
          <p:nvSpPr>
            <p:cNvPr id="51208" name="AutoShape 7">
              <a:extLst>
                <a:ext uri="{FF2B5EF4-FFF2-40B4-BE49-F238E27FC236}">
                  <a16:creationId xmlns:a16="http://schemas.microsoft.com/office/drawing/2014/main" xmlns="" id="{72F22AA5-1FDD-4D53-95AF-BA605C89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Know number of shares</a:t>
              </a:r>
            </a:p>
          </p:txBody>
        </p:sp>
        <p:sp>
          <p:nvSpPr>
            <p:cNvPr id="51209" name="AutoShape 8">
              <a:extLst>
                <a:ext uri="{FF2B5EF4-FFF2-40B4-BE49-F238E27FC236}">
                  <a16:creationId xmlns:a16="http://schemas.microsoft.com/office/drawing/2014/main" xmlns="" id="{24B9B34E-546F-4DD7-BFDE-2D054B3F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88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None</a:t>
              </a:r>
            </a:p>
          </p:txBody>
        </p:sp>
        <p:sp>
          <p:nvSpPr>
            <p:cNvPr id="51210" name="AutoShape 9">
              <a:extLst>
                <a:ext uri="{FF2B5EF4-FFF2-40B4-BE49-F238E27FC236}">
                  <a16:creationId xmlns:a16="http://schemas.microsoft.com/office/drawing/2014/main" xmlns="" id="{4B063F72-2F8B-4A55-B102-17643CC1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Calculate cost of purchase</a:t>
              </a:r>
            </a:p>
          </p:txBody>
        </p:sp>
        <p:sp>
          <p:nvSpPr>
            <p:cNvPr id="51211" name="AutoShape 10">
              <a:extLst>
                <a:ext uri="{FF2B5EF4-FFF2-40B4-BE49-F238E27FC236}">
                  <a16:creationId xmlns:a16="http://schemas.microsoft.com/office/drawing/2014/main" xmlns="" id="{39E0058A-187D-45E6-9D34-32B33FA9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Stock class</a:t>
              </a:r>
            </a:p>
          </p:txBody>
        </p:sp>
        <p:sp>
          <p:nvSpPr>
            <p:cNvPr id="51212" name="AutoShape 11">
              <a:extLst>
                <a:ext uri="{FF2B5EF4-FFF2-40B4-BE49-F238E27FC236}">
                  <a16:creationId xmlns:a16="http://schemas.microsoft.com/office/drawing/2014/main" xmlns="" id="{3D474FBF-3AFA-445B-9CFD-B9F22843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2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Etc.</a:t>
              </a:r>
            </a:p>
          </p:txBody>
        </p:sp>
        <p:sp>
          <p:nvSpPr>
            <p:cNvPr id="51213" name="AutoShape 12">
              <a:extLst>
                <a:ext uri="{FF2B5EF4-FFF2-40B4-BE49-F238E27FC236}">
                  <a16:creationId xmlns:a16="http://schemas.microsoft.com/office/drawing/2014/main" xmlns="" id="{011EFB61-8113-44AB-A5F8-0CF78151B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1920" cy="19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None or class 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Static Class Members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i="1" smtClean="0"/>
              <a:t>Static fields</a:t>
            </a:r>
            <a:r>
              <a:rPr lang="en-US" altLang="en-US" smtClean="0"/>
              <a:t> and </a:t>
            </a:r>
            <a:r>
              <a:rPr lang="en-US" altLang="en-US" i="1" smtClean="0"/>
              <a:t>static methods</a:t>
            </a:r>
            <a:r>
              <a:rPr lang="en-US" altLang="en-US" smtClean="0"/>
              <a:t> do not belong to a single instance of a class.</a:t>
            </a:r>
          </a:p>
          <a:p>
            <a:r>
              <a:rPr lang="en-US" altLang="en-US" smtClean="0"/>
              <a:t>To invoke a static method or use a static field, the class name, rather than the instance name, is used.</a:t>
            </a:r>
          </a:p>
          <a:p>
            <a:r>
              <a:rPr lang="en-US" altLang="en-US" smtClean="0"/>
              <a:t>Example: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     double val = </a:t>
            </a:r>
            <a:r>
              <a:rPr lang="en-US" altLang="en-US" sz="2400" smtClean="0">
                <a:solidFill>
                  <a:srgbClr val="CA0C48"/>
                </a:solidFill>
                <a:latin typeface="Courier New" pitchFamily="49" charset="0"/>
              </a:rPr>
              <a:t>Math.sqrt</a:t>
            </a:r>
            <a:r>
              <a:rPr lang="en-US" altLang="en-US" sz="2400" smtClean="0">
                <a:latin typeface="Courier New" pitchFamily="49" charset="0"/>
              </a:rPr>
              <a:t>(25.0);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09800" y="5661025"/>
            <a:ext cx="1676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Class name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0" y="5661025"/>
            <a:ext cx="1981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Static</a:t>
            </a:r>
            <a:r>
              <a:rPr lang="en-US" altLang="en-US" sz="240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method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3048000" y="5280025"/>
            <a:ext cx="838200" cy="381000"/>
          </a:xfrm>
          <a:prstGeom prst="line">
            <a:avLst/>
          </a:prstGeom>
          <a:noFill/>
          <a:ln w="9525">
            <a:solidFill>
              <a:srgbClr val="CA0C48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 flipV="1">
            <a:off x="5257800" y="5280025"/>
            <a:ext cx="1066800" cy="381000"/>
          </a:xfrm>
          <a:prstGeom prst="line">
            <a:avLst/>
          </a:prstGeom>
          <a:noFill/>
          <a:ln w="9525">
            <a:solidFill>
              <a:srgbClr val="CA0C48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Static Fields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F38C68D6-68C4-47C3-AFA3-415CE1824D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Class fields are declared using the </a:t>
            </a:r>
            <a:r>
              <a:rPr lang="en-US" altLang="en-US" sz="2400" dirty="0">
                <a:latin typeface="Courier New" pitchFamily="49" charset="0"/>
              </a:rPr>
              <a:t>static</a:t>
            </a:r>
            <a:r>
              <a:rPr lang="en-US" altLang="en-US" sz="2400" dirty="0"/>
              <a:t> keyword between the access </a:t>
            </a:r>
            <a:r>
              <a:rPr lang="en-US" altLang="en-US" sz="2400" dirty="0" err="1"/>
              <a:t>specifier</a:t>
            </a:r>
            <a:r>
              <a:rPr lang="en-US" altLang="en-US" sz="2400" dirty="0"/>
              <a:t> and the field type.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  <a:defRPr/>
            </a:pPr>
            <a:endParaRPr lang="en-US" altLang="en-US" sz="2400" dirty="0"/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z="2400" b="1" dirty="0">
                <a:latin typeface="Courier New" pitchFamily="49" charset="0"/>
              </a:rPr>
              <a:t>private static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instanceCount</a:t>
            </a:r>
            <a:r>
              <a:rPr lang="en-US" altLang="en-US" sz="2400" b="1" dirty="0">
                <a:latin typeface="Courier New" pitchFamily="49" charset="0"/>
              </a:rPr>
              <a:t> = 0;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endParaRPr lang="en-US" alt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The field is initialized to 0 only once, regardless of the number of times the class is instantiated.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en-US" sz="2400" dirty="0"/>
              <a:t>Primitive static fields are initialized to 0 if no initialization is performed.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Examples: </a:t>
            </a:r>
            <a:r>
              <a:rPr lang="en-US" altLang="en-US" sz="2400" dirty="0">
                <a:hlinkClick r:id="rId3" action="ppaction://hlinkfile"/>
              </a:rPr>
              <a:t>Countable.java</a:t>
            </a:r>
            <a:r>
              <a:rPr lang="en-US" altLang="en-US" sz="2400" dirty="0"/>
              <a:t>, </a:t>
            </a:r>
            <a:r>
              <a:rPr lang="en-US" altLang="en-US" sz="2400" dirty="0">
                <a:hlinkClick r:id="rId4" action="ppaction://hlinkfile"/>
              </a:rPr>
              <a:t>StaticDemo.java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Static Fields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590800" y="1773238"/>
            <a:ext cx="3962400" cy="3636962"/>
            <a:chOff x="1728" y="1357"/>
            <a:chExt cx="2496" cy="2291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1728" y="1357"/>
              <a:ext cx="249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Courier New" pitchFamily="49" charset="0"/>
                </a:rPr>
                <a:t>instanceCount</a:t>
              </a:r>
              <a:r>
                <a:rPr lang="en-US" altLang="en-US" sz="2400">
                  <a:latin typeface="Times New Roman" pitchFamily="18" charset="0"/>
                </a:rPr>
                <a:t> field</a:t>
              </a:r>
            </a:p>
            <a:p>
              <a:pPr algn="ctr" eaLnBrk="1" hangingPunct="1"/>
              <a:r>
                <a:rPr lang="en-US" altLang="en-US" sz="2400">
                  <a:latin typeface="Times New Roman" pitchFamily="18" charset="0"/>
                </a:rPr>
                <a:t>(static)</a:t>
              </a:r>
            </a:p>
          </p:txBody>
        </p:sp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xmlns="" id="{081F6083-F9EB-4DF8-A34F-ECFEC699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968"/>
              <a:ext cx="576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222" name="Oval 6">
              <a:extLst>
                <a:ext uri="{FF2B5EF4-FFF2-40B4-BE49-F238E27FC236}">
                  <a16:creationId xmlns:a16="http://schemas.microsoft.com/office/drawing/2014/main" xmlns="" id="{7BA0E30E-E327-4625-B2CF-D7B56EE3A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976"/>
              <a:ext cx="672" cy="6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latin typeface="Times New Roman" pitchFamily="18" charset="0"/>
                </a:rPr>
                <a:t>Object1</a:t>
              </a:r>
            </a:p>
          </p:txBody>
        </p:sp>
        <p:sp>
          <p:nvSpPr>
            <p:cNvPr id="9223" name="Oval 7">
              <a:extLst>
                <a:ext uri="{FF2B5EF4-FFF2-40B4-BE49-F238E27FC236}">
                  <a16:creationId xmlns:a16="http://schemas.microsoft.com/office/drawing/2014/main" xmlns="" id="{E088FC6A-9168-4997-8FE9-CE17E1545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76"/>
              <a:ext cx="672" cy="6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latin typeface="Times New Roman" pitchFamily="18" charset="0"/>
                </a:rPr>
                <a:t>Object3</a:t>
              </a:r>
            </a:p>
          </p:txBody>
        </p:sp>
        <p:sp>
          <p:nvSpPr>
            <p:cNvPr id="9224" name="Oval 8">
              <a:extLst>
                <a:ext uri="{FF2B5EF4-FFF2-40B4-BE49-F238E27FC236}">
                  <a16:creationId xmlns:a16="http://schemas.microsoft.com/office/drawing/2014/main" xmlns="" id="{83CFBBFB-CA70-4B54-88D6-DC0FB4CB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76"/>
              <a:ext cx="672" cy="6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latin typeface="Times New Roman" pitchFamily="18" charset="0"/>
                </a:rPr>
                <a:t>Object2</a:t>
              </a:r>
            </a:p>
          </p:txBody>
        </p:sp>
        <p:cxnSp>
          <p:nvCxnSpPr>
            <p:cNvPr id="9225" name="AutoShape 9"/>
            <p:cNvCxnSpPr>
              <a:cxnSpLocks noChangeShapeType="1"/>
              <a:stCxn id="9221" idx="2"/>
              <a:endCxn id="9222" idx="0"/>
            </p:cNvCxnSpPr>
            <p:nvPr/>
          </p:nvCxnSpPr>
          <p:spPr bwMode="auto">
            <a:xfrm flipH="1">
              <a:off x="2064" y="2448"/>
              <a:ext cx="912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26" name="AutoShape 10"/>
            <p:cNvCxnSpPr>
              <a:cxnSpLocks noChangeShapeType="1"/>
              <a:stCxn id="9221" idx="2"/>
              <a:endCxn id="9224" idx="0"/>
            </p:cNvCxnSpPr>
            <p:nvPr/>
          </p:nvCxnSpPr>
          <p:spPr bwMode="auto">
            <a:xfrm>
              <a:off x="2976" y="2448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27" name="AutoShape 11"/>
            <p:cNvCxnSpPr>
              <a:cxnSpLocks noChangeShapeType="1"/>
              <a:stCxn id="9221" idx="2"/>
              <a:endCxn id="9223" idx="0"/>
            </p:cNvCxnSpPr>
            <p:nvPr/>
          </p:nvCxnSpPr>
          <p:spPr bwMode="auto">
            <a:xfrm>
              <a:off x="2976" y="2448"/>
              <a:ext cx="912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Static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153400" cy="47244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 sz="2400" dirty="0" smtClean="0"/>
              <a:t>Methods can also be declared static by placing the </a:t>
            </a:r>
            <a:r>
              <a:rPr lang="en-US" altLang="en-US" sz="2400" dirty="0" smtClean="0">
                <a:latin typeface="Courier New" pitchFamily="49" charset="0"/>
              </a:rPr>
              <a:t>static</a:t>
            </a:r>
            <a:r>
              <a:rPr lang="en-US" altLang="en-US" sz="2400" dirty="0" smtClean="0"/>
              <a:t> keyword between the access modifier and the return type of the method.</a:t>
            </a:r>
          </a:p>
          <a:p>
            <a:endParaRPr lang="en-US" altLang="en-US" sz="800" dirty="0" smtClean="0"/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 class Metric{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public </a:t>
            </a:r>
            <a:r>
              <a:rPr lang="en-US" altLang="en-US" sz="1800" b="1" dirty="0" smtClean="0">
                <a:latin typeface="Courier New" pitchFamily="49" charset="0"/>
              </a:rPr>
              <a:t>static double </a:t>
            </a:r>
            <a:r>
              <a:rPr lang="en-US" altLang="en-US" sz="1800" b="1" dirty="0" err="1" smtClean="0">
                <a:latin typeface="Courier New" pitchFamily="49" charset="0"/>
              </a:rPr>
              <a:t>milesToKilometers</a:t>
            </a:r>
            <a:r>
              <a:rPr lang="en-US" altLang="en-US" sz="1800" b="1" dirty="0" smtClean="0">
                <a:latin typeface="Courier New" pitchFamily="49" charset="0"/>
              </a:rPr>
              <a:t>(double miles)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{ 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	   return (1.6 * miles);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Static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991600" cy="47244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 sz="2400" dirty="0" smtClean="0"/>
              <a:t>When a class contains a static method, it is not necessary to create an instance of the class in order to use the method.</a:t>
            </a:r>
          </a:p>
          <a:p>
            <a:endParaRPr lang="en-US" altLang="en-US" sz="800" dirty="0" smtClean="0"/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double </a:t>
            </a:r>
            <a:r>
              <a:rPr lang="en-US" altLang="en-US" sz="1800" b="1" dirty="0" err="1" smtClean="0">
                <a:latin typeface="Courier New" pitchFamily="49" charset="0"/>
              </a:rPr>
              <a:t>distanceInkilometers</a:t>
            </a:r>
            <a:r>
              <a:rPr lang="en-US" altLang="en-US" sz="1800" b="1" dirty="0" smtClean="0">
                <a:latin typeface="Courier New" pitchFamily="49" charset="0"/>
              </a:rPr>
              <a:t> = </a:t>
            </a:r>
            <a:r>
              <a:rPr lang="en-US" altLang="en-US" sz="1800" b="1" dirty="0" err="1" smtClean="0">
                <a:latin typeface="Courier New" pitchFamily="49" charset="0"/>
              </a:rPr>
              <a:t>Metric.milesToKilometers</a:t>
            </a:r>
            <a:r>
              <a:rPr lang="en-US" altLang="en-US" sz="1800" b="1" dirty="0" smtClean="0">
                <a:latin typeface="Courier New" pitchFamily="49" charset="0"/>
              </a:rPr>
              <a:t>(10.0);</a:t>
            </a:r>
          </a:p>
          <a:p>
            <a:pPr lvl="1"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buFontTx/>
              <a:buBlip>
                <a:blip r:embed="rId2"/>
              </a:buBlip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CA0C48"/>
      </a:hlink>
      <a:folHlink>
        <a:srgbClr val="8000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2406</Words>
  <Application>Microsoft Office PowerPoint</Application>
  <PresentationFormat>On-screen Show (4:3)</PresentationFormat>
  <Paragraphs>462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Century Gothic</vt:lpstr>
      <vt:lpstr>ヒラギノ角ゴ Pro W3</vt:lpstr>
      <vt:lpstr>Tw Cen MT</vt:lpstr>
      <vt:lpstr>Courier New</vt:lpstr>
      <vt:lpstr>Wingdings</vt:lpstr>
      <vt:lpstr>Times New Roman</vt:lpstr>
      <vt:lpstr>Default Design</vt:lpstr>
      <vt:lpstr>Slide 1</vt:lpstr>
      <vt:lpstr>Topics</vt:lpstr>
      <vt:lpstr>Topics (cont’d)</vt:lpstr>
      <vt:lpstr>Review of Instance Fields and Methods</vt:lpstr>
      <vt:lpstr>Static Class Members</vt:lpstr>
      <vt:lpstr>Static Fields</vt:lpstr>
      <vt:lpstr>Static Fields</vt:lpstr>
      <vt:lpstr>Static Methods</vt:lpstr>
      <vt:lpstr>Static Methods</vt:lpstr>
      <vt:lpstr>Static Methods</vt:lpstr>
      <vt:lpstr>Overloaded Methods</vt:lpstr>
      <vt:lpstr>Overloaded Methods</vt:lpstr>
      <vt:lpstr>Overloaded Constructors</vt:lpstr>
      <vt:lpstr>Revisiting The Default Constructor</vt:lpstr>
      <vt:lpstr>Revisiting The Default Constructor</vt:lpstr>
      <vt:lpstr>Revisiting The Default Constructor</vt:lpstr>
      <vt:lpstr>Passing Objects as Arguments</vt:lpstr>
      <vt:lpstr>Passing Objects as Arguments</vt:lpstr>
      <vt:lpstr>Returning References From Methods</vt:lpstr>
      <vt:lpstr>Returning Objects from Methods</vt:lpstr>
      <vt:lpstr>The toString Method</vt:lpstr>
      <vt:lpstr>The toString method</vt:lpstr>
      <vt:lpstr>The toString Method</vt:lpstr>
      <vt:lpstr>The equals Method</vt:lpstr>
      <vt:lpstr>The equals Method</vt:lpstr>
      <vt:lpstr>The equals Method</vt:lpstr>
      <vt:lpstr>Methods That Copy Objects</vt:lpstr>
      <vt:lpstr>Copy Constructors</vt:lpstr>
      <vt:lpstr>Aggregation</vt:lpstr>
      <vt:lpstr>Aggregation in UML Diagrams</vt:lpstr>
      <vt:lpstr>Returning References to Private Fields</vt:lpstr>
      <vt:lpstr>Null References</vt:lpstr>
      <vt:lpstr>The this Reference</vt:lpstr>
      <vt:lpstr>The this Reference</vt:lpstr>
      <vt:lpstr>Inner Classes</vt:lpstr>
      <vt:lpstr>Inner Classes</vt:lpstr>
      <vt:lpstr>Enumerated Types</vt:lpstr>
      <vt:lpstr>Enumerated Types</vt:lpstr>
      <vt:lpstr>Enumerated Types - Methods</vt:lpstr>
      <vt:lpstr>Enumerated Types - Switching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The finalize Method</vt:lpstr>
      <vt:lpstr>Class Collaboration</vt:lpstr>
      <vt:lpstr>CRC Cards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Kilwake J</cp:lastModifiedBy>
  <cp:revision>146</cp:revision>
  <dcterms:created xsi:type="dcterms:W3CDTF">2011-02-21T19:15:53Z</dcterms:created>
  <dcterms:modified xsi:type="dcterms:W3CDTF">2021-06-24T10:19:19Z</dcterms:modified>
</cp:coreProperties>
</file>