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83" r:id="rId15"/>
    <p:sldId id="284" r:id="rId16"/>
    <p:sldId id="270" r:id="rId17"/>
    <p:sldId id="271" r:id="rId18"/>
    <p:sldId id="272" r:id="rId19"/>
    <p:sldId id="273" r:id="rId20"/>
    <p:sldId id="285" r:id="rId21"/>
    <p:sldId id="274" r:id="rId22"/>
    <p:sldId id="275" r:id="rId23"/>
    <p:sldId id="276" r:id="rId24"/>
    <p:sldId id="286" r:id="rId25"/>
    <p:sldId id="287" r:id="rId26"/>
    <p:sldId id="277" r:id="rId27"/>
    <p:sldId id="278" r:id="rId28"/>
    <p:sldId id="288" r:id="rId29"/>
    <p:sldId id="279" r:id="rId30"/>
    <p:sldId id="280" r:id="rId31"/>
    <p:sldId id="281" r:id="rId32"/>
    <p:sldId id="282"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68" autoAdjust="0"/>
    <p:restoredTop sz="94660"/>
  </p:normalViewPr>
  <p:slideViewPr>
    <p:cSldViewPr snapToGrid="0">
      <p:cViewPr>
        <p:scale>
          <a:sx n="90" d="100"/>
          <a:sy n="90" d="100"/>
        </p:scale>
        <p:origin x="48"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10/14/2022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10/14/2022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7855" y="852055"/>
            <a:ext cx="8728363" cy="2534609"/>
          </a:xfrm>
        </p:spPr>
        <p:txBody>
          <a:bodyPr/>
          <a:lstStyle/>
          <a:p>
            <a:r>
              <a:rPr lang="en-US" dirty="0"/>
              <a:t>Enhanced/Extended Entity Relationship Modelling</a:t>
            </a:r>
          </a:p>
        </p:txBody>
      </p:sp>
      <p:sp>
        <p:nvSpPr>
          <p:cNvPr id="3" name="Subtitle 2"/>
          <p:cNvSpPr>
            <a:spLocks noGrp="1"/>
          </p:cNvSpPr>
          <p:nvPr>
            <p:ph type="subTitle" idx="1"/>
          </p:nvPr>
        </p:nvSpPr>
        <p:spPr/>
        <p:txBody>
          <a:bodyPr>
            <a:normAutofit/>
          </a:bodyPr>
          <a:lstStyle/>
          <a:p>
            <a:r>
              <a:rPr lang="en-US" sz="3600" dirty="0" err="1"/>
              <a:t>Kapukha</a:t>
            </a:r>
            <a:endParaRPr lang="en-US" sz="3600" dirty="0"/>
          </a:p>
        </p:txBody>
      </p:sp>
    </p:spTree>
    <p:extLst>
      <p:ext uri="{BB962C8B-B14F-4D97-AF65-F5344CB8AC3E}">
        <p14:creationId xmlns:p14="http://schemas.microsoft.com/office/powerpoint/2010/main" val="1448975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87164"/>
            <a:ext cx="9601196" cy="787675"/>
          </a:xfrm>
        </p:spPr>
        <p:txBody>
          <a:bodyPr>
            <a:normAutofit fontScale="90000"/>
          </a:bodyPr>
          <a:lstStyle/>
          <a:p>
            <a:br>
              <a:rPr lang="en-US" b="1" dirty="0"/>
            </a:br>
            <a:r>
              <a:rPr lang="en-US" b="1" dirty="0"/>
              <a:t>Specialization Process</a:t>
            </a:r>
            <a:br>
              <a:rPr lang="en-GB" dirty="0"/>
            </a:br>
            <a:endParaRPr lang="en-GB" dirty="0"/>
          </a:p>
        </p:txBody>
      </p:sp>
      <p:sp>
        <p:nvSpPr>
          <p:cNvPr id="3" name="Content Placeholder 2"/>
          <p:cNvSpPr>
            <a:spLocks noGrp="1"/>
          </p:cNvSpPr>
          <p:nvPr>
            <p:ph idx="1"/>
          </p:nvPr>
        </p:nvSpPr>
        <p:spPr>
          <a:xfrm>
            <a:off x="766916" y="1710813"/>
            <a:ext cx="10751574" cy="4513006"/>
          </a:xfrm>
        </p:spPr>
        <p:txBody>
          <a:bodyPr>
            <a:normAutofit/>
          </a:bodyPr>
          <a:lstStyle/>
          <a:p>
            <a:r>
              <a:rPr lang="en-US" dirty="0"/>
              <a:t>The process of maximizing the differences between members of an entity by identifying their distinguishing characteristics.</a:t>
            </a:r>
            <a:endParaRPr lang="en-GB" dirty="0"/>
          </a:p>
          <a:p>
            <a:r>
              <a:rPr lang="en-US" dirty="0"/>
              <a:t>Specialization is a top-down approach to defining a set of </a:t>
            </a:r>
            <a:r>
              <a:rPr lang="en-US" dirty="0" err="1"/>
              <a:t>superclasses</a:t>
            </a:r>
            <a:r>
              <a:rPr lang="en-US" dirty="0"/>
              <a:t> and their related subclasses it depicts the arrangement of higher-level entity </a:t>
            </a:r>
            <a:r>
              <a:rPr lang="en-US" dirty="0" err="1"/>
              <a:t>supertypes</a:t>
            </a:r>
            <a:r>
              <a:rPr lang="en-US" dirty="0"/>
              <a:t> (parent entities) and lower-level entity subtypes (child entities).</a:t>
            </a:r>
            <a:endParaRPr lang="en-GB" dirty="0"/>
          </a:p>
          <a:p>
            <a:r>
              <a:rPr lang="en-US" dirty="0"/>
              <a:t>The set of subclasses is defined on the basis of some distinguishing characteristics of the entities in the superclass</a:t>
            </a:r>
            <a:endParaRPr lang="en-GB" dirty="0"/>
          </a:p>
          <a:p>
            <a:r>
              <a:rPr lang="en-US" dirty="0"/>
              <a:t>When we identify a set of subclasses of an entity type, we then associate attributes specific to each subclass (where necessary), and also identify any relationships between each subclass and other entity types or subclasses (where necessary).</a:t>
            </a:r>
            <a:endParaRPr lang="en-GB" dirty="0"/>
          </a:p>
          <a:p>
            <a:endParaRPr lang="en-GB" dirty="0"/>
          </a:p>
        </p:txBody>
      </p:sp>
    </p:spTree>
    <p:extLst>
      <p:ext uri="{BB962C8B-B14F-4D97-AF65-F5344CB8AC3E}">
        <p14:creationId xmlns:p14="http://schemas.microsoft.com/office/powerpoint/2010/main" val="583679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Specialization Process</a:t>
            </a:r>
            <a:endParaRPr lang="en-GB" dirty="0"/>
          </a:p>
        </p:txBody>
      </p:sp>
      <p:sp>
        <p:nvSpPr>
          <p:cNvPr id="3" name="Content Placeholder 2"/>
          <p:cNvSpPr>
            <a:spLocks noGrp="1"/>
          </p:cNvSpPr>
          <p:nvPr>
            <p:ph idx="1"/>
          </p:nvPr>
        </p:nvSpPr>
        <p:spPr>
          <a:xfrm>
            <a:off x="604684" y="2285999"/>
            <a:ext cx="10899057" cy="3819833"/>
          </a:xfrm>
        </p:spPr>
        <p:txBody>
          <a:bodyPr/>
          <a:lstStyle/>
          <a:p>
            <a:r>
              <a:rPr lang="en-US" dirty="0"/>
              <a:t>Entity subtypes inherit all relationships in which the </a:t>
            </a:r>
            <a:r>
              <a:rPr lang="en-US" dirty="0" err="1"/>
              <a:t>supertype</a:t>
            </a:r>
            <a:r>
              <a:rPr lang="en-US" dirty="0"/>
              <a:t> entity participates. </a:t>
            </a:r>
          </a:p>
          <a:p>
            <a:r>
              <a:rPr lang="en-US" dirty="0"/>
              <a:t>For example, an EMPLOYEE entity </a:t>
            </a:r>
            <a:r>
              <a:rPr lang="en-US" dirty="0" err="1"/>
              <a:t>supertype</a:t>
            </a:r>
            <a:r>
              <a:rPr lang="en-US" dirty="0"/>
              <a:t> participating in a 1:M relationship with a DEPENDENT entity. </a:t>
            </a:r>
            <a:endParaRPr lang="en-GB" dirty="0"/>
          </a:p>
          <a:p>
            <a:r>
              <a:rPr lang="en-US" dirty="0"/>
              <a:t>Through inheritance, all subtypes also participate in that relationship. </a:t>
            </a:r>
          </a:p>
          <a:p>
            <a:r>
              <a:rPr lang="en-US" dirty="0"/>
              <a:t>In specialization hierarchies with multiple levels of </a:t>
            </a:r>
            <a:r>
              <a:rPr lang="en-US" dirty="0" err="1"/>
              <a:t>supertype</a:t>
            </a:r>
            <a:r>
              <a:rPr lang="en-US" dirty="0"/>
              <a:t>/subtypes, a lower-level subtype inherits all of the attributes and relationships from all of its upper-level </a:t>
            </a:r>
            <a:r>
              <a:rPr lang="en-US" dirty="0" err="1"/>
              <a:t>supertypes</a:t>
            </a:r>
            <a:r>
              <a:rPr lang="en-US" dirty="0"/>
              <a:t>.</a:t>
            </a:r>
            <a:endParaRPr lang="en-GB" dirty="0"/>
          </a:p>
          <a:p>
            <a:endParaRPr lang="en-GB" dirty="0"/>
          </a:p>
        </p:txBody>
      </p:sp>
    </p:spTree>
    <p:extLst>
      <p:ext uri="{BB962C8B-B14F-4D97-AF65-F5344CB8AC3E}">
        <p14:creationId xmlns:p14="http://schemas.microsoft.com/office/powerpoint/2010/main" val="1753864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667" y="701914"/>
            <a:ext cx="9601196" cy="463210"/>
          </a:xfrm>
        </p:spPr>
        <p:txBody>
          <a:bodyPr>
            <a:normAutofit fontScale="90000"/>
          </a:bodyPr>
          <a:lstStyle/>
          <a:p>
            <a:br>
              <a:rPr lang="en-US" b="1" dirty="0"/>
            </a:br>
            <a:r>
              <a:rPr lang="en-US" b="1" dirty="0"/>
              <a:t>Generalization Process</a:t>
            </a:r>
            <a:br>
              <a:rPr lang="en-GB" dirty="0"/>
            </a:br>
            <a:endParaRPr lang="en-GB" dirty="0"/>
          </a:p>
        </p:txBody>
      </p:sp>
      <p:sp>
        <p:nvSpPr>
          <p:cNvPr id="3" name="Content Placeholder 2"/>
          <p:cNvSpPr>
            <a:spLocks noGrp="1"/>
          </p:cNvSpPr>
          <p:nvPr>
            <p:ph idx="1"/>
          </p:nvPr>
        </p:nvSpPr>
        <p:spPr>
          <a:xfrm>
            <a:off x="604684" y="1312606"/>
            <a:ext cx="10987548" cy="4925962"/>
          </a:xfrm>
        </p:spPr>
        <p:txBody>
          <a:bodyPr/>
          <a:lstStyle/>
          <a:p>
            <a:r>
              <a:rPr lang="en-US" sz="2800" dirty="0"/>
              <a:t>The process of minimizing the differences between entities by identifying their common characteristics.</a:t>
            </a:r>
            <a:endParaRPr lang="en-GB" sz="2800" dirty="0"/>
          </a:p>
          <a:p>
            <a:r>
              <a:rPr lang="en-US" sz="2800" dirty="0"/>
              <a:t>The process of generalization is a bottom-up approach, which results in the identification of a generalized superclass from the original entity types.</a:t>
            </a:r>
            <a:endParaRPr lang="en-GB" sz="2800" dirty="0"/>
          </a:p>
          <a:p>
            <a:r>
              <a:rPr lang="en-US" sz="2800" dirty="0"/>
              <a:t>If we apply the process of generalization on these entities, we attempt to identify similarities between them such as common attributes and relationships.</a:t>
            </a:r>
            <a:endParaRPr lang="en-GB" sz="2800" dirty="0"/>
          </a:p>
          <a:p>
            <a:r>
              <a:rPr lang="en-US" sz="2800" dirty="0"/>
              <a:t>As the process of generalization can be viewed as the reverse of the specialization process, we refer to this modeling concept as ‘specialization/generalization’.</a:t>
            </a:r>
            <a:endParaRPr lang="en-GB" sz="2800" dirty="0"/>
          </a:p>
          <a:p>
            <a:endParaRPr lang="en-GB" dirty="0"/>
          </a:p>
        </p:txBody>
      </p:sp>
    </p:spTree>
    <p:extLst>
      <p:ext uri="{BB962C8B-B14F-4D97-AF65-F5344CB8AC3E}">
        <p14:creationId xmlns:p14="http://schemas.microsoft.com/office/powerpoint/2010/main" val="38692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690" y="701912"/>
            <a:ext cx="11076039" cy="1333365"/>
          </a:xfrm>
        </p:spPr>
        <p:txBody>
          <a:bodyPr>
            <a:normAutofit fontScale="90000"/>
          </a:bodyPr>
          <a:lstStyle/>
          <a:p>
            <a:r>
              <a:rPr lang="en-US" b="1" dirty="0"/>
              <a:t>Diagrammatic representation of specialization/generalization </a:t>
            </a:r>
            <a:br>
              <a:rPr lang="en-GB" dirty="0"/>
            </a:br>
            <a:endParaRPr lang="en-GB" dirty="0"/>
          </a:p>
        </p:txBody>
      </p:sp>
      <p:sp>
        <p:nvSpPr>
          <p:cNvPr id="3" name="Content Placeholder 2"/>
          <p:cNvSpPr>
            <a:spLocks noGrp="1"/>
          </p:cNvSpPr>
          <p:nvPr>
            <p:ph idx="1"/>
          </p:nvPr>
        </p:nvSpPr>
        <p:spPr>
          <a:xfrm>
            <a:off x="693174" y="1873045"/>
            <a:ext cx="10928555" cy="4336026"/>
          </a:xfrm>
        </p:spPr>
        <p:txBody>
          <a:bodyPr>
            <a:normAutofit fontScale="92500" lnSpcReduction="10000"/>
          </a:bodyPr>
          <a:lstStyle/>
          <a:p>
            <a:r>
              <a:rPr lang="en-US" sz="2800" dirty="0"/>
              <a:t>As the process of generalization can be viewed as the reverse of the specialization process we refer to this modeling concept as ‘specialization/generalization’.</a:t>
            </a:r>
            <a:endParaRPr lang="en-GB" sz="2800" dirty="0"/>
          </a:p>
          <a:p>
            <a:r>
              <a:rPr lang="en-US" sz="2800" dirty="0"/>
              <a:t>The label below the specialization/generalization triangle, shown as {Optional, And}, describes the constraints on the relationship between the superclass and its subclasses.</a:t>
            </a:r>
            <a:endParaRPr lang="en-GB" sz="2800" dirty="0"/>
          </a:p>
          <a:p>
            <a:r>
              <a:rPr lang="en-US" sz="2800" dirty="0"/>
              <a:t>Attributes that are specific to a given subclass are listed in the lower section of the rectangle representing that subclass</a:t>
            </a:r>
            <a:endParaRPr lang="en-GB" sz="2800" dirty="0"/>
          </a:p>
          <a:p>
            <a:r>
              <a:rPr lang="en-US" sz="2800" dirty="0"/>
              <a:t>Attributes that are common to all subclasses are listed in the lower section of the rectangle representing the superclass</a:t>
            </a:r>
            <a:endParaRPr lang="en-GB" sz="2800" dirty="0"/>
          </a:p>
          <a:p>
            <a:endParaRPr lang="en-GB" dirty="0"/>
          </a:p>
        </p:txBody>
      </p:sp>
    </p:spTree>
    <p:extLst>
      <p:ext uri="{BB962C8B-B14F-4D97-AF65-F5344CB8AC3E}">
        <p14:creationId xmlns:p14="http://schemas.microsoft.com/office/powerpoint/2010/main" val="1759769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838" t="8583" r="4798" b="4924"/>
          <a:stretch/>
        </p:blipFill>
        <p:spPr>
          <a:xfrm>
            <a:off x="589934" y="589936"/>
            <a:ext cx="11017047" cy="5928852"/>
          </a:xfrm>
          <a:prstGeom prst="rect">
            <a:avLst/>
          </a:prstGeom>
        </p:spPr>
      </p:pic>
    </p:spTree>
    <p:extLst>
      <p:ext uri="{BB962C8B-B14F-4D97-AF65-F5344CB8AC3E}">
        <p14:creationId xmlns:p14="http://schemas.microsoft.com/office/powerpoint/2010/main" val="706483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3790" t="4494" r="12298" b="6861"/>
          <a:stretch/>
        </p:blipFill>
        <p:spPr>
          <a:xfrm>
            <a:off x="811161" y="309716"/>
            <a:ext cx="10751573" cy="6076336"/>
          </a:xfrm>
          <a:prstGeom prst="rect">
            <a:avLst/>
          </a:prstGeom>
        </p:spPr>
      </p:pic>
    </p:spTree>
    <p:extLst>
      <p:ext uri="{BB962C8B-B14F-4D97-AF65-F5344CB8AC3E}">
        <p14:creationId xmlns:p14="http://schemas.microsoft.com/office/powerpoint/2010/main" val="755480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432" y="628171"/>
            <a:ext cx="10277165" cy="684435"/>
          </a:xfrm>
        </p:spPr>
        <p:txBody>
          <a:bodyPr>
            <a:normAutofit fontScale="90000"/>
          </a:bodyPr>
          <a:lstStyle/>
          <a:p>
            <a:br>
              <a:rPr lang="en-US" b="1" dirty="0"/>
            </a:br>
            <a:r>
              <a:rPr lang="en-US" b="1" dirty="0"/>
              <a:t>Constraints on Specialization/Generalization</a:t>
            </a:r>
            <a:br>
              <a:rPr lang="en-GB" dirty="0"/>
            </a:br>
            <a:endParaRPr lang="en-GB" dirty="0"/>
          </a:p>
        </p:txBody>
      </p:sp>
      <p:sp>
        <p:nvSpPr>
          <p:cNvPr id="3" name="Content Placeholder 2"/>
          <p:cNvSpPr>
            <a:spLocks noGrp="1"/>
          </p:cNvSpPr>
          <p:nvPr>
            <p:ph idx="1"/>
          </p:nvPr>
        </p:nvSpPr>
        <p:spPr>
          <a:xfrm>
            <a:off x="619432" y="1445342"/>
            <a:ext cx="10972800" cy="4807974"/>
          </a:xfrm>
        </p:spPr>
        <p:txBody>
          <a:bodyPr>
            <a:normAutofit lnSpcReduction="10000"/>
          </a:bodyPr>
          <a:lstStyle/>
          <a:p>
            <a:r>
              <a:rPr lang="en-US" dirty="0"/>
              <a:t>There are two constraints that may apply to a specialization/generalization called </a:t>
            </a:r>
            <a:r>
              <a:rPr lang="en-US" b="1" dirty="0"/>
              <a:t>participation constraints </a:t>
            </a:r>
            <a:r>
              <a:rPr lang="en-US" dirty="0"/>
              <a:t>and </a:t>
            </a:r>
            <a:r>
              <a:rPr lang="en-US" b="1" dirty="0"/>
              <a:t>disjoint constraints</a:t>
            </a:r>
            <a:r>
              <a:rPr lang="en-US" dirty="0"/>
              <a:t>.</a:t>
            </a:r>
            <a:endParaRPr lang="en-GB" dirty="0"/>
          </a:p>
          <a:p>
            <a:pPr lvl="1"/>
            <a:r>
              <a:rPr lang="en-US" sz="2800" b="1" dirty="0"/>
              <a:t>Participation / Completeness Constraint</a:t>
            </a:r>
            <a:endParaRPr lang="en-GB" sz="2800" dirty="0"/>
          </a:p>
          <a:p>
            <a:r>
              <a:rPr lang="en-US" dirty="0"/>
              <a:t>Determines whether every member in the superclass must participate as a member of a subclass. </a:t>
            </a:r>
            <a:endParaRPr lang="en-GB" dirty="0"/>
          </a:p>
          <a:p>
            <a:r>
              <a:rPr lang="en-US" dirty="0"/>
              <a:t>The </a:t>
            </a:r>
            <a:r>
              <a:rPr lang="en-US" b="1" dirty="0"/>
              <a:t>completeness constraint </a:t>
            </a:r>
            <a:r>
              <a:rPr lang="en-US" dirty="0"/>
              <a:t>specifies whether each entity </a:t>
            </a:r>
            <a:r>
              <a:rPr lang="en-US" dirty="0" err="1"/>
              <a:t>supertype</a:t>
            </a:r>
            <a:r>
              <a:rPr lang="en-US" dirty="0"/>
              <a:t> occurrence must also be a member of at least one subtype. </a:t>
            </a:r>
            <a:endParaRPr lang="en-GB" dirty="0"/>
          </a:p>
          <a:p>
            <a:r>
              <a:rPr lang="en-US" dirty="0"/>
              <a:t>A participation/completeness constraint may be </a:t>
            </a:r>
            <a:r>
              <a:rPr lang="en-US" b="1" dirty="0"/>
              <a:t>mandatory/total </a:t>
            </a:r>
            <a:r>
              <a:rPr lang="en-US" dirty="0"/>
              <a:t>or </a:t>
            </a:r>
            <a:r>
              <a:rPr lang="en-US" b="1" dirty="0"/>
              <a:t>optional/partial</a:t>
            </a:r>
            <a:r>
              <a:rPr lang="en-US" dirty="0"/>
              <a:t>. </a:t>
            </a:r>
            <a:endParaRPr lang="en-GB" dirty="0"/>
          </a:p>
          <a:p>
            <a:r>
              <a:rPr lang="en-US" dirty="0"/>
              <a:t>A superclass/subclass relationship with mandatory participation specifies that every member in the superclass must also be a member of a subclass (Employee terms of employment).</a:t>
            </a:r>
            <a:endParaRPr lang="en-GB" dirty="0"/>
          </a:p>
          <a:p>
            <a:endParaRPr lang="en-GB" dirty="0"/>
          </a:p>
        </p:txBody>
      </p:sp>
    </p:spTree>
    <p:extLst>
      <p:ext uri="{BB962C8B-B14F-4D97-AF65-F5344CB8AC3E}">
        <p14:creationId xmlns:p14="http://schemas.microsoft.com/office/powerpoint/2010/main" val="2500839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48929"/>
            <a:ext cx="9601196" cy="884904"/>
          </a:xfrm>
        </p:spPr>
        <p:txBody>
          <a:bodyPr>
            <a:normAutofit/>
          </a:bodyPr>
          <a:lstStyle/>
          <a:p>
            <a:r>
              <a:rPr lang="en-GB" dirty="0"/>
              <a:t>Diagrammatic Representation</a:t>
            </a:r>
          </a:p>
        </p:txBody>
      </p:sp>
      <p:sp>
        <p:nvSpPr>
          <p:cNvPr id="3" name="Content Placeholder 2"/>
          <p:cNvSpPr>
            <a:spLocks noGrp="1"/>
          </p:cNvSpPr>
          <p:nvPr>
            <p:ph idx="1"/>
          </p:nvPr>
        </p:nvSpPr>
        <p:spPr>
          <a:xfrm>
            <a:off x="604685" y="1814051"/>
            <a:ext cx="10972800" cy="4350774"/>
          </a:xfrm>
        </p:spPr>
        <p:txBody>
          <a:bodyPr>
            <a:normAutofit fontScale="77500" lnSpcReduction="20000"/>
          </a:bodyPr>
          <a:lstStyle/>
          <a:p>
            <a:r>
              <a:rPr lang="en-US" sz="3000" dirty="0"/>
              <a:t>To represent mandatory/total participation, ‘Mandatory’ is placed in curly brackets below the triangle that points towards the superclass. </a:t>
            </a:r>
            <a:endParaRPr lang="en-GB" sz="3000" dirty="0"/>
          </a:p>
          <a:p>
            <a:r>
              <a:rPr lang="en-US" sz="3000" b="1" dirty="0"/>
              <a:t>Mandatory/total completeness </a:t>
            </a:r>
            <a:r>
              <a:rPr lang="en-US" sz="3000" dirty="0"/>
              <a:t>(symbolized by a circle over a double line) means that every </a:t>
            </a:r>
            <a:r>
              <a:rPr lang="en-US" sz="3000" dirty="0" err="1"/>
              <a:t>supertype</a:t>
            </a:r>
            <a:r>
              <a:rPr lang="en-US" sz="3000" dirty="0"/>
              <a:t> occurrence must be a member of at least one subtype.</a:t>
            </a:r>
            <a:endParaRPr lang="en-GB" sz="3000" dirty="0"/>
          </a:p>
          <a:p>
            <a:r>
              <a:rPr lang="en-US" sz="3000" dirty="0"/>
              <a:t>A superclass/subclass relationship with optional participation specifies that a member of a superclass need not belong to any of its subclasses. </a:t>
            </a:r>
            <a:endParaRPr lang="en-GB" sz="3000" dirty="0"/>
          </a:p>
          <a:p>
            <a:r>
              <a:rPr lang="en-US" sz="3000" dirty="0"/>
              <a:t>To represent optional/partial participation, ‘Optional’ is placed in curly brackets below the triangle that points towards the superclass.</a:t>
            </a:r>
            <a:endParaRPr lang="en-GB" sz="3000" dirty="0"/>
          </a:p>
          <a:p>
            <a:r>
              <a:rPr lang="en-US" sz="3000" b="1" dirty="0"/>
              <a:t>Optional/Partial completeness </a:t>
            </a:r>
            <a:r>
              <a:rPr lang="en-US" sz="3000" dirty="0"/>
              <a:t>(symbolized by a circle over a single line) means that not every </a:t>
            </a:r>
            <a:r>
              <a:rPr lang="en-US" sz="3000" dirty="0" err="1"/>
              <a:t>supertype</a:t>
            </a:r>
            <a:r>
              <a:rPr lang="en-US" sz="3000" dirty="0"/>
              <a:t> occurrence is a member of a subtype; that is, there may be some </a:t>
            </a:r>
            <a:r>
              <a:rPr lang="en-US" sz="3000" dirty="0" err="1"/>
              <a:t>supertype</a:t>
            </a:r>
            <a:r>
              <a:rPr lang="en-US" sz="3000" dirty="0"/>
              <a:t> occurrences that are not members of any subtype.</a:t>
            </a:r>
            <a:endParaRPr lang="en-GB" sz="3000" dirty="0"/>
          </a:p>
          <a:p>
            <a:endParaRPr lang="en-GB" dirty="0"/>
          </a:p>
        </p:txBody>
      </p:sp>
    </p:spTree>
    <p:extLst>
      <p:ext uri="{BB962C8B-B14F-4D97-AF65-F5344CB8AC3E}">
        <p14:creationId xmlns:p14="http://schemas.microsoft.com/office/powerpoint/2010/main" val="4235057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162" y="324466"/>
            <a:ext cx="10899058" cy="1519083"/>
          </a:xfrm>
        </p:spPr>
        <p:txBody>
          <a:bodyPr>
            <a:normAutofit/>
          </a:bodyPr>
          <a:lstStyle/>
          <a:p>
            <a:r>
              <a:rPr lang="en-US" b="1" dirty="0"/>
              <a:t>Disjoint/Overlapping Constraints</a:t>
            </a:r>
            <a:endParaRPr lang="en-GB" dirty="0"/>
          </a:p>
        </p:txBody>
      </p:sp>
      <p:sp>
        <p:nvSpPr>
          <p:cNvPr id="3" name="Content Placeholder 2"/>
          <p:cNvSpPr>
            <a:spLocks noGrp="1"/>
          </p:cNvSpPr>
          <p:nvPr>
            <p:ph idx="1"/>
          </p:nvPr>
        </p:nvSpPr>
        <p:spPr>
          <a:xfrm>
            <a:off x="811162" y="1843549"/>
            <a:ext cx="10766322" cy="4395019"/>
          </a:xfrm>
        </p:spPr>
        <p:txBody>
          <a:bodyPr>
            <a:normAutofit/>
          </a:bodyPr>
          <a:lstStyle/>
          <a:p>
            <a:r>
              <a:rPr lang="en-US" dirty="0"/>
              <a:t>Describes the relationship between members of the subclasses and indicates whether it is possible for a member of a superclass to be a member of one, or more than one, subclass.</a:t>
            </a:r>
            <a:endParaRPr lang="en-GB" dirty="0"/>
          </a:p>
          <a:p>
            <a:r>
              <a:rPr lang="en-US" b="1" dirty="0"/>
              <a:t>Disjoint subtypes</a:t>
            </a:r>
            <a:r>
              <a:rPr lang="en-US" dirty="0"/>
              <a:t>, also known as </a:t>
            </a:r>
            <a:r>
              <a:rPr lang="en-US" b="1" dirty="0" err="1"/>
              <a:t>nonoverlapping</a:t>
            </a:r>
            <a:r>
              <a:rPr lang="en-US" b="1" dirty="0"/>
              <a:t> subtypes</a:t>
            </a:r>
            <a:r>
              <a:rPr lang="en-US" dirty="0"/>
              <a:t>, are subtypes that contain a </a:t>
            </a:r>
            <a:r>
              <a:rPr lang="en-US" i="1" dirty="0"/>
              <a:t>unique </a:t>
            </a:r>
            <a:r>
              <a:rPr lang="en-US" dirty="0"/>
              <a:t>subset of the</a:t>
            </a:r>
            <a:r>
              <a:rPr lang="en-GB" dirty="0"/>
              <a:t> s</a:t>
            </a:r>
            <a:r>
              <a:rPr lang="en-US" dirty="0" err="1"/>
              <a:t>upertype</a:t>
            </a:r>
            <a:r>
              <a:rPr lang="en-US" dirty="0"/>
              <a:t> entity set; in other words, each entity instance of the </a:t>
            </a:r>
            <a:r>
              <a:rPr lang="en-US" dirty="0" err="1"/>
              <a:t>supertype</a:t>
            </a:r>
            <a:r>
              <a:rPr lang="en-US" dirty="0"/>
              <a:t> can appear in only one of the subtypes</a:t>
            </a:r>
          </a:p>
          <a:p>
            <a:r>
              <a:rPr lang="en-US" dirty="0"/>
              <a:t>The disjoint constraint only applies when a superclass has more than one subclass. </a:t>
            </a:r>
          </a:p>
          <a:p>
            <a:r>
              <a:rPr lang="en-US" dirty="0"/>
              <a:t>If the subclasses are </a:t>
            </a:r>
            <a:r>
              <a:rPr lang="en-US" b="1" dirty="0"/>
              <a:t>disjoint</a:t>
            </a:r>
            <a:r>
              <a:rPr lang="en-US" dirty="0"/>
              <a:t>, then an entity occurrence can be a member of only one of the subclasses. </a:t>
            </a:r>
            <a:endParaRPr lang="en-GB" dirty="0"/>
          </a:p>
          <a:p>
            <a:endParaRPr lang="en-GB" dirty="0"/>
          </a:p>
          <a:p>
            <a:endParaRPr lang="en-GB" dirty="0"/>
          </a:p>
        </p:txBody>
      </p:sp>
    </p:spTree>
    <p:extLst>
      <p:ext uri="{BB962C8B-B14F-4D97-AF65-F5344CB8AC3E}">
        <p14:creationId xmlns:p14="http://schemas.microsoft.com/office/powerpoint/2010/main" val="3765995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13424"/>
            <a:ext cx="9485670" cy="640190"/>
          </a:xfrm>
        </p:spPr>
        <p:txBody>
          <a:bodyPr>
            <a:normAutofit fontScale="90000"/>
          </a:bodyPr>
          <a:lstStyle/>
          <a:p>
            <a:r>
              <a:rPr lang="en-GB" dirty="0"/>
              <a:t>Overlapping Subtypes</a:t>
            </a:r>
          </a:p>
        </p:txBody>
      </p:sp>
      <p:sp>
        <p:nvSpPr>
          <p:cNvPr id="3" name="Content Placeholder 2"/>
          <p:cNvSpPr>
            <a:spLocks noGrp="1"/>
          </p:cNvSpPr>
          <p:nvPr>
            <p:ph idx="1"/>
          </p:nvPr>
        </p:nvSpPr>
        <p:spPr>
          <a:xfrm>
            <a:off x="604684" y="1253614"/>
            <a:ext cx="10291913" cy="4622254"/>
          </a:xfrm>
        </p:spPr>
        <p:txBody>
          <a:bodyPr>
            <a:normAutofit fontScale="92500" lnSpcReduction="10000"/>
          </a:bodyPr>
          <a:lstStyle/>
          <a:p>
            <a:r>
              <a:rPr lang="en-US" dirty="0"/>
              <a:t>To represent a disjoint superclass/subclass relationship, ‘Or’ is placed next to the participation constraint within the curly brackets</a:t>
            </a:r>
            <a:endParaRPr lang="en-GB" dirty="0"/>
          </a:p>
          <a:p>
            <a:r>
              <a:rPr lang="en-US" b="1" dirty="0"/>
              <a:t>Overlapping/</a:t>
            </a:r>
            <a:r>
              <a:rPr lang="en-US" b="1" dirty="0" err="1"/>
              <a:t>nondisjoint</a:t>
            </a:r>
            <a:r>
              <a:rPr lang="en-US" b="1" dirty="0"/>
              <a:t> subtypes </a:t>
            </a:r>
            <a:r>
              <a:rPr lang="en-US" dirty="0"/>
              <a:t>are subtypes that contain </a:t>
            </a:r>
            <a:r>
              <a:rPr lang="en-US" dirty="0" err="1"/>
              <a:t>nonunique</a:t>
            </a:r>
            <a:r>
              <a:rPr lang="en-US" dirty="0"/>
              <a:t> subsets of the </a:t>
            </a:r>
            <a:r>
              <a:rPr lang="en-US" dirty="0" err="1"/>
              <a:t>supertype</a:t>
            </a:r>
            <a:r>
              <a:rPr lang="en-US" dirty="0"/>
              <a:t> entity set; that is, each entity instance of the </a:t>
            </a:r>
            <a:r>
              <a:rPr lang="en-US" dirty="0" err="1"/>
              <a:t>supertype</a:t>
            </a:r>
            <a:r>
              <a:rPr lang="en-US" dirty="0"/>
              <a:t> may appear in more than one subtype. </a:t>
            </a:r>
          </a:p>
          <a:p>
            <a:r>
              <a:rPr lang="en-US" dirty="0"/>
              <a:t>For example, in a university environment, a person may be an employee or a student or both. </a:t>
            </a:r>
          </a:p>
          <a:p>
            <a:r>
              <a:rPr lang="en-US" dirty="0"/>
              <a:t>In turn, an employee may be a professor as well as an administrator.</a:t>
            </a:r>
            <a:endParaRPr lang="en-GB" dirty="0"/>
          </a:p>
          <a:p>
            <a:r>
              <a:rPr lang="en-US" dirty="0"/>
              <a:t> If subclasses of a specialization/generalization are not disjoint (called </a:t>
            </a:r>
            <a:r>
              <a:rPr lang="en-US" b="1" dirty="0" err="1"/>
              <a:t>nondisjoint</a:t>
            </a:r>
            <a:r>
              <a:rPr lang="en-US" dirty="0"/>
              <a:t>),then an entity occurrence may be a member of more than one subclass. </a:t>
            </a:r>
          </a:p>
          <a:p>
            <a:r>
              <a:rPr lang="en-US" dirty="0"/>
              <a:t>To represent a </a:t>
            </a:r>
            <a:r>
              <a:rPr lang="en-US" dirty="0" err="1"/>
              <a:t>nondisjoint</a:t>
            </a:r>
            <a:r>
              <a:rPr lang="en-US" dirty="0"/>
              <a:t> superclass/subclass relationship, ‘And’ is placed next to the participation constraint within the curly brackets.</a:t>
            </a:r>
            <a:endParaRPr lang="en-GB" dirty="0"/>
          </a:p>
          <a:p>
            <a:endParaRPr lang="en-GB" dirty="0"/>
          </a:p>
        </p:txBody>
      </p:sp>
    </p:spTree>
    <p:extLst>
      <p:ext uri="{BB962C8B-B14F-4D97-AF65-F5344CB8AC3E}">
        <p14:creationId xmlns:p14="http://schemas.microsoft.com/office/powerpoint/2010/main" val="866329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Chapter Objectives</a:t>
            </a:r>
            <a:endParaRPr lang="en-US" dirty="0"/>
          </a:p>
        </p:txBody>
      </p:sp>
      <p:sp>
        <p:nvSpPr>
          <p:cNvPr id="3" name="Content Placeholder 2"/>
          <p:cNvSpPr>
            <a:spLocks noGrp="1"/>
          </p:cNvSpPr>
          <p:nvPr>
            <p:ph idx="1"/>
          </p:nvPr>
        </p:nvSpPr>
        <p:spPr/>
        <p:txBody>
          <a:bodyPr>
            <a:normAutofit fontScale="92500"/>
          </a:bodyPr>
          <a:lstStyle/>
          <a:p>
            <a:r>
              <a:rPr lang="en-US" dirty="0"/>
              <a:t>The limitations of the basic concepts of the Entity–Relationship (ER) model and the requirements to represent more complex applications using additional data modeling concepts</a:t>
            </a:r>
          </a:p>
          <a:p>
            <a:r>
              <a:rPr lang="en-US" dirty="0"/>
              <a:t>The most useful additional data modeling concepts of the Enhanced Entity–Relationship (EER) model called specialization/generalization, aggregation, and composition.</a:t>
            </a:r>
          </a:p>
          <a:p>
            <a:r>
              <a:rPr lang="en-US" dirty="0"/>
              <a:t>A diagrammatic technique for displaying specialization/generalization, aggregation, and composition in an EER diagram using the Unified Modeling Language (UML).</a:t>
            </a:r>
          </a:p>
          <a:p>
            <a:endParaRPr lang="en-US" dirty="0"/>
          </a:p>
        </p:txBody>
      </p:sp>
    </p:spTree>
    <p:extLst>
      <p:ext uri="{BB962C8B-B14F-4D97-AF65-F5344CB8AC3E}">
        <p14:creationId xmlns:p14="http://schemas.microsoft.com/office/powerpoint/2010/main" val="2506586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3912" t="15252" r="11572" b="10949"/>
          <a:stretch/>
        </p:blipFill>
        <p:spPr>
          <a:xfrm>
            <a:off x="884904" y="595466"/>
            <a:ext cx="9896168" cy="5510366"/>
          </a:xfrm>
          <a:prstGeom prst="rect">
            <a:avLst/>
          </a:prstGeom>
        </p:spPr>
      </p:pic>
    </p:spTree>
    <p:extLst>
      <p:ext uri="{BB962C8B-B14F-4D97-AF65-F5344CB8AC3E}">
        <p14:creationId xmlns:p14="http://schemas.microsoft.com/office/powerpoint/2010/main" val="3066347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 CATEGORIES</a:t>
            </a:r>
            <a:endParaRPr lang="en-GB" dirty="0"/>
          </a:p>
        </p:txBody>
      </p:sp>
      <p:sp>
        <p:nvSpPr>
          <p:cNvPr id="3" name="Content Placeholder 2"/>
          <p:cNvSpPr>
            <a:spLocks noGrp="1"/>
          </p:cNvSpPr>
          <p:nvPr>
            <p:ph idx="1"/>
          </p:nvPr>
        </p:nvSpPr>
        <p:spPr/>
        <p:txBody>
          <a:bodyPr>
            <a:normAutofit fontScale="92500"/>
          </a:bodyPr>
          <a:lstStyle/>
          <a:p>
            <a:r>
              <a:rPr lang="en-US" sz="3200" dirty="0"/>
              <a:t>The disjoint and participation constraints of specialization and generalization are distinct, giving rise to four categories: </a:t>
            </a:r>
            <a:endParaRPr lang="en-GB" sz="3200" dirty="0"/>
          </a:p>
          <a:p>
            <a:pPr lvl="1"/>
            <a:r>
              <a:rPr lang="en-US" sz="2800" dirty="0"/>
              <a:t>‘mandatory and disjoint’, </a:t>
            </a:r>
            <a:endParaRPr lang="en-GB" sz="2800" dirty="0"/>
          </a:p>
          <a:p>
            <a:pPr lvl="1"/>
            <a:r>
              <a:rPr lang="en-US" sz="2800" dirty="0"/>
              <a:t>‘optional and disjoint’,</a:t>
            </a:r>
            <a:endParaRPr lang="en-GB" sz="2800" dirty="0"/>
          </a:p>
          <a:p>
            <a:pPr lvl="1"/>
            <a:r>
              <a:rPr lang="en-US" sz="2800" dirty="0"/>
              <a:t>‘mandatory and </a:t>
            </a:r>
            <a:r>
              <a:rPr lang="en-US" sz="2800" dirty="0" err="1"/>
              <a:t>nondisjoint</a:t>
            </a:r>
            <a:r>
              <a:rPr lang="en-US" sz="2800" dirty="0"/>
              <a:t>’, and </a:t>
            </a:r>
            <a:endParaRPr lang="en-GB" sz="2800" dirty="0"/>
          </a:p>
          <a:p>
            <a:pPr lvl="1"/>
            <a:r>
              <a:rPr lang="en-US" sz="2800" dirty="0"/>
              <a:t>‘Optional and </a:t>
            </a:r>
            <a:r>
              <a:rPr lang="en-US" sz="2800" dirty="0" err="1"/>
              <a:t>nondisjoint</a:t>
            </a:r>
            <a:r>
              <a:rPr lang="en-US" sz="2800" dirty="0"/>
              <a:t>’.</a:t>
            </a:r>
            <a:endParaRPr lang="en-GB" sz="2800" dirty="0"/>
          </a:p>
          <a:p>
            <a:endParaRPr lang="en-GB" dirty="0"/>
          </a:p>
        </p:txBody>
      </p:sp>
    </p:spTree>
    <p:extLst>
      <p:ext uri="{BB962C8B-B14F-4D97-AF65-F5344CB8AC3E}">
        <p14:creationId xmlns:p14="http://schemas.microsoft.com/office/powerpoint/2010/main" val="1111298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42920"/>
            <a:ext cx="9601196" cy="772926"/>
          </a:xfrm>
        </p:spPr>
        <p:txBody>
          <a:bodyPr>
            <a:normAutofit fontScale="90000"/>
          </a:bodyPr>
          <a:lstStyle/>
          <a:p>
            <a:br>
              <a:rPr lang="en-US" b="1" dirty="0"/>
            </a:br>
            <a:r>
              <a:rPr lang="en-US" b="1" dirty="0"/>
              <a:t>Aggregation</a:t>
            </a:r>
            <a:r>
              <a:rPr lang="en-US" dirty="0"/>
              <a:t> </a:t>
            </a:r>
            <a:br>
              <a:rPr lang="en-GB" dirty="0"/>
            </a:br>
            <a:endParaRPr lang="en-GB" dirty="0"/>
          </a:p>
        </p:txBody>
      </p:sp>
      <p:sp>
        <p:nvSpPr>
          <p:cNvPr id="3" name="Content Placeholder 2"/>
          <p:cNvSpPr>
            <a:spLocks noGrp="1"/>
          </p:cNvSpPr>
          <p:nvPr>
            <p:ph idx="1"/>
          </p:nvPr>
        </p:nvSpPr>
        <p:spPr>
          <a:xfrm>
            <a:off x="663676" y="1578077"/>
            <a:ext cx="10913807" cy="4616246"/>
          </a:xfrm>
        </p:spPr>
        <p:txBody>
          <a:bodyPr>
            <a:normAutofit lnSpcReduction="10000"/>
          </a:bodyPr>
          <a:lstStyle/>
          <a:p>
            <a:r>
              <a:rPr lang="en-US" dirty="0"/>
              <a:t>Represents a ‘has-a’ or ‘is-part-of’ relationship between entity types, where one represents the ‘whole’ and the other the ‘part’.</a:t>
            </a:r>
            <a:endParaRPr lang="en-GB" dirty="0"/>
          </a:p>
          <a:p>
            <a:r>
              <a:rPr lang="en-US" dirty="0"/>
              <a:t>A relationship represents an association between two entity types that are conceptually at the same level. Sometimes we want to model a ‘has-a’ or ‘is-part-of’ relationship, in which one entity represents a larger entity (the ‘whole’), consisting of smaller entities (the ‘parts’). </a:t>
            </a:r>
          </a:p>
          <a:p>
            <a:r>
              <a:rPr lang="en-US" dirty="0"/>
              <a:t>This special kind of relationship is called an </a:t>
            </a:r>
            <a:r>
              <a:rPr lang="en-US" b="1" dirty="0"/>
              <a:t>aggregation</a:t>
            </a:r>
            <a:r>
              <a:rPr lang="en-US" dirty="0"/>
              <a:t>.</a:t>
            </a:r>
            <a:endParaRPr lang="en-GB" dirty="0"/>
          </a:p>
          <a:p>
            <a:r>
              <a:rPr lang="en-US" dirty="0"/>
              <a:t>Aggregation does not change the meaning of navigation across the relationship between the whole and its parts, nor does it link the lifetimes of the whole and its parts. </a:t>
            </a:r>
          </a:p>
          <a:p>
            <a:r>
              <a:rPr lang="en-US" dirty="0"/>
              <a:t>An example of an aggregation is the </a:t>
            </a:r>
            <a:r>
              <a:rPr lang="en-US" i="1" dirty="0"/>
              <a:t>Has </a:t>
            </a:r>
            <a:r>
              <a:rPr lang="en-US" dirty="0"/>
              <a:t>relationship, which relates the Branch entity (the ‘whole’) to the Staff entity (the ‘part’).</a:t>
            </a:r>
            <a:endParaRPr lang="en-GB" dirty="0"/>
          </a:p>
          <a:p>
            <a:endParaRPr lang="en-GB" dirty="0"/>
          </a:p>
        </p:txBody>
      </p:sp>
    </p:spTree>
    <p:extLst>
      <p:ext uri="{BB962C8B-B14F-4D97-AF65-F5344CB8AC3E}">
        <p14:creationId xmlns:p14="http://schemas.microsoft.com/office/powerpoint/2010/main" val="1178471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8641" y="657669"/>
            <a:ext cx="10237836" cy="699184"/>
          </a:xfrm>
        </p:spPr>
        <p:txBody>
          <a:bodyPr>
            <a:normAutofit fontScale="90000"/>
          </a:bodyPr>
          <a:lstStyle/>
          <a:p>
            <a:r>
              <a:rPr lang="en-US" b="1" dirty="0"/>
              <a:t>Diagrammatic representation of aggregation</a:t>
            </a:r>
            <a:endParaRPr lang="en-GB" dirty="0"/>
          </a:p>
        </p:txBody>
      </p:sp>
      <p:sp>
        <p:nvSpPr>
          <p:cNvPr id="3" name="Content Placeholder 2"/>
          <p:cNvSpPr>
            <a:spLocks noGrp="1"/>
          </p:cNvSpPr>
          <p:nvPr>
            <p:ph idx="1"/>
          </p:nvPr>
        </p:nvSpPr>
        <p:spPr>
          <a:xfrm>
            <a:off x="693174" y="1356853"/>
            <a:ext cx="10736826" cy="4896463"/>
          </a:xfrm>
        </p:spPr>
        <p:txBody>
          <a:bodyPr/>
          <a:lstStyle/>
          <a:p>
            <a:r>
              <a:rPr lang="en-US" dirty="0"/>
              <a:t>UML represents aggregation by placing an open diamond shape at one end of the relationship line, next to the entity that represents the ‘whole’.</a:t>
            </a:r>
            <a:endParaRPr lang="en-GB" dirty="0"/>
          </a:p>
          <a:p>
            <a:pPr lvl="1"/>
            <a:r>
              <a:rPr lang="en-US" b="1" dirty="0"/>
              <a:t>Composition</a:t>
            </a:r>
            <a:endParaRPr lang="en-GB" dirty="0"/>
          </a:p>
          <a:p>
            <a:r>
              <a:rPr lang="en-US" dirty="0"/>
              <a:t>A specific form of aggregation that represents an association between entities, where there is a strong ownership and coincidental lifetime between the ‘whole’ and the ‘part’.</a:t>
            </a:r>
            <a:endParaRPr lang="en-GB" dirty="0"/>
          </a:p>
          <a:p>
            <a:r>
              <a:rPr lang="en-US" dirty="0"/>
              <a:t>Aggregation is entirely conceptual and does nothing more than distinguish a ‘whole’ from a ‘part’.</a:t>
            </a:r>
          </a:p>
          <a:p>
            <a:r>
              <a:rPr lang="en-US" dirty="0"/>
              <a:t>However, there is a variation of aggregation called </a:t>
            </a:r>
            <a:r>
              <a:rPr lang="en-US" b="1" dirty="0"/>
              <a:t>composition </a:t>
            </a:r>
            <a:r>
              <a:rPr lang="en-US" dirty="0"/>
              <a:t>that represents a strong ownership and coincidental lifetime between the ‘whole’ and the ‘part’</a:t>
            </a:r>
            <a:endParaRPr lang="en-GB" dirty="0"/>
          </a:p>
          <a:p>
            <a:endParaRPr lang="en-GB" dirty="0"/>
          </a:p>
        </p:txBody>
      </p:sp>
    </p:spTree>
    <p:extLst>
      <p:ext uri="{BB962C8B-B14F-4D97-AF65-F5344CB8AC3E}">
        <p14:creationId xmlns:p14="http://schemas.microsoft.com/office/powerpoint/2010/main" val="2562959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4180350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8692" t="14458" r="12298" b="14392"/>
          <a:stretch/>
        </p:blipFill>
        <p:spPr>
          <a:xfrm>
            <a:off x="1047136" y="1017638"/>
            <a:ext cx="10397612" cy="5235678"/>
          </a:xfrm>
          <a:prstGeom prst="rect">
            <a:avLst/>
          </a:prstGeom>
        </p:spPr>
      </p:pic>
    </p:spTree>
    <p:extLst>
      <p:ext uri="{BB962C8B-B14F-4D97-AF65-F5344CB8AC3E}">
        <p14:creationId xmlns:p14="http://schemas.microsoft.com/office/powerpoint/2010/main" val="4217994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705" y="628172"/>
            <a:ext cx="9601196" cy="625442"/>
          </a:xfrm>
        </p:spPr>
        <p:txBody>
          <a:bodyPr>
            <a:normAutofit fontScale="90000"/>
          </a:bodyPr>
          <a:lstStyle/>
          <a:p>
            <a:r>
              <a:rPr lang="en-GB" dirty="0"/>
              <a:t>Composition</a:t>
            </a:r>
          </a:p>
        </p:txBody>
      </p:sp>
      <p:sp>
        <p:nvSpPr>
          <p:cNvPr id="3" name="Content Placeholder 2"/>
          <p:cNvSpPr>
            <a:spLocks noGrp="1"/>
          </p:cNvSpPr>
          <p:nvPr>
            <p:ph idx="1"/>
          </p:nvPr>
        </p:nvSpPr>
        <p:spPr>
          <a:xfrm>
            <a:off x="808705" y="1253614"/>
            <a:ext cx="10087892" cy="4622254"/>
          </a:xfrm>
        </p:spPr>
        <p:txBody>
          <a:bodyPr>
            <a:normAutofit/>
          </a:bodyPr>
          <a:lstStyle/>
          <a:p>
            <a:r>
              <a:rPr lang="en-US" dirty="0"/>
              <a:t>In a composite, the ‘whole’ is responsible for the disposition of the ‘parts’, which means that the composition must manage the creation and destruction of its ‘parts’. </a:t>
            </a:r>
          </a:p>
          <a:p>
            <a:r>
              <a:rPr lang="en-US" dirty="0"/>
              <a:t>In other words, an object may only be part of one composite at a time.</a:t>
            </a:r>
            <a:endParaRPr lang="en-GB" dirty="0"/>
          </a:p>
          <a:p>
            <a:r>
              <a:rPr lang="en-US" dirty="0"/>
              <a:t>For the purposes of discussion, consider an example of a composition, namely the </a:t>
            </a:r>
            <a:r>
              <a:rPr lang="en-US" i="1" dirty="0"/>
              <a:t>Displays </a:t>
            </a:r>
            <a:r>
              <a:rPr lang="en-US" dirty="0"/>
              <a:t>relationship, which relates the Newspaper entity to the Advert entity.</a:t>
            </a:r>
          </a:p>
          <a:p>
            <a:r>
              <a:rPr lang="en-US" dirty="0"/>
              <a:t>As a composition, this emphasizes the fact that an Advert entity (the ‘part’) belongs to exactly one Newspaper entity (the ‘whole’). </a:t>
            </a:r>
          </a:p>
          <a:p>
            <a:r>
              <a:rPr lang="en-US" dirty="0"/>
              <a:t>This is in contrast to aggregation, in which a part may be shared by many wholes. For example, a Staff entity may be ‘a part of’ one or more Branches entities</a:t>
            </a:r>
            <a:endParaRPr lang="en-GB" dirty="0"/>
          </a:p>
        </p:txBody>
      </p:sp>
    </p:spTree>
    <p:extLst>
      <p:ext uri="{BB962C8B-B14F-4D97-AF65-F5344CB8AC3E}">
        <p14:creationId xmlns:p14="http://schemas.microsoft.com/office/powerpoint/2010/main" val="2877612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684" y="982132"/>
            <a:ext cx="10291914" cy="418965"/>
          </a:xfrm>
        </p:spPr>
        <p:txBody>
          <a:bodyPr>
            <a:normAutofit fontScale="90000"/>
          </a:bodyPr>
          <a:lstStyle/>
          <a:p>
            <a:br>
              <a:rPr lang="en-US" b="1" dirty="0"/>
            </a:br>
            <a:r>
              <a:rPr lang="en-US" b="1" dirty="0"/>
              <a:t>Diagrammatic representation of composition</a:t>
            </a:r>
            <a:br>
              <a:rPr lang="en-GB" dirty="0"/>
            </a:br>
            <a:endParaRPr lang="en-GB" dirty="0"/>
          </a:p>
        </p:txBody>
      </p:sp>
      <p:sp>
        <p:nvSpPr>
          <p:cNvPr id="3" name="Content Placeholder 2"/>
          <p:cNvSpPr>
            <a:spLocks noGrp="1"/>
          </p:cNvSpPr>
          <p:nvPr>
            <p:ph idx="1"/>
          </p:nvPr>
        </p:nvSpPr>
        <p:spPr>
          <a:xfrm>
            <a:off x="604684" y="1607573"/>
            <a:ext cx="10987548" cy="4616245"/>
          </a:xfrm>
        </p:spPr>
        <p:txBody>
          <a:bodyPr/>
          <a:lstStyle/>
          <a:p>
            <a:r>
              <a:rPr lang="en-US" sz="3200" dirty="0"/>
              <a:t>UML represents composition by placing a filled-in diamond shape at one end of the relationship line next to the entity that represents the ‘whole’ in the relationship. </a:t>
            </a:r>
            <a:endParaRPr lang="en-GB" sz="3200" dirty="0"/>
          </a:p>
          <a:p>
            <a:r>
              <a:rPr lang="en-US" sz="3200" dirty="0"/>
              <a:t>For example, to represent the Newspaper </a:t>
            </a:r>
            <a:r>
              <a:rPr lang="en-US" sz="3200" i="1" dirty="0"/>
              <a:t>Displays </a:t>
            </a:r>
            <a:r>
              <a:rPr lang="en-US" sz="3200" dirty="0"/>
              <a:t>Advert composition, the filled-in diamond shape is placed next to the Newspaper entity, which is the ‘whole’ in this relationship.</a:t>
            </a:r>
            <a:endParaRPr lang="en-GB" sz="3200" dirty="0"/>
          </a:p>
          <a:p>
            <a:endParaRPr lang="en-GB" dirty="0"/>
          </a:p>
        </p:txBody>
      </p:sp>
    </p:spTree>
    <p:extLst>
      <p:ext uri="{BB962C8B-B14F-4D97-AF65-F5344CB8AC3E}">
        <p14:creationId xmlns:p14="http://schemas.microsoft.com/office/powerpoint/2010/main" val="2308366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2097" t="20846" r="29838" b="29452"/>
          <a:stretch/>
        </p:blipFill>
        <p:spPr>
          <a:xfrm>
            <a:off x="1474838" y="1430594"/>
            <a:ext cx="8819536" cy="4244400"/>
          </a:xfrm>
          <a:prstGeom prst="rect">
            <a:avLst/>
          </a:prstGeom>
        </p:spPr>
      </p:pic>
    </p:spTree>
    <p:extLst>
      <p:ext uri="{BB962C8B-B14F-4D97-AF65-F5344CB8AC3E}">
        <p14:creationId xmlns:p14="http://schemas.microsoft.com/office/powerpoint/2010/main" val="1132416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ENTITY CLUSTERING</a:t>
            </a:r>
            <a:endParaRPr lang="en-GB" dirty="0"/>
          </a:p>
        </p:txBody>
      </p:sp>
      <p:sp>
        <p:nvSpPr>
          <p:cNvPr id="3" name="Content Placeholder 2"/>
          <p:cNvSpPr>
            <a:spLocks noGrp="1"/>
          </p:cNvSpPr>
          <p:nvPr>
            <p:ph idx="1"/>
          </p:nvPr>
        </p:nvSpPr>
        <p:spPr>
          <a:xfrm>
            <a:off x="648929" y="2094271"/>
            <a:ext cx="10825316" cy="3781597"/>
          </a:xfrm>
        </p:spPr>
        <p:txBody>
          <a:bodyPr>
            <a:normAutofit/>
          </a:bodyPr>
          <a:lstStyle/>
          <a:p>
            <a:r>
              <a:rPr lang="en-US" dirty="0"/>
              <a:t>An </a:t>
            </a:r>
            <a:r>
              <a:rPr lang="en-US" b="1" dirty="0"/>
              <a:t>entity cluster </a:t>
            </a:r>
            <a:r>
              <a:rPr lang="en-US" dirty="0"/>
              <a:t>is a “virtual” entity type used to represent multiple entities and relationships in the </a:t>
            </a:r>
            <a:r>
              <a:rPr lang="en-US" dirty="0" err="1"/>
              <a:t>ERD</a:t>
            </a:r>
            <a:r>
              <a:rPr lang="en-US" dirty="0"/>
              <a:t>. </a:t>
            </a:r>
            <a:endParaRPr lang="en-GB" dirty="0"/>
          </a:p>
          <a:p>
            <a:r>
              <a:rPr lang="en-US" dirty="0"/>
              <a:t>An entity cluster is formed by combining multiple interrelated entities into a single abstract entity object. </a:t>
            </a:r>
            <a:endParaRPr lang="en-GB" dirty="0"/>
          </a:p>
          <a:p>
            <a:r>
              <a:rPr lang="en-US" dirty="0"/>
              <a:t>An entity cluster is considered “virtual” or “abstract” in the sense that it is not actually an entity in the final </a:t>
            </a:r>
            <a:r>
              <a:rPr lang="en-US" dirty="0" err="1"/>
              <a:t>ERD</a:t>
            </a:r>
            <a:r>
              <a:rPr lang="en-US" dirty="0"/>
              <a:t>. </a:t>
            </a:r>
          </a:p>
          <a:p>
            <a:r>
              <a:rPr lang="en-US" dirty="0"/>
              <a:t>Instead, it is a temporary entity used to represent multiple entities and relationships, with the purpose of simplifying the </a:t>
            </a:r>
            <a:r>
              <a:rPr lang="en-US" dirty="0" err="1"/>
              <a:t>ERD</a:t>
            </a:r>
            <a:r>
              <a:rPr lang="en-US" dirty="0"/>
              <a:t> and thus enhancing its readability.</a:t>
            </a:r>
            <a:endParaRPr lang="en-GB" dirty="0"/>
          </a:p>
          <a:p>
            <a:endParaRPr lang="en-GB" dirty="0"/>
          </a:p>
        </p:txBody>
      </p:sp>
    </p:spTree>
    <p:extLst>
      <p:ext uri="{BB962C8B-B14F-4D97-AF65-F5344CB8AC3E}">
        <p14:creationId xmlns:p14="http://schemas.microsoft.com/office/powerpoint/2010/main" val="2430417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Enhanced Entity Relationship</a:t>
            </a:r>
            <a:endParaRPr lang="en-US" dirty="0"/>
          </a:p>
        </p:txBody>
      </p:sp>
      <p:sp>
        <p:nvSpPr>
          <p:cNvPr id="3" name="Content Placeholder 2"/>
          <p:cNvSpPr>
            <a:spLocks noGrp="1"/>
          </p:cNvSpPr>
          <p:nvPr>
            <p:ph idx="1"/>
          </p:nvPr>
        </p:nvSpPr>
        <p:spPr/>
        <p:txBody>
          <a:bodyPr>
            <a:normAutofit fontScale="92500"/>
          </a:bodyPr>
          <a:lstStyle/>
          <a:p>
            <a:r>
              <a:rPr lang="en-US" dirty="0"/>
              <a:t>The ER model supported with additional semantic concepts/constructs is called the </a:t>
            </a:r>
            <a:r>
              <a:rPr lang="en-US" b="1" dirty="0"/>
              <a:t>Enhanced Entity–Relationship (EER) model</a:t>
            </a:r>
            <a:r>
              <a:rPr lang="en-US" dirty="0"/>
              <a:t>.</a:t>
            </a:r>
          </a:p>
          <a:p>
            <a:r>
              <a:rPr lang="en-US" dirty="0"/>
              <a:t>EER model describes three of the most important and useful additional concepts namely </a:t>
            </a:r>
            <a:r>
              <a:rPr lang="en-US" b="1" dirty="0"/>
              <a:t>specialization/generalization</a:t>
            </a:r>
            <a:r>
              <a:rPr lang="en-US" dirty="0"/>
              <a:t>, </a:t>
            </a:r>
            <a:r>
              <a:rPr lang="en-US" b="1" dirty="0"/>
              <a:t>aggregation</a:t>
            </a:r>
            <a:r>
              <a:rPr lang="en-US" dirty="0"/>
              <a:t>, and </a:t>
            </a:r>
            <a:r>
              <a:rPr lang="en-US" b="1" dirty="0"/>
              <a:t>composition</a:t>
            </a:r>
            <a:r>
              <a:rPr lang="en-US" dirty="0"/>
              <a:t>.</a:t>
            </a:r>
          </a:p>
          <a:p>
            <a:r>
              <a:rPr lang="en-US" dirty="0"/>
              <a:t>The concept of specialization/generalization is associated with special types of entities known as </a:t>
            </a:r>
            <a:r>
              <a:rPr lang="en-US" b="1" dirty="0" err="1"/>
              <a:t>superclasses</a:t>
            </a:r>
            <a:r>
              <a:rPr lang="en-US" b="1" dirty="0"/>
              <a:t> </a:t>
            </a:r>
            <a:r>
              <a:rPr lang="en-US" dirty="0"/>
              <a:t>and </a:t>
            </a:r>
            <a:r>
              <a:rPr lang="en-US" b="1" dirty="0"/>
              <a:t>subclasses</a:t>
            </a:r>
            <a:r>
              <a:rPr lang="en-US" dirty="0"/>
              <a:t>, and the process of </a:t>
            </a:r>
            <a:r>
              <a:rPr lang="en-US" b="1" dirty="0"/>
              <a:t>attribute inheritance</a:t>
            </a:r>
            <a:r>
              <a:rPr lang="en-US" dirty="0"/>
              <a:t>.</a:t>
            </a:r>
          </a:p>
          <a:p>
            <a:r>
              <a:rPr lang="en-US" dirty="0"/>
              <a:t>Entity type represents a set of entities of the same</a:t>
            </a:r>
          </a:p>
        </p:txBody>
      </p:sp>
    </p:spTree>
    <p:extLst>
      <p:ext uri="{BB962C8B-B14F-4D97-AF65-F5344CB8AC3E}">
        <p14:creationId xmlns:p14="http://schemas.microsoft.com/office/powerpoint/2010/main" val="2379979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22672"/>
            <a:ext cx="9601196" cy="914399"/>
          </a:xfrm>
        </p:spPr>
        <p:txBody>
          <a:bodyPr>
            <a:normAutofit/>
          </a:bodyPr>
          <a:lstStyle/>
          <a:p>
            <a:r>
              <a:rPr lang="en-US" b="1" dirty="0"/>
              <a:t>SELECTING PRIMARY KEYS</a:t>
            </a:r>
            <a:endParaRPr lang="en-GB" dirty="0"/>
          </a:p>
        </p:txBody>
      </p:sp>
      <p:sp>
        <p:nvSpPr>
          <p:cNvPr id="3" name="Content Placeholder 2"/>
          <p:cNvSpPr>
            <a:spLocks noGrp="1"/>
          </p:cNvSpPr>
          <p:nvPr>
            <p:ph idx="1"/>
          </p:nvPr>
        </p:nvSpPr>
        <p:spPr>
          <a:xfrm>
            <a:off x="604684" y="1445342"/>
            <a:ext cx="10987548" cy="4793226"/>
          </a:xfrm>
        </p:spPr>
        <p:txBody>
          <a:bodyPr/>
          <a:lstStyle/>
          <a:p>
            <a:r>
              <a:rPr lang="en-US" dirty="0"/>
              <a:t>the most important characteristic of an entity is its primary key (a single attribute or some combination of attributes), which uniquely identifies each entity instance. The primary key’s function is to guarantee entity integrity.</a:t>
            </a:r>
          </a:p>
          <a:p>
            <a:r>
              <a:rPr lang="en-US" dirty="0"/>
              <a:t>Therefore, the importance of properly selecting the primary key has a direct bearing on the efficiency and effectiveness of database implementation</a:t>
            </a:r>
          </a:p>
          <a:p>
            <a:r>
              <a:rPr lang="en-US" dirty="0"/>
              <a:t>A </a:t>
            </a:r>
            <a:r>
              <a:rPr lang="en-US" b="1" dirty="0"/>
              <a:t>natural key </a:t>
            </a:r>
            <a:r>
              <a:rPr lang="en-US" dirty="0"/>
              <a:t>or </a:t>
            </a:r>
            <a:r>
              <a:rPr lang="en-US" b="1" dirty="0"/>
              <a:t>natural identifier </a:t>
            </a:r>
            <a:r>
              <a:rPr lang="en-US" dirty="0"/>
              <a:t>is a real-world, generally accepted identifier used to distinguish—that is, uniquely identify—real-world objects. As its name implies, a natural key is familiar to end users and forms part of their day-to-day business vocabulary.</a:t>
            </a:r>
            <a:endParaRPr lang="en-GB" dirty="0"/>
          </a:p>
          <a:p>
            <a:r>
              <a:rPr lang="en-US" dirty="0"/>
              <a:t>Usually, if an entity </a:t>
            </a:r>
            <a:r>
              <a:rPr lang="en-US" i="1" dirty="0"/>
              <a:t>has </a:t>
            </a:r>
            <a:r>
              <a:rPr lang="en-US" dirty="0"/>
              <a:t>a natural identifier, a data modeler uses that as the primary key of the entity being modeled. Generally, most natural keys make acceptable primary key identifiers.</a:t>
            </a:r>
            <a:endParaRPr lang="en-GB" dirty="0"/>
          </a:p>
          <a:p>
            <a:endParaRPr lang="en-US" dirty="0"/>
          </a:p>
        </p:txBody>
      </p:sp>
    </p:spTree>
    <p:extLst>
      <p:ext uri="{BB962C8B-B14F-4D97-AF65-F5344CB8AC3E}">
        <p14:creationId xmlns:p14="http://schemas.microsoft.com/office/powerpoint/2010/main" val="470883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522203"/>
          </a:xfrm>
        </p:spPr>
        <p:txBody>
          <a:bodyPr>
            <a:normAutofit fontScale="90000"/>
          </a:bodyPr>
          <a:lstStyle/>
          <a:p>
            <a:br>
              <a:rPr lang="en-US" b="1" dirty="0"/>
            </a:br>
            <a:r>
              <a:rPr lang="en-US" b="1" dirty="0"/>
              <a:t>Primary Key Guidelines</a:t>
            </a:r>
            <a:br>
              <a:rPr lang="en-GB" dirty="0"/>
            </a:br>
            <a:endParaRPr lang="en-GB" dirty="0"/>
          </a:p>
        </p:txBody>
      </p:sp>
      <p:sp>
        <p:nvSpPr>
          <p:cNvPr id="3" name="Content Placeholder 2"/>
          <p:cNvSpPr>
            <a:spLocks noGrp="1"/>
          </p:cNvSpPr>
          <p:nvPr>
            <p:ph idx="1"/>
          </p:nvPr>
        </p:nvSpPr>
        <p:spPr>
          <a:xfrm>
            <a:off x="678426" y="1504335"/>
            <a:ext cx="10854813" cy="4704736"/>
          </a:xfrm>
        </p:spPr>
        <p:txBody>
          <a:bodyPr>
            <a:normAutofit fontScale="92500" lnSpcReduction="20000"/>
          </a:bodyPr>
          <a:lstStyle/>
          <a:p>
            <a:pPr lvl="0"/>
            <a:r>
              <a:rPr lang="en-US" dirty="0"/>
              <a:t>Unique values - The </a:t>
            </a:r>
            <a:r>
              <a:rPr lang="en-US" dirty="0" err="1"/>
              <a:t>PK</a:t>
            </a:r>
            <a:r>
              <a:rPr lang="en-US" dirty="0"/>
              <a:t> must uniquely identify each entity instance. A primary key must be able to guarantee unique values. It cannot contain nulls.</a:t>
            </a:r>
            <a:endParaRPr lang="en-GB" dirty="0"/>
          </a:p>
          <a:p>
            <a:pPr lvl="0"/>
            <a:r>
              <a:rPr lang="en-US" dirty="0" err="1"/>
              <a:t>Nonintelligent</a:t>
            </a:r>
            <a:r>
              <a:rPr lang="en-US" dirty="0"/>
              <a:t> - The </a:t>
            </a:r>
            <a:r>
              <a:rPr lang="en-US" dirty="0" err="1"/>
              <a:t>PK</a:t>
            </a:r>
            <a:r>
              <a:rPr lang="en-US" dirty="0"/>
              <a:t> should not have embedded semantic meaning other than to uniquely identify each entity instance. </a:t>
            </a:r>
          </a:p>
          <a:p>
            <a:pPr lvl="0"/>
            <a:r>
              <a:rPr lang="en-US" dirty="0"/>
              <a:t>No change over time - If an attribute has semantic meaning, it might be subject to updates. This is why names do not make good primary keys. </a:t>
            </a:r>
          </a:p>
          <a:p>
            <a:pPr lvl="0"/>
            <a:r>
              <a:rPr lang="en-US" dirty="0"/>
              <a:t>Preferably single-attribute - A primary key should have the minimum number of attributes possible (irreducible). Single-attribute primary keys are desirable but not required. </a:t>
            </a:r>
          </a:p>
          <a:p>
            <a:pPr lvl="0"/>
            <a:r>
              <a:rPr lang="en-US" dirty="0"/>
              <a:t>Preferably numeric - Unique values can be better managed when they are numeric, because the database can use internal routines to implement a counter-style attribute that automatically increments values with the addition of each new row. </a:t>
            </a:r>
          </a:p>
          <a:p>
            <a:pPr lvl="0"/>
            <a:r>
              <a:rPr lang="en-US" dirty="0"/>
              <a:t>Security-compliant-The selected primary key must not be composed of any attribute(s) that might be considered a security risk or violation. </a:t>
            </a:r>
            <a:endParaRPr lang="en-GB" dirty="0"/>
          </a:p>
        </p:txBody>
      </p:sp>
    </p:spTree>
    <p:extLst>
      <p:ext uri="{BB962C8B-B14F-4D97-AF65-F5344CB8AC3E}">
        <p14:creationId xmlns:p14="http://schemas.microsoft.com/office/powerpoint/2010/main" val="34857905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772926"/>
          </a:xfrm>
        </p:spPr>
        <p:txBody>
          <a:bodyPr/>
          <a:lstStyle/>
          <a:p>
            <a:r>
              <a:rPr lang="en-GB" dirty="0"/>
              <a:t>Discussion</a:t>
            </a:r>
          </a:p>
        </p:txBody>
      </p:sp>
      <p:sp>
        <p:nvSpPr>
          <p:cNvPr id="3" name="Content Placeholder 2"/>
          <p:cNvSpPr>
            <a:spLocks noGrp="1"/>
          </p:cNvSpPr>
          <p:nvPr>
            <p:ph idx="1"/>
          </p:nvPr>
        </p:nvSpPr>
        <p:spPr>
          <a:xfrm>
            <a:off x="1076632" y="1755059"/>
            <a:ext cx="9819965" cy="4120809"/>
          </a:xfrm>
        </p:spPr>
        <p:txBody>
          <a:bodyPr/>
          <a:lstStyle/>
          <a:p>
            <a:r>
              <a:rPr lang="en-US" b="1" dirty="0"/>
              <a:t>When to Use Composite Primary Keys</a:t>
            </a:r>
          </a:p>
          <a:p>
            <a:r>
              <a:rPr lang="en-US" b="1" dirty="0"/>
              <a:t>When to Use Surrogate Primary Keys</a:t>
            </a:r>
            <a:endParaRPr lang="en-GB" dirty="0"/>
          </a:p>
          <a:p>
            <a:endParaRPr lang="en-GB" dirty="0"/>
          </a:p>
          <a:p>
            <a:endParaRPr lang="en-GB" dirty="0"/>
          </a:p>
          <a:p>
            <a:pPr marL="0" indent="0" algn="ctr">
              <a:buNone/>
            </a:pPr>
            <a:r>
              <a:rPr lang="en-GB" dirty="0"/>
              <a:t>#### END</a:t>
            </a:r>
          </a:p>
        </p:txBody>
      </p:sp>
    </p:spTree>
    <p:extLst>
      <p:ext uri="{BB962C8B-B14F-4D97-AF65-F5344CB8AC3E}">
        <p14:creationId xmlns:p14="http://schemas.microsoft.com/office/powerpoint/2010/main" val="3795533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86297"/>
            <a:ext cx="9601196" cy="1303867"/>
          </a:xfrm>
        </p:spPr>
        <p:txBody>
          <a:bodyPr/>
          <a:lstStyle/>
          <a:p>
            <a:r>
              <a:rPr lang="en-US" dirty="0" err="1"/>
              <a:t>Superclasses</a:t>
            </a:r>
            <a:r>
              <a:rPr lang="en-US" dirty="0"/>
              <a:t>/Subclasses</a:t>
            </a:r>
          </a:p>
        </p:txBody>
      </p:sp>
      <p:sp>
        <p:nvSpPr>
          <p:cNvPr id="3" name="Content Placeholder 2"/>
          <p:cNvSpPr>
            <a:spLocks noGrp="1"/>
          </p:cNvSpPr>
          <p:nvPr>
            <p:ph idx="1"/>
          </p:nvPr>
        </p:nvSpPr>
        <p:spPr>
          <a:xfrm>
            <a:off x="1452283" y="1815353"/>
            <a:ext cx="10062879" cy="4490821"/>
          </a:xfrm>
        </p:spPr>
        <p:txBody>
          <a:bodyPr>
            <a:normAutofit lnSpcReduction="10000"/>
          </a:bodyPr>
          <a:lstStyle/>
          <a:p>
            <a:r>
              <a:rPr lang="en-US" dirty="0"/>
              <a:t>A superclass is an entity type that includes one or more distinct subgroupings of its occurrences, which require to be represented in a data model.</a:t>
            </a:r>
          </a:p>
          <a:p>
            <a:r>
              <a:rPr lang="en-US" dirty="0"/>
              <a:t>A subclass is distinct subgrouping of occurrences of an entity type, which require to be represented in a data model.</a:t>
            </a:r>
          </a:p>
          <a:p>
            <a:r>
              <a:rPr lang="en-US" dirty="0"/>
              <a:t>For example, the entities that are members of the Staff entity type may be classified as Manager, </a:t>
            </a:r>
            <a:r>
              <a:rPr lang="en-US" dirty="0" err="1"/>
              <a:t>SalesPersonnel</a:t>
            </a:r>
            <a:r>
              <a:rPr lang="en-US" dirty="0"/>
              <a:t>, and Secretary. In other words, the Staff entity is referred to as the </a:t>
            </a:r>
            <a:r>
              <a:rPr lang="en-US" b="1" dirty="0"/>
              <a:t>superclass </a:t>
            </a:r>
            <a:r>
              <a:rPr lang="en-US" dirty="0"/>
              <a:t>of the Manager, </a:t>
            </a:r>
            <a:r>
              <a:rPr lang="en-US" dirty="0" err="1"/>
              <a:t>SalesPersonnel</a:t>
            </a:r>
            <a:r>
              <a:rPr lang="en-US" dirty="0"/>
              <a:t>, and Secretary </a:t>
            </a:r>
            <a:r>
              <a:rPr lang="en-US" b="1" dirty="0"/>
              <a:t>subclasses</a:t>
            </a:r>
          </a:p>
          <a:p>
            <a:r>
              <a:rPr lang="en-US" dirty="0"/>
              <a:t>The relationship between a superclass and any one of its subclasses is called a superclass/subclass relationship. For example, Staff/Manager has a superclass/subclass relationship.</a:t>
            </a:r>
          </a:p>
          <a:p>
            <a:endParaRPr lang="en-US" dirty="0"/>
          </a:p>
          <a:p>
            <a:endParaRPr lang="en-US" dirty="0"/>
          </a:p>
        </p:txBody>
      </p:sp>
    </p:spTree>
    <p:extLst>
      <p:ext uri="{BB962C8B-B14F-4D97-AF65-F5344CB8AC3E}">
        <p14:creationId xmlns:p14="http://schemas.microsoft.com/office/powerpoint/2010/main" val="2896075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979" y="565275"/>
            <a:ext cx="9601196" cy="577726"/>
          </a:xfrm>
        </p:spPr>
        <p:txBody>
          <a:bodyPr>
            <a:normAutofit fontScale="90000"/>
          </a:bodyPr>
          <a:lstStyle/>
          <a:p>
            <a:br>
              <a:rPr lang="en-US" b="1" dirty="0"/>
            </a:br>
            <a:r>
              <a:rPr lang="en-US" b="1" dirty="0"/>
              <a:t>Superclass/Subclass Relationships</a:t>
            </a:r>
            <a:br>
              <a:rPr lang="en-US" dirty="0"/>
            </a:br>
            <a:endParaRPr lang="en-US" dirty="0"/>
          </a:p>
        </p:txBody>
      </p:sp>
      <p:sp>
        <p:nvSpPr>
          <p:cNvPr id="3" name="Content Placeholder 2"/>
          <p:cNvSpPr>
            <a:spLocks noGrp="1"/>
          </p:cNvSpPr>
          <p:nvPr>
            <p:ph idx="1"/>
          </p:nvPr>
        </p:nvSpPr>
        <p:spPr>
          <a:xfrm>
            <a:off x="658906" y="1143001"/>
            <a:ext cx="10878670" cy="5136775"/>
          </a:xfrm>
        </p:spPr>
        <p:txBody>
          <a:bodyPr/>
          <a:lstStyle/>
          <a:p>
            <a:r>
              <a:rPr lang="en-US" sz="2800" dirty="0"/>
              <a:t>Each member of a subclass is also a member of the superclass. </a:t>
            </a:r>
          </a:p>
          <a:p>
            <a:r>
              <a:rPr lang="en-US" sz="2800" dirty="0"/>
              <a:t>In other words, the entity in the subclass is the same entity in the superclass, but has a distinct role. </a:t>
            </a:r>
          </a:p>
          <a:p>
            <a:r>
              <a:rPr lang="en-US" sz="2800" dirty="0"/>
              <a:t>The relationship between a superclass and a subclass is one-to-one (1:1) and is called a superclass/subclass relationship</a:t>
            </a:r>
          </a:p>
          <a:p>
            <a:r>
              <a:rPr lang="en-US" sz="2800" dirty="0"/>
              <a:t> Some </a:t>
            </a:r>
            <a:r>
              <a:rPr lang="en-US" sz="2800" dirty="0" err="1"/>
              <a:t>superclasses</a:t>
            </a:r>
            <a:r>
              <a:rPr lang="en-US" sz="2800" dirty="0"/>
              <a:t> may contain overlapping subclasses: A case where a staff is a Dean and Lecturer are overlapping subclasses of the Staff superclass</a:t>
            </a:r>
          </a:p>
          <a:p>
            <a:r>
              <a:rPr lang="en-US" sz="2800" dirty="0"/>
              <a:t>On the other hand, not every member of a superclass need be a member of a subclass; for example, members of staff without a distinct job role</a:t>
            </a:r>
          </a:p>
          <a:p>
            <a:endParaRPr lang="en-US" dirty="0"/>
          </a:p>
        </p:txBody>
      </p:sp>
    </p:spTree>
    <p:extLst>
      <p:ext uri="{BB962C8B-B14F-4D97-AF65-F5344CB8AC3E}">
        <p14:creationId xmlns:p14="http://schemas.microsoft.com/office/powerpoint/2010/main" val="3309566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for EERM</a:t>
            </a:r>
          </a:p>
        </p:txBody>
      </p:sp>
      <p:pic>
        <p:nvPicPr>
          <p:cNvPr id="4" name="Content Placeholder 3" descr="C:\Users\Admin\Pictures\Screenshots\Screenshot (1).png"/>
          <p:cNvPicPr>
            <a:picLocks noGrp="1"/>
          </p:cNvPicPr>
          <p:nvPr>
            <p:ph idx="1"/>
          </p:nvPr>
        </p:nvPicPr>
        <p:blipFill rotWithShape="1">
          <a:blip r:embed="rId2">
            <a:extLst>
              <a:ext uri="{28A0092B-C50C-407E-A947-70E740481C1C}">
                <a14:useLocalDpi xmlns:a14="http://schemas.microsoft.com/office/drawing/2010/main" val="0"/>
              </a:ext>
            </a:extLst>
          </a:blip>
          <a:srcRect l="9848" t="24306" r="22313" b="11298"/>
          <a:stretch/>
        </p:blipFill>
        <p:spPr bwMode="auto">
          <a:xfrm>
            <a:off x="1169894" y="2557463"/>
            <a:ext cx="9251577" cy="331787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96938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we need EERM</a:t>
            </a:r>
          </a:p>
        </p:txBody>
      </p:sp>
      <p:sp>
        <p:nvSpPr>
          <p:cNvPr id="3" name="Content Placeholder 2"/>
          <p:cNvSpPr>
            <a:spLocks noGrp="1"/>
          </p:cNvSpPr>
          <p:nvPr>
            <p:ph idx="1"/>
          </p:nvPr>
        </p:nvSpPr>
        <p:spPr>
          <a:xfrm>
            <a:off x="726141" y="2528047"/>
            <a:ext cx="10972800" cy="3697941"/>
          </a:xfrm>
        </p:spPr>
        <p:txBody>
          <a:bodyPr>
            <a:normAutofit/>
          </a:bodyPr>
          <a:lstStyle/>
          <a:p>
            <a:pPr marL="0" indent="0">
              <a:buNone/>
            </a:pPr>
            <a:r>
              <a:rPr lang="en-US" dirty="0"/>
              <a:t>There are two important reasons for introducing the concepts of </a:t>
            </a:r>
            <a:r>
              <a:rPr lang="en-US" dirty="0" err="1"/>
              <a:t>superclasses</a:t>
            </a:r>
            <a:r>
              <a:rPr lang="en-US" dirty="0"/>
              <a:t> and subclasses into an ER model. </a:t>
            </a:r>
          </a:p>
          <a:p>
            <a:pPr marL="457200" lvl="1" indent="0">
              <a:buNone/>
            </a:pPr>
            <a:r>
              <a:rPr lang="en-US" sz="2400" dirty="0"/>
              <a:t>1.It avoids describing similar concepts more than once, thereby saving time for the designer and making the ER diagram more readable.</a:t>
            </a:r>
          </a:p>
          <a:p>
            <a:pPr marL="457200" lvl="1" indent="0">
              <a:buNone/>
            </a:pPr>
            <a:r>
              <a:rPr lang="en-US" sz="2400" dirty="0"/>
              <a:t>2.It adds more semantic information to the design in a form that is familiar to many people. For example, the assertions that ‘Manager IS-A member of staff’ and ‘flat IS-A type of property’, communicates significant semantic content in a concise form.</a:t>
            </a:r>
          </a:p>
          <a:p>
            <a:pPr marL="457200" lvl="1" indent="0">
              <a:buNone/>
            </a:pPr>
            <a:r>
              <a:rPr lang="en-US" sz="2400" dirty="0"/>
              <a:t>3. It avoids unnecessary nulls</a:t>
            </a:r>
          </a:p>
          <a:p>
            <a:endParaRPr lang="en-US" dirty="0"/>
          </a:p>
        </p:txBody>
      </p:sp>
    </p:spTree>
    <p:extLst>
      <p:ext uri="{BB962C8B-B14F-4D97-AF65-F5344CB8AC3E}">
        <p14:creationId xmlns:p14="http://schemas.microsoft.com/office/powerpoint/2010/main" val="2673074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13192"/>
            <a:ext cx="9601196" cy="846668"/>
          </a:xfrm>
        </p:spPr>
        <p:txBody>
          <a:bodyPr>
            <a:normAutofit/>
          </a:bodyPr>
          <a:lstStyle/>
          <a:p>
            <a:r>
              <a:rPr lang="en-US" b="1" dirty="0"/>
              <a:t>Attribute Inheritance</a:t>
            </a:r>
            <a:endParaRPr lang="en-US" dirty="0"/>
          </a:p>
        </p:txBody>
      </p:sp>
      <p:sp>
        <p:nvSpPr>
          <p:cNvPr id="3" name="Content Placeholder 2"/>
          <p:cNvSpPr>
            <a:spLocks noGrp="1"/>
          </p:cNvSpPr>
          <p:nvPr>
            <p:ph idx="1"/>
          </p:nvPr>
        </p:nvSpPr>
        <p:spPr>
          <a:xfrm>
            <a:off x="658907" y="1828800"/>
            <a:ext cx="10892117" cy="4504268"/>
          </a:xfrm>
        </p:spPr>
        <p:txBody>
          <a:bodyPr>
            <a:normAutofit lnSpcReduction="10000"/>
          </a:bodyPr>
          <a:lstStyle/>
          <a:p>
            <a:r>
              <a:rPr lang="en-US" sz="2800" dirty="0"/>
              <a:t>An entity in a subclass represents the same ‘real world’ object as in the superclass, and may possess subclass-specific attributes, as well as those associated with the superclass.</a:t>
            </a:r>
            <a:endParaRPr lang="en-GB" sz="2800" dirty="0"/>
          </a:p>
          <a:p>
            <a:r>
              <a:rPr lang="en-US" sz="2800" dirty="0"/>
              <a:t>The property of inheritance enables an entity subtype to inherit the attributes and relationships of the </a:t>
            </a:r>
            <a:r>
              <a:rPr lang="en-US" sz="2800" dirty="0" err="1"/>
              <a:t>supertype</a:t>
            </a:r>
            <a:r>
              <a:rPr lang="en-US" sz="2800" dirty="0"/>
              <a:t>. </a:t>
            </a:r>
            <a:endParaRPr lang="en-GB" sz="2800" dirty="0"/>
          </a:p>
          <a:p>
            <a:r>
              <a:rPr lang="en-US" sz="2800" dirty="0"/>
              <a:t>A </a:t>
            </a:r>
            <a:r>
              <a:rPr lang="en-US" sz="2800" dirty="0" err="1"/>
              <a:t>supertype</a:t>
            </a:r>
            <a:r>
              <a:rPr lang="en-US" sz="2800" dirty="0"/>
              <a:t> contains those attributes that are common to all of its subtypes. In contrast, subtypes contain only the attributes that are unique to the subtype.</a:t>
            </a:r>
            <a:endParaRPr lang="en-GB" sz="2800" dirty="0"/>
          </a:p>
          <a:p>
            <a:r>
              <a:rPr lang="en-US" sz="2800" i="1" dirty="0"/>
              <a:t>One important inheritance characteristic is that all entity subtypes inherit their primary key attribute from their </a:t>
            </a:r>
            <a:r>
              <a:rPr lang="en-US" sz="2800" i="1" dirty="0" err="1"/>
              <a:t>supertype</a:t>
            </a:r>
            <a:r>
              <a:rPr lang="en-US" sz="2800" i="1" dirty="0"/>
              <a:t>.</a:t>
            </a:r>
            <a:r>
              <a:rPr lang="en-US" sz="2800" dirty="0"/>
              <a:t> </a:t>
            </a:r>
            <a:endParaRPr lang="en-GB" sz="2800" dirty="0"/>
          </a:p>
          <a:p>
            <a:endParaRPr lang="en-US" dirty="0"/>
          </a:p>
        </p:txBody>
      </p:sp>
    </p:spTree>
    <p:extLst>
      <p:ext uri="{BB962C8B-B14F-4D97-AF65-F5344CB8AC3E}">
        <p14:creationId xmlns:p14="http://schemas.microsoft.com/office/powerpoint/2010/main" val="2393557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16661"/>
            <a:ext cx="9601196" cy="595945"/>
          </a:xfrm>
        </p:spPr>
        <p:txBody>
          <a:bodyPr>
            <a:normAutofit fontScale="90000"/>
          </a:bodyPr>
          <a:lstStyle/>
          <a:p>
            <a:r>
              <a:rPr lang="en-GB" dirty="0"/>
              <a:t>Type </a:t>
            </a:r>
            <a:r>
              <a:rPr lang="en-GB" dirty="0" err="1"/>
              <a:t>Hierachies</a:t>
            </a:r>
            <a:endParaRPr lang="en-GB" dirty="0"/>
          </a:p>
        </p:txBody>
      </p:sp>
      <p:sp>
        <p:nvSpPr>
          <p:cNvPr id="3" name="Content Placeholder 2"/>
          <p:cNvSpPr>
            <a:spLocks noGrp="1"/>
          </p:cNvSpPr>
          <p:nvPr>
            <p:ph idx="1"/>
          </p:nvPr>
        </p:nvSpPr>
        <p:spPr>
          <a:xfrm>
            <a:off x="693174" y="1696065"/>
            <a:ext cx="10203423" cy="4179803"/>
          </a:xfrm>
        </p:spPr>
        <p:txBody>
          <a:bodyPr>
            <a:normAutofit fontScale="92500" lnSpcReduction="10000"/>
          </a:bodyPr>
          <a:lstStyle/>
          <a:p>
            <a:r>
              <a:rPr lang="en-US" sz="2600" dirty="0"/>
              <a:t>Type hierarchies are known by a variety of names including: </a:t>
            </a:r>
            <a:endParaRPr lang="en-GB" sz="2600" dirty="0"/>
          </a:p>
          <a:p>
            <a:pPr lvl="1"/>
            <a:r>
              <a:rPr lang="en-US" sz="2200" b="1" dirty="0"/>
              <a:t>Specialization hierarchy </a:t>
            </a:r>
            <a:r>
              <a:rPr lang="en-US" sz="2200" dirty="0"/>
              <a:t>(for example, Manager is a specialization of Staff)</a:t>
            </a:r>
            <a:endParaRPr lang="en-GB" sz="2200" dirty="0"/>
          </a:p>
          <a:p>
            <a:pPr lvl="1"/>
            <a:r>
              <a:rPr lang="en-US" sz="2200" b="1" dirty="0"/>
              <a:t>Generalization hierarchy </a:t>
            </a:r>
            <a:r>
              <a:rPr lang="en-US" sz="2200" dirty="0"/>
              <a:t>(for example, Staff is a generalization of Manager), and </a:t>
            </a:r>
            <a:endParaRPr lang="en-GB" sz="2200" dirty="0"/>
          </a:p>
          <a:p>
            <a:pPr lvl="1"/>
            <a:r>
              <a:rPr lang="en-US" sz="2200" b="1" dirty="0"/>
              <a:t>IS-A hierarchy </a:t>
            </a:r>
            <a:r>
              <a:rPr lang="en-US" sz="2200" dirty="0"/>
              <a:t>(for example, Manager IS-A</a:t>
            </a:r>
            <a:r>
              <a:rPr lang="en-US" sz="2200" b="1" dirty="0"/>
              <a:t> </a:t>
            </a:r>
            <a:r>
              <a:rPr lang="en-US" sz="2200" dirty="0"/>
              <a:t>(member of Staff).</a:t>
            </a:r>
            <a:endParaRPr lang="en-GB" sz="2200" dirty="0"/>
          </a:p>
          <a:p>
            <a:r>
              <a:rPr lang="en-US" sz="2600" dirty="0"/>
              <a:t>A subclass with more than one superclass is called a </a:t>
            </a:r>
            <a:r>
              <a:rPr lang="en-US" sz="2600" b="1" dirty="0"/>
              <a:t>shared subclass</a:t>
            </a:r>
            <a:r>
              <a:rPr lang="en-US" sz="2600" dirty="0"/>
              <a:t>. </a:t>
            </a:r>
            <a:endParaRPr lang="en-GB" sz="2600" dirty="0"/>
          </a:p>
          <a:p>
            <a:r>
              <a:rPr lang="en-US" sz="2600" dirty="0"/>
              <a:t>In other words, a member of a shared subclass must be a member of the associated </a:t>
            </a:r>
            <a:r>
              <a:rPr lang="en-US" sz="2600" dirty="0" err="1"/>
              <a:t>superclasses</a:t>
            </a:r>
            <a:r>
              <a:rPr lang="en-US" sz="2600" dirty="0"/>
              <a:t>. </a:t>
            </a:r>
            <a:endParaRPr lang="en-GB" sz="2600" dirty="0"/>
          </a:p>
          <a:p>
            <a:r>
              <a:rPr lang="en-US" sz="2600" dirty="0"/>
              <a:t>As a consequence, the attributes of the </a:t>
            </a:r>
            <a:r>
              <a:rPr lang="en-US" sz="2600" dirty="0" err="1"/>
              <a:t>superclasses</a:t>
            </a:r>
            <a:r>
              <a:rPr lang="en-US" sz="2600" dirty="0"/>
              <a:t> are inherited by the shared subclass, which may also have its own additional attributes.  This process is referred to as </a:t>
            </a:r>
            <a:r>
              <a:rPr lang="en-US" sz="2600" b="1" dirty="0"/>
              <a:t>multiple inheritance</a:t>
            </a:r>
            <a:r>
              <a:rPr lang="en-US" sz="2600" dirty="0"/>
              <a:t>.</a:t>
            </a:r>
            <a:endParaRPr lang="en-GB" sz="2600" dirty="0"/>
          </a:p>
          <a:p>
            <a:endParaRPr lang="en-GB" dirty="0"/>
          </a:p>
        </p:txBody>
      </p:sp>
    </p:spTree>
    <p:extLst>
      <p:ext uri="{BB962C8B-B14F-4D97-AF65-F5344CB8AC3E}">
        <p14:creationId xmlns:p14="http://schemas.microsoft.com/office/powerpoint/2010/main" val="338965450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2044</TotalTime>
  <Words>2594</Words>
  <Application>Microsoft Office PowerPoint</Application>
  <PresentationFormat>Widescreen</PresentationFormat>
  <Paragraphs>136</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Garamond</vt:lpstr>
      <vt:lpstr>Organic</vt:lpstr>
      <vt:lpstr>Enhanced/Extended Entity Relationship Modelling</vt:lpstr>
      <vt:lpstr>Chapter Objectives</vt:lpstr>
      <vt:lpstr>Enhanced Entity Relationship</vt:lpstr>
      <vt:lpstr>Superclasses/Subclasses</vt:lpstr>
      <vt:lpstr> Superclass/Subclass Relationships </vt:lpstr>
      <vt:lpstr>Need for EERM</vt:lpstr>
      <vt:lpstr>Why we need EERM</vt:lpstr>
      <vt:lpstr>Attribute Inheritance</vt:lpstr>
      <vt:lpstr>Type Hierachies</vt:lpstr>
      <vt:lpstr> Specialization Process </vt:lpstr>
      <vt:lpstr>Specialization Process</vt:lpstr>
      <vt:lpstr> Generalization Process </vt:lpstr>
      <vt:lpstr>Diagrammatic representation of specialization/generalization  </vt:lpstr>
      <vt:lpstr>PowerPoint Presentation</vt:lpstr>
      <vt:lpstr>PowerPoint Presentation</vt:lpstr>
      <vt:lpstr> Constraints on Specialization/Generalization </vt:lpstr>
      <vt:lpstr>Diagrammatic Representation</vt:lpstr>
      <vt:lpstr>Disjoint/Overlapping Constraints</vt:lpstr>
      <vt:lpstr>Overlapping Subtypes</vt:lpstr>
      <vt:lpstr>PowerPoint Presentation</vt:lpstr>
      <vt:lpstr>FOUR CATEGORIES</vt:lpstr>
      <vt:lpstr> Aggregation  </vt:lpstr>
      <vt:lpstr>Diagrammatic representation of aggregation</vt:lpstr>
      <vt:lpstr>PowerPoint Presentation</vt:lpstr>
      <vt:lpstr>PowerPoint Presentation</vt:lpstr>
      <vt:lpstr>Composition</vt:lpstr>
      <vt:lpstr> Diagrammatic representation of composition </vt:lpstr>
      <vt:lpstr>PowerPoint Presentation</vt:lpstr>
      <vt:lpstr>ENTITY CLUSTERING</vt:lpstr>
      <vt:lpstr>SELECTING PRIMARY KEYS</vt:lpstr>
      <vt:lpstr> Primary Key Guidelines </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Enhanced/Extended Entity Relationship Modelling</dc:title>
  <dc:creator>Admin</dc:creator>
  <cp:lastModifiedBy>user</cp:lastModifiedBy>
  <cp:revision>9</cp:revision>
  <dcterms:created xsi:type="dcterms:W3CDTF">2022-03-21T09:52:40Z</dcterms:created>
  <dcterms:modified xsi:type="dcterms:W3CDTF">2022-10-15T15:35:40Z</dcterms:modified>
</cp:coreProperties>
</file>