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71" r:id="rId10"/>
    <p:sldId id="272" r:id="rId11"/>
    <p:sldId id="273" r:id="rId12"/>
    <p:sldId id="274" r:id="rId13"/>
    <p:sldId id="268" r:id="rId14"/>
    <p:sldId id="275" r:id="rId15"/>
    <p:sldId id="269" r:id="rId16"/>
    <p:sldId id="270" r:id="rId17"/>
    <p:sldId id="276" r:id="rId18"/>
    <p:sldId id="277" r:id="rId19"/>
    <p:sldId id="279" r:id="rId20"/>
    <p:sldId id="280" r:id="rId21"/>
    <p:sldId id="278" r:id="rId22"/>
    <p:sldId id="292" r:id="rId23"/>
    <p:sldId id="293" r:id="rId24"/>
    <p:sldId id="294" r:id="rId25"/>
    <p:sldId id="295" r:id="rId26"/>
    <p:sldId id="296" r:id="rId27"/>
    <p:sldId id="297" r:id="rId28"/>
    <p:sldId id="298" r:id="rId29"/>
    <p:sldId id="282" r:id="rId30"/>
    <p:sldId id="281" r:id="rId31"/>
    <p:sldId id="283" r:id="rId32"/>
    <p:sldId id="284" r:id="rId33"/>
    <p:sldId id="285" r:id="rId34"/>
    <p:sldId id="286" r:id="rId35"/>
    <p:sldId id="287" r:id="rId36"/>
    <p:sldId id="288" r:id="rId37"/>
    <p:sldId id="289" r:id="rId38"/>
    <p:sldId id="290" r:id="rId39"/>
    <p:sldId id="291"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4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16C5678-EE20-4FA5-88E2-6E0BD67A2E26}" type="datetime1">
              <a:rPr lang="en-US" smtClean="0"/>
              <a:t>1/24/2024</a:t>
            </a:fld>
            <a:endParaRPr lang="en-US" dirty="0"/>
          </a:p>
        </p:txBody>
      </p:sp>
      <p:sp>
        <p:nvSpPr>
          <p:cNvPr id="20" name="Footer Placeholder 19"/>
          <p:cNvSpPr>
            <a:spLocks noGrp="1"/>
          </p:cNvSpPr>
          <p:nvPr>
            <p:ph type="ftr" sz="quarter" idx="11"/>
          </p:nvPr>
        </p:nvSpPr>
        <p:spPr/>
        <p:txBody>
          <a:bodyPr/>
          <a:lstStyle/>
          <a:p>
            <a:r>
              <a:rPr lang="en-US"/>
              <a:t>Footer Text</a:t>
            </a:r>
            <a:endParaRPr lang="en-US" dirty="0"/>
          </a:p>
        </p:txBody>
      </p:sp>
      <p:sp>
        <p:nvSpPr>
          <p:cNvPr id="10" name="Slide Number Placeholder 9"/>
          <p:cNvSpPr>
            <a:spLocks noGrp="1"/>
          </p:cNvSpPr>
          <p:nvPr>
            <p:ph type="sldNum" sz="quarter" idx="12"/>
          </p:nvPr>
        </p:nvSpPr>
        <p:spPr/>
        <p:txBody>
          <a:bodyPr/>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51B39-B140-43FE-96DB-472A2B59CE7C}"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600BB2-27C5-458B-ABCE-839C88CF47CE}"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4CF3C7-6809-4F39-BD67-A75817BDDE0A}" type="datetime1">
              <a:rPr lang="en-US" smtClean="0"/>
              <a:t>1/24/2024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7EAEB24-CE78-465C-A726-91D0868FA48F}" type="datetime1">
              <a:rPr lang="en-US" smtClean="0"/>
              <a:t>1/24/2024</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0BAADF0-1749-4E8B-9691-B44A5F8C0895}" type="datetime1">
              <a:rPr lang="en-US" smtClean="0"/>
              <a:t>1/24/2024</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8AF628A-A867-4937-BBE5-207DB6F9C51A}" type="datetime1">
              <a:rPr lang="en-US" smtClean="0"/>
              <a:t>1/24/2024</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18BBB94-68E6-4675-A946-F1C5994EDBD7}" type="datetime1">
              <a:rPr lang="en-US" smtClean="0"/>
              <a:t>1/24/2024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C3B8377-21E3-4835-B75D-4E2847E2750F}" type="datetime1">
              <a:rPr lang="en-US" smtClean="0"/>
              <a:t>1/24/2024</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1/24/2024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322</a:t>
            </a:r>
          </a:p>
        </p:txBody>
      </p:sp>
      <p:sp>
        <p:nvSpPr>
          <p:cNvPr id="3" name="Subtitle 2"/>
          <p:cNvSpPr>
            <a:spLocks noGrp="1"/>
          </p:cNvSpPr>
          <p:nvPr>
            <p:ph type="subTitle" idx="1"/>
          </p:nvPr>
        </p:nvSpPr>
        <p:spPr/>
        <p:txBody>
          <a:bodyPr/>
          <a:lstStyle/>
          <a:p>
            <a:r>
              <a:rPr lang="en-US" dirty="0"/>
              <a:t>RESEARCH METHODS &amp; TECHNICAL WRITING</a:t>
            </a:r>
          </a:p>
        </p:txBody>
      </p:sp>
      <p:sp>
        <p:nvSpPr>
          <p:cNvPr id="4" name="Date Placeholder 3"/>
          <p:cNvSpPr>
            <a:spLocks noGrp="1"/>
          </p:cNvSpPr>
          <p:nvPr>
            <p:ph type="dt" sz="half" idx="10"/>
          </p:nvPr>
        </p:nvSpPr>
        <p:spPr/>
        <p:txBody>
          <a:bodyPr/>
          <a:lstStyle/>
          <a:p>
            <a:fld id="{216C5678-EE20-4FA5-88E2-6E0BD67A2E26}" type="datetime1">
              <a:rPr lang="en-US" smtClean="0"/>
              <a:t>1/24/2024</a:t>
            </a:fld>
            <a:endParaRPr lang="en-US" dirty="0"/>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206226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To portray accurately the characteristics of a particular individual situation or a group (descriptive research studies)</a:t>
            </a:r>
          </a:p>
          <a:p>
            <a:pPr algn="just"/>
            <a:r>
              <a:rPr lang="en-US" dirty="0"/>
              <a:t>To determine the frequency with which something occurs or with which it is associated with something else (diagnostic research studies)</a:t>
            </a:r>
          </a:p>
          <a:p>
            <a:pPr algn="just"/>
            <a:r>
              <a:rPr lang="en-US" dirty="0"/>
              <a:t>To test a hypothesis of a casual relationship between variables (hypothesis testing research studies)</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290903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in Research</a:t>
            </a:r>
          </a:p>
        </p:txBody>
      </p:sp>
      <p:sp>
        <p:nvSpPr>
          <p:cNvPr id="3" name="Content Placeholder 2"/>
          <p:cNvSpPr>
            <a:spLocks noGrp="1"/>
          </p:cNvSpPr>
          <p:nvPr>
            <p:ph idx="1"/>
          </p:nvPr>
        </p:nvSpPr>
        <p:spPr/>
        <p:txBody>
          <a:bodyPr>
            <a:normAutofit fontScale="92500"/>
          </a:bodyPr>
          <a:lstStyle/>
          <a:p>
            <a:pPr algn="just"/>
            <a:r>
              <a:rPr lang="en-US" dirty="0"/>
              <a:t>What makes people to undertake Research?</a:t>
            </a:r>
          </a:p>
          <a:p>
            <a:pPr algn="just"/>
            <a:r>
              <a:rPr lang="en-US" dirty="0"/>
              <a:t>The desire to get a research degree along with its consequential benefits</a:t>
            </a:r>
          </a:p>
          <a:p>
            <a:pPr algn="just"/>
            <a:r>
              <a:rPr lang="en-US" dirty="0"/>
              <a:t>Desire to face the challenge in solving the unsolved problems</a:t>
            </a:r>
          </a:p>
          <a:p>
            <a:pPr algn="just"/>
            <a:r>
              <a:rPr lang="en-US" dirty="0"/>
              <a:t>Desire to get intellectual joy of doing some creative work</a:t>
            </a:r>
          </a:p>
          <a:p>
            <a:pPr algn="just"/>
            <a:r>
              <a:rPr lang="en-US" dirty="0"/>
              <a:t>Desire to be of service to society</a:t>
            </a:r>
          </a:p>
          <a:p>
            <a:pPr algn="just"/>
            <a:r>
              <a:rPr lang="en-US" dirty="0"/>
              <a:t>Desire to get respected</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254940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There are other reasons however that make people undertake research </a:t>
            </a:r>
            <a:r>
              <a:rPr lang="en-US" b="1" dirty="0" err="1"/>
              <a:t>e.g</a:t>
            </a:r>
            <a:endParaRPr lang="en-US" b="1" dirty="0"/>
          </a:p>
          <a:p>
            <a:pPr algn="just"/>
            <a:r>
              <a:rPr lang="en-US" dirty="0"/>
              <a:t>Government directive</a:t>
            </a:r>
          </a:p>
          <a:p>
            <a:pPr algn="just"/>
            <a:r>
              <a:rPr lang="en-US" dirty="0"/>
              <a:t>Employment conditions</a:t>
            </a:r>
          </a:p>
          <a:p>
            <a:pPr algn="just"/>
            <a:r>
              <a:rPr lang="en-US" dirty="0"/>
              <a:t>Curiosity about new things</a:t>
            </a:r>
          </a:p>
          <a:p>
            <a:pPr algn="just"/>
            <a:r>
              <a:rPr lang="en-US" dirty="0"/>
              <a:t>Desire to understand causal relationships</a:t>
            </a:r>
          </a:p>
          <a:p>
            <a:pPr algn="just"/>
            <a:r>
              <a:rPr lang="en-US" dirty="0"/>
              <a:t>Social thinking and awakening</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390266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a:t>
            </a:r>
            <a:r>
              <a:rPr lang="en-US" dirty="0">
                <a:effectLst/>
              </a:rPr>
              <a:t>Classifications of Research </a:t>
            </a:r>
          </a:p>
        </p:txBody>
      </p:sp>
      <p:sp>
        <p:nvSpPr>
          <p:cNvPr id="3" name="Content Placeholder 2"/>
          <p:cNvSpPr>
            <a:spLocks noGrp="1"/>
          </p:cNvSpPr>
          <p:nvPr>
            <p:ph idx="1"/>
          </p:nvPr>
        </p:nvSpPr>
        <p:spPr/>
        <p:txBody>
          <a:bodyPr>
            <a:normAutofit/>
          </a:bodyPr>
          <a:lstStyle/>
          <a:p>
            <a:pPr marL="82296" indent="0" algn="just">
              <a:buNone/>
            </a:pPr>
            <a:r>
              <a:rPr lang="en-US" dirty="0"/>
              <a:t>The basic types of research include;</a:t>
            </a:r>
          </a:p>
          <a:p>
            <a:pPr marL="82296" indent="0" algn="just">
              <a:buNone/>
            </a:pPr>
            <a:r>
              <a:rPr lang="en-US" b="1" dirty="0"/>
              <a:t>Descriptive </a:t>
            </a:r>
            <a:r>
              <a:rPr lang="en-US" b="1" dirty="0" err="1"/>
              <a:t>Vs</a:t>
            </a:r>
            <a:r>
              <a:rPr lang="en-US" b="1" dirty="0"/>
              <a:t> Analytical</a:t>
            </a:r>
          </a:p>
          <a:p>
            <a:pPr marL="82296" indent="0" algn="just">
              <a:buNone/>
            </a:pPr>
            <a:r>
              <a:rPr lang="en-US" dirty="0">
                <a:solidFill>
                  <a:srgbClr val="FF0000"/>
                </a:solidFill>
              </a:rPr>
              <a:t>Descriptive research</a:t>
            </a:r>
            <a:r>
              <a:rPr lang="en-US" dirty="0"/>
              <a:t> includes surveys and fact finding of different kinds. Its major aim is to describe the state of affairs as they exist at present. Here the researcher can only report the happenings as they are therefore they have no control over the item under study</a:t>
            </a:r>
          </a:p>
          <a:p>
            <a:pPr marL="82296" indent="0" algn="just">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2560352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solidFill>
                  <a:srgbClr val="FF0000"/>
                </a:solidFill>
              </a:rPr>
              <a:t>Analytical Research</a:t>
            </a:r>
            <a:r>
              <a:rPr lang="en-US" dirty="0"/>
              <a:t> involves the researcher using information already available and analyse these so as to make a critical evaluation of the material</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874975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Applied </a:t>
            </a:r>
            <a:r>
              <a:rPr lang="en-US" b="1" dirty="0" err="1"/>
              <a:t>Vs</a:t>
            </a:r>
            <a:r>
              <a:rPr lang="en-US" b="1" dirty="0"/>
              <a:t> Fundamental</a:t>
            </a:r>
          </a:p>
          <a:p>
            <a:pPr algn="just"/>
            <a:r>
              <a:rPr lang="en-US" dirty="0"/>
              <a:t>Research can either be applied (action) research or fundamental (basic or pure). </a:t>
            </a:r>
            <a:r>
              <a:rPr lang="en-US" dirty="0">
                <a:solidFill>
                  <a:srgbClr val="FF0000"/>
                </a:solidFill>
              </a:rPr>
              <a:t>Applied research </a:t>
            </a:r>
            <a:r>
              <a:rPr lang="en-US" dirty="0"/>
              <a:t>aims at finding a solution to an immediate problem facing the society.</a:t>
            </a:r>
          </a:p>
          <a:p>
            <a:pPr algn="just"/>
            <a:r>
              <a:rPr lang="en-US" dirty="0"/>
              <a:t> The purpose of applied research is about testing theories, often generated by pure science, and applying them to real life situations.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2146336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Fundamental research</a:t>
            </a:r>
            <a:r>
              <a:rPr lang="en-US" dirty="0"/>
              <a:t> is mainly concerned with generalization and with formulation of a theory.</a:t>
            </a:r>
          </a:p>
          <a:p>
            <a:pPr algn="just"/>
            <a:r>
              <a:rPr lang="en-US" dirty="0"/>
              <a:t> It is about finding out what is already there without any greater purpose of research than the explanation itself. </a:t>
            </a:r>
          </a:p>
          <a:p>
            <a:pPr algn="just"/>
            <a:r>
              <a:rPr lang="en-US" dirty="0"/>
              <a:t> Whilst offering no direct benefits, basic research often has indirect benefits, which can contribute greatly to the advancement of humanity.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dirty="0"/>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30221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Quantitative </a:t>
            </a:r>
            <a:r>
              <a:rPr lang="en-US" b="1" dirty="0" err="1"/>
              <a:t>Vs</a:t>
            </a:r>
            <a:r>
              <a:rPr lang="en-US" b="1" dirty="0"/>
              <a:t> Qualitative Research</a:t>
            </a:r>
          </a:p>
          <a:p>
            <a:pPr algn="just"/>
            <a:r>
              <a:rPr lang="en-US" dirty="0">
                <a:solidFill>
                  <a:srgbClr val="FF0000"/>
                </a:solidFill>
              </a:rPr>
              <a:t>Quantitative research</a:t>
            </a:r>
            <a:r>
              <a:rPr lang="en-US" dirty="0"/>
              <a:t> is based on the measurement of quantity or amount. It is applicable to phenomena that can be expressed in terms of quantity</a:t>
            </a:r>
          </a:p>
          <a:p>
            <a:pPr algn="just"/>
            <a:r>
              <a:rPr lang="en-US" dirty="0">
                <a:solidFill>
                  <a:srgbClr val="FF0000"/>
                </a:solidFill>
              </a:rPr>
              <a:t>Qualitative research</a:t>
            </a:r>
            <a:r>
              <a:rPr lang="en-US" dirty="0"/>
              <a:t> is concerned with phenomena that concerns values. Its mainly important in behavioural sciences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3920786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Conceptual </a:t>
            </a:r>
            <a:r>
              <a:rPr lang="en-US" b="1" dirty="0" err="1"/>
              <a:t>Vs</a:t>
            </a:r>
            <a:r>
              <a:rPr lang="en-US" b="1" dirty="0"/>
              <a:t> Empirical</a:t>
            </a:r>
          </a:p>
          <a:p>
            <a:pPr algn="just"/>
            <a:r>
              <a:rPr lang="en-US" dirty="0">
                <a:solidFill>
                  <a:srgbClr val="FF0000"/>
                </a:solidFill>
              </a:rPr>
              <a:t>Conceptual research</a:t>
            </a:r>
            <a:r>
              <a:rPr lang="en-US" dirty="0"/>
              <a:t> is one related to some abstract idea. Its normally used to develop new concepts or to re – interpret the existing ones.</a:t>
            </a:r>
          </a:p>
          <a:p>
            <a:pPr algn="just"/>
            <a:r>
              <a:rPr lang="en-US" dirty="0">
                <a:solidFill>
                  <a:srgbClr val="FF0000"/>
                </a:solidFill>
              </a:rPr>
              <a:t>Empirical research</a:t>
            </a:r>
            <a:r>
              <a:rPr lang="en-US" dirty="0"/>
              <a:t> is data based research, coming up with conclusions which are capable of being verified by observation or experiment</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412212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Mixed method research</a:t>
            </a:r>
          </a:p>
          <a:p>
            <a:pPr algn="just"/>
            <a:r>
              <a:rPr lang="en-US" dirty="0"/>
              <a:t>Research that includes qualitative and quantitative elements, using both primary and secondary data. </a:t>
            </a:r>
          </a:p>
          <a:p>
            <a:pPr algn="just"/>
            <a:r>
              <a:rPr lang="en-US" dirty="0"/>
              <a:t>It is becoming more common because research studies are increasingly trans-disciplinary. That is they cover fields across the sciences, humanities, history and the arts. </a:t>
            </a:r>
          </a:p>
          <a:p>
            <a:pPr algn="just"/>
            <a:r>
              <a:rPr lang="en-US" dirty="0"/>
              <a:t>Big data has brought big impacts on research methods that now researchers do not put much effort on data collection, and also methods to analyze easily available huge amount of data have also changed. </a:t>
            </a:r>
            <a:endParaRPr lang="en-US" b="1" dirty="0"/>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158072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Research &amp; Science</a:t>
            </a:r>
          </a:p>
        </p:txBody>
      </p:sp>
      <p:sp>
        <p:nvSpPr>
          <p:cNvPr id="3" name="Content Placeholder 2"/>
          <p:cNvSpPr>
            <a:spLocks noGrp="1"/>
          </p:cNvSpPr>
          <p:nvPr>
            <p:ph idx="1"/>
          </p:nvPr>
        </p:nvSpPr>
        <p:spPr/>
        <p:txBody>
          <a:bodyPr/>
          <a:lstStyle/>
          <a:p>
            <a:r>
              <a:rPr lang="en-US" dirty="0"/>
              <a:t>Areas</a:t>
            </a:r>
          </a:p>
          <a:p>
            <a:r>
              <a:rPr lang="en-US" dirty="0"/>
              <a:t> - Meaning</a:t>
            </a:r>
          </a:p>
          <a:p>
            <a:r>
              <a:rPr lang="en-US" dirty="0"/>
              <a:t> - Classification</a:t>
            </a:r>
          </a:p>
          <a:p>
            <a:r>
              <a:rPr lang="en-US" dirty="0"/>
              <a:t> - Sources of knowledge</a:t>
            </a:r>
          </a:p>
          <a:p>
            <a:r>
              <a:rPr lang="en-US" dirty="0"/>
              <a:t> - Characteristics of Scientific Research</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2719386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Non Empirical research</a:t>
            </a:r>
          </a:p>
          <a:p>
            <a:pPr algn="just"/>
            <a:r>
              <a:rPr lang="en-US" dirty="0"/>
              <a:t>Refers to an approach that is grounded in theory as opposed to using observation and experimentation to achieve the outcome. As such, non-empirical research seeks solutions to problems using existing knowledge as its source. </a:t>
            </a:r>
          </a:p>
          <a:p>
            <a:pPr algn="just"/>
            <a:r>
              <a:rPr lang="en-US" dirty="0"/>
              <a:t>This, however, does not mean that new ideas and innovations cannot be found within the pool existing and established knowledge. </a:t>
            </a:r>
            <a:endParaRPr lang="en-US" b="1" dirty="0"/>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2356107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Research</a:t>
            </a:r>
          </a:p>
        </p:txBody>
      </p:sp>
      <p:sp>
        <p:nvSpPr>
          <p:cNvPr id="3" name="Content Placeholder 2"/>
          <p:cNvSpPr>
            <a:spLocks noGrp="1"/>
          </p:cNvSpPr>
          <p:nvPr>
            <p:ph idx="1"/>
          </p:nvPr>
        </p:nvSpPr>
        <p:spPr/>
        <p:txBody>
          <a:bodyPr>
            <a:normAutofit fontScale="77500" lnSpcReduction="20000"/>
          </a:bodyPr>
          <a:lstStyle/>
          <a:p>
            <a:endParaRPr lang="en-US" dirty="0"/>
          </a:p>
          <a:p>
            <a:pPr marL="82296" indent="0">
              <a:buNone/>
            </a:pPr>
            <a:r>
              <a:rPr lang="en-US" b="1" dirty="0"/>
              <a:t>From these general descriptions we can deduce that research is used to: </a:t>
            </a:r>
          </a:p>
          <a:p>
            <a:r>
              <a:rPr lang="en-US" dirty="0"/>
              <a:t>(1) Establish or confirm facts, </a:t>
            </a:r>
          </a:p>
          <a:p>
            <a:r>
              <a:rPr lang="en-US" dirty="0"/>
              <a:t>(2) Reaffirm the results of previous research work, </a:t>
            </a:r>
          </a:p>
          <a:p>
            <a:r>
              <a:rPr lang="en-US" dirty="0"/>
              <a:t>(3) Solve new or existing problems, </a:t>
            </a:r>
          </a:p>
          <a:p>
            <a:r>
              <a:rPr lang="en-US" dirty="0"/>
              <a:t>(4) Support theorems, or develop new theories, </a:t>
            </a:r>
          </a:p>
          <a:p>
            <a:r>
              <a:rPr lang="en-US" dirty="0"/>
              <a:t>(5) Expansion on past work in the field, </a:t>
            </a:r>
          </a:p>
          <a:p>
            <a:r>
              <a:rPr lang="en-US" dirty="0"/>
              <a:t>(6) Test the validity of instruments, procedures, or experiments, and/or, </a:t>
            </a:r>
          </a:p>
          <a:p>
            <a:r>
              <a:rPr lang="en-US" dirty="0"/>
              <a:t>(7) Replicate elements of prior projects, or the projects.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640894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Research</a:t>
            </a:r>
          </a:p>
        </p:txBody>
      </p:sp>
      <p:sp>
        <p:nvSpPr>
          <p:cNvPr id="3" name="Content Placeholder 2"/>
          <p:cNvSpPr>
            <a:spLocks noGrp="1"/>
          </p:cNvSpPr>
          <p:nvPr>
            <p:ph idx="1"/>
          </p:nvPr>
        </p:nvSpPr>
        <p:spPr>
          <a:xfrm>
            <a:off x="1435608" y="1447800"/>
            <a:ext cx="7498080" cy="5410200"/>
          </a:xfrm>
        </p:spPr>
        <p:txBody>
          <a:bodyPr>
            <a:normAutofit fontScale="92500" lnSpcReduction="10000"/>
          </a:bodyPr>
          <a:lstStyle/>
          <a:p>
            <a:pPr algn="just"/>
            <a:r>
              <a:rPr lang="en-US" dirty="0"/>
              <a:t>This tends to answer the question, why is research important?</a:t>
            </a:r>
          </a:p>
          <a:p>
            <a:pPr algn="just"/>
            <a:r>
              <a:rPr lang="en-US" dirty="0"/>
              <a:t>We can therefore see that research is significant for various reasons: </a:t>
            </a:r>
          </a:p>
          <a:p>
            <a:pPr algn="just"/>
            <a:r>
              <a:rPr lang="en-US" b="1" dirty="0"/>
              <a:t>(1) To gather useful information </a:t>
            </a:r>
            <a:endParaRPr lang="en-US" dirty="0"/>
          </a:p>
          <a:p>
            <a:pPr algn="just"/>
            <a:r>
              <a:rPr lang="en-US" dirty="0"/>
              <a:t>Research provides information necessary for the progression of various fields of work, study or operation. For example, most companies do research before beginning projects in order to get ideas about the things they will need to do to achieve successful projects.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173640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(2) To institute helpful changes </a:t>
            </a:r>
            <a:endParaRPr lang="en-US" dirty="0"/>
          </a:p>
          <a:p>
            <a:pPr algn="just"/>
            <a:r>
              <a:rPr lang="en-US" dirty="0"/>
              <a:t>Sometimes, there are in-built problems in a process or a project that are difficult to resolve without careful investigation. </a:t>
            </a:r>
          </a:p>
          <a:p>
            <a:pPr algn="just"/>
            <a:r>
              <a:rPr lang="en-US" dirty="0"/>
              <a:t>Research helps find the root cause(s) of practical problems and reveals the elements associated with processes in various field so that they can be improved. </a:t>
            </a:r>
          </a:p>
          <a:p>
            <a:pPr algn="just"/>
            <a:r>
              <a:rPr lang="en-US" dirty="0"/>
              <a:t>Such research often invokes demands for helpful change(s) and sometimes research is successful in instituting changes. For example, many UN researches have paved way for changes in policies.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329882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(3) Improving standard of living </a:t>
            </a:r>
            <a:endParaRPr lang="en-US" dirty="0"/>
          </a:p>
          <a:p>
            <a:pPr algn="just"/>
            <a:r>
              <a:rPr lang="en-US" dirty="0"/>
              <a:t>Inventions and discoveries come to life through research. For example, it was C.V. Raman’s research that prompted invention of radio communication.</a:t>
            </a:r>
          </a:p>
          <a:p>
            <a:pPr algn="just"/>
            <a:r>
              <a:rPr lang="en-US" dirty="0"/>
              <a:t> Without Graham Bell’s invention of the telephone communication today would be much harder and life more inconvenient.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228969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(4) For improved health and safety </a:t>
            </a:r>
            <a:endParaRPr lang="en-US" dirty="0"/>
          </a:p>
          <a:p>
            <a:pPr algn="just"/>
            <a:r>
              <a:rPr lang="en-US" dirty="0"/>
              <a:t>Groundbreaking discoveries and developments in the fields of health, nutrition, food technology and medicine have been achieved through research.</a:t>
            </a:r>
          </a:p>
          <a:p>
            <a:pPr algn="just"/>
            <a:r>
              <a:rPr lang="en-US" dirty="0"/>
              <a:t> These have improved the life expectancy of the human race in all parts of the world and helped eradicate diseases like polio and smallpox completely.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684674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(5) To know the truth </a:t>
            </a:r>
            <a:endParaRPr lang="en-US" dirty="0"/>
          </a:p>
          <a:p>
            <a:pPr algn="just"/>
            <a:r>
              <a:rPr lang="en-US" dirty="0"/>
              <a:t>Over time many established truths have been refuted with the evidence adduced from research. </a:t>
            </a:r>
          </a:p>
          <a:p>
            <a:pPr algn="just"/>
            <a:r>
              <a:rPr lang="en-US" dirty="0"/>
              <a:t>Research, by it objectivity and elevation of generalizable knowledge has led to the investigation and establishment of new principles, laws, theorems and the continual testing of the validity of hypotheses.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63130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(6) To explore history </a:t>
            </a:r>
            <a:endParaRPr lang="en-US" dirty="0"/>
          </a:p>
          <a:p>
            <a:pPr algn="just"/>
            <a:r>
              <a:rPr lang="en-US" dirty="0"/>
              <a:t>Researches on world history and human history have enabled us learn and understand the lives of our ancestors. </a:t>
            </a:r>
          </a:p>
          <a:p>
            <a:pPr algn="just"/>
            <a:r>
              <a:rPr lang="en-US" dirty="0"/>
              <a:t>Such researches have helped us learn from mistakes made in history so that we can keep the good and discard the unhelpful or harmful. </a:t>
            </a:r>
          </a:p>
          <a:p>
            <a:pPr algn="just"/>
            <a:r>
              <a:rPr lang="en-US" dirty="0"/>
              <a:t>Research about the planet’s history and existence has helped foretell the things that will shape the world in years to come including how man needs to take care of planet earth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2573068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(7) Understanding arts </a:t>
            </a:r>
            <a:endParaRPr lang="en-US" dirty="0"/>
          </a:p>
          <a:p>
            <a:pPr algn="just"/>
            <a:r>
              <a:rPr lang="en-US" dirty="0"/>
              <a:t>Research has aided man in developing an understanding of the work of artists in literature, fine arts and music. </a:t>
            </a:r>
          </a:p>
          <a:p>
            <a:pPr algn="just"/>
            <a:r>
              <a:rPr lang="en-US" dirty="0"/>
              <a:t>Great artistic work is hidden in the shadows of history has been drawn out, thanks to research.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2154714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Research</a:t>
            </a:r>
          </a:p>
        </p:txBody>
      </p:sp>
      <p:sp>
        <p:nvSpPr>
          <p:cNvPr id="3" name="Content Placeholder 2"/>
          <p:cNvSpPr>
            <a:spLocks noGrp="1"/>
          </p:cNvSpPr>
          <p:nvPr>
            <p:ph idx="1"/>
          </p:nvPr>
        </p:nvSpPr>
        <p:spPr/>
        <p:txBody>
          <a:bodyPr>
            <a:normAutofit fontScale="85000" lnSpcReduction="20000"/>
          </a:bodyPr>
          <a:lstStyle/>
          <a:p>
            <a:pPr algn="just"/>
            <a:r>
              <a:rPr lang="en-US" dirty="0"/>
              <a:t>In the Academia research is used for:-</a:t>
            </a:r>
          </a:p>
          <a:p>
            <a:pPr algn="just"/>
            <a:r>
              <a:rPr lang="en-US" dirty="0"/>
              <a:t>Research is a means to attain a career, Or attain a high position in the social structure </a:t>
            </a:r>
            <a:r>
              <a:rPr lang="en-US" dirty="0" err="1"/>
              <a:t>e.g</a:t>
            </a:r>
            <a:r>
              <a:rPr lang="en-US" dirty="0"/>
              <a:t> Masters or PhD thesis</a:t>
            </a:r>
          </a:p>
          <a:p>
            <a:pPr algn="just"/>
            <a:r>
              <a:rPr lang="en-US" dirty="0"/>
              <a:t>Research is a source of livelihood, to Research Professionals</a:t>
            </a:r>
          </a:p>
          <a:p>
            <a:pPr algn="just"/>
            <a:r>
              <a:rPr lang="en-US" dirty="0"/>
              <a:t>Research is an outlet of new ideas and insights </a:t>
            </a:r>
            <a:r>
              <a:rPr lang="en-US" dirty="0" err="1"/>
              <a:t>e.g</a:t>
            </a:r>
            <a:r>
              <a:rPr lang="en-US" dirty="0"/>
              <a:t> Philosophers and Thinkers</a:t>
            </a:r>
          </a:p>
          <a:p>
            <a:pPr algn="just"/>
            <a:r>
              <a:rPr lang="en-US" dirty="0"/>
              <a:t>Research is the development of new styles and creative work. Literary men</a:t>
            </a:r>
          </a:p>
          <a:p>
            <a:pPr algn="just"/>
            <a:r>
              <a:rPr lang="en-US" dirty="0"/>
              <a:t>Research is the generalization of new theories </a:t>
            </a:r>
            <a:r>
              <a:rPr lang="en-US" dirty="0" err="1"/>
              <a:t>e.g</a:t>
            </a:r>
            <a:r>
              <a:rPr lang="en-US" dirty="0"/>
              <a:t> Analysts and Intellectuals</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189268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p>
        </p:txBody>
      </p:sp>
      <p:sp>
        <p:nvSpPr>
          <p:cNvPr id="3" name="Content Placeholder 2"/>
          <p:cNvSpPr>
            <a:spLocks noGrp="1"/>
          </p:cNvSpPr>
          <p:nvPr>
            <p:ph idx="1"/>
          </p:nvPr>
        </p:nvSpPr>
        <p:spPr/>
        <p:txBody>
          <a:bodyPr/>
          <a:lstStyle/>
          <a:p>
            <a:pPr marL="82296" indent="0" algn="just">
              <a:buNone/>
            </a:pPr>
            <a:r>
              <a:rPr lang="en-US" dirty="0"/>
              <a:t>Research in common usage:</a:t>
            </a:r>
          </a:p>
          <a:p>
            <a:pPr algn="just"/>
            <a:r>
              <a:rPr lang="en-US" dirty="0"/>
              <a:t> Refers to a search for knowledge. </a:t>
            </a:r>
          </a:p>
          <a:p>
            <a:pPr algn="just"/>
            <a:r>
              <a:rPr lang="en-US" dirty="0"/>
              <a:t>One can also define research as a scientific and a systematic search for pertinent information in a specific topic. (In fact. research is an art of scientific investigation).</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1647127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Knowledge</a:t>
            </a:r>
          </a:p>
        </p:txBody>
      </p:sp>
      <p:sp>
        <p:nvSpPr>
          <p:cNvPr id="3" name="Content Placeholder 2"/>
          <p:cNvSpPr>
            <a:spLocks noGrp="1"/>
          </p:cNvSpPr>
          <p:nvPr>
            <p:ph idx="1"/>
          </p:nvPr>
        </p:nvSpPr>
        <p:spPr/>
        <p:txBody>
          <a:bodyPr/>
          <a:lstStyle/>
          <a:p>
            <a:pPr algn="just"/>
            <a:r>
              <a:rPr lang="en-US" dirty="0"/>
              <a:t>The branch of philosophy that deals with this knowledge is called </a:t>
            </a:r>
            <a:r>
              <a:rPr lang="en-US" b="1" dirty="0"/>
              <a:t>Epistemology</a:t>
            </a:r>
            <a:r>
              <a:rPr lang="en-US" dirty="0"/>
              <a:t>. </a:t>
            </a:r>
          </a:p>
          <a:p>
            <a:pPr algn="just"/>
            <a:r>
              <a:rPr lang="en-US" dirty="0"/>
              <a:t>Epistemologists generally recognize at least four different sources of knowledge based on perception, memory, consciousness, and reason: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1724508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(1) Intuitive knowledge </a:t>
            </a:r>
          </a:p>
          <a:p>
            <a:pPr algn="just"/>
            <a:r>
              <a:rPr lang="en-US" dirty="0"/>
              <a:t>This takes forms such as belief, faith, intuition, or personal opinion. It is based on feelings rather than hard, cold "facts."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1935857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2). Authoritative knowledge </a:t>
            </a:r>
            <a:r>
              <a:rPr lang="en-US" dirty="0"/>
              <a:t>is based on information received from people, books, or a supreme being. Its strength depends on the legitimacy of these sources.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987163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(3) Logical knowledge </a:t>
            </a:r>
          </a:p>
          <a:p>
            <a:pPr algn="just"/>
            <a:r>
              <a:rPr lang="en-US" dirty="0"/>
              <a:t>This is arrived at by reasoning from a point, say, "point A" (which is generally accepted) to another point, say, "point B" (which is the new knowledge).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2000672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(4) Empirical knowledge </a:t>
            </a:r>
          </a:p>
          <a:p>
            <a:r>
              <a:rPr lang="en-US" dirty="0"/>
              <a:t>It is based on demonstrable, objective facts (which are determined through observation and/or experimentation).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1062865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Research often makes use of all four of these ways of knowing: </a:t>
            </a:r>
            <a:r>
              <a:rPr lang="en-US" b="1" dirty="0"/>
              <a:t>intuitive </a:t>
            </a:r>
            <a:r>
              <a:rPr lang="en-US" dirty="0"/>
              <a:t>(when coming up with an initial idea for research), </a:t>
            </a:r>
            <a:r>
              <a:rPr lang="en-US" b="1" dirty="0"/>
              <a:t>authoritative </a:t>
            </a:r>
            <a:r>
              <a:rPr lang="en-US" dirty="0"/>
              <a:t>(when reviewing professional or reputable literature), </a:t>
            </a:r>
            <a:r>
              <a:rPr lang="en-US" b="1" dirty="0"/>
              <a:t>logical </a:t>
            </a:r>
            <a:r>
              <a:rPr lang="en-US" dirty="0"/>
              <a:t>(when reasoning from findings to conclusions), and, </a:t>
            </a:r>
            <a:r>
              <a:rPr lang="en-US" b="1" dirty="0"/>
              <a:t>empirical </a:t>
            </a:r>
            <a:r>
              <a:rPr lang="en-US" dirty="0"/>
              <a:t>(when engaging in procedures that lead to concise findings)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307594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Finding information is key in research of all types. There are</a:t>
            </a:r>
            <a:r>
              <a:rPr lang="en-US" dirty="0">
                <a:solidFill>
                  <a:srgbClr val="FF0000"/>
                </a:solidFill>
              </a:rPr>
              <a:t> Primary and Secondary</a:t>
            </a:r>
            <a:r>
              <a:rPr lang="en-US" dirty="0"/>
              <a:t> sources of knowledge or information. For instance in the academic study of history, a </a:t>
            </a:r>
            <a:r>
              <a:rPr lang="en-US" b="1" dirty="0"/>
              <a:t>Primary source </a:t>
            </a:r>
            <a:r>
              <a:rPr lang="en-US" dirty="0"/>
              <a:t>(also called </a:t>
            </a:r>
            <a:r>
              <a:rPr lang="en-US" b="1" dirty="0"/>
              <a:t>original source </a:t>
            </a:r>
            <a:r>
              <a:rPr lang="en-US" dirty="0"/>
              <a:t>or </a:t>
            </a:r>
            <a:r>
              <a:rPr lang="en-US" b="1" dirty="0"/>
              <a:t>evidence</a:t>
            </a:r>
            <a:r>
              <a:rPr lang="en-US" dirty="0"/>
              <a:t>) is an artifact, a document, diary, manuscript, autobiography, a recording, or other source of information that was created at the time under study. It serves as an original source of information about the topic.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1790870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Primary sources are distinguished </a:t>
            </a:r>
            <a:r>
              <a:rPr lang="en-US"/>
              <a:t>from </a:t>
            </a:r>
            <a:r>
              <a:rPr lang="en-US" b="1" dirty="0"/>
              <a:t>S</a:t>
            </a:r>
            <a:r>
              <a:rPr lang="en-US" b="1"/>
              <a:t>econdary </a:t>
            </a:r>
            <a:r>
              <a:rPr lang="en-US" b="1" dirty="0"/>
              <a:t>sources</a:t>
            </a:r>
            <a:r>
              <a:rPr lang="en-US" dirty="0"/>
              <a:t>, which cite, comment on, or build upon primary sources. Generally, accounts written after the fact with the benefit (and possible distortions) of hindsight are secondary.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48009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Research</a:t>
            </a:r>
          </a:p>
        </p:txBody>
      </p:sp>
      <p:sp>
        <p:nvSpPr>
          <p:cNvPr id="3" name="Content Placeholder 2"/>
          <p:cNvSpPr>
            <a:spLocks noGrp="1"/>
          </p:cNvSpPr>
          <p:nvPr>
            <p:ph idx="1"/>
          </p:nvPr>
        </p:nvSpPr>
        <p:spPr/>
        <p:txBody>
          <a:bodyPr>
            <a:normAutofit lnSpcReduction="10000"/>
          </a:bodyPr>
          <a:lstStyle/>
          <a:p>
            <a:pPr algn="just"/>
            <a:r>
              <a:rPr lang="en-US" dirty="0"/>
              <a:t>The purpose of research is to discover answers to questions through the application of scientific procedures.</a:t>
            </a:r>
          </a:p>
          <a:p>
            <a:pPr algn="just"/>
            <a:r>
              <a:rPr lang="en-US" dirty="0"/>
              <a:t>However research objectives can be grouped as below;-</a:t>
            </a:r>
          </a:p>
          <a:p>
            <a:pPr marL="82296" indent="0" algn="just">
              <a:buNone/>
            </a:pPr>
            <a:r>
              <a:rPr lang="en-US" dirty="0"/>
              <a:t>	1. To gain familiarity with phenomenon 	Or to achieve new insights into it.</a:t>
            </a:r>
          </a:p>
          <a:p>
            <a:pPr marL="82296" indent="0" algn="just">
              <a:buNone/>
            </a:pPr>
            <a:r>
              <a:rPr lang="en-US" dirty="0"/>
              <a:t>	2. To portray accurately the 	characteristics of a particular 	individual, situation or a group</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559494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02336" lvl="1" indent="0" algn="just">
              <a:buNone/>
            </a:pPr>
            <a:r>
              <a:rPr lang="en-US" dirty="0"/>
              <a:t>	3. To determine the frequency with which 	something occurs Or with which it is 	associated with something else.</a:t>
            </a:r>
          </a:p>
          <a:p>
            <a:pPr marL="402336" lvl="1" indent="0" algn="just">
              <a:buNone/>
            </a:pPr>
            <a:r>
              <a:rPr lang="en-US" dirty="0"/>
              <a:t>	4. To test the hypothesis of a causal 	relationship between variables</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335810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Research is an academic activity and as such the term should be used in a technical sense. It comprises </a:t>
            </a:r>
          </a:p>
          <a:p>
            <a:pPr algn="just"/>
            <a:r>
              <a:rPr lang="en-US" dirty="0"/>
              <a:t>Defining and Re-defining problems</a:t>
            </a:r>
          </a:p>
          <a:p>
            <a:pPr algn="just"/>
            <a:r>
              <a:rPr lang="en-US" dirty="0"/>
              <a:t>Formulating the hypotheses or suggested solutions, </a:t>
            </a:r>
          </a:p>
          <a:p>
            <a:pPr algn="just"/>
            <a:r>
              <a:rPr lang="en-US" dirty="0"/>
              <a:t>Collecting and evaluating data: </a:t>
            </a:r>
          </a:p>
          <a:p>
            <a:pPr algn="just"/>
            <a:r>
              <a:rPr lang="en-US" dirty="0"/>
              <a:t>Making deductions and	reaching conclusions </a:t>
            </a:r>
          </a:p>
          <a:p>
            <a:pPr algn="just"/>
            <a:r>
              <a:rPr lang="en-US" dirty="0"/>
              <a:t> Carefully testing the conclusions to determine whether they fit the  formulated Hypothesis.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600998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dirty="0"/>
              <a:t>Assignment 1</a:t>
            </a:r>
          </a:p>
          <a:p>
            <a:r>
              <a:rPr lang="en-US" dirty="0"/>
              <a:t>Find </a:t>
            </a:r>
            <a:r>
              <a:rPr lang="en-US"/>
              <a:t>out the characteristics </a:t>
            </a:r>
            <a:r>
              <a:rPr lang="en-US" dirty="0"/>
              <a:t>of Scientific Research</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390687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Science</a:t>
            </a:r>
          </a:p>
        </p:txBody>
      </p:sp>
      <p:sp>
        <p:nvSpPr>
          <p:cNvPr id="3" name="Content Placeholder 2"/>
          <p:cNvSpPr>
            <a:spLocks noGrp="1"/>
          </p:cNvSpPr>
          <p:nvPr>
            <p:ph idx="1"/>
          </p:nvPr>
        </p:nvSpPr>
        <p:spPr/>
        <p:txBody>
          <a:bodyPr/>
          <a:lstStyle/>
          <a:p>
            <a:pPr algn="just"/>
            <a:r>
              <a:rPr lang="en-US" dirty="0"/>
              <a:t>Science or in essence scientific inquiry is a term that encompasses a variety of techniques that scientists use to explore the natural world and propose explanations based on the evidence they find.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231194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objective of scientific inquiry is to find and to characterize the patterns as resulted from the exploration.</a:t>
            </a:r>
          </a:p>
          <a:p>
            <a:pPr algn="just"/>
            <a:r>
              <a:rPr lang="en-US" dirty="0"/>
              <a:t>• Scientific inquiry is founded on experiment and observations as opposed to purely rational or isolated logical thought.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166354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Research and science are intertwined as they offer a systematic way to solving identified problems</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379740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dirty="0"/>
          </a:p>
          <a:p>
            <a:pPr algn="just"/>
            <a:r>
              <a:rPr lang="en-US" dirty="0"/>
              <a:t> Purposes of research differ among various fields as well as according to the types of research carried out within established disciplinary boundaries.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154686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Research</a:t>
            </a:r>
          </a:p>
        </p:txBody>
      </p:sp>
      <p:sp>
        <p:nvSpPr>
          <p:cNvPr id="3" name="Content Placeholder 2"/>
          <p:cNvSpPr>
            <a:spLocks noGrp="1"/>
          </p:cNvSpPr>
          <p:nvPr>
            <p:ph idx="1"/>
          </p:nvPr>
        </p:nvSpPr>
        <p:spPr/>
        <p:txBody>
          <a:bodyPr/>
          <a:lstStyle/>
          <a:p>
            <a:pPr algn="just"/>
            <a:r>
              <a:rPr lang="en-US" dirty="0"/>
              <a:t>The purpose of research is to discover answers to questions through the applications of scientific procedures. Research objectives fall under the following broad groupings;</a:t>
            </a:r>
          </a:p>
          <a:p>
            <a:pPr algn="just"/>
            <a:r>
              <a:rPr lang="en-US" dirty="0"/>
              <a:t>To gain familiarity with a phenomenon or to achieve new insights into it ( studies based on this are called exploratory or formulative studies) </a:t>
            </a:r>
          </a:p>
        </p:txBody>
      </p:sp>
      <p:sp>
        <p:nvSpPr>
          <p:cNvPr id="4" name="Date Placeholder 3"/>
          <p:cNvSpPr>
            <a:spLocks noGrp="1"/>
          </p:cNvSpPr>
          <p:nvPr>
            <p:ph type="dt" sz="half" idx="10"/>
          </p:nvPr>
        </p:nvSpPr>
        <p:spPr/>
        <p:txBody>
          <a:bodyPr/>
          <a:lstStyle/>
          <a:p>
            <a:fld id="{B11D738E-8962-435F-8C43-147B8DD7E819}" type="datetime1">
              <a:rPr lang="en-US" smtClean="0"/>
              <a:t>1/24/2024</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416404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850</TotalTime>
  <Words>2143</Words>
  <Application>Microsoft Office PowerPoint</Application>
  <PresentationFormat>On-screen Show (4:3)</PresentationFormat>
  <Paragraphs>252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Gill Sans MT</vt:lpstr>
      <vt:lpstr>Verdana</vt:lpstr>
      <vt:lpstr>Wingdings 2</vt:lpstr>
      <vt:lpstr>Solstice</vt:lpstr>
      <vt:lpstr>CSC 322</vt:lpstr>
      <vt:lpstr>Introduction to Research &amp; Science</vt:lpstr>
      <vt:lpstr>Research</vt:lpstr>
      <vt:lpstr>PowerPoint Presentation</vt:lpstr>
      <vt:lpstr>Science</vt:lpstr>
      <vt:lpstr>PowerPoint Presentation</vt:lpstr>
      <vt:lpstr>PowerPoint Presentation</vt:lpstr>
      <vt:lpstr>PowerPoint Presentation</vt:lpstr>
      <vt:lpstr>Objectives of Research</vt:lpstr>
      <vt:lpstr>PowerPoint Presentation</vt:lpstr>
      <vt:lpstr>Motivation in Research</vt:lpstr>
      <vt:lpstr>PowerPoint Presentation</vt:lpstr>
      <vt:lpstr>  Classifications of Research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Uses of Research</vt:lpstr>
      <vt:lpstr>Significance of Research</vt:lpstr>
      <vt:lpstr>PowerPoint Presentation</vt:lpstr>
      <vt:lpstr>PowerPoint Presentation</vt:lpstr>
      <vt:lpstr>PowerPoint Presentation</vt:lpstr>
      <vt:lpstr>PowerPoint Presentation</vt:lpstr>
      <vt:lpstr>PowerPoint Presentation</vt:lpstr>
      <vt:lpstr>PowerPoint Presentation</vt:lpstr>
      <vt:lpstr>Significance of Research</vt:lpstr>
      <vt:lpstr>Sources of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 of Research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322</dc:title>
  <dc:creator>Arshley</dc:creator>
  <cp:lastModifiedBy>oliver andayi</cp:lastModifiedBy>
  <cp:revision>43</cp:revision>
  <dcterms:created xsi:type="dcterms:W3CDTF">2021-08-05T15:01:54Z</dcterms:created>
  <dcterms:modified xsi:type="dcterms:W3CDTF">2024-01-24T13:42:51Z</dcterms:modified>
</cp:coreProperties>
</file>