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1/31/2024</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1/31/2024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1/31/2024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1/31/2024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1/31/2024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1/31/2024</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1/31/2024</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1/31/2024</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1/31/2024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1/31/2024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1/31/2024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Research Process</a:t>
            </a:r>
            <a:endParaRPr lang="en-US" dirty="0"/>
          </a:p>
        </p:txBody>
      </p:sp>
      <p:sp>
        <p:nvSpPr>
          <p:cNvPr id="3" name="Subtitle 2"/>
          <p:cNvSpPr>
            <a:spLocks noGrp="1"/>
          </p:cNvSpPr>
          <p:nvPr>
            <p:ph type="subTitle" idx="1"/>
          </p:nvPr>
        </p:nvSpPr>
        <p:spPr>
          <a:xfrm>
            <a:off x="1432560" y="1850064"/>
            <a:ext cx="7406640" cy="6836736"/>
          </a:xfrm>
        </p:spPr>
        <p:txBody>
          <a:bodyPr/>
          <a:lstStyle/>
          <a:p>
            <a:pPr algn="just"/>
            <a:r>
              <a:rPr lang="en-US" dirty="0" smtClean="0"/>
              <a:t>Each </a:t>
            </a:r>
            <a:r>
              <a:rPr lang="en-US" dirty="0"/>
              <a:t>particular research study will be unique in some ways because of the particular time, setting, environment, and place in which it is being undertaken</a:t>
            </a:r>
            <a:r>
              <a:rPr lang="en-US" dirty="0" smtClean="0"/>
              <a:t>. The research process are the stages undertaken during research.</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1/31/2024</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853622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 outbreak of cholera, for example, following a severe flood, is a common phenomenon in many communities. The reason for this is known. It is thus not a research problem. </a:t>
            </a:r>
            <a:endParaRPr lang="en-US" dirty="0" smtClean="0"/>
          </a:p>
          <a:p>
            <a:pPr algn="just"/>
            <a:r>
              <a:rPr lang="en-US" dirty="0" smtClean="0"/>
              <a:t>Similarly</a:t>
            </a:r>
            <a:r>
              <a:rPr lang="en-US" dirty="0"/>
              <a:t>, reasons for the sudden rise in prices of many essential commodities following the announcement of the budget by the Finance Minister need no investigation. Hence it is not a problem that needs research.</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159544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Example </a:t>
            </a:r>
            <a:r>
              <a:rPr lang="en-US" b="1" dirty="0">
                <a:effectLst/>
              </a:rPr>
              <a:t>#1</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 recent survey in District </a:t>
            </a:r>
            <a:r>
              <a:rPr lang="en-US" i="1" dirty="0"/>
              <a:t>A</a:t>
            </a:r>
            <a:r>
              <a:rPr lang="en-US" dirty="0"/>
              <a:t> found that 1000 women were continuous users of contraceptive pills. But last month’s service statistics indicate that none of these women were using contraceptive pills (Fisher et al. 1991:4). The </a:t>
            </a:r>
            <a:r>
              <a:rPr lang="en-US" b="1" dirty="0"/>
              <a:t>discrepancy </a:t>
            </a:r>
            <a:r>
              <a:rPr lang="en-US" dirty="0"/>
              <a:t>is that ‘all 1000 women should have been using a pill, but in fact, none is doing so. The question is: why the discrepancy exists? Well, the fact is, a monsoon flood has prevented all new supplies of pills reaching District </a:t>
            </a:r>
            <a:r>
              <a:rPr lang="en-US" i="1" dirty="0"/>
              <a:t>A,</a:t>
            </a:r>
            <a:r>
              <a:rPr lang="en-US" dirty="0"/>
              <a:t> and all old supplies have been exhausted. Thus, although the problem situation exists, the reason for the problem is already known. Therefore, assuming that all the facts are correct, there is no reason to research the factors associated with pill discontinuation among women</a:t>
            </a:r>
            <a:r>
              <a:rPr lang="en-US" dirty="0" smtClean="0"/>
              <a:t>. </a:t>
            </a:r>
            <a:r>
              <a:rPr lang="en-US" b="1" dirty="0">
                <a:solidFill>
                  <a:srgbClr val="FF0000"/>
                </a:solidFill>
              </a:rPr>
              <a:t>Is this a Research problem?</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1092538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Example </a:t>
            </a:r>
            <a:r>
              <a:rPr lang="en-US" b="1" dirty="0"/>
              <a:t>#2</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smtClean="0"/>
              <a:t>A </a:t>
            </a:r>
            <a:r>
              <a:rPr lang="en-US" dirty="0"/>
              <a:t>pilot survey by Dhaka University revealed that in </a:t>
            </a:r>
            <a:r>
              <a:rPr lang="en-US" dirty="0" err="1"/>
              <a:t>Raipura</a:t>
            </a:r>
            <a:r>
              <a:rPr lang="en-US" dirty="0"/>
              <a:t> </a:t>
            </a:r>
            <a:r>
              <a:rPr lang="en-US" dirty="0" err="1"/>
              <a:t>Upazila</a:t>
            </a:r>
            <a:r>
              <a:rPr lang="en-US" dirty="0"/>
              <a:t>, the goiter prevalence among the school children is as high as 80%, while in the neighboring </a:t>
            </a:r>
            <a:r>
              <a:rPr lang="en-US" dirty="0" err="1"/>
              <a:t>Upazila</a:t>
            </a:r>
            <a:r>
              <a:rPr lang="en-US" dirty="0"/>
              <a:t>, it is only to the extent of 30%. Why is this discrepancy? Upon inquiry, it was seen that some three years back, UNICEF launched a </a:t>
            </a:r>
            <a:r>
              <a:rPr lang="en-US" dirty="0" err="1"/>
              <a:t>lipiodol</a:t>
            </a:r>
            <a:r>
              <a:rPr lang="en-US" dirty="0"/>
              <a:t> injection program in the neighboring </a:t>
            </a:r>
            <a:r>
              <a:rPr lang="en-US" dirty="0" err="1"/>
              <a:t>Upazila</a:t>
            </a:r>
            <a:r>
              <a:rPr lang="en-US" dirty="0"/>
              <a:t>. This attempt acted as a preventive measure against goiter. The reason for the discrepancy is </a:t>
            </a:r>
            <a:r>
              <a:rPr lang="en-US" dirty="0" smtClean="0"/>
              <a:t>thus therefore known</a:t>
            </a:r>
            <a:r>
              <a:rPr lang="en-US" dirty="0"/>
              <a:t>, </a:t>
            </a:r>
            <a:r>
              <a:rPr lang="en-US" b="1" dirty="0" smtClean="0">
                <a:solidFill>
                  <a:srgbClr val="FF0000"/>
                </a:solidFill>
              </a:rPr>
              <a:t>IS THIS A RESEARCH PROBLEM</a:t>
            </a:r>
            <a:endParaRPr lang="en-US" b="1" dirty="0">
              <a:solidFill>
                <a:srgbClr val="FF0000"/>
              </a:solidFill>
            </a:endParaRP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907916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#3</a:t>
            </a:r>
            <a:endParaRPr lang="en-US" dirty="0"/>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b="1" dirty="0" smtClean="0"/>
              <a:t>A </a:t>
            </a:r>
            <a:r>
              <a:rPr lang="en-US" dirty="0"/>
              <a:t>hospital treated a large number of cholera cases with penicillin, but the treatment with penicillin was not found to be effective. Do we need research to know the reason? Here again, there is one single reason that Vibrio cholera is not sensitive to penicillin, and therefore, this is not the drug of choice for this disease. In this case, too, as the reasons are known, it is unwise to undertake any study to find out why penicillin does not improve the condition of cholera patients. </a:t>
            </a:r>
            <a:r>
              <a:rPr lang="en-US" b="1" dirty="0" smtClean="0">
                <a:solidFill>
                  <a:srgbClr val="FF0000"/>
                </a:solidFill>
              </a:rPr>
              <a:t>Is this a research problem?</a:t>
            </a:r>
            <a:endParaRPr lang="en-US" b="1" dirty="0">
              <a:solidFill>
                <a:srgbClr val="FF0000"/>
              </a:solidFill>
            </a:endParaRP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834735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#4</a:t>
            </a:r>
            <a:endParaRPr lang="en-US" dirty="0"/>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smtClean="0"/>
              <a:t>In </a:t>
            </a:r>
            <a:r>
              <a:rPr lang="en-US" dirty="0"/>
              <a:t>the tea marketing system, buying and selling tea starts from bidders. Blenders purchase open tea from the bidders. It is observed over the years that marketing cost is the highest for bidders, while it is the lowest for the blenders. What makes this difference? The fact is that the bidders pay exorbitantly higher transport costs, which constitutes about 30% of their total cost. Blenders have significantly fewer marketing functions involving transportation, and hence their marketing cost remains at a minimum</a:t>
            </a:r>
            <a:r>
              <a:rPr lang="en-US" dirty="0" smtClean="0"/>
              <a:t>.</a:t>
            </a:r>
            <a:r>
              <a:rPr lang="en-US" b="1" dirty="0" smtClean="0">
                <a:solidFill>
                  <a:srgbClr val="FF0000"/>
                </a:solidFill>
              </a:rPr>
              <a:t> Is this a research problem?</a:t>
            </a:r>
            <a:endParaRPr lang="en-US" b="1" dirty="0">
              <a:solidFill>
                <a:srgbClr val="FF0000"/>
              </a:solidFill>
            </a:endParaRP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198556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dirty="0"/>
              <a:t>Here are some of the problems we frequently encounter, which may well be considered as non-research problems:</a:t>
            </a:r>
          </a:p>
          <a:p>
            <a:pPr lvl="0" algn="just"/>
            <a:r>
              <a:rPr lang="en-US" dirty="0"/>
              <a:t>Rises in the price of warm clothes during winter;</a:t>
            </a:r>
          </a:p>
          <a:p>
            <a:pPr lvl="0" algn="just"/>
            <a:r>
              <a:rPr lang="en-US" dirty="0"/>
              <a:t>Preferring admission in public universities over private universities;</a:t>
            </a:r>
          </a:p>
          <a:p>
            <a:pPr lvl="0" algn="just"/>
            <a:r>
              <a:rPr lang="en-US" dirty="0"/>
              <a:t>Crisis of accommodations in sea resorts during summer</a:t>
            </a:r>
          </a:p>
          <a:p>
            <a:pPr lvl="0" algn="just"/>
            <a:r>
              <a:rPr lang="en-US" dirty="0"/>
              <a:t>Traffic jam in the city street after office hours;</a:t>
            </a:r>
          </a:p>
          <a:p>
            <a:pPr lvl="0" algn="just"/>
            <a:r>
              <a:rPr lang="en-US" dirty="0"/>
              <a:t>High sales in department stores after an offer of a discount.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97192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Research </a:t>
            </a:r>
            <a:r>
              <a:rPr lang="en-US" b="1" dirty="0">
                <a:effectLst/>
              </a:rPr>
              <a:t>Problem</a:t>
            </a:r>
            <a:br>
              <a:rPr lang="en-US" b="1" dirty="0">
                <a:effectLst/>
              </a:rPr>
            </a:br>
            <a:endParaRPr lang="en-US" dirty="0"/>
          </a:p>
        </p:txBody>
      </p:sp>
      <p:sp>
        <p:nvSpPr>
          <p:cNvPr id="3" name="Content Placeholder 2"/>
          <p:cNvSpPr>
            <a:spLocks noGrp="1"/>
          </p:cNvSpPr>
          <p:nvPr>
            <p:ph idx="1"/>
          </p:nvPr>
        </p:nvSpPr>
        <p:spPr/>
        <p:txBody>
          <a:bodyPr/>
          <a:lstStyle/>
          <a:p>
            <a:pPr algn="just"/>
            <a:r>
              <a:rPr lang="en-US" dirty="0"/>
              <a:t>In contrast to a non-research problem, a </a:t>
            </a:r>
            <a:r>
              <a:rPr lang="en-US" b="1" dirty="0"/>
              <a:t>research problem </a:t>
            </a:r>
            <a:r>
              <a:rPr lang="en-US" dirty="0"/>
              <a:t>is of primary concern to a researcher. A research problem is a perceived difficulty, a feeling of discomfort, or a discrepancy between the common belief and reality. As noted by Fisher et al. (1993), a problem will qualify as a potential research problem when the following three conditions exist: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693363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lgn="just"/>
            <a:r>
              <a:rPr lang="en-US" dirty="0"/>
              <a:t>There should be a perceived discrepancy between “what it is” and “what it should have been.” This implies that there should be a difference between “what exists” and the “ideal or planned situation”;</a:t>
            </a:r>
          </a:p>
          <a:p>
            <a:pPr lvl="0" algn="just"/>
            <a:r>
              <a:rPr lang="en-US" dirty="0"/>
              <a:t>A question about “why” the discrepancy exists. This implies that the reason(s) for this discrepancy is unclear to the researcher (so that it makes sense to develop a research question); and</a:t>
            </a:r>
          </a:p>
          <a:p>
            <a:pPr lvl="0" algn="just"/>
            <a:r>
              <a:rPr lang="en-US" dirty="0"/>
              <a:t>There should be at least two possible answers or solutions to the questions or problems.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160124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third point is important. If there is only one possible and plausible answer to the question about the discrepancy, then a research situation does not exist. It is a non-research problem that can be tackled at the managerial or administrative level.</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1227752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a:t>
            </a:r>
            <a:endParaRPr lang="en-US" dirty="0"/>
          </a:p>
        </p:txBody>
      </p:sp>
      <p:sp>
        <p:nvSpPr>
          <p:cNvPr id="3" name="Content Placeholder 2"/>
          <p:cNvSpPr>
            <a:spLocks noGrp="1"/>
          </p:cNvSpPr>
          <p:nvPr>
            <p:ph idx="1"/>
          </p:nvPr>
        </p:nvSpPr>
        <p:spPr/>
        <p:txBody>
          <a:bodyPr/>
          <a:lstStyle/>
          <a:p>
            <a:pPr marL="82296" indent="0" algn="just">
              <a:buNone/>
            </a:pPr>
            <a:r>
              <a:rPr lang="en-US" dirty="0" smtClean="0"/>
              <a:t>While </a:t>
            </a:r>
            <a:r>
              <a:rPr lang="en-US" dirty="0"/>
              <a:t>visiting a rural area, the UNICEF team observed that some villages have female school attendance rates as high as 75%, while some have as low as 10%, although all villages should have a nearly equal rate of attendance. What factors are associated with this discrepancy?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899360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Research Process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These 8 stages in the research process are;</a:t>
            </a:r>
          </a:p>
          <a:p>
            <a:pPr lvl="0" algn="just"/>
            <a:r>
              <a:rPr lang="en-US" dirty="0"/>
              <a:t>Identifying the problem.</a:t>
            </a:r>
          </a:p>
          <a:p>
            <a:pPr lvl="0" algn="just"/>
            <a:r>
              <a:rPr lang="en-US" dirty="0"/>
              <a:t>Reviewing literature.</a:t>
            </a:r>
          </a:p>
          <a:p>
            <a:pPr lvl="0" algn="just"/>
            <a:r>
              <a:rPr lang="en-US" dirty="0"/>
              <a:t>Setting research questions, objectives, and hypotheses.</a:t>
            </a:r>
          </a:p>
          <a:p>
            <a:pPr lvl="0" algn="just"/>
            <a:r>
              <a:rPr lang="en-US" dirty="0"/>
              <a:t>Choosing the study design.</a:t>
            </a:r>
          </a:p>
          <a:p>
            <a:pPr lvl="0" algn="just"/>
            <a:r>
              <a:rPr lang="en-US" dirty="0"/>
              <a:t>Deciding on the sample design.</a:t>
            </a:r>
          </a:p>
          <a:p>
            <a:pPr lvl="0" algn="just"/>
            <a:r>
              <a:rPr lang="en-US" dirty="0"/>
              <a:t>Collecting data.</a:t>
            </a:r>
          </a:p>
          <a:p>
            <a:pPr lvl="0" algn="just"/>
            <a:r>
              <a:rPr lang="en-US" dirty="0"/>
              <a:t>Processing and analyzing data.</a:t>
            </a:r>
          </a:p>
          <a:p>
            <a:pPr lvl="0" algn="just"/>
            <a:r>
              <a:rPr lang="en-US" dirty="0"/>
              <a:t>Writing the report</a:t>
            </a:r>
            <a:r>
              <a:rPr lang="en-US" dirty="0" smtClean="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523070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a:t>We may enumerate several reasons for this:</a:t>
            </a:r>
          </a:p>
          <a:p>
            <a:pPr lvl="0" algn="just"/>
            <a:r>
              <a:rPr lang="en-US" dirty="0"/>
              <a:t>Villages differ in their socio-economic background.</a:t>
            </a:r>
          </a:p>
          <a:p>
            <a:pPr lvl="0" algn="just"/>
            <a:r>
              <a:rPr lang="en-US" dirty="0"/>
              <a:t>In some villages, the Muslim population constitutes a large proportion of the total population. Religion might play a vital role.</a:t>
            </a:r>
          </a:p>
          <a:p>
            <a:pPr lvl="0" algn="just"/>
            <a:r>
              <a:rPr lang="en-US" dirty="0"/>
              <a:t>Schools are far away from some villages. The distance thus may make this difference.</a:t>
            </a:r>
          </a:p>
          <a:p>
            <a:pPr algn="just"/>
            <a:r>
              <a:rPr lang="en-US" dirty="0"/>
              <a:t>Because there is more than one answer to the problem, it is considered a research problem, and a study can be undertaken to find a solution.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1042955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Example#2</a:t>
            </a:r>
            <a:endParaRPr lang="en-US" dirty="0"/>
          </a:p>
        </p:txBody>
      </p:sp>
      <p:sp>
        <p:nvSpPr>
          <p:cNvPr id="3" name="Content Placeholder 2"/>
          <p:cNvSpPr>
            <a:spLocks noGrp="1"/>
          </p:cNvSpPr>
          <p:nvPr>
            <p:ph idx="1"/>
          </p:nvPr>
        </p:nvSpPr>
        <p:spPr/>
        <p:txBody>
          <a:bodyPr>
            <a:normAutofit fontScale="92500"/>
          </a:bodyPr>
          <a:lstStyle/>
          <a:p>
            <a:pPr marL="82296" indent="0" algn="just">
              <a:buNone/>
            </a:pPr>
            <a:r>
              <a:rPr lang="en-US" dirty="0" smtClean="0"/>
              <a:t>The </a:t>
            </a:r>
            <a:r>
              <a:rPr lang="en-US" dirty="0"/>
              <a:t>Government of Bangladesh has been making all-out efforts to ensure regular flow of credit in rural areas at a concession rate through liberal lending policy and establishing a large number of bank branches in rural areas. Knowledgeable sources indicate that expected development in rural areas has not yet been achieved mainly because of improper utilization of the credit. More than one reason is suspected of such misuse or misdirection.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1108264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a:t>These include, among others:</a:t>
            </a:r>
          </a:p>
          <a:p>
            <a:pPr lvl="0" algn="just"/>
            <a:r>
              <a:rPr lang="en-US" dirty="0"/>
              <a:t>Diversion of credit money to some unproductive sectors</a:t>
            </a:r>
          </a:p>
          <a:p>
            <a:pPr lvl="0" algn="just"/>
            <a:r>
              <a:rPr lang="en-US" dirty="0"/>
              <a:t>Transfer of credit money to other people like money lenders, who exploit the rural people with this money</a:t>
            </a:r>
          </a:p>
          <a:p>
            <a:pPr lvl="0" algn="just"/>
            <a:r>
              <a:rPr lang="en-US" dirty="0"/>
              <a:t>Lack of knowledge of proper utilization of the credit.</a:t>
            </a:r>
          </a:p>
          <a:p>
            <a:pPr marL="82296" indent="0" algn="just">
              <a:buNone/>
            </a:pPr>
            <a:r>
              <a:rPr lang="en-US" dirty="0"/>
              <a:t>Here too, reasons for misuse of loans are more than one. We thus consider this problem as a researchable problem.</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084952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#3</a:t>
            </a:r>
            <a:endParaRPr lang="en-US" dirty="0"/>
          </a:p>
        </p:txBody>
      </p:sp>
      <p:sp>
        <p:nvSpPr>
          <p:cNvPr id="3" name="Content Placeholder 2"/>
          <p:cNvSpPr>
            <a:spLocks noGrp="1"/>
          </p:cNvSpPr>
          <p:nvPr>
            <p:ph idx="1"/>
          </p:nvPr>
        </p:nvSpPr>
        <p:spPr/>
        <p:txBody>
          <a:bodyPr>
            <a:normAutofit fontScale="85000" lnSpcReduction="20000"/>
          </a:bodyPr>
          <a:lstStyle/>
          <a:p>
            <a:pPr marL="82296" indent="0" algn="just">
              <a:buNone/>
            </a:pPr>
            <a:r>
              <a:rPr lang="en-US" dirty="0" smtClean="0"/>
              <a:t>On </a:t>
            </a:r>
            <a:r>
              <a:rPr lang="en-US" dirty="0"/>
              <a:t>the 20</a:t>
            </a:r>
            <a:r>
              <a:rPr lang="en-US" baseline="30000" dirty="0"/>
              <a:t>th</a:t>
            </a:r>
            <a:r>
              <a:rPr lang="en-US" dirty="0"/>
              <a:t> day of December 2010, almost all the locals came up with a news headline of the form: Dhaka Stock Exchange (</a:t>
            </a:r>
            <a:r>
              <a:rPr lang="en-US" dirty="0" err="1"/>
              <a:t>DSE</a:t>
            </a:r>
            <a:r>
              <a:rPr lang="en-US" dirty="0"/>
              <a:t>) observes the steepest ever fall in stock prices: several injured as retail investors clash with police, vehicles ransacked’. Investors’ demonstration, protest and clash with police pause a problem, but it is certainly not a research problem since there is only one known reason for the problem: </a:t>
            </a:r>
            <a:r>
              <a:rPr lang="en-US" dirty="0" err="1"/>
              <a:t>DSE</a:t>
            </a:r>
            <a:r>
              <a:rPr lang="en-US" dirty="0"/>
              <a:t> experiences the steepest fall in stock prices. But what causes this unprecedented fall in the share market? Experts felt that no single reason could be attributed to the problem. It is a mix of several factors, and hence it is a research problem.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1442959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dirty="0"/>
              <a:t>The following were assumed to be some of the possible reasons</a:t>
            </a:r>
            <a:r>
              <a:rPr lang="en-US" dirty="0" smtClean="0"/>
              <a:t>:</a:t>
            </a:r>
          </a:p>
          <a:p>
            <a:pPr lvl="0" algn="just"/>
            <a:r>
              <a:rPr lang="en-US" dirty="0"/>
              <a:t>The merchant banking system;</a:t>
            </a:r>
          </a:p>
          <a:p>
            <a:pPr lvl="0" algn="just"/>
            <a:r>
              <a:rPr lang="en-US" dirty="0"/>
              <a:t>Liquidity shortage because of the hike in the rate of cash reserve requirement (</a:t>
            </a:r>
            <a:r>
              <a:rPr lang="en-US" dirty="0" err="1"/>
              <a:t>CRR</a:t>
            </a:r>
            <a:r>
              <a:rPr lang="en-US" dirty="0"/>
              <a:t>);</a:t>
            </a:r>
          </a:p>
          <a:p>
            <a:pPr lvl="0" algn="just"/>
            <a:r>
              <a:rPr lang="en-US" dirty="0"/>
              <a:t>IMF’s warnings and prescriptions on the commercial banks’ exposure to the stock market;</a:t>
            </a:r>
          </a:p>
          <a:p>
            <a:pPr lvl="0" algn="just"/>
            <a:r>
              <a:rPr lang="en-US" dirty="0"/>
              <a:t>Increase in supply of new shares;</a:t>
            </a:r>
          </a:p>
          <a:p>
            <a:pPr lvl="0" algn="just"/>
            <a:r>
              <a:rPr lang="en-US" dirty="0"/>
              <a:t>Manipulation of share prices;</a:t>
            </a:r>
          </a:p>
          <a:p>
            <a:pPr lvl="0" algn="just"/>
            <a:r>
              <a:rPr lang="en-US" dirty="0"/>
              <a:t>Lack of knowledge of the investors on the company’s fundamentals.</a:t>
            </a:r>
          </a:p>
          <a:p>
            <a:pPr marL="82296" indent="0" algn="just">
              <a:buNone/>
            </a:pPr>
            <a:endParaRPr lang="en-US"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520867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choice of a research problem is not as easy as it appears. It is generally guided by the researchers;</a:t>
            </a:r>
          </a:p>
          <a:p>
            <a:pPr lvl="0" algn="just"/>
            <a:r>
              <a:rPr lang="en-US" dirty="0"/>
              <a:t>O</a:t>
            </a:r>
            <a:r>
              <a:rPr lang="en-US" dirty="0" smtClean="0"/>
              <a:t>wn </a:t>
            </a:r>
            <a:r>
              <a:rPr lang="en-US" dirty="0"/>
              <a:t>intellectual orientation,</a:t>
            </a:r>
          </a:p>
          <a:p>
            <a:pPr lvl="0" algn="just"/>
            <a:r>
              <a:rPr lang="en-US" dirty="0"/>
              <a:t>L</a:t>
            </a:r>
            <a:r>
              <a:rPr lang="en-US" dirty="0" smtClean="0"/>
              <a:t>evel </a:t>
            </a:r>
            <a:r>
              <a:rPr lang="en-US" dirty="0"/>
              <a:t>of training,</a:t>
            </a:r>
          </a:p>
          <a:p>
            <a:pPr lvl="0" algn="just"/>
            <a:r>
              <a:rPr lang="en-US" dirty="0"/>
              <a:t>E</a:t>
            </a:r>
            <a:r>
              <a:rPr lang="en-US" dirty="0" smtClean="0"/>
              <a:t>xperience</a:t>
            </a:r>
            <a:r>
              <a:rPr lang="en-US" dirty="0"/>
              <a:t>,</a:t>
            </a:r>
          </a:p>
          <a:p>
            <a:pPr lvl="0" algn="just"/>
            <a:r>
              <a:rPr lang="en-US" dirty="0"/>
              <a:t>K</a:t>
            </a:r>
            <a:r>
              <a:rPr lang="en-US" dirty="0" smtClean="0"/>
              <a:t>nowledge </a:t>
            </a:r>
            <a:r>
              <a:rPr lang="en-US" dirty="0"/>
              <a:t>on the subject matter, and</a:t>
            </a:r>
          </a:p>
          <a:p>
            <a:pPr lvl="0" algn="just"/>
            <a:r>
              <a:rPr lang="en-US" dirty="0"/>
              <a:t>Intellectual curiosity.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087386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Theoretical and practical considerations also play a vital role in choosing a research problem. Societal needs also guide to choose a research problem. Once we have chosen a research problem, a few more related steps are required to be followed before a decision is taken to undertake a research study.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1466702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followed before research</a:t>
            </a:r>
            <a:endParaRPr lang="en-US" dirty="0"/>
          </a:p>
        </p:txBody>
      </p:sp>
      <p:sp>
        <p:nvSpPr>
          <p:cNvPr id="3" name="Content Placeholder 2"/>
          <p:cNvSpPr>
            <a:spLocks noGrp="1"/>
          </p:cNvSpPr>
          <p:nvPr>
            <p:ph idx="1"/>
          </p:nvPr>
        </p:nvSpPr>
        <p:spPr/>
        <p:txBody>
          <a:bodyPr/>
          <a:lstStyle/>
          <a:p>
            <a:pPr marL="82296" indent="0" algn="just">
              <a:buNone/>
            </a:pPr>
            <a:r>
              <a:rPr lang="en-US" dirty="0"/>
              <a:t>These include, among others, the following:</a:t>
            </a:r>
          </a:p>
          <a:p>
            <a:pPr lvl="0" algn="just"/>
            <a:r>
              <a:rPr lang="en-US" dirty="0"/>
              <a:t>Statement of the problem.</a:t>
            </a:r>
          </a:p>
          <a:p>
            <a:pPr lvl="0" algn="just"/>
            <a:r>
              <a:rPr lang="en-US" dirty="0"/>
              <a:t>Justifying the problem.</a:t>
            </a:r>
          </a:p>
          <a:p>
            <a:pPr lvl="0" algn="just"/>
            <a:r>
              <a:rPr lang="en-US" dirty="0"/>
              <a:t>Analyzing the problem.</a:t>
            </a:r>
          </a:p>
          <a:p>
            <a:pPr marL="82296" indent="0" algn="just">
              <a:buNone/>
            </a:pPr>
            <a:r>
              <a:rPr lang="en-US" dirty="0"/>
              <a:t>A detailed exposition of these issues is undertaken </a:t>
            </a:r>
            <a:r>
              <a:rPr lang="en-US" dirty="0" smtClean="0"/>
              <a:t>later </a:t>
            </a:r>
            <a:r>
              <a:rPr lang="en-US" dirty="0"/>
              <a:t>while discussing the proposal development.</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912780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Statement </a:t>
            </a:r>
            <a:r>
              <a:rPr lang="en-US" b="1" dirty="0"/>
              <a:t>of the Problem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dirty="0"/>
              <a:t>clear and well-defined statement of the problem is considered as the foundation for the development of the research proposal. It enables the researcher to systematically point out why the proposed research on the problem should be undertaken and what </a:t>
            </a:r>
            <a:r>
              <a:rPr lang="en-US" dirty="0" smtClean="0"/>
              <a:t>he/she </a:t>
            </a:r>
            <a:r>
              <a:rPr lang="en-US" dirty="0"/>
              <a:t>hopes to achieve with the findings of the study. A well-defined statement of the problem will lead the researcher to </a:t>
            </a:r>
            <a:r>
              <a:rPr lang="en-US" dirty="0">
                <a:solidFill>
                  <a:srgbClr val="FF0000"/>
                </a:solidFill>
              </a:rPr>
              <a:t>formulate the </a:t>
            </a:r>
            <a:r>
              <a:rPr lang="en-US" dirty="0">
                <a:solidFill>
                  <a:srgbClr val="002060"/>
                </a:solidFill>
              </a:rPr>
              <a:t>research objectives,</a:t>
            </a:r>
            <a:r>
              <a:rPr lang="en-US" dirty="0"/>
              <a:t> to </a:t>
            </a:r>
            <a:r>
              <a:rPr lang="en-US" dirty="0">
                <a:solidFill>
                  <a:srgbClr val="7030A0"/>
                </a:solidFill>
              </a:rPr>
              <a:t>understand the background of the study</a:t>
            </a:r>
            <a:r>
              <a:rPr lang="en-US" dirty="0"/>
              <a:t>, and </a:t>
            </a:r>
            <a:r>
              <a:rPr lang="en-US" dirty="0">
                <a:solidFill>
                  <a:srgbClr val="FF0000"/>
                </a:solidFill>
              </a:rPr>
              <a:t>to choose a proper research methodology</a:t>
            </a:r>
            <a:r>
              <a:rPr lang="en-US" dirty="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150014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Justifying </a:t>
            </a:r>
            <a:r>
              <a:rPr lang="en-US" b="1" dirty="0"/>
              <a:t>the Problem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Once </a:t>
            </a:r>
            <a:r>
              <a:rPr lang="en-US" dirty="0"/>
              <a:t>the problem situation has been identified and clearly stated, it is important to justify the importance of the problem. In justifying the problems, we ask such questions as </a:t>
            </a:r>
            <a:r>
              <a:rPr lang="en-US" dirty="0" smtClean="0"/>
              <a:t>to;</a:t>
            </a:r>
            <a:r>
              <a:rPr lang="en-US" dirty="0" smtClean="0">
                <a:solidFill>
                  <a:srgbClr val="FF0000"/>
                </a:solidFill>
              </a:rPr>
              <a:t> </a:t>
            </a:r>
            <a:r>
              <a:rPr lang="en-US" dirty="0">
                <a:solidFill>
                  <a:srgbClr val="FF0000"/>
                </a:solidFill>
              </a:rPr>
              <a:t>why the problem of the study is important</a:t>
            </a:r>
            <a:r>
              <a:rPr lang="en-US" dirty="0"/>
              <a:t>, </a:t>
            </a:r>
            <a:r>
              <a:rPr lang="en-US" dirty="0">
                <a:solidFill>
                  <a:srgbClr val="FF0000"/>
                </a:solidFill>
              </a:rPr>
              <a:t>how large and widespread is the problem</a:t>
            </a:r>
            <a:r>
              <a:rPr lang="en-US" dirty="0"/>
              <a:t>, </a:t>
            </a:r>
            <a:r>
              <a:rPr lang="en-US" dirty="0">
                <a:solidFill>
                  <a:srgbClr val="FF0000"/>
                </a:solidFill>
              </a:rPr>
              <a:t>can others be convinced about the importance of the problem and the like.</a:t>
            </a:r>
            <a:r>
              <a:rPr lang="en-US" dirty="0"/>
              <a:t> Answers to the above questions should be reviewed and presented in one or two paragraphs that justify the importance of the problem.</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4334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pic>
        <p:nvPicPr>
          <p:cNvPr id="7" name="Content Placeholder 6" descr="8 stages in research proces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69379" y="1447800"/>
            <a:ext cx="4830792" cy="4800600"/>
          </a:xfrm>
          <a:prstGeom prst="rect">
            <a:avLst/>
          </a:prstGeom>
          <a:noFill/>
          <a:ln>
            <a:noFill/>
          </a:ln>
        </p:spPr>
      </p:pic>
    </p:spTree>
    <p:extLst>
      <p:ext uri="{BB962C8B-B14F-4D97-AF65-F5344CB8AC3E}">
        <p14:creationId xmlns:p14="http://schemas.microsoft.com/office/powerpoint/2010/main" val="3816179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Analyzing </a:t>
            </a:r>
            <a:r>
              <a:rPr lang="en-US" b="1" dirty="0"/>
              <a:t>the Problem</a:t>
            </a:r>
            <a:br>
              <a:rPr lang="en-US" b="1" dirty="0"/>
            </a:br>
            <a:endParaRPr lang="en-US" dirty="0"/>
          </a:p>
        </p:txBody>
      </p:sp>
      <p:sp>
        <p:nvSpPr>
          <p:cNvPr id="3" name="Content Placeholder 2"/>
          <p:cNvSpPr>
            <a:spLocks noGrp="1"/>
          </p:cNvSpPr>
          <p:nvPr>
            <p:ph idx="1"/>
          </p:nvPr>
        </p:nvSpPr>
        <p:spPr/>
        <p:txBody>
          <a:bodyPr/>
          <a:lstStyle/>
          <a:p>
            <a:pPr algn="just"/>
            <a:r>
              <a:rPr lang="en-US" dirty="0" smtClean="0"/>
              <a:t>As </a:t>
            </a:r>
            <a:r>
              <a:rPr lang="en-US" dirty="0"/>
              <a:t>a first step of analyzing the problem, critical attention should be given to accommodate the viewpoints of the managers, users, and the researchers to the problem through threadbare discussions. The next step is to identify the factors that may have contributed to the perceived problems.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454799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Other </a:t>
            </a:r>
            <a:r>
              <a:rPr lang="en-US" b="1" dirty="0"/>
              <a:t>Issues of Problem Identification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After identifying</a:t>
            </a:r>
            <a:r>
              <a:rPr lang="en-US" dirty="0"/>
              <a:t>, defining, and analyzing a problem, there are several ways of obtaining insights and getting a clearer idea about these issues. </a:t>
            </a:r>
            <a:endParaRPr lang="en-US" dirty="0" smtClean="0"/>
          </a:p>
          <a:p>
            <a:pPr algn="just"/>
            <a:r>
              <a:rPr lang="en-US" dirty="0" smtClean="0"/>
              <a:t>Exploratory </a:t>
            </a:r>
            <a:r>
              <a:rPr lang="en-US" dirty="0"/>
              <a:t>research is one of the ways of accomplishing this. The purpose of the exploratory research process is to progressively narrow the scope of the topic and to transform the undefined problems into defined ones, incorporating specific research objectives.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3315285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a:t>The exploratory study entails a few basic strategies in gaining insights into the problem. It is accomplished through such efforts as:</a:t>
            </a:r>
          </a:p>
          <a:p>
            <a:pPr lvl="0" algn="just"/>
            <a:r>
              <a:rPr lang="en-US" dirty="0"/>
              <a:t>Pilot survey</a:t>
            </a:r>
          </a:p>
          <a:p>
            <a:pPr lvl="0" algn="just"/>
            <a:r>
              <a:rPr lang="en-US" dirty="0"/>
              <a:t>Case studies</a:t>
            </a:r>
          </a:p>
          <a:p>
            <a:pPr lvl="0" algn="just"/>
            <a:r>
              <a:rPr lang="en-US" dirty="0"/>
              <a:t>Focus group interview and</a:t>
            </a:r>
          </a:p>
          <a:p>
            <a:pPr lvl="0" algn="just"/>
            <a:r>
              <a:rPr lang="en-US" dirty="0"/>
              <a:t>Experience survey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974109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Pilot Survey</a:t>
            </a:r>
            <a:endParaRPr lang="en-US" dirty="0"/>
          </a:p>
        </p:txBody>
      </p:sp>
      <p:sp>
        <p:nvSpPr>
          <p:cNvPr id="3" name="Content Placeholder 2"/>
          <p:cNvSpPr>
            <a:spLocks noGrp="1"/>
          </p:cNvSpPr>
          <p:nvPr>
            <p:ph idx="1"/>
          </p:nvPr>
        </p:nvSpPr>
        <p:spPr/>
        <p:txBody>
          <a:bodyPr/>
          <a:lstStyle/>
          <a:p>
            <a:pPr marL="82296" indent="0" algn="just">
              <a:buNone/>
            </a:pPr>
            <a:r>
              <a:rPr lang="en-US" dirty="0" smtClean="0"/>
              <a:t>A </a:t>
            </a:r>
            <a:r>
              <a:rPr lang="en-US" dirty="0"/>
              <a:t>pilot survey collects proxy data from the ultimate subjects of the study to serve as a guide for the large study. A pilot study generates primary data, usually for qualitative analysis. This characteristic distinguishes a pilot survey from secondary data analysis, which gathers background information.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2427228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Case </a:t>
            </a:r>
            <a:r>
              <a:rPr lang="en-US" b="1" dirty="0"/>
              <a:t>Studies</a:t>
            </a:r>
            <a:br>
              <a:rPr lang="en-US" b="1" dirty="0"/>
            </a:br>
            <a:endParaRPr lang="en-US" dirty="0"/>
          </a:p>
        </p:txBody>
      </p:sp>
      <p:sp>
        <p:nvSpPr>
          <p:cNvPr id="3" name="Content Placeholder 2"/>
          <p:cNvSpPr>
            <a:spLocks noGrp="1"/>
          </p:cNvSpPr>
          <p:nvPr>
            <p:ph idx="1"/>
          </p:nvPr>
        </p:nvSpPr>
        <p:spPr/>
        <p:txBody>
          <a:bodyPr/>
          <a:lstStyle/>
          <a:p>
            <a:pPr algn="just"/>
            <a:r>
              <a:rPr lang="en-US" dirty="0" smtClean="0"/>
              <a:t>Case </a:t>
            </a:r>
            <a:r>
              <a:rPr lang="en-US" dirty="0"/>
              <a:t>studies are quite helpful in the diagnosis of a problem and paving the way to defining the problem. Case studies intensively investigate one or a few situations identical to the researcher’s problem situation.</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3139273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Focus </a:t>
            </a:r>
            <a:r>
              <a:rPr lang="en-US" b="1" dirty="0"/>
              <a:t>Group Interviews</a:t>
            </a:r>
            <a:br>
              <a:rPr lang="en-US" b="1" dirty="0"/>
            </a:br>
            <a:endParaRPr lang="en-US" dirty="0"/>
          </a:p>
        </p:txBody>
      </p:sp>
      <p:sp>
        <p:nvSpPr>
          <p:cNvPr id="3" name="Content Placeholder 2"/>
          <p:cNvSpPr>
            <a:spLocks noGrp="1"/>
          </p:cNvSpPr>
          <p:nvPr>
            <p:ph idx="1"/>
          </p:nvPr>
        </p:nvSpPr>
        <p:spPr/>
        <p:txBody>
          <a:bodyPr/>
          <a:lstStyle/>
          <a:p>
            <a:pPr algn="just"/>
            <a:r>
              <a:rPr lang="en-US" dirty="0" smtClean="0"/>
              <a:t>Focus </a:t>
            </a:r>
            <a:r>
              <a:rPr lang="en-US" dirty="0"/>
              <a:t>group interviews, an unstructured free-flowing interview with a small group of people, may also be conducted to understand and define a research problem.</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14640063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Experience </a:t>
            </a:r>
            <a:r>
              <a:rPr lang="en-US" b="1" dirty="0"/>
              <a:t>Survey</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smtClean="0"/>
              <a:t>Experience </a:t>
            </a:r>
            <a:r>
              <a:rPr lang="en-US" dirty="0"/>
              <a:t>survey is another strategy to deal with the problem of identifying and defining the research problem. </a:t>
            </a:r>
            <a:endParaRPr lang="en-US" dirty="0" smtClean="0"/>
          </a:p>
          <a:p>
            <a:pPr marL="82296" indent="0" algn="just">
              <a:buNone/>
            </a:pPr>
            <a:r>
              <a:rPr lang="en-US" dirty="0" smtClean="0"/>
              <a:t>It </a:t>
            </a:r>
            <a:r>
              <a:rPr lang="en-US" dirty="0"/>
              <a:t>is an exploratory research endeavor, in which individuals who are knowledgeable and experienced about a particular research problem are intimately consulted in an attempt to understand the problem. </a:t>
            </a:r>
            <a:endParaRPr lang="en-US" dirty="0" smtClean="0"/>
          </a:p>
          <a:p>
            <a:pPr marL="82296" indent="0" algn="just">
              <a:buNone/>
            </a:pPr>
            <a:r>
              <a:rPr lang="en-US" dirty="0" smtClean="0"/>
              <a:t>These </a:t>
            </a:r>
            <a:r>
              <a:rPr lang="en-US" dirty="0"/>
              <a:t>persons are sometimes known as key informants, and an interview with them is popularly known as the Key Informant Interview (</a:t>
            </a:r>
            <a:r>
              <a:rPr lang="en-US" dirty="0" err="1"/>
              <a:t>KII</a:t>
            </a:r>
            <a:r>
              <a:rPr lang="en-US" dirty="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866363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effectLst/>
              </a:rPr>
              <a:t/>
            </a:r>
            <a:br>
              <a:rPr lang="en-US" b="1" u="sng" dirty="0" smtClean="0">
                <a:effectLst/>
              </a:rPr>
            </a:br>
            <a:r>
              <a:rPr lang="en-US" b="1" u="sng" dirty="0" smtClean="0">
                <a:effectLst/>
              </a:rPr>
              <a:t>Step </a:t>
            </a:r>
            <a:r>
              <a:rPr lang="en-US" b="1" u="sng" dirty="0">
                <a:effectLst/>
              </a:rPr>
              <a:t>– 2:</a:t>
            </a:r>
            <a:r>
              <a:rPr lang="en-US" b="1" dirty="0">
                <a:effectLst/>
              </a:rPr>
              <a:t> Reviewing of Literature</a:t>
            </a:r>
            <a:br>
              <a:rPr lang="en-US" b="1" dirty="0">
                <a:effectLst/>
              </a:rPr>
            </a:br>
            <a:endParaRPr lang="en-US" dirty="0"/>
          </a:p>
        </p:txBody>
      </p:sp>
      <p:sp>
        <p:nvSpPr>
          <p:cNvPr id="3" name="Content Placeholder 2"/>
          <p:cNvSpPr>
            <a:spLocks noGrp="1"/>
          </p:cNvSpPr>
          <p:nvPr>
            <p:ph idx="1"/>
          </p:nvPr>
        </p:nvSpPr>
        <p:spPr/>
        <p:txBody>
          <a:bodyPr>
            <a:normAutofit lnSpcReduction="10000"/>
          </a:bodyPr>
          <a:lstStyle/>
          <a:p>
            <a:pPr algn="just"/>
            <a:r>
              <a:rPr lang="en-US" dirty="0"/>
              <a:t>A review of relevant literature is an integral part of the research process. It enables the researcher to formulate his problem in terms of the specific aspects of the general area of his interest that has not been so far researched. Such a review, not only provides him exposure to a larger body of knowledge but also equips him with enhanced knowledge to efficiently follow the research process.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39269455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Through a proper review of the literature, the researcher may develop the coherence between the results of his study and those of the others. </a:t>
            </a:r>
            <a:endParaRPr lang="en-US" dirty="0" smtClean="0"/>
          </a:p>
          <a:p>
            <a:pPr algn="just"/>
            <a:r>
              <a:rPr lang="en-US" dirty="0" smtClean="0"/>
              <a:t>If </a:t>
            </a:r>
            <a:r>
              <a:rPr lang="en-US" dirty="0"/>
              <a:t>the researcher is aware of earlier studies of his topic, or related topics, he will be in a much better position to assess the significance of his work and to convince others that it is important.</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1501046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carry out Literature Review</a:t>
            </a:r>
            <a:endParaRPr lang="en-US" dirty="0"/>
          </a:p>
        </p:txBody>
      </p:sp>
      <p:sp>
        <p:nvSpPr>
          <p:cNvPr id="3" name="Content Placeholder 2"/>
          <p:cNvSpPr>
            <a:spLocks noGrp="1"/>
          </p:cNvSpPr>
          <p:nvPr>
            <p:ph idx="1"/>
          </p:nvPr>
        </p:nvSpPr>
        <p:spPr/>
        <p:txBody>
          <a:bodyPr>
            <a:normAutofit fontScale="92500" lnSpcReduction="20000"/>
          </a:bodyPr>
          <a:lstStyle/>
          <a:p>
            <a:pPr lvl="0" algn="just"/>
            <a:r>
              <a:rPr lang="en-US" dirty="0"/>
              <a:t>It avoids duplication of the work that has been done in the recent past.</a:t>
            </a:r>
          </a:p>
          <a:p>
            <a:pPr lvl="0" algn="just"/>
            <a:r>
              <a:rPr lang="en-US" dirty="0"/>
              <a:t>It helps the researcher to find out what others have learned and reported on the problem.</a:t>
            </a:r>
          </a:p>
          <a:p>
            <a:pPr lvl="0" algn="just"/>
            <a:r>
              <a:rPr lang="en-US" dirty="0"/>
              <a:t>It helps the researcher to become familiar with the types of methodology followed by others.</a:t>
            </a:r>
          </a:p>
          <a:p>
            <a:pPr lvl="0" algn="just"/>
            <a:r>
              <a:rPr lang="en-US" dirty="0"/>
              <a:t>It helps the researcher to understand what concepts and theories are relevant to his area of investigation.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2743672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The research process outlined above is, in essence, part and parcel of a research proposal. It is an outline of your commitment that you intend to follow in executing a research study. </a:t>
            </a:r>
            <a:endParaRPr lang="en-US" dirty="0" smtClean="0"/>
          </a:p>
          <a:p>
            <a:pPr algn="just"/>
            <a:r>
              <a:rPr lang="en-US" dirty="0" smtClean="0"/>
              <a:t>A </a:t>
            </a:r>
            <a:r>
              <a:rPr lang="en-US" dirty="0"/>
              <a:t>close examination of the above stages reveals that each of these stages, by and large, is dependent upon the others. One cannot analyze data (step 7) unless he has collected data (step 6). It is also true that one cannot write a report (step 8) unless he has collected </a:t>
            </a:r>
            <a:r>
              <a:rPr lang="en-US" dirty="0" smtClean="0"/>
              <a:t>(Step 6)and </a:t>
            </a:r>
            <a:r>
              <a:rPr lang="en-US" dirty="0"/>
              <a:t>analyzed data (step 7). Research then is a system of interdependent related stages.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1162916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lgn="just"/>
            <a:r>
              <a:rPr lang="en-US" dirty="0"/>
              <a:t>It helps the researcher to understand if there are any significant controversies, contradictions, and inconsistencies in findings.</a:t>
            </a:r>
          </a:p>
          <a:p>
            <a:pPr lvl="0" algn="just"/>
            <a:r>
              <a:rPr lang="en-US" dirty="0"/>
              <a:t>It allows the researcher to understand if there are any unanswered research questions.</a:t>
            </a:r>
          </a:p>
          <a:p>
            <a:pPr lvl="0" algn="just"/>
            <a:r>
              <a:rPr lang="en-US" dirty="0"/>
              <a:t>It might help the researcher to develop an analytical framework.</a:t>
            </a:r>
          </a:p>
          <a:p>
            <a:pPr algn="just"/>
            <a:r>
              <a:rPr lang="en-US" dirty="0"/>
              <a:t>It will help the researcher to consider the inclusion of variables in his research that he might not otherwise have thought about.</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3780998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905000"/>
          </a:xfrm>
        </p:spPr>
        <p:txBody>
          <a:bodyPr>
            <a:normAutofit fontScale="90000"/>
          </a:bodyPr>
          <a:lstStyle/>
          <a:p>
            <a:r>
              <a:rPr lang="en-US" b="1" u="sng" dirty="0" smtClean="0">
                <a:effectLst/>
              </a:rPr>
              <a:t/>
            </a:r>
            <a:br>
              <a:rPr lang="en-US" b="1" u="sng" dirty="0" smtClean="0">
                <a:effectLst/>
              </a:rPr>
            </a:br>
            <a:r>
              <a:rPr lang="en-US" b="1" u="sng" dirty="0" smtClean="0">
                <a:effectLst/>
              </a:rPr>
              <a:t>Step </a:t>
            </a:r>
            <a:r>
              <a:rPr lang="en-US" b="1" u="sng" dirty="0">
                <a:effectLst/>
              </a:rPr>
              <a:t>– 3:</a:t>
            </a:r>
            <a:r>
              <a:rPr lang="en-US" b="1" dirty="0">
                <a:effectLst/>
              </a:rPr>
              <a:t> Setting research questions, objectives, and hypotheses</a:t>
            </a:r>
            <a:br>
              <a:rPr lang="en-US" b="1" dirty="0">
                <a:effectLst/>
              </a:rPr>
            </a:br>
            <a:endParaRPr lang="en-US" dirty="0"/>
          </a:p>
        </p:txBody>
      </p:sp>
      <p:sp>
        <p:nvSpPr>
          <p:cNvPr id="3" name="Content Placeholder 2"/>
          <p:cNvSpPr>
            <a:spLocks noGrp="1"/>
          </p:cNvSpPr>
          <p:nvPr>
            <p:ph idx="1"/>
          </p:nvPr>
        </p:nvSpPr>
        <p:spPr/>
        <p:txBody>
          <a:bodyPr/>
          <a:lstStyle/>
          <a:p>
            <a:pPr algn="just"/>
            <a:endParaRPr lang="en-US" dirty="0" smtClean="0"/>
          </a:p>
          <a:p>
            <a:pPr algn="just"/>
            <a:endParaRPr lang="en-US" dirty="0"/>
          </a:p>
          <a:p>
            <a:pPr algn="just"/>
            <a:r>
              <a:rPr lang="en-US" dirty="0"/>
              <a:t>After discovering and defining the research problem, researchers should make a formal statement of the problem leading to research objectives.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409301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An </a:t>
            </a:r>
            <a:r>
              <a:rPr lang="en-US" b="1" dirty="0"/>
              <a:t>objective </a:t>
            </a:r>
            <a:r>
              <a:rPr lang="en-US" dirty="0"/>
              <a:t>will precisely say what should be researched, to delineate the type of information that should be collected, and provide a framework for the scope of the study. The best expression of a research objective is a well-formulated, testable research hypothesis.</a:t>
            </a:r>
          </a:p>
          <a:p>
            <a:pPr algn="just"/>
            <a:r>
              <a:rPr lang="en-US" b="1" dirty="0"/>
              <a:t>A hypothesis </a:t>
            </a:r>
            <a:r>
              <a:rPr lang="en-US" dirty="0"/>
              <a:t>is an unproven statement or proposition that can be refuted or supported by empirical data. Hypothetical statements assert a possible answer to a research question.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3681678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Step </a:t>
            </a:r>
            <a:r>
              <a:rPr lang="en-US" b="1" u="sng" dirty="0"/>
              <a:t>-4:</a:t>
            </a:r>
            <a:r>
              <a:rPr lang="en-US" b="1" dirty="0"/>
              <a:t> Choosing the study design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b="1" dirty="0"/>
              <a:t>research design </a:t>
            </a:r>
            <a:r>
              <a:rPr lang="en-US" dirty="0"/>
              <a:t>is the blueprint or framework for fulfilling objectives and answering research questions. It is a master plan specifying the methods and procedures for </a:t>
            </a:r>
            <a:r>
              <a:rPr lang="en-US" dirty="0">
                <a:solidFill>
                  <a:srgbClr val="FF0000"/>
                </a:solidFill>
              </a:rPr>
              <a:t>collecting, processing, and analyzing the collected data.</a:t>
            </a:r>
            <a:r>
              <a:rPr lang="en-US" dirty="0"/>
              <a:t> There are four basic research designs that a researcher can use to conduct his or her study;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780294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a:t>Survey,</a:t>
            </a:r>
          </a:p>
          <a:p>
            <a:pPr lvl="0" algn="just"/>
            <a:r>
              <a:rPr lang="en-US" dirty="0"/>
              <a:t>Experiment,</a:t>
            </a:r>
          </a:p>
          <a:p>
            <a:pPr lvl="0" algn="just"/>
            <a:r>
              <a:rPr lang="en-US" dirty="0"/>
              <a:t>Secondary data study, and</a:t>
            </a:r>
          </a:p>
          <a:p>
            <a:pPr lvl="0" algn="just"/>
            <a:r>
              <a:rPr lang="en-US" dirty="0"/>
              <a:t>Observational study.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44</a:t>
            </a:fld>
            <a:endParaRPr lang="en-US"/>
          </a:p>
        </p:txBody>
      </p:sp>
    </p:spTree>
    <p:extLst>
      <p:ext uri="{BB962C8B-B14F-4D97-AF65-F5344CB8AC3E}">
        <p14:creationId xmlns:p14="http://schemas.microsoft.com/office/powerpoint/2010/main" val="913955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a:t>The type of research design to be chosen from among the above four designs depends primarily on four factors:</a:t>
            </a:r>
          </a:p>
          <a:p>
            <a:pPr lvl="0" algn="just"/>
            <a:r>
              <a:rPr lang="en-US" dirty="0"/>
              <a:t>The type of problem</a:t>
            </a:r>
          </a:p>
          <a:p>
            <a:pPr lvl="0" algn="just"/>
            <a:r>
              <a:rPr lang="en-US" dirty="0"/>
              <a:t>The objectives of the study,</a:t>
            </a:r>
          </a:p>
          <a:p>
            <a:pPr lvl="0" algn="just"/>
            <a:r>
              <a:rPr lang="en-US" dirty="0"/>
              <a:t>The existing state of knowledge about the problem that is being studied, and</a:t>
            </a:r>
          </a:p>
          <a:p>
            <a:pPr lvl="0" algn="just"/>
            <a:r>
              <a:rPr lang="en-US" dirty="0"/>
              <a:t>The resources are available for the study.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45</a:t>
            </a:fld>
            <a:endParaRPr lang="en-US"/>
          </a:p>
        </p:txBody>
      </p:sp>
    </p:spTree>
    <p:extLst>
      <p:ext uri="{BB962C8B-B14F-4D97-AF65-F5344CB8AC3E}">
        <p14:creationId xmlns:p14="http://schemas.microsoft.com/office/powerpoint/2010/main" val="981552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effectLst/>
              </a:rPr>
              <a:t/>
            </a:r>
            <a:br>
              <a:rPr lang="en-US" b="1" u="sng" dirty="0" smtClean="0">
                <a:effectLst/>
              </a:rPr>
            </a:br>
            <a:r>
              <a:rPr lang="en-US" b="1" u="sng" dirty="0" smtClean="0">
                <a:effectLst/>
              </a:rPr>
              <a:t>Step </a:t>
            </a:r>
            <a:r>
              <a:rPr lang="en-US" b="1" u="sng" dirty="0">
                <a:effectLst/>
              </a:rPr>
              <a:t>– 5:</a:t>
            </a:r>
            <a:r>
              <a:rPr lang="en-US" b="1" dirty="0">
                <a:effectLst/>
              </a:rPr>
              <a:t> Deciding on the sample design</a:t>
            </a:r>
            <a:br>
              <a:rPr lang="en-US" b="1" dirty="0">
                <a:effectLst/>
              </a:rPr>
            </a:br>
            <a:endParaRPr lang="en-US" dirty="0"/>
          </a:p>
        </p:txBody>
      </p:sp>
      <p:sp>
        <p:nvSpPr>
          <p:cNvPr id="3" name="Content Placeholder 2"/>
          <p:cNvSpPr>
            <a:spLocks noGrp="1"/>
          </p:cNvSpPr>
          <p:nvPr>
            <p:ph idx="1"/>
          </p:nvPr>
        </p:nvSpPr>
        <p:spPr/>
        <p:txBody>
          <a:bodyPr/>
          <a:lstStyle/>
          <a:p>
            <a:pPr algn="just"/>
            <a:r>
              <a:rPr lang="en-US" dirty="0"/>
              <a:t>The basic idea of sampling is that it involves any procedure that uses a relatively small number of items or portions (called a </a:t>
            </a:r>
            <a:r>
              <a:rPr lang="en-US" b="1" dirty="0"/>
              <a:t>sample) </a:t>
            </a:r>
            <a:r>
              <a:rPr lang="en-US" dirty="0"/>
              <a:t>of a universe (called </a:t>
            </a:r>
            <a:r>
              <a:rPr lang="en-US" b="1" dirty="0"/>
              <a:t>population) </a:t>
            </a:r>
            <a:r>
              <a:rPr lang="en-US" dirty="0"/>
              <a:t>to conclude the whole population.</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46</a:t>
            </a:fld>
            <a:endParaRPr lang="en-US"/>
          </a:p>
        </p:txBody>
      </p:sp>
    </p:spTree>
    <p:extLst>
      <p:ext uri="{BB962C8B-B14F-4D97-AF65-F5344CB8AC3E}">
        <p14:creationId xmlns:p14="http://schemas.microsoft.com/office/powerpoint/2010/main" val="4279734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 It contrasts with the process of complete enumeration, in which every member of the population is included. Such a complete enumeration is referred to as </a:t>
            </a:r>
            <a:r>
              <a:rPr lang="en-US" b="1" dirty="0"/>
              <a:t>census.</a:t>
            </a:r>
            <a:r>
              <a:rPr lang="en-US" dirty="0"/>
              <a:t> </a:t>
            </a:r>
            <a:endParaRPr lang="en-US" dirty="0" smtClean="0"/>
          </a:p>
          <a:p>
            <a:pPr algn="just"/>
            <a:r>
              <a:rPr lang="en-US" dirty="0" smtClean="0"/>
              <a:t>A </a:t>
            </a:r>
            <a:r>
              <a:rPr lang="en-US" b="1" dirty="0"/>
              <a:t>population </a:t>
            </a:r>
            <a:r>
              <a:rPr lang="en-US" dirty="0"/>
              <a:t>is the total collection of elements about which we wish to make some inference or generalization. </a:t>
            </a:r>
            <a:endParaRPr lang="en-US" dirty="0" smtClean="0"/>
          </a:p>
          <a:p>
            <a:pPr algn="just"/>
            <a:r>
              <a:rPr lang="en-US" dirty="0" smtClean="0"/>
              <a:t>A </a:t>
            </a:r>
            <a:r>
              <a:rPr lang="en-US" b="1" dirty="0"/>
              <a:t>sample </a:t>
            </a:r>
            <a:r>
              <a:rPr lang="en-US" dirty="0"/>
              <a:t>is a part of the population, carefully selected to represent that population.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47</a:t>
            </a:fld>
            <a:endParaRPr lang="en-US"/>
          </a:p>
        </p:txBody>
      </p:sp>
    </p:spTree>
    <p:extLst>
      <p:ext uri="{BB962C8B-B14F-4D97-AF65-F5344CB8AC3E}">
        <p14:creationId xmlns:p14="http://schemas.microsoft.com/office/powerpoint/2010/main" val="33544096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If certain statistical procedures are followed in selecting the sample, it should have the same characteristics as the population as a whole. These procedures are embedded in the sample design. </a:t>
            </a:r>
            <a:endParaRPr lang="en-US" dirty="0" smtClean="0"/>
          </a:p>
          <a:p>
            <a:pPr algn="just"/>
            <a:r>
              <a:rPr lang="en-US" b="1" dirty="0" smtClean="0"/>
              <a:t>Sample </a:t>
            </a:r>
            <a:r>
              <a:rPr lang="en-US" b="1" dirty="0"/>
              <a:t>design </a:t>
            </a:r>
            <a:r>
              <a:rPr lang="en-US" dirty="0"/>
              <a:t>refers to the methods to be followed in selecting a sample from the population and the estimating technique, </a:t>
            </a:r>
            <a:r>
              <a:rPr lang="en-US" dirty="0" err="1"/>
              <a:t>vis</a:t>
            </a:r>
            <a:r>
              <a:rPr lang="en-US" dirty="0"/>
              <a:t>-a-</a:t>
            </a:r>
            <a:r>
              <a:rPr lang="en-US" dirty="0" err="1"/>
              <a:t>vis</a:t>
            </a:r>
            <a:r>
              <a:rPr lang="en-US" dirty="0"/>
              <a:t> formula for computing the sample statistics.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48</a:t>
            </a:fld>
            <a:endParaRPr lang="en-US"/>
          </a:p>
        </p:txBody>
      </p:sp>
    </p:spTree>
    <p:extLst>
      <p:ext uri="{BB962C8B-B14F-4D97-AF65-F5344CB8AC3E}">
        <p14:creationId xmlns:p14="http://schemas.microsoft.com/office/powerpoint/2010/main" val="20104853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The basic question is, then, how to select a sample? To answer this question, we must have acquaintance with the sampling methods. </a:t>
            </a:r>
            <a:endParaRPr lang="en-US" dirty="0" smtClean="0"/>
          </a:p>
          <a:p>
            <a:pPr algn="just"/>
            <a:r>
              <a:rPr lang="en-US" dirty="0" smtClean="0"/>
              <a:t>These </a:t>
            </a:r>
            <a:r>
              <a:rPr lang="en-US" dirty="0"/>
              <a:t>methods are basically of two types: </a:t>
            </a:r>
            <a:r>
              <a:rPr lang="en-US" b="1" dirty="0"/>
              <a:t>probability sampling and non-probability</a:t>
            </a:r>
            <a:r>
              <a:rPr lang="en-US" dirty="0"/>
              <a:t> sampling. Probability sampling ensures every unit </a:t>
            </a:r>
            <a:r>
              <a:rPr lang="en-US" dirty="0" smtClean="0"/>
              <a:t>has a </a:t>
            </a:r>
            <a:r>
              <a:rPr lang="en-US" dirty="0"/>
              <a:t>known nonzero probability of selection within the target population. If there is no feasible alternative, a non-probability sampling method may be employed.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49</a:t>
            </a:fld>
            <a:endParaRPr lang="en-US"/>
          </a:p>
        </p:txBody>
      </p:sp>
    </p:spTree>
    <p:extLst>
      <p:ext uri="{BB962C8B-B14F-4D97-AF65-F5344CB8AC3E}">
        <p14:creationId xmlns:p14="http://schemas.microsoft.com/office/powerpoint/2010/main" val="484045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A research process can be compared with a route map. The map analogy is useful for the researcher because at each stage of the research process, and there are several alternatives to follow. </a:t>
            </a:r>
            <a:endParaRPr lang="en-US" dirty="0" smtClean="0"/>
          </a:p>
          <a:p>
            <a:pPr algn="just"/>
            <a:r>
              <a:rPr lang="en-US" dirty="0" smtClean="0"/>
              <a:t>Choosing </a:t>
            </a:r>
            <a:r>
              <a:rPr lang="en-US" dirty="0"/>
              <a:t>the best alternative in terms of time constraints, money, and human resources in our research decision is our primary goal.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178920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basis of such selection is entirely dependent on the researcher’s discretion. This approach is variously called </a:t>
            </a:r>
            <a:r>
              <a:rPr lang="en-US" b="1" dirty="0"/>
              <a:t>judgment sampling, convenience sampling, accidental sampling, and purposive sampling.</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50</a:t>
            </a:fld>
            <a:endParaRPr lang="en-US"/>
          </a:p>
        </p:txBody>
      </p:sp>
    </p:spTree>
    <p:extLst>
      <p:ext uri="{BB962C8B-B14F-4D97-AF65-F5344CB8AC3E}">
        <p14:creationId xmlns:p14="http://schemas.microsoft.com/office/powerpoint/2010/main" val="1486328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b="1" dirty="0" smtClean="0"/>
              <a:t>Probability Sampling</a:t>
            </a:r>
          </a:p>
          <a:p>
            <a:pPr algn="just"/>
            <a:r>
              <a:rPr lang="en-US" dirty="0" smtClean="0"/>
              <a:t>The </a:t>
            </a:r>
            <a:r>
              <a:rPr lang="en-US" dirty="0"/>
              <a:t>most widely used probability sampling methods are </a:t>
            </a:r>
            <a:r>
              <a:rPr lang="en-US" b="1" dirty="0"/>
              <a:t>simple random sampling, stratified random sampling, cluster sampling, </a:t>
            </a:r>
            <a:r>
              <a:rPr lang="en-US" dirty="0"/>
              <a:t>and </a:t>
            </a:r>
            <a:r>
              <a:rPr lang="en-US" b="1" dirty="0"/>
              <a:t>systematic sampling. </a:t>
            </a:r>
            <a:r>
              <a:rPr lang="en-US" dirty="0"/>
              <a:t>They have been classified by their representation basis and unit selection techniques.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51</a:t>
            </a:fld>
            <a:endParaRPr lang="en-US"/>
          </a:p>
        </p:txBody>
      </p:sp>
    </p:spTree>
    <p:extLst>
      <p:ext uri="{BB962C8B-B14F-4D97-AF65-F5344CB8AC3E}">
        <p14:creationId xmlns:p14="http://schemas.microsoft.com/office/powerpoint/2010/main" val="28813289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 Two other variations of the sampling methods that are in great use are </a:t>
            </a:r>
            <a:r>
              <a:rPr lang="en-US" b="1" dirty="0"/>
              <a:t>multistage sampling </a:t>
            </a:r>
            <a:r>
              <a:rPr lang="en-US" dirty="0"/>
              <a:t>and </a:t>
            </a:r>
            <a:r>
              <a:rPr lang="en-US" b="1" dirty="0"/>
              <a:t>probability proportional to size (PPS) sampling.</a:t>
            </a:r>
            <a:r>
              <a:rPr lang="en-US" dirty="0"/>
              <a:t> Multistage sampling is most commonly used in drawing samples from very large and diverse populations. The PPS sampling is a variation on multistage sampling in which the probability of selecting a cluster is proportional to its size, and an equal number of elements are sampled within each </a:t>
            </a:r>
            <a:r>
              <a:rPr lang="en-US" dirty="0" err="1"/>
              <a:t>clust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52</a:t>
            </a:fld>
            <a:endParaRPr lang="en-US"/>
          </a:p>
        </p:txBody>
      </p:sp>
    </p:spTree>
    <p:extLst>
      <p:ext uri="{BB962C8B-B14F-4D97-AF65-F5344CB8AC3E}">
        <p14:creationId xmlns:p14="http://schemas.microsoft.com/office/powerpoint/2010/main" val="1623729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effectLst/>
              </a:rPr>
              <a:t/>
            </a:r>
            <a:br>
              <a:rPr lang="en-US" b="1" u="sng" dirty="0" smtClean="0">
                <a:effectLst/>
              </a:rPr>
            </a:br>
            <a:r>
              <a:rPr lang="en-US" b="1" u="sng" dirty="0" smtClean="0">
                <a:effectLst/>
              </a:rPr>
              <a:t>Step </a:t>
            </a:r>
            <a:r>
              <a:rPr lang="en-US" b="1" u="sng" dirty="0">
                <a:effectLst/>
              </a:rPr>
              <a:t>– 6:</a:t>
            </a:r>
            <a:r>
              <a:rPr lang="en-US" b="1" dirty="0">
                <a:effectLst/>
              </a:rPr>
              <a:t> Collecting data</a:t>
            </a:r>
            <a:br>
              <a:rPr lang="en-US" b="1" dirty="0">
                <a:effectLst/>
              </a:rPr>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gathering of data may range from simple observation to a large-scale survey in any defined population. </a:t>
            </a:r>
            <a:endParaRPr lang="en-US" dirty="0" smtClean="0"/>
          </a:p>
          <a:p>
            <a:pPr algn="just"/>
            <a:r>
              <a:rPr lang="en-US" dirty="0" smtClean="0"/>
              <a:t>There </a:t>
            </a:r>
            <a:r>
              <a:rPr lang="en-US" dirty="0"/>
              <a:t>are many ways to collect data. The approach selected depends on </a:t>
            </a:r>
            <a:r>
              <a:rPr lang="en-US" b="1" dirty="0"/>
              <a:t>the objectives of the study, the research design, and the availability of time, money, and personnel.</a:t>
            </a:r>
            <a:r>
              <a:rPr lang="en-US" dirty="0"/>
              <a:t> </a:t>
            </a:r>
            <a:endParaRPr lang="en-US" dirty="0" smtClean="0"/>
          </a:p>
          <a:p>
            <a:pPr algn="just"/>
            <a:r>
              <a:rPr lang="en-US" dirty="0" smtClean="0"/>
              <a:t>With </a:t>
            </a:r>
            <a:r>
              <a:rPr lang="en-US" dirty="0"/>
              <a:t>the variation in the type of data (qualitative or quantitative) to be collected, the method of data collection also varies. The most common means for collecting quantitative data is the </a:t>
            </a:r>
            <a:r>
              <a:rPr lang="en-US" b="1" dirty="0"/>
              <a:t>structured interview.</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53</a:t>
            </a:fld>
            <a:endParaRPr lang="en-US"/>
          </a:p>
        </p:txBody>
      </p:sp>
    </p:spTree>
    <p:extLst>
      <p:ext uri="{BB962C8B-B14F-4D97-AF65-F5344CB8AC3E}">
        <p14:creationId xmlns:p14="http://schemas.microsoft.com/office/powerpoint/2010/main" val="4087653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Studies that obtain data by interviewing respondents are called surveys. Data can also be collected by using </a:t>
            </a:r>
            <a:r>
              <a:rPr lang="en-US" b="1" dirty="0"/>
              <a:t>self-administered questionnaires. Telephone interviewing </a:t>
            </a:r>
            <a:r>
              <a:rPr lang="en-US" dirty="0"/>
              <a:t>is another way in which data may be collected</a:t>
            </a:r>
            <a:r>
              <a:rPr lang="en-US" dirty="0" smtClean="0"/>
              <a:t>.</a:t>
            </a:r>
          </a:p>
          <a:p>
            <a:pPr algn="just"/>
            <a:r>
              <a:rPr lang="en-US" dirty="0" smtClean="0"/>
              <a:t> </a:t>
            </a:r>
            <a:r>
              <a:rPr lang="en-US" dirty="0"/>
              <a:t>Other means of data collection include the use of secondary sources, such as the census, vital registration records, official documents, previous surveys, etc. Qualitative data are collected mainly through </a:t>
            </a:r>
            <a:r>
              <a:rPr lang="en-US" b="1" dirty="0"/>
              <a:t>in-depth interviews, focus group discussions, </a:t>
            </a:r>
            <a:r>
              <a:rPr lang="en-US" b="1" dirty="0" err="1"/>
              <a:t>KII</a:t>
            </a:r>
            <a:r>
              <a:rPr lang="en-US" b="1" dirty="0"/>
              <a:t>, </a:t>
            </a:r>
            <a:r>
              <a:rPr lang="en-US" dirty="0"/>
              <a:t>and </a:t>
            </a:r>
            <a:r>
              <a:rPr lang="en-US" b="1" dirty="0"/>
              <a:t>observational studies</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54</a:t>
            </a:fld>
            <a:endParaRPr lang="en-US"/>
          </a:p>
        </p:txBody>
      </p:sp>
    </p:spTree>
    <p:extLst>
      <p:ext uri="{BB962C8B-B14F-4D97-AF65-F5344CB8AC3E}">
        <p14:creationId xmlns:p14="http://schemas.microsoft.com/office/powerpoint/2010/main" val="30743435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effectLst/>
              </a:rPr>
              <a:t/>
            </a:r>
            <a:br>
              <a:rPr lang="en-US" b="1" u="sng" dirty="0" smtClean="0">
                <a:effectLst/>
              </a:rPr>
            </a:br>
            <a:r>
              <a:rPr lang="en-US" b="1" u="sng" dirty="0" smtClean="0">
                <a:effectLst/>
              </a:rPr>
              <a:t>Step-7</a:t>
            </a:r>
            <a:r>
              <a:rPr lang="en-US" b="1" u="sng" dirty="0">
                <a:effectLst/>
              </a:rPr>
              <a:t>:</a:t>
            </a:r>
            <a:r>
              <a:rPr lang="en-US" b="1" dirty="0">
                <a:effectLst/>
              </a:rPr>
              <a:t> Processing and Analyzing Data</a:t>
            </a:r>
            <a:br>
              <a:rPr lang="en-US" b="1" dirty="0">
                <a:effectLst/>
              </a:rPr>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Data processing generally begins with the editing and coding of data. Data are edited to ensure consistency across respondents and to locate omissions, if any. </a:t>
            </a:r>
            <a:endParaRPr lang="en-US" dirty="0" smtClean="0"/>
          </a:p>
          <a:p>
            <a:pPr algn="just"/>
            <a:r>
              <a:rPr lang="en-US" dirty="0" smtClean="0"/>
              <a:t>In </a:t>
            </a:r>
            <a:r>
              <a:rPr lang="en-US" dirty="0"/>
              <a:t>survey data, editing reduces errors in the recording, improves legibility, and clarifies unclear and inappropriate responses. In addition to editing, the data also need coding. </a:t>
            </a:r>
            <a:endParaRPr lang="en-US" dirty="0" smtClean="0"/>
          </a:p>
          <a:p>
            <a:pPr algn="just"/>
            <a:r>
              <a:rPr lang="en-US" dirty="0" smtClean="0"/>
              <a:t>Because </a:t>
            </a:r>
            <a:r>
              <a:rPr lang="en-US" dirty="0"/>
              <a:t>it is impractical to place raw data into a report, alphanumeric codes are used to reduce the responses to a more manageable form for storage and future processing.</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55</a:t>
            </a:fld>
            <a:endParaRPr lang="en-US"/>
          </a:p>
        </p:txBody>
      </p:sp>
    </p:spTree>
    <p:extLst>
      <p:ext uri="{BB962C8B-B14F-4D97-AF65-F5344CB8AC3E}">
        <p14:creationId xmlns:p14="http://schemas.microsoft.com/office/powerpoint/2010/main" val="1948054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This coding process facilitates processing the data. The personal computer offers an excellent opportunity in data editing and coding processes. </a:t>
            </a:r>
            <a:endParaRPr lang="en-US" dirty="0" smtClean="0"/>
          </a:p>
          <a:p>
            <a:pPr algn="just"/>
            <a:r>
              <a:rPr lang="en-US" dirty="0" smtClean="0"/>
              <a:t>Data </a:t>
            </a:r>
            <a:r>
              <a:rPr lang="en-US" dirty="0"/>
              <a:t>analysis usually involves reducing accumulated data to a manageable size, developing summaries, searching for patterns, and applying statistical techniques for understanding and interpreting the findings in the light of the research questions.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56</a:t>
            </a:fld>
            <a:endParaRPr lang="en-US"/>
          </a:p>
        </p:txBody>
      </p:sp>
    </p:spTree>
    <p:extLst>
      <p:ext uri="{BB962C8B-B14F-4D97-AF65-F5344CB8AC3E}">
        <p14:creationId xmlns:p14="http://schemas.microsoft.com/office/powerpoint/2010/main" val="40740505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Further, the researcher, based on his analysis, determines if his findings are consistent with the formulated hypotheses and theories. </a:t>
            </a:r>
            <a:endParaRPr lang="en-US" dirty="0" smtClean="0"/>
          </a:p>
          <a:p>
            <a:pPr algn="just"/>
            <a:r>
              <a:rPr lang="en-US" dirty="0" smtClean="0"/>
              <a:t>The </a:t>
            </a:r>
            <a:r>
              <a:rPr lang="en-US" dirty="0"/>
              <a:t>techniques to be used in analyzing data may range from simple graphical technique to very complex multivariate analysis depending on the objectives of the study, research design employed, and the nature of data collected. </a:t>
            </a:r>
            <a:endParaRPr lang="en-US" dirty="0" smtClean="0"/>
          </a:p>
          <a:p>
            <a:pPr algn="just"/>
            <a:r>
              <a:rPr lang="en-US" dirty="0" smtClean="0"/>
              <a:t>As </a:t>
            </a:r>
            <a:r>
              <a:rPr lang="en-US" dirty="0"/>
              <a:t>in the case of methods of data collection, an analytical technique appropriate in one situation may not be appropriate for another.</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57</a:t>
            </a:fld>
            <a:endParaRPr lang="en-US"/>
          </a:p>
        </p:txBody>
      </p:sp>
    </p:spTree>
    <p:extLst>
      <p:ext uri="{BB962C8B-B14F-4D97-AF65-F5344CB8AC3E}">
        <p14:creationId xmlns:p14="http://schemas.microsoft.com/office/powerpoint/2010/main" val="30482185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316162"/>
          </a:xfrm>
        </p:spPr>
        <p:txBody>
          <a:bodyPr>
            <a:normAutofit fontScale="90000"/>
          </a:bodyPr>
          <a:lstStyle/>
          <a:p>
            <a:r>
              <a:rPr lang="en-US" b="1" u="sng" dirty="0" smtClean="0">
                <a:effectLst/>
              </a:rPr>
              <a:t/>
            </a:r>
            <a:br>
              <a:rPr lang="en-US" b="1" u="sng" dirty="0" smtClean="0">
                <a:effectLst/>
              </a:rPr>
            </a:br>
            <a:r>
              <a:rPr lang="en-US" b="1" u="sng" dirty="0" smtClean="0">
                <a:effectLst/>
              </a:rPr>
              <a:t>Step-8</a:t>
            </a:r>
            <a:r>
              <a:rPr lang="en-US" b="1" u="sng" dirty="0">
                <a:effectLst/>
              </a:rPr>
              <a:t>:</a:t>
            </a:r>
            <a:r>
              <a:rPr lang="en-US" b="1" dirty="0">
                <a:effectLst/>
              </a:rPr>
              <a:t> Writing the report – Developing Research Proposal, Writing Report, Disseminating and Utilizing Results</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85000" lnSpcReduction="20000"/>
          </a:bodyPr>
          <a:lstStyle/>
          <a:p>
            <a:pPr algn="just"/>
            <a:endParaRPr lang="en-US" dirty="0" smtClean="0"/>
          </a:p>
          <a:p>
            <a:pPr algn="just"/>
            <a:endParaRPr lang="en-US" dirty="0"/>
          </a:p>
          <a:p>
            <a:pPr algn="just"/>
            <a:endParaRPr lang="en-US" dirty="0" smtClean="0"/>
          </a:p>
          <a:p>
            <a:pPr algn="just"/>
            <a:r>
              <a:rPr lang="en-US" dirty="0" smtClean="0"/>
              <a:t>The </a:t>
            </a:r>
            <a:r>
              <a:rPr lang="en-US" dirty="0"/>
              <a:t>entire task of a research study is accumulated in a document called a proposal. </a:t>
            </a:r>
            <a:endParaRPr lang="en-US" dirty="0" smtClean="0"/>
          </a:p>
          <a:p>
            <a:pPr algn="just"/>
            <a:r>
              <a:rPr lang="en-US" dirty="0" smtClean="0"/>
              <a:t>A </a:t>
            </a:r>
            <a:r>
              <a:rPr lang="en-US" dirty="0"/>
              <a:t>research proposal is a work plan, prospectus, outline, an offer, a statement of intent or commitment from an individual researcher or an organization to produce a product or render a service to a potential client or sponsor. </a:t>
            </a:r>
            <a:endParaRPr lang="en-US" dirty="0" smtClean="0"/>
          </a:p>
          <a:p>
            <a:pPr algn="just"/>
            <a:r>
              <a:rPr lang="en-US" dirty="0" smtClean="0"/>
              <a:t>The </a:t>
            </a:r>
            <a:r>
              <a:rPr lang="en-US" dirty="0"/>
              <a:t>proposal will be prepared to keep in view the sequence presented in the research process.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58</a:t>
            </a:fld>
            <a:endParaRPr lang="en-US"/>
          </a:p>
        </p:txBody>
      </p:sp>
    </p:spTree>
    <p:extLst>
      <p:ext uri="{BB962C8B-B14F-4D97-AF65-F5344CB8AC3E}">
        <p14:creationId xmlns:p14="http://schemas.microsoft.com/office/powerpoint/2010/main" val="1683479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proposal tells us what, how, where, and to whom it will be done. </a:t>
            </a:r>
            <a:endParaRPr lang="en-US" dirty="0" smtClean="0"/>
          </a:p>
          <a:p>
            <a:pPr algn="just"/>
            <a:r>
              <a:rPr lang="en-US" dirty="0" smtClean="0"/>
              <a:t>It </a:t>
            </a:r>
            <a:r>
              <a:rPr lang="en-US" dirty="0"/>
              <a:t>must also show the benefit of doing it. It always includes an explanation of the purpose of the study (the research objectives) or a definition of the problem</a:t>
            </a:r>
            <a:r>
              <a:rPr lang="en-US" dirty="0" smtClean="0"/>
              <a:t>.</a:t>
            </a:r>
          </a:p>
          <a:p>
            <a:pPr algn="just"/>
            <a:r>
              <a:rPr lang="en-US" dirty="0" smtClean="0"/>
              <a:t> </a:t>
            </a:r>
            <a:r>
              <a:rPr lang="en-US" dirty="0"/>
              <a:t>It systematically outlines the particular research methodology and details the procedures that will be utilized at each stage of the research process.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59</a:t>
            </a:fld>
            <a:endParaRPr lang="en-US"/>
          </a:p>
        </p:txBody>
      </p:sp>
    </p:spTree>
    <p:extLst>
      <p:ext uri="{BB962C8B-B14F-4D97-AF65-F5344CB8AC3E}">
        <p14:creationId xmlns:p14="http://schemas.microsoft.com/office/powerpoint/2010/main" val="371509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key to a successful research project ultimately lies in iteration: the process of returning again and again to the identification of the research problems, methodology, data collection, etc</a:t>
            </a:r>
            <a:r>
              <a:rPr lang="en-US" dirty="0" smtClean="0"/>
              <a:t>. </a:t>
            </a:r>
            <a:r>
              <a:rPr lang="en-US" dirty="0"/>
              <a:t>which lead to new ideas, revisions and improvements. </a:t>
            </a:r>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35415869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7"/>
            <a:ext cx="7498080" cy="1817633"/>
          </a:xfrm>
        </p:spPr>
        <p:txBody>
          <a:bodyPr>
            <a:normAutofit fontScale="90000"/>
          </a:bodyPr>
          <a:lstStyle/>
          <a:p>
            <a:r>
              <a:rPr lang="en-US" b="1" dirty="0" smtClean="0">
                <a:effectLst/>
              </a:rPr>
              <a:t/>
            </a:r>
            <a:br>
              <a:rPr lang="en-US" b="1" dirty="0" smtClean="0">
                <a:effectLst/>
              </a:rPr>
            </a:br>
            <a:r>
              <a:rPr lang="en-US" b="1" dirty="0" smtClean="0">
                <a:effectLst/>
              </a:rPr>
              <a:t>The </a:t>
            </a:r>
            <a:r>
              <a:rPr lang="en-US" b="1" dirty="0">
                <a:effectLst/>
              </a:rPr>
              <a:t>end goal of a scientific study is to interpret the results and draw conclusions.</a:t>
            </a:r>
            <a:r>
              <a:rPr lang="en-US" dirty="0">
                <a:effectLst/>
              </a:rPr>
              <a:t/>
            </a:r>
            <a:br>
              <a:rPr lang="en-US" dirty="0">
                <a:effectLst/>
              </a:rPr>
            </a:br>
            <a:endParaRPr lang="en-US" dirty="0"/>
          </a:p>
        </p:txBody>
      </p:sp>
      <p:sp>
        <p:nvSpPr>
          <p:cNvPr id="3" name="Content Placeholder 2"/>
          <p:cNvSpPr>
            <a:spLocks noGrp="1"/>
          </p:cNvSpPr>
          <p:nvPr>
            <p:ph idx="1"/>
          </p:nvPr>
        </p:nvSpPr>
        <p:spPr>
          <a:xfrm>
            <a:off x="1435608" y="1981200"/>
            <a:ext cx="7498080" cy="4267200"/>
          </a:xfrm>
        </p:spPr>
        <p:txBody>
          <a:bodyPr>
            <a:normAutofit fontScale="85000" lnSpcReduction="20000"/>
          </a:bodyPr>
          <a:lstStyle/>
          <a:p>
            <a:pPr algn="just"/>
            <a:r>
              <a:rPr lang="en-US" dirty="0"/>
              <a:t>To this end, it is necessary to prepare a report and transmit the findings and recommendations to administrators, policymakers, and program managers for the intended purpose of making a decision. </a:t>
            </a:r>
            <a:endParaRPr lang="en-US" dirty="0" smtClean="0"/>
          </a:p>
          <a:p>
            <a:pPr algn="just"/>
            <a:r>
              <a:rPr lang="en-US" dirty="0" smtClean="0"/>
              <a:t>There </a:t>
            </a:r>
            <a:r>
              <a:rPr lang="en-US" dirty="0"/>
              <a:t>are various forms of </a:t>
            </a:r>
            <a:r>
              <a:rPr lang="en-US" dirty="0">
                <a:solidFill>
                  <a:srgbClr val="FF0000"/>
                </a:solidFill>
              </a:rPr>
              <a:t>research reports:</a:t>
            </a:r>
            <a:r>
              <a:rPr lang="en-US" dirty="0"/>
              <a:t> term papers, dissertations, journal articles, papers for presentation at professional conferences and seminars, books, and so on. </a:t>
            </a:r>
            <a:endParaRPr lang="en-US" dirty="0" smtClean="0"/>
          </a:p>
          <a:p>
            <a:pPr algn="just"/>
            <a:r>
              <a:rPr lang="en-US" dirty="0" smtClean="0"/>
              <a:t>The </a:t>
            </a:r>
            <a:r>
              <a:rPr lang="en-US" dirty="0"/>
              <a:t>results of a research investigation prepared in any form are of little utility if they are not communicated to others.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60</a:t>
            </a:fld>
            <a:endParaRPr lang="en-US"/>
          </a:p>
        </p:txBody>
      </p:sp>
    </p:spTree>
    <p:extLst>
      <p:ext uri="{BB962C8B-B14F-4D97-AF65-F5344CB8AC3E}">
        <p14:creationId xmlns:p14="http://schemas.microsoft.com/office/powerpoint/2010/main" val="226854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The primary purpose of a dissemination strategy is to identify the most effective media channels to reach different audience groups with study findings most relevant to their needs. </a:t>
            </a:r>
            <a:endParaRPr lang="en-US" dirty="0" smtClean="0"/>
          </a:p>
          <a:p>
            <a:pPr algn="just"/>
            <a:r>
              <a:rPr lang="en-US" dirty="0" smtClean="0"/>
              <a:t>The </a:t>
            </a:r>
            <a:r>
              <a:rPr lang="en-US" dirty="0"/>
              <a:t>dissemination may be made through a conference, a seminar, a report, or an oral or poster presentation. </a:t>
            </a:r>
            <a:endParaRPr lang="en-US" dirty="0" smtClean="0"/>
          </a:p>
          <a:p>
            <a:pPr algn="just"/>
            <a:r>
              <a:rPr lang="en-US" dirty="0" smtClean="0"/>
              <a:t>The </a:t>
            </a:r>
            <a:r>
              <a:rPr lang="en-US" dirty="0"/>
              <a:t>style and organization of the report will differ according to the target audience, the occasion, and the purpose of the research. Reports should be developed from the client’s perspectives.</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61</a:t>
            </a:fld>
            <a:endParaRPr lang="en-US"/>
          </a:p>
        </p:txBody>
      </p:sp>
    </p:spTree>
    <p:extLst>
      <p:ext uri="{BB962C8B-B14F-4D97-AF65-F5344CB8AC3E}">
        <p14:creationId xmlns:p14="http://schemas.microsoft.com/office/powerpoint/2010/main" val="966822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82296" indent="0" algn="just">
              <a:buNone/>
            </a:pPr>
            <a:r>
              <a:rPr lang="en-US" dirty="0"/>
              <a:t>A report is an excellent means that helps to establish the researcher’s credibility. At a bare minimum, a research report should contain sections on:</a:t>
            </a:r>
          </a:p>
          <a:p>
            <a:pPr lvl="0" algn="just"/>
            <a:r>
              <a:rPr lang="en-US" dirty="0"/>
              <a:t>An executive summary;</a:t>
            </a:r>
          </a:p>
          <a:p>
            <a:pPr lvl="0" algn="just"/>
            <a:r>
              <a:rPr lang="en-US" dirty="0"/>
              <a:t>Background of the problem;</a:t>
            </a:r>
          </a:p>
          <a:p>
            <a:pPr lvl="0" algn="just"/>
            <a:r>
              <a:rPr lang="en-US" dirty="0"/>
              <a:t>Literature review;</a:t>
            </a:r>
          </a:p>
          <a:p>
            <a:pPr lvl="0" algn="just"/>
            <a:r>
              <a:rPr lang="en-US" dirty="0"/>
              <a:t>Methodology;</a:t>
            </a:r>
          </a:p>
          <a:p>
            <a:pPr lvl="0" algn="just"/>
            <a:r>
              <a:rPr lang="en-US" dirty="0"/>
              <a:t>Findings;</a:t>
            </a:r>
          </a:p>
          <a:p>
            <a:pPr lvl="0" algn="just"/>
            <a:r>
              <a:rPr lang="en-US" dirty="0"/>
              <a:t>Discussion;</a:t>
            </a:r>
          </a:p>
          <a:p>
            <a:pPr lvl="0" algn="just"/>
            <a:r>
              <a:rPr lang="en-US" dirty="0"/>
              <a:t>Conclusions and</a:t>
            </a:r>
          </a:p>
          <a:p>
            <a:pPr lvl="0" algn="just"/>
            <a:r>
              <a:rPr lang="en-US" dirty="0"/>
              <a:t>Recommendations.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62</a:t>
            </a:fld>
            <a:endParaRPr lang="en-US"/>
          </a:p>
        </p:txBody>
      </p:sp>
    </p:spTree>
    <p:extLst>
      <p:ext uri="{BB962C8B-B14F-4D97-AF65-F5344CB8AC3E}">
        <p14:creationId xmlns:p14="http://schemas.microsoft.com/office/powerpoint/2010/main" val="12057854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The results of the study can also be disseminated through peer-reviewed journals published by academic institutions and reputed publishers both at home and abroad. </a:t>
            </a:r>
            <a:endParaRPr lang="en-US" dirty="0" smtClean="0"/>
          </a:p>
          <a:p>
            <a:pPr algn="just"/>
            <a:r>
              <a:rPr lang="en-US" dirty="0" smtClean="0"/>
              <a:t>These </a:t>
            </a:r>
            <a:r>
              <a:rPr lang="en-US" dirty="0"/>
              <a:t>journals have their format and editorial policies. </a:t>
            </a:r>
            <a:endParaRPr lang="en-US" dirty="0" smtClean="0"/>
          </a:p>
          <a:p>
            <a:pPr algn="just"/>
            <a:r>
              <a:rPr lang="en-US" dirty="0" smtClean="0"/>
              <a:t>The </a:t>
            </a:r>
            <a:r>
              <a:rPr lang="en-US" dirty="0"/>
              <a:t>contributors can submit their manuscripts adhering to the policies and format for possible publications of their papers. </a:t>
            </a:r>
            <a:endParaRPr lang="en-US" dirty="0" smtClean="0"/>
          </a:p>
          <a:p>
            <a:pPr algn="just"/>
            <a:r>
              <a:rPr lang="en-US" dirty="0" smtClean="0"/>
              <a:t>There </a:t>
            </a:r>
            <a:r>
              <a:rPr lang="en-US" dirty="0"/>
              <a:t>are now ample opportunities for the researchers to publish one’s work online as well. </a:t>
            </a:r>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63</a:t>
            </a:fld>
            <a:endParaRPr lang="en-US"/>
          </a:p>
        </p:txBody>
      </p:sp>
    </p:spTree>
    <p:extLst>
      <p:ext uri="{BB962C8B-B14F-4D97-AF65-F5344CB8AC3E}">
        <p14:creationId xmlns:p14="http://schemas.microsoft.com/office/powerpoint/2010/main" val="22282298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Many interesting studies have been conducted by the researchers without having any effect in actual settings. </a:t>
            </a:r>
            <a:endParaRPr lang="en-US" dirty="0" smtClean="0"/>
          </a:p>
          <a:p>
            <a:pPr algn="just"/>
            <a:r>
              <a:rPr lang="en-US" dirty="0" smtClean="0"/>
              <a:t>Ideally</a:t>
            </a:r>
            <a:r>
              <a:rPr lang="en-US" dirty="0"/>
              <a:t>, the concluding step of a scientific study is to plan for its utilization in the real world. </a:t>
            </a:r>
            <a:endParaRPr lang="en-US" dirty="0" smtClean="0"/>
          </a:p>
          <a:p>
            <a:pPr algn="just"/>
            <a:r>
              <a:rPr lang="en-US" dirty="0" smtClean="0"/>
              <a:t>Although </a:t>
            </a:r>
            <a:r>
              <a:rPr lang="en-US" dirty="0"/>
              <a:t>researchers are often not themselves in a position to implement a plan for utilizing research findings, they can contribute to the process by including in their research reports a few recommendations regarding how the results of the study could be utilized for policy formulation and program intervention.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64</a:t>
            </a:fld>
            <a:endParaRPr lang="en-US"/>
          </a:p>
        </p:txBody>
      </p:sp>
    </p:spTree>
    <p:extLst>
      <p:ext uri="{BB962C8B-B14F-4D97-AF65-F5344CB8AC3E}">
        <p14:creationId xmlns:p14="http://schemas.microsoft.com/office/powerpoint/2010/main" val="188543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algn="just"/>
            <a:r>
              <a:rPr lang="en-US" dirty="0" smtClean="0"/>
              <a:t>Question</a:t>
            </a:r>
          </a:p>
          <a:p>
            <a:pPr algn="just"/>
            <a:r>
              <a:rPr lang="en-US" dirty="0"/>
              <a:t>Define the conceptual framework and how significant is it to the </a:t>
            </a:r>
            <a:r>
              <a:rPr lang="en-US"/>
              <a:t>design </a:t>
            </a:r>
            <a:r>
              <a:rPr lang="en-US" smtClean="0"/>
              <a:t>of research </a:t>
            </a:r>
            <a:r>
              <a:rPr lang="en-US"/>
              <a:t>proposal</a:t>
            </a:r>
            <a:r>
              <a:rPr lang="en-US" smtClean="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65</a:t>
            </a:fld>
            <a:endParaRPr lang="en-US"/>
          </a:p>
        </p:txBody>
      </p:sp>
    </p:spTree>
    <p:extLst>
      <p:ext uri="{BB962C8B-B14F-4D97-AF65-F5344CB8AC3E}">
        <p14:creationId xmlns:p14="http://schemas.microsoft.com/office/powerpoint/2010/main" val="3594991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effectLst/>
              </a:rPr>
              <a:t/>
            </a:r>
            <a:br>
              <a:rPr lang="en-US" b="1" u="sng" dirty="0" smtClean="0">
                <a:effectLst/>
              </a:rPr>
            </a:br>
            <a:r>
              <a:rPr lang="en-US" b="1" u="sng" dirty="0" smtClean="0">
                <a:effectLst/>
              </a:rPr>
              <a:t>Step </a:t>
            </a:r>
            <a:r>
              <a:rPr lang="en-US" b="1" u="sng" dirty="0">
                <a:effectLst/>
              </a:rPr>
              <a:t>– 1:</a:t>
            </a:r>
            <a:r>
              <a:rPr lang="en-US" b="1" dirty="0">
                <a:effectLst/>
              </a:rPr>
              <a:t> Identifying the Problem</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a:bodyPr>
          <a:lstStyle/>
          <a:p>
            <a:pPr algn="just"/>
            <a:r>
              <a:rPr lang="en-US" dirty="0"/>
              <a:t>The first and foremost task in the entire process of scientific research is to identify a research problem</a:t>
            </a:r>
            <a:r>
              <a:rPr lang="en-US" dirty="0" smtClean="0"/>
              <a:t>. </a:t>
            </a:r>
            <a:r>
              <a:rPr lang="en-US" dirty="0"/>
              <a:t>But the core question is: whether all problems require research. We have countless problems around us, but all that we encounter do not qualify as research problems, and thus, these do not need to be researched. </a:t>
            </a:r>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632437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Keeping this point in view, we must draw a line between a research problem and a non-research problem. Intuitively, researchable problems are those who have a possibility of thorough verification investigation, which can be effected through the analysis and collection of data, while the non-research problems do not need to go through these processes.</a:t>
            </a:r>
            <a:endParaRPr lang="en-US" b="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1873649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Non-Research </a:t>
            </a:r>
            <a:r>
              <a:rPr lang="en-US" b="1" dirty="0">
                <a:effectLst/>
              </a:rPr>
              <a:t>Problem</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A </a:t>
            </a:r>
            <a:r>
              <a:rPr lang="en-US" b="1" dirty="0"/>
              <a:t>non-research problem </a:t>
            </a:r>
            <a:r>
              <a:rPr lang="en-US" dirty="0"/>
              <a:t>is one that does not require any research to arrive at a solution. Intuitively, a non-researchable problem consists of vague details and cannot be resolved through research. It is a managerial or built-in problem that may be solved at the administrative or management level.</a:t>
            </a:r>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1/31/2024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8438545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1580</TotalTime>
  <Words>4504</Words>
  <Application>Microsoft Office PowerPoint</Application>
  <PresentationFormat>On-screen Show (4:3)</PresentationFormat>
  <Paragraphs>393</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Solstice</vt:lpstr>
      <vt:lpstr>The Research Process</vt:lpstr>
      <vt:lpstr>Stages in the Research Process</vt:lpstr>
      <vt:lpstr>PowerPoint Presentation</vt:lpstr>
      <vt:lpstr>PowerPoint Presentation</vt:lpstr>
      <vt:lpstr>PowerPoint Presentation</vt:lpstr>
      <vt:lpstr>PowerPoint Presentation</vt:lpstr>
      <vt:lpstr> Step – 1: Identifying the Problem </vt:lpstr>
      <vt:lpstr>PowerPoint Presentation</vt:lpstr>
      <vt:lpstr> Non-Research Problem </vt:lpstr>
      <vt:lpstr>PowerPoint Presentation</vt:lpstr>
      <vt:lpstr> Example #1 </vt:lpstr>
      <vt:lpstr> Example #2 </vt:lpstr>
      <vt:lpstr>Example #3</vt:lpstr>
      <vt:lpstr>Example #4</vt:lpstr>
      <vt:lpstr>PowerPoint Presentation</vt:lpstr>
      <vt:lpstr> Research Problem </vt:lpstr>
      <vt:lpstr>PowerPoint Presentation</vt:lpstr>
      <vt:lpstr>PowerPoint Presentation</vt:lpstr>
      <vt:lpstr>Example #1</vt:lpstr>
      <vt:lpstr>PowerPoint Presentation</vt:lpstr>
      <vt:lpstr>Example#2</vt:lpstr>
      <vt:lpstr>PowerPoint Presentation</vt:lpstr>
      <vt:lpstr>Example #3</vt:lpstr>
      <vt:lpstr>PowerPoint Presentation</vt:lpstr>
      <vt:lpstr>PowerPoint Presentation</vt:lpstr>
      <vt:lpstr>PowerPoint Presentation</vt:lpstr>
      <vt:lpstr>Steps followed before research</vt:lpstr>
      <vt:lpstr> Statement of the Problem </vt:lpstr>
      <vt:lpstr> Justifying the Problem </vt:lpstr>
      <vt:lpstr> Analyzing the Problem </vt:lpstr>
      <vt:lpstr> Other Issues of Problem Identification </vt:lpstr>
      <vt:lpstr>PowerPoint Presentation</vt:lpstr>
      <vt:lpstr>Pilot Survey</vt:lpstr>
      <vt:lpstr> Case Studies </vt:lpstr>
      <vt:lpstr> Focus Group Interviews </vt:lpstr>
      <vt:lpstr> Experience Survey </vt:lpstr>
      <vt:lpstr> Step – 2: Reviewing of Literature </vt:lpstr>
      <vt:lpstr>PowerPoint Presentation</vt:lpstr>
      <vt:lpstr>Why carry out Literature Review</vt:lpstr>
      <vt:lpstr>PowerPoint Presentation</vt:lpstr>
      <vt:lpstr> Step – 3: Setting research questions, objectives, and hypotheses </vt:lpstr>
      <vt:lpstr>PowerPoint Presentation</vt:lpstr>
      <vt:lpstr> Step -4: Choosing the study design </vt:lpstr>
      <vt:lpstr>PowerPoint Presentation</vt:lpstr>
      <vt:lpstr>PowerPoint Presentation</vt:lpstr>
      <vt:lpstr> Step – 5: Deciding on the sample design </vt:lpstr>
      <vt:lpstr>PowerPoint Presentation</vt:lpstr>
      <vt:lpstr>PowerPoint Presentation</vt:lpstr>
      <vt:lpstr>PowerPoint Presentation</vt:lpstr>
      <vt:lpstr>PowerPoint Presentation</vt:lpstr>
      <vt:lpstr>PowerPoint Presentation</vt:lpstr>
      <vt:lpstr>PowerPoint Presentation</vt:lpstr>
      <vt:lpstr> Step – 6: Collecting data </vt:lpstr>
      <vt:lpstr>PowerPoint Presentation</vt:lpstr>
      <vt:lpstr> Step-7: Processing and Analyzing Data </vt:lpstr>
      <vt:lpstr>PowerPoint Presentation</vt:lpstr>
      <vt:lpstr>PowerPoint Presentation</vt:lpstr>
      <vt:lpstr> Step-8: Writing the report – Developing Research Proposal, Writing Report, Disseminating and Utilizing Results </vt:lpstr>
      <vt:lpstr>PowerPoint Presentation</vt:lpstr>
      <vt:lpstr> The end goal of a scientific study is to interpret the results and draw conclusions. </vt:lpstr>
      <vt:lpstr>PowerPoint Presentation</vt:lpstr>
      <vt:lpstr>PowerPoint Presentation</vt:lpstr>
      <vt:lpstr>PowerPoint Presentation</vt:lpstr>
      <vt:lpstr>PowerPoint Presentation</vt:lpstr>
      <vt:lpstr>Recap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Research Process</dc:title>
  <dc:creator>Arshley</dc:creator>
  <cp:lastModifiedBy>Arshley</cp:lastModifiedBy>
  <cp:revision>35</cp:revision>
  <dcterms:created xsi:type="dcterms:W3CDTF">2021-08-17T14:14:10Z</dcterms:created>
  <dcterms:modified xsi:type="dcterms:W3CDTF">2024-01-31T10:32:49Z</dcterms:modified>
</cp:coreProperties>
</file>