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98" r:id="rId26"/>
    <p:sldId id="299" r:id="rId27"/>
    <p:sldId id="300" r:id="rId28"/>
    <p:sldId id="297"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720" y="5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216C5678-EE20-4FA5-88E2-6E0BD67A2E26}" type="datetime1">
              <a:rPr lang="en-US" smtClean="0"/>
              <a:t>9/21/2021</a:t>
            </a:fld>
            <a:endParaRPr lang="en-US" dirty="0"/>
          </a:p>
        </p:txBody>
      </p:sp>
      <p:sp>
        <p:nvSpPr>
          <p:cNvPr id="20" name="Footer Placeholder 19"/>
          <p:cNvSpPr>
            <a:spLocks noGrp="1"/>
          </p:cNvSpPr>
          <p:nvPr>
            <p:ph type="ftr" sz="quarter" idx="11"/>
          </p:nvPr>
        </p:nvSpPr>
        <p:spPr/>
        <p:txBody>
          <a:bodyPr/>
          <a:lstStyle>
            <a:extLst/>
          </a:lstStyle>
          <a:p>
            <a:r>
              <a:rPr lang="en-US" smtClean="0"/>
              <a:t>Footer Text</a:t>
            </a:r>
            <a:endParaRPr lang="en-US" dirty="0"/>
          </a:p>
        </p:txBody>
      </p:sp>
      <p:sp>
        <p:nvSpPr>
          <p:cNvPr id="10" name="Slide Number Placeholder 9"/>
          <p:cNvSpPr>
            <a:spLocks noGrp="1"/>
          </p:cNvSpPr>
          <p:nvPr>
            <p:ph type="sldNum" sz="quarter" idx="12"/>
          </p:nvPr>
        </p:nvSpPr>
        <p:spPr/>
        <p:txBody>
          <a:bodyPr/>
          <a:lstStyle>
            <a:extLst/>
          </a:lstStyle>
          <a:p>
            <a:fld id="{BA9B540C-44DA-4F69-89C9-7C84606640D3}"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051B39-B140-43FE-96DB-472A2B59CE7C}" type="datetime1">
              <a:rPr lang="en-US" smtClean="0"/>
              <a:t>9/21/2021</a:t>
            </a:fld>
            <a:endParaRPr lang="en-US"/>
          </a:p>
        </p:txBody>
      </p:sp>
      <p:sp>
        <p:nvSpPr>
          <p:cNvPr id="5" name="Footer Placeholder 4"/>
          <p:cNvSpPr>
            <a:spLocks noGrp="1"/>
          </p:cNvSpPr>
          <p:nvPr>
            <p:ph type="ftr" sz="quarter" idx="11"/>
          </p:nvPr>
        </p:nvSpPr>
        <p:spPr/>
        <p:txBody>
          <a:bodyPr/>
          <a:lstStyle>
            <a:extLst/>
          </a:lstStyle>
          <a:p>
            <a:r>
              <a:rPr lang="en-US" smtClean="0"/>
              <a:t>Footer Text</a:t>
            </a:r>
            <a:endParaRPr lang="en-US"/>
          </a:p>
        </p:txBody>
      </p:sp>
      <p:sp>
        <p:nvSpPr>
          <p:cNvPr id="6" name="Slide Number Placeholder 5"/>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A600BB2-27C5-458B-ABCE-839C88CF47CE}" type="datetime1">
              <a:rPr lang="en-US" smtClean="0"/>
              <a:t>9/21/2021</a:t>
            </a:fld>
            <a:endParaRPr lang="en-US"/>
          </a:p>
        </p:txBody>
      </p:sp>
      <p:sp>
        <p:nvSpPr>
          <p:cNvPr id="5" name="Footer Placeholder 4"/>
          <p:cNvSpPr>
            <a:spLocks noGrp="1"/>
          </p:cNvSpPr>
          <p:nvPr>
            <p:ph type="ftr" sz="quarter" idx="11"/>
          </p:nvPr>
        </p:nvSpPr>
        <p:spPr/>
        <p:txBody>
          <a:bodyPr/>
          <a:lstStyle>
            <a:extLst/>
          </a:lstStyle>
          <a:p>
            <a:r>
              <a:rPr lang="en-US" smtClean="0"/>
              <a:t>Footer Text</a:t>
            </a:r>
            <a:endParaRPr lang="en-US"/>
          </a:p>
        </p:txBody>
      </p:sp>
      <p:sp>
        <p:nvSpPr>
          <p:cNvPr id="6" name="Slide Number Placeholder 5"/>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extLst/>
          </a:lstStyle>
          <a:p>
            <a:r>
              <a:rPr lang="en-US" smtClean="0"/>
              <a:t>Footer Text</a:t>
            </a:r>
            <a:endParaRPr lang="en-US"/>
          </a:p>
        </p:txBody>
      </p:sp>
      <p:sp>
        <p:nvSpPr>
          <p:cNvPr id="6" name="Slide Number Placeholder 5"/>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9CAEA93-55E7-4DA9-90C2-089A26EEFEC4}" type="datetime1">
              <a:rPr lang="en-US" smtClean="0"/>
              <a:t>9/21/2021</a:t>
            </a:fld>
            <a:endParaRPr lang="en-US"/>
          </a:p>
        </p:txBody>
      </p:sp>
      <p:sp>
        <p:nvSpPr>
          <p:cNvPr id="5" name="Footer Placeholder 4"/>
          <p:cNvSpPr>
            <a:spLocks noGrp="1"/>
          </p:cNvSpPr>
          <p:nvPr>
            <p:ph type="ftr" sz="quarter" idx="11"/>
          </p:nvPr>
        </p:nvSpPr>
        <p:spPr/>
        <p:txBody>
          <a:bodyPr/>
          <a:lstStyle>
            <a:extLst/>
          </a:lstStyle>
          <a:p>
            <a:r>
              <a:rPr lang="en-US" smtClean="0"/>
              <a:t>Footer Text</a:t>
            </a:r>
            <a:endParaRPr lang="en-US"/>
          </a:p>
        </p:txBody>
      </p:sp>
      <p:sp>
        <p:nvSpPr>
          <p:cNvPr id="6" name="Slide Number Placeholder 5"/>
          <p:cNvSpPr>
            <a:spLocks noGrp="1"/>
          </p:cNvSpPr>
          <p:nvPr>
            <p:ph type="sldNum" sz="quarter" idx="12"/>
          </p:nvPr>
        </p:nvSpPr>
        <p:spPr/>
        <p:txBody>
          <a:bodyPr/>
          <a:lstStyle>
            <a:extLst/>
          </a:lstStyle>
          <a:p>
            <a:fld id="{BA9B540C-44DA-4F69-89C9-7C84606640D3}"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34CF3C7-6809-4F39-BD67-A75817BDDE0A}" type="datetime1">
              <a:rPr lang="en-US" smtClean="0"/>
              <a:t>9/21/2021</a:t>
            </a:fld>
            <a:endParaRPr lang="en-US"/>
          </a:p>
        </p:txBody>
      </p:sp>
      <p:sp>
        <p:nvSpPr>
          <p:cNvPr id="6" name="Footer Placeholder 5"/>
          <p:cNvSpPr>
            <a:spLocks noGrp="1"/>
          </p:cNvSpPr>
          <p:nvPr>
            <p:ph type="ftr" sz="quarter" idx="11"/>
          </p:nvPr>
        </p:nvSpPr>
        <p:spPr/>
        <p:txBody>
          <a:bodyPr/>
          <a:lstStyle>
            <a:extLst/>
          </a:lstStyle>
          <a:p>
            <a:r>
              <a:rPr lang="en-US" smtClean="0"/>
              <a:t>Footer Text</a:t>
            </a:r>
            <a:endParaRPr lang="en-US"/>
          </a:p>
        </p:txBody>
      </p:sp>
      <p:sp>
        <p:nvSpPr>
          <p:cNvPr id="7" name="Slide Number Placeholder 6"/>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7EAEB24-CE78-465C-A726-91D0868FA48F}" type="datetime1">
              <a:rPr lang="en-US" smtClean="0"/>
              <a:t>9/21/2021</a:t>
            </a:fld>
            <a:endParaRPr lang="en-US"/>
          </a:p>
        </p:txBody>
      </p:sp>
      <p:sp>
        <p:nvSpPr>
          <p:cNvPr id="8" name="Footer Placeholder 7"/>
          <p:cNvSpPr>
            <a:spLocks noGrp="1"/>
          </p:cNvSpPr>
          <p:nvPr>
            <p:ph type="ftr" sz="quarter" idx="11"/>
          </p:nvPr>
        </p:nvSpPr>
        <p:spPr/>
        <p:txBody>
          <a:bodyPr/>
          <a:lstStyle>
            <a:extLst/>
          </a:lstStyle>
          <a:p>
            <a:r>
              <a:rPr lang="en-US" smtClean="0"/>
              <a:t>Footer Text</a:t>
            </a:r>
            <a:endParaRPr lang="en-US"/>
          </a:p>
        </p:txBody>
      </p:sp>
      <p:sp>
        <p:nvSpPr>
          <p:cNvPr id="9" name="Slide Number Placeholder 8"/>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0BAADF0-1749-4E8B-9691-B44A5F8C0895}" type="datetime1">
              <a:rPr lang="en-US" smtClean="0"/>
              <a:t>9/21/2021</a:t>
            </a:fld>
            <a:endParaRPr lang="en-US"/>
          </a:p>
        </p:txBody>
      </p:sp>
      <p:sp>
        <p:nvSpPr>
          <p:cNvPr id="4" name="Footer Placeholder 3"/>
          <p:cNvSpPr>
            <a:spLocks noGrp="1"/>
          </p:cNvSpPr>
          <p:nvPr>
            <p:ph type="ftr" sz="quarter" idx="11"/>
          </p:nvPr>
        </p:nvSpPr>
        <p:spPr/>
        <p:txBody>
          <a:bodyPr/>
          <a:lstStyle>
            <a:extLst/>
          </a:lstStyle>
          <a:p>
            <a:r>
              <a:rPr lang="en-US" smtClean="0"/>
              <a:t>Footer Text</a:t>
            </a:r>
            <a:endParaRPr lang="en-US"/>
          </a:p>
        </p:txBody>
      </p:sp>
      <p:sp>
        <p:nvSpPr>
          <p:cNvPr id="5" name="Slide Number Placeholder 4"/>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8AF628A-A867-4937-BBE5-207DB6F9C51A}" type="datetime1">
              <a:rPr lang="en-US" smtClean="0"/>
              <a:t>9/21/2021</a:t>
            </a:fld>
            <a:endParaRPr lang="en-US"/>
          </a:p>
        </p:txBody>
      </p:sp>
      <p:sp>
        <p:nvSpPr>
          <p:cNvPr id="3" name="Footer Placeholder 2"/>
          <p:cNvSpPr>
            <a:spLocks noGrp="1"/>
          </p:cNvSpPr>
          <p:nvPr>
            <p:ph type="ftr" sz="quarter" idx="11"/>
          </p:nvPr>
        </p:nvSpPr>
        <p:spPr/>
        <p:txBody>
          <a:bodyPr/>
          <a:lstStyle>
            <a:extLst/>
          </a:lstStyle>
          <a:p>
            <a:r>
              <a:rPr lang="en-US" smtClean="0"/>
              <a:t>Footer Text</a:t>
            </a:r>
            <a:endParaRPr lang="en-US"/>
          </a:p>
        </p:txBody>
      </p:sp>
      <p:sp>
        <p:nvSpPr>
          <p:cNvPr id="4" name="Slide Number Placeholder 3"/>
          <p:cNvSpPr>
            <a:spLocks noGrp="1"/>
          </p:cNvSpPr>
          <p:nvPr>
            <p:ph type="sldNum" sz="quarter" idx="12"/>
          </p:nvPr>
        </p:nvSpPr>
        <p:spPr/>
        <p:txBody>
          <a:bodyPr/>
          <a:lstStyle>
            <a:extLst/>
          </a:lstStyle>
          <a:p>
            <a:fld id="{BA9B540C-44DA-4F69-89C9-7C84606640D3}"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18BBB94-68E6-4675-A946-F1C5994EDBD7}" type="datetime1">
              <a:rPr lang="en-US" smtClean="0"/>
              <a:t>9/21/2021</a:t>
            </a:fld>
            <a:endParaRPr lang="en-US"/>
          </a:p>
        </p:txBody>
      </p:sp>
      <p:sp>
        <p:nvSpPr>
          <p:cNvPr id="6" name="Footer Placeholder 5"/>
          <p:cNvSpPr>
            <a:spLocks noGrp="1"/>
          </p:cNvSpPr>
          <p:nvPr>
            <p:ph type="ftr" sz="quarter" idx="11"/>
          </p:nvPr>
        </p:nvSpPr>
        <p:spPr/>
        <p:txBody>
          <a:bodyPr/>
          <a:lstStyle>
            <a:extLst/>
          </a:lstStyle>
          <a:p>
            <a:r>
              <a:rPr lang="en-US" smtClean="0"/>
              <a:t>Footer Text</a:t>
            </a:r>
            <a:endParaRPr lang="en-US"/>
          </a:p>
        </p:txBody>
      </p:sp>
      <p:sp>
        <p:nvSpPr>
          <p:cNvPr id="7" name="Slide Number Placeholder 6"/>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C3B8377-21E3-4835-B75D-4E2847E2750F}" type="datetime1">
              <a:rPr lang="en-US" smtClean="0"/>
              <a:t>9/21/2021</a:t>
            </a:fld>
            <a:endParaRPr lang="en-US"/>
          </a:p>
        </p:txBody>
      </p:sp>
      <p:sp>
        <p:nvSpPr>
          <p:cNvPr id="6" name="Footer Placeholder 5"/>
          <p:cNvSpPr>
            <a:spLocks noGrp="1"/>
          </p:cNvSpPr>
          <p:nvPr>
            <p:ph type="ftr" sz="quarter" idx="11"/>
          </p:nvPr>
        </p:nvSpPr>
        <p:spPr/>
        <p:txBody>
          <a:bodyPr/>
          <a:lstStyle>
            <a:extLst/>
          </a:lstStyle>
          <a:p>
            <a:r>
              <a:rPr lang="en-US" smtClean="0"/>
              <a:t>Footer Text</a:t>
            </a:r>
            <a:endParaRPr lang="en-US"/>
          </a:p>
        </p:txBody>
      </p:sp>
      <p:sp>
        <p:nvSpPr>
          <p:cNvPr id="7" name="Slide Number Placeholder 6"/>
          <p:cNvSpPr>
            <a:spLocks noGrp="1"/>
          </p:cNvSpPr>
          <p:nvPr>
            <p:ph type="sldNum" sz="quarter" idx="12"/>
          </p:nvPr>
        </p:nvSpPr>
        <p:spPr/>
        <p:txBody>
          <a:bodyPr/>
          <a:lstStyle>
            <a:extLst/>
          </a:lstStyle>
          <a:p>
            <a:fld id="{BA9B540C-44DA-4F69-89C9-7C84606640D3}"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0C4986D-6BE9-4264-908F-02DB36FD8D6C}" type="datetime1">
              <a:rPr lang="en-US" smtClean="0"/>
              <a:t>9/21/2021</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Footer Text</a:t>
            </a:r>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A9B540C-44DA-4F69-89C9-7C84606640D3}"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Approaches/Theories of Research</a:t>
            </a:r>
            <a:endParaRPr lang="en-US" dirty="0"/>
          </a:p>
        </p:txBody>
      </p:sp>
      <p:sp>
        <p:nvSpPr>
          <p:cNvPr id="3" name="Subtitle 2"/>
          <p:cNvSpPr>
            <a:spLocks noGrp="1"/>
          </p:cNvSpPr>
          <p:nvPr>
            <p:ph type="subTitle" idx="1"/>
          </p:nvPr>
        </p:nvSpPr>
        <p:spPr>
          <a:xfrm>
            <a:off x="1432560" y="1850064"/>
            <a:ext cx="7406640" cy="5007936"/>
          </a:xfrm>
        </p:spPr>
        <p:txBody>
          <a:bodyPr/>
          <a:lstStyle/>
          <a:p>
            <a:pPr algn="just"/>
            <a:r>
              <a:rPr lang="en-US" dirty="0"/>
              <a:t>Approaches to research depend on epistemologies, which vary considerably both within and between humanities and sciences. </a:t>
            </a:r>
            <a:endParaRPr lang="en-US" dirty="0" smtClean="0"/>
          </a:p>
          <a:p>
            <a:pPr algn="just"/>
            <a:r>
              <a:rPr lang="en-US" dirty="0" smtClean="0"/>
              <a:t>There </a:t>
            </a:r>
            <a:r>
              <a:rPr lang="en-US" dirty="0"/>
              <a:t>are several forms of research: scientific, humanities, artistic, social, economic, business, marketing, practitioner, technological among others. </a:t>
            </a:r>
          </a:p>
        </p:txBody>
      </p:sp>
      <p:sp>
        <p:nvSpPr>
          <p:cNvPr id="4" name="Date Placeholder 3"/>
          <p:cNvSpPr>
            <a:spLocks noGrp="1"/>
          </p:cNvSpPr>
          <p:nvPr>
            <p:ph type="dt" sz="half" idx="10"/>
          </p:nvPr>
        </p:nvSpPr>
        <p:spPr/>
        <p:txBody>
          <a:bodyPr/>
          <a:lstStyle/>
          <a:p>
            <a:fld id="{216C5678-EE20-4FA5-88E2-6E0BD67A2E26}" type="datetime1">
              <a:rPr lang="en-US" smtClean="0"/>
              <a:t>9/21/2021</a:t>
            </a:fld>
            <a:endParaRPr lang="en-US" dirty="0"/>
          </a:p>
        </p:txBody>
      </p:sp>
      <p:sp>
        <p:nvSpPr>
          <p:cNvPr id="6" name="Footer Placeholder 5"/>
          <p:cNvSpPr>
            <a:spLocks noGrp="1"/>
          </p:cNvSpPr>
          <p:nvPr>
            <p:ph type="ftr" sz="quarter" idx="11"/>
          </p:nvPr>
        </p:nvSpPr>
        <p:spPr/>
        <p:txBody>
          <a:bodyPr/>
          <a:lstStyle/>
          <a:p>
            <a:r>
              <a:rPr lang="en-US" smtClean="0"/>
              <a:t>Footer Text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a:t>
            </a:fld>
            <a:endParaRPr lang="en-US" dirty="0"/>
          </a:p>
        </p:txBody>
      </p:sp>
    </p:spTree>
    <p:extLst>
      <p:ext uri="{BB962C8B-B14F-4D97-AF65-F5344CB8AC3E}">
        <p14:creationId xmlns:p14="http://schemas.microsoft.com/office/powerpoint/2010/main" val="42388940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Constructs</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a:t>Constructs are abstract concepts specified at a high level of abstraction that are chosen specifically to explain the phenomenon of interest. </a:t>
            </a:r>
            <a:endParaRPr lang="en-US" dirty="0" smtClean="0"/>
          </a:p>
          <a:p>
            <a:pPr algn="just"/>
            <a:r>
              <a:rPr lang="en-US" dirty="0" smtClean="0"/>
              <a:t>constructs </a:t>
            </a:r>
            <a:r>
              <a:rPr lang="en-US" dirty="0"/>
              <a:t>may be </a:t>
            </a:r>
            <a:r>
              <a:rPr lang="en-US" dirty="0" err="1"/>
              <a:t>unidimensional</a:t>
            </a:r>
            <a:r>
              <a:rPr lang="en-US" dirty="0"/>
              <a:t> (i.e., embody a single concept), such as weight or age, or multi-dimensional (i.e., embody multiple underlying concepts), such as personality or culture. </a:t>
            </a:r>
            <a:endParaRPr lang="en-US" dirty="0" smtClean="0"/>
          </a:p>
          <a:p>
            <a:pPr algn="just"/>
            <a:r>
              <a:rPr lang="en-US" dirty="0" smtClean="0"/>
              <a:t>While </a:t>
            </a:r>
            <a:r>
              <a:rPr lang="en-US" dirty="0"/>
              <a:t>some constructs, such as age, education, and firm size, are easy to understand, others, such as creativity, prejudice, and organizational agility, may be more complex and abstruse, and still others such as trust, attitude, and learning, may represent temporal tendencies rather than steady states. Nevertheless, all constructs must have </a:t>
            </a:r>
            <a:r>
              <a:rPr lang="en-US" dirty="0" smtClean="0"/>
              <a:t>clear </a:t>
            </a:r>
            <a:r>
              <a:rPr lang="en-US" dirty="0"/>
              <a:t>operational definition that should specify exactly how the construct will be measured and at what level of analysis (individual, group, organizational, etc</a:t>
            </a:r>
            <a:r>
              <a:rPr lang="en-US" dirty="0" smtClean="0"/>
              <a:t>.).</a:t>
            </a:r>
          </a:p>
          <a:p>
            <a:pPr algn="just"/>
            <a:r>
              <a:rPr lang="en-US" dirty="0" smtClean="0"/>
              <a:t> </a:t>
            </a:r>
            <a:r>
              <a:rPr lang="en-US" dirty="0"/>
              <a:t>Measurable representations of abstract constructs are called variables . For instance, intelligence quotient (IQ score) is a variable that is purported to measure an abstract construct called intelligence. </a:t>
            </a:r>
            <a:endParaRPr lang="en-US" dirty="0" smtClean="0"/>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10</a:t>
            </a:fld>
            <a:endParaRPr lang="en-US"/>
          </a:p>
        </p:txBody>
      </p:sp>
    </p:spTree>
    <p:extLst>
      <p:ext uri="{BB962C8B-B14F-4D97-AF65-F5344CB8AC3E}">
        <p14:creationId xmlns:p14="http://schemas.microsoft.com/office/powerpoint/2010/main" val="4190227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Propositions are associations postulated between constructs based on deductive logic. Propositions are stated in declarative form and should ideally indicate a cause-effect relationship (e.g., if X occurs, then Y will follow). </a:t>
            </a:r>
            <a:endParaRPr lang="en-US" dirty="0" smtClean="0"/>
          </a:p>
          <a:p>
            <a:pPr algn="just"/>
            <a:r>
              <a:rPr lang="en-US" dirty="0" smtClean="0"/>
              <a:t>Note </a:t>
            </a:r>
            <a:r>
              <a:rPr lang="en-US" dirty="0"/>
              <a:t>that propositions </a:t>
            </a:r>
            <a:r>
              <a:rPr lang="en-US" dirty="0" smtClean="0"/>
              <a:t>MUST </a:t>
            </a:r>
            <a:r>
              <a:rPr lang="en-US" dirty="0"/>
              <a:t>be testable, and should be rejected if they are not supported by empirical observations. </a:t>
            </a:r>
            <a:endParaRPr lang="en-US" dirty="0" smtClean="0"/>
          </a:p>
          <a:p>
            <a:pPr algn="just"/>
            <a:r>
              <a:rPr lang="en-US" dirty="0" smtClean="0"/>
              <a:t>However</a:t>
            </a:r>
            <a:r>
              <a:rPr lang="en-US" dirty="0"/>
              <a:t>, like constructs, propositions are stated at the theoretical level, and they can only be tested by examining the corresponding relationship between measurable variables of those constructs. </a:t>
            </a:r>
            <a:endParaRPr lang="en-US" dirty="0" smtClean="0"/>
          </a:p>
          <a:p>
            <a:pPr algn="just"/>
            <a:r>
              <a:rPr lang="en-US" dirty="0" smtClean="0"/>
              <a:t>The </a:t>
            </a:r>
            <a:r>
              <a:rPr lang="en-US" dirty="0"/>
              <a:t>empirical formulation of propositions, stated as relationships between variables, is called hypotheses .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11</a:t>
            </a:fld>
            <a:endParaRPr lang="en-US"/>
          </a:p>
        </p:txBody>
      </p:sp>
    </p:spTree>
    <p:extLst>
      <p:ext uri="{BB962C8B-B14F-4D97-AF65-F5344CB8AC3E}">
        <p14:creationId xmlns:p14="http://schemas.microsoft.com/office/powerpoint/2010/main" val="3201702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The third building block of a theory is the logic that provides the basis for justifying the propositions as postulated. </a:t>
            </a:r>
            <a:endParaRPr lang="en-US" dirty="0" smtClean="0"/>
          </a:p>
          <a:p>
            <a:pPr algn="just"/>
            <a:r>
              <a:rPr lang="en-US" dirty="0" smtClean="0"/>
              <a:t>Logic </a:t>
            </a:r>
            <a:r>
              <a:rPr lang="en-US" dirty="0"/>
              <a:t>acts like a “glue” that connects the theoretical constructs and provides meaning and relevance to the relationships between these constructs. </a:t>
            </a:r>
            <a:endParaRPr lang="en-US" dirty="0" smtClean="0"/>
          </a:p>
          <a:p>
            <a:pPr algn="just"/>
            <a:r>
              <a:rPr lang="en-US" dirty="0" smtClean="0"/>
              <a:t>Logic </a:t>
            </a:r>
            <a:r>
              <a:rPr lang="en-US" dirty="0"/>
              <a:t>also represents the “explanation” that lies at the core of a theory. Without logic, propositions will be </a:t>
            </a:r>
            <a:r>
              <a:rPr lang="en-US" dirty="0" smtClean="0"/>
              <a:t>meaningless</a:t>
            </a:r>
            <a:r>
              <a:rPr lang="en-US" dirty="0"/>
              <a:t>, and cannot be tied into a cohesive “system of propositions” that is the heart of any theory.</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12</a:t>
            </a:fld>
            <a:endParaRPr lang="en-US"/>
          </a:p>
        </p:txBody>
      </p:sp>
    </p:spTree>
    <p:extLst>
      <p:ext uri="{BB962C8B-B14F-4D97-AF65-F5344CB8AC3E}">
        <p14:creationId xmlns:p14="http://schemas.microsoft.com/office/powerpoint/2010/main" val="771570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algn="just"/>
            <a:r>
              <a:rPr lang="en-US" dirty="0"/>
              <a:t>Finally, all theories are constrained by assumptions about values, time, and space, and boundary conditions that govern where the theory can be applied and where it cannot be applied</a:t>
            </a:r>
            <a:r>
              <a:rPr lang="en-US" dirty="0" smtClean="0"/>
              <a:t>. </a:t>
            </a:r>
          </a:p>
          <a:p>
            <a:pPr algn="just"/>
            <a:r>
              <a:rPr lang="en-US" dirty="0" smtClean="0"/>
              <a:t>Unfortunately</a:t>
            </a:r>
            <a:r>
              <a:rPr lang="en-US" dirty="0"/>
              <a:t>, theorists rarely state their implicit assumptions clearly, which leads to frequent misapplications of theories to problem situations in research.</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13</a:t>
            </a:fld>
            <a:endParaRPr lang="en-US"/>
          </a:p>
        </p:txBody>
      </p:sp>
    </p:spTree>
    <p:extLst>
      <p:ext uri="{BB962C8B-B14F-4D97-AF65-F5344CB8AC3E}">
        <p14:creationId xmlns:p14="http://schemas.microsoft.com/office/powerpoint/2010/main" val="42316875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a good Theory</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How can we evaluate the “goodness” of a given theory? Different criteria have been proposed by different researchers, the more important of which are listed below:</a:t>
            </a:r>
          </a:p>
          <a:p>
            <a:pPr lvl="0" algn="just"/>
            <a:r>
              <a:rPr lang="en-US" b="1" dirty="0"/>
              <a:t>Logical consistency</a:t>
            </a:r>
            <a:r>
              <a:rPr lang="en-US" dirty="0"/>
              <a:t>: Are the theoretical constructs, </a:t>
            </a:r>
            <a:r>
              <a:rPr lang="en-US" dirty="0" smtClean="0"/>
              <a:t>propositions, and </a:t>
            </a:r>
            <a:r>
              <a:rPr lang="en-US" dirty="0"/>
              <a:t>assumptions logically consistent with each other? If some of these “building blocks” of a theory are inconsistent with each other (e.g., a theory assumes rationality, but some constructs represent non-rational concepts), then the theory is a poor theory.</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14</a:t>
            </a:fld>
            <a:endParaRPr lang="en-US"/>
          </a:p>
        </p:txBody>
      </p:sp>
    </p:spTree>
    <p:extLst>
      <p:ext uri="{BB962C8B-B14F-4D97-AF65-F5344CB8AC3E}">
        <p14:creationId xmlns:p14="http://schemas.microsoft.com/office/powerpoint/2010/main" val="35637704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lgn="just"/>
            <a:r>
              <a:rPr lang="en-US" b="1" dirty="0"/>
              <a:t>Explanatory power</a:t>
            </a:r>
            <a:r>
              <a:rPr lang="en-US" dirty="0"/>
              <a:t>: </a:t>
            </a:r>
            <a:endParaRPr lang="en-US" dirty="0" smtClean="0"/>
          </a:p>
          <a:p>
            <a:pPr lvl="0" algn="just"/>
            <a:r>
              <a:rPr lang="en-US" dirty="0" smtClean="0"/>
              <a:t>How </a:t>
            </a:r>
            <a:r>
              <a:rPr lang="en-US" dirty="0"/>
              <a:t>much does a given theory explain (or predict) reality? Good theories obviously explain the target phenomenon better than rival </a:t>
            </a:r>
            <a:r>
              <a:rPr lang="en-US" dirty="0" smtClean="0"/>
              <a:t>theories.</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15</a:t>
            </a:fld>
            <a:endParaRPr lang="en-US"/>
          </a:p>
        </p:txBody>
      </p:sp>
    </p:spTree>
    <p:extLst>
      <p:ext uri="{BB962C8B-B14F-4D97-AF65-F5344CB8AC3E}">
        <p14:creationId xmlns:p14="http://schemas.microsoft.com/office/powerpoint/2010/main" val="17144614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lvl="0" algn="just"/>
            <a:r>
              <a:rPr lang="en-US" b="1" dirty="0"/>
              <a:t>Falsifiability</a:t>
            </a:r>
            <a:r>
              <a:rPr lang="en-US" dirty="0"/>
              <a:t>: </a:t>
            </a:r>
            <a:endParaRPr lang="en-US" dirty="0" smtClean="0"/>
          </a:p>
          <a:p>
            <a:pPr lvl="0" algn="just"/>
            <a:r>
              <a:rPr lang="en-US" dirty="0" smtClean="0"/>
              <a:t>Falsifiability </a:t>
            </a:r>
            <a:r>
              <a:rPr lang="en-US" dirty="0"/>
              <a:t>ensures that the theory is potentially disprovable, if empirical data does not match with theoretical propositions, which allows for their empirical testing by researchers. In other words, theories cannot be theories unless they can be empirically testable. </a:t>
            </a:r>
            <a:endParaRPr lang="en-US" dirty="0" smtClean="0"/>
          </a:p>
          <a:p>
            <a:pPr lvl="0" algn="just"/>
            <a:r>
              <a:rPr lang="en-US" dirty="0" smtClean="0"/>
              <a:t>Tautological </a:t>
            </a:r>
            <a:r>
              <a:rPr lang="en-US" dirty="0"/>
              <a:t>statements, such as “a day with high temperatures is a hot day” are not empirically testable because a hot day is defined (and measured) as a day with high temperatures, and hence, such statements cannot be viewed as a theoretical proposition. </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16</a:t>
            </a:fld>
            <a:endParaRPr lang="en-US"/>
          </a:p>
        </p:txBody>
      </p:sp>
    </p:spTree>
    <p:extLst>
      <p:ext uri="{BB962C8B-B14F-4D97-AF65-F5344CB8AC3E}">
        <p14:creationId xmlns:p14="http://schemas.microsoft.com/office/powerpoint/2010/main" val="1072841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0" algn="just"/>
            <a:r>
              <a:rPr lang="en-US" b="1" dirty="0"/>
              <a:t>Falsifiability</a:t>
            </a:r>
            <a:r>
              <a:rPr lang="en-US" dirty="0"/>
              <a:t> requires presence of rival explanations it ensures that the constructs are adequately measurable, and so forth. </a:t>
            </a:r>
          </a:p>
          <a:p>
            <a:pPr lvl="0" algn="just"/>
            <a:r>
              <a:rPr lang="en-US" dirty="0"/>
              <a:t>However, note that saying that a theory is falsifiable is not the same as saying that a theory should be falsified. </a:t>
            </a:r>
          </a:p>
          <a:p>
            <a:pPr lvl="0" algn="just"/>
            <a:r>
              <a:rPr lang="en-US" dirty="0"/>
              <a:t>If a theory is indeed falsified based on empirical evidence, then it was probably a poor theory to begin with!</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17</a:t>
            </a:fld>
            <a:endParaRPr lang="en-US"/>
          </a:p>
        </p:txBody>
      </p:sp>
    </p:spTree>
    <p:extLst>
      <p:ext uri="{BB962C8B-B14F-4D97-AF65-F5344CB8AC3E}">
        <p14:creationId xmlns:p14="http://schemas.microsoft.com/office/powerpoint/2010/main" val="135865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smtClean="0"/>
              <a:t>Parsimony:</a:t>
            </a:r>
          </a:p>
          <a:p>
            <a:pPr algn="just"/>
            <a:r>
              <a:rPr lang="en-US" dirty="0"/>
              <a:t>Parsimony relates to the degrees of freedom in a given theory. Parsimonious theories have higher degrees of freedom, which allow them to be more easily generalized to other contexts, settings, and populations</a:t>
            </a:r>
            <a:endParaRPr lang="en-US" b="1" dirty="0"/>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18</a:t>
            </a:fld>
            <a:endParaRPr lang="en-US"/>
          </a:p>
        </p:txBody>
      </p:sp>
    </p:spTree>
    <p:extLst>
      <p:ext uri="{BB962C8B-B14F-4D97-AF65-F5344CB8AC3E}">
        <p14:creationId xmlns:p14="http://schemas.microsoft.com/office/powerpoint/2010/main" val="2072582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rPr>
              <a:t/>
            </a:r>
            <a:br>
              <a:rPr lang="en-US" b="1" dirty="0" smtClean="0">
                <a:effectLst/>
              </a:rPr>
            </a:br>
            <a:r>
              <a:rPr lang="en-US" b="1" dirty="0" smtClean="0">
                <a:effectLst/>
              </a:rPr>
              <a:t>Approaches </a:t>
            </a:r>
            <a:r>
              <a:rPr lang="en-US" b="1" dirty="0">
                <a:effectLst/>
              </a:rPr>
              <a:t>to Theorizing</a:t>
            </a:r>
            <a:r>
              <a:rPr lang="en-US" dirty="0">
                <a:effectLst/>
              </a:rPr>
              <a:t/>
            </a:r>
            <a:br>
              <a:rPr lang="en-US" dirty="0">
                <a:effectLst/>
              </a:rPr>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There are four approaches to building theories.</a:t>
            </a:r>
          </a:p>
          <a:p>
            <a:pPr algn="just"/>
            <a:r>
              <a:rPr lang="en-US" dirty="0"/>
              <a:t>The first approach is to build </a:t>
            </a:r>
            <a:r>
              <a:rPr lang="en-US" b="1" dirty="0"/>
              <a:t>theories </a:t>
            </a:r>
            <a:r>
              <a:rPr lang="en-US" b="1" dirty="0" smtClean="0"/>
              <a:t>inductively.</a:t>
            </a:r>
          </a:p>
          <a:p>
            <a:pPr algn="just"/>
            <a:r>
              <a:rPr lang="en-US" dirty="0" smtClean="0"/>
              <a:t>Based </a:t>
            </a:r>
            <a:r>
              <a:rPr lang="en-US" dirty="0"/>
              <a:t>on observed patterns of events or behaviors. Such approach is often called “grounded theory building</a:t>
            </a:r>
            <a:r>
              <a:rPr lang="en-US" dirty="0" smtClean="0"/>
              <a:t>”. </a:t>
            </a:r>
          </a:p>
          <a:p>
            <a:pPr algn="just"/>
            <a:r>
              <a:rPr lang="en-US" dirty="0" smtClean="0"/>
              <a:t>Here the </a:t>
            </a:r>
            <a:r>
              <a:rPr lang="en-US" dirty="0"/>
              <a:t>theory is grounded in empirical observations. </a:t>
            </a:r>
            <a:endParaRPr lang="en-US" dirty="0" smtClean="0"/>
          </a:p>
          <a:p>
            <a:pPr algn="just"/>
            <a:r>
              <a:rPr lang="en-US" dirty="0" smtClean="0"/>
              <a:t>This </a:t>
            </a:r>
            <a:r>
              <a:rPr lang="en-US" dirty="0"/>
              <a:t>technique is heavily dependent on the observational and interpretive abilities of the </a:t>
            </a:r>
            <a:r>
              <a:rPr lang="en-US" dirty="0" smtClean="0"/>
              <a:t>researcher.</a:t>
            </a:r>
          </a:p>
          <a:p>
            <a:pPr algn="just"/>
            <a:r>
              <a:rPr lang="en-US" dirty="0" smtClean="0"/>
              <a:t> </a:t>
            </a:r>
            <a:r>
              <a:rPr lang="en-US" dirty="0"/>
              <a:t>Furthermore, observing certain patterns of events will not necessarily make a theory, unless the researcher is able to provide consistent explanations for the observed patterns. </a:t>
            </a:r>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19</a:t>
            </a:fld>
            <a:endParaRPr lang="en-US"/>
          </a:p>
        </p:txBody>
      </p:sp>
    </p:spTree>
    <p:extLst>
      <p:ext uri="{BB962C8B-B14F-4D97-AF65-F5344CB8AC3E}">
        <p14:creationId xmlns:p14="http://schemas.microsoft.com/office/powerpoint/2010/main" val="3248787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t>Theories are explanations of a natural or social behavior, event, or phenomenon. </a:t>
            </a:r>
            <a:endParaRPr lang="en-US" dirty="0" smtClean="0"/>
          </a:p>
          <a:p>
            <a:pPr algn="just"/>
            <a:r>
              <a:rPr lang="en-US" dirty="0" smtClean="0"/>
              <a:t>More </a:t>
            </a:r>
            <a:r>
              <a:rPr lang="en-US" dirty="0"/>
              <a:t>formally, a scientific theory is a system of constructs (concepts) and propositions (relationships between those constructs) that collectively presents a logical, systematic, and coherent explanation of a phenomenon of interest within some assumptions and boundary conditions </a:t>
            </a:r>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a:t>
            </a:fld>
            <a:endParaRPr lang="en-US"/>
          </a:p>
        </p:txBody>
      </p:sp>
    </p:spTree>
    <p:extLst>
      <p:ext uri="{BB962C8B-B14F-4D97-AF65-F5344CB8AC3E}">
        <p14:creationId xmlns:p14="http://schemas.microsoft.com/office/powerpoint/2010/main" val="25909577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dirty="0"/>
              <a:t>The second approach </a:t>
            </a:r>
            <a:r>
              <a:rPr lang="en-US" dirty="0" smtClean="0"/>
              <a:t>is </a:t>
            </a:r>
            <a:r>
              <a:rPr lang="en-US" dirty="0"/>
              <a:t>to conduct a bottom-up conceptual analysis to identify </a:t>
            </a:r>
            <a:r>
              <a:rPr lang="en-US" dirty="0" smtClean="0"/>
              <a:t>what is relevant </a:t>
            </a:r>
            <a:r>
              <a:rPr lang="en-US" dirty="0"/>
              <a:t>to the phenomenon of interest using a predefined framework. </a:t>
            </a:r>
            <a:endParaRPr lang="en-US" dirty="0" smtClean="0"/>
          </a:p>
          <a:p>
            <a:pPr algn="just"/>
            <a:r>
              <a:rPr lang="en-US" dirty="0" smtClean="0"/>
              <a:t>One </a:t>
            </a:r>
            <a:r>
              <a:rPr lang="en-US" dirty="0"/>
              <a:t>such framework may be a simple input-process-output framework, where the researcher may look for different categories of inputs, such as individual, organizational, and/or technological factors potentially related to the phenomenon of interest (the output), and describe the underlying processes that link these factors to the target phenomenon.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20</a:t>
            </a:fld>
            <a:endParaRPr lang="en-US"/>
          </a:p>
        </p:txBody>
      </p:sp>
    </p:spTree>
    <p:extLst>
      <p:ext uri="{BB962C8B-B14F-4D97-AF65-F5344CB8AC3E}">
        <p14:creationId xmlns:p14="http://schemas.microsoft.com/office/powerpoint/2010/main" val="34529138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t>The third approach to theorizing is to extend or modify existing theories to explain a new </a:t>
            </a:r>
            <a:r>
              <a:rPr lang="en-US" dirty="0" smtClean="0"/>
              <a:t>context. </a:t>
            </a:r>
          </a:p>
          <a:p>
            <a:pPr algn="just"/>
            <a:r>
              <a:rPr lang="en-US" dirty="0" smtClean="0"/>
              <a:t>Such </a:t>
            </a:r>
            <a:r>
              <a:rPr lang="en-US" dirty="0"/>
              <a:t>as by extending theories of individual learning to explain organizational learning. While making such an extension, certain concepts, propositions, and/or boundary conditions of the old theory may be retained and others modified to fit the new context.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21</a:t>
            </a:fld>
            <a:endParaRPr lang="en-US"/>
          </a:p>
        </p:txBody>
      </p:sp>
    </p:spTree>
    <p:extLst>
      <p:ext uri="{BB962C8B-B14F-4D97-AF65-F5344CB8AC3E}">
        <p14:creationId xmlns:p14="http://schemas.microsoft.com/office/powerpoint/2010/main" val="36951106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dirty="0"/>
              <a:t>The fourth approach is to apply existing theories in entirely new contexts by drawing upon the structural similarities between the two contexts. </a:t>
            </a:r>
            <a:endParaRPr lang="en-US" dirty="0" smtClean="0"/>
          </a:p>
          <a:p>
            <a:pPr algn="just"/>
            <a:r>
              <a:rPr lang="en-US" dirty="0" smtClean="0"/>
              <a:t>This </a:t>
            </a:r>
            <a:r>
              <a:rPr lang="en-US" dirty="0"/>
              <a:t>approach relies on reasoning by analogy, and is probably the most creative way of theorizing using a </a:t>
            </a:r>
            <a:r>
              <a:rPr lang="en-US" b="1" dirty="0"/>
              <a:t>deductive approach</a:t>
            </a:r>
            <a:r>
              <a:rPr lang="en-US" dirty="0"/>
              <a:t>. </a:t>
            </a:r>
            <a:endParaRPr lang="en-US" dirty="0" smtClean="0"/>
          </a:p>
          <a:p>
            <a:pPr algn="just"/>
            <a:r>
              <a:rPr lang="en-US" dirty="0" smtClean="0"/>
              <a:t>Just </a:t>
            </a:r>
            <a:r>
              <a:rPr lang="en-US" dirty="0"/>
              <a:t>as a nuclear explosion requires a critical mass of radioactive material to sustain a nuclear explosion, </a:t>
            </a:r>
            <a:r>
              <a:rPr lang="en-US" dirty="0" smtClean="0"/>
              <a:t>one writer called Markus </a:t>
            </a:r>
            <a:r>
              <a:rPr lang="en-US" dirty="0"/>
              <a:t>suggested that a network requires a critical mass of users to sustain its growth, and without such critical mass, users may leave the network, causing an eventual demise of the network.</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22</a:t>
            </a:fld>
            <a:endParaRPr lang="en-US"/>
          </a:p>
        </p:txBody>
      </p:sp>
    </p:spTree>
    <p:extLst>
      <p:ext uri="{BB962C8B-B14F-4D97-AF65-F5344CB8AC3E}">
        <p14:creationId xmlns:p14="http://schemas.microsoft.com/office/powerpoint/2010/main" val="9983238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Approaches</a:t>
            </a:r>
            <a:endParaRPr lang="en-US" dirty="0"/>
          </a:p>
        </p:txBody>
      </p:sp>
      <p:sp>
        <p:nvSpPr>
          <p:cNvPr id="3" name="Content Placeholder 2"/>
          <p:cNvSpPr>
            <a:spLocks noGrp="1"/>
          </p:cNvSpPr>
          <p:nvPr>
            <p:ph idx="1"/>
          </p:nvPr>
        </p:nvSpPr>
        <p:spPr/>
        <p:txBody>
          <a:bodyPr/>
          <a:lstStyle/>
          <a:p>
            <a:pPr algn="just"/>
            <a:r>
              <a:rPr lang="en-US" dirty="0"/>
              <a:t>Approaches to research depend on epistemologies, which vary considerably both within and between humanities and sciences. </a:t>
            </a:r>
            <a:endParaRPr lang="en-US" dirty="0" smtClean="0"/>
          </a:p>
          <a:p>
            <a:pPr algn="just"/>
            <a:r>
              <a:rPr lang="en-US" dirty="0" smtClean="0"/>
              <a:t>There </a:t>
            </a:r>
            <a:r>
              <a:rPr lang="en-US" dirty="0"/>
              <a:t>are several forms of research: scientific, humanities, artistic, social, economic, business, marketing, practitioner, technological among others. </a:t>
            </a:r>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23</a:t>
            </a:fld>
            <a:endParaRPr lang="en-US"/>
          </a:p>
        </p:txBody>
      </p:sp>
    </p:spTree>
    <p:extLst>
      <p:ext uri="{BB962C8B-B14F-4D97-AF65-F5344CB8AC3E}">
        <p14:creationId xmlns:p14="http://schemas.microsoft.com/office/powerpoint/2010/main" val="40047422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Scientific Method</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For Technology we will discuss the scientific Approach</a:t>
            </a:r>
          </a:p>
          <a:p>
            <a:pPr algn="just"/>
            <a:r>
              <a:rPr lang="en-US" dirty="0"/>
              <a:t>Scientific inquiry is a term that encompasses a variety of techniques that scientists use to explore the natural world and propose explanations based on the evidence they find.</a:t>
            </a:r>
          </a:p>
          <a:p>
            <a:pPr algn="just"/>
            <a:r>
              <a:rPr lang="en-US" dirty="0"/>
              <a:t>• The objective of scientific inquiry is to find and to characterize the patterns as resulted from the exploration.</a:t>
            </a:r>
          </a:p>
          <a:p>
            <a:pPr algn="just"/>
            <a:r>
              <a:rPr lang="en-US" dirty="0"/>
              <a:t>• Scientific inquiry is founded on experiment and observations as opposed to purely rational or isolated logical thought.</a:t>
            </a:r>
          </a:p>
          <a:p>
            <a:pPr algn="just"/>
            <a:r>
              <a:rPr lang="en-US" dirty="0"/>
              <a:t>• Scientific Inquiry can enrich our understanding of </a:t>
            </a:r>
            <a:r>
              <a:rPr lang="en-US" dirty="0" smtClean="0"/>
              <a:t>science</a:t>
            </a:r>
            <a:r>
              <a:rPr lang="en-US" dirty="0"/>
              <a:t>.</a:t>
            </a:r>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24</a:t>
            </a:fld>
            <a:endParaRPr lang="en-US"/>
          </a:p>
        </p:txBody>
      </p:sp>
    </p:spTree>
    <p:extLst>
      <p:ext uri="{BB962C8B-B14F-4D97-AF65-F5344CB8AC3E}">
        <p14:creationId xmlns:p14="http://schemas.microsoft.com/office/powerpoint/2010/main" val="17517464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Why </a:t>
            </a:r>
            <a:r>
              <a:rPr lang="en-US" b="1" dirty="0"/>
              <a:t>Scientific </a:t>
            </a:r>
            <a:r>
              <a:rPr lang="en-US" b="1" dirty="0" smtClean="0"/>
              <a:t>Approach?</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smtClean="0"/>
              <a:t>• </a:t>
            </a:r>
            <a:r>
              <a:rPr lang="en-US" dirty="0"/>
              <a:t>It will make you more knowledgeable about something.</a:t>
            </a:r>
          </a:p>
          <a:p>
            <a:pPr algn="just"/>
            <a:r>
              <a:rPr lang="en-US" dirty="0"/>
              <a:t>• You will be able to explain about something more thorough</a:t>
            </a:r>
          </a:p>
          <a:p>
            <a:pPr algn="just"/>
            <a:r>
              <a:rPr lang="en-US" dirty="0"/>
              <a:t>• It will make you a more literate and cultured person.</a:t>
            </a:r>
          </a:p>
          <a:p>
            <a:pPr algn="just"/>
            <a:r>
              <a:rPr lang="en-US" dirty="0"/>
              <a:t>• It will provide you more ideas</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25</a:t>
            </a:fld>
            <a:endParaRPr lang="en-US"/>
          </a:p>
        </p:txBody>
      </p:sp>
    </p:spTree>
    <p:extLst>
      <p:ext uri="{BB962C8B-B14F-4D97-AF65-F5344CB8AC3E}">
        <p14:creationId xmlns:p14="http://schemas.microsoft.com/office/powerpoint/2010/main" val="4806009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Characteristics </a:t>
            </a:r>
            <a:r>
              <a:rPr lang="en-US" b="1" dirty="0"/>
              <a:t>of Scientific </a:t>
            </a:r>
            <a:r>
              <a:rPr lang="en-US" b="1" dirty="0" smtClean="0"/>
              <a:t>Approach</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dirty="0" smtClean="0"/>
              <a:t>Based </a:t>
            </a:r>
            <a:r>
              <a:rPr lang="en-US" dirty="0"/>
              <a:t>on facts</a:t>
            </a:r>
          </a:p>
          <a:p>
            <a:pPr lvl="0"/>
            <a:r>
              <a:rPr lang="en-US" dirty="0"/>
              <a:t>Objective Consideration</a:t>
            </a:r>
          </a:p>
          <a:p>
            <a:pPr lvl="0"/>
            <a:r>
              <a:rPr lang="en-US" dirty="0"/>
              <a:t>Analytical</a:t>
            </a:r>
          </a:p>
          <a:p>
            <a:pPr lvl="0"/>
            <a:r>
              <a:rPr lang="en-US" dirty="0"/>
              <a:t>Quantitative in Nature</a:t>
            </a:r>
          </a:p>
          <a:p>
            <a:pPr lvl="0"/>
            <a:r>
              <a:rPr lang="en-US" dirty="0"/>
              <a:t>Deductive Logic-Hypothesis</a:t>
            </a:r>
          </a:p>
          <a:p>
            <a:pPr lvl="0"/>
            <a:r>
              <a:rPr lang="en-US" dirty="0"/>
              <a:t>Inductive Logic-Generalization</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26</a:t>
            </a:fld>
            <a:endParaRPr lang="en-US"/>
          </a:p>
        </p:txBody>
      </p:sp>
    </p:spTree>
    <p:extLst>
      <p:ext uri="{BB962C8B-B14F-4D97-AF65-F5344CB8AC3E}">
        <p14:creationId xmlns:p14="http://schemas.microsoft.com/office/powerpoint/2010/main" val="19510401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Activities in Scientific Approach</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a:t>
            </a:r>
            <a:r>
              <a:rPr lang="en-US" dirty="0"/>
              <a:t>Making observations</a:t>
            </a:r>
          </a:p>
          <a:p>
            <a:r>
              <a:rPr lang="en-US" dirty="0"/>
              <a:t>• Posing questions</a:t>
            </a:r>
          </a:p>
          <a:p>
            <a:r>
              <a:rPr lang="en-US" dirty="0"/>
              <a:t>• Finding out what is already known</a:t>
            </a:r>
          </a:p>
          <a:p>
            <a:r>
              <a:rPr lang="en-US" dirty="0"/>
              <a:t>• Planning investigations</a:t>
            </a:r>
          </a:p>
          <a:p>
            <a:r>
              <a:rPr lang="en-US" dirty="0"/>
              <a:t>• Reviewing past knowledge in light of experimental evidence</a:t>
            </a:r>
          </a:p>
          <a:p>
            <a:r>
              <a:rPr lang="en-US" dirty="0"/>
              <a:t>• Using tools to gather, analyze, and interpret data</a:t>
            </a:r>
          </a:p>
          <a:p>
            <a:r>
              <a:rPr lang="en-US" dirty="0"/>
              <a:t>• Proposing explanations</a:t>
            </a:r>
          </a:p>
          <a:p>
            <a:r>
              <a:rPr lang="en-US" dirty="0"/>
              <a:t>• Communicating the results.</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27</a:t>
            </a:fld>
            <a:endParaRPr lang="en-US"/>
          </a:p>
        </p:txBody>
      </p:sp>
    </p:spTree>
    <p:extLst>
      <p:ext uri="{BB962C8B-B14F-4D97-AF65-F5344CB8AC3E}">
        <p14:creationId xmlns:p14="http://schemas.microsoft.com/office/powerpoint/2010/main" val="22893627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a:t>Generally, scientific research is understood to follow a certain structural process. Though the systematic order of the scientific method may vary depending on the subject matter and researcher, the following steps are usually part of most formal research, both basic and applied: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28</a:t>
            </a:fld>
            <a:endParaRPr lang="en-US"/>
          </a:p>
        </p:txBody>
      </p:sp>
    </p:spTree>
    <p:extLst>
      <p:ext uri="{BB962C8B-B14F-4D97-AF65-F5344CB8AC3E}">
        <p14:creationId xmlns:p14="http://schemas.microsoft.com/office/powerpoint/2010/main" val="6664744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endParaRPr lang="en-US" dirty="0"/>
          </a:p>
          <a:p>
            <a:pPr marL="596646" indent="-514350" algn="just">
              <a:buAutoNum type="arabicPeriod"/>
            </a:pPr>
            <a:r>
              <a:rPr lang="en-US" b="1" dirty="0" smtClean="0"/>
              <a:t>Observation </a:t>
            </a:r>
            <a:r>
              <a:rPr lang="en-US" b="1" dirty="0"/>
              <a:t>and problem </a:t>
            </a:r>
            <a:r>
              <a:rPr lang="en-US" b="1" dirty="0" smtClean="0"/>
              <a:t>identification:</a:t>
            </a:r>
            <a:endParaRPr lang="en-US" dirty="0"/>
          </a:p>
          <a:p>
            <a:pPr marL="82296" indent="0" algn="just">
              <a:buNone/>
            </a:pPr>
            <a:r>
              <a:rPr lang="en-US" dirty="0" smtClean="0"/>
              <a:t>This </a:t>
            </a:r>
            <a:r>
              <a:rPr lang="en-US" dirty="0"/>
              <a:t>consists of the subject area of ones interest and following that subject area to conduct subject related research. </a:t>
            </a:r>
            <a:endParaRPr lang="en-US" dirty="0" smtClean="0"/>
          </a:p>
          <a:p>
            <a:pPr marL="82296" indent="0" algn="just">
              <a:buNone/>
            </a:pPr>
            <a:r>
              <a:rPr lang="en-US" dirty="0" smtClean="0"/>
              <a:t>The </a:t>
            </a:r>
            <a:r>
              <a:rPr lang="en-US" dirty="0"/>
              <a:t>subject area should not be randomly chosen since it requires reading a vast amount of literature on the topic to determine the gap in the literature the researcher intends to narrow. </a:t>
            </a:r>
            <a:endParaRPr lang="en-US" dirty="0" smtClean="0"/>
          </a:p>
          <a:p>
            <a:pPr marL="82296" indent="0" algn="just">
              <a:buNone/>
            </a:pPr>
            <a:r>
              <a:rPr lang="en-US" dirty="0" smtClean="0"/>
              <a:t>A </a:t>
            </a:r>
            <a:r>
              <a:rPr lang="en-US" dirty="0"/>
              <a:t>keen interest in the chosen subject area is advisable. </a:t>
            </a:r>
            <a:endParaRPr lang="en-US" dirty="0" smtClean="0"/>
          </a:p>
          <a:p>
            <a:pPr marL="82296" indent="0" algn="just">
              <a:buNone/>
            </a:pPr>
            <a:r>
              <a:rPr lang="en-US" dirty="0" smtClean="0"/>
              <a:t>The </a:t>
            </a:r>
            <a:r>
              <a:rPr lang="en-US" dirty="0"/>
              <a:t>research will have to be justified by linking its importance to already existing knowledge about the topic.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29</a:t>
            </a:fld>
            <a:endParaRPr lang="en-US"/>
          </a:p>
        </p:txBody>
      </p:sp>
    </p:spTree>
    <p:extLst>
      <p:ext uri="{BB962C8B-B14F-4D97-AF65-F5344CB8AC3E}">
        <p14:creationId xmlns:p14="http://schemas.microsoft.com/office/powerpoint/2010/main" val="2321275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Theories should explain why things happen, rather than just describe or predict. </a:t>
            </a:r>
            <a:endParaRPr lang="en-US" dirty="0" smtClean="0"/>
          </a:p>
          <a:p>
            <a:pPr algn="just"/>
            <a:r>
              <a:rPr lang="en-US" dirty="0" smtClean="0"/>
              <a:t>Note </a:t>
            </a:r>
            <a:r>
              <a:rPr lang="en-US" dirty="0"/>
              <a:t>that it is possible to predict events or behaviors using a set of predictors, without necessarily explaining why such events are taking place.</a:t>
            </a:r>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a:t>
            </a:fld>
            <a:endParaRPr lang="en-US"/>
          </a:p>
        </p:txBody>
      </p:sp>
    </p:spTree>
    <p:extLst>
      <p:ext uri="{BB962C8B-B14F-4D97-AF65-F5344CB8AC3E}">
        <p14:creationId xmlns:p14="http://schemas.microsoft.com/office/powerpoint/2010/main" val="41937961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endParaRPr lang="en-US" dirty="0"/>
          </a:p>
          <a:p>
            <a:pPr marL="82296" indent="0" algn="just">
              <a:buNone/>
            </a:pPr>
            <a:r>
              <a:rPr lang="en-US" dirty="0" smtClean="0"/>
              <a:t>2. Hypothesis</a:t>
            </a:r>
            <a:r>
              <a:rPr lang="en-US" dirty="0"/>
              <a:t>: A testable prediction which designates the relationship between two or more variables. </a:t>
            </a:r>
          </a:p>
          <a:p>
            <a:pPr marL="82296" indent="0" algn="just">
              <a:buNone/>
            </a:pPr>
            <a:r>
              <a:rPr lang="en-US" dirty="0"/>
              <a:t>3. Theoretical or conceptual definition: Description of a concept by relating it to other concepts. </a:t>
            </a:r>
          </a:p>
          <a:p>
            <a:pPr marL="82296" indent="0" algn="just">
              <a:buNone/>
            </a:pPr>
            <a:r>
              <a:rPr lang="en-US" dirty="0"/>
              <a:t>4. Operational definition: Details in regards to defining the variables and how they will be measured/assessed in the study. </a:t>
            </a:r>
          </a:p>
          <a:p>
            <a:pPr marL="82296" indent="0" algn="just">
              <a:buNone/>
            </a:pPr>
            <a:endParaRPr lang="en-US" dirty="0"/>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30</a:t>
            </a:fld>
            <a:endParaRPr lang="en-US"/>
          </a:p>
        </p:txBody>
      </p:sp>
    </p:spTree>
    <p:extLst>
      <p:ext uri="{BB962C8B-B14F-4D97-AF65-F5344CB8AC3E}">
        <p14:creationId xmlns:p14="http://schemas.microsoft.com/office/powerpoint/2010/main" val="27576022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82296" indent="0" algn="just">
              <a:buNone/>
            </a:pPr>
            <a:r>
              <a:rPr lang="en-US" dirty="0" smtClean="0"/>
              <a:t>5. Data </a:t>
            </a:r>
            <a:r>
              <a:rPr lang="en-US" dirty="0"/>
              <a:t>collection: Consists of identifying a population and selecting samples, gathering information from and/or about these samples by using specific research instruments. The instruments used for data collection must be valid and reliable. </a:t>
            </a:r>
          </a:p>
          <a:p>
            <a:pPr marL="82296" indent="0" algn="just">
              <a:buNone/>
            </a:pPr>
            <a:r>
              <a:rPr lang="en-US" dirty="0"/>
              <a:t>6. Data analysis: Involves breaking down the individual pieces of data in order to draw conclusions about it. </a:t>
            </a:r>
          </a:p>
          <a:p>
            <a:pPr marL="82296" indent="0" algn="just">
              <a:buNone/>
            </a:pPr>
            <a:r>
              <a:rPr lang="en-US" dirty="0"/>
              <a:t>7. Data interpretation: This can be represented through tables, figures and pictures, and then described in words. </a:t>
            </a:r>
          </a:p>
          <a:p>
            <a:pPr marL="82296" indent="0" algn="just">
              <a:buNone/>
            </a:pP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31</a:t>
            </a:fld>
            <a:endParaRPr lang="en-US"/>
          </a:p>
        </p:txBody>
      </p:sp>
    </p:spTree>
    <p:extLst>
      <p:ext uri="{BB962C8B-B14F-4D97-AF65-F5344CB8AC3E}">
        <p14:creationId xmlns:p14="http://schemas.microsoft.com/office/powerpoint/2010/main" val="40172202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82296" indent="0" algn="just">
              <a:buNone/>
            </a:pPr>
            <a:r>
              <a:rPr lang="en-US" dirty="0" smtClean="0"/>
              <a:t>8.  Testing </a:t>
            </a:r>
            <a:r>
              <a:rPr lang="en-US" dirty="0"/>
              <a:t>and revision of hypothesis. </a:t>
            </a:r>
          </a:p>
          <a:p>
            <a:pPr marL="82296" indent="0" algn="just">
              <a:buNone/>
            </a:pPr>
            <a:r>
              <a:rPr lang="en-US" dirty="0"/>
              <a:t>9. Conclusion and reiteration if necessary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32</a:t>
            </a:fld>
            <a:endParaRPr lang="en-US"/>
          </a:p>
        </p:txBody>
      </p:sp>
    </p:spTree>
    <p:extLst>
      <p:ext uri="{BB962C8B-B14F-4D97-AF65-F5344CB8AC3E}">
        <p14:creationId xmlns:p14="http://schemas.microsoft.com/office/powerpoint/2010/main" val="13671997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Scientific Method</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b="1" dirty="0"/>
              <a:t>Empiricism </a:t>
            </a:r>
            <a:endParaRPr lang="en-US" dirty="0"/>
          </a:p>
          <a:p>
            <a:pPr algn="just"/>
            <a:r>
              <a:rPr lang="en-US" dirty="0"/>
              <a:t>Scientific method is concerned with the realities that are observable through "sensory experiences." </a:t>
            </a:r>
            <a:endParaRPr lang="en-US" dirty="0" smtClean="0"/>
          </a:p>
          <a:p>
            <a:pPr algn="just"/>
            <a:r>
              <a:rPr lang="en-US" dirty="0" smtClean="0"/>
              <a:t>It </a:t>
            </a:r>
            <a:r>
              <a:rPr lang="en-US" dirty="0"/>
              <a:t>generates knowledge which is verifiable by experience or observation. Some of the realities could be directly observed, like the number of students present in the class and how many of them are male and how many female. </a:t>
            </a:r>
            <a:endParaRPr lang="en-US" dirty="0" smtClean="0"/>
          </a:p>
          <a:p>
            <a:pPr algn="just"/>
            <a:r>
              <a:rPr lang="en-US" dirty="0" smtClean="0"/>
              <a:t>The </a:t>
            </a:r>
            <a:r>
              <a:rPr lang="en-US" dirty="0"/>
              <a:t>same students have attitudes, values, motivations, aspirations, and commitments. </a:t>
            </a:r>
            <a:endParaRPr lang="en-US" dirty="0" smtClean="0"/>
          </a:p>
          <a:p>
            <a:pPr algn="just"/>
            <a:r>
              <a:rPr lang="en-US" dirty="0" smtClean="0"/>
              <a:t>These </a:t>
            </a:r>
            <a:r>
              <a:rPr lang="en-US" dirty="0"/>
              <a:t>are also realities which cannot be observed directly, but the researchers have designed ways to observe these indirectly. </a:t>
            </a:r>
            <a:endParaRPr lang="en-US" dirty="0" smtClean="0"/>
          </a:p>
          <a:p>
            <a:pPr algn="just"/>
            <a:r>
              <a:rPr lang="en-US" dirty="0" smtClean="0"/>
              <a:t>Any </a:t>
            </a:r>
            <a:r>
              <a:rPr lang="en-US" dirty="0"/>
              <a:t>reality that cannot be put to "sensory experience" directly or indirectly (existence of heaven, the Day of Judgment, life hereafter, God's rewards for good deeds) does not fall within the domain of scientific methods. </a:t>
            </a:r>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33</a:t>
            </a:fld>
            <a:endParaRPr lang="en-US"/>
          </a:p>
        </p:txBody>
      </p:sp>
    </p:spTree>
    <p:extLst>
      <p:ext uri="{BB962C8B-B14F-4D97-AF65-F5344CB8AC3E}">
        <p14:creationId xmlns:p14="http://schemas.microsoft.com/office/powerpoint/2010/main" val="9954350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b="1" dirty="0"/>
              <a:t>Verifiability </a:t>
            </a:r>
            <a:endParaRPr lang="en-US" dirty="0"/>
          </a:p>
          <a:p>
            <a:pPr algn="just"/>
            <a:r>
              <a:rPr lang="en-US" dirty="0"/>
              <a:t>Observations made through scientific method are to be verified again by using the senses to confirm or refute the previous findings. </a:t>
            </a:r>
            <a:endParaRPr lang="en-US" dirty="0" smtClean="0"/>
          </a:p>
          <a:p>
            <a:pPr algn="just"/>
            <a:r>
              <a:rPr lang="en-US" dirty="0" smtClean="0"/>
              <a:t>Such </a:t>
            </a:r>
            <a:r>
              <a:rPr lang="en-US" dirty="0"/>
              <a:t>confirmations may have to be made by the same researcher or others. </a:t>
            </a:r>
          </a:p>
          <a:p>
            <a:pPr algn="just"/>
            <a:r>
              <a:rPr lang="en-US" dirty="0"/>
              <a:t>We will place more faith and credence in those findings and conclusions if similar findings emerge on the basis of data collected by other researchers using the same methods. To the extent that it does happen (i.e. the results are replicated or repeated) we will gain confidence in the scientific nature of our research. </a:t>
            </a:r>
            <a:endParaRPr lang="en-US" dirty="0" smtClean="0"/>
          </a:p>
          <a:p>
            <a:pPr algn="just"/>
            <a:r>
              <a:rPr lang="en-US" dirty="0" err="1" smtClean="0"/>
              <a:t>Replicability</a:t>
            </a:r>
            <a:r>
              <a:rPr lang="en-US" dirty="0"/>
              <a:t>, in this way, is an important characteristic of scientific method. </a:t>
            </a:r>
            <a:endParaRPr lang="en-US" dirty="0" smtClean="0"/>
          </a:p>
          <a:p>
            <a:pPr algn="just"/>
            <a:r>
              <a:rPr lang="en-US" dirty="0" smtClean="0"/>
              <a:t>Hence </a:t>
            </a:r>
            <a:r>
              <a:rPr lang="en-US" dirty="0"/>
              <a:t>revelations and intuitions are out of the domain of scientific method. </a:t>
            </a:r>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34</a:t>
            </a:fld>
            <a:endParaRPr lang="en-US"/>
          </a:p>
        </p:txBody>
      </p:sp>
    </p:spTree>
    <p:extLst>
      <p:ext uri="{BB962C8B-B14F-4D97-AF65-F5344CB8AC3E}">
        <p14:creationId xmlns:p14="http://schemas.microsoft.com/office/powerpoint/2010/main" val="8809519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lgn="just"/>
            <a:r>
              <a:rPr lang="en-US" b="1" dirty="0" smtClean="0"/>
              <a:t>Commutation </a:t>
            </a:r>
            <a:endParaRPr lang="en-US" dirty="0"/>
          </a:p>
          <a:p>
            <a:pPr algn="just"/>
            <a:r>
              <a:rPr lang="en-US" dirty="0"/>
              <a:t>Prior to the start of any study the researchers try to scan through the literature and see that their study is not a repetition in ignorance. </a:t>
            </a:r>
            <a:endParaRPr lang="en-US" dirty="0" smtClean="0"/>
          </a:p>
          <a:p>
            <a:pPr algn="just"/>
            <a:r>
              <a:rPr lang="en-US" dirty="0" smtClean="0"/>
              <a:t>Instead </a:t>
            </a:r>
            <a:r>
              <a:rPr lang="en-US" dirty="0"/>
              <a:t>of reinventing the wheel the researchers take stock of the existing body of knowledge and try to build on it. </a:t>
            </a:r>
            <a:endParaRPr lang="en-US" dirty="0" smtClean="0"/>
          </a:p>
          <a:p>
            <a:pPr algn="just"/>
            <a:r>
              <a:rPr lang="en-US" dirty="0" smtClean="0"/>
              <a:t>Also </a:t>
            </a:r>
            <a:r>
              <a:rPr lang="en-US" dirty="0"/>
              <a:t>the researchers do not leave their research findings into scattered bits and pieces. </a:t>
            </a:r>
            <a:endParaRPr lang="en-US" dirty="0" smtClean="0"/>
          </a:p>
          <a:p>
            <a:pPr algn="just"/>
            <a:r>
              <a:rPr lang="en-US" dirty="0" smtClean="0"/>
              <a:t>Facts </a:t>
            </a:r>
            <a:r>
              <a:rPr lang="en-US" dirty="0"/>
              <a:t>and figures are to be provided with language and thereby inferences drawn. The results are to be organized and systematized. Nevertheless, we don't want to leave our studies as stand alone. A linkage between the present and the previous body of knowledge has to be established, and that is how the knowledge accumulates. </a:t>
            </a:r>
            <a:endParaRPr lang="en-US" dirty="0" smtClean="0"/>
          </a:p>
          <a:p>
            <a:pPr algn="just"/>
            <a:r>
              <a:rPr lang="en-US" dirty="0" smtClean="0"/>
              <a:t>Every </a:t>
            </a:r>
            <a:r>
              <a:rPr lang="en-US" dirty="0"/>
              <a:t>new crop of knowledge does not have to start from a scratch; the existing body of knowledge provides a huge foundation on which the researchers build on and hence the knowledge keeps on growing.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35</a:t>
            </a:fld>
            <a:endParaRPr lang="en-US"/>
          </a:p>
        </p:txBody>
      </p:sp>
    </p:spTree>
    <p:extLst>
      <p:ext uri="{BB962C8B-B14F-4D97-AF65-F5344CB8AC3E}">
        <p14:creationId xmlns:p14="http://schemas.microsoft.com/office/powerpoint/2010/main" val="34744517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lgn="just"/>
            <a:r>
              <a:rPr lang="en-US" b="1" dirty="0"/>
              <a:t>Determinism </a:t>
            </a:r>
            <a:endParaRPr lang="en-US" dirty="0"/>
          </a:p>
          <a:p>
            <a:pPr algn="just"/>
            <a:r>
              <a:rPr lang="en-US" dirty="0"/>
              <a:t>Science is based on the assumption that all events have </a:t>
            </a:r>
            <a:r>
              <a:rPr lang="en-US" dirty="0" smtClean="0"/>
              <a:t>causes </a:t>
            </a:r>
            <a:r>
              <a:rPr lang="en-US" dirty="0"/>
              <a:t>that are subject to identification and logical understanding. For the scientist, nothing "just happens" it happens for a reason. </a:t>
            </a:r>
            <a:endParaRPr lang="en-US" dirty="0" smtClean="0"/>
          </a:p>
          <a:p>
            <a:pPr algn="just"/>
            <a:r>
              <a:rPr lang="en-US" dirty="0" smtClean="0"/>
              <a:t>The </a:t>
            </a:r>
            <a:r>
              <a:rPr lang="en-US" dirty="0"/>
              <a:t>scientific researchers try to explain the emerging phenomenon by identifying its causes. Of the identified causes which ones can be the most important? For example, if in the </a:t>
            </a:r>
            <a:r>
              <a:rPr lang="en-US" dirty="0" smtClean="0"/>
              <a:t>2019 </a:t>
            </a:r>
            <a:r>
              <a:rPr lang="en-US" dirty="0" err="1"/>
              <a:t>B.Arch</a:t>
            </a:r>
            <a:r>
              <a:rPr lang="en-US" dirty="0"/>
              <a:t> V Research Methods examination of the </a:t>
            </a:r>
            <a:r>
              <a:rPr lang="en-US" dirty="0" smtClean="0"/>
              <a:t>Kibabii University, </a:t>
            </a:r>
            <a:r>
              <a:rPr lang="en-US" dirty="0"/>
              <a:t>67 percent of the students failed, what could be the determinants of such a mass failure of students? </a:t>
            </a:r>
            <a:endParaRPr lang="en-US" dirty="0" smtClean="0"/>
          </a:p>
          <a:p>
            <a:pPr algn="just"/>
            <a:r>
              <a:rPr lang="en-US" dirty="0" smtClean="0"/>
              <a:t>The </a:t>
            </a:r>
            <a:r>
              <a:rPr lang="en-US" dirty="0"/>
              <a:t>researcher may try to explain this phenomenon and come up with variety of reasons which may pertain to students, teachers, administration, curriculum, books, examination system, and so on. </a:t>
            </a:r>
            <a:endParaRPr lang="en-US" dirty="0" smtClean="0"/>
          </a:p>
          <a:p>
            <a:pPr algn="just"/>
            <a:r>
              <a:rPr lang="en-US" dirty="0" smtClean="0"/>
              <a:t>Looking </a:t>
            </a:r>
            <a:r>
              <a:rPr lang="en-US" dirty="0"/>
              <a:t>into such a large number of reasons may be highly cumbersome model for problem solution. </a:t>
            </a:r>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36</a:t>
            </a:fld>
            <a:endParaRPr lang="en-US"/>
          </a:p>
        </p:txBody>
      </p:sp>
    </p:spTree>
    <p:extLst>
      <p:ext uri="{BB962C8B-B14F-4D97-AF65-F5344CB8AC3E}">
        <p14:creationId xmlns:p14="http://schemas.microsoft.com/office/powerpoint/2010/main" val="34575116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smtClean="0"/>
              <a:t>The </a:t>
            </a:r>
            <a:r>
              <a:rPr lang="en-US" dirty="0"/>
              <a:t>researcher tries to narrow down the number of reasons in such a way that some action could taken. </a:t>
            </a:r>
            <a:endParaRPr lang="en-US" dirty="0" smtClean="0"/>
          </a:p>
          <a:p>
            <a:pPr algn="just"/>
            <a:r>
              <a:rPr lang="en-US" dirty="0" smtClean="0"/>
              <a:t>Therefore</a:t>
            </a:r>
            <a:r>
              <a:rPr lang="en-US" dirty="0"/>
              <a:t>, the achievement of a meaningful, rather than an elaborate and cumbersome, model for problem solution becomes a critical issue in research. </a:t>
            </a:r>
            <a:endParaRPr lang="en-US" dirty="0" smtClean="0"/>
          </a:p>
          <a:p>
            <a:pPr algn="just"/>
            <a:r>
              <a:rPr lang="en-US" dirty="0" smtClean="0"/>
              <a:t>That </a:t>
            </a:r>
            <a:r>
              <a:rPr lang="en-US" dirty="0"/>
              <a:t>is to say it is parsimonious: which implies the explanation with the minimum number of variables that are responsible for an undesirable situation. </a:t>
            </a:r>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37</a:t>
            </a:fld>
            <a:endParaRPr lang="en-US"/>
          </a:p>
        </p:txBody>
      </p:sp>
    </p:spTree>
    <p:extLst>
      <p:ext uri="{BB962C8B-B14F-4D97-AF65-F5344CB8AC3E}">
        <p14:creationId xmlns:p14="http://schemas.microsoft.com/office/powerpoint/2010/main" val="34447576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b="1" dirty="0"/>
              <a:t>Ethical and Ideological Neutrality </a:t>
            </a:r>
            <a:endParaRPr lang="en-US" dirty="0"/>
          </a:p>
          <a:p>
            <a:pPr algn="just"/>
            <a:r>
              <a:rPr lang="en-US" dirty="0"/>
              <a:t>The conclusions drawn through interpretation of the results of data analysis should be objective; that is, they should be based on the facts of the findings derived from actual data, and not on a researcher’s own subjective or emotional values. </a:t>
            </a:r>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38</a:t>
            </a:fld>
            <a:endParaRPr lang="en-US"/>
          </a:p>
        </p:txBody>
      </p:sp>
    </p:spTree>
    <p:extLst>
      <p:ext uri="{BB962C8B-B14F-4D97-AF65-F5344CB8AC3E}">
        <p14:creationId xmlns:p14="http://schemas.microsoft.com/office/powerpoint/2010/main" val="100023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dirty="0"/>
              <a:t>Researchers are human beings, having individual ideologies, religious affiliations, cultural differences which can influence the research findings. </a:t>
            </a:r>
            <a:endParaRPr lang="en-US" dirty="0" smtClean="0"/>
          </a:p>
          <a:p>
            <a:pPr algn="just"/>
            <a:r>
              <a:rPr lang="en-US" dirty="0" smtClean="0"/>
              <a:t>Any </a:t>
            </a:r>
            <a:r>
              <a:rPr lang="en-US" dirty="0"/>
              <a:t>interference of their personal likes and dislikes in their research can contaminate the purity of the data, which ultimately can affect the predictions made by the researcher. </a:t>
            </a:r>
            <a:endParaRPr lang="en-US" dirty="0" smtClean="0"/>
          </a:p>
          <a:p>
            <a:pPr algn="just"/>
            <a:r>
              <a:rPr lang="en-US" dirty="0" smtClean="0"/>
              <a:t>Therefore</a:t>
            </a:r>
            <a:r>
              <a:rPr lang="en-US" dirty="0"/>
              <a:t>, one of the important characteristics of scientific method is to follow the principle of objectivity, uphold neutrality, and present the results in an unbiased manner. </a:t>
            </a:r>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39</a:t>
            </a:fld>
            <a:endParaRPr lang="en-US"/>
          </a:p>
        </p:txBody>
      </p:sp>
    </p:spTree>
    <p:extLst>
      <p:ext uri="{BB962C8B-B14F-4D97-AF65-F5344CB8AC3E}">
        <p14:creationId xmlns:p14="http://schemas.microsoft.com/office/powerpoint/2010/main" val="278229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a:t>While understanding theories, it is also important to understand what theory is not. Theory is not data, facts, typologies, taxonomies, or empirical findings. </a:t>
            </a:r>
            <a:endParaRPr lang="en-US" dirty="0" smtClean="0"/>
          </a:p>
          <a:p>
            <a:pPr algn="just"/>
            <a:r>
              <a:rPr lang="en-US" dirty="0" smtClean="0"/>
              <a:t>A </a:t>
            </a:r>
            <a:r>
              <a:rPr lang="en-US" dirty="0"/>
              <a:t>collection of facts is not a theory, just as a pile of stones is not a house. Likewise, a collection of constructs (e.g., a typology of constructs) is not a theory, because theories must go well beyond constructs to include propositions, explanations, and boundary conditions. </a:t>
            </a:r>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a:t>
            </a:fld>
            <a:endParaRPr lang="en-US"/>
          </a:p>
        </p:txBody>
      </p:sp>
    </p:spTree>
    <p:extLst>
      <p:ext uri="{BB962C8B-B14F-4D97-AF65-F5344CB8AC3E}">
        <p14:creationId xmlns:p14="http://schemas.microsoft.com/office/powerpoint/2010/main" val="24646897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b="1" dirty="0"/>
              <a:t>Statistical generalization </a:t>
            </a:r>
            <a:endParaRPr lang="en-US" dirty="0"/>
          </a:p>
          <a:p>
            <a:pPr algn="just"/>
            <a:r>
              <a:rPr lang="en-US" dirty="0"/>
              <a:t>Generalizability refers to the scope of the research findings in one organizational setting to other settings. </a:t>
            </a:r>
            <a:endParaRPr lang="en-US" dirty="0" smtClean="0"/>
          </a:p>
          <a:p>
            <a:pPr algn="just"/>
            <a:r>
              <a:rPr lang="en-US" dirty="0" smtClean="0"/>
              <a:t>Obviously</a:t>
            </a:r>
            <a:r>
              <a:rPr lang="en-US" dirty="0"/>
              <a:t>, the wider the range of applicability of the solutions generated by research, the more useful the research is to users. </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40</a:t>
            </a:fld>
            <a:endParaRPr lang="en-US"/>
          </a:p>
        </p:txBody>
      </p:sp>
    </p:spTree>
    <p:extLst>
      <p:ext uri="{BB962C8B-B14F-4D97-AF65-F5344CB8AC3E}">
        <p14:creationId xmlns:p14="http://schemas.microsoft.com/office/powerpoint/2010/main" val="29416421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endParaRPr lang="en-US" dirty="0" smtClean="0"/>
          </a:p>
          <a:p>
            <a:pPr algn="just"/>
            <a:r>
              <a:rPr lang="en-US" dirty="0"/>
              <a:t>For instance, if a researcher's findings that participation in decision-making enhances organizational commitment are found to be true in a variety of manufacturing, industrial, and service organizations, and not merely in the particular organization studied by the researcher, the generalizability of the findings to other organizational settings is enhanced: the more generalizable the research, the greater its usefulness and value </a:t>
            </a:r>
          </a:p>
          <a:p>
            <a:pPr algn="just"/>
            <a:r>
              <a:rPr lang="en-US" dirty="0"/>
              <a:t>Statistics is </a:t>
            </a:r>
            <a:r>
              <a:rPr lang="en-US" dirty="0" smtClean="0"/>
              <a:t>a device </a:t>
            </a:r>
            <a:r>
              <a:rPr lang="en-US" dirty="0"/>
              <a:t>for comparing what is observed and what is logically expected. The use of statistics becomes helpful in making generalizations, which is one of the goals of scientific method. </a:t>
            </a:r>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41</a:t>
            </a:fld>
            <a:endParaRPr lang="en-US"/>
          </a:p>
        </p:txBody>
      </p:sp>
    </p:spTree>
    <p:extLst>
      <p:ext uri="{BB962C8B-B14F-4D97-AF65-F5344CB8AC3E}">
        <p14:creationId xmlns:p14="http://schemas.microsoft.com/office/powerpoint/2010/main" val="20451881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Rationalism </a:t>
            </a:r>
            <a:endParaRPr lang="en-US" dirty="0"/>
          </a:p>
          <a:p>
            <a:pPr algn="just"/>
            <a:r>
              <a:rPr lang="en-US" dirty="0"/>
              <a:t>Science is fundamentally a rational activity, and the scientific explanation must make sense. Religion may rest on revelations, custom, or traditions, gambling on faith, but science must rest on logical reason. There are two distinct logical systems important to the scientific quest, referred to as deductive logic and inductive logic. </a:t>
            </a:r>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42</a:t>
            </a:fld>
            <a:endParaRPr lang="en-US"/>
          </a:p>
        </p:txBody>
      </p:sp>
    </p:spTree>
    <p:extLst>
      <p:ext uri="{BB962C8B-B14F-4D97-AF65-F5344CB8AC3E}">
        <p14:creationId xmlns:p14="http://schemas.microsoft.com/office/powerpoint/2010/main" val="32656361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dirty="0"/>
              <a:t>“Logicians distinguish between inductive reasoning (from particular instances to general principles, from facts to theories) and deductive reasoning (from the general to the particular, applying a theory to a particular case). </a:t>
            </a:r>
            <a:endParaRPr lang="en-US" dirty="0" smtClean="0"/>
          </a:p>
          <a:p>
            <a:pPr algn="just"/>
            <a:r>
              <a:rPr lang="en-US" dirty="0" smtClean="0"/>
              <a:t>In </a:t>
            </a:r>
            <a:r>
              <a:rPr lang="en-US" dirty="0"/>
              <a:t>induction one starts from observed data and develops a generalization that explains the relationships between the objects observed. On the other hand, in deductive reasoning one starts from some general law and applies it to a particular instance.” </a:t>
            </a:r>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43</a:t>
            </a:fld>
            <a:endParaRPr lang="en-US"/>
          </a:p>
        </p:txBody>
      </p:sp>
    </p:spTree>
    <p:extLst>
      <p:ext uri="{BB962C8B-B14F-4D97-AF65-F5344CB8AC3E}">
        <p14:creationId xmlns:p14="http://schemas.microsoft.com/office/powerpoint/2010/main" val="32758887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4</a:t>
            </a:r>
            <a:endParaRPr lang="en-US" dirty="0"/>
          </a:p>
        </p:txBody>
      </p:sp>
      <p:sp>
        <p:nvSpPr>
          <p:cNvPr id="3" name="Content Placeholder 2"/>
          <p:cNvSpPr>
            <a:spLocks noGrp="1"/>
          </p:cNvSpPr>
          <p:nvPr>
            <p:ph idx="1"/>
          </p:nvPr>
        </p:nvSpPr>
        <p:spPr/>
        <p:txBody>
          <a:bodyPr/>
          <a:lstStyle/>
          <a:p>
            <a:r>
              <a:rPr lang="en-US" dirty="0" smtClean="0"/>
              <a:t>Refer to the </a:t>
            </a:r>
            <a:r>
              <a:rPr lang="en-US" smtClean="0"/>
              <a:t>LMS</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44</a:t>
            </a:fld>
            <a:endParaRPr lang="en-US"/>
          </a:p>
        </p:txBody>
      </p:sp>
    </p:spTree>
    <p:extLst>
      <p:ext uri="{BB962C8B-B14F-4D97-AF65-F5344CB8AC3E}">
        <p14:creationId xmlns:p14="http://schemas.microsoft.com/office/powerpoint/2010/main" val="1783147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Data, facts, and findings operate at the empirical or observational level, while theories operate at a conceptual level and are based on logic rather than observations.</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a:t>
            </a:fld>
            <a:endParaRPr lang="en-US"/>
          </a:p>
        </p:txBody>
      </p:sp>
    </p:spTree>
    <p:extLst>
      <p:ext uri="{BB962C8B-B14F-4D97-AF65-F5344CB8AC3E}">
        <p14:creationId xmlns:p14="http://schemas.microsoft.com/office/powerpoint/2010/main" val="3732245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Using Theories in Research</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b="1" dirty="0"/>
              <a:t>There are many benefits to using theories in research.</a:t>
            </a:r>
            <a:r>
              <a:rPr lang="en-US" dirty="0"/>
              <a:t> </a:t>
            </a:r>
            <a:endParaRPr lang="en-US" dirty="0" smtClean="0"/>
          </a:p>
          <a:p>
            <a:pPr algn="just"/>
            <a:r>
              <a:rPr lang="en-US" dirty="0" smtClean="0"/>
              <a:t>First</a:t>
            </a:r>
            <a:r>
              <a:rPr lang="en-US" dirty="0"/>
              <a:t>, theories provide the underlying logic of the occurrence of natural or social phenomenon by explaining what are the key drivers and key outcomes of the target phenomenon and why, and what underlying processes are responsible driving that phenomenon. </a:t>
            </a:r>
            <a:endParaRPr lang="en-US" dirty="0" smtClean="0"/>
          </a:p>
          <a:p>
            <a:pPr algn="just"/>
            <a:r>
              <a:rPr lang="en-US" dirty="0" smtClean="0"/>
              <a:t>Second</a:t>
            </a:r>
            <a:r>
              <a:rPr lang="en-US" dirty="0"/>
              <a:t>, they aid in sense-making by helping us synthesize prior empirical findings within a theoretical framework and reconcile contradictory findings by discovering contingent factors influencing the relationship between two constructs in different studies. </a:t>
            </a:r>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a:t>
            </a:fld>
            <a:endParaRPr lang="en-US"/>
          </a:p>
        </p:txBody>
      </p:sp>
    </p:spTree>
    <p:extLst>
      <p:ext uri="{BB962C8B-B14F-4D97-AF65-F5344CB8AC3E}">
        <p14:creationId xmlns:p14="http://schemas.microsoft.com/office/powerpoint/2010/main" val="2463774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Third, theories provide guidance for future research by helping identify constructs and relationships that are worthy of further research. </a:t>
            </a:r>
            <a:endParaRPr lang="en-US" dirty="0" smtClean="0"/>
          </a:p>
          <a:p>
            <a:pPr algn="just"/>
            <a:r>
              <a:rPr lang="en-US" dirty="0" smtClean="0"/>
              <a:t>Fourth</a:t>
            </a:r>
            <a:r>
              <a:rPr lang="en-US" dirty="0"/>
              <a:t>, theories can contribute to cumulative knowledge building by bridging gaps between other theories and by causing existing theories to be reevaluated in a new light.</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7</a:t>
            </a:fld>
            <a:endParaRPr lang="en-US"/>
          </a:p>
        </p:txBody>
      </p:sp>
    </p:spTree>
    <p:extLst>
      <p:ext uri="{BB962C8B-B14F-4D97-AF65-F5344CB8AC3E}">
        <p14:creationId xmlns:p14="http://schemas.microsoft.com/office/powerpoint/2010/main" val="855405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Theories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However, theories can also have their own share of limitations. </a:t>
            </a:r>
            <a:endParaRPr lang="en-US" dirty="0" smtClean="0"/>
          </a:p>
          <a:p>
            <a:pPr algn="just"/>
            <a:r>
              <a:rPr lang="en-US" dirty="0" smtClean="0"/>
              <a:t>As </a:t>
            </a:r>
            <a:r>
              <a:rPr lang="en-US" dirty="0"/>
              <a:t>simplified explanations of reality, theories may not always provide adequate explanations of the phenomenon of interest based on a limited set of constructs and relationships. </a:t>
            </a:r>
            <a:endParaRPr lang="en-US" dirty="0" smtClean="0"/>
          </a:p>
          <a:p>
            <a:pPr algn="just"/>
            <a:r>
              <a:rPr lang="en-US" dirty="0" smtClean="0"/>
              <a:t>Theories </a:t>
            </a:r>
            <a:r>
              <a:rPr lang="en-US" dirty="0"/>
              <a:t>are designed to be simple </a:t>
            </a:r>
            <a:r>
              <a:rPr lang="en-US" dirty="0" smtClean="0"/>
              <a:t>explanations</a:t>
            </a:r>
            <a:r>
              <a:rPr lang="en-US" dirty="0"/>
              <a:t>, while reality may be significantly more complex. </a:t>
            </a:r>
            <a:endParaRPr lang="en-US" dirty="0" smtClean="0"/>
          </a:p>
          <a:p>
            <a:pPr algn="just"/>
            <a:r>
              <a:rPr lang="en-US" dirty="0" smtClean="0"/>
              <a:t>Furthermore</a:t>
            </a:r>
            <a:r>
              <a:rPr lang="en-US" dirty="0"/>
              <a:t>, theories may impose blinders or limit researchers’ “range of vision,” causing them to miss out on important concepts that are not defined by the theory.</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8</a:t>
            </a:fld>
            <a:endParaRPr lang="en-US"/>
          </a:p>
        </p:txBody>
      </p:sp>
    </p:spTree>
    <p:extLst>
      <p:ext uri="{BB962C8B-B14F-4D97-AF65-F5344CB8AC3E}">
        <p14:creationId xmlns:p14="http://schemas.microsoft.com/office/powerpoint/2010/main" val="13674439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Theory</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T</a:t>
            </a:r>
            <a:r>
              <a:rPr lang="en-US" dirty="0" smtClean="0"/>
              <a:t>here </a:t>
            </a:r>
            <a:r>
              <a:rPr lang="en-US" dirty="0"/>
              <a:t>are four building blocks of a theory: constructs, propositions, logic, and </a:t>
            </a:r>
            <a:r>
              <a:rPr lang="en-US" dirty="0" smtClean="0"/>
              <a:t>assumptions</a:t>
            </a:r>
            <a:r>
              <a:rPr lang="en-US" dirty="0"/>
              <a:t>. </a:t>
            </a:r>
            <a:endParaRPr lang="en-US" dirty="0" smtClean="0"/>
          </a:p>
          <a:p>
            <a:pPr algn="just"/>
            <a:r>
              <a:rPr lang="en-US" dirty="0" smtClean="0"/>
              <a:t>Constructs </a:t>
            </a:r>
            <a:r>
              <a:rPr lang="en-US" dirty="0"/>
              <a:t>capture the “what” of theories (i.e., what concepts are important for explaining a </a:t>
            </a:r>
            <a:r>
              <a:rPr lang="en-US" dirty="0" smtClean="0"/>
              <a:t>phenomenon). </a:t>
            </a:r>
          </a:p>
          <a:p>
            <a:pPr algn="just"/>
            <a:r>
              <a:rPr lang="en-US" dirty="0" smtClean="0"/>
              <a:t>Propositions </a:t>
            </a:r>
            <a:r>
              <a:rPr lang="en-US" dirty="0"/>
              <a:t>capture the “how” (i.e., how are these concepts related to each other</a:t>
            </a:r>
            <a:r>
              <a:rPr lang="en-US" dirty="0" smtClean="0"/>
              <a:t>).</a:t>
            </a:r>
          </a:p>
          <a:p>
            <a:pPr algn="just"/>
            <a:r>
              <a:rPr lang="en-US" dirty="0" smtClean="0"/>
              <a:t>Logic </a:t>
            </a:r>
            <a:r>
              <a:rPr lang="en-US" dirty="0"/>
              <a:t>represents the “why” (i.e., why are these concepts related</a:t>
            </a:r>
            <a:r>
              <a:rPr lang="en-US" dirty="0" smtClean="0"/>
              <a:t>).</a:t>
            </a:r>
          </a:p>
          <a:p>
            <a:pPr algn="just"/>
            <a:r>
              <a:rPr lang="en-US" dirty="0"/>
              <a:t>A</a:t>
            </a:r>
            <a:r>
              <a:rPr lang="en-US" dirty="0" smtClean="0"/>
              <a:t>ssumptions </a:t>
            </a:r>
            <a:r>
              <a:rPr lang="en-US" dirty="0"/>
              <a:t>examines the “who, when, and where” (i.e., under what circumstances will these concepts and relationships work).</a:t>
            </a:r>
          </a:p>
        </p:txBody>
      </p:sp>
      <p:sp>
        <p:nvSpPr>
          <p:cNvPr id="4" name="Date Placeholder 3"/>
          <p:cNvSpPr>
            <a:spLocks noGrp="1"/>
          </p:cNvSpPr>
          <p:nvPr>
            <p:ph type="dt" sz="half" idx="10"/>
          </p:nvPr>
        </p:nvSpPr>
        <p:spPr/>
        <p:txBody>
          <a:bodyPr/>
          <a:lstStyle/>
          <a:p>
            <a:fld id="{B11D738E-8962-435F-8C43-147B8DD7E819}" type="datetime1">
              <a:rPr lang="en-US" smtClean="0"/>
              <a:t>9/21/2021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9</a:t>
            </a:fld>
            <a:endParaRPr lang="en-US"/>
          </a:p>
        </p:txBody>
      </p:sp>
    </p:spTree>
    <p:extLst>
      <p:ext uri="{BB962C8B-B14F-4D97-AF65-F5344CB8AC3E}">
        <p14:creationId xmlns:p14="http://schemas.microsoft.com/office/powerpoint/2010/main" val="6159306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3224</TotalTime>
  <Words>3446</Words>
  <Application>Microsoft Office PowerPoint</Application>
  <PresentationFormat>On-screen Show (4:3)</PresentationFormat>
  <Paragraphs>293</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Solstice</vt:lpstr>
      <vt:lpstr>Approaches/Theories of Research</vt:lpstr>
      <vt:lpstr>PowerPoint Presentation</vt:lpstr>
      <vt:lpstr>PowerPoint Presentation</vt:lpstr>
      <vt:lpstr>PowerPoint Presentation</vt:lpstr>
      <vt:lpstr>PowerPoint Presentation</vt:lpstr>
      <vt:lpstr>Advantages of Using Theories in Research</vt:lpstr>
      <vt:lpstr>PowerPoint Presentation</vt:lpstr>
      <vt:lpstr>Disadvantages of Theories</vt:lpstr>
      <vt:lpstr>What makes a Theory</vt:lpstr>
      <vt:lpstr>Constructs</vt:lpstr>
      <vt:lpstr>Propositions</vt:lpstr>
      <vt:lpstr>Logic</vt:lpstr>
      <vt:lpstr>Assumptions</vt:lpstr>
      <vt:lpstr>Attributes of a good Theory</vt:lpstr>
      <vt:lpstr>PowerPoint Presentation</vt:lpstr>
      <vt:lpstr>PowerPoint Presentation</vt:lpstr>
      <vt:lpstr>PowerPoint Presentation</vt:lpstr>
      <vt:lpstr>PowerPoint Presentation</vt:lpstr>
      <vt:lpstr> Approaches to Theorizing </vt:lpstr>
      <vt:lpstr>PowerPoint Presentation</vt:lpstr>
      <vt:lpstr>PowerPoint Presentation</vt:lpstr>
      <vt:lpstr>PowerPoint Presentation</vt:lpstr>
      <vt:lpstr>Research Approaches</vt:lpstr>
      <vt:lpstr>The Scientific Method</vt:lpstr>
      <vt:lpstr> Why Scientific Approach? </vt:lpstr>
      <vt:lpstr> Characteristics of Scientific Approach </vt:lpstr>
      <vt:lpstr> Activities in Scientific Approach </vt:lpstr>
      <vt:lpstr>PowerPoint Presentation</vt:lpstr>
      <vt:lpstr>PowerPoint Presentation</vt:lpstr>
      <vt:lpstr>PowerPoint Presentation</vt:lpstr>
      <vt:lpstr>PowerPoint Presentation</vt:lpstr>
      <vt:lpstr>PowerPoint Presentation</vt:lpstr>
      <vt:lpstr>Characteristics of Scientific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Assignment 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Approaches/Theories of Research</dc:title>
  <dc:creator>Arshley</dc:creator>
  <cp:lastModifiedBy>Arshley</cp:lastModifiedBy>
  <cp:revision>24</cp:revision>
  <dcterms:created xsi:type="dcterms:W3CDTF">2021-09-02T15:45:17Z</dcterms:created>
  <dcterms:modified xsi:type="dcterms:W3CDTF">2021-09-23T14:15:51Z</dcterms:modified>
</cp:coreProperties>
</file>