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6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5E06A-FF24-4E98-8650-F0072E0B3F83}" type="datetimeFigureOut">
              <a:rPr lang="en-US" smtClean="0"/>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54FDA-3C99-49DC-A6F1-35DC101FCB84}" type="slidenum">
              <a:rPr lang="en-US" smtClean="0"/>
              <a:t>‹#›</a:t>
            </a:fld>
            <a:endParaRPr lang="en-US"/>
          </a:p>
        </p:txBody>
      </p:sp>
    </p:spTree>
    <p:extLst>
      <p:ext uri="{BB962C8B-B14F-4D97-AF65-F5344CB8AC3E}">
        <p14:creationId xmlns:p14="http://schemas.microsoft.com/office/powerpoint/2010/main" val="139650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154FDA-3C99-49DC-A6F1-35DC101FCB84}" type="slidenum">
              <a:rPr lang="en-US" smtClean="0"/>
              <a:t>19</a:t>
            </a:fld>
            <a:endParaRPr lang="en-US"/>
          </a:p>
        </p:txBody>
      </p:sp>
    </p:spTree>
    <p:extLst>
      <p:ext uri="{BB962C8B-B14F-4D97-AF65-F5344CB8AC3E}">
        <p14:creationId xmlns:p14="http://schemas.microsoft.com/office/powerpoint/2010/main" val="310889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2/28/2024</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2/28/2024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2/28/2024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2/28/2024</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2/28/2024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2/28/2024</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2/28/2024</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2/28/2024</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2/28/2024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2/28/2024</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2/28/2024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holar.google.com/" TargetMode="External"/><Relationship Id="rId2" Type="http://schemas.openxmlformats.org/officeDocument/2006/relationships/hyperlink" Target="http://www.usc.edu/libraries/databases/records/database.php?db=EGQ" TargetMode="External"/><Relationship Id="rId1" Type="http://schemas.openxmlformats.org/officeDocument/2006/relationships/slideLayout" Target="../slideLayouts/slideLayout2.xml"/><Relationship Id="rId4" Type="http://schemas.openxmlformats.org/officeDocument/2006/relationships/hyperlink" Target="http://libguides.usc.edu/content.php?pid=22394&amp;sid=466861"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Literature Review </a:t>
            </a:r>
            <a:endParaRPr lang="en-US" dirty="0"/>
          </a:p>
        </p:txBody>
      </p:sp>
      <p:sp>
        <p:nvSpPr>
          <p:cNvPr id="3" name="Subtitle 2"/>
          <p:cNvSpPr>
            <a:spLocks noGrp="1"/>
          </p:cNvSpPr>
          <p:nvPr>
            <p:ph type="subTitle" idx="1"/>
          </p:nvPr>
        </p:nvSpPr>
        <p:spPr>
          <a:xfrm>
            <a:off x="1432560" y="1850064"/>
            <a:ext cx="7406640" cy="4779336"/>
          </a:xfrm>
        </p:spPr>
        <p:txBody>
          <a:bodyPr/>
          <a:lstStyle/>
          <a:p>
            <a:pPr algn="just"/>
            <a:r>
              <a:rPr lang="en-US" dirty="0"/>
              <a:t>A literature review surveys books, scholarly articles, and any other sources relevant to a particular issue, area of research, or theory, and by so doing, provides a description, summary, and critical evaluation of these works in relation to the research problem being investigated. </a:t>
            </a:r>
            <a:endParaRPr lang="en-US" dirty="0" smtClean="0"/>
          </a:p>
          <a:p>
            <a:pPr algn="just"/>
            <a:r>
              <a:rPr lang="en-US" dirty="0" smtClean="0"/>
              <a:t>Literature </a:t>
            </a:r>
            <a:r>
              <a:rPr lang="en-US" dirty="0"/>
              <a:t>reviews are designed to provide an overview of sources you have explored while researching a particular topic and to demonstrate to your readers how your research fits within a larger field of study. </a:t>
            </a:r>
          </a:p>
        </p:txBody>
      </p:sp>
      <p:sp>
        <p:nvSpPr>
          <p:cNvPr id="4" name="Date Placeholder 3"/>
          <p:cNvSpPr>
            <a:spLocks noGrp="1"/>
          </p:cNvSpPr>
          <p:nvPr>
            <p:ph type="dt" sz="half" idx="10"/>
          </p:nvPr>
        </p:nvSpPr>
        <p:spPr/>
        <p:txBody>
          <a:bodyPr/>
          <a:lstStyle/>
          <a:p>
            <a:fld id="{216C5678-EE20-4FA5-88E2-6E0BD67A2E26}" type="datetime1">
              <a:rPr lang="en-US" smtClean="0"/>
              <a:t>2/28/2024</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563043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Historical Review: </a:t>
            </a:r>
            <a:r>
              <a:rPr lang="en-US" dirty="0"/>
              <a:t>Few things rest in isolation from historical precedent. </a:t>
            </a:r>
            <a:endParaRPr lang="en-US" dirty="0" smtClean="0"/>
          </a:p>
          <a:p>
            <a:pPr algn="just"/>
            <a:r>
              <a:rPr lang="en-US" dirty="0" smtClean="0"/>
              <a:t>Historical </a:t>
            </a:r>
            <a:r>
              <a:rPr lang="en-US" dirty="0"/>
              <a:t>literature reviews focus on examining research throughout a period of time, often starting with the first time an issue, concept, theory, phenomena emerged in the literature, then tracing its evolution within the scholarship of a discipline. </a:t>
            </a:r>
            <a:endParaRPr lang="en-US" dirty="0" smtClean="0"/>
          </a:p>
          <a:p>
            <a:pPr algn="just"/>
            <a:r>
              <a:rPr lang="en-US" dirty="0" smtClean="0"/>
              <a:t>The </a:t>
            </a:r>
            <a:r>
              <a:rPr lang="en-US" dirty="0"/>
              <a:t>purpose is to place research in a historical context to show familiarity with state-of-the-art developments and to identify the likely directions for future research.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2212674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Methodological Review: </a:t>
            </a:r>
            <a:r>
              <a:rPr lang="en-US" dirty="0"/>
              <a:t>A review does not always focus on </a:t>
            </a:r>
            <a:r>
              <a:rPr lang="en-US" b="1" dirty="0"/>
              <a:t>what </a:t>
            </a:r>
            <a:r>
              <a:rPr lang="en-US" dirty="0"/>
              <a:t>someone said [findings], but </a:t>
            </a:r>
            <a:r>
              <a:rPr lang="en-US" b="1" dirty="0"/>
              <a:t>how </a:t>
            </a:r>
            <a:r>
              <a:rPr lang="en-US" dirty="0"/>
              <a:t>they came about saying what they say [method of analysis]. </a:t>
            </a:r>
            <a:endParaRPr lang="en-US" dirty="0" smtClean="0"/>
          </a:p>
          <a:p>
            <a:pPr algn="just"/>
            <a:r>
              <a:rPr lang="en-US" dirty="0" smtClean="0"/>
              <a:t>Reviewing </a:t>
            </a:r>
            <a:r>
              <a:rPr lang="en-US" dirty="0"/>
              <a:t>methods of analysis provides a framework of understanding at different levels [i.e. those of theory, substantive fields, research approaches, and data collection and analysis techniques],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496150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H</a:t>
            </a:r>
            <a:r>
              <a:rPr lang="en-US" dirty="0" smtClean="0"/>
              <a:t>ow </a:t>
            </a:r>
            <a:r>
              <a:rPr lang="en-US" dirty="0"/>
              <a:t>researchers draw upon a wide variety of knowledge ranging from the conceptual level to practical documents for use in fieldwork in the areas of ontological and epistemological consideration, quantitative and qualitative integration, sampling, interviewing, data collection, and data analysis. </a:t>
            </a:r>
            <a:endParaRPr lang="en-US" dirty="0" smtClean="0"/>
          </a:p>
          <a:p>
            <a:pPr algn="just"/>
            <a:r>
              <a:rPr lang="en-US" dirty="0" smtClean="0"/>
              <a:t>This </a:t>
            </a:r>
            <a:r>
              <a:rPr lang="en-US" dirty="0"/>
              <a:t>approach helps highlight ethical issues which you should be aware of and consider as you go through your own study.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516258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Systematic Review: </a:t>
            </a:r>
            <a:r>
              <a:rPr lang="en-US" dirty="0"/>
              <a:t>This form consists of an overview of existing evidence pertinent to a clearly formulated research question, which uses pre-specified and standardized methods to identify and critically appraise relevant research, and to collect, report, and analyze data from the studies that are included in the review. </a:t>
            </a:r>
            <a:endParaRPr lang="en-US" dirty="0" smtClean="0"/>
          </a:p>
          <a:p>
            <a:pPr algn="just"/>
            <a:r>
              <a:rPr lang="en-US" dirty="0" smtClean="0"/>
              <a:t>Typically </a:t>
            </a:r>
            <a:r>
              <a:rPr lang="en-US" dirty="0"/>
              <a:t>it focuses on a very specific empirical question, often posed in a cause-and-effect form, such as "To what extent does A contribute to B?"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2357845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Theoretical Review: </a:t>
            </a:r>
            <a:r>
              <a:rPr lang="en-US" dirty="0"/>
              <a:t>The purpose of this form is to examine the corpus of theory that has accumulated in regard to an issue, concept, theory, phenomena. </a:t>
            </a:r>
            <a:endParaRPr lang="en-US" dirty="0" smtClean="0"/>
          </a:p>
          <a:p>
            <a:pPr algn="just"/>
            <a:r>
              <a:rPr lang="en-US" dirty="0" smtClean="0"/>
              <a:t>The </a:t>
            </a:r>
            <a:r>
              <a:rPr lang="en-US" dirty="0"/>
              <a:t>theoretical literature review helps to establish what theories already exist, the relationships between them, to what degree the existing theories have been investigated, and to develop new hypotheses to be tested. </a:t>
            </a:r>
            <a:endParaRPr lang="en-US" dirty="0" smtClean="0"/>
          </a:p>
          <a:p>
            <a:pPr algn="just"/>
            <a:r>
              <a:rPr lang="en-US" dirty="0" smtClean="0"/>
              <a:t>Often </a:t>
            </a:r>
            <a:r>
              <a:rPr lang="en-US" dirty="0"/>
              <a:t>this form is used to help establish a lack of appropriate theories or reveal that current theories are inadequate for explaining new or emerging research problems. </a:t>
            </a:r>
            <a:endParaRPr lang="en-US" dirty="0" smtClean="0"/>
          </a:p>
          <a:p>
            <a:pPr algn="just"/>
            <a:r>
              <a:rPr lang="en-US" dirty="0" smtClean="0"/>
              <a:t>The </a:t>
            </a:r>
            <a:r>
              <a:rPr lang="en-US" dirty="0"/>
              <a:t>unit of analysis can focus on a theoretical concept or a whole theory or framework.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3691416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and Writing Style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Thinking About Your Literature Review </a:t>
            </a:r>
            <a:endParaRPr lang="en-US" dirty="0"/>
          </a:p>
          <a:p>
            <a:pPr algn="just"/>
            <a:r>
              <a:rPr lang="en-US" b="1" dirty="0"/>
              <a:t>The structure of a literature review should </a:t>
            </a:r>
            <a:r>
              <a:rPr lang="en-US" b="1" dirty="0" smtClean="0"/>
              <a:t>include </a:t>
            </a:r>
            <a:r>
              <a:rPr lang="en-US" b="1" dirty="0"/>
              <a:t>the following</a:t>
            </a:r>
            <a:r>
              <a:rPr lang="en-US" dirty="0"/>
              <a:t>: </a:t>
            </a:r>
          </a:p>
          <a:p>
            <a:pPr algn="just"/>
            <a:r>
              <a:rPr lang="en-US" dirty="0"/>
              <a:t>An overview of the subject, issue, or theory under consideration, along with the objectives of the literature review, </a:t>
            </a:r>
          </a:p>
          <a:p>
            <a:pPr algn="just"/>
            <a:r>
              <a:rPr lang="en-US" dirty="0" smtClean="0"/>
              <a:t>Division </a:t>
            </a:r>
            <a:r>
              <a:rPr lang="en-US" dirty="0"/>
              <a:t>of works under review into themes or categories [e.g. works that support a particular position, those against, and those offering alternative approaches entirely],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686317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An explanation of how each work is similar to and how it varies from the others, </a:t>
            </a:r>
          </a:p>
          <a:p>
            <a:pPr algn="just"/>
            <a:r>
              <a:rPr lang="en-US" dirty="0" smtClean="0"/>
              <a:t>Conclusions </a:t>
            </a:r>
            <a:r>
              <a:rPr lang="en-US" dirty="0"/>
              <a:t>as to which pieces are best considered in their argument, are most convincing of their opinions, and make the greatest contribution to the understanding and development of their area of research.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2675703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critical evaluation of each work should consider: </a:t>
            </a:r>
            <a:endParaRPr lang="en-US" dirty="0"/>
          </a:p>
        </p:txBody>
      </p:sp>
      <p:sp>
        <p:nvSpPr>
          <p:cNvPr id="3" name="Content Placeholder 2"/>
          <p:cNvSpPr>
            <a:spLocks noGrp="1"/>
          </p:cNvSpPr>
          <p:nvPr>
            <p:ph idx="1"/>
          </p:nvPr>
        </p:nvSpPr>
        <p:spPr/>
        <p:txBody>
          <a:bodyPr>
            <a:normAutofit fontScale="77500" lnSpcReduction="20000"/>
          </a:bodyPr>
          <a:lstStyle/>
          <a:p>
            <a:pPr algn="just"/>
            <a:endParaRPr lang="en-US" dirty="0"/>
          </a:p>
          <a:p>
            <a:pPr algn="just"/>
            <a:r>
              <a:rPr lang="en-US" b="1" dirty="0"/>
              <a:t>Provenance </a:t>
            </a:r>
            <a:r>
              <a:rPr lang="en-US" dirty="0"/>
              <a:t>-- what are the author's credentials? Are the author's arguments supported by evidence [e.g. primary historical material, case studies, narratives, statistics, recent scientific findings]? </a:t>
            </a:r>
          </a:p>
          <a:p>
            <a:pPr algn="just"/>
            <a:r>
              <a:rPr lang="en-US" b="1" dirty="0" smtClean="0"/>
              <a:t>Methodology </a:t>
            </a:r>
            <a:r>
              <a:rPr lang="en-US" dirty="0"/>
              <a:t>-- were the techniques used to identify, gather, and analyze the data appropriate to addressing the research problem? Was the sample size appropriate? Were the results effectively interpreted and reported? </a:t>
            </a:r>
          </a:p>
          <a:p>
            <a:pPr algn="just"/>
            <a:r>
              <a:rPr lang="en-US" b="1" dirty="0" smtClean="0"/>
              <a:t>Objectivity </a:t>
            </a:r>
            <a:r>
              <a:rPr lang="en-US" dirty="0"/>
              <a:t>-- is the author's perspective even-handed or prejudicial? Is contrary data considered or is certain pertinent information ignored to prove the author's point?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spTree>
    <p:extLst>
      <p:ext uri="{BB962C8B-B14F-4D97-AF65-F5344CB8AC3E}">
        <p14:creationId xmlns:p14="http://schemas.microsoft.com/office/powerpoint/2010/main" val="4231353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a:p>
          <a:p>
            <a:pPr algn="just"/>
            <a:r>
              <a:rPr lang="en-US" b="1" dirty="0"/>
              <a:t>Persuasiveness </a:t>
            </a:r>
            <a:r>
              <a:rPr lang="en-US" dirty="0"/>
              <a:t>-- which of the author's theses are most convincing or least convincing? </a:t>
            </a:r>
          </a:p>
          <a:p>
            <a:pPr algn="just"/>
            <a:r>
              <a:rPr lang="en-US" b="1" dirty="0" smtClean="0"/>
              <a:t>Value </a:t>
            </a:r>
            <a:r>
              <a:rPr lang="en-US" dirty="0"/>
              <a:t>-- are the author's arguments and conclusions convincing? Does the work ultimately contribute in any significant way to an understanding of the subject?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156395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Development of the Literature Review </a:t>
            </a:r>
            <a:endParaRPr lang="en-US" dirty="0"/>
          </a:p>
        </p:txBody>
      </p:sp>
      <p:sp>
        <p:nvSpPr>
          <p:cNvPr id="3" name="Content Placeholder 2"/>
          <p:cNvSpPr>
            <a:spLocks noGrp="1"/>
          </p:cNvSpPr>
          <p:nvPr>
            <p:ph idx="1"/>
          </p:nvPr>
        </p:nvSpPr>
        <p:spPr/>
        <p:txBody>
          <a:bodyPr/>
          <a:lstStyle/>
          <a:p>
            <a:pPr algn="just"/>
            <a:r>
              <a:rPr lang="en-US" b="1" dirty="0"/>
              <a:t>Four Stages </a:t>
            </a:r>
            <a:endParaRPr lang="en-US" b="1" dirty="0" smtClean="0"/>
          </a:p>
          <a:p>
            <a:pPr marL="82296" indent="0" algn="just">
              <a:buNone/>
            </a:pPr>
            <a:r>
              <a:rPr lang="en-US" dirty="0" smtClean="0"/>
              <a:t>1. Problem </a:t>
            </a:r>
            <a:r>
              <a:rPr lang="en-US" dirty="0"/>
              <a:t>formulation -- which topic or field is being examined and what are its component issues? </a:t>
            </a:r>
          </a:p>
          <a:p>
            <a:pPr marL="82296" indent="0" algn="just">
              <a:buNone/>
            </a:pPr>
            <a:r>
              <a:rPr lang="en-US" dirty="0"/>
              <a:t>2. Literature search -- finding materials relevant to the subject being explored.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412660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Importance of a Good Literature Review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A literature review may consist of simply a summary of key sources, but in the social sciences and design research, a literature review usually has an organizational pattern and combines both summary and synthesis, often within specific conceptual categories</a:t>
            </a:r>
            <a:r>
              <a:rPr lang="en-US" dirty="0"/>
              <a:t>. </a:t>
            </a:r>
            <a:endParaRPr lang="en-US" dirty="0" smtClean="0"/>
          </a:p>
          <a:p>
            <a:pPr algn="just"/>
            <a:r>
              <a:rPr lang="en-US" dirty="0" smtClean="0"/>
              <a:t>A </a:t>
            </a:r>
            <a:r>
              <a:rPr lang="en-US" dirty="0"/>
              <a:t>summary is a recap of the important information of the source, but a synthesis is a re-organization, or a reshuffling, of that information in a way that informs how you are planning to investigate a research problem.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737041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smtClean="0"/>
              <a:t>3. </a:t>
            </a:r>
            <a:r>
              <a:rPr lang="en-US" b="1" dirty="0" smtClean="0"/>
              <a:t>Data </a:t>
            </a:r>
            <a:r>
              <a:rPr lang="en-US" b="1" dirty="0"/>
              <a:t>evaluation</a:t>
            </a:r>
            <a:r>
              <a:rPr lang="en-US" dirty="0"/>
              <a:t> -- determining which literature makes a significant contribution to the understanding of the topic. </a:t>
            </a:r>
          </a:p>
          <a:p>
            <a:pPr marL="82296" indent="0" algn="just">
              <a:buNone/>
            </a:pPr>
            <a:r>
              <a:rPr lang="en-US" dirty="0"/>
              <a:t>4. </a:t>
            </a:r>
            <a:r>
              <a:rPr lang="en-US" b="1" dirty="0"/>
              <a:t>Analysis and interpretation</a:t>
            </a:r>
            <a:r>
              <a:rPr lang="en-US" dirty="0"/>
              <a:t> -- discussing the findings and conclusions of pertinent literature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2009252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752600"/>
          </a:xfrm>
        </p:spPr>
        <p:txBody>
          <a:bodyPr>
            <a:normAutofit fontScale="90000"/>
          </a:bodyPr>
          <a:lstStyle/>
          <a:p>
            <a:r>
              <a:rPr lang="en-US" b="1" dirty="0"/>
              <a:t>Consider the following issues before writing the literature review: </a:t>
            </a:r>
            <a:endParaRPr lang="en-US" dirty="0"/>
          </a:p>
        </p:txBody>
      </p:sp>
      <p:sp>
        <p:nvSpPr>
          <p:cNvPr id="3" name="Content Placeholder 2"/>
          <p:cNvSpPr>
            <a:spLocks noGrp="1"/>
          </p:cNvSpPr>
          <p:nvPr>
            <p:ph idx="1"/>
          </p:nvPr>
        </p:nvSpPr>
        <p:spPr/>
        <p:txBody>
          <a:bodyPr/>
          <a:lstStyle/>
          <a:p>
            <a:pPr algn="just"/>
            <a:endParaRPr lang="en-US" dirty="0" smtClean="0"/>
          </a:p>
          <a:p>
            <a:pPr marL="82296" indent="0" algn="just">
              <a:buNone/>
            </a:pPr>
            <a:r>
              <a:rPr lang="en-US" b="1" dirty="0" smtClean="0"/>
              <a:t>A. Clarify </a:t>
            </a:r>
            <a:endParaRPr lang="en-US" dirty="0"/>
          </a:p>
          <a:p>
            <a:pPr algn="just"/>
            <a:r>
              <a:rPr lang="en-US" dirty="0"/>
              <a:t>If your assignment is not very specific about what form your literature review should take, seek clarification from your supervisor or professor by asking these questions: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377319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dirty="0" smtClean="0"/>
              <a:t>1. Roughly </a:t>
            </a:r>
            <a:r>
              <a:rPr lang="en-US" dirty="0"/>
              <a:t>how many sources should I include</a:t>
            </a:r>
            <a:r>
              <a:rPr lang="en-US" dirty="0" smtClean="0"/>
              <a:t>? </a:t>
            </a:r>
            <a:endParaRPr lang="en-US" dirty="0"/>
          </a:p>
          <a:p>
            <a:pPr marL="82296" indent="0" algn="just">
              <a:buNone/>
            </a:pPr>
            <a:r>
              <a:rPr lang="en-US" dirty="0"/>
              <a:t>2. What types of sources should I review (books, journal articles, websites; scholarly versus popular sources)? </a:t>
            </a:r>
          </a:p>
          <a:p>
            <a:pPr marL="82296" indent="0" algn="just">
              <a:buNone/>
            </a:pPr>
            <a:r>
              <a:rPr lang="en-US" dirty="0"/>
              <a:t>3. Should I summarize, synthesize, or critique sources by discussing a common theme or issue? </a:t>
            </a:r>
          </a:p>
          <a:p>
            <a:pPr marL="82296" indent="0" algn="just">
              <a:buNone/>
            </a:pPr>
            <a:r>
              <a:rPr lang="en-US" dirty="0"/>
              <a:t>4. Should I evaluate the sources</a:t>
            </a:r>
            <a:r>
              <a:rPr lang="en-US" dirty="0" smtClean="0"/>
              <a:t>?</a:t>
            </a:r>
          </a:p>
          <a:p>
            <a:pPr marL="82296" indent="0" algn="just">
              <a:buNone/>
            </a:pPr>
            <a:r>
              <a:rPr lang="en-US" dirty="0" smtClean="0"/>
              <a:t>5.Should </a:t>
            </a:r>
            <a:r>
              <a:rPr lang="en-US" dirty="0"/>
              <a:t>I provide subheadings and other background information, such as definitions and/or a history?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706941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smtClean="0"/>
              <a:t>B. Find </a:t>
            </a:r>
            <a:r>
              <a:rPr lang="en-US" b="1" dirty="0"/>
              <a:t>Models </a:t>
            </a:r>
            <a:endParaRPr lang="en-US" dirty="0"/>
          </a:p>
          <a:p>
            <a:pPr algn="just"/>
            <a:r>
              <a:rPr lang="en-US" dirty="0"/>
              <a:t>Use the exercise of reviewing the literature to examine how authors in your discipline or area of interest have composed their literature review sections. </a:t>
            </a:r>
            <a:endParaRPr lang="en-US" dirty="0" smtClean="0"/>
          </a:p>
          <a:p>
            <a:pPr algn="just"/>
            <a:r>
              <a:rPr lang="en-US" dirty="0" smtClean="0"/>
              <a:t>Read </a:t>
            </a:r>
            <a:r>
              <a:rPr lang="en-US" dirty="0"/>
              <a:t>them to get a sense of the types of themes you might want to look for in your own research or to identify ways to organize your final review. </a:t>
            </a:r>
            <a:endParaRPr lang="en-US" dirty="0" smtClean="0"/>
          </a:p>
          <a:p>
            <a:pPr algn="just"/>
            <a:r>
              <a:rPr lang="en-US" dirty="0" smtClean="0"/>
              <a:t>The </a:t>
            </a:r>
            <a:r>
              <a:rPr lang="en-US" dirty="0"/>
              <a:t>bibliography or reference section of sources you've already read are also excellent entry points into your own research.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4042495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smtClean="0"/>
              <a:t>C. Narrow </a:t>
            </a:r>
            <a:r>
              <a:rPr lang="en-US" b="1" dirty="0"/>
              <a:t>the Topic </a:t>
            </a:r>
            <a:endParaRPr lang="en-US" dirty="0" smtClean="0"/>
          </a:p>
          <a:p>
            <a:pPr algn="just"/>
            <a:r>
              <a:rPr lang="en-US" dirty="0" smtClean="0"/>
              <a:t>The </a:t>
            </a:r>
            <a:r>
              <a:rPr lang="en-US" dirty="0"/>
              <a:t>narrower your topic, the easier it will be to limit the number of sources you need to read in order to obtain a good survey of relevant resources. Your professor will probably not expect you to read everything that's available about the topic, but you'll make your job easier if you first limit scope of the research problem. A good strategy is to begin by searching the </a:t>
            </a:r>
            <a:r>
              <a:rPr lang="en-US" dirty="0">
                <a:solidFill>
                  <a:srgbClr val="FF0000"/>
                </a:solidFill>
              </a:rPr>
              <a:t>HOMER catalog</a:t>
            </a:r>
            <a:r>
              <a:rPr lang="en-US" dirty="0"/>
              <a:t> for books about the topic and review the table of contents for chapters that focuses on specific issues.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1955967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You can also review the indexes of books to find references to specific issues that can serve as the focus of your research. </a:t>
            </a:r>
            <a:endParaRPr lang="en-US" dirty="0" smtClean="0"/>
          </a:p>
          <a:p>
            <a:pPr algn="just"/>
            <a:r>
              <a:rPr lang="en-US" dirty="0" smtClean="0"/>
              <a:t>For </a:t>
            </a:r>
            <a:r>
              <a:rPr lang="en-US" dirty="0"/>
              <a:t>example, a book surveying the history of the Israeli-Palestinian conflict may include a chapter on the role Egypt has played in mediating the conflict, or look in the index for the pages where Egypt is mentioned in the text.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426823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buNone/>
            </a:pPr>
            <a:r>
              <a:rPr lang="en-US" b="1" dirty="0" smtClean="0"/>
              <a:t>D. Consider </a:t>
            </a:r>
            <a:r>
              <a:rPr lang="en-US" b="1" dirty="0"/>
              <a:t>Whether Your Sources are Current </a:t>
            </a:r>
            <a:endParaRPr lang="en-US" dirty="0"/>
          </a:p>
          <a:p>
            <a:r>
              <a:rPr lang="en-US" dirty="0"/>
              <a:t>Some disciplines require that you use information that is as current as possible. This is particularly true in disciplines in medicine and the sciences where research conducted becomes obsolete very quickly as new discoveries are made.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4190578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However, when writing a review in the social sciences, a survey of the history of the literature may be required. In other words, a complete understanding the research problem requires you to deliberately examine how knowledge and perspectives have changed over time. </a:t>
            </a:r>
            <a:endParaRPr lang="en-US" dirty="0" smtClean="0"/>
          </a:p>
          <a:p>
            <a:pPr algn="just"/>
            <a:r>
              <a:rPr lang="en-US" dirty="0" smtClean="0"/>
              <a:t>Sort </a:t>
            </a:r>
            <a:r>
              <a:rPr lang="en-US" dirty="0"/>
              <a:t>through other current bibliographies or literature reviews in the field to get a sense of what your discipline expects. </a:t>
            </a:r>
            <a:endParaRPr lang="en-US" dirty="0" smtClean="0"/>
          </a:p>
          <a:p>
            <a:pPr algn="just"/>
            <a:r>
              <a:rPr lang="en-US" dirty="0" smtClean="0"/>
              <a:t>You </a:t>
            </a:r>
            <a:r>
              <a:rPr lang="en-US" dirty="0"/>
              <a:t>can also use this method to explore what is considered by scholars to be a "hot topic" and what is not.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1457559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Organizing Your Literature Review </a:t>
            </a:r>
            <a:endParaRPr lang="en-US" dirty="0"/>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smtClean="0"/>
              <a:t>1. Chronology </a:t>
            </a:r>
            <a:r>
              <a:rPr lang="en-US" b="1" dirty="0"/>
              <a:t>of Events: </a:t>
            </a:r>
            <a:r>
              <a:rPr lang="en-US" dirty="0"/>
              <a:t>If your review follows the chronological method, you could write about the materials according to when they were published. </a:t>
            </a:r>
            <a:endParaRPr lang="en-US" dirty="0" smtClean="0"/>
          </a:p>
          <a:p>
            <a:pPr algn="just"/>
            <a:r>
              <a:rPr lang="en-US" dirty="0" smtClean="0"/>
              <a:t>This </a:t>
            </a:r>
            <a:r>
              <a:rPr lang="en-US" dirty="0"/>
              <a:t>approach should only be followed if a clear path of research building on previous research can be identified and that these trends follow a clear chronological order of development. </a:t>
            </a:r>
            <a:endParaRPr lang="en-US" dirty="0" smtClean="0"/>
          </a:p>
          <a:p>
            <a:pPr algn="just"/>
            <a:r>
              <a:rPr lang="en-US" dirty="0" smtClean="0"/>
              <a:t>For </a:t>
            </a:r>
            <a:r>
              <a:rPr lang="en-US" dirty="0"/>
              <a:t>example, a literature review that focuses on continuing research about the emergence of German economic power after the fall of the Soviet Union.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1494756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82296" indent="0" algn="just">
              <a:buNone/>
            </a:pPr>
            <a:r>
              <a:rPr lang="en-US" b="1" dirty="0" smtClean="0"/>
              <a:t>2. By </a:t>
            </a:r>
            <a:r>
              <a:rPr lang="en-US" b="1" dirty="0"/>
              <a:t>Publication: </a:t>
            </a:r>
            <a:r>
              <a:rPr lang="en-US" dirty="0"/>
              <a:t>Order your sources by publication chronology, then, only if the order demonstrates a more important trend. </a:t>
            </a:r>
            <a:endParaRPr lang="en-US" dirty="0" smtClean="0"/>
          </a:p>
          <a:p>
            <a:pPr marL="82296" indent="0" algn="just">
              <a:buNone/>
            </a:pPr>
            <a:r>
              <a:rPr lang="en-US" dirty="0" smtClean="0"/>
              <a:t>For </a:t>
            </a:r>
            <a:r>
              <a:rPr lang="en-US" dirty="0"/>
              <a:t>instance, you could order a review of literature on environmental studies of brown fields if the progression revealed, for example, a change in the soil collection practices of the researchers who wrote and/or conducted the studies.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3587998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lgn="just">
              <a:buNone/>
            </a:pPr>
            <a:r>
              <a:rPr lang="en-US" b="1" dirty="0"/>
              <a:t>The analytical features of a literature review might: </a:t>
            </a:r>
          </a:p>
          <a:p>
            <a:pPr algn="just"/>
            <a:r>
              <a:rPr lang="en-US" dirty="0"/>
              <a:t>• Give a new interpretation of old material or combine new with old interpretations, </a:t>
            </a:r>
          </a:p>
          <a:p>
            <a:pPr algn="just"/>
            <a:r>
              <a:rPr lang="en-US" dirty="0"/>
              <a:t>• Trace the intellectual progression of the field, including major debates, </a:t>
            </a:r>
          </a:p>
          <a:p>
            <a:pPr algn="just"/>
            <a:r>
              <a:rPr lang="en-US" dirty="0"/>
              <a:t>• Depending on the situation, evaluate the sources and advise the reader on the most pertinent or relevant research, or </a:t>
            </a:r>
          </a:p>
          <a:p>
            <a:pPr algn="just"/>
            <a:r>
              <a:rPr lang="en-US" dirty="0"/>
              <a:t>• Usually in the conclusion of a literature review, identify where gaps exist in how a problem has been researched to date.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04815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82296" indent="0" algn="just">
              <a:buNone/>
            </a:pPr>
            <a:r>
              <a:rPr lang="en-US" b="1" dirty="0" smtClean="0"/>
              <a:t>3. Thematic </a:t>
            </a:r>
            <a:r>
              <a:rPr lang="en-US" b="1" dirty="0"/>
              <a:t>[“conceptual categories”]: </a:t>
            </a:r>
            <a:r>
              <a:rPr lang="en-US" dirty="0"/>
              <a:t>Thematic reviews of literature are organized around a topic or issue, rather than the progression of time. </a:t>
            </a:r>
            <a:endParaRPr lang="en-US" dirty="0" smtClean="0"/>
          </a:p>
          <a:p>
            <a:pPr marL="82296" indent="0" algn="just">
              <a:buNone/>
            </a:pPr>
            <a:r>
              <a:rPr lang="en-US" dirty="0" smtClean="0"/>
              <a:t>However</a:t>
            </a:r>
            <a:r>
              <a:rPr lang="en-US" dirty="0"/>
              <a:t>, progression of time may still be an important factor in a thematic review. </a:t>
            </a:r>
            <a:endParaRPr lang="en-US" dirty="0" smtClean="0"/>
          </a:p>
          <a:p>
            <a:pPr marL="82296" indent="0" algn="just">
              <a:buNone/>
            </a:pPr>
            <a:r>
              <a:rPr lang="en-US" dirty="0" smtClean="0"/>
              <a:t>For </a:t>
            </a:r>
            <a:r>
              <a:rPr lang="en-US" dirty="0"/>
              <a:t>example, a review of the Internet’s impact on American presidential politics could focus on the development of online political satire.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1952278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t>While the study focuses on one topic, the Internet’s impact on American presidential politics, it will still be organized chronologically reflecting technological developments in media. </a:t>
            </a:r>
            <a:endParaRPr lang="en-US" dirty="0" smtClean="0"/>
          </a:p>
          <a:p>
            <a:pPr algn="just"/>
            <a:r>
              <a:rPr lang="en-US" dirty="0" smtClean="0"/>
              <a:t>The </a:t>
            </a:r>
            <a:r>
              <a:rPr lang="en-US" dirty="0"/>
              <a:t>only difference here between a "chronological" and a "thematic" approach is what is emphasized the most: the role of the Internet in presidential politics. </a:t>
            </a:r>
            <a:endParaRPr lang="en-US" dirty="0" smtClean="0"/>
          </a:p>
          <a:p>
            <a:pPr algn="just"/>
            <a:r>
              <a:rPr lang="en-US" dirty="0" smtClean="0"/>
              <a:t>Note </a:t>
            </a:r>
            <a:r>
              <a:rPr lang="en-US" dirty="0"/>
              <a:t>however that more authentic thematic reviews tend to break away from chronological order. </a:t>
            </a:r>
            <a:endParaRPr lang="en-US" dirty="0" smtClean="0"/>
          </a:p>
          <a:p>
            <a:pPr algn="just"/>
            <a:r>
              <a:rPr lang="en-US" dirty="0" smtClean="0"/>
              <a:t>A </a:t>
            </a:r>
            <a:r>
              <a:rPr lang="en-US" dirty="0"/>
              <a:t>review organized in this manner would shift between time periods within each section according to the point made.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3827540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smtClean="0"/>
              <a:t>4. Methodological</a:t>
            </a:r>
            <a:r>
              <a:rPr lang="en-US" b="1" dirty="0"/>
              <a:t>: </a:t>
            </a:r>
            <a:r>
              <a:rPr lang="en-US" dirty="0"/>
              <a:t>A methodological approach focuses on the methods utilized by the researcher. </a:t>
            </a:r>
            <a:endParaRPr lang="en-US" dirty="0" smtClean="0"/>
          </a:p>
          <a:p>
            <a:pPr marL="82296" indent="0" algn="just">
              <a:buNone/>
            </a:pPr>
            <a:r>
              <a:rPr lang="en-US" dirty="0" smtClean="0"/>
              <a:t>For </a:t>
            </a:r>
            <a:r>
              <a:rPr lang="en-US" dirty="0"/>
              <a:t>the Internet in American presidential politics project, one methodological approach would be to look at cultural differences between the portrayal of American presidents on American, British, and French websites. </a:t>
            </a:r>
            <a:endParaRPr lang="en-US" dirty="0" smtClean="0"/>
          </a:p>
          <a:p>
            <a:pPr marL="82296" indent="0" algn="just">
              <a:buNone/>
            </a:pPr>
            <a:r>
              <a:rPr lang="en-US" dirty="0" smtClean="0"/>
              <a:t>Or </a:t>
            </a:r>
            <a:r>
              <a:rPr lang="en-US" dirty="0"/>
              <a:t>the review might focus on the fundraising impact of the Internet on a particular political party. </a:t>
            </a:r>
            <a:endParaRPr lang="en-US" dirty="0" smtClean="0"/>
          </a:p>
          <a:p>
            <a:pPr marL="82296" indent="0" algn="just">
              <a:buNone/>
            </a:pPr>
            <a:r>
              <a:rPr lang="en-US" dirty="0" smtClean="0"/>
              <a:t>A </a:t>
            </a:r>
            <a:r>
              <a:rPr lang="en-US" dirty="0"/>
              <a:t>methodological scope will influence either the types of documents in the review or the way in which these documents are discussed.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1967290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82296" indent="0" algn="just">
              <a:buNone/>
            </a:pPr>
            <a:r>
              <a:rPr lang="en-US" b="1" dirty="0" smtClean="0"/>
              <a:t>4. Other </a:t>
            </a:r>
            <a:r>
              <a:rPr lang="en-US" b="1" dirty="0"/>
              <a:t>Sections of Your Literature Review: </a:t>
            </a:r>
            <a:r>
              <a:rPr lang="en-US" dirty="0"/>
              <a:t>Once you've decided on the organizational method for your literature review, the sections you need to include in the paper should be easy to figure out because they arise from your organizational strategy. </a:t>
            </a:r>
            <a:endParaRPr lang="en-US" dirty="0" smtClean="0"/>
          </a:p>
          <a:p>
            <a:pPr marL="82296" indent="0" algn="just">
              <a:buNone/>
            </a:pPr>
            <a:r>
              <a:rPr lang="en-US" dirty="0" smtClean="0"/>
              <a:t>In </a:t>
            </a:r>
            <a:r>
              <a:rPr lang="en-US" dirty="0"/>
              <a:t>other words, a chronological review would have subsections for each vital time period; a thematic review would have subtopics based upon factors that relate to the theme or issue.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4926128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However, sometimes you may need to add additional sections that are necessary for your study, but do not fit in the organizational strategy of the body. </a:t>
            </a:r>
            <a:endParaRPr lang="en-US" dirty="0" smtClean="0"/>
          </a:p>
          <a:p>
            <a:pPr algn="just"/>
            <a:r>
              <a:rPr lang="en-US" dirty="0" smtClean="0"/>
              <a:t>What </a:t>
            </a:r>
            <a:r>
              <a:rPr lang="en-US" dirty="0"/>
              <a:t>other sections you include in the body is up to you but include only what is necessary for the reader to locate your study within the larger scholarship framework.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2431887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82296" indent="0" algn="just">
              <a:buNone/>
            </a:pPr>
            <a:r>
              <a:rPr lang="en-US" dirty="0"/>
              <a:t>Here are examples of other sections you may need to include depending on the type of review you write: </a:t>
            </a:r>
          </a:p>
          <a:p>
            <a:pPr algn="just"/>
            <a:r>
              <a:rPr lang="en-US" dirty="0"/>
              <a:t>• </a:t>
            </a:r>
            <a:r>
              <a:rPr lang="en-US" b="1" dirty="0"/>
              <a:t>Current Situation</a:t>
            </a:r>
            <a:r>
              <a:rPr lang="en-US" dirty="0"/>
              <a:t>: information necessary to understand the topic or focus of the literature review. </a:t>
            </a:r>
          </a:p>
          <a:p>
            <a:pPr algn="just"/>
            <a:r>
              <a:rPr lang="en-US" dirty="0"/>
              <a:t>• </a:t>
            </a:r>
            <a:r>
              <a:rPr lang="en-US" b="1" dirty="0"/>
              <a:t>History</a:t>
            </a:r>
            <a:r>
              <a:rPr lang="en-US" dirty="0"/>
              <a:t>: the chronological progression of the field, the literature, or an idea that is necessary to understand the literature review, if the body of the literature review is not already a chronology. </a:t>
            </a:r>
          </a:p>
          <a:p>
            <a:pPr algn="just"/>
            <a:r>
              <a:rPr lang="en-US" dirty="0"/>
              <a:t>• </a:t>
            </a:r>
            <a:r>
              <a:rPr lang="en-US" b="1" dirty="0"/>
              <a:t>Selection Methods</a:t>
            </a:r>
            <a:r>
              <a:rPr lang="en-US" dirty="0"/>
              <a:t>: the criteria you used to select (and perhaps exclude) sources in your literature review. For instance, you might explain that your review includes only peer-reviewed articles and journals. </a:t>
            </a:r>
          </a:p>
          <a:p>
            <a:pPr algn="just"/>
            <a:r>
              <a:rPr lang="en-US" dirty="0"/>
              <a:t>• </a:t>
            </a:r>
            <a:r>
              <a:rPr lang="en-US" b="1" dirty="0"/>
              <a:t>Standards</a:t>
            </a:r>
            <a:r>
              <a:rPr lang="en-US" dirty="0"/>
              <a:t>: the way in which you present your information. </a:t>
            </a:r>
          </a:p>
          <a:p>
            <a:pPr algn="just"/>
            <a:r>
              <a:rPr lang="en-US" dirty="0"/>
              <a:t>• </a:t>
            </a:r>
            <a:r>
              <a:rPr lang="en-US" b="1" dirty="0"/>
              <a:t>Questions for Further Research</a:t>
            </a:r>
            <a:r>
              <a:rPr lang="en-US" dirty="0"/>
              <a:t>: What questions about the field has the review sparked? How will you further your research as a result of the review?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417282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Writing Your Literature Review </a:t>
            </a:r>
            <a:endParaRPr lang="en-US" dirty="0"/>
          </a:p>
        </p:txBody>
      </p:sp>
      <p:sp>
        <p:nvSpPr>
          <p:cNvPr id="3" name="Content Placeholder 2"/>
          <p:cNvSpPr>
            <a:spLocks noGrp="1"/>
          </p:cNvSpPr>
          <p:nvPr>
            <p:ph idx="1"/>
          </p:nvPr>
        </p:nvSpPr>
        <p:spPr/>
        <p:txBody>
          <a:bodyPr>
            <a:normAutofit fontScale="70000" lnSpcReduction="20000"/>
          </a:bodyPr>
          <a:lstStyle/>
          <a:p>
            <a:pPr marL="82296" indent="0" algn="just">
              <a:buNone/>
            </a:pPr>
            <a:r>
              <a:rPr lang="en-US" dirty="0"/>
              <a:t>Once you've settled on how to organize your literature review, you're ready to write each section. When writing your review, keep in mind these issues. </a:t>
            </a:r>
          </a:p>
          <a:p>
            <a:pPr algn="just"/>
            <a:r>
              <a:rPr lang="en-US" b="1" dirty="0"/>
              <a:t>(1) Use Evidence: </a:t>
            </a:r>
            <a:r>
              <a:rPr lang="en-US" dirty="0"/>
              <a:t>A literature review section is, in this sense, just like any other academic research paper. Your interpretation of the available sources must be backed up with evidence [citations] that demonstrates that what you are saying is valid. </a:t>
            </a:r>
          </a:p>
          <a:p>
            <a:pPr algn="just"/>
            <a:r>
              <a:rPr lang="en-US" b="1" dirty="0"/>
              <a:t>(2) Be Selective: </a:t>
            </a:r>
            <a:r>
              <a:rPr lang="en-US" dirty="0"/>
              <a:t>Select only the most important points in each source to highlight in the review. The type of information you choose to mention should relate directly to the research problem, whether it is thematic, methodological, or chronological. Related items that provide additional information but that are not key to understanding the research problem can be included in a list of further readings.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3873638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(3) Use Quotes Sparingly: </a:t>
            </a:r>
            <a:r>
              <a:rPr lang="en-US" dirty="0"/>
              <a:t>Some short quotes are okay if you want to emphasize a point, or if what an author stated cannot be easily paraphrased. Sometimes you may need to quote certain terminology that was coined by the author, not common knowledge, or taken directly from the study. Do not use extensive quotes as a substitute for your own summary and interpretation of the literature. </a:t>
            </a:r>
          </a:p>
          <a:p>
            <a:pPr algn="just"/>
            <a:r>
              <a:rPr lang="en-US" b="1" dirty="0"/>
              <a:t>(4) Summarize and Synthesize: </a:t>
            </a:r>
            <a:r>
              <a:rPr lang="en-US" dirty="0"/>
              <a:t>Remember to summarize and synthesize your sources within each thematic paragraph as well as throughout the review. Recapitulate important features of a research study, but then synthesize it by rephrasing the study's significance and relating it to your own work.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val="3526454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(5) Keep Your Own Voice: </a:t>
            </a:r>
            <a:r>
              <a:rPr lang="en-US" dirty="0"/>
              <a:t>While the literature review presents others' ideas, your voice [the writer's] should remain front and center. For example, weave references to other sources into what you are writing but maintain your own voice by starting and ending the paragraph with your own ideas and wording. </a:t>
            </a:r>
          </a:p>
          <a:p>
            <a:pPr algn="just"/>
            <a:r>
              <a:rPr lang="en-US" b="1" dirty="0"/>
              <a:t>(6) Use Caution When Paraphrasing: </a:t>
            </a:r>
            <a:r>
              <a:rPr lang="en-US" dirty="0"/>
              <a:t>When paraphrasing a source that is not your own, be sure to represent the author's information or opinions accurately and in your own words. Even when paraphrasing an author’s work, you still must provide a citation to that work.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val="1100420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Mistakes to Avoid </a:t>
            </a:r>
            <a:endParaRPr lang="en-US" dirty="0"/>
          </a:p>
        </p:txBody>
      </p:sp>
      <p:sp>
        <p:nvSpPr>
          <p:cNvPr id="3" name="Content Placeholder 2"/>
          <p:cNvSpPr>
            <a:spLocks noGrp="1"/>
          </p:cNvSpPr>
          <p:nvPr>
            <p:ph idx="1"/>
          </p:nvPr>
        </p:nvSpPr>
        <p:spPr/>
        <p:txBody>
          <a:bodyPr/>
          <a:lstStyle/>
          <a:p>
            <a:pPr algn="just"/>
            <a:r>
              <a:rPr lang="en-US" dirty="0"/>
              <a:t>These are the most common mistakes made in reviewing social science research literature: </a:t>
            </a:r>
          </a:p>
          <a:p>
            <a:pPr algn="just"/>
            <a:r>
              <a:rPr lang="en-US" dirty="0"/>
              <a:t>• Sources in your literature review do not clearly relate to the research problem; </a:t>
            </a:r>
          </a:p>
          <a:p>
            <a:pPr algn="just"/>
            <a:r>
              <a:rPr lang="en-US" dirty="0"/>
              <a:t>• You do not take sufficient time to define and identify the most relevant sources to use in the literature review related to the research problem; </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39</a:t>
            </a:fld>
            <a:endParaRPr lang="en-US"/>
          </a:p>
        </p:txBody>
      </p:sp>
    </p:spTree>
    <p:extLst>
      <p:ext uri="{BB962C8B-B14F-4D97-AF65-F5344CB8AC3E}">
        <p14:creationId xmlns:p14="http://schemas.microsoft.com/office/powerpoint/2010/main" val="2764811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purpose of a literature review is to: </a:t>
            </a:r>
            <a:endParaRPr lang="en-US" dirty="0"/>
          </a:p>
        </p:txBody>
      </p:sp>
      <p:sp>
        <p:nvSpPr>
          <p:cNvPr id="3" name="Content Placeholder 2"/>
          <p:cNvSpPr>
            <a:spLocks noGrp="1"/>
          </p:cNvSpPr>
          <p:nvPr>
            <p:ph idx="1"/>
          </p:nvPr>
        </p:nvSpPr>
        <p:spPr/>
        <p:txBody>
          <a:bodyPr>
            <a:normAutofit fontScale="70000" lnSpcReduction="20000"/>
          </a:bodyPr>
          <a:lstStyle/>
          <a:p>
            <a:pPr algn="just"/>
            <a:endParaRPr lang="en-US" dirty="0"/>
          </a:p>
          <a:p>
            <a:pPr algn="just">
              <a:buFont typeface="Arial" pitchFamily="34" charset="0"/>
              <a:buChar char="•"/>
            </a:pPr>
            <a:r>
              <a:rPr lang="en-US" dirty="0"/>
              <a:t>Place each work in the context of its contribution to understanding the research problem being studied. </a:t>
            </a:r>
          </a:p>
          <a:p>
            <a:pPr algn="just"/>
            <a:r>
              <a:rPr lang="en-US" dirty="0"/>
              <a:t>• Describe the relationship of each work to the others under consideration. </a:t>
            </a:r>
          </a:p>
          <a:p>
            <a:pPr algn="just"/>
            <a:r>
              <a:rPr lang="en-US" dirty="0"/>
              <a:t>• Identify new ways to interpret prior research. </a:t>
            </a:r>
          </a:p>
          <a:p>
            <a:pPr algn="just"/>
            <a:r>
              <a:rPr lang="en-US" dirty="0"/>
              <a:t>• Reveal any gaps that exist in the literature. </a:t>
            </a:r>
          </a:p>
          <a:p>
            <a:pPr algn="just"/>
            <a:r>
              <a:rPr lang="en-US" dirty="0"/>
              <a:t>• Resolve conflicts amongst seemingly contradictory previous studies. </a:t>
            </a:r>
          </a:p>
          <a:p>
            <a:pPr algn="just"/>
            <a:r>
              <a:rPr lang="en-US" dirty="0"/>
              <a:t>• Identify areas of prior scholarship to prevent duplication of effort. </a:t>
            </a:r>
          </a:p>
          <a:p>
            <a:pPr algn="just"/>
            <a:r>
              <a:rPr lang="en-US" dirty="0"/>
              <a:t>• Point the way in fulfilling a need for additional research. </a:t>
            </a:r>
          </a:p>
          <a:p>
            <a:pPr algn="just"/>
            <a:r>
              <a:rPr lang="en-US" dirty="0"/>
              <a:t>• Locate your own research within the context of existing literature [very important].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101252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838200"/>
            <a:ext cx="7498080" cy="6705600"/>
          </a:xfrm>
        </p:spPr>
        <p:txBody>
          <a:bodyPr>
            <a:normAutofit fontScale="85000" lnSpcReduction="20000"/>
          </a:bodyPr>
          <a:lstStyle/>
          <a:p>
            <a:pPr algn="just"/>
            <a:endParaRPr lang="en-US" dirty="0"/>
          </a:p>
          <a:p>
            <a:pPr algn="just"/>
            <a:r>
              <a:rPr lang="en-US" dirty="0"/>
              <a:t>Relies exclusively on secondary analytical sources rather than including relevant primary research studies or data; </a:t>
            </a:r>
          </a:p>
          <a:p>
            <a:pPr algn="just"/>
            <a:r>
              <a:rPr lang="en-US" dirty="0"/>
              <a:t>• Uncritically accepts another researcher's findings and interpretations as valid, rather than examining critically all aspects of the research design and analysis; </a:t>
            </a:r>
          </a:p>
          <a:p>
            <a:pPr algn="just"/>
            <a:r>
              <a:rPr lang="en-US" dirty="0"/>
              <a:t>• Does not describe the search procedures that were used in identifying the literature to review; </a:t>
            </a:r>
          </a:p>
          <a:p>
            <a:pPr algn="just"/>
            <a:r>
              <a:rPr lang="en-US" dirty="0"/>
              <a:t>• Reports isolated statistical results rather than synthesizing them in chi-squared or meta-analytic methods; and, </a:t>
            </a:r>
          </a:p>
          <a:p>
            <a:pPr algn="just"/>
            <a:r>
              <a:rPr lang="en-US" dirty="0"/>
              <a:t>• Only includes research that validates assumptions and does not consider contrary findings and alternative interpretations found in the literature.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40</a:t>
            </a:fld>
            <a:endParaRPr lang="en-US"/>
          </a:p>
        </p:txBody>
      </p:sp>
    </p:spTree>
    <p:extLst>
      <p:ext uri="{BB962C8B-B14F-4D97-AF65-F5344CB8AC3E}">
        <p14:creationId xmlns:p14="http://schemas.microsoft.com/office/powerpoint/2010/main" val="176015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Don't Just Review for Content</a:t>
            </a:r>
            <a:r>
              <a:rPr lang="en-US" b="1" dirty="0" smtClean="0">
                <a:effectLst/>
              </a:rPr>
              <a:t>!</a:t>
            </a:r>
            <a:endParaRPr lang="en-US" dirty="0"/>
          </a:p>
        </p:txBody>
      </p:sp>
      <p:sp>
        <p:nvSpPr>
          <p:cNvPr id="3" name="Content Placeholder 2"/>
          <p:cNvSpPr>
            <a:spLocks noGrp="1"/>
          </p:cNvSpPr>
          <p:nvPr>
            <p:ph idx="1"/>
          </p:nvPr>
        </p:nvSpPr>
        <p:spPr/>
        <p:txBody>
          <a:bodyPr/>
          <a:lstStyle/>
          <a:p>
            <a:pPr algn="just"/>
            <a:r>
              <a:rPr lang="en-US" dirty="0"/>
              <a:t>While conducting a review of the literature, maximize the time you devote to writing this part of your paper by thinking broadly about what you should be looking for and evaluating. </a:t>
            </a:r>
            <a:endParaRPr lang="en-US" dirty="0" smtClean="0"/>
          </a:p>
          <a:p>
            <a:pPr algn="just"/>
            <a:r>
              <a:rPr lang="en-US" dirty="0" smtClean="0"/>
              <a:t>Review </a:t>
            </a:r>
            <a:r>
              <a:rPr lang="en-US" dirty="0"/>
              <a:t>not just what scholars are saying, but </a:t>
            </a:r>
            <a:r>
              <a:rPr lang="en-US" u="sng" dirty="0"/>
              <a:t>how</a:t>
            </a:r>
            <a:r>
              <a:rPr lang="en-US" dirty="0"/>
              <a:t> are they saying it.</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41</a:t>
            </a:fld>
            <a:endParaRPr lang="en-US"/>
          </a:p>
        </p:txBody>
      </p:sp>
    </p:spTree>
    <p:extLst>
      <p:ext uri="{BB962C8B-B14F-4D97-AF65-F5344CB8AC3E}">
        <p14:creationId xmlns:p14="http://schemas.microsoft.com/office/powerpoint/2010/main" val="3784238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b="1" dirty="0"/>
              <a:t>Some questions to ask:</a:t>
            </a:r>
          </a:p>
          <a:p>
            <a:pPr algn="just"/>
            <a:r>
              <a:rPr lang="en-US" dirty="0"/>
              <a:t>How are they organizing their ideas?</a:t>
            </a:r>
          </a:p>
          <a:p>
            <a:pPr algn="just"/>
            <a:r>
              <a:rPr lang="en-US" dirty="0"/>
              <a:t>What methods have they used to study the problem?</a:t>
            </a:r>
          </a:p>
          <a:p>
            <a:pPr algn="just"/>
            <a:r>
              <a:rPr lang="en-US" dirty="0"/>
              <a:t>What theories have been used to explain, predict, or understand their research problem?</a:t>
            </a:r>
          </a:p>
          <a:p>
            <a:pPr algn="just"/>
            <a:r>
              <a:rPr lang="en-US" dirty="0"/>
              <a:t>What sources have they cited to support their conclusions?</a:t>
            </a:r>
          </a:p>
          <a:p>
            <a:pPr algn="just"/>
            <a:r>
              <a:rPr lang="en-US" dirty="0"/>
              <a:t>How have they used non-textual elements [e.g., charts, graphs, figures, etc.] to illustrate key points?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42</a:t>
            </a:fld>
            <a:endParaRPr lang="en-US"/>
          </a:p>
        </p:txBody>
      </p:sp>
    </p:spTree>
    <p:extLst>
      <p:ext uri="{BB962C8B-B14F-4D97-AF65-F5344CB8AC3E}">
        <p14:creationId xmlns:p14="http://schemas.microsoft.com/office/powerpoint/2010/main" val="3897068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When you begin to write your literature review section, you'll be glad you dug deeper into how the research was designed and constructed because it establishes a means for developing more substantial analysis and interpretation of the research problem.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43</a:t>
            </a:fld>
            <a:endParaRPr lang="en-US"/>
          </a:p>
        </p:txBody>
      </p:sp>
    </p:spTree>
    <p:extLst>
      <p:ext uri="{BB962C8B-B14F-4D97-AF65-F5344CB8AC3E}">
        <p14:creationId xmlns:p14="http://schemas.microsoft.com/office/powerpoint/2010/main" val="2579598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
            </a:r>
            <a:br>
              <a:rPr lang="en-US" b="1" dirty="0" smtClean="0">
                <a:effectLst/>
              </a:rPr>
            </a:br>
            <a:r>
              <a:rPr lang="en-US" b="1" dirty="0" smtClean="0">
                <a:effectLst/>
              </a:rPr>
              <a:t>When </a:t>
            </a:r>
            <a:r>
              <a:rPr lang="en-US" b="1" dirty="0">
                <a:effectLst/>
              </a:rPr>
              <a:t>Do I Know I Can Stop Looking and Move On?</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85000" lnSpcReduction="10000"/>
          </a:bodyPr>
          <a:lstStyle/>
          <a:p>
            <a:pPr marL="82296" indent="0" algn="just">
              <a:buNone/>
            </a:pPr>
            <a:r>
              <a:rPr lang="en-US" dirty="0"/>
              <a:t>Here are several strategies you can utilize to assess whether you've thoroughly reviewed the literature:</a:t>
            </a:r>
          </a:p>
          <a:p>
            <a:pPr algn="just"/>
            <a:r>
              <a:rPr lang="en-US" b="1" u="sng" dirty="0"/>
              <a:t>Look for repeating patterns in the research findings</a:t>
            </a:r>
            <a:r>
              <a:rPr lang="en-US" dirty="0"/>
              <a:t>. If the same thing is being said, just by different people, then this likely demonstrates that the research problem has hit a conceptual dead end. At this point consider: </a:t>
            </a:r>
            <a:endParaRPr lang="en-US" dirty="0" smtClean="0"/>
          </a:p>
          <a:p>
            <a:pPr algn="just"/>
            <a:r>
              <a:rPr lang="en-US" dirty="0" smtClean="0"/>
              <a:t>Does </a:t>
            </a:r>
            <a:r>
              <a:rPr lang="en-US" dirty="0"/>
              <a:t>your study extend current research? </a:t>
            </a:r>
            <a:endParaRPr lang="en-US" dirty="0" smtClean="0"/>
          </a:p>
          <a:p>
            <a:pPr algn="just"/>
            <a:r>
              <a:rPr lang="en-US" dirty="0" smtClean="0"/>
              <a:t> </a:t>
            </a:r>
            <a:r>
              <a:rPr lang="en-US" dirty="0"/>
              <a:t>Does it forge a new path? Or, does is merely add more of the same thing being said?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44</a:t>
            </a:fld>
            <a:endParaRPr lang="en-US"/>
          </a:p>
        </p:txBody>
      </p:sp>
    </p:spTree>
    <p:extLst>
      <p:ext uri="{BB962C8B-B14F-4D97-AF65-F5344CB8AC3E}">
        <p14:creationId xmlns:p14="http://schemas.microsoft.com/office/powerpoint/2010/main" val="3816491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u="sng" dirty="0"/>
              <a:t>Look at sources the authors cite to in their work</a:t>
            </a:r>
            <a:r>
              <a:rPr lang="en-US" dirty="0"/>
              <a:t>. If you begin to see the same researchers cited again and again, then this is often an indication that no new ideas have been generated to address the research problem.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45</a:t>
            </a:fld>
            <a:endParaRPr lang="en-US"/>
          </a:p>
        </p:txBody>
      </p:sp>
    </p:spTree>
    <p:extLst>
      <p:ext uri="{BB962C8B-B14F-4D97-AF65-F5344CB8AC3E}">
        <p14:creationId xmlns:p14="http://schemas.microsoft.com/office/powerpoint/2010/main" val="4263620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u="sng" dirty="0" smtClean="0"/>
              <a:t>Search </a:t>
            </a:r>
            <a:r>
              <a:rPr lang="en-US" b="1" u="sng" dirty="0"/>
              <a:t>the </a:t>
            </a:r>
            <a:r>
              <a:rPr lang="en-US" b="1" u="sng" dirty="0">
                <a:hlinkClick r:id="rId2"/>
              </a:rPr>
              <a:t>Web of Science</a:t>
            </a:r>
            <a:r>
              <a:rPr lang="en-US" b="1" u="sng" dirty="0"/>
              <a:t> [a.k.a., Web of Knowledge] Citation database and </a:t>
            </a:r>
            <a:r>
              <a:rPr lang="en-US" b="1" u="sng" dirty="0">
                <a:hlinkClick r:id="rId3"/>
              </a:rPr>
              <a:t>Google Scholar</a:t>
            </a:r>
            <a:r>
              <a:rPr lang="en-US" b="1" u="sng" dirty="0"/>
              <a:t> to identify who has subsequently cited leading scholars</a:t>
            </a:r>
            <a:r>
              <a:rPr lang="en-US" dirty="0"/>
              <a:t> already identified in your literature review. </a:t>
            </a:r>
            <a:endParaRPr lang="en-US" dirty="0" smtClean="0"/>
          </a:p>
          <a:p>
            <a:pPr algn="just"/>
            <a:r>
              <a:rPr lang="en-US" dirty="0" smtClean="0"/>
              <a:t>This </a:t>
            </a:r>
            <a:r>
              <a:rPr lang="en-US" dirty="0"/>
              <a:t>is called </a:t>
            </a:r>
            <a:r>
              <a:rPr lang="en-US" dirty="0">
                <a:hlinkClick r:id="rId4"/>
              </a:rPr>
              <a:t>citation tracking</a:t>
            </a:r>
            <a:r>
              <a:rPr lang="en-US" dirty="0"/>
              <a:t> and there are a number of sources that can help you identify who has cited whom, particularly scholars from outside of your discipline. </a:t>
            </a:r>
            <a:endParaRPr lang="en-US" dirty="0" smtClean="0"/>
          </a:p>
          <a:p>
            <a:pPr algn="just"/>
            <a:r>
              <a:rPr lang="en-US" dirty="0" smtClean="0"/>
              <a:t>Here </a:t>
            </a:r>
            <a:r>
              <a:rPr lang="en-US" dirty="0"/>
              <a:t>again, if the same authors are being cited again and again, this may indicate no new literature has been written on the </a:t>
            </a:r>
            <a:r>
              <a:rPr lang="en-US" dirty="0" smtClean="0"/>
              <a:t>topic</a:t>
            </a: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46</a:t>
            </a:fld>
            <a:endParaRPr lang="en-US"/>
          </a:p>
        </p:txBody>
      </p:sp>
    </p:spTree>
    <p:extLst>
      <p:ext uri="{BB962C8B-B14F-4D97-AF65-F5344CB8AC3E}">
        <p14:creationId xmlns:p14="http://schemas.microsoft.com/office/powerpoint/2010/main" val="918028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Assignment 3.</a:t>
            </a:r>
          </a:p>
          <a:p>
            <a:r>
              <a:rPr lang="en-US" dirty="0" smtClean="0"/>
              <a:t>On the </a:t>
            </a:r>
            <a:r>
              <a:rPr lang="en-US" dirty="0" err="1" smtClean="0"/>
              <a:t>LMS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47</a:t>
            </a:fld>
            <a:endParaRPr lang="en-US"/>
          </a:p>
        </p:txBody>
      </p:sp>
    </p:spTree>
    <p:extLst>
      <p:ext uri="{BB962C8B-B14F-4D97-AF65-F5344CB8AC3E}">
        <p14:creationId xmlns:p14="http://schemas.microsoft.com/office/powerpoint/2010/main" val="172488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Literature Reviews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It is important to think of knowledge in a given field as consisting of three layers. </a:t>
            </a:r>
            <a:endParaRPr lang="en-US" dirty="0" smtClean="0"/>
          </a:p>
          <a:p>
            <a:pPr algn="just"/>
            <a:r>
              <a:rPr lang="en-US" dirty="0" smtClean="0"/>
              <a:t>First</a:t>
            </a:r>
            <a:r>
              <a:rPr lang="en-US" dirty="0"/>
              <a:t>, there are the primary studies that researchers conduct and publish. </a:t>
            </a:r>
            <a:endParaRPr lang="en-US" dirty="0" smtClean="0"/>
          </a:p>
          <a:p>
            <a:pPr algn="just"/>
            <a:r>
              <a:rPr lang="en-US" dirty="0" smtClean="0"/>
              <a:t>Second </a:t>
            </a:r>
            <a:r>
              <a:rPr lang="en-US" dirty="0"/>
              <a:t>are the reviews of those studies that summarize and offer new interpretations built from and often extending beyond the primary studies. </a:t>
            </a:r>
            <a:endParaRPr lang="en-US" dirty="0" smtClean="0"/>
          </a:p>
          <a:p>
            <a:pPr algn="just"/>
            <a:r>
              <a:rPr lang="en-US" dirty="0" smtClean="0"/>
              <a:t>Third</a:t>
            </a:r>
            <a:r>
              <a:rPr lang="en-US" dirty="0"/>
              <a:t>, there are the perceptions, conclusions, opinion, and interpretations that are shared informally that become part of the lore of field.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218080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In composing a literature review, it is important to note that it is often this third layer of knowledge that is cited as "true" even though it often has only a loose relationship to the primary studies and secondary literature reviews. </a:t>
            </a:r>
            <a:endParaRPr lang="en-US" dirty="0" smtClean="0"/>
          </a:p>
          <a:p>
            <a:pPr algn="just"/>
            <a:r>
              <a:rPr lang="en-US" dirty="0" smtClean="0"/>
              <a:t>Given </a:t>
            </a:r>
            <a:r>
              <a:rPr lang="en-US" dirty="0"/>
              <a:t>this, while literature reviews are designed to provide an overview and synthesis of pertinent sources you have explored, there are a number of approaches you could adopt depending upon the type of analysis underpinning your study.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47098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Literature Reviews </a:t>
            </a:r>
            <a:endParaRPr lang="en-US" dirty="0"/>
          </a:p>
        </p:txBody>
      </p:sp>
      <p:sp>
        <p:nvSpPr>
          <p:cNvPr id="3" name="Content Placeholder 2"/>
          <p:cNvSpPr>
            <a:spLocks noGrp="1"/>
          </p:cNvSpPr>
          <p:nvPr>
            <p:ph idx="1"/>
          </p:nvPr>
        </p:nvSpPr>
        <p:spPr/>
        <p:txBody>
          <a:bodyPr/>
          <a:lstStyle/>
          <a:p>
            <a:pPr algn="just"/>
            <a:r>
              <a:rPr lang="en-US" b="1" dirty="0"/>
              <a:t>Argumentative Review: </a:t>
            </a:r>
            <a:r>
              <a:rPr lang="en-US" dirty="0"/>
              <a:t>This form examines literature selectively in order to support or refute an argument, deeply imbedded assumption, or philosophical problem already established in the literature. </a:t>
            </a:r>
            <a:endParaRPr lang="en-US" dirty="0" smtClean="0"/>
          </a:p>
          <a:p>
            <a:pPr algn="just"/>
            <a:r>
              <a:rPr lang="en-US" dirty="0" smtClean="0"/>
              <a:t>The </a:t>
            </a:r>
            <a:r>
              <a:rPr lang="en-US" dirty="0"/>
              <a:t>purpose is to develop a body of literature that establishes a contrarian viewpoint.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2221354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Given the </a:t>
            </a:r>
            <a:r>
              <a:rPr lang="en-US" dirty="0" smtClean="0"/>
              <a:t>value-laden </a:t>
            </a:r>
            <a:r>
              <a:rPr lang="en-US" dirty="0"/>
              <a:t>nature of some social science research [e.g., educational reform; immigration control], argumentative approaches to analyzing the literature can be a legitimate and important form of discourse. </a:t>
            </a:r>
            <a:endParaRPr lang="en-US" dirty="0" smtClean="0"/>
          </a:p>
          <a:p>
            <a:pPr algn="just"/>
            <a:r>
              <a:rPr lang="en-US" dirty="0" smtClean="0"/>
              <a:t>However</a:t>
            </a:r>
            <a:r>
              <a:rPr lang="en-US" dirty="0"/>
              <a:t>, note that they can also introduce problems of bias when they are used to make summary claims of the sort found in systematic </a:t>
            </a:r>
            <a:r>
              <a:rPr lang="en-US" dirty="0" smtClean="0"/>
              <a:t>reviews.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2965345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Integrative Review: </a:t>
            </a:r>
            <a:r>
              <a:rPr lang="en-US" dirty="0"/>
              <a:t>Considered a form of research that reviews, critiques, and synthesizes representative literature on a topic in an integrated way such that new frameworks and perspectives on the topic are generated. </a:t>
            </a:r>
            <a:endParaRPr lang="en-US" dirty="0" smtClean="0"/>
          </a:p>
          <a:p>
            <a:pPr algn="just"/>
            <a:r>
              <a:rPr lang="en-US" dirty="0" smtClean="0"/>
              <a:t>The </a:t>
            </a:r>
            <a:r>
              <a:rPr lang="en-US" dirty="0"/>
              <a:t>body of literature includes all studies that address related or identical hypotheses or research problems</a:t>
            </a:r>
            <a:r>
              <a:rPr lang="en-US" dirty="0" smtClean="0"/>
              <a:t>.</a:t>
            </a:r>
          </a:p>
          <a:p>
            <a:pPr algn="just"/>
            <a:r>
              <a:rPr lang="en-US" dirty="0" smtClean="0"/>
              <a:t> </a:t>
            </a:r>
            <a:r>
              <a:rPr lang="en-US" dirty="0"/>
              <a:t>A well-done integrative review meets the same standards as primary research in regard to clarity, rigor, and replication. </a:t>
            </a:r>
            <a:endParaRPr lang="en-US" dirty="0" smtClean="0"/>
          </a:p>
          <a:p>
            <a:pPr algn="just"/>
            <a:r>
              <a:rPr lang="en-US" b="1" dirty="0" smtClean="0"/>
              <a:t>This </a:t>
            </a:r>
            <a:r>
              <a:rPr lang="en-US" b="1" dirty="0"/>
              <a:t>is the most common form of review in the social sciences. </a:t>
            </a:r>
          </a:p>
        </p:txBody>
      </p:sp>
      <p:sp>
        <p:nvSpPr>
          <p:cNvPr id="4" name="Date Placeholder 3"/>
          <p:cNvSpPr>
            <a:spLocks noGrp="1"/>
          </p:cNvSpPr>
          <p:nvPr>
            <p:ph type="dt" sz="half" idx="10"/>
          </p:nvPr>
        </p:nvSpPr>
        <p:spPr/>
        <p:txBody>
          <a:bodyPr/>
          <a:lstStyle/>
          <a:p>
            <a:fld id="{B11D738E-8962-435F-8C43-147B8DD7E819}" type="datetime1">
              <a:rPr lang="en-US" smtClean="0"/>
              <a:t>2/28/2024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329879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361</TotalTime>
  <Words>3775</Words>
  <Application>Microsoft Office PowerPoint</Application>
  <PresentationFormat>On-screen Show (4:3)</PresentationFormat>
  <Paragraphs>302</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Solstice</vt:lpstr>
      <vt:lpstr>Literature Review </vt:lpstr>
      <vt:lpstr>The Importance of a Good Literature Review </vt:lpstr>
      <vt:lpstr>PowerPoint Presentation</vt:lpstr>
      <vt:lpstr>The purpose of a literature review is to: </vt:lpstr>
      <vt:lpstr>Types of Literature Reviews </vt:lpstr>
      <vt:lpstr>PowerPoint Presentation</vt:lpstr>
      <vt:lpstr>Types of Literature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and Writing Style </vt:lpstr>
      <vt:lpstr>PowerPoint Presentation</vt:lpstr>
      <vt:lpstr>The critical evaluation of each work should consider: </vt:lpstr>
      <vt:lpstr>PowerPoint Presentation</vt:lpstr>
      <vt:lpstr>Development of the Literature Review </vt:lpstr>
      <vt:lpstr>PowerPoint Presentation</vt:lpstr>
      <vt:lpstr>Consider the following issues before writing the literature review: </vt:lpstr>
      <vt:lpstr>PowerPoint Presentation</vt:lpstr>
      <vt:lpstr>PowerPoint Presentation</vt:lpstr>
      <vt:lpstr>PowerPoint Presentation</vt:lpstr>
      <vt:lpstr>PowerPoint Presentation</vt:lpstr>
      <vt:lpstr>PowerPoint Presentation</vt:lpstr>
      <vt:lpstr>PowerPoint Presentation</vt:lpstr>
      <vt:lpstr>Organizing Your 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Your Literature Review </vt:lpstr>
      <vt:lpstr>PowerPoint Presentation</vt:lpstr>
      <vt:lpstr>PowerPoint Presentation</vt:lpstr>
      <vt:lpstr>Common Mistakes to Avoid </vt:lpstr>
      <vt:lpstr>PowerPoint Presentation</vt:lpstr>
      <vt:lpstr>Don't Just Review for Content!</vt:lpstr>
      <vt:lpstr>PowerPoint Presentation</vt:lpstr>
      <vt:lpstr>PowerPoint Presentation</vt:lpstr>
      <vt:lpstr> When Do I Know I Can Stop Looking and Move On?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dc:title>
  <dc:creator>Arshley</dc:creator>
  <cp:lastModifiedBy>Arshley</cp:lastModifiedBy>
  <cp:revision>19</cp:revision>
  <dcterms:created xsi:type="dcterms:W3CDTF">2021-08-26T08:01:13Z</dcterms:created>
  <dcterms:modified xsi:type="dcterms:W3CDTF">2024-02-28T06:38:06Z</dcterms:modified>
</cp:coreProperties>
</file>