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2" r:id="rId18"/>
    <p:sldId id="273" r:id="rId19"/>
    <p:sldId id="284" r:id="rId20"/>
    <p:sldId id="283" r:id="rId21"/>
    <p:sldId id="285" r:id="rId22"/>
    <p:sldId id="274" r:id="rId23"/>
    <p:sldId id="281" r:id="rId24"/>
    <p:sldId id="298" r:id="rId25"/>
    <p:sldId id="275" r:id="rId26"/>
    <p:sldId id="280" r:id="rId27"/>
    <p:sldId id="299" r:id="rId28"/>
    <p:sldId id="276" r:id="rId29"/>
    <p:sldId id="277" r:id="rId30"/>
    <p:sldId id="278" r:id="rId31"/>
    <p:sldId id="279"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BB881-630D-406F-B858-C61922C5310E}" type="datetimeFigureOut">
              <a:rPr lang="en-US" smtClean="0"/>
              <a:t>4/13/2024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BEE67-24AA-41F3-A8F3-60997092FA19}" type="slidenum">
              <a:rPr lang="en-US" smtClean="0"/>
              <a:t>‹#›</a:t>
            </a:fld>
            <a:endParaRPr lang="en-US"/>
          </a:p>
        </p:txBody>
      </p:sp>
    </p:spTree>
    <p:extLst>
      <p:ext uri="{BB962C8B-B14F-4D97-AF65-F5344CB8AC3E}">
        <p14:creationId xmlns:p14="http://schemas.microsoft.com/office/powerpoint/2010/main" val="155876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BEE67-24AA-41F3-A8F3-60997092FA19}" type="slidenum">
              <a:rPr lang="en-US" smtClean="0"/>
              <a:t>13</a:t>
            </a:fld>
            <a:endParaRPr lang="en-US"/>
          </a:p>
        </p:txBody>
      </p:sp>
    </p:spTree>
    <p:extLst>
      <p:ext uri="{BB962C8B-B14F-4D97-AF65-F5344CB8AC3E}">
        <p14:creationId xmlns:p14="http://schemas.microsoft.com/office/powerpoint/2010/main" val="31241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BEE67-24AA-41F3-A8F3-60997092FA19}" type="slidenum">
              <a:rPr lang="en-US" smtClean="0"/>
              <a:t>19</a:t>
            </a:fld>
            <a:endParaRPr lang="en-US"/>
          </a:p>
        </p:txBody>
      </p:sp>
    </p:spTree>
    <p:extLst>
      <p:ext uri="{BB962C8B-B14F-4D97-AF65-F5344CB8AC3E}">
        <p14:creationId xmlns:p14="http://schemas.microsoft.com/office/powerpoint/2010/main" val="362898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16C5678-EE20-4FA5-88E2-6E0BD67A2E26}" type="datetime1">
              <a:rPr lang="en-US" smtClean="0"/>
              <a:t>4/13/2024</a:t>
            </a:fld>
            <a:endParaRPr lang="en-US" dirty="0"/>
          </a:p>
        </p:txBody>
      </p:sp>
      <p:sp>
        <p:nvSpPr>
          <p:cNvPr id="20" name="Footer Placeholder 19"/>
          <p:cNvSpPr>
            <a:spLocks noGrp="1"/>
          </p:cNvSpPr>
          <p:nvPr>
            <p:ph type="ftr" sz="quarter" idx="11"/>
          </p:nvPr>
        </p:nvSpPr>
        <p:spPr/>
        <p:txBody>
          <a:bodyPr/>
          <a:lstStyle/>
          <a:p>
            <a:r>
              <a:rPr lang="en-US"/>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51B39-B140-43FE-96DB-472A2B59CE7C}"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00BB2-27C5-458B-ABCE-839C88CF47CE}"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4CF3C7-6809-4F39-BD67-A75817BDDE0A}" type="datetime1">
              <a:rPr lang="en-US" smtClean="0"/>
              <a:t>4/13/2024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EAEB24-CE78-465C-A726-91D0868FA48F}" type="datetime1">
              <a:rPr lang="en-US" smtClean="0"/>
              <a:t>4/13/2024</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0BAADF0-1749-4E8B-9691-B44A5F8C0895}" type="datetime1">
              <a:rPr lang="en-US" smtClean="0"/>
              <a:t>4/13/2024</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8AF628A-A867-4937-BBE5-207DB6F9C51A}" type="datetime1">
              <a:rPr lang="en-US" smtClean="0"/>
              <a:t>4/13/2024</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8BBB94-68E6-4675-A946-F1C5994EDBD7}" type="datetime1">
              <a:rPr lang="en-US" smtClean="0"/>
              <a:t>4/13/2024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C3B8377-21E3-4835-B75D-4E2847E2750F}" type="datetime1">
              <a:rPr lang="en-US" smtClean="0"/>
              <a:t>4/13/2024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4/13/2024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p>
        </p:txBody>
      </p:sp>
      <p:sp>
        <p:nvSpPr>
          <p:cNvPr id="3" name="Content Placeholder 2"/>
          <p:cNvSpPr>
            <a:spLocks noGrp="1"/>
          </p:cNvSpPr>
          <p:nvPr>
            <p:ph idx="1"/>
          </p:nvPr>
        </p:nvSpPr>
        <p:spPr/>
        <p:txBody>
          <a:bodyPr/>
          <a:lstStyle/>
          <a:p>
            <a:pPr algn="just"/>
            <a:r>
              <a:rPr lang="en-US" dirty="0"/>
              <a:t>The most important step after defining the research problem is preparing the design of there search project, which is popularly known as the research design. </a:t>
            </a:r>
          </a:p>
          <a:p>
            <a:pPr algn="just"/>
            <a:r>
              <a:rPr lang="en-US" dirty="0"/>
              <a:t>A research design helps to decide upon issues like what, when, where, how much, by what means etc. With regard to an enquiry or a research study.</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a:t>
            </a:fld>
            <a:endParaRPr lang="en-US"/>
          </a:p>
        </p:txBody>
      </p:sp>
    </p:spTree>
    <p:extLst>
      <p:ext uri="{BB962C8B-B14F-4D97-AF65-F5344CB8AC3E}">
        <p14:creationId xmlns:p14="http://schemas.microsoft.com/office/powerpoint/2010/main" val="329462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82296" indent="0" algn="just">
              <a:buNone/>
            </a:pPr>
            <a:r>
              <a:rPr lang="en-US" b="1" dirty="0"/>
              <a:t>Research Methodology and Research Methods</a:t>
            </a:r>
            <a:r>
              <a:rPr lang="en-US" dirty="0"/>
              <a:t> </a:t>
            </a:r>
          </a:p>
          <a:p>
            <a:pPr algn="just"/>
            <a:r>
              <a:rPr lang="en-US" dirty="0"/>
              <a:t>Methodologies refer to the strategies, plan of action, processes or design lying behind the  choice of a particular methods as well as justification of the choice of such methods. </a:t>
            </a:r>
          </a:p>
          <a:p>
            <a:pPr algn="just"/>
            <a:r>
              <a:rPr lang="en-US" dirty="0"/>
              <a:t>Methods refer to the techniques or procedures used to gather and analyze data related to some research questions.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64399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410200"/>
          </a:xfrm>
        </p:spPr>
        <p:txBody>
          <a:bodyPr>
            <a:normAutofit fontScale="85000" lnSpcReduction="20000"/>
          </a:bodyPr>
          <a:lstStyle/>
          <a:p>
            <a:pPr algn="just"/>
            <a:r>
              <a:rPr lang="en-US" dirty="0"/>
              <a:t>The function of a research design is to ensure that the evidence obtained enables you to  effectively address the research problem as unambiguously as possible. </a:t>
            </a:r>
          </a:p>
          <a:p>
            <a:pPr algn="just"/>
            <a:r>
              <a:rPr lang="en-US" dirty="0"/>
              <a:t>In social sciences research, obtaining evidence relevant to the research problem generally entails specifying the type of evidence needed to test a theory, to evaluate a program, or  to accurately describe a phenomenon. </a:t>
            </a:r>
          </a:p>
          <a:p>
            <a:pPr algn="just"/>
            <a:r>
              <a:rPr lang="en-US" dirty="0"/>
              <a:t>However, researchers can often begin their investigations far too early, before they have thought critically about what information is  required to answer the study's research questions.</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359977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Without attending to these design issues beforehand, the conclusions drawn risk being weak and unconvincing and, consequently, will fail to adequate address the overall research problem.</a:t>
            </a:r>
          </a:p>
          <a:p>
            <a:pPr algn="just"/>
            <a:r>
              <a:rPr lang="en-US" dirty="0"/>
              <a:t>Summary functions of any sound research design: </a:t>
            </a:r>
          </a:p>
          <a:p>
            <a:pPr algn="just"/>
            <a:r>
              <a:rPr lang="en-US" dirty="0"/>
              <a:t>1. Identify the research problem clearly and justify its selection, </a:t>
            </a:r>
          </a:p>
          <a:p>
            <a:pPr algn="just"/>
            <a:r>
              <a:rPr lang="en-US" dirty="0"/>
              <a:t>2. Review previously published literature associated with the problem area, </a:t>
            </a:r>
          </a:p>
          <a:p>
            <a:pPr algn="just"/>
            <a:r>
              <a:rPr lang="en-US" dirty="0"/>
              <a:t>3. Clearly and explicitly specify hypotheses [i.e., research questions] central to the problem selected,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423835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4. Effectively describe the data which will be necessary for an adequate test of the hypotheses and explain how such data will be obtained, and </a:t>
            </a:r>
          </a:p>
          <a:p>
            <a:pPr algn="just"/>
            <a:r>
              <a:rPr lang="en-US" dirty="0"/>
              <a:t>5. Describe the methods of analysis which will be applied to the data in determining whether or not the hypotheses are true or false. </a:t>
            </a:r>
          </a:p>
          <a:p>
            <a:pPr algn="just"/>
            <a:r>
              <a:rPr lang="en-US" dirty="0"/>
              <a:t>6. Research design spells out how relevant data and evidence will be collected with minimal expenditure of time, effort and money.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320275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Essentials of Research Design: </a:t>
            </a:r>
          </a:p>
          <a:p>
            <a:pPr algn="just"/>
            <a:r>
              <a:rPr lang="en-US" dirty="0">
                <a:sym typeface="Symbol"/>
              </a:rPr>
              <a:t></a:t>
            </a:r>
            <a:r>
              <a:rPr lang="en-US" dirty="0"/>
              <a:t> An activity and time based plan </a:t>
            </a:r>
          </a:p>
          <a:p>
            <a:pPr algn="just"/>
            <a:r>
              <a:rPr lang="en-US" dirty="0">
                <a:sym typeface="Symbol"/>
              </a:rPr>
              <a:t></a:t>
            </a:r>
            <a:r>
              <a:rPr lang="en-US" dirty="0"/>
              <a:t> It’s a plan always based on research question </a:t>
            </a:r>
          </a:p>
          <a:p>
            <a:pPr algn="just"/>
            <a:r>
              <a:rPr lang="en-US" dirty="0">
                <a:sym typeface="Symbol"/>
              </a:rPr>
              <a:t></a:t>
            </a:r>
            <a:r>
              <a:rPr lang="en-US" dirty="0"/>
              <a:t> A guide for selecting sources and types of information </a:t>
            </a:r>
          </a:p>
          <a:p>
            <a:pPr algn="just"/>
            <a:r>
              <a:rPr lang="en-US" dirty="0">
                <a:sym typeface="Symbol"/>
              </a:rPr>
              <a:t></a:t>
            </a:r>
            <a:r>
              <a:rPr lang="en-US" dirty="0"/>
              <a:t> A framework for specifying the relationship among the study variables </a:t>
            </a:r>
          </a:p>
          <a:p>
            <a:pPr algn="just"/>
            <a:r>
              <a:rPr lang="en-US" dirty="0">
                <a:sym typeface="Symbol"/>
              </a:rPr>
              <a:t></a:t>
            </a:r>
            <a:r>
              <a:rPr lang="en-US" dirty="0"/>
              <a:t> A procedural outline for every research activity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168447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168" y="812042"/>
            <a:ext cx="7498080" cy="5943600"/>
          </a:xfrm>
        </p:spPr>
        <p:txBody>
          <a:bodyPr>
            <a:normAutofit fontScale="77500" lnSpcReduction="20000"/>
          </a:bodyPr>
          <a:lstStyle/>
          <a:p>
            <a:r>
              <a:rPr lang="en-US" dirty="0"/>
              <a:t>TYPES OF RESEARCH DESIGNS. </a:t>
            </a:r>
          </a:p>
          <a:p>
            <a:r>
              <a:rPr lang="en-US" dirty="0"/>
              <a:t>The following designs are discussed below. </a:t>
            </a:r>
          </a:p>
          <a:p>
            <a:r>
              <a:rPr lang="en-US" dirty="0">
                <a:sym typeface="Symbol"/>
              </a:rPr>
              <a:t></a:t>
            </a:r>
            <a:r>
              <a:rPr lang="en-US" dirty="0"/>
              <a:t> Action Research Design </a:t>
            </a:r>
          </a:p>
          <a:p>
            <a:r>
              <a:rPr lang="en-US" dirty="0">
                <a:sym typeface="Symbol"/>
              </a:rPr>
              <a:t></a:t>
            </a:r>
            <a:r>
              <a:rPr lang="en-US" dirty="0"/>
              <a:t> Case Study Design </a:t>
            </a:r>
          </a:p>
          <a:p>
            <a:r>
              <a:rPr lang="en-US" dirty="0">
                <a:sym typeface="Symbol"/>
              </a:rPr>
              <a:t></a:t>
            </a:r>
            <a:r>
              <a:rPr lang="en-US" dirty="0"/>
              <a:t> Causal Design </a:t>
            </a:r>
          </a:p>
          <a:p>
            <a:r>
              <a:rPr lang="en-US" dirty="0">
                <a:sym typeface="Symbol"/>
              </a:rPr>
              <a:t></a:t>
            </a:r>
            <a:r>
              <a:rPr lang="en-US" dirty="0"/>
              <a:t> Cohort Design </a:t>
            </a:r>
          </a:p>
          <a:p>
            <a:r>
              <a:rPr lang="en-US" dirty="0">
                <a:sym typeface="Symbol"/>
              </a:rPr>
              <a:t></a:t>
            </a:r>
            <a:r>
              <a:rPr lang="en-US" dirty="0"/>
              <a:t> Cross-Sectional Design </a:t>
            </a:r>
          </a:p>
          <a:p>
            <a:r>
              <a:rPr lang="en-US" dirty="0">
                <a:sym typeface="Symbol"/>
              </a:rPr>
              <a:t></a:t>
            </a:r>
            <a:r>
              <a:rPr lang="en-US" dirty="0"/>
              <a:t> Descriptive Design </a:t>
            </a:r>
          </a:p>
          <a:p>
            <a:r>
              <a:rPr lang="en-US" dirty="0">
                <a:sym typeface="Symbol"/>
              </a:rPr>
              <a:t></a:t>
            </a:r>
            <a:r>
              <a:rPr lang="en-US" dirty="0"/>
              <a:t> Experimental Design </a:t>
            </a:r>
          </a:p>
          <a:p>
            <a:r>
              <a:rPr lang="en-US" dirty="0">
                <a:sym typeface="Symbol"/>
              </a:rPr>
              <a:t></a:t>
            </a:r>
            <a:r>
              <a:rPr lang="en-US" dirty="0"/>
              <a:t> Exploratory Design </a:t>
            </a:r>
          </a:p>
          <a:p>
            <a:r>
              <a:rPr lang="en-US" dirty="0">
                <a:sym typeface="Symbol"/>
              </a:rPr>
              <a:t></a:t>
            </a:r>
            <a:r>
              <a:rPr lang="en-US" dirty="0"/>
              <a:t> Historical Design </a:t>
            </a:r>
          </a:p>
          <a:p>
            <a:r>
              <a:rPr lang="en-US" dirty="0">
                <a:sym typeface="Symbol"/>
              </a:rPr>
              <a:t></a:t>
            </a:r>
            <a:r>
              <a:rPr lang="en-US" dirty="0"/>
              <a:t> Longitudinal Design </a:t>
            </a:r>
          </a:p>
          <a:p>
            <a:r>
              <a:rPr lang="en-US" dirty="0">
                <a:sym typeface="Symbol"/>
              </a:rPr>
              <a:t></a:t>
            </a:r>
            <a:r>
              <a:rPr lang="en-US" dirty="0"/>
              <a:t> Observational Design </a:t>
            </a:r>
          </a:p>
          <a:p>
            <a:r>
              <a:rPr lang="en-US" dirty="0">
                <a:sym typeface="Symbol"/>
              </a:rPr>
              <a:t></a:t>
            </a:r>
            <a:r>
              <a:rPr lang="en-US" dirty="0"/>
              <a:t> Philosophical Design </a:t>
            </a:r>
          </a:p>
          <a:p>
            <a:r>
              <a:rPr lang="en-US" dirty="0">
                <a:sym typeface="Symbol"/>
              </a:rPr>
              <a:t></a:t>
            </a:r>
            <a:r>
              <a:rPr lang="en-US" dirty="0"/>
              <a:t> Sequential Design </a:t>
            </a:r>
          </a:p>
          <a:p>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424770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257800"/>
          </a:xfrm>
        </p:spPr>
        <p:txBody>
          <a:bodyPr>
            <a:normAutofit fontScale="85000" lnSpcReduction="20000"/>
          </a:bodyPr>
          <a:lstStyle/>
          <a:p>
            <a:pPr marL="82296" indent="0" algn="just">
              <a:buNone/>
            </a:pPr>
            <a:r>
              <a:rPr lang="en-US" b="1" dirty="0"/>
              <a:t>Action research design </a:t>
            </a:r>
          </a:p>
          <a:p>
            <a:pPr algn="just"/>
            <a:r>
              <a:rPr lang="en-US" dirty="0"/>
              <a:t>Definition and Purpose </a:t>
            </a:r>
          </a:p>
          <a:p>
            <a:pPr algn="just"/>
            <a:r>
              <a:rPr lang="en-US" dirty="0"/>
              <a:t>The action research design follow a characteristic cycle whereby initially an exploratory stance is adopted. With this the understanding of a problem is developed and plans are  made for some form of strategies for interventions. </a:t>
            </a:r>
          </a:p>
          <a:p>
            <a:pPr algn="just"/>
            <a:r>
              <a:rPr lang="en-US" dirty="0"/>
              <a:t>Then the intervention is carried out (the action in Action Research) during which time, pertinent observations are collected in  various forms. </a:t>
            </a:r>
          </a:p>
          <a:p>
            <a:pPr algn="just"/>
            <a:r>
              <a:rPr lang="en-US" dirty="0"/>
              <a:t>The new interventional strategies are carried out, and the cyclic process repeats, continuing until a sufficient understanding of (or implement able solution for) the problem is achieved. </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265269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 </a:t>
            </a:r>
            <a:endParaRPr lang="en-US" i="1" dirty="0"/>
          </a:p>
          <a:p>
            <a:pPr lvl="0" algn="just"/>
            <a:r>
              <a:rPr lang="en-US" dirty="0"/>
              <a:t>This is a collaborative and adaptive research design that lends itself to use in work or community situations.</a:t>
            </a:r>
          </a:p>
          <a:p>
            <a:pPr lvl="0" algn="just"/>
            <a:r>
              <a:rPr lang="en-US" dirty="0"/>
              <a:t>Design focuses on pragmatic and solution-driven research outcomes rather than testing theories.</a:t>
            </a:r>
          </a:p>
          <a:p>
            <a:pPr lvl="0" algn="just"/>
            <a:r>
              <a:rPr lang="en-US" dirty="0"/>
              <a:t>When practitioners use action research, it has the potential to increase the amount they learn consciously from their experience; the action research cycle can be regarded as a learning cycle.</a:t>
            </a:r>
          </a:p>
          <a:p>
            <a:pPr lvl="0" algn="just"/>
            <a:r>
              <a:rPr lang="en-US" dirty="0"/>
              <a:t>Action research studies often have direct and obvious relevance to improving practice and advocating for change.</a:t>
            </a:r>
          </a:p>
          <a:p>
            <a:pPr lvl="0" algn="just"/>
            <a:r>
              <a:rPr lang="en-US" dirty="0"/>
              <a:t>There are no hidden controls or pre-emption of direction by the researcher.</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277980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Causal Design </a:t>
            </a:r>
          </a:p>
          <a:p>
            <a:pPr algn="just"/>
            <a:r>
              <a:rPr lang="en-US" dirty="0"/>
              <a:t>Causal effect occurs when variation in one phenomenon, an independent variable, leads to or results, on average, in variation in another phenomenon, the dependent variable. </a:t>
            </a:r>
          </a:p>
          <a:p>
            <a:pPr algn="just"/>
            <a:r>
              <a:rPr lang="en-US" dirty="0"/>
              <a:t>Conditions necessary for determining causality:</a:t>
            </a:r>
            <a:endParaRPr lang="en-US" i="1" dirty="0"/>
          </a:p>
          <a:p>
            <a:pPr lvl="0" algn="just"/>
            <a:r>
              <a:rPr lang="en-US" dirty="0"/>
              <a:t>Empirical association -- a valid conclusion is based on finding an association between the independent variable and the dependent variable.</a:t>
            </a:r>
          </a:p>
          <a:p>
            <a:pPr lvl="0" algn="just"/>
            <a:r>
              <a:rPr lang="en-US" dirty="0"/>
              <a:t>Appropriate time order -- to conclude that causation was involved, one must see that cases were exposed to variation in the independent variable before variation in the dependent variable.</a:t>
            </a:r>
          </a:p>
          <a:p>
            <a:pPr lvl="0" algn="just"/>
            <a:r>
              <a:rPr lang="en-US" dirty="0" err="1"/>
              <a:t>Nonspuriousness</a:t>
            </a:r>
            <a:r>
              <a:rPr lang="en-US" dirty="0"/>
              <a:t> -- a relationship between two variables that is not due to variation in a third variable.</a:t>
            </a:r>
          </a:p>
          <a:p>
            <a:pPr algn="just"/>
            <a:endParaRPr lang="en-US" dirty="0"/>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209722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u="sng" dirty="0"/>
              <a:t>What do these studies tell you</a:t>
            </a:r>
            <a:r>
              <a:rPr lang="en-US" b="1" dirty="0"/>
              <a:t>?</a:t>
            </a:r>
            <a:endParaRPr lang="en-US" i="1" dirty="0"/>
          </a:p>
          <a:p>
            <a:pPr lvl="0" algn="just"/>
            <a:r>
              <a:rPr lang="en-US" dirty="0"/>
              <a:t>Causality research designs assist researchers in understanding why the world works the way it does through the process of proving a causal link between variables and by the process of eliminating other possibilities.</a:t>
            </a:r>
          </a:p>
          <a:p>
            <a:pPr lvl="0" algn="just"/>
            <a:r>
              <a:rPr lang="en-US" dirty="0"/>
              <a:t>Replication is possible.</a:t>
            </a:r>
          </a:p>
          <a:p>
            <a:pPr lvl="0" algn="just"/>
            <a:r>
              <a:rPr lang="en-US" dirty="0"/>
              <a:t>There is greater confidence the study has internal validity due to the systematic subject selection and equity of groups being compared.</a:t>
            </a:r>
          </a:p>
          <a:p>
            <a:pPr marL="82296" indent="0" algn="just">
              <a:buNone/>
            </a:pP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281430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A research design is the arrangement of conditions for collection and analysis of data in a manner that aims to combine relevance to the research purpose with economy in procedure. </a:t>
            </a:r>
          </a:p>
          <a:p>
            <a:pPr algn="just"/>
            <a:r>
              <a:rPr lang="en-US" dirty="0"/>
              <a:t>In fact, research design is the conceptual structure within which research is conducted; it constitutes the blueprint for the collection, measurement and analysis of data (</a:t>
            </a:r>
            <a:r>
              <a:rPr lang="en-US" dirty="0" err="1"/>
              <a:t>Selltizetal</a:t>
            </a:r>
            <a:r>
              <a:rPr lang="en-US" dirty="0"/>
              <a:t>, 1962). </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4453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Cohort Design </a:t>
            </a:r>
          </a:p>
          <a:p>
            <a:pPr algn="just"/>
            <a:r>
              <a:rPr lang="en-US" dirty="0"/>
              <a:t>A cohort study generally refers to a study conducted over a period of time involving  members of a population which the subject or representative member comes from, and  who are united by some commonality or similarity. Using a quantitative framework, a cohort study makes note of statistical occurrence within a specialized subgroup, united by same or similar characteristics that are relevant to the research problem being  investigated, rather than studying statistical occurrence within the general population. </a:t>
            </a:r>
          </a:p>
          <a:p>
            <a:pPr algn="just"/>
            <a:r>
              <a:rPr lang="en-US" dirty="0"/>
              <a:t>Using a qualitative framework, cohort studies generally gather data using methods of  observation.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3638468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a:t>
            </a:r>
            <a:endParaRPr lang="en-US" i="1" dirty="0"/>
          </a:p>
          <a:p>
            <a:pPr lvl="0" algn="just"/>
            <a:r>
              <a:rPr lang="en-US" dirty="0"/>
              <a:t>The use of cohorts is often mandatory because a randomized control study may be unethical. For example, you cannot deliberately expose people to asbestos, you can only study its effects on those who have already been exposed. Research that measures risk factors often  relies upon cohort designs.</a:t>
            </a:r>
          </a:p>
          <a:p>
            <a:pPr lvl="0" algn="just"/>
            <a:r>
              <a:rPr lang="en-US" dirty="0"/>
              <a:t>Because cohort studies measure potential causes before the outcome has occurred, they can demonstrate that these “causes” preceded the outcome, thereby avoiding the debate as to which is the cause and which is the effect.</a:t>
            </a:r>
          </a:p>
          <a:p>
            <a:pPr lvl="0" algn="just"/>
            <a:r>
              <a:rPr lang="en-US" dirty="0"/>
              <a:t>Cohort analysis is highly flexible and can provide insight into effects over time and related to a variety of different types of changes [e.g., social, cultural, political, economic, etc.].</a:t>
            </a:r>
          </a:p>
          <a:p>
            <a:pPr lvl="0" algn="just"/>
            <a:r>
              <a:rPr lang="en-US" dirty="0"/>
              <a:t>Either original data or secondary data can be used in this design.</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205384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799"/>
            <a:ext cx="7498080" cy="5696919"/>
          </a:xfrm>
        </p:spPr>
        <p:txBody>
          <a:bodyPr>
            <a:normAutofit fontScale="77500" lnSpcReduction="20000"/>
          </a:bodyPr>
          <a:lstStyle/>
          <a:p>
            <a:pPr algn="just"/>
            <a:r>
              <a:rPr lang="en-US" b="1" dirty="0"/>
              <a:t>Cross-Sectional Design </a:t>
            </a:r>
          </a:p>
          <a:p>
            <a:pPr algn="just"/>
            <a:r>
              <a:rPr lang="en-US" dirty="0"/>
              <a:t>Involves data collection from a population, or a representative subset, at one specific  point in time. Provide data on the entire population under study, </a:t>
            </a:r>
          </a:p>
          <a:p>
            <a:pPr algn="just"/>
            <a:r>
              <a:rPr lang="en-US" dirty="0"/>
              <a:t>Cross-sectional research designs have three distinctive features: no time dimension, a  reliance on existing differences rather than change following intervention; and, groups  are selected based on existing differences rather than random allocation. </a:t>
            </a:r>
          </a:p>
          <a:p>
            <a:pPr algn="just"/>
            <a:r>
              <a:rPr lang="en-US" dirty="0"/>
              <a:t>As such,  researchers using this design can only employ a relative passive approach to making  causal inferences based on findings. In education, a study may be conducted before introduction of a certain curriculum and after its introduction to find out the effects before and after its introduction.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55148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lgn="just"/>
            <a:r>
              <a:rPr lang="en-US" dirty="0"/>
              <a:t>Cross-sectional studies provide a clear 'snapshot' of the outcome and the characteristics associated with it, at a specific point in time.</a:t>
            </a:r>
          </a:p>
          <a:p>
            <a:pPr lvl="0" algn="just"/>
            <a:r>
              <a:rPr lang="en-US" dirty="0"/>
              <a:t>Unlike an experimental design, where there is an active intervention by the researcher to produce and measure change or to create differences, cross-sectional designs focus on studying and drawing inferences from existing differences between people, subjects, or phenomena.</a:t>
            </a:r>
          </a:p>
          <a:p>
            <a:pPr lvl="0" algn="just"/>
            <a:r>
              <a:rPr lang="en-US" dirty="0"/>
              <a:t>Entails collecting data at and concerning one point in time. While longitudinal studies involve taking multiple measures over an extended period of time, cross-sectional research is focused on finding relationships between variables at one moment in time.</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139269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lgn="just"/>
            <a:r>
              <a:rPr lang="en-US" dirty="0"/>
              <a:t>Groups identified for study are purposely selected based upon existing differences in the sample rather than seeking random sampling.</a:t>
            </a:r>
          </a:p>
          <a:p>
            <a:pPr lvl="0" algn="just"/>
            <a:r>
              <a:rPr lang="en-US" dirty="0"/>
              <a:t>Cross-section studies are capable of using data from a large number of subjects and, unlike observational studies, is not geographically bound.</a:t>
            </a:r>
          </a:p>
          <a:p>
            <a:pPr lvl="0" algn="just"/>
            <a:r>
              <a:rPr lang="en-US" dirty="0"/>
              <a:t>Can estimate prevalence of an outcome of interest because the sample is usually taken from the whole population.</a:t>
            </a:r>
          </a:p>
          <a:p>
            <a:pPr lvl="0" algn="just"/>
            <a:r>
              <a:rPr lang="en-US" dirty="0"/>
              <a:t>Because cross-sectional designs generally use survey techniques to gather data, they are relatively inexpensive and take up little time to conduct.</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74883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Descriptive Design </a:t>
            </a:r>
          </a:p>
          <a:p>
            <a:pPr algn="just"/>
            <a:r>
              <a:rPr lang="en-US" dirty="0"/>
              <a:t>Descriptive research designs help provide answers to the questions of who, what, when,  where, and how associated with a particular research problem; a descriptive study cannot  conclusively ascertain answers to why. </a:t>
            </a:r>
          </a:p>
          <a:p>
            <a:pPr algn="just"/>
            <a:r>
              <a:rPr lang="en-US" dirty="0"/>
              <a:t>Descriptive research is used to obtain information  concerning the current status of the phenomena and to describe "what exists" with respect  to variables or conditions in a situation.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578163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u="sng" dirty="0"/>
              <a:t>What do these studies tell you</a:t>
            </a:r>
            <a:r>
              <a:rPr lang="en-US" b="1" dirty="0"/>
              <a:t>?</a:t>
            </a:r>
            <a:endParaRPr lang="en-US" i="1" dirty="0"/>
          </a:p>
          <a:p>
            <a:pPr lvl="0" algn="just"/>
            <a:r>
              <a:rPr lang="en-US" dirty="0"/>
              <a:t>The subject is being observed in a completely natural and unchanged natural environment. True experiments, whilst giving analyzable data, often adversely influence the normal behavior of the subject [a.k.a., the Heisenberg effect whereby measurements of certain systems cannot be made without affecting the systems].</a:t>
            </a:r>
          </a:p>
          <a:p>
            <a:pPr lvl="0" algn="just"/>
            <a:r>
              <a:rPr lang="en-US" dirty="0"/>
              <a:t>Descriptive research is often used as a pre-cursor to more quantitative research designs with the general overview giving some valuable pointers as to what variables are worth testing quantitatively.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44952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US" dirty="0"/>
              <a:t>If the limitations are understood, they can be a useful tool in developing a more focused study.</a:t>
            </a:r>
          </a:p>
          <a:p>
            <a:pPr lvl="0" algn="just"/>
            <a:r>
              <a:rPr lang="en-US" dirty="0"/>
              <a:t>Descriptive studies can yield rich data that lead to important recommendations in practice.</a:t>
            </a:r>
          </a:p>
          <a:p>
            <a:pPr lvl="0" algn="just"/>
            <a:r>
              <a:rPr lang="en-US"/>
              <a:t>Approach collects a large amount of data for detailed analysis.</a:t>
            </a:r>
          </a:p>
          <a:p>
            <a:pPr marL="82296" indent="0">
              <a:buNone/>
            </a:pPr>
            <a:endParaRPr lang="en-US"/>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75010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911" y="457200"/>
            <a:ext cx="7498080" cy="6629400"/>
          </a:xfrm>
        </p:spPr>
        <p:txBody>
          <a:bodyPr>
            <a:normAutofit lnSpcReduction="10000"/>
          </a:bodyPr>
          <a:lstStyle/>
          <a:p>
            <a:pPr algn="just"/>
            <a:r>
              <a:rPr lang="en-US" b="1" dirty="0"/>
              <a:t>Experimental Design </a:t>
            </a:r>
          </a:p>
          <a:p>
            <a:pPr algn="just"/>
            <a:r>
              <a:rPr lang="en-US" dirty="0"/>
              <a:t>Experimental Research is often used where there is time priority in a causal relationship  (cause precedes effect), there is consistency in a causal relationship (a cause will always  lead to the same effect), and the magnitude of the correlation is great.  It is a blueprint of the procedure that enables the researcher to maintain control over all  factors that may affect the result of an experiment. In doing this, the researcher attempts  to determine or predict what may occur. </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3725105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 classic experimental design specifies an  experimental group and a control group. </a:t>
            </a:r>
          </a:p>
          <a:p>
            <a:pPr algn="just"/>
            <a:r>
              <a:rPr lang="en-US" dirty="0"/>
              <a:t>The independent variable is administered to the  experimental group and not to the control group, and both groups are measured on the  same dependent variable. </a:t>
            </a:r>
          </a:p>
          <a:p>
            <a:pPr algn="just"/>
            <a:r>
              <a:rPr lang="en-US" dirty="0"/>
              <a:t>Subsequent experimental designs have used more groups and  more measurements over longer periods. True experiments must have control,  randomization, and manipulation.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323107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Specifically, the research design highlights decisions which include: </a:t>
            </a:r>
          </a:p>
          <a:p>
            <a:pPr algn="just"/>
            <a:r>
              <a:rPr lang="en-US" dirty="0">
                <a:solidFill>
                  <a:srgbClr val="FF0000"/>
                </a:solidFill>
              </a:rPr>
              <a:t>1. The nature of the study </a:t>
            </a:r>
          </a:p>
          <a:p>
            <a:pPr algn="just"/>
            <a:r>
              <a:rPr lang="en-US" dirty="0">
                <a:solidFill>
                  <a:srgbClr val="FF0000"/>
                </a:solidFill>
              </a:rPr>
              <a:t>2. The purpose of the study </a:t>
            </a:r>
          </a:p>
          <a:p>
            <a:pPr algn="just"/>
            <a:r>
              <a:rPr lang="en-US" dirty="0">
                <a:solidFill>
                  <a:srgbClr val="FF0000"/>
                </a:solidFill>
              </a:rPr>
              <a:t>3. The location where the study would be conducted </a:t>
            </a:r>
          </a:p>
          <a:p>
            <a:pPr algn="just"/>
            <a:r>
              <a:rPr lang="en-US" dirty="0">
                <a:solidFill>
                  <a:srgbClr val="FF0000"/>
                </a:solidFill>
              </a:rPr>
              <a:t>4. The nature of data required </a:t>
            </a:r>
          </a:p>
          <a:p>
            <a:pPr algn="just"/>
            <a:r>
              <a:rPr lang="en-US" dirty="0">
                <a:solidFill>
                  <a:srgbClr val="FF0000"/>
                </a:solidFill>
              </a:rPr>
              <a:t>5. From where the required data can be collected </a:t>
            </a:r>
          </a:p>
          <a:p>
            <a:pPr algn="just"/>
            <a:r>
              <a:rPr lang="en-US" dirty="0">
                <a:solidFill>
                  <a:srgbClr val="FF0000"/>
                </a:solidFill>
              </a:rPr>
              <a:t>6. What time period the study would cover</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307134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Exploratory Design</a:t>
            </a:r>
            <a:endParaRPr lang="en-US" i="1" dirty="0"/>
          </a:p>
          <a:p>
            <a:pPr algn="just"/>
            <a:r>
              <a:rPr lang="en-US" b="1" u="sng" dirty="0"/>
              <a:t>Definition and Purpose</a:t>
            </a:r>
            <a:endParaRPr lang="en-US" i="1" dirty="0"/>
          </a:p>
          <a:p>
            <a:pPr algn="just"/>
            <a:r>
              <a:rPr lang="en-US" dirty="0"/>
              <a:t>An exploratory design is conducted about a research problem when there are few or no earlier studies to refer to or rely upon to predict an outcome. </a:t>
            </a:r>
          </a:p>
          <a:p>
            <a:pPr algn="just"/>
            <a:r>
              <a:rPr lang="en-US" dirty="0"/>
              <a:t>The focus is on gaining insights and familiarity for later investigation or undertaken when research problems are in a preliminary stage of investigation. </a:t>
            </a:r>
          </a:p>
          <a:p>
            <a:pPr algn="just"/>
            <a:r>
              <a:rPr lang="en-US" dirty="0"/>
              <a:t>Exploratory designs are often used to establish an understanding of how best to proceed in studying an issue or what methodology would effectively apply to gathering information about the issue.</a:t>
            </a:r>
            <a:endParaRPr lang="en-US" i="1" dirty="0"/>
          </a:p>
          <a:p>
            <a:pPr marL="82296" indent="0" algn="just">
              <a:buNone/>
            </a:pP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2592445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The goals of exploratory research are intended to produce the following possible insights:</a:t>
            </a:r>
            <a:endParaRPr lang="en-US" i="1" dirty="0"/>
          </a:p>
          <a:p>
            <a:pPr lvl="0" algn="just"/>
            <a:r>
              <a:rPr lang="en-US" dirty="0"/>
              <a:t>Familiarity with basic details, settings, and concerns.</a:t>
            </a:r>
          </a:p>
          <a:p>
            <a:pPr lvl="0" algn="just"/>
            <a:r>
              <a:rPr lang="en-US" dirty="0"/>
              <a:t>Well grounded picture of the situation being developed.</a:t>
            </a:r>
          </a:p>
          <a:p>
            <a:pPr lvl="0" algn="just"/>
            <a:r>
              <a:rPr lang="en-US" dirty="0"/>
              <a:t>Generation of new ideas and assumptions.</a:t>
            </a:r>
          </a:p>
          <a:p>
            <a:pPr lvl="0" algn="just"/>
            <a:r>
              <a:rPr lang="en-US" dirty="0"/>
              <a:t>Development of tentative theories or hypotheses.</a:t>
            </a:r>
          </a:p>
          <a:p>
            <a:pPr lvl="0" algn="just"/>
            <a:r>
              <a:rPr lang="en-US" dirty="0"/>
              <a:t>Determination about whether a study is feasible in the future.</a:t>
            </a:r>
          </a:p>
          <a:p>
            <a:pPr lvl="0" algn="just"/>
            <a:r>
              <a:rPr lang="en-US" dirty="0"/>
              <a:t>Issues get refined for more systematic investigation and formulation of new research questions.</a:t>
            </a:r>
          </a:p>
          <a:p>
            <a:pPr lvl="0" algn="just"/>
            <a:r>
              <a:rPr lang="en-US" dirty="0"/>
              <a:t>Direction for future research and techniques get developed.</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2207782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u="sng" dirty="0"/>
              <a:t>What do these studies tell you</a:t>
            </a:r>
            <a:r>
              <a:rPr lang="en-US" b="1" dirty="0"/>
              <a:t>?</a:t>
            </a:r>
            <a:endParaRPr lang="en-US" i="1" dirty="0"/>
          </a:p>
          <a:p>
            <a:pPr lvl="0" algn="just"/>
            <a:r>
              <a:rPr lang="en-US" dirty="0"/>
              <a:t>Design is a useful approach for gaining background information on a particular topic.</a:t>
            </a:r>
          </a:p>
          <a:p>
            <a:pPr lvl="0" algn="just"/>
            <a:r>
              <a:rPr lang="en-US" dirty="0"/>
              <a:t>Exploratory research is flexible and can address research questions of all types (what, why, how).</a:t>
            </a:r>
          </a:p>
          <a:p>
            <a:pPr lvl="0" algn="just"/>
            <a:r>
              <a:rPr lang="en-US" dirty="0"/>
              <a:t>Provides an opportunity to define new terms and clarify existing concepts.</a:t>
            </a:r>
          </a:p>
          <a:p>
            <a:pPr lvl="0" algn="just"/>
            <a:r>
              <a:rPr lang="en-US" dirty="0"/>
              <a:t>Exploratory research is often used to generate formal hypotheses and develop more precise research problems.</a:t>
            </a:r>
          </a:p>
          <a:p>
            <a:pPr lvl="0" algn="just"/>
            <a:r>
              <a:rPr lang="en-US" dirty="0"/>
              <a:t>In the policy arena or applied to practice, exploratory studies help establish research priorities and where resources should be allocated.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4279210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Historical Design</a:t>
            </a:r>
            <a:endParaRPr lang="en-US" i="1" dirty="0"/>
          </a:p>
          <a:p>
            <a:pPr algn="just"/>
            <a:r>
              <a:rPr lang="en-US" b="1" u="sng" dirty="0"/>
              <a:t>Definition and Purpose</a:t>
            </a:r>
            <a:endParaRPr lang="en-US" i="1" dirty="0"/>
          </a:p>
          <a:p>
            <a:pPr algn="just"/>
            <a:r>
              <a:rPr lang="en-US" dirty="0"/>
              <a:t>The purpose of a historical research design is to collect, verify, and synthesize evidence from the past to establish facts that defend or refute a hypothesis. It uses secondary sources and a variety of primary documentary evidence, such as, diaries, official records, reports, archives, and non-textual information [maps, pictures, audio and visual recordings]. The limitation is that the sources must be both authentic and valid.</a:t>
            </a: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4252708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u="sng" dirty="0"/>
              <a:t>What do these studies tell you</a:t>
            </a:r>
            <a:r>
              <a:rPr lang="en-US" b="1" dirty="0"/>
              <a:t>?</a:t>
            </a:r>
            <a:endParaRPr lang="en-US" i="1" dirty="0"/>
          </a:p>
          <a:p>
            <a:pPr lvl="0" algn="just"/>
            <a:r>
              <a:rPr lang="en-US" dirty="0"/>
              <a:t>The historical research design is unobtrusive; the act of research does not affect the results of the study.</a:t>
            </a:r>
          </a:p>
          <a:p>
            <a:pPr lvl="0" algn="just"/>
            <a:r>
              <a:rPr lang="en-US" dirty="0"/>
              <a:t>The historical approach is well suited for trend analysis.</a:t>
            </a:r>
          </a:p>
          <a:p>
            <a:pPr lvl="0" algn="just"/>
            <a:r>
              <a:rPr lang="en-US" dirty="0"/>
              <a:t>Historical records can add important contextual background required to more fully understand and interpret a research problem.</a:t>
            </a:r>
          </a:p>
          <a:p>
            <a:pPr lvl="0" algn="just"/>
            <a:r>
              <a:rPr lang="en-US" dirty="0"/>
              <a:t>There is often no possibility of researcher-subject interaction that could affect the findings.</a:t>
            </a:r>
          </a:p>
          <a:p>
            <a:pPr lvl="0" algn="just"/>
            <a:r>
              <a:rPr lang="en-US" dirty="0"/>
              <a:t>Historical sources can be used over and over to study different research problems or to replicate a previous study.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2763635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Longitudinal Design</a:t>
            </a:r>
            <a:endParaRPr lang="en-US" i="1" dirty="0"/>
          </a:p>
          <a:p>
            <a:pPr algn="just"/>
            <a:r>
              <a:rPr lang="en-US" b="1" u="sng" dirty="0"/>
              <a:t>Definition and Purpose</a:t>
            </a:r>
            <a:endParaRPr lang="en-US" i="1" dirty="0"/>
          </a:p>
          <a:p>
            <a:pPr algn="just"/>
            <a:r>
              <a:rPr lang="en-US" dirty="0"/>
              <a:t>A longitudinal study follows the same sample over time and makes repeated observations. For example, with longitudinal surveys, the same group of people is interviewed at regular intervals, enabling researchers to track changes over time and to relate them to variables that might explain why the changes occur. Longitudinal research designs describe patterns of change and help establish the direction and magnitude of causal relationships. Measurements are taken on each variable over two or more distinct time periods. This allows the researcher to measure change in variables over time. It is a type of observational study sometimes referred to as a panel study.</a:t>
            </a: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1253485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u="sng" dirty="0"/>
              <a:t>What do these studies tell you</a:t>
            </a:r>
            <a:r>
              <a:rPr lang="en-US" b="1" dirty="0"/>
              <a:t>?</a:t>
            </a:r>
            <a:endParaRPr lang="en-US" i="1" dirty="0"/>
          </a:p>
          <a:p>
            <a:pPr lvl="0" algn="just"/>
            <a:r>
              <a:rPr lang="en-US" dirty="0"/>
              <a:t>Longitudinal data facilitate the analysis of the duration of a particular phenomenon.</a:t>
            </a:r>
          </a:p>
          <a:p>
            <a:pPr lvl="0" algn="just"/>
            <a:r>
              <a:rPr lang="en-US" dirty="0"/>
              <a:t>Enables survey researchers to get close to the kinds of causal explanations usually attainable only with experiments.</a:t>
            </a:r>
          </a:p>
          <a:p>
            <a:pPr lvl="0" algn="just"/>
            <a:r>
              <a:rPr lang="en-US" dirty="0"/>
              <a:t>The design permits the measurement of differences or change in a variable from one period to another [i.e., the description of patterns of change over time].</a:t>
            </a:r>
          </a:p>
          <a:p>
            <a:pPr lvl="0" algn="just"/>
            <a:r>
              <a:rPr lang="en-US" dirty="0"/>
              <a:t>Longitudinal studies facilitate the prediction of future outcomes based upon earlier factors.</a:t>
            </a:r>
          </a:p>
          <a:p>
            <a:pPr marL="82296" indent="0" algn="just">
              <a:buNone/>
            </a:pP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059748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dirty="0"/>
              <a:t>Mixed-Method Design</a:t>
            </a:r>
            <a:endParaRPr lang="en-US" i="1" dirty="0"/>
          </a:p>
          <a:p>
            <a:pPr algn="just"/>
            <a:r>
              <a:rPr lang="en-US" b="1" u="sng" dirty="0"/>
              <a:t>Definition and Purpose</a:t>
            </a:r>
            <a:endParaRPr lang="en-US" i="1" dirty="0"/>
          </a:p>
          <a:p>
            <a:pPr algn="just"/>
            <a:r>
              <a:rPr lang="en-US" dirty="0"/>
              <a:t>Mixed methods research represents more of an approach to examining a research problem than a methodology. Mixed method is characterized by a focus on research problems that require, 1) an examination of real-life contextual understandings, multi-level perspectives, and cultural influences; 2) an intentional application of rigorous quantitative research assessing magnitude and frequency of constructs and rigorous qualitative research exploring the meaning and understanding of the constructs; and, 3) an objective of drawing on the strengths of quantitative and qualitative data gathering techniques to formulate a holistic interpretive framework for generating possible solutions or new understandings of the problem. Proponents of mixed methods argue that the design encompasses more than simply combining qualitative and quantitative methods but, rather, reflects a new "third way" epistemological paradigm that occupies the conceptual space between positivism and interpretivism.</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914448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b="1" u="sng" dirty="0"/>
              <a:t>What do these studies tell you</a:t>
            </a:r>
            <a:r>
              <a:rPr lang="en-US" b="1" dirty="0"/>
              <a:t>?</a:t>
            </a:r>
            <a:endParaRPr lang="en-US" i="1" dirty="0"/>
          </a:p>
          <a:p>
            <a:pPr lvl="0" algn="just"/>
            <a:r>
              <a:rPr lang="en-US" dirty="0"/>
              <a:t>Narrative and non-textual information can add meaning to numeric data, while numeric data can add precision to narrative and non-textual information.</a:t>
            </a:r>
          </a:p>
          <a:p>
            <a:pPr lvl="0" algn="just"/>
            <a:r>
              <a:rPr lang="en-US" dirty="0"/>
              <a:t>Can utilize existing data while at the same time generating and testing a grounded theory approach to describe and explain the phenomenon under study.</a:t>
            </a:r>
          </a:p>
          <a:p>
            <a:pPr lvl="0" algn="just"/>
            <a:r>
              <a:rPr lang="en-US" dirty="0"/>
              <a:t>A broader, more complex research problem can be investigated because the researcher is not constrained by using only one method.</a:t>
            </a:r>
          </a:p>
          <a:p>
            <a:pPr lvl="0" algn="just"/>
            <a:r>
              <a:rPr lang="en-US" dirty="0"/>
              <a:t>The strengths of one method can be used to overcome the inherent weaknesses of another method.</a:t>
            </a:r>
          </a:p>
          <a:p>
            <a:pPr lvl="0" algn="just"/>
            <a:r>
              <a:rPr lang="en-US" dirty="0"/>
              <a:t>Can provide stronger, more robust evidence to support a conclusion or set of recommendations.</a:t>
            </a:r>
          </a:p>
          <a:p>
            <a:pPr lvl="0" algn="just"/>
            <a:r>
              <a:rPr lang="en-US" dirty="0"/>
              <a:t>May generate new knowledge new insights or uncover hidden insights, patterns, or relationships that a single methodological approach might not reveal.</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1818361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Observational Design</a:t>
            </a:r>
            <a:endParaRPr lang="en-US" b="1" i="1" dirty="0"/>
          </a:p>
          <a:p>
            <a:pPr algn="just"/>
            <a:r>
              <a:rPr lang="en-US" u="sng" dirty="0"/>
              <a:t>Definition and Purpose</a:t>
            </a:r>
            <a:endParaRPr lang="en-US" i="1" dirty="0"/>
          </a:p>
          <a:p>
            <a:pPr algn="just"/>
            <a:r>
              <a:rPr lang="en-US" dirty="0"/>
              <a:t>This type of research design draws a conclusion by comparing subjects against a control group, in cases where the researcher has no control over the experiment. There are two general types of observational designs. In direct observations, people know that you are watching them. Unobtrusive measures involve any method for studying behavior where individuals do not know they are being observed. An observational study allows a useful insight into a phenomenon and avoids the ethical and practical difficulties of setting up a large and cumbersome research project.</a:t>
            </a:r>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132875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 </a:t>
            </a:r>
            <a:r>
              <a:rPr lang="en-US" dirty="0">
                <a:solidFill>
                  <a:srgbClr val="FF0000"/>
                </a:solidFill>
              </a:rPr>
              <a:t>7. The type of sample design that would be used </a:t>
            </a:r>
          </a:p>
          <a:p>
            <a:pPr algn="just"/>
            <a:r>
              <a:rPr lang="en-US" dirty="0">
                <a:solidFill>
                  <a:srgbClr val="FF0000"/>
                </a:solidFill>
              </a:rPr>
              <a:t>8. The techniques of data collection that would be used </a:t>
            </a:r>
          </a:p>
          <a:p>
            <a:pPr algn="just"/>
            <a:r>
              <a:rPr lang="en-US" dirty="0">
                <a:solidFill>
                  <a:srgbClr val="FF0000"/>
                </a:solidFill>
              </a:rPr>
              <a:t>9. The methods of data analysis that would be adopted </a:t>
            </a:r>
          </a:p>
          <a:p>
            <a:pPr algn="just"/>
            <a:r>
              <a:rPr lang="en-US" dirty="0">
                <a:solidFill>
                  <a:srgbClr val="FF0000"/>
                </a:solidFill>
              </a:rPr>
              <a:t>10. The manner in which the report would be prepared (Technical </a:t>
            </a:r>
            <a:r>
              <a:rPr lang="en-US" dirty="0" err="1">
                <a:solidFill>
                  <a:srgbClr val="FF0000"/>
                </a:solidFill>
              </a:rPr>
              <a:t>Writting</a:t>
            </a:r>
            <a:r>
              <a:rPr lang="en-US" dirty="0">
                <a:solidFill>
                  <a:srgbClr val="FF0000"/>
                </a:solidFill>
              </a:rPr>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1093454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heavy" dirty="0"/>
              <a:t>What do these studies tell you</a:t>
            </a:r>
            <a:r>
              <a:rPr lang="en-US" b="1" dirty="0"/>
              <a:t>?</a:t>
            </a:r>
            <a:endParaRPr lang="en-US" i="1" dirty="0"/>
          </a:p>
          <a:p>
            <a:pPr lvl="0" algn="just"/>
            <a:r>
              <a:rPr lang="en-US" dirty="0"/>
              <a:t>Observational studies are usually flexible and do not necessarily need to be structured around a hypothesis about what you expect to observe [data is emergent rather than pre-existing].</a:t>
            </a:r>
          </a:p>
          <a:p>
            <a:pPr lvl="0" algn="just"/>
            <a:r>
              <a:rPr lang="en-US" dirty="0"/>
              <a:t>The researcher is able to collect in-depth information about a particular behaviour.</a:t>
            </a:r>
          </a:p>
          <a:p>
            <a:pPr lvl="0" algn="just"/>
            <a:r>
              <a:rPr lang="en-US" dirty="0"/>
              <a:t>Can reveal interrelationships among multifaceted dimensions of group interactions.</a:t>
            </a:r>
          </a:p>
          <a:p>
            <a:pPr lvl="0" algn="just"/>
            <a:r>
              <a:rPr lang="en-US" dirty="0"/>
              <a:t>You can generalize your results to real life situations.</a:t>
            </a:r>
          </a:p>
          <a:p>
            <a:pPr lvl="0" algn="just"/>
            <a:r>
              <a:rPr lang="en-US" dirty="0"/>
              <a:t>Observational research is useful for discovering what variables may be important before applying other methods like experiments.</a:t>
            </a:r>
          </a:p>
          <a:p>
            <a:pPr lvl="0" algn="just"/>
            <a:r>
              <a:rPr lang="en-US" dirty="0"/>
              <a:t>Observation research designs account for the complexity of group behaviour.</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2476008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r>
              <a:rPr lang="en-US" b="1" dirty="0"/>
              <a:t>Sequential Design </a:t>
            </a:r>
            <a:endParaRPr lang="en-US" i="1" dirty="0"/>
          </a:p>
          <a:p>
            <a:pPr algn="just"/>
            <a:r>
              <a:rPr lang="en-US" b="1" u="sng" dirty="0"/>
              <a:t>Definition and Purpose</a:t>
            </a:r>
          </a:p>
          <a:p>
            <a:pPr marL="82296" indent="0" algn="just">
              <a:buNone/>
            </a:pPr>
            <a:br>
              <a:rPr lang="en-US" dirty="0"/>
            </a:br>
            <a:r>
              <a:rPr lang="en-US" dirty="0"/>
              <a:t>Sequential research is that which is carried out in a deliberate, staged approach [i.e. serially] where one stage will be completed, followed by another, then another, and so on, with the aim that each stage will build upon the previous one until enough data is gathered over an interval of time to test your hypothesis. The sample size is not predetermined. After each sample is analysed, the researcher can accept the null hypothesis, accept the alternative hypothesis, or select another pool of subjects and conduct the study once again. </a:t>
            </a:r>
          </a:p>
          <a:p>
            <a:pPr marL="82296" indent="0" algn="just">
              <a:buNone/>
            </a:pPr>
            <a:r>
              <a:rPr lang="en-US" dirty="0"/>
              <a:t>This means the researcher can obtain a limitless number of subjects before making a final decision whether to accept the null or alternative hypothesis. Using a quantitative framework, a sequential study generally utilizes sampling techniques to gather data and applying statistical methods to analyse the data. Using a qualitative framework, sequential studies generally utilize samples of individuals or groups of individuals [cohorts] and use qualitative methods, such as interviews or observations, to gather information from each sample.</a:t>
            </a:r>
          </a:p>
          <a:p>
            <a:pPr algn="just"/>
            <a:endParaRPr lang="en-US" i="1"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375719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u="sng" dirty="0"/>
              <a:t>What do these studies tell you</a:t>
            </a:r>
            <a:r>
              <a:rPr lang="en-US" b="1" dirty="0"/>
              <a:t>?</a:t>
            </a:r>
            <a:endParaRPr lang="en-US" i="1" dirty="0"/>
          </a:p>
          <a:p>
            <a:pPr lvl="0" algn="just"/>
            <a:r>
              <a:rPr lang="en-US" dirty="0"/>
              <a:t>The researcher has a limitless option when it comes to sample size and the sampling schedule.</a:t>
            </a:r>
          </a:p>
          <a:p>
            <a:pPr lvl="0" algn="just"/>
            <a:r>
              <a:rPr lang="en-US" dirty="0"/>
              <a:t>Due to the repetitive nature of this research design, minor changes and adjustments can be done during the initial parts of the study to correct and hone the research method.</a:t>
            </a:r>
          </a:p>
          <a:p>
            <a:pPr lvl="0" algn="just"/>
            <a:r>
              <a:rPr lang="en-US" dirty="0"/>
              <a:t>This is a useful design for exploratory studies.</a:t>
            </a:r>
          </a:p>
          <a:p>
            <a:pPr lvl="0" algn="just"/>
            <a:r>
              <a:rPr lang="en-US" dirty="0"/>
              <a:t>There is very little effort on the part of the researcher when performing this technique. It is generally not expensive, time consuming, or workforce intensive.</a:t>
            </a:r>
          </a:p>
          <a:p>
            <a:pPr lvl="0" algn="just"/>
            <a:r>
              <a:rPr lang="en-US" dirty="0"/>
              <a:t>Because the study is conducted serially, the results of one sample are known before the next sample is taken and analyzed. This provides opportunities for continuous improvement of sampling and methods of analysis.</a:t>
            </a:r>
            <a:endParaRPr lang="en-US" i="1"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1039055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Assign</a:t>
            </a:r>
          </a:p>
          <a:p>
            <a:r>
              <a:rPr lang="en-US" dirty="0"/>
              <a:t>Which research design is appropriate according to our </a:t>
            </a:r>
            <a:r>
              <a:rPr lang="en-US"/>
              <a:t>study topic/title?</a:t>
            </a:r>
            <a:endParaRPr lang="en-US" dirty="0"/>
          </a:p>
          <a:p>
            <a:r>
              <a:rPr lang="en-US" dirty="0"/>
              <a:t>State the reasons for your choice.</a:t>
            </a:r>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135809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Research design may be divided into the following: </a:t>
            </a:r>
          </a:p>
          <a:p>
            <a:r>
              <a:rPr lang="en-US" dirty="0"/>
              <a:t>a) The </a:t>
            </a:r>
            <a:r>
              <a:rPr lang="en-US" b="1" dirty="0">
                <a:solidFill>
                  <a:srgbClr val="FF0000"/>
                </a:solidFill>
              </a:rPr>
              <a:t>sampling design </a:t>
            </a:r>
            <a:r>
              <a:rPr lang="en-US" dirty="0"/>
              <a:t>that deals with the method of selecting items to be observed for the selected study; </a:t>
            </a:r>
          </a:p>
          <a:p>
            <a:r>
              <a:rPr lang="en-US" dirty="0"/>
              <a:t>b) The </a:t>
            </a:r>
            <a:r>
              <a:rPr lang="en-US" b="1" dirty="0">
                <a:solidFill>
                  <a:srgbClr val="FF0000"/>
                </a:solidFill>
              </a:rPr>
              <a:t>observational design </a:t>
            </a:r>
            <a:r>
              <a:rPr lang="en-US" dirty="0"/>
              <a:t>that relates to the conditions under which the observations are to be made;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338171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lgn="just">
              <a:buNone/>
            </a:pPr>
            <a:r>
              <a:rPr lang="en-US" dirty="0"/>
              <a:t>c)The </a:t>
            </a:r>
            <a:r>
              <a:rPr lang="en-US" b="1" dirty="0">
                <a:solidFill>
                  <a:srgbClr val="FF0000"/>
                </a:solidFill>
              </a:rPr>
              <a:t>statistical design </a:t>
            </a:r>
            <a:r>
              <a:rPr lang="en-US" dirty="0"/>
              <a:t>that concerns with the question of how many items are to be observed, and how the information and data gathered are to be analyzed; </a:t>
            </a:r>
          </a:p>
          <a:p>
            <a:pPr marL="82296" indent="0" algn="just">
              <a:buNone/>
            </a:pPr>
            <a:r>
              <a:rPr lang="en-US" dirty="0"/>
              <a:t>d) The </a:t>
            </a:r>
            <a:r>
              <a:rPr lang="en-US" b="1" dirty="0">
                <a:solidFill>
                  <a:srgbClr val="FF0000"/>
                </a:solidFill>
              </a:rPr>
              <a:t>operational design </a:t>
            </a:r>
            <a:r>
              <a:rPr lang="en-US" dirty="0"/>
              <a:t>that deals with the techniques by which the procedures specified in the sampling, statistical and observational designs can be carried out.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8218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research design: </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a:p>
          <a:p>
            <a:pPr algn="just"/>
            <a:r>
              <a:rPr lang="en-US" dirty="0"/>
              <a:t>It constitutes a </a:t>
            </a:r>
            <a:r>
              <a:rPr lang="en-US" b="1" dirty="0"/>
              <a:t>plan </a:t>
            </a:r>
            <a:r>
              <a:rPr lang="en-US" dirty="0"/>
              <a:t>that identifies the types and sources of information required for the </a:t>
            </a:r>
          </a:p>
          <a:p>
            <a:pPr algn="just"/>
            <a:r>
              <a:rPr lang="en-US" dirty="0"/>
              <a:t>Research problem; </a:t>
            </a:r>
          </a:p>
          <a:p>
            <a:pPr algn="just"/>
            <a:r>
              <a:rPr lang="en-US" dirty="0"/>
              <a:t>ii. It constitutes a </a:t>
            </a:r>
            <a:r>
              <a:rPr lang="en-US" b="1" dirty="0"/>
              <a:t>strategy</a:t>
            </a:r>
            <a:r>
              <a:rPr lang="en-US" dirty="0"/>
              <a:t> that specifies the methods of data collection and analysis which would be adopted;</a:t>
            </a:r>
          </a:p>
          <a:p>
            <a:pPr algn="just"/>
            <a:r>
              <a:rPr lang="en-US" dirty="0"/>
              <a:t>iii. It also specifies the </a:t>
            </a:r>
            <a:r>
              <a:rPr lang="en-US" b="1" dirty="0"/>
              <a:t>time period </a:t>
            </a:r>
            <a:r>
              <a:rPr lang="en-US" dirty="0"/>
              <a:t>of research and monetary budget involved in conducting the study, which comprise the two major constraints of undertaking any research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86039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Research design constitutes the </a:t>
            </a:r>
            <a:r>
              <a:rPr lang="en-US" b="1" dirty="0"/>
              <a:t>blue print </a:t>
            </a:r>
            <a:r>
              <a:rPr lang="en-US" dirty="0"/>
              <a:t>for collection, measurement, and analysis of data. It is a systematic plan to study a scientific problem.  </a:t>
            </a:r>
          </a:p>
          <a:p>
            <a:pPr algn="just"/>
            <a:r>
              <a:rPr lang="en-US" dirty="0"/>
              <a:t>Research design as the overall strategy that you choose to integrate the different components of the study in a coherent and logical way, thereby,  ensuring you will effectively address the research problem.  </a:t>
            </a:r>
          </a:p>
          <a:p>
            <a:pPr algn="just"/>
            <a:r>
              <a:rPr lang="en-US" dirty="0"/>
              <a:t>It constitutes the blueprint for the collection, measurement, and analysis of data. </a:t>
            </a:r>
            <a:r>
              <a:rPr lang="en-US" dirty="0">
                <a:solidFill>
                  <a:srgbClr val="FF0000"/>
                </a:solidFill>
              </a:rPr>
              <a:t>Note that your research problem determines the type of design you can use, not the other way around!</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14563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b="1" dirty="0"/>
              <a:t>A Research Design must;</a:t>
            </a:r>
            <a:r>
              <a:rPr lang="en-US" dirty="0"/>
              <a:t> </a:t>
            </a:r>
          </a:p>
          <a:p>
            <a:pPr algn="just"/>
            <a:r>
              <a:rPr lang="en-US" dirty="0">
                <a:sym typeface="Symbol"/>
              </a:rPr>
              <a:t></a:t>
            </a:r>
            <a:r>
              <a:rPr lang="en-US" dirty="0"/>
              <a:t> The design of a study defines the study type which may be descriptive,  correlational, semi-experimental, experimental, review, meta-analytic and study sub-type e.g., descriptive-longitudinal case study, research question, hypothesis. </a:t>
            </a:r>
          </a:p>
          <a:p>
            <a:pPr algn="just"/>
            <a:r>
              <a:rPr lang="en-US" dirty="0">
                <a:sym typeface="Symbol"/>
              </a:rPr>
              <a:t></a:t>
            </a:r>
            <a:r>
              <a:rPr lang="en-US" dirty="0"/>
              <a:t> And, if applicable, data collection methods and a statistical analysis plan. </a:t>
            </a:r>
          </a:p>
          <a:p>
            <a:pPr algn="just"/>
            <a:r>
              <a:rPr lang="en-US" dirty="0">
                <a:solidFill>
                  <a:srgbClr val="FF0000"/>
                </a:solidFill>
              </a:rPr>
              <a:t>A research design encompasses the methods and methodology and procedure employed to conduct scientific research.</a:t>
            </a:r>
            <a:r>
              <a:rPr lang="en-US" dirty="0"/>
              <a: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4/13/2024</a:t>
            </a:fld>
            <a:endParaRPr lang="en-US"/>
          </a:p>
        </p:txBody>
      </p:sp>
      <p:sp>
        <p:nvSpPr>
          <p:cNvPr id="5" name="Footer Placeholder 4"/>
          <p:cNvSpPr>
            <a:spLocks noGrp="1"/>
          </p:cNvSpPr>
          <p:nvPr>
            <p:ph type="ftr" sz="quarter" idx="11"/>
          </p:nvPr>
        </p:nvSpPr>
        <p:spPr/>
        <p:txBody>
          <a:bodyPr/>
          <a:lstStyle/>
          <a:p>
            <a:r>
              <a:rPr lang="en-US" dirty="0"/>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2354585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1855</TotalTime>
  <Words>3937</Words>
  <Application>Microsoft Office PowerPoint</Application>
  <PresentationFormat>On-screen Show (4:3)</PresentationFormat>
  <Paragraphs>323</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Gill Sans MT</vt:lpstr>
      <vt:lpstr>Symbol</vt:lpstr>
      <vt:lpstr>Verdana</vt:lpstr>
      <vt:lpstr>Wingdings 2</vt:lpstr>
      <vt:lpstr>Solstice</vt:lpstr>
      <vt:lpstr>Research Design</vt:lpstr>
      <vt:lpstr>PowerPoint Presentation</vt:lpstr>
      <vt:lpstr>PowerPoint Presentation</vt:lpstr>
      <vt:lpstr>PowerPoint Presentation</vt:lpstr>
      <vt:lpstr>PowerPoint Presentation</vt:lpstr>
      <vt:lpstr>PowerPoint Presentation</vt:lpstr>
      <vt:lpstr>Features of research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Arshley</dc:creator>
  <cp:lastModifiedBy>oliver andayi</cp:lastModifiedBy>
  <cp:revision>34</cp:revision>
  <dcterms:created xsi:type="dcterms:W3CDTF">2021-09-30T21:21:16Z</dcterms:created>
  <dcterms:modified xsi:type="dcterms:W3CDTF">2024-04-13T14:48:02Z</dcterms:modified>
</cp:coreProperties>
</file>