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2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27" r:id="rId66"/>
    <p:sldId id="319" r:id="rId67"/>
    <p:sldId id="320" r:id="rId68"/>
    <p:sldId id="321" r:id="rId69"/>
    <p:sldId id="322" r:id="rId70"/>
    <p:sldId id="323" r:id="rId71"/>
    <p:sldId id="324" r:id="rId72"/>
    <p:sldId id="325" r:id="rId73"/>
    <p:sldId id="326"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3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3DF2E-A275-4E76-93E1-D1741F0DCAA3}" type="datetimeFigureOut">
              <a:rPr lang="en-US" smtClean="0"/>
              <a:t>3/20/2024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72B20-DEA2-4D7A-BBC7-5B589B89824B}" type="slidenum">
              <a:rPr lang="en-US" smtClean="0"/>
              <a:t>‹#›</a:t>
            </a:fld>
            <a:endParaRPr lang="en-US"/>
          </a:p>
        </p:txBody>
      </p:sp>
    </p:spTree>
    <p:extLst>
      <p:ext uri="{BB962C8B-B14F-4D97-AF65-F5344CB8AC3E}">
        <p14:creationId xmlns:p14="http://schemas.microsoft.com/office/powerpoint/2010/main" val="285398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372B20-DEA2-4D7A-BBC7-5B589B89824B}" type="slidenum">
              <a:rPr lang="en-US" smtClean="0"/>
              <a:t>41</a:t>
            </a:fld>
            <a:endParaRPr lang="en-US"/>
          </a:p>
        </p:txBody>
      </p:sp>
    </p:spTree>
    <p:extLst>
      <p:ext uri="{BB962C8B-B14F-4D97-AF65-F5344CB8AC3E}">
        <p14:creationId xmlns:p14="http://schemas.microsoft.com/office/powerpoint/2010/main" val="308915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3/20/2024</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3/20/2024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3/20/2024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3/20/2024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3/20/2024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3/20/2024</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3/20/2024</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3/20/2024</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3/20/2024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3/20/2024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3/20/2024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Design II</a:t>
            </a:r>
            <a:endParaRPr lang="en-US" dirty="0"/>
          </a:p>
        </p:txBody>
      </p:sp>
      <p:sp>
        <p:nvSpPr>
          <p:cNvPr id="3" name="Subtitle 2"/>
          <p:cNvSpPr>
            <a:spLocks noGrp="1"/>
          </p:cNvSpPr>
          <p:nvPr>
            <p:ph type="subTitle" idx="1"/>
          </p:nvPr>
        </p:nvSpPr>
        <p:spPr>
          <a:xfrm>
            <a:off x="1432560" y="1850064"/>
            <a:ext cx="7406640" cy="4860702"/>
          </a:xfrm>
        </p:spPr>
        <p:txBody>
          <a:bodyPr>
            <a:normAutofit fontScale="92500"/>
          </a:bodyPr>
          <a:lstStyle/>
          <a:p>
            <a:pPr algn="just"/>
            <a:r>
              <a:rPr lang="en-US" sz="4000" b="1" dirty="0" smtClean="0"/>
              <a:t>Data Collection</a:t>
            </a:r>
          </a:p>
          <a:p>
            <a:pPr algn="just"/>
            <a:r>
              <a:rPr lang="en-US" dirty="0" smtClean="0"/>
              <a:t>Study Population</a:t>
            </a:r>
          </a:p>
          <a:p>
            <a:pPr algn="just"/>
            <a:r>
              <a:rPr lang="en-US" dirty="0"/>
              <a:t>At an early stage in the planning of any investigation decisions must be made concerning </a:t>
            </a:r>
            <a:r>
              <a:rPr lang="en-US" dirty="0" smtClean="0"/>
              <a:t>the study </a:t>
            </a:r>
            <a:r>
              <a:rPr lang="en-US" dirty="0"/>
              <a:t>population. That is, concerning the population of individual units (whether they </a:t>
            </a:r>
            <a:r>
              <a:rPr lang="en-US" dirty="0" smtClean="0"/>
              <a:t>are persons</a:t>
            </a:r>
            <a:r>
              <a:rPr lang="en-US" dirty="0"/>
              <a:t>, households, etc.) to be investigated. The population under consideration should </a:t>
            </a:r>
            <a:r>
              <a:rPr lang="en-US" dirty="0" smtClean="0"/>
              <a:t>be clearly </a:t>
            </a:r>
            <a:r>
              <a:rPr lang="en-US" dirty="0"/>
              <a:t>and explicitly defined in terms of place, time, and other relevant criteria. If the </a:t>
            </a:r>
            <a:r>
              <a:rPr lang="en-US" dirty="0" smtClean="0"/>
              <a:t>study population </a:t>
            </a:r>
            <a:r>
              <a:rPr lang="en-US" dirty="0"/>
              <a:t>comprises cases of a disease the procedures to be used for case </a:t>
            </a:r>
            <a:r>
              <a:rPr lang="en-US" dirty="0" smtClean="0"/>
              <a:t>identification should </a:t>
            </a:r>
            <a:r>
              <a:rPr lang="en-US" dirty="0"/>
              <a:t>be stated. If controls are to be chosen their method of selection should be stated.</a:t>
            </a:r>
          </a:p>
        </p:txBody>
      </p:sp>
      <p:sp>
        <p:nvSpPr>
          <p:cNvPr id="4" name="Date Placeholder 3"/>
          <p:cNvSpPr>
            <a:spLocks noGrp="1"/>
          </p:cNvSpPr>
          <p:nvPr>
            <p:ph type="dt" sz="half" idx="10"/>
          </p:nvPr>
        </p:nvSpPr>
        <p:spPr/>
        <p:txBody>
          <a:bodyPr/>
          <a:lstStyle/>
          <a:p>
            <a:fld id="{216C5678-EE20-4FA5-88E2-6E0BD67A2E26}" type="datetime1">
              <a:rPr lang="en-US" smtClean="0"/>
              <a:t>3/20/2024</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97124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b) Probability sampling methods: </a:t>
            </a:r>
            <a:r>
              <a:rPr lang="en-US" dirty="0"/>
              <a:t>They involve random selection procedures to </a:t>
            </a:r>
            <a:r>
              <a:rPr lang="en-US" dirty="0" smtClean="0"/>
              <a:t>ensure that </a:t>
            </a:r>
            <a:r>
              <a:rPr lang="en-US" dirty="0"/>
              <a:t>each unit of the sample is chosen on the basis of chance. </a:t>
            </a:r>
            <a:endParaRPr lang="en-US" dirty="0" smtClean="0"/>
          </a:p>
          <a:p>
            <a:pPr algn="just"/>
            <a:r>
              <a:rPr lang="en-US" dirty="0" smtClean="0"/>
              <a:t>All </a:t>
            </a:r>
            <a:r>
              <a:rPr lang="en-US" dirty="0"/>
              <a:t>units of the </a:t>
            </a:r>
            <a:r>
              <a:rPr lang="en-US" dirty="0" smtClean="0"/>
              <a:t>study population </a:t>
            </a:r>
            <a:r>
              <a:rPr lang="en-US" dirty="0"/>
              <a:t>should have an equal or at least a known chance of being included in </a:t>
            </a:r>
            <a:r>
              <a:rPr lang="en-US" dirty="0" smtClean="0"/>
              <a:t>the sample</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1806135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1. Simple Random Sampling (SRS): </a:t>
            </a:r>
            <a:r>
              <a:rPr lang="en-US" dirty="0"/>
              <a:t>This is the most basic scheme of </a:t>
            </a:r>
            <a:r>
              <a:rPr lang="en-US" dirty="0" smtClean="0"/>
              <a:t>random sampling</a:t>
            </a:r>
            <a:r>
              <a:rPr lang="en-US" dirty="0"/>
              <a:t>. To select a simple random sample you need to:</a:t>
            </a:r>
          </a:p>
          <a:p>
            <a:pPr algn="just"/>
            <a:r>
              <a:rPr lang="en-US" dirty="0"/>
              <a:t>􀂃 Make a numbered list of all the units in the population from which </a:t>
            </a:r>
            <a:r>
              <a:rPr lang="en-US" dirty="0" smtClean="0"/>
              <a:t>you want </a:t>
            </a:r>
            <a:r>
              <a:rPr lang="en-US" dirty="0"/>
              <a:t>to draw a sample. Each unit on the list should be numbered </a:t>
            </a:r>
            <a:r>
              <a:rPr lang="en-US" dirty="0" smtClean="0"/>
              <a:t>in sequence </a:t>
            </a:r>
            <a:r>
              <a:rPr lang="en-US" dirty="0"/>
              <a:t>from 1 to N (Where N is the Size of the population).</a:t>
            </a:r>
          </a:p>
          <a:p>
            <a:pPr algn="just"/>
            <a:r>
              <a:rPr lang="en-US" dirty="0"/>
              <a:t>􀂃 Decide on the size of the sample</a:t>
            </a:r>
          </a:p>
          <a:p>
            <a:pPr algn="just"/>
            <a:r>
              <a:rPr lang="en-US" dirty="0"/>
              <a:t>􀂃 Select the required number of sampling units, using a “lottery” </a:t>
            </a:r>
            <a:r>
              <a:rPr lang="en-US" dirty="0" smtClean="0"/>
              <a:t>method or </a:t>
            </a:r>
            <a:r>
              <a:rPr lang="en-US" dirty="0"/>
              <a:t>a table of random numbers.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615150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2. Systematic Sampling: </a:t>
            </a:r>
            <a:r>
              <a:rPr lang="en-US" dirty="0"/>
              <a:t>Individuals are chosen at regular intervals (for </a:t>
            </a:r>
            <a:r>
              <a:rPr lang="en-US" dirty="0" smtClean="0"/>
              <a:t>example, every </a:t>
            </a:r>
            <a:r>
              <a:rPr lang="en-US" dirty="0"/>
              <a:t>5th, 10th, etc.) from the sampling frame. Ideally we randomly select a </a:t>
            </a:r>
            <a:r>
              <a:rPr lang="en-US" dirty="0" smtClean="0"/>
              <a:t>number to </a:t>
            </a:r>
            <a:r>
              <a:rPr lang="en-US" dirty="0"/>
              <a:t>tell us where to start selecting individuals from the list. For example, </a:t>
            </a:r>
            <a:r>
              <a:rPr lang="en-US" dirty="0" smtClean="0"/>
              <a:t>a systematic </a:t>
            </a:r>
            <a:r>
              <a:rPr lang="en-US" dirty="0"/>
              <a:t>sample is to be selected from 1000 students of a school. </a:t>
            </a:r>
            <a:endParaRPr lang="en-US" dirty="0" smtClean="0"/>
          </a:p>
          <a:p>
            <a:pPr algn="just"/>
            <a:r>
              <a:rPr lang="en-US" dirty="0" smtClean="0"/>
              <a:t>The sample size </a:t>
            </a:r>
            <a:r>
              <a:rPr lang="en-US" dirty="0"/>
              <a:t>is decided to be 100. The sampling fraction is: 100/1000 = 1/10. The </a:t>
            </a:r>
            <a:r>
              <a:rPr lang="en-US" dirty="0" smtClean="0"/>
              <a:t>number of </a:t>
            </a:r>
            <a:r>
              <a:rPr lang="en-US" dirty="0"/>
              <a:t>the first student to be included in the sample is chosen randomly by picking </a:t>
            </a:r>
            <a:r>
              <a:rPr lang="en-US" dirty="0" smtClean="0"/>
              <a:t>one out </a:t>
            </a:r>
            <a:r>
              <a:rPr lang="en-US" dirty="0"/>
              <a:t>of the first ten pieces of paper, numbered 1 to 10. </a:t>
            </a:r>
            <a:endParaRPr lang="en-US" dirty="0" smtClean="0"/>
          </a:p>
          <a:p>
            <a:pPr algn="just"/>
            <a:r>
              <a:rPr lang="en-US" dirty="0" smtClean="0"/>
              <a:t>If </a:t>
            </a:r>
            <a:r>
              <a:rPr lang="en-US" dirty="0"/>
              <a:t>number 5 is picked, </a:t>
            </a:r>
            <a:r>
              <a:rPr lang="en-US" dirty="0" smtClean="0"/>
              <a:t>every tenth </a:t>
            </a:r>
            <a:r>
              <a:rPr lang="en-US" dirty="0"/>
              <a:t>student will be included in the sample, starting with student number 5, </a:t>
            </a:r>
            <a:r>
              <a:rPr lang="en-US" dirty="0" smtClean="0"/>
              <a:t>until 100 </a:t>
            </a:r>
            <a:r>
              <a:rPr lang="en-US" dirty="0"/>
              <a:t>students are selected.</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3103862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Systematic Sampling is usually less time consuming and easier </a:t>
            </a:r>
            <a:r>
              <a:rPr lang="en-US" dirty="0" smtClean="0"/>
              <a:t>to perform </a:t>
            </a:r>
            <a:r>
              <a:rPr lang="en-US" dirty="0"/>
              <a:t>than SRS.</a:t>
            </a:r>
          </a:p>
          <a:p>
            <a:r>
              <a:rPr lang="en-US" dirty="0"/>
              <a:t>􀂃 It provides a good approximation to SRS.</a:t>
            </a:r>
          </a:p>
          <a:p>
            <a:r>
              <a:rPr lang="en-US" dirty="0"/>
              <a:t>􀂃 Should not be used if there is any sort of cyclic pattern in the </a:t>
            </a:r>
            <a:r>
              <a:rPr lang="en-US" dirty="0" smtClean="0"/>
              <a:t>ordering of </a:t>
            </a:r>
            <a:r>
              <a:rPr lang="en-US" dirty="0"/>
              <a:t>the subjects on the list</a:t>
            </a:r>
            <a:r>
              <a:rPr lang="en-US" b="1" dirty="0"/>
              <a:t>.</a:t>
            </a:r>
          </a:p>
          <a:p>
            <a:r>
              <a:rPr lang="en-US" dirty="0"/>
              <a:t>􀂃 Unlike SRS, systematic sampling can be conducted without a </a:t>
            </a:r>
            <a:r>
              <a:rPr lang="en-US" dirty="0" smtClean="0"/>
              <a:t>sampling frame </a:t>
            </a:r>
            <a:r>
              <a:rPr lang="en-US" dirty="0"/>
              <a:t>(useful in some situations where a sampling frame is not </a:t>
            </a:r>
            <a:r>
              <a:rPr lang="en-US" dirty="0" smtClean="0"/>
              <a:t>readily available</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841572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4. </a:t>
            </a:r>
            <a:r>
              <a:rPr lang="en-US" b="1" dirty="0"/>
              <a:t>Stratified sampling: </a:t>
            </a:r>
            <a:r>
              <a:rPr lang="en-US" dirty="0"/>
              <a:t>If it is important that the sample includes </a:t>
            </a:r>
            <a:r>
              <a:rPr lang="en-US" dirty="0" smtClean="0"/>
              <a:t>representative groups </a:t>
            </a:r>
            <a:r>
              <a:rPr lang="en-US" dirty="0"/>
              <a:t>of study units with specific characteristics (for example, residents from</a:t>
            </a:r>
          </a:p>
          <a:p>
            <a:pPr algn="just"/>
            <a:r>
              <a:rPr lang="en-US" dirty="0"/>
              <a:t>urban and rural areas), then the sampling frame must be divided into groups, </a:t>
            </a:r>
            <a:r>
              <a:rPr lang="en-US" dirty="0" smtClean="0"/>
              <a:t>or strata</a:t>
            </a:r>
            <a:r>
              <a:rPr lang="en-US" dirty="0"/>
              <a:t>, according to these characteristics. </a:t>
            </a:r>
            <a:endParaRPr lang="en-US" dirty="0" smtClean="0"/>
          </a:p>
          <a:p>
            <a:pPr algn="just"/>
            <a:r>
              <a:rPr lang="en-US" dirty="0" smtClean="0"/>
              <a:t>Random </a:t>
            </a:r>
            <a:r>
              <a:rPr lang="en-US" dirty="0"/>
              <a:t>or systematic samples of </a:t>
            </a:r>
            <a:r>
              <a:rPr lang="en-US" dirty="0" smtClean="0"/>
              <a:t>a predetermined </a:t>
            </a:r>
            <a:r>
              <a:rPr lang="en-US" dirty="0"/>
              <a:t>size will then have to be obtained from each group (stratum</a:t>
            </a:r>
            <a:r>
              <a:rPr lang="en-US" dirty="0" smtClean="0"/>
              <a:t>). This </a:t>
            </a:r>
            <a:r>
              <a:rPr lang="en-US" dirty="0"/>
              <a:t>is called stratified sampling.</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2944510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Some of the reasons for stratifying the population may be:</a:t>
            </a:r>
          </a:p>
          <a:p>
            <a:pPr algn="just"/>
            <a:r>
              <a:rPr lang="en-US" dirty="0"/>
              <a:t>􀂃 Different sampling schemes may be used in different strata, e.g. </a:t>
            </a:r>
            <a:r>
              <a:rPr lang="en-US" dirty="0" smtClean="0"/>
              <a:t>Urban and </a:t>
            </a:r>
            <a:r>
              <a:rPr lang="en-US" dirty="0"/>
              <a:t>rural</a:t>
            </a:r>
          </a:p>
          <a:p>
            <a:pPr algn="just"/>
            <a:r>
              <a:rPr lang="en-US" dirty="0"/>
              <a:t>􀂃 Conditions may suggest that prevalence rates will vary between strata: </a:t>
            </a:r>
            <a:r>
              <a:rPr lang="en-US" dirty="0" smtClean="0"/>
              <a:t>the overall </a:t>
            </a:r>
            <a:r>
              <a:rPr lang="en-US" dirty="0"/>
              <a:t>estimate for the whole population will be more precise </a:t>
            </a:r>
            <a:r>
              <a:rPr lang="en-US" dirty="0" smtClean="0"/>
              <a:t>if stratification </a:t>
            </a:r>
            <a:r>
              <a:rPr lang="en-US" dirty="0"/>
              <a:t>is used.</a:t>
            </a:r>
          </a:p>
          <a:p>
            <a:pPr algn="just"/>
            <a:r>
              <a:rPr lang="en-US" dirty="0"/>
              <a:t>􀂃 Administrative reasons may make it easier to carry out the survey </a:t>
            </a:r>
            <a:r>
              <a:rPr lang="en-US" dirty="0" smtClean="0"/>
              <a:t>through an </a:t>
            </a:r>
            <a:r>
              <a:rPr lang="en-US" dirty="0"/>
              <a:t>organization with a regional structure.</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1552686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5. </a:t>
            </a:r>
            <a:r>
              <a:rPr lang="en-US" b="1" dirty="0"/>
              <a:t>Cluster sampling: </a:t>
            </a:r>
            <a:r>
              <a:rPr lang="en-US" dirty="0"/>
              <a:t>When a list of groupings of study units is available (</a:t>
            </a:r>
            <a:r>
              <a:rPr lang="en-US" dirty="0" smtClean="0"/>
              <a:t>e.g. villages</a:t>
            </a:r>
            <a:r>
              <a:rPr lang="en-US" dirty="0"/>
              <a:t>, etc.) or can be easily compiled, a number of these groupings can </a:t>
            </a:r>
            <a:r>
              <a:rPr lang="en-US" dirty="0" smtClean="0"/>
              <a:t>be randomly </a:t>
            </a:r>
            <a:r>
              <a:rPr lang="en-US" dirty="0"/>
              <a:t>selected. </a:t>
            </a:r>
            <a:endParaRPr lang="en-US" dirty="0" smtClean="0"/>
          </a:p>
          <a:p>
            <a:pPr algn="just"/>
            <a:r>
              <a:rPr lang="en-US" dirty="0" smtClean="0"/>
              <a:t>The </a:t>
            </a:r>
            <a:r>
              <a:rPr lang="en-US" dirty="0"/>
              <a:t>selection of </a:t>
            </a:r>
            <a:r>
              <a:rPr lang="en-US" b="1" dirty="0"/>
              <a:t>groups </a:t>
            </a:r>
            <a:r>
              <a:rPr lang="en-US" dirty="0"/>
              <a:t>of study units (clusters) instead </a:t>
            </a:r>
            <a:r>
              <a:rPr lang="en-US" dirty="0" smtClean="0"/>
              <a:t>of the </a:t>
            </a:r>
            <a:r>
              <a:rPr lang="en-US" dirty="0"/>
              <a:t>selection of study units </a:t>
            </a:r>
            <a:r>
              <a:rPr lang="en-US" b="1" dirty="0"/>
              <a:t>individually </a:t>
            </a:r>
            <a:r>
              <a:rPr lang="en-US" dirty="0"/>
              <a:t>is called cluster sampling. Clusters </a:t>
            </a:r>
            <a:r>
              <a:rPr lang="en-US" dirty="0" smtClean="0"/>
              <a:t>are often </a:t>
            </a:r>
            <a:r>
              <a:rPr lang="en-US" dirty="0"/>
              <a:t>geographic units (e.g. districts, villages) or organizational units (</a:t>
            </a:r>
            <a:r>
              <a:rPr lang="en-US" dirty="0" smtClean="0"/>
              <a:t>e.g. clinics</a:t>
            </a:r>
            <a:r>
              <a:rPr lang="en-US" dirty="0"/>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588387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6. </a:t>
            </a:r>
            <a:r>
              <a:rPr lang="en-US" b="1" dirty="0"/>
              <a:t>Multi-Stage Sampling: </a:t>
            </a:r>
            <a:r>
              <a:rPr lang="en-US" dirty="0"/>
              <a:t>This method is appropriate when the population is </a:t>
            </a:r>
            <a:r>
              <a:rPr lang="en-US" dirty="0" smtClean="0"/>
              <a:t>large and </a:t>
            </a:r>
            <a:r>
              <a:rPr lang="en-US" dirty="0"/>
              <a:t>widely scattered. The number of </a:t>
            </a:r>
            <a:r>
              <a:rPr lang="en-US" b="1" dirty="0"/>
              <a:t>stages </a:t>
            </a:r>
            <a:r>
              <a:rPr lang="en-US" dirty="0"/>
              <a:t>of sampling is the number of </a:t>
            </a:r>
            <a:r>
              <a:rPr lang="en-US" dirty="0" smtClean="0"/>
              <a:t>times a </a:t>
            </a:r>
            <a:r>
              <a:rPr lang="en-US" dirty="0"/>
              <a:t>sampling procedure is carried out.</a:t>
            </a:r>
          </a:p>
          <a:p>
            <a:pPr algn="just"/>
            <a:r>
              <a:rPr lang="en-US" dirty="0"/>
              <a:t>􀂃 The primary sampling unit </a:t>
            </a:r>
            <a:r>
              <a:rPr lang="en-US" b="1" dirty="0"/>
              <a:t>(PSU) </a:t>
            </a:r>
            <a:r>
              <a:rPr lang="en-US" dirty="0"/>
              <a:t>is the sampling unit (or unit </a:t>
            </a:r>
            <a:r>
              <a:rPr lang="en-US" dirty="0" smtClean="0"/>
              <a:t>of selection </a:t>
            </a:r>
            <a:r>
              <a:rPr lang="en-US" dirty="0"/>
              <a:t>in the sampling procedure) in the </a:t>
            </a:r>
            <a:r>
              <a:rPr lang="en-US" b="1" dirty="0"/>
              <a:t>first sampling stage;</a:t>
            </a:r>
          </a:p>
          <a:p>
            <a:pPr algn="just"/>
            <a:r>
              <a:rPr lang="en-US" dirty="0"/>
              <a:t>• The </a:t>
            </a:r>
            <a:r>
              <a:rPr lang="en-US" b="1" dirty="0" smtClean="0"/>
              <a:t>Secondary </a:t>
            </a:r>
            <a:r>
              <a:rPr lang="en-US" b="1" dirty="0"/>
              <a:t>sampling unit (</a:t>
            </a:r>
            <a:r>
              <a:rPr lang="en-US" b="1" dirty="0" err="1"/>
              <a:t>SSU</a:t>
            </a:r>
            <a:r>
              <a:rPr lang="en-US" b="1" dirty="0"/>
              <a:t>)</a:t>
            </a:r>
            <a:r>
              <a:rPr lang="en-US" dirty="0"/>
              <a:t> is the sampling unit in the second sampling </a:t>
            </a:r>
            <a:r>
              <a:rPr lang="en-US" dirty="0" smtClean="0"/>
              <a:t>stage, etc. e.g</a:t>
            </a:r>
            <a:r>
              <a:rPr lang="en-US" dirty="0"/>
              <a:t>. After selection of a sample of clusters (e.g. household), further sampling </a:t>
            </a:r>
            <a:r>
              <a:rPr lang="en-US" dirty="0" smtClean="0"/>
              <a:t>of individuals </a:t>
            </a:r>
            <a:r>
              <a:rPr lang="en-US" dirty="0"/>
              <a:t>may be carried out within each household selected. This constitutes </a:t>
            </a:r>
            <a:r>
              <a:rPr lang="en-US" dirty="0" smtClean="0"/>
              <a:t>two stage</a:t>
            </a:r>
            <a:r>
              <a:rPr lang="en-US" dirty="0"/>
              <a:t> </a:t>
            </a:r>
            <a:r>
              <a:rPr lang="en-US" dirty="0" smtClean="0"/>
              <a:t>sampling</a:t>
            </a:r>
            <a:r>
              <a:rPr lang="en-US" dirty="0"/>
              <a:t>, with the PSU being households and the </a:t>
            </a:r>
            <a:r>
              <a:rPr lang="en-US" dirty="0" err="1"/>
              <a:t>SSU</a:t>
            </a:r>
            <a:r>
              <a:rPr lang="en-US" dirty="0"/>
              <a:t> being individuals.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2367063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Advantages</a:t>
            </a:r>
            <a:r>
              <a:rPr lang="en-US" dirty="0"/>
              <a:t>: less costly, we only need to draw up a list of individuals in the </a:t>
            </a:r>
            <a:r>
              <a:rPr lang="en-US" dirty="0" smtClean="0"/>
              <a:t>clusters actually </a:t>
            </a:r>
            <a:r>
              <a:rPr lang="en-US" dirty="0"/>
              <a:t>selected, and we can do that when we arrive there.</a:t>
            </a:r>
          </a:p>
          <a:p>
            <a:pPr algn="just"/>
            <a:r>
              <a:rPr lang="en-US" b="1" dirty="0"/>
              <a:t>Disadvantage</a:t>
            </a:r>
            <a:r>
              <a:rPr lang="en-US" dirty="0"/>
              <a:t>: less precise than SRS.</a:t>
            </a:r>
          </a:p>
          <a:p>
            <a:pPr algn="just"/>
            <a:r>
              <a:rPr lang="en-US" dirty="0"/>
              <a:t>When we take a sample, our results will not exactly equal the correct results for the </a:t>
            </a:r>
            <a:r>
              <a:rPr lang="en-US" dirty="0" smtClean="0"/>
              <a:t>whole population</a:t>
            </a:r>
            <a:r>
              <a:rPr lang="en-US" dirty="0"/>
              <a:t>. </a:t>
            </a:r>
            <a:endParaRPr lang="en-US" dirty="0" smtClean="0"/>
          </a:p>
          <a:p>
            <a:pPr algn="just"/>
            <a:r>
              <a:rPr lang="en-US" dirty="0" smtClean="0"/>
              <a:t>That </a:t>
            </a:r>
            <a:r>
              <a:rPr lang="en-US" dirty="0"/>
              <a:t>is, our results will be subject to errors. This error has two </a:t>
            </a:r>
            <a:r>
              <a:rPr lang="en-US" dirty="0" smtClean="0"/>
              <a:t>components: sampling </a:t>
            </a:r>
            <a:r>
              <a:rPr lang="en-US" dirty="0"/>
              <a:t>and non-sampling errors.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1060909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s-ES" b="1" dirty="0"/>
              <a:t>a) </a:t>
            </a:r>
            <a:r>
              <a:rPr lang="es-ES" b="1" dirty="0" err="1"/>
              <a:t>Sampling</a:t>
            </a:r>
            <a:r>
              <a:rPr lang="es-ES" b="1" dirty="0"/>
              <a:t> error (i.e., </a:t>
            </a:r>
            <a:r>
              <a:rPr lang="es-ES" b="1" dirty="0" err="1"/>
              <a:t>random</a:t>
            </a:r>
            <a:r>
              <a:rPr lang="es-ES" b="1" dirty="0"/>
              <a:t> error)</a:t>
            </a:r>
          </a:p>
          <a:p>
            <a:pPr algn="just"/>
            <a:r>
              <a:rPr lang="en-US" dirty="0"/>
              <a:t>Random error, the opposite of reliability (i.e., Precision or repeatability), consists of </a:t>
            </a:r>
            <a:r>
              <a:rPr lang="en-US" dirty="0" smtClean="0"/>
              <a:t>random deviations </a:t>
            </a:r>
            <a:r>
              <a:rPr lang="en-US" dirty="0"/>
              <a:t>from the true value, which can occur in </a:t>
            </a:r>
            <a:r>
              <a:rPr lang="en-US" b="1" dirty="0"/>
              <a:t>any </a:t>
            </a:r>
            <a:r>
              <a:rPr lang="en-US" dirty="0"/>
              <a:t>direction.</a:t>
            </a:r>
          </a:p>
          <a:p>
            <a:pPr algn="just"/>
            <a:r>
              <a:rPr lang="en-US" dirty="0"/>
              <a:t>Sampling error (random error) can be minimized by increasing the size of the sample.</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1717744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Often the investigator will have implicitly chosen his study population when he defined </a:t>
            </a:r>
            <a:r>
              <a:rPr lang="en-US" dirty="0" smtClean="0"/>
              <a:t>the topic </a:t>
            </a:r>
            <a:r>
              <a:rPr lang="en-US" dirty="0"/>
              <a:t>of his investigation, by reason of his interest in a specific community or a specific </a:t>
            </a:r>
            <a:r>
              <a:rPr lang="en-US" dirty="0" smtClean="0"/>
              <a:t>health program</a:t>
            </a:r>
            <a:r>
              <a:rPr lang="en-US" dirty="0"/>
              <a:t>.</a:t>
            </a:r>
          </a:p>
          <a:p>
            <a:pPr algn="just"/>
            <a:r>
              <a:rPr lang="en-US" dirty="0"/>
              <a:t>In other instances, particularly when an analytic survey or an experiment is being </a:t>
            </a:r>
            <a:r>
              <a:rPr lang="en-US" dirty="0" smtClean="0"/>
              <a:t>planned, the </a:t>
            </a:r>
            <a:r>
              <a:rPr lang="en-US" dirty="0"/>
              <a:t>investigator may require purposively to select a study population. In so doing he </a:t>
            </a:r>
            <a:r>
              <a:rPr lang="en-US" dirty="0" smtClean="0"/>
              <a:t>must consider </a:t>
            </a:r>
            <a:r>
              <a:rPr lang="en-US" dirty="0"/>
              <a:t>questions of appropriateness and practicability.</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016041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Reliability (or precision): </a:t>
            </a:r>
            <a:r>
              <a:rPr lang="en-US" dirty="0"/>
              <a:t>This refers to the repeatability of a measure, i.e., the degree </a:t>
            </a:r>
            <a:r>
              <a:rPr lang="en-US" dirty="0" smtClean="0"/>
              <a:t>of closeness </a:t>
            </a:r>
            <a:r>
              <a:rPr lang="en-US" dirty="0"/>
              <a:t>between repeated measurement of the same value. </a:t>
            </a:r>
            <a:endParaRPr lang="en-US" dirty="0" smtClean="0"/>
          </a:p>
          <a:p>
            <a:pPr algn="just"/>
            <a:r>
              <a:rPr lang="en-US" dirty="0" smtClean="0"/>
              <a:t>Reliability </a:t>
            </a:r>
            <a:r>
              <a:rPr lang="en-US" dirty="0"/>
              <a:t>addresses </a:t>
            </a:r>
            <a:r>
              <a:rPr lang="en-US" dirty="0" smtClean="0"/>
              <a:t>the question</a:t>
            </a:r>
            <a:r>
              <a:rPr lang="en-US" dirty="0"/>
              <a:t>, if the same thing is measured several times, how close are the measurements </a:t>
            </a:r>
            <a:r>
              <a:rPr lang="en-US" dirty="0" smtClean="0"/>
              <a:t>to each </a:t>
            </a:r>
            <a:r>
              <a:rPr lang="en-US" dirty="0"/>
              <a:t>other?</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3692339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a:t>The sources of variation resulting in poor reliability include:</a:t>
            </a:r>
          </a:p>
          <a:p>
            <a:pPr algn="just"/>
            <a:r>
              <a:rPr lang="en-US" dirty="0"/>
              <a:t>a) Variation in the characteristic of the subject being measured. Example: blood pressure</a:t>
            </a:r>
          </a:p>
          <a:p>
            <a:pPr algn="just"/>
            <a:r>
              <a:rPr lang="en-US" dirty="0"/>
              <a:t>b) The measuring instruments, e.g. questionnaires</a:t>
            </a:r>
          </a:p>
          <a:p>
            <a:pPr algn="just"/>
            <a:r>
              <a:rPr lang="en-US" dirty="0"/>
              <a:t>c) The persons collecting the information (observer variation)</a:t>
            </a:r>
          </a:p>
          <a:p>
            <a:pPr algn="just"/>
            <a:r>
              <a:rPr lang="en-US" b="1" dirty="0"/>
              <a:t>Inter-observer variation: </a:t>
            </a:r>
            <a:r>
              <a:rPr lang="en-US" dirty="0"/>
              <a:t>differences between observers in measuring the </a:t>
            </a:r>
            <a:r>
              <a:rPr lang="en-US" dirty="0" smtClean="0"/>
              <a:t>same observation</a:t>
            </a:r>
            <a:endParaRPr lang="en-US" dirty="0"/>
          </a:p>
          <a:p>
            <a:pPr algn="just"/>
            <a:r>
              <a:rPr lang="en-US" b="1" dirty="0"/>
              <a:t>Intra-observer variation: </a:t>
            </a:r>
            <a:r>
              <a:rPr lang="en-US" dirty="0"/>
              <a:t>differences in measuring the same observation by the </a:t>
            </a:r>
            <a:r>
              <a:rPr lang="en-US" dirty="0" smtClean="0"/>
              <a:t>same observer </a:t>
            </a:r>
            <a:r>
              <a:rPr lang="en-US" dirty="0"/>
              <a:t>on different occasions.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594237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b) Non Sampling error (i.e., bias)</a:t>
            </a:r>
          </a:p>
          <a:p>
            <a:pPr algn="just"/>
            <a:r>
              <a:rPr lang="en-US" dirty="0"/>
              <a:t>Bias, the opposite of validity, consists of systematic deviations from the true value, </a:t>
            </a:r>
            <a:r>
              <a:rPr lang="en-US" b="1" dirty="0"/>
              <a:t>always </a:t>
            </a:r>
            <a:r>
              <a:rPr lang="en-US" b="1" dirty="0" smtClean="0"/>
              <a:t>in the </a:t>
            </a:r>
            <a:r>
              <a:rPr lang="en-US" b="1" dirty="0"/>
              <a:t>same direction.</a:t>
            </a:r>
          </a:p>
          <a:p>
            <a:pPr algn="just"/>
            <a:r>
              <a:rPr lang="en-US" dirty="0"/>
              <a:t>It is possible to eliminate or reduce the non-sampling error (bias) by </a:t>
            </a:r>
            <a:r>
              <a:rPr lang="en-US" b="1" dirty="0"/>
              <a:t>careful design </a:t>
            </a:r>
            <a:r>
              <a:rPr lang="en-US" dirty="0"/>
              <a:t>of </a:t>
            </a:r>
            <a:r>
              <a:rPr lang="en-US" dirty="0" smtClean="0"/>
              <a:t>the sampling </a:t>
            </a:r>
            <a:r>
              <a:rPr lang="en-US" dirty="0"/>
              <a:t>procedure.</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27595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Validity: </a:t>
            </a:r>
            <a:r>
              <a:rPr lang="en-US" dirty="0"/>
              <a:t>This refers to the degree of closeness between a measurement and the true </a:t>
            </a:r>
            <a:r>
              <a:rPr lang="en-US" dirty="0" smtClean="0"/>
              <a:t>value of </a:t>
            </a:r>
            <a:r>
              <a:rPr lang="en-US" dirty="0"/>
              <a:t>what is being measured. Validity addresses the question, how close is the </a:t>
            </a:r>
            <a:r>
              <a:rPr lang="en-US" b="1" dirty="0" smtClean="0"/>
              <a:t>measured value </a:t>
            </a:r>
            <a:r>
              <a:rPr lang="en-US" dirty="0"/>
              <a:t>to the </a:t>
            </a:r>
            <a:r>
              <a:rPr lang="en-US" b="1" dirty="0"/>
              <a:t>true value</a:t>
            </a:r>
            <a:r>
              <a:rPr lang="en-US" dirty="0"/>
              <a:t>?</a:t>
            </a:r>
          </a:p>
          <a:p>
            <a:pPr algn="just"/>
            <a:r>
              <a:rPr lang="en-US" dirty="0"/>
              <a:t>To be accurate, a measuring device must be both valid and reliable. However, if one </a:t>
            </a:r>
            <a:r>
              <a:rPr lang="en-US" dirty="0" smtClean="0"/>
              <a:t>cannot have </a:t>
            </a:r>
            <a:r>
              <a:rPr lang="en-US" dirty="0"/>
              <a:t>both, validity is more important in situations when we are interested in the </a:t>
            </a:r>
            <a:r>
              <a:rPr lang="en-US" dirty="0" smtClean="0"/>
              <a:t>absolute value </a:t>
            </a:r>
            <a:r>
              <a:rPr lang="en-US" dirty="0"/>
              <a:t>of what is being measured. </a:t>
            </a:r>
            <a:endParaRPr lang="en-US" dirty="0" smtClean="0"/>
          </a:p>
          <a:p>
            <a:pPr algn="just"/>
            <a:r>
              <a:rPr lang="en-US" dirty="0" smtClean="0"/>
              <a:t>Reliability </a:t>
            </a:r>
            <a:r>
              <a:rPr lang="en-US" dirty="0"/>
              <a:t>on the other hand is more important when it </a:t>
            </a:r>
            <a:r>
              <a:rPr lang="en-US" dirty="0" smtClean="0"/>
              <a:t>is not </a:t>
            </a:r>
            <a:r>
              <a:rPr lang="en-US" dirty="0"/>
              <a:t>essential to know the absolute value, but rather we are interested in finding out if there </a:t>
            </a:r>
            <a:r>
              <a:rPr lang="en-US" dirty="0" smtClean="0"/>
              <a:t>is a </a:t>
            </a:r>
            <a:r>
              <a:rPr lang="en-US" dirty="0"/>
              <a:t>trend, or to rank values.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4212115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Examples of types of bias in sampling include:</a:t>
            </a:r>
          </a:p>
          <a:p>
            <a:r>
              <a:rPr lang="en-US" dirty="0"/>
              <a:t>Bias resulting from incompleteness of the sampling frame: accessibility bias, </a:t>
            </a:r>
            <a:r>
              <a:rPr lang="en-US" dirty="0" smtClean="0"/>
              <a:t>season ability bias</a:t>
            </a:r>
            <a:r>
              <a:rPr lang="en-US" dirty="0"/>
              <a:t>, self-reporting bias, volunteer bias, non-response bias etc.</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415470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Non-response bias refers to failure to obtain information on some of the subjects included </a:t>
            </a:r>
            <a:r>
              <a:rPr lang="en-US" dirty="0" smtClean="0"/>
              <a:t>in the </a:t>
            </a:r>
            <a:r>
              <a:rPr lang="en-US" dirty="0"/>
              <a:t>sample to be studied. It results in significant bias when the following two situations </a:t>
            </a:r>
            <a:r>
              <a:rPr lang="en-US" dirty="0" smtClean="0"/>
              <a:t>are both </a:t>
            </a:r>
            <a:r>
              <a:rPr lang="en-US" dirty="0"/>
              <a:t>fulfilled.</a:t>
            </a:r>
          </a:p>
          <a:p>
            <a:pPr algn="just"/>
            <a:r>
              <a:rPr lang="en-US" dirty="0"/>
              <a:t>1. When non-respondents constitute a significant proportion of the sample.</a:t>
            </a:r>
          </a:p>
          <a:p>
            <a:pPr algn="just"/>
            <a:r>
              <a:rPr lang="en-US" dirty="0"/>
              <a:t>2. When non-respondents </a:t>
            </a:r>
            <a:r>
              <a:rPr lang="en-US" dirty="0" smtClean="0"/>
              <a:t>differ significantly </a:t>
            </a:r>
            <a:r>
              <a:rPr lang="en-US" dirty="0"/>
              <a:t>from respondents.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20246068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i="1" dirty="0"/>
              <a:t>The issue of non-response should be considered during the planning stage of </a:t>
            </a:r>
            <a:r>
              <a:rPr lang="en-US" b="1" i="1" dirty="0" smtClean="0"/>
              <a:t>the study</a:t>
            </a:r>
            <a:r>
              <a:rPr lang="en-US" b="1" i="1" dirty="0"/>
              <a:t>:</a:t>
            </a:r>
          </a:p>
          <a:p>
            <a:pPr algn="just"/>
            <a:r>
              <a:rPr lang="en-US" dirty="0"/>
              <a:t>a) Non-response should be kept to a minimum. E.g. below 15%</a:t>
            </a:r>
          </a:p>
          <a:p>
            <a:pPr algn="just"/>
            <a:r>
              <a:rPr lang="en-US" b="1" dirty="0"/>
              <a:t>Methods that may help in maintaining non-response at a low level could be:</a:t>
            </a:r>
          </a:p>
          <a:p>
            <a:pPr algn="just"/>
            <a:r>
              <a:rPr lang="en-US" dirty="0"/>
              <a:t>• Training data collectors to initiate contact with study subjects in a respectful way </a:t>
            </a:r>
            <a:r>
              <a:rPr lang="en-US" dirty="0" smtClean="0"/>
              <a:t>and convince </a:t>
            </a:r>
            <a:r>
              <a:rPr lang="en-US" dirty="0"/>
              <a:t>them about the importance of the given study (this minimizes the refusal </a:t>
            </a:r>
            <a:r>
              <a:rPr lang="en-US" dirty="0" smtClean="0"/>
              <a:t>type of </a:t>
            </a:r>
            <a:r>
              <a:rPr lang="en-US" dirty="0"/>
              <a:t>non-response)</a:t>
            </a:r>
          </a:p>
          <a:p>
            <a:pPr algn="just"/>
            <a:r>
              <a:rPr lang="en-US" dirty="0"/>
              <a:t>• Offering incentives to encourage participation (this should be done by taking </a:t>
            </a:r>
            <a:r>
              <a:rPr lang="en-US" dirty="0" smtClean="0"/>
              <a:t>account of </a:t>
            </a:r>
            <a:r>
              <a:rPr lang="en-US" dirty="0"/>
              <a:t>the potential problems that may arise in conducting future research)</a:t>
            </a:r>
          </a:p>
          <a:p>
            <a:pPr algn="just"/>
            <a:r>
              <a:rPr lang="en-US" dirty="0"/>
              <a:t>• By making repeated attempts (at least 3 times) to contact study subjects who </a:t>
            </a:r>
            <a:r>
              <a:rPr lang="en-US" dirty="0" smtClean="0"/>
              <a:t>were absent </a:t>
            </a:r>
            <a:r>
              <a:rPr lang="en-US" dirty="0"/>
              <a:t>at the time of the initial visit.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1278959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b) The number of non-responses should be documented according to type, so as </a:t>
            </a:r>
            <a:r>
              <a:rPr lang="en-US" dirty="0" smtClean="0"/>
              <a:t>to facilitate </a:t>
            </a:r>
            <a:r>
              <a:rPr lang="en-US" dirty="0"/>
              <a:t>an assessment of the extent of bias introduced by non-response.</a:t>
            </a:r>
          </a:p>
          <a:p>
            <a:pPr algn="just"/>
            <a:r>
              <a:rPr lang="en-US" dirty="0"/>
              <a:t>c) As much information as possible should be collected on non-respondents, so as to </a:t>
            </a:r>
            <a:r>
              <a:rPr lang="en-US" dirty="0" smtClean="0"/>
              <a:t>see in </a:t>
            </a:r>
            <a:r>
              <a:rPr lang="en-US" dirty="0"/>
              <a:t>what ways they may differ from respondents.</a:t>
            </a:r>
          </a:p>
          <a:p>
            <a:pPr algn="just"/>
            <a:r>
              <a:rPr lang="en-US" dirty="0"/>
              <a:t>• Selection bias cannot be corrected by increasing the size of the sample, </a:t>
            </a:r>
            <a:r>
              <a:rPr lang="en-US" b="1" dirty="0"/>
              <a:t>why? </a:t>
            </a:r>
            <a:r>
              <a:rPr lang="en-US" dirty="0" smtClean="0"/>
              <a:t>How do </a:t>
            </a:r>
            <a:r>
              <a:rPr lang="en-US" dirty="0"/>
              <a:t>you remove this type of bias?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3974474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Sample size determination</a:t>
            </a:r>
          </a:p>
          <a:p>
            <a:pPr algn="just"/>
            <a:r>
              <a:rPr lang="en-US" dirty="0"/>
              <a:t>• In planning any investigation we must decide how many people need to be studied </a:t>
            </a:r>
            <a:r>
              <a:rPr lang="en-US" dirty="0" smtClean="0"/>
              <a:t>in order </a:t>
            </a:r>
            <a:r>
              <a:rPr lang="en-US" dirty="0"/>
              <a:t>to answer the study objectives. If the study is too small we may fail to </a:t>
            </a:r>
            <a:r>
              <a:rPr lang="en-US" dirty="0" smtClean="0"/>
              <a:t>detect important </a:t>
            </a:r>
            <a:r>
              <a:rPr lang="en-US" dirty="0"/>
              <a:t>effects, or may estimate effects too imprecisely. If the study is too large </a:t>
            </a:r>
            <a:r>
              <a:rPr lang="en-US" dirty="0" smtClean="0"/>
              <a:t>then we </a:t>
            </a:r>
            <a:r>
              <a:rPr lang="en-US" dirty="0"/>
              <a:t>will waste resources.</a:t>
            </a:r>
          </a:p>
          <a:p>
            <a:pPr algn="just"/>
            <a:r>
              <a:rPr lang="en-US" dirty="0"/>
              <a:t>• In general, it is much better to increase the accuracy of data collection (by </a:t>
            </a:r>
            <a:r>
              <a:rPr lang="en-US" dirty="0" smtClean="0"/>
              <a:t>improving the </a:t>
            </a:r>
            <a:r>
              <a:rPr lang="en-US" dirty="0"/>
              <a:t>training of data collectors and data collection tools) than to increase the </a:t>
            </a:r>
            <a:r>
              <a:rPr lang="en-US" dirty="0" smtClean="0"/>
              <a:t>sample size </a:t>
            </a:r>
            <a:r>
              <a:rPr lang="en-US" b="1" dirty="0"/>
              <a:t>after a certain point.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1127727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 The eventual sample size is usually a compromise between what is desirable </a:t>
            </a:r>
            <a:r>
              <a:rPr lang="en-US" dirty="0" smtClean="0"/>
              <a:t>and what </a:t>
            </a:r>
            <a:r>
              <a:rPr lang="en-US" dirty="0"/>
              <a:t>is feasible.</a:t>
            </a:r>
          </a:p>
          <a:p>
            <a:pPr algn="just"/>
            <a:r>
              <a:rPr lang="en-US" dirty="0"/>
              <a:t>• The feasible sample size is determined by the availability of resources. </a:t>
            </a:r>
            <a:endParaRPr lang="en-US" dirty="0" smtClean="0"/>
          </a:p>
          <a:p>
            <a:pPr algn="just"/>
            <a:r>
              <a:rPr lang="en-US" dirty="0" smtClean="0"/>
              <a:t>It </a:t>
            </a:r>
            <a:r>
              <a:rPr lang="en-US" dirty="0"/>
              <a:t>is </a:t>
            </a:r>
            <a:r>
              <a:rPr lang="en-US" dirty="0" smtClean="0"/>
              <a:t>also important </a:t>
            </a:r>
            <a:r>
              <a:rPr lang="en-US" dirty="0"/>
              <a:t>to remember that resources are not only needed to collect the </a:t>
            </a:r>
            <a:r>
              <a:rPr lang="en-US" dirty="0" smtClean="0"/>
              <a:t>information, but </a:t>
            </a:r>
            <a:r>
              <a:rPr lang="en-US" dirty="0"/>
              <a:t>also to analyze it.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3048207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appropriateness of the study population refers to its suitability for the attainment of </a:t>
            </a:r>
            <a:r>
              <a:rPr lang="en-US" dirty="0" smtClean="0"/>
              <a:t>the objectives </a:t>
            </a:r>
            <a:r>
              <a:rPr lang="en-US" dirty="0"/>
              <a:t>of the study.</a:t>
            </a:r>
          </a:p>
          <a:p>
            <a:pPr algn="just"/>
            <a:r>
              <a:rPr lang="en-US" dirty="0"/>
              <a:t>The selection of study population on the basis of suitability usually affects the validity </a:t>
            </a:r>
            <a:r>
              <a:rPr lang="en-US" dirty="0" smtClean="0"/>
              <a:t>of subsequent </a:t>
            </a:r>
            <a:r>
              <a:rPr lang="en-US" dirty="0"/>
              <a:t>generalizations from the findings. </a:t>
            </a:r>
            <a:endParaRPr lang="en-US" dirty="0" smtClean="0"/>
          </a:p>
          <a:p>
            <a:pPr algn="just"/>
            <a:r>
              <a:rPr lang="en-US" dirty="0" smtClean="0"/>
              <a:t>This </a:t>
            </a:r>
            <a:r>
              <a:rPr lang="en-US" dirty="0"/>
              <a:t>situation requires a close attention at </a:t>
            </a:r>
            <a:r>
              <a:rPr lang="en-US" dirty="0" smtClean="0"/>
              <a:t>the early </a:t>
            </a:r>
            <a:r>
              <a:rPr lang="en-US" dirty="0"/>
              <a:t>stage of the given study. Two examples are given below.</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3108708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410200"/>
          </a:xfrm>
        </p:spPr>
        <p:txBody>
          <a:bodyPr>
            <a:normAutofit fontScale="85000" lnSpcReduction="20000"/>
          </a:bodyPr>
          <a:lstStyle/>
          <a:p>
            <a:pPr algn="just"/>
            <a:r>
              <a:rPr lang="en-US" b="1" dirty="0"/>
              <a:t>Plan for data collection</a:t>
            </a:r>
          </a:p>
          <a:p>
            <a:pPr algn="just"/>
            <a:r>
              <a:rPr lang="en-US" b="1" dirty="0"/>
              <a:t>Why should you develop a plan for data collection?</a:t>
            </a:r>
          </a:p>
          <a:p>
            <a:pPr algn="just"/>
            <a:r>
              <a:rPr lang="en-US" dirty="0"/>
              <a:t>A plan for data collection should be developed so that:</a:t>
            </a:r>
          </a:p>
          <a:p>
            <a:pPr algn="just"/>
            <a:r>
              <a:rPr lang="en-US" dirty="0"/>
              <a:t>• you will have a clear overview of what tasks have to be carried out, who </a:t>
            </a:r>
            <a:r>
              <a:rPr lang="en-US" dirty="0" smtClean="0"/>
              <a:t>should perform </a:t>
            </a:r>
            <a:r>
              <a:rPr lang="en-US" dirty="0"/>
              <a:t>them, and the duration of these tasks;</a:t>
            </a:r>
          </a:p>
          <a:p>
            <a:pPr algn="just"/>
            <a:r>
              <a:rPr lang="en-US" dirty="0"/>
              <a:t>• you can organise both human and material resources for data collection in the </a:t>
            </a:r>
            <a:r>
              <a:rPr lang="en-US" dirty="0" smtClean="0"/>
              <a:t>most efficient </a:t>
            </a:r>
            <a:r>
              <a:rPr lang="en-US" dirty="0"/>
              <a:t>way; and</a:t>
            </a:r>
          </a:p>
          <a:p>
            <a:pPr algn="just"/>
            <a:r>
              <a:rPr lang="en-US" dirty="0"/>
              <a:t>• you can </a:t>
            </a:r>
            <a:r>
              <a:rPr lang="en-US" dirty="0" err="1"/>
              <a:t>minimise</a:t>
            </a:r>
            <a:r>
              <a:rPr lang="en-US" dirty="0"/>
              <a:t> errors and delays which may result from lack of planning (</a:t>
            </a:r>
            <a:r>
              <a:rPr lang="en-US" dirty="0" smtClean="0"/>
              <a:t>for example</a:t>
            </a:r>
            <a:r>
              <a:rPr lang="en-US" dirty="0"/>
              <a:t>, the population not being available or data forms being misplaced).</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4200965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It is likely that while developing a plan for data collection you will identify problems (such </a:t>
            </a:r>
            <a:r>
              <a:rPr lang="en-US" dirty="0" smtClean="0"/>
              <a:t>as limited </a:t>
            </a:r>
            <a:r>
              <a:rPr lang="en-US" dirty="0"/>
              <a:t>manpower), which will require modification of the proposal. </a:t>
            </a:r>
            <a:endParaRPr lang="en-US" dirty="0" smtClean="0"/>
          </a:p>
          <a:p>
            <a:pPr algn="just"/>
            <a:r>
              <a:rPr lang="en-US" dirty="0" smtClean="0"/>
              <a:t>Such </a:t>
            </a:r>
            <a:r>
              <a:rPr lang="en-US" dirty="0"/>
              <a:t>modifications </a:t>
            </a:r>
            <a:r>
              <a:rPr lang="en-US" dirty="0" smtClean="0"/>
              <a:t>might include </a:t>
            </a:r>
            <a:r>
              <a:rPr lang="en-US" dirty="0"/>
              <a:t>adjustment of the sample size or extension of the period for </a:t>
            </a:r>
            <a:r>
              <a:rPr lang="en-US" dirty="0" smtClean="0"/>
              <a:t>data collection</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684768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Stages in the Data Collection Process</a:t>
            </a:r>
          </a:p>
          <a:p>
            <a:pPr algn="just"/>
            <a:r>
              <a:rPr lang="en-US" dirty="0"/>
              <a:t>Three main stages can be distinguished:</a:t>
            </a:r>
          </a:p>
          <a:p>
            <a:pPr algn="just"/>
            <a:r>
              <a:rPr lang="en-US" dirty="0"/>
              <a:t>Stage 1: Permission to proceed</a:t>
            </a:r>
          </a:p>
          <a:p>
            <a:pPr algn="just"/>
            <a:r>
              <a:rPr lang="en-US" dirty="0"/>
              <a:t>Stage 2: Data collection</a:t>
            </a:r>
          </a:p>
          <a:p>
            <a:pPr algn="just"/>
            <a:r>
              <a:rPr lang="en-US" dirty="0"/>
              <a:t>Stage 3: Data handling</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876374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Stage 1: permission to proceed</a:t>
            </a:r>
          </a:p>
          <a:p>
            <a:pPr algn="just"/>
            <a:r>
              <a:rPr lang="en-US" dirty="0"/>
              <a:t>Consent must be obtained from the relevant authorities, individuals and the community </a:t>
            </a:r>
            <a:r>
              <a:rPr lang="en-US" dirty="0" smtClean="0"/>
              <a:t>in which </a:t>
            </a:r>
            <a:r>
              <a:rPr lang="en-US" dirty="0"/>
              <a:t>the project is to be carried out. </a:t>
            </a:r>
            <a:endParaRPr lang="en-US" dirty="0" smtClean="0"/>
          </a:p>
          <a:p>
            <a:pPr algn="just"/>
            <a:r>
              <a:rPr lang="en-US" dirty="0" smtClean="0"/>
              <a:t>This </a:t>
            </a:r>
            <a:r>
              <a:rPr lang="en-US" dirty="0"/>
              <a:t>may involve organizing meetings at national </a:t>
            </a:r>
            <a:r>
              <a:rPr lang="en-US" dirty="0" smtClean="0"/>
              <a:t>or provincial </a:t>
            </a:r>
            <a:r>
              <a:rPr lang="en-US" dirty="0"/>
              <a:t>level, at district and at village level. For clinical studies this may also </a:t>
            </a:r>
            <a:r>
              <a:rPr lang="en-US" dirty="0" smtClean="0"/>
              <a:t>involve obtaining </a:t>
            </a:r>
            <a:r>
              <a:rPr lang="en-US" dirty="0"/>
              <a:t>written informed consent.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1480007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Stage 2: Data collection</a:t>
            </a:r>
          </a:p>
          <a:p>
            <a:pPr algn="just"/>
            <a:r>
              <a:rPr lang="en-US" dirty="0"/>
              <a:t>When collecting our data, we have to consider:</a:t>
            </a:r>
          </a:p>
          <a:p>
            <a:pPr algn="just"/>
            <a:r>
              <a:rPr lang="en-US" dirty="0"/>
              <a:t>• Logistics: who will collect what, when and with what resources</a:t>
            </a:r>
          </a:p>
          <a:p>
            <a:pPr algn="just"/>
            <a:r>
              <a:rPr lang="en-US" dirty="0"/>
              <a:t>• Quality control</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2467465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I. Logistics of data collection</a:t>
            </a:r>
          </a:p>
          <a:p>
            <a:pPr algn="just"/>
            <a:r>
              <a:rPr lang="en-US" b="1" dirty="0"/>
              <a:t>WHO will collect WHAT data?</a:t>
            </a:r>
          </a:p>
          <a:p>
            <a:pPr algn="just"/>
            <a:r>
              <a:rPr lang="en-US" dirty="0"/>
              <a:t>When allocating tasks for data collection, it is recommended that you first list them. Then you</a:t>
            </a:r>
          </a:p>
          <a:p>
            <a:pPr algn="just"/>
            <a:r>
              <a:rPr lang="en-US" dirty="0"/>
              <a:t>may identify who could best implement each of the tasks. If it is clear beforehand that your</a:t>
            </a:r>
          </a:p>
          <a:p>
            <a:pPr algn="just"/>
            <a:r>
              <a:rPr lang="en-US" dirty="0"/>
              <a:t>research team will not be able to carry out the entire study by itself, you might plan to look for</a:t>
            </a:r>
          </a:p>
          <a:p>
            <a:pPr algn="just"/>
            <a:r>
              <a:rPr lang="en-US" dirty="0"/>
              <a:t>research assistants to assist in relatively simple but time-consuming tasks.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3798270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181600"/>
          </a:xfrm>
        </p:spPr>
        <p:txBody>
          <a:bodyPr>
            <a:normAutofit fontScale="70000" lnSpcReduction="20000"/>
          </a:bodyPr>
          <a:lstStyle/>
          <a:p>
            <a:pPr algn="just"/>
            <a:r>
              <a:rPr lang="en-US" b="1" dirty="0"/>
              <a:t>HOW LONG will it take to collect the data for each component of the study?</a:t>
            </a:r>
          </a:p>
          <a:p>
            <a:pPr algn="just"/>
            <a:r>
              <a:rPr lang="en-US" b="1" dirty="0"/>
              <a:t>Step 1: </a:t>
            </a:r>
            <a:r>
              <a:rPr lang="en-US" dirty="0"/>
              <a:t>Consider:</a:t>
            </a:r>
          </a:p>
          <a:p>
            <a:pPr algn="just"/>
            <a:r>
              <a:rPr lang="en-US" dirty="0"/>
              <a:t>• The time required to reach the study area(s);</a:t>
            </a:r>
          </a:p>
          <a:p>
            <a:pPr algn="just"/>
            <a:r>
              <a:rPr lang="en-US" dirty="0"/>
              <a:t>• The time required to locate the study units (persons, groups, records); If you have </a:t>
            </a:r>
            <a:r>
              <a:rPr lang="en-US" dirty="0" smtClean="0"/>
              <a:t>to search </a:t>
            </a:r>
            <a:r>
              <a:rPr lang="en-US" dirty="0"/>
              <a:t>for specific informants (e.g., users or defaulters of a specific service) it </a:t>
            </a:r>
            <a:r>
              <a:rPr lang="en-US" dirty="0" smtClean="0"/>
              <a:t>might take </a:t>
            </a:r>
            <a:r>
              <a:rPr lang="en-US" dirty="0"/>
              <a:t>more time to locate informants than to interview them.</a:t>
            </a:r>
          </a:p>
          <a:p>
            <a:pPr algn="just"/>
            <a:r>
              <a:rPr lang="en-US" dirty="0"/>
              <a:t>• The number of visits required per study unit. For some studies it may be necessary </a:t>
            </a:r>
            <a:r>
              <a:rPr lang="en-US" dirty="0" smtClean="0"/>
              <a:t>to visit </a:t>
            </a:r>
            <a:r>
              <a:rPr lang="en-US" dirty="0"/>
              <a:t>informants a number of times, for example if the information needed is </a:t>
            </a:r>
            <a:r>
              <a:rPr lang="en-US" dirty="0" smtClean="0"/>
              <a:t>sensitive and </a:t>
            </a:r>
            <a:r>
              <a:rPr lang="en-US" dirty="0"/>
              <a:t>can only be collected after informants are comfortable with the investigator or </a:t>
            </a:r>
            <a:r>
              <a:rPr lang="en-US" dirty="0" smtClean="0"/>
              <a:t>if observations </a:t>
            </a:r>
            <a:r>
              <a:rPr lang="en-US" dirty="0"/>
              <a:t>have to be made more than once (for example, follow-up of </a:t>
            </a:r>
            <a:r>
              <a:rPr lang="en-US" dirty="0" smtClean="0"/>
              <a:t>pregnant mothers </a:t>
            </a:r>
            <a:r>
              <a:rPr lang="en-US" dirty="0"/>
              <a:t>or malnourished children). Time needed for follow-up of </a:t>
            </a:r>
            <a:r>
              <a:rPr lang="en-US" dirty="0" smtClean="0"/>
              <a:t>non-respondents should </a:t>
            </a:r>
            <a:r>
              <a:rPr lang="en-US" dirty="0"/>
              <a:t>also be considered.</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136906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Step 2: </a:t>
            </a:r>
            <a:r>
              <a:rPr lang="en-US" dirty="0"/>
              <a:t>Calculate the number of interviews that can be carried out per person per day</a:t>
            </a:r>
          </a:p>
          <a:p>
            <a:pPr algn="just"/>
            <a:r>
              <a:rPr lang="en-US" b="1" dirty="0"/>
              <a:t>Step 3: </a:t>
            </a:r>
            <a:r>
              <a:rPr lang="en-US" dirty="0"/>
              <a:t>Calculate the number of days needed to carry out the interviews. For example:</a:t>
            </a:r>
          </a:p>
          <a:p>
            <a:pPr algn="just"/>
            <a:r>
              <a:rPr lang="en-US" dirty="0"/>
              <a:t>• you need to do 200 interviews,</a:t>
            </a:r>
          </a:p>
          <a:p>
            <a:pPr algn="just"/>
            <a:r>
              <a:rPr lang="en-US" dirty="0"/>
              <a:t>• your research team of 5 people can do 5 x 4 = 20 interviews per day,</a:t>
            </a:r>
          </a:p>
          <a:p>
            <a:pPr algn="just"/>
            <a:r>
              <a:rPr lang="en-US" dirty="0"/>
              <a:t>• you will need 200:20 = 10 days for the interviews.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2920632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Step 4: </a:t>
            </a:r>
            <a:r>
              <a:rPr lang="en-US" dirty="0"/>
              <a:t>Calculate the time needed for the other parts of the study, (for example, 10 days)</a:t>
            </a:r>
          </a:p>
          <a:p>
            <a:r>
              <a:rPr lang="en-US" b="1" dirty="0"/>
              <a:t>Step 5: </a:t>
            </a:r>
            <a:r>
              <a:rPr lang="en-US" dirty="0"/>
              <a:t>Determine how much time you can devote to the study.</a:t>
            </a:r>
          </a:p>
          <a:p>
            <a:r>
              <a:rPr lang="en-US" dirty="0"/>
              <a:t>If the team has fewer days for fieldwork than the required, they would need </a:t>
            </a:r>
            <a:r>
              <a:rPr lang="en-US" dirty="0" smtClean="0"/>
              <a:t>additional research </a:t>
            </a:r>
            <a:r>
              <a:rPr lang="en-US" dirty="0"/>
              <a:t>assistants to help complete this part of the study.</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3220418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Note:</a:t>
            </a:r>
          </a:p>
          <a:p>
            <a:pPr algn="just"/>
            <a:r>
              <a:rPr lang="en-US" dirty="0"/>
              <a:t>It is always advisable to slightly overestimate the period needed for data collection to </a:t>
            </a:r>
            <a:r>
              <a:rPr lang="en-US" dirty="0" smtClean="0"/>
              <a:t>allow for </a:t>
            </a:r>
            <a:r>
              <a:rPr lang="en-US" dirty="0"/>
              <a:t>unforeseen delays.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2959300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Sampling</a:t>
            </a:r>
          </a:p>
          <a:p>
            <a:pPr algn="just"/>
            <a:r>
              <a:rPr lang="en-US" b="1" dirty="0"/>
              <a:t>What is sampling?</a:t>
            </a:r>
          </a:p>
          <a:p>
            <a:pPr algn="just"/>
            <a:r>
              <a:rPr lang="en-US" dirty="0"/>
              <a:t>Sampling involves the selection of a number of study units from a defined study population.</a:t>
            </a:r>
          </a:p>
          <a:p>
            <a:pPr algn="just"/>
            <a:r>
              <a:rPr lang="en-US" dirty="0"/>
              <a:t>The population is too large for us to consider collecting information from all its members.</a:t>
            </a:r>
          </a:p>
          <a:p>
            <a:pPr algn="just"/>
            <a:r>
              <a:rPr lang="en-US" dirty="0"/>
              <a:t>Instead we select a sample of individuals hoping that the sample is representative of </a:t>
            </a:r>
            <a:r>
              <a:rPr lang="en-US" dirty="0" smtClean="0"/>
              <a:t>the population</a:t>
            </a:r>
            <a:r>
              <a:rPr lang="en-US" dirty="0"/>
              <a:t>.</a:t>
            </a:r>
          </a:p>
          <a:p>
            <a:pPr algn="just"/>
            <a:r>
              <a:rPr lang="en-US" b="1" dirty="0"/>
              <a:t>When taking a sample, we will be confronted with the following questions:</a:t>
            </a:r>
          </a:p>
          <a:p>
            <a:pPr algn="just"/>
            <a:r>
              <a:rPr lang="en-US" dirty="0"/>
              <a:t>a) What is the group of people from which we want to draw a sample?</a:t>
            </a:r>
          </a:p>
          <a:p>
            <a:pPr algn="just"/>
            <a:r>
              <a:rPr lang="en-US" dirty="0"/>
              <a:t>b) How many people do we need in our sample?</a:t>
            </a:r>
          </a:p>
          <a:p>
            <a:pPr algn="just"/>
            <a:r>
              <a:rPr lang="en-US" dirty="0"/>
              <a:t>c) How will these people be selected?</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712364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WHEN should the data be collected?</a:t>
            </a:r>
          </a:p>
          <a:p>
            <a:pPr algn="just"/>
            <a:r>
              <a:rPr lang="en-US" dirty="0"/>
              <a:t>The type of data to be collected and the demands of the project will determine the actual </a:t>
            </a:r>
            <a:r>
              <a:rPr lang="en-US" dirty="0" smtClean="0"/>
              <a:t>time needed </a:t>
            </a:r>
            <a:r>
              <a:rPr lang="en-US" dirty="0"/>
              <a:t>for the data to be collected. Consideration should be given to:</a:t>
            </a:r>
          </a:p>
          <a:p>
            <a:pPr algn="just"/>
            <a:r>
              <a:rPr lang="en-US" dirty="0"/>
              <a:t>• availability of research team members and research assistants,</a:t>
            </a:r>
          </a:p>
          <a:p>
            <a:pPr algn="just"/>
            <a:r>
              <a:rPr lang="en-US" dirty="0"/>
              <a:t>• the appropriate season(s) to conduct the field work (if the problem is season-related </a:t>
            </a:r>
            <a:r>
              <a:rPr lang="en-US" dirty="0" smtClean="0"/>
              <a:t>or if </a:t>
            </a:r>
            <a:r>
              <a:rPr lang="en-US" dirty="0"/>
              <a:t>data collection would be difficult during certain periods),</a:t>
            </a:r>
          </a:p>
          <a:p>
            <a:pPr algn="just"/>
            <a:r>
              <a:rPr lang="en-US" dirty="0"/>
              <a:t>• accessibility and availability of the sampled population, and</a:t>
            </a:r>
          </a:p>
          <a:p>
            <a:pPr algn="just"/>
            <a:r>
              <a:rPr lang="en-US" dirty="0"/>
              <a:t>• public holidays and vacation periods.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4077303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II. Ensuring quality</a:t>
            </a:r>
          </a:p>
          <a:p>
            <a:pPr algn="just"/>
            <a:r>
              <a:rPr lang="en-US" dirty="0"/>
              <a:t>It is extremely important that the data we collect are of good quality, that is, reliable and valid.</a:t>
            </a:r>
          </a:p>
          <a:p>
            <a:pPr algn="just"/>
            <a:r>
              <a:rPr lang="en-US" dirty="0"/>
              <a:t>Otherwise we will come up with false or misleading conclusions.</a:t>
            </a:r>
          </a:p>
          <a:p>
            <a:pPr algn="just"/>
            <a:r>
              <a:rPr lang="en-US" b="1" dirty="0"/>
              <a:t>Measures </a:t>
            </a:r>
            <a:r>
              <a:rPr lang="en-US" dirty="0"/>
              <a:t>to help ensure good quality of data:</a:t>
            </a:r>
          </a:p>
          <a:p>
            <a:pPr algn="just"/>
            <a:r>
              <a:rPr lang="en-US" dirty="0"/>
              <a:t>• </a:t>
            </a:r>
            <a:r>
              <a:rPr lang="en-US" b="1" dirty="0"/>
              <a:t>Prepare a field work manual for the research team as a whole, </a:t>
            </a:r>
            <a:r>
              <a:rPr lang="en-US" dirty="0"/>
              <a:t>including:</a:t>
            </a:r>
          </a:p>
          <a:p>
            <a:pPr algn="just"/>
            <a:r>
              <a:rPr lang="en-US" dirty="0"/>
              <a:t>— Guidelines on </a:t>
            </a:r>
            <a:r>
              <a:rPr lang="en-US" b="1" dirty="0"/>
              <a:t>sampling procedures </a:t>
            </a:r>
            <a:r>
              <a:rPr lang="en-US" dirty="0"/>
              <a:t>and what to do if respondents are </a:t>
            </a:r>
            <a:r>
              <a:rPr lang="en-US" dirty="0" smtClean="0"/>
              <a:t>not available </a:t>
            </a:r>
            <a:r>
              <a:rPr lang="en-US" dirty="0"/>
              <a:t>or refuse to co-operate,</a:t>
            </a:r>
          </a:p>
          <a:p>
            <a:pPr algn="just"/>
            <a:r>
              <a:rPr lang="en-US" dirty="0"/>
              <a:t>— A clear </a:t>
            </a:r>
            <a:r>
              <a:rPr lang="en-US" b="1" dirty="0"/>
              <a:t>explanation </a:t>
            </a:r>
            <a:r>
              <a:rPr lang="en-US" dirty="0"/>
              <a:t>of the purpose and procedures of the study which should </a:t>
            </a:r>
            <a:r>
              <a:rPr lang="en-US" dirty="0" smtClean="0"/>
              <a:t>be used </a:t>
            </a:r>
            <a:r>
              <a:rPr lang="en-US" dirty="0"/>
              <a:t>to introduce each interview, and</a:t>
            </a:r>
          </a:p>
          <a:p>
            <a:pPr algn="just"/>
            <a:r>
              <a:rPr lang="en-US" dirty="0"/>
              <a:t>— </a:t>
            </a:r>
            <a:r>
              <a:rPr lang="en-US" b="1" dirty="0"/>
              <a:t>Instruction sheets </a:t>
            </a:r>
            <a:r>
              <a:rPr lang="en-US" dirty="0"/>
              <a:t>on how to ask certain questions and how to record </a:t>
            </a:r>
            <a:r>
              <a:rPr lang="en-US" dirty="0" smtClean="0"/>
              <a:t>the answers</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20773687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 </a:t>
            </a:r>
            <a:r>
              <a:rPr lang="en-US" b="1" dirty="0"/>
              <a:t>Select your research assistants, if required, with care. </a:t>
            </a:r>
            <a:r>
              <a:rPr lang="en-US" dirty="0"/>
              <a:t>Choose assistants that are:</a:t>
            </a:r>
          </a:p>
          <a:p>
            <a:pPr algn="just"/>
            <a:r>
              <a:rPr lang="en-US" dirty="0"/>
              <a:t>— from the same educational level;</a:t>
            </a:r>
          </a:p>
          <a:p>
            <a:pPr algn="just"/>
            <a:r>
              <a:rPr lang="en-US" dirty="0"/>
              <a:t>— knowledgeable concerning the topic and local conditions;</a:t>
            </a:r>
          </a:p>
          <a:p>
            <a:pPr algn="just"/>
            <a:r>
              <a:rPr lang="en-US" dirty="0"/>
              <a:t>— not the object of study themselves; and</a:t>
            </a:r>
          </a:p>
          <a:p>
            <a:pPr algn="just"/>
            <a:r>
              <a:rPr lang="en-US" dirty="0"/>
              <a:t>— not biased concerning the topic (for example, health staff are usually not the best</a:t>
            </a:r>
          </a:p>
          <a:p>
            <a:pPr algn="just"/>
            <a:r>
              <a:rPr lang="en-US" dirty="0"/>
              <a:t>possible interviewers for a study on alternative health practices).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21401910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799"/>
            <a:ext cx="7498080" cy="5634925"/>
          </a:xfrm>
        </p:spPr>
        <p:txBody>
          <a:bodyPr>
            <a:normAutofit fontScale="92500" lnSpcReduction="20000"/>
          </a:bodyPr>
          <a:lstStyle/>
          <a:p>
            <a:r>
              <a:rPr lang="en-US" dirty="0"/>
              <a:t>• </a:t>
            </a:r>
            <a:r>
              <a:rPr lang="en-US" b="1" dirty="0"/>
              <a:t>Train research assistants carefully in all topics covered in the field work manual</a:t>
            </a:r>
          </a:p>
          <a:p>
            <a:r>
              <a:rPr lang="en-US" b="1" dirty="0"/>
              <a:t>as well as in interview techniques </a:t>
            </a:r>
            <a:r>
              <a:rPr lang="en-US" dirty="0"/>
              <a:t>and make sure that all members of the </a:t>
            </a:r>
            <a:r>
              <a:rPr lang="en-US" dirty="0" smtClean="0"/>
              <a:t>research team </a:t>
            </a:r>
            <a:r>
              <a:rPr lang="en-US" dirty="0"/>
              <a:t>master interview techniques such as:</a:t>
            </a:r>
          </a:p>
          <a:p>
            <a:r>
              <a:rPr lang="en-US" dirty="0"/>
              <a:t>— asking questions in a neutral manner;</a:t>
            </a:r>
          </a:p>
          <a:p>
            <a:r>
              <a:rPr lang="en-US" dirty="0"/>
              <a:t>— not showing by words or expression what answers one expects;</a:t>
            </a:r>
          </a:p>
          <a:p>
            <a:r>
              <a:rPr lang="en-US" dirty="0"/>
              <a:t>— not showing agreement, disagreement or surprise; and</a:t>
            </a:r>
          </a:p>
          <a:p>
            <a:r>
              <a:rPr lang="en-US" dirty="0"/>
              <a:t>— recording the answers precisely as they are provided, without sifting or </a:t>
            </a:r>
            <a:r>
              <a:rPr lang="en-US" dirty="0" smtClean="0"/>
              <a:t>interpreting them</a:t>
            </a:r>
            <a:r>
              <a:rPr lang="en-US" dirty="0" smtClean="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43</a:t>
            </a:fld>
            <a:endParaRPr lang="en-US"/>
          </a:p>
        </p:txBody>
      </p:sp>
    </p:spTree>
    <p:extLst>
      <p:ext uri="{BB962C8B-B14F-4D97-AF65-F5344CB8AC3E}">
        <p14:creationId xmlns:p14="http://schemas.microsoft.com/office/powerpoint/2010/main" val="2112660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a:t>
            </a:r>
            <a:r>
              <a:rPr lang="en-US" b="1" dirty="0"/>
              <a:t>Pre-test research instruments and research procedures </a:t>
            </a:r>
            <a:r>
              <a:rPr lang="en-US" dirty="0"/>
              <a:t>with the whole research team, including research assistants.</a:t>
            </a:r>
          </a:p>
          <a:p>
            <a:r>
              <a:rPr lang="en-US" dirty="0"/>
              <a:t>• </a:t>
            </a:r>
            <a:r>
              <a:rPr lang="en-US" b="1" dirty="0"/>
              <a:t>Take care that research assistants are not placed under too much stress</a:t>
            </a:r>
          </a:p>
          <a:p>
            <a:r>
              <a:rPr lang="en-US" dirty="0"/>
              <a:t>(requiring too many interviews a day; paying per interview instead of per day).</a:t>
            </a:r>
          </a:p>
          <a:p>
            <a:r>
              <a:rPr lang="en-US" dirty="0"/>
              <a:t>• </a:t>
            </a:r>
            <a:r>
              <a:rPr lang="en-US" b="1" dirty="0"/>
              <a:t>Arrange for on-going supervision </a:t>
            </a:r>
            <a:r>
              <a:rPr lang="en-US" dirty="0"/>
              <a:t>of research assistants. If, in case of a larger survey, special supervisors have to be appointed, guidelines should be developed for supervisory tasks.</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44</a:t>
            </a:fld>
            <a:endParaRPr lang="en-US"/>
          </a:p>
        </p:txBody>
      </p:sp>
    </p:spTree>
    <p:extLst>
      <p:ext uri="{BB962C8B-B14F-4D97-AF65-F5344CB8AC3E}">
        <p14:creationId xmlns:p14="http://schemas.microsoft.com/office/powerpoint/2010/main" val="1654902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 </a:t>
            </a:r>
            <a:r>
              <a:rPr lang="en-US" b="1" dirty="0"/>
              <a:t>Devise methods to assure the quality </a:t>
            </a:r>
            <a:r>
              <a:rPr lang="en-US" dirty="0"/>
              <a:t>of data collected by all members of </a:t>
            </a:r>
            <a:r>
              <a:rPr lang="en-US" dirty="0" smtClean="0"/>
              <a:t>the research </a:t>
            </a:r>
            <a:r>
              <a:rPr lang="en-US" dirty="0"/>
              <a:t>team. For example, quality can be assured by:</a:t>
            </a:r>
          </a:p>
          <a:p>
            <a:pPr algn="just"/>
            <a:r>
              <a:rPr lang="en-US" dirty="0"/>
              <a:t>— requiring interviewers to check whether the questionnaire is filled in </a:t>
            </a:r>
            <a:r>
              <a:rPr lang="en-US" dirty="0" smtClean="0"/>
              <a:t>completely before </a:t>
            </a:r>
            <a:r>
              <a:rPr lang="en-US" dirty="0"/>
              <a:t>finishing each interview</a:t>
            </a:r>
            <a:r>
              <a:rPr lang="en-US" dirty="0" smtClean="0"/>
              <a:t>;</a:t>
            </a:r>
            <a:endParaRPr lang="en-US" dirty="0"/>
          </a:p>
          <a:p>
            <a:pPr algn="just"/>
            <a:r>
              <a:rPr lang="en-US" dirty="0"/>
              <a:t>— asking the supervisor to check at the end of each day during the data collection</a:t>
            </a:r>
          </a:p>
          <a:p>
            <a:pPr algn="just"/>
            <a:r>
              <a:rPr lang="en-US" dirty="0"/>
              <a:t>period whether the questionnaires are filled in completely and whether the </a:t>
            </a:r>
            <a:r>
              <a:rPr lang="en-US" dirty="0" smtClean="0"/>
              <a:t>recorded information </a:t>
            </a:r>
            <a:r>
              <a:rPr lang="en-US" dirty="0"/>
              <a:t>makes sense; and</a:t>
            </a:r>
          </a:p>
          <a:p>
            <a:pPr algn="just"/>
            <a:r>
              <a:rPr lang="en-US" dirty="0"/>
              <a:t>— having the researchers review the data during the data analysis stage to </a:t>
            </a:r>
            <a:r>
              <a:rPr lang="en-US" dirty="0" smtClean="0"/>
              <a:t>check whether </a:t>
            </a:r>
            <a:r>
              <a:rPr lang="en-US" dirty="0"/>
              <a:t>data are complete and consistent.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45</a:t>
            </a:fld>
            <a:endParaRPr lang="en-US"/>
          </a:p>
        </p:txBody>
      </p:sp>
    </p:spTree>
    <p:extLst>
      <p:ext uri="{BB962C8B-B14F-4D97-AF65-F5344CB8AC3E}">
        <p14:creationId xmlns:p14="http://schemas.microsoft.com/office/powerpoint/2010/main" val="29386442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Stage 3: DATA HANDLING</a:t>
            </a:r>
          </a:p>
          <a:p>
            <a:pPr algn="just"/>
            <a:r>
              <a:rPr lang="en-US" dirty="0"/>
              <a:t>Once the data have been collected and checked for completeness and accuracy, a </a:t>
            </a:r>
            <a:r>
              <a:rPr lang="en-US" dirty="0" smtClean="0"/>
              <a:t>clear procedure </a:t>
            </a:r>
            <a:r>
              <a:rPr lang="en-US" dirty="0"/>
              <a:t>should be developed for handling and storing them. </a:t>
            </a:r>
            <a:endParaRPr lang="en-US" dirty="0" smtClean="0"/>
          </a:p>
          <a:p>
            <a:pPr algn="just"/>
            <a:r>
              <a:rPr lang="en-US" dirty="0" smtClean="0"/>
              <a:t>Decide </a:t>
            </a:r>
            <a:r>
              <a:rPr lang="en-US" dirty="0"/>
              <a:t>if the </a:t>
            </a:r>
            <a:r>
              <a:rPr lang="en-US" dirty="0" smtClean="0"/>
              <a:t>questionnaires are </a:t>
            </a:r>
            <a:r>
              <a:rPr lang="en-US" dirty="0"/>
              <a:t>to be numbered; identify the person who will be responsible for storing the data; and </a:t>
            </a:r>
            <a:r>
              <a:rPr lang="en-US" dirty="0" smtClean="0"/>
              <a:t>how they </a:t>
            </a:r>
            <a:r>
              <a:rPr lang="en-US" dirty="0"/>
              <a:t>are going to be stored.</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46</a:t>
            </a:fld>
            <a:endParaRPr lang="en-US"/>
          </a:p>
        </p:txBody>
      </p:sp>
    </p:spTree>
    <p:extLst>
      <p:ext uri="{BB962C8B-B14F-4D97-AF65-F5344CB8AC3E}">
        <p14:creationId xmlns:p14="http://schemas.microsoft.com/office/powerpoint/2010/main" val="1758245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smtClean="0"/>
              <a:t>Methods </a:t>
            </a:r>
            <a:r>
              <a:rPr lang="en-US" b="1" dirty="0"/>
              <a:t>of data collection</a:t>
            </a:r>
          </a:p>
          <a:p>
            <a:pPr algn="just"/>
            <a:r>
              <a:rPr lang="en-US" dirty="0"/>
              <a:t>Having decided on how to design the research study, the next methodological design is </a:t>
            </a:r>
            <a:r>
              <a:rPr lang="en-US" dirty="0" smtClean="0"/>
              <a:t>how to </a:t>
            </a:r>
            <a:r>
              <a:rPr lang="en-US" dirty="0"/>
              <a:t>collect information. </a:t>
            </a:r>
            <a:endParaRPr lang="en-US" dirty="0" smtClean="0"/>
          </a:p>
          <a:p>
            <a:pPr algn="just"/>
            <a:r>
              <a:rPr lang="en-US" dirty="0" smtClean="0"/>
              <a:t>The </a:t>
            </a:r>
            <a:r>
              <a:rPr lang="en-US" dirty="0"/>
              <a:t>most commonly used methods of collecting </a:t>
            </a:r>
            <a:r>
              <a:rPr lang="en-US" dirty="0" smtClean="0"/>
              <a:t>information (quantitative </a:t>
            </a:r>
            <a:r>
              <a:rPr lang="en-US" dirty="0"/>
              <a:t>data) are the use of documentary sources, interviews and </a:t>
            </a:r>
            <a:r>
              <a:rPr lang="en-US" dirty="0" smtClean="0"/>
              <a:t>self-administered questionnaires</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47</a:t>
            </a:fld>
            <a:endParaRPr lang="en-US"/>
          </a:p>
        </p:txBody>
      </p:sp>
    </p:spTree>
    <p:extLst>
      <p:ext uri="{BB962C8B-B14F-4D97-AF65-F5344CB8AC3E}">
        <p14:creationId xmlns:p14="http://schemas.microsoft.com/office/powerpoint/2010/main" val="16990847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a:t>The choice of methods of data collection is based on:</a:t>
            </a:r>
          </a:p>
          <a:p>
            <a:pPr algn="just"/>
            <a:r>
              <a:rPr lang="en-US" dirty="0"/>
              <a:t>• </a:t>
            </a:r>
            <a:r>
              <a:rPr lang="en-US" b="1" dirty="0"/>
              <a:t>The accuracy of information</a:t>
            </a:r>
            <a:r>
              <a:rPr lang="en-US" dirty="0"/>
              <a:t> they will yield</a:t>
            </a:r>
          </a:p>
          <a:p>
            <a:pPr algn="just"/>
            <a:r>
              <a:rPr lang="en-US" dirty="0"/>
              <a:t>•</a:t>
            </a:r>
            <a:r>
              <a:rPr lang="en-US" b="1" dirty="0"/>
              <a:t> Practical considerations</a:t>
            </a:r>
            <a:r>
              <a:rPr lang="en-US" dirty="0"/>
              <a:t>, such as, the need for personnel, time, equipment and </a:t>
            </a:r>
            <a:r>
              <a:rPr lang="en-US" dirty="0" smtClean="0"/>
              <a:t>other facilities</a:t>
            </a:r>
            <a:r>
              <a:rPr lang="en-US" dirty="0"/>
              <a:t>, in relation to what is available.</a:t>
            </a:r>
          </a:p>
          <a:p>
            <a:pPr algn="just"/>
            <a:r>
              <a:rPr lang="en-US" b="1" dirty="0"/>
              <a:t>Accuracy and </a:t>
            </a:r>
            <a:r>
              <a:rPr lang="en-US" b="1" i="1" dirty="0"/>
              <a:t>“</a:t>
            </a:r>
            <a:r>
              <a:rPr lang="en-US" b="1" dirty="0"/>
              <a:t>practicability</a:t>
            </a:r>
            <a:r>
              <a:rPr lang="en-US" i="1" dirty="0"/>
              <a:t>” </a:t>
            </a:r>
            <a:r>
              <a:rPr lang="en-US" dirty="0"/>
              <a:t>are often inversely correlated. A method providing </a:t>
            </a:r>
            <a:r>
              <a:rPr lang="en-US" dirty="0" smtClean="0"/>
              <a:t>more satisfactory </a:t>
            </a:r>
            <a:r>
              <a:rPr lang="en-US" dirty="0"/>
              <a:t>information will often be a more expensive or inconvenient one. </a:t>
            </a:r>
            <a:endParaRPr lang="en-US" dirty="0" smtClean="0"/>
          </a:p>
          <a:p>
            <a:pPr algn="just"/>
            <a:r>
              <a:rPr lang="en-US" dirty="0" smtClean="0"/>
              <a:t>Therefore, accuracy </a:t>
            </a:r>
            <a:r>
              <a:rPr lang="en-US" dirty="0"/>
              <a:t>must be balanced against practical considerations (resources and other </a:t>
            </a:r>
            <a:r>
              <a:rPr lang="en-US" dirty="0" smtClean="0"/>
              <a:t>practical limitations</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48</a:t>
            </a:fld>
            <a:endParaRPr lang="en-US"/>
          </a:p>
        </p:txBody>
      </p:sp>
    </p:spTree>
    <p:extLst>
      <p:ext uri="{BB962C8B-B14F-4D97-AF65-F5344CB8AC3E}">
        <p14:creationId xmlns:p14="http://schemas.microsoft.com/office/powerpoint/2010/main" val="22443211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The use of documentary sources</a:t>
            </a:r>
          </a:p>
          <a:p>
            <a:pPr algn="just"/>
            <a:r>
              <a:rPr lang="en-US" dirty="0"/>
              <a:t>Clinical records and other personal records, death certificates, published mortality </a:t>
            </a:r>
            <a:r>
              <a:rPr lang="en-US" dirty="0" smtClean="0"/>
              <a:t>statistics, census </a:t>
            </a:r>
            <a:r>
              <a:rPr lang="en-US" dirty="0"/>
              <a:t>publications, etc</a:t>
            </a:r>
            <a:r>
              <a:rPr lang="en-US" dirty="0" smtClean="0"/>
              <a:t>.</a:t>
            </a:r>
          </a:p>
          <a:p>
            <a:pPr algn="just"/>
            <a:r>
              <a:rPr lang="en-US" b="1" dirty="0"/>
              <a:t>Advantages:</a:t>
            </a:r>
          </a:p>
          <a:p>
            <a:pPr algn="just"/>
            <a:r>
              <a:rPr lang="en-US" dirty="0"/>
              <a:t>• Documents can provide ready made information relatively easily</a:t>
            </a:r>
          </a:p>
          <a:p>
            <a:pPr algn="just"/>
            <a:r>
              <a:rPr lang="en-US" dirty="0"/>
              <a:t>• The best means of studying past events.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49</a:t>
            </a:fld>
            <a:endParaRPr lang="en-US"/>
          </a:p>
        </p:txBody>
      </p:sp>
    </p:spTree>
    <p:extLst>
      <p:ext uri="{BB962C8B-B14F-4D97-AF65-F5344CB8AC3E}">
        <p14:creationId xmlns:p14="http://schemas.microsoft.com/office/powerpoint/2010/main" val="1593669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Definitions</a:t>
            </a:r>
          </a:p>
          <a:p>
            <a:pPr algn="just"/>
            <a:r>
              <a:rPr lang="en-US" b="1" dirty="0"/>
              <a:t>Target population (reference population): </a:t>
            </a:r>
            <a:r>
              <a:rPr lang="en-US" dirty="0"/>
              <a:t>Is that population about which </a:t>
            </a:r>
            <a:r>
              <a:rPr lang="en-US" dirty="0" smtClean="0"/>
              <a:t>an investigator </a:t>
            </a:r>
            <a:r>
              <a:rPr lang="en-US" dirty="0"/>
              <a:t>wishes to draw a conclusion.</a:t>
            </a:r>
          </a:p>
          <a:p>
            <a:pPr algn="just"/>
            <a:r>
              <a:rPr lang="en-US" b="1" dirty="0"/>
              <a:t>Study population (population sampled): </a:t>
            </a:r>
            <a:r>
              <a:rPr lang="en-US" dirty="0"/>
              <a:t>Population from which the sample </a:t>
            </a:r>
            <a:r>
              <a:rPr lang="en-US" dirty="0" smtClean="0"/>
              <a:t>actually was </a:t>
            </a:r>
            <a:r>
              <a:rPr lang="en-US" dirty="0"/>
              <a:t>drawn and about which a conclusion can be made. </a:t>
            </a:r>
            <a:endParaRPr lang="en-US" dirty="0" smtClean="0"/>
          </a:p>
          <a:p>
            <a:pPr algn="just"/>
            <a:r>
              <a:rPr lang="en-US" dirty="0" smtClean="0"/>
              <a:t>For </a:t>
            </a:r>
            <a:r>
              <a:rPr lang="en-US" dirty="0"/>
              <a:t>Practical reasons </a:t>
            </a:r>
            <a:r>
              <a:rPr lang="en-US" dirty="0" smtClean="0"/>
              <a:t>the study </a:t>
            </a:r>
            <a:r>
              <a:rPr lang="en-US" dirty="0"/>
              <a:t>population is often more limited than the target population. In </a:t>
            </a:r>
            <a:r>
              <a:rPr lang="en-US" dirty="0" smtClean="0"/>
              <a:t>some instances</a:t>
            </a:r>
            <a:r>
              <a:rPr lang="en-US" dirty="0"/>
              <a:t>, the target population and the population sampled are identical.</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1190285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a:t>Disadvantages:</a:t>
            </a:r>
          </a:p>
          <a:p>
            <a:pPr algn="just"/>
            <a:r>
              <a:rPr lang="en-US" dirty="0"/>
              <a:t>• Problems of reliability and validity (because the information is collected by a number </a:t>
            </a:r>
            <a:r>
              <a:rPr lang="en-US" dirty="0" smtClean="0"/>
              <a:t>of </a:t>
            </a:r>
            <a:r>
              <a:rPr lang="en-US" b="1" i="1" dirty="0" smtClean="0"/>
              <a:t>different </a:t>
            </a:r>
            <a:r>
              <a:rPr lang="en-US" b="1" i="1" dirty="0"/>
              <a:t>persons </a:t>
            </a:r>
            <a:r>
              <a:rPr lang="en-US" dirty="0"/>
              <a:t>who may have used </a:t>
            </a:r>
            <a:r>
              <a:rPr lang="en-US" b="1" i="1" dirty="0"/>
              <a:t>different definitions </a:t>
            </a:r>
            <a:r>
              <a:rPr lang="en-US" dirty="0"/>
              <a:t>or methods of </a:t>
            </a:r>
            <a:r>
              <a:rPr lang="en-US" dirty="0" smtClean="0"/>
              <a:t>obtaining data</a:t>
            </a:r>
            <a:r>
              <a:rPr lang="en-US" dirty="0"/>
              <a:t>).</a:t>
            </a:r>
          </a:p>
          <a:p>
            <a:pPr algn="just"/>
            <a:r>
              <a:rPr lang="en-US" dirty="0"/>
              <a:t>• There is a possibility that errors may occur when the information is extracted from </a:t>
            </a:r>
            <a:r>
              <a:rPr lang="en-US" dirty="0" smtClean="0"/>
              <a:t>the records</a:t>
            </a:r>
            <a:r>
              <a:rPr lang="en-US" dirty="0"/>
              <a:t>. (This may be an important source of unreliability if </a:t>
            </a:r>
            <a:r>
              <a:rPr lang="en-US" b="1" i="1" dirty="0"/>
              <a:t>handwritings </a:t>
            </a:r>
            <a:r>
              <a:rPr lang="en-US" dirty="0"/>
              <a:t>are </a:t>
            </a:r>
            <a:r>
              <a:rPr lang="en-US" dirty="0" smtClean="0"/>
              <a:t>difficult to </a:t>
            </a:r>
            <a:r>
              <a:rPr lang="en-US" dirty="0"/>
              <a:t>read.</a:t>
            </a:r>
          </a:p>
          <a:p>
            <a:pPr algn="just"/>
            <a:r>
              <a:rPr lang="en-US" dirty="0"/>
              <a:t>• Since the records are maintained </a:t>
            </a:r>
            <a:r>
              <a:rPr lang="en-US" b="1" i="1" dirty="0"/>
              <a:t>not for research </a:t>
            </a:r>
            <a:r>
              <a:rPr lang="en-US" dirty="0"/>
              <a:t>purposes, but for </a:t>
            </a:r>
            <a:r>
              <a:rPr lang="en-US" dirty="0" smtClean="0"/>
              <a:t>clinical, administrative </a:t>
            </a:r>
            <a:r>
              <a:rPr lang="en-US" dirty="0"/>
              <a:t>or </a:t>
            </a:r>
            <a:r>
              <a:rPr lang="en-US" b="1" i="1" dirty="0"/>
              <a:t>other ends, </a:t>
            </a:r>
            <a:r>
              <a:rPr lang="en-US" dirty="0"/>
              <a:t>the information required may not be recorded at all, </a:t>
            </a:r>
            <a:r>
              <a:rPr lang="en-US" dirty="0" smtClean="0"/>
              <a:t>or only </a:t>
            </a:r>
            <a:r>
              <a:rPr lang="en-US" dirty="0"/>
              <a:t>partly recorded.</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50</a:t>
            </a:fld>
            <a:endParaRPr lang="en-US"/>
          </a:p>
        </p:txBody>
      </p:sp>
    </p:spTree>
    <p:extLst>
      <p:ext uri="{BB962C8B-B14F-4D97-AF65-F5344CB8AC3E}">
        <p14:creationId xmlns:p14="http://schemas.microsoft.com/office/powerpoint/2010/main" val="683910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Interviews and self-administered questionnaires</a:t>
            </a:r>
          </a:p>
          <a:p>
            <a:pPr algn="just"/>
            <a:r>
              <a:rPr lang="en-US" dirty="0"/>
              <a:t>Interviews may be less or more </a:t>
            </a:r>
            <a:r>
              <a:rPr lang="en-US" b="1" i="1" dirty="0"/>
              <a:t>structured. </a:t>
            </a:r>
            <a:r>
              <a:rPr lang="en-US" dirty="0"/>
              <a:t>A public health worker conducting </a:t>
            </a:r>
            <a:r>
              <a:rPr lang="en-US" dirty="0" smtClean="0"/>
              <a:t>interviews may </a:t>
            </a:r>
            <a:r>
              <a:rPr lang="en-US" dirty="0"/>
              <a:t>be armed with </a:t>
            </a:r>
            <a:r>
              <a:rPr lang="en-US" b="1" i="1" dirty="0"/>
              <a:t>a checklist of topics, </a:t>
            </a:r>
            <a:r>
              <a:rPr lang="en-US" dirty="0"/>
              <a:t>but may not decide in advance precisely </a:t>
            </a:r>
            <a:r>
              <a:rPr lang="en-US" dirty="0" smtClean="0"/>
              <a:t>what questions </a:t>
            </a:r>
            <a:r>
              <a:rPr lang="en-US" dirty="0"/>
              <a:t>he will ask. </a:t>
            </a:r>
            <a:endParaRPr lang="en-US" dirty="0" smtClean="0"/>
          </a:p>
          <a:p>
            <a:pPr algn="just"/>
            <a:r>
              <a:rPr lang="en-US" dirty="0" smtClean="0"/>
              <a:t>If </a:t>
            </a:r>
            <a:r>
              <a:rPr lang="en-US" dirty="0"/>
              <a:t>his approach is </a:t>
            </a:r>
            <a:r>
              <a:rPr lang="en-US" b="1" i="1" dirty="0"/>
              <a:t>flexible; </a:t>
            </a:r>
            <a:r>
              <a:rPr lang="en-US" dirty="0"/>
              <a:t>the </a:t>
            </a:r>
            <a:r>
              <a:rPr lang="en-US" b="1" i="1" dirty="0"/>
              <a:t>content, wording </a:t>
            </a:r>
            <a:r>
              <a:rPr lang="en-US" dirty="0"/>
              <a:t>and </a:t>
            </a:r>
            <a:r>
              <a:rPr lang="en-US" b="1" i="1" dirty="0"/>
              <a:t>order </a:t>
            </a:r>
            <a:r>
              <a:rPr lang="en-US" dirty="0"/>
              <a:t>of </a:t>
            </a:r>
            <a:r>
              <a:rPr lang="en-US" dirty="0" smtClean="0"/>
              <a:t>his questions </a:t>
            </a:r>
            <a:r>
              <a:rPr lang="en-US" dirty="0"/>
              <a:t>vary from interview to interview. Hence, his interviews are relatively </a:t>
            </a:r>
            <a:r>
              <a:rPr lang="en-US" b="1" i="1" dirty="0"/>
              <a:t>unstructured.</a:t>
            </a:r>
          </a:p>
          <a:p>
            <a:pPr algn="just"/>
            <a:r>
              <a:rPr lang="en-US" dirty="0"/>
              <a:t>On the other hand, if a more standardized technique where the wording and order of </a:t>
            </a:r>
            <a:r>
              <a:rPr lang="en-US" dirty="0" smtClean="0"/>
              <a:t>the questions </a:t>
            </a:r>
            <a:r>
              <a:rPr lang="en-US" dirty="0"/>
              <a:t>being decided in advance is used, it may take the form of </a:t>
            </a:r>
            <a:r>
              <a:rPr lang="en-US" b="1" i="1" dirty="0"/>
              <a:t>a highly </a:t>
            </a:r>
            <a:r>
              <a:rPr lang="en-US" b="1" i="1" dirty="0" smtClean="0"/>
              <a:t>structured interview</a:t>
            </a:r>
            <a:r>
              <a:rPr lang="en-US" b="1" i="1" dirty="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51</a:t>
            </a:fld>
            <a:endParaRPr lang="en-US"/>
          </a:p>
        </p:txBody>
      </p:sp>
    </p:spTree>
    <p:extLst>
      <p:ext uri="{BB962C8B-B14F-4D97-AF65-F5344CB8AC3E}">
        <p14:creationId xmlns:p14="http://schemas.microsoft.com/office/powerpoint/2010/main" val="33663014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Self-administered questionnaire: </a:t>
            </a:r>
            <a:r>
              <a:rPr lang="en-US" dirty="0"/>
              <a:t>the respondent reads the questions and fills in </a:t>
            </a:r>
            <a:r>
              <a:rPr lang="en-US" dirty="0" smtClean="0"/>
              <a:t>the answers </a:t>
            </a:r>
            <a:r>
              <a:rPr lang="en-US" dirty="0"/>
              <a:t>by himself (sometimes in the presence of an interviewer who “stands by” to </a:t>
            </a:r>
            <a:r>
              <a:rPr lang="en-US" dirty="0" smtClean="0"/>
              <a:t>give assistance </a:t>
            </a:r>
            <a:r>
              <a:rPr lang="en-US" dirty="0"/>
              <a:t>if necessary.</a:t>
            </a:r>
          </a:p>
          <a:p>
            <a:pPr algn="just"/>
            <a:r>
              <a:rPr lang="en-US" dirty="0"/>
              <a:t>The use of self-administered questionnaires is simpler and cheaper, such questionnaires </a:t>
            </a:r>
            <a:r>
              <a:rPr lang="en-US" dirty="0" smtClean="0"/>
              <a:t>can be </a:t>
            </a:r>
            <a:r>
              <a:rPr lang="en-US" dirty="0"/>
              <a:t>administered to </a:t>
            </a:r>
            <a:r>
              <a:rPr lang="en-US" b="1" i="1" dirty="0"/>
              <a:t>many persons simultaneously.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52</a:t>
            </a:fld>
            <a:endParaRPr lang="en-US"/>
          </a:p>
        </p:txBody>
      </p:sp>
    </p:spTree>
    <p:extLst>
      <p:ext uri="{BB962C8B-B14F-4D97-AF65-F5344CB8AC3E}">
        <p14:creationId xmlns:p14="http://schemas.microsoft.com/office/powerpoint/2010/main" val="422213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i="1" dirty="0"/>
              <a:t>Example:</a:t>
            </a:r>
          </a:p>
          <a:p>
            <a:pPr algn="just"/>
            <a:r>
              <a:rPr lang="en-US" dirty="0"/>
              <a:t>• to students of a school</a:t>
            </a:r>
          </a:p>
          <a:p>
            <a:pPr algn="just"/>
            <a:r>
              <a:rPr lang="en-US" dirty="0"/>
              <a:t>• they can also be sent by post unlike interviews.</a:t>
            </a:r>
          </a:p>
          <a:p>
            <a:pPr algn="just"/>
            <a:r>
              <a:rPr lang="en-US" dirty="0"/>
              <a:t>However, they demand a certain </a:t>
            </a:r>
            <a:r>
              <a:rPr lang="en-US" b="1" dirty="0"/>
              <a:t>level of education </a:t>
            </a:r>
            <a:r>
              <a:rPr lang="en-US" dirty="0"/>
              <a:t>on the part of the respondent.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53</a:t>
            </a:fld>
            <a:endParaRPr lang="en-US"/>
          </a:p>
        </p:txBody>
      </p:sp>
    </p:spTree>
    <p:extLst>
      <p:ext uri="{BB962C8B-B14F-4D97-AF65-F5344CB8AC3E}">
        <p14:creationId xmlns:p14="http://schemas.microsoft.com/office/powerpoint/2010/main" val="34976018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i="1" dirty="0"/>
              <a:t>On the other hand, interviews have many advantages:</a:t>
            </a:r>
          </a:p>
          <a:p>
            <a:pPr algn="just"/>
            <a:r>
              <a:rPr lang="en-US" dirty="0"/>
              <a:t>• A good interviewer can stimulate and maintain the respondents </a:t>
            </a:r>
            <a:r>
              <a:rPr lang="en-US" dirty="0" smtClean="0"/>
              <a:t>interest the </a:t>
            </a:r>
            <a:r>
              <a:rPr lang="en-US" dirty="0"/>
              <a:t>frank answering of questions.</a:t>
            </a:r>
          </a:p>
          <a:p>
            <a:pPr algn="just"/>
            <a:r>
              <a:rPr lang="en-US" dirty="0"/>
              <a:t>• If anxiety is aroused (e.g., why am I being asked these questions?), the </a:t>
            </a:r>
            <a:r>
              <a:rPr lang="en-US" dirty="0" smtClean="0"/>
              <a:t>interviewer can </a:t>
            </a:r>
            <a:r>
              <a:rPr lang="en-US" dirty="0"/>
              <a:t>allay it.</a:t>
            </a:r>
          </a:p>
          <a:p>
            <a:pPr algn="just"/>
            <a:r>
              <a:rPr lang="en-US" dirty="0"/>
              <a:t>• An interviewer can repeat questions which are not understood, and give </a:t>
            </a:r>
            <a:r>
              <a:rPr lang="en-US" dirty="0" smtClean="0"/>
              <a:t>standardized explanations </a:t>
            </a:r>
            <a:r>
              <a:rPr lang="en-US" dirty="0"/>
              <a:t>where necessary.</a:t>
            </a:r>
          </a:p>
          <a:p>
            <a:pPr algn="just"/>
            <a:r>
              <a:rPr lang="en-US" dirty="0"/>
              <a:t>• An interviewer can ask “follow-up” or “probing” questions to clarify a response.</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54</a:t>
            </a:fld>
            <a:endParaRPr lang="en-US"/>
          </a:p>
        </p:txBody>
      </p:sp>
    </p:spTree>
    <p:extLst>
      <p:ext uri="{BB962C8B-B14F-4D97-AF65-F5344CB8AC3E}">
        <p14:creationId xmlns:p14="http://schemas.microsoft.com/office/powerpoint/2010/main" val="1834441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 An interviewer can make observations during the interview; i.e.,, note is taken not </a:t>
            </a:r>
            <a:r>
              <a:rPr lang="en-US" dirty="0" smtClean="0"/>
              <a:t>only of </a:t>
            </a:r>
            <a:r>
              <a:rPr lang="en-US" dirty="0"/>
              <a:t>what the subject says but also how he says it.</a:t>
            </a:r>
          </a:p>
          <a:p>
            <a:pPr algn="just"/>
            <a:r>
              <a:rPr lang="en-US" dirty="0"/>
              <a:t>In general, apart from their expense, interviews are preferable to </a:t>
            </a:r>
            <a:r>
              <a:rPr lang="en-US" dirty="0" smtClean="0"/>
              <a:t>self-administered questionnaires </a:t>
            </a:r>
            <a:r>
              <a:rPr lang="en-US" dirty="0"/>
              <a:t>provided that they are conducted by </a:t>
            </a:r>
            <a:r>
              <a:rPr lang="en-US" b="1" i="1" dirty="0"/>
              <a:t>skilled interviewers.</a:t>
            </a:r>
          </a:p>
          <a:p>
            <a:pPr algn="just"/>
            <a:r>
              <a:rPr lang="en-US" dirty="0"/>
              <a:t>While interviewing, a precaution should be taken not to influence the responses; </a:t>
            </a:r>
            <a:r>
              <a:rPr lang="en-US" dirty="0" smtClean="0"/>
              <a:t>the interviewer </a:t>
            </a:r>
            <a:r>
              <a:rPr lang="en-US" dirty="0"/>
              <a:t>should ask his questions in a </a:t>
            </a:r>
            <a:r>
              <a:rPr lang="en-US" b="1" dirty="0"/>
              <a:t>neutral manner</a:t>
            </a:r>
            <a:r>
              <a:rPr lang="en-US" dirty="0"/>
              <a:t>. </a:t>
            </a:r>
            <a:endParaRPr lang="en-US" dirty="0" smtClean="0"/>
          </a:p>
          <a:p>
            <a:pPr algn="just"/>
            <a:r>
              <a:rPr lang="en-US" dirty="0" smtClean="0"/>
              <a:t>He </a:t>
            </a:r>
            <a:r>
              <a:rPr lang="en-US" dirty="0"/>
              <a:t>should not show </a:t>
            </a:r>
            <a:r>
              <a:rPr lang="en-US" b="1" dirty="0" smtClean="0"/>
              <a:t>agreement, disagreement</a:t>
            </a:r>
            <a:r>
              <a:rPr lang="en-US" dirty="0"/>
              <a:t>, or </a:t>
            </a:r>
            <a:r>
              <a:rPr lang="en-US" b="1" dirty="0"/>
              <a:t>surprise, </a:t>
            </a:r>
            <a:r>
              <a:rPr lang="en-US" dirty="0"/>
              <a:t>and should record the respondent’s precise answers </a:t>
            </a:r>
            <a:r>
              <a:rPr lang="en-US" dirty="0" smtClean="0"/>
              <a:t>without shifting </a:t>
            </a:r>
            <a:r>
              <a:rPr lang="en-US" dirty="0"/>
              <a:t>or interpreting them.</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55</a:t>
            </a:fld>
            <a:endParaRPr lang="en-US"/>
          </a:p>
        </p:txBody>
      </p:sp>
    </p:spTree>
    <p:extLst>
      <p:ext uri="{BB962C8B-B14F-4D97-AF65-F5344CB8AC3E}">
        <p14:creationId xmlns:p14="http://schemas.microsoft.com/office/powerpoint/2010/main" val="28388041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Questionnaire Design</a:t>
            </a:r>
          </a:p>
          <a:p>
            <a:pPr algn="just"/>
            <a:r>
              <a:rPr lang="en-US" dirty="0"/>
              <a:t>Questions may take two general forms: they may be </a:t>
            </a:r>
            <a:r>
              <a:rPr lang="en-US" b="1" dirty="0"/>
              <a:t>“Open ended” questions</a:t>
            </a:r>
            <a:r>
              <a:rPr lang="en-US" dirty="0"/>
              <a:t>, which </a:t>
            </a:r>
            <a:r>
              <a:rPr lang="en-US" dirty="0" smtClean="0"/>
              <a:t>the subject </a:t>
            </a:r>
            <a:r>
              <a:rPr lang="en-US" dirty="0"/>
              <a:t>answers in his own words, or </a:t>
            </a:r>
            <a:r>
              <a:rPr lang="en-US" b="1" dirty="0"/>
              <a:t>“closed” questions,</a:t>
            </a:r>
            <a:r>
              <a:rPr lang="en-US" dirty="0"/>
              <a:t> which are answered by </a:t>
            </a:r>
            <a:r>
              <a:rPr lang="en-US" dirty="0" smtClean="0"/>
              <a:t>choosing from </a:t>
            </a:r>
            <a:r>
              <a:rPr lang="en-US" dirty="0"/>
              <a:t>a number of fixed alternative responses.</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56</a:t>
            </a:fld>
            <a:endParaRPr lang="en-US"/>
          </a:p>
        </p:txBody>
      </p:sp>
    </p:spTree>
    <p:extLst>
      <p:ext uri="{BB962C8B-B14F-4D97-AF65-F5344CB8AC3E}">
        <p14:creationId xmlns:p14="http://schemas.microsoft.com/office/powerpoint/2010/main" val="28388013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In questionnaire design remember to:</a:t>
            </a:r>
          </a:p>
          <a:p>
            <a:r>
              <a:rPr lang="en-US" dirty="0"/>
              <a:t>a) Use familiar and appropriate language</a:t>
            </a:r>
          </a:p>
          <a:p>
            <a:r>
              <a:rPr lang="fr-FR" dirty="0"/>
              <a:t>b) </a:t>
            </a:r>
            <a:r>
              <a:rPr lang="fr-FR" dirty="0" err="1"/>
              <a:t>Avoid</a:t>
            </a:r>
            <a:r>
              <a:rPr lang="fr-FR" dirty="0"/>
              <a:t> </a:t>
            </a:r>
            <a:r>
              <a:rPr lang="fr-FR" dirty="0" err="1"/>
              <a:t>abbreviations</a:t>
            </a:r>
            <a:r>
              <a:rPr lang="fr-FR" dirty="0"/>
              <a:t>, double </a:t>
            </a:r>
            <a:r>
              <a:rPr lang="fr-FR" dirty="0" err="1"/>
              <a:t>negatives</a:t>
            </a:r>
            <a:r>
              <a:rPr lang="fr-FR" dirty="0"/>
              <a:t>, etc.</a:t>
            </a:r>
          </a:p>
          <a:p>
            <a:r>
              <a:rPr lang="en-US" dirty="0"/>
              <a:t>c) Avoid two elements to be collected through one question</a:t>
            </a:r>
          </a:p>
          <a:p>
            <a:r>
              <a:rPr lang="en-US" dirty="0"/>
              <a:t>d) Pre-code the responses to facilitate data processing</a:t>
            </a:r>
          </a:p>
          <a:p>
            <a:r>
              <a:rPr lang="en-US" dirty="0"/>
              <a:t>e) Avoid embarrassing and painful questions</a:t>
            </a:r>
          </a:p>
          <a:p>
            <a:r>
              <a:rPr lang="en-US" dirty="0"/>
              <a:t>f) Watch out for ambiguous wording</a:t>
            </a:r>
          </a:p>
          <a:p>
            <a:r>
              <a:rPr lang="en-US" dirty="0"/>
              <a:t>g) Avoid language that suggests a response</a:t>
            </a:r>
          </a:p>
          <a:p>
            <a:r>
              <a:rPr lang="en-US" dirty="0"/>
              <a:t>h) Start with simpler questions</a:t>
            </a:r>
          </a:p>
          <a:p>
            <a:r>
              <a:rPr lang="en-US" dirty="0"/>
              <a:t>i) Ask the same question to all </a:t>
            </a:r>
            <a:r>
              <a:rPr lang="en-US" dirty="0" smtClean="0"/>
              <a:t>respondents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57</a:t>
            </a:fld>
            <a:endParaRPr lang="en-US"/>
          </a:p>
        </p:txBody>
      </p:sp>
    </p:spTree>
    <p:extLst>
      <p:ext uri="{BB962C8B-B14F-4D97-AF65-F5344CB8AC3E}">
        <p14:creationId xmlns:p14="http://schemas.microsoft.com/office/powerpoint/2010/main" val="34987570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j) Provide other, or don’t know options where appropriate</a:t>
            </a:r>
          </a:p>
          <a:p>
            <a:r>
              <a:rPr lang="en-US" dirty="0"/>
              <a:t>k) Provide the unit of measurement for continuous variables (years, months, </a:t>
            </a:r>
            <a:r>
              <a:rPr lang="en-US" dirty="0" err="1" smtClean="0"/>
              <a:t>kgs</a:t>
            </a:r>
            <a:r>
              <a:rPr lang="en-US" dirty="0" smtClean="0"/>
              <a:t>, </a:t>
            </a:r>
            <a:r>
              <a:rPr lang="en-US" dirty="0" err="1" smtClean="0"/>
              <a:t>etc</a:t>
            </a:r>
            <a:r>
              <a:rPr lang="en-US" dirty="0"/>
              <a:t>)</a:t>
            </a:r>
          </a:p>
          <a:p>
            <a:r>
              <a:rPr lang="en-US" dirty="0"/>
              <a:t>l) For open ended questions, provide sufficient space for the response</a:t>
            </a:r>
          </a:p>
          <a:p>
            <a:pPr marL="82296" indent="0">
              <a:buNone/>
            </a:pPr>
            <a:r>
              <a:rPr lang="en-US" dirty="0" smtClean="0"/>
              <a:t>   m</a:t>
            </a:r>
            <a:r>
              <a:rPr lang="en-US" dirty="0"/>
              <a:t>) Arrange questions in logical sequence</a:t>
            </a:r>
          </a:p>
          <a:p>
            <a:r>
              <a:rPr lang="en-US" dirty="0"/>
              <a:t>n) Group questions by topic, and place a few sentences of transition </a:t>
            </a:r>
            <a:r>
              <a:rPr lang="en-US" dirty="0" smtClean="0"/>
              <a:t>between topics</a:t>
            </a:r>
            <a:endParaRPr lang="en-US" dirty="0"/>
          </a:p>
          <a:p>
            <a:r>
              <a:rPr lang="en-US" dirty="0"/>
              <a:t>o) Provide complete training for interviewers</a:t>
            </a:r>
          </a:p>
          <a:p>
            <a:r>
              <a:rPr lang="en-US" dirty="0"/>
              <a:t>p) Pretest the questionnaire on 20-50 respondents in actual field situation</a:t>
            </a:r>
          </a:p>
          <a:p>
            <a:r>
              <a:rPr lang="en-US" dirty="0"/>
              <a:t>q) Check all filled questionnaire at field level</a:t>
            </a:r>
          </a:p>
          <a:p>
            <a:r>
              <a:rPr lang="en-US" dirty="0"/>
              <a:t>r) Include “thank you” after the last question</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58</a:t>
            </a:fld>
            <a:endParaRPr lang="en-US"/>
          </a:p>
        </p:txBody>
      </p:sp>
    </p:spTree>
    <p:extLst>
      <p:ext uri="{BB962C8B-B14F-4D97-AF65-F5344CB8AC3E}">
        <p14:creationId xmlns:p14="http://schemas.microsoft.com/office/powerpoint/2010/main" val="2721497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a:t>Importance of combining different data-collection techniques</a:t>
            </a:r>
          </a:p>
          <a:p>
            <a:pPr algn="just"/>
            <a:r>
              <a:rPr lang="en-US" dirty="0"/>
              <a:t>A skillful use of a combination of different data-collection techniques can maximize the </a:t>
            </a:r>
            <a:r>
              <a:rPr lang="en-US" dirty="0" smtClean="0"/>
              <a:t>quality of </a:t>
            </a:r>
            <a:r>
              <a:rPr lang="en-US" dirty="0"/>
              <a:t>the data collected and reduce the chance of bias. Investigators often use a combination </a:t>
            </a:r>
            <a:r>
              <a:rPr lang="en-US" dirty="0" smtClean="0"/>
              <a:t>of flexible </a:t>
            </a:r>
            <a:r>
              <a:rPr lang="en-US" dirty="0"/>
              <a:t>and less flexible research techniques.</a:t>
            </a:r>
          </a:p>
          <a:p>
            <a:pPr algn="just"/>
            <a:r>
              <a:rPr lang="en-US" dirty="0"/>
              <a:t>Flexible techniques, such as, loosely structured interviews using open-ended questions </a:t>
            </a:r>
            <a:r>
              <a:rPr lang="en-US" dirty="0" smtClean="0"/>
              <a:t>and focus </a:t>
            </a:r>
            <a:r>
              <a:rPr lang="en-US" dirty="0"/>
              <a:t>group discussions are called </a:t>
            </a:r>
            <a:r>
              <a:rPr lang="en-US" b="1" dirty="0"/>
              <a:t>qualitative research techniques</a:t>
            </a:r>
            <a:r>
              <a:rPr lang="en-US" dirty="0"/>
              <a:t>. They </a:t>
            </a:r>
            <a:r>
              <a:rPr lang="en-US" dirty="0" smtClean="0"/>
              <a:t>produce qualitative </a:t>
            </a:r>
            <a:r>
              <a:rPr lang="en-US" dirty="0"/>
              <a:t>information, which is often recorded in narrative form.</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59</a:t>
            </a:fld>
            <a:endParaRPr lang="en-US"/>
          </a:p>
        </p:txBody>
      </p:sp>
    </p:spTree>
    <p:extLst>
      <p:ext uri="{BB962C8B-B14F-4D97-AF65-F5344CB8AC3E}">
        <p14:creationId xmlns:p14="http://schemas.microsoft.com/office/powerpoint/2010/main" val="1485039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Sampling unit: The unit of selection </a:t>
            </a:r>
            <a:r>
              <a:rPr lang="en-US" dirty="0"/>
              <a:t>in the sampling process. For example, in </a:t>
            </a:r>
            <a:r>
              <a:rPr lang="en-US" dirty="0" smtClean="0"/>
              <a:t>a sample </a:t>
            </a:r>
            <a:r>
              <a:rPr lang="en-US" dirty="0"/>
              <a:t>of districts, the sampling unit is a district; in a sample of persons, a </a:t>
            </a:r>
            <a:r>
              <a:rPr lang="en-US" dirty="0" smtClean="0"/>
              <a:t>person, etc</a:t>
            </a:r>
            <a:r>
              <a:rPr lang="en-US" dirty="0"/>
              <a:t>.</a:t>
            </a:r>
          </a:p>
          <a:p>
            <a:pPr algn="just"/>
            <a:r>
              <a:rPr lang="en-US" b="1" dirty="0"/>
              <a:t>Study unit: </a:t>
            </a:r>
            <a:r>
              <a:rPr lang="en-US" dirty="0"/>
              <a:t>The unit on which the observations will be collected. For </a:t>
            </a:r>
            <a:r>
              <a:rPr lang="en-US" dirty="0" smtClean="0"/>
              <a:t>example, persons </a:t>
            </a:r>
            <a:r>
              <a:rPr lang="en-US" dirty="0"/>
              <a:t>in a study of disease prevalence, or households, in a study of family size.</a:t>
            </a:r>
          </a:p>
          <a:p>
            <a:pPr algn="just"/>
            <a:r>
              <a:rPr lang="en-US" b="1" dirty="0"/>
              <a:t>N.B. </a:t>
            </a:r>
            <a:r>
              <a:rPr lang="en-US" dirty="0"/>
              <a:t>The sampling unit is not necessarily the same as the study unit.</a:t>
            </a:r>
          </a:p>
          <a:p>
            <a:pPr algn="just"/>
            <a:r>
              <a:rPr lang="en-US" b="1" dirty="0"/>
              <a:t>Sample design: </a:t>
            </a:r>
            <a:r>
              <a:rPr lang="en-US" dirty="0"/>
              <a:t>The scheme for selecting the sampling units from the study population</a:t>
            </a:r>
            <a:r>
              <a:rPr lang="en-US" dirty="0" smtClean="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4591648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Structured questionnaires that enable the researcher to quantify pre- or </a:t>
            </a:r>
            <a:r>
              <a:rPr lang="en-US" dirty="0" smtClean="0"/>
              <a:t>post-categorized answers </a:t>
            </a:r>
            <a:r>
              <a:rPr lang="en-US" dirty="0"/>
              <a:t>to questions are an example of </a:t>
            </a:r>
            <a:r>
              <a:rPr lang="en-US" b="1" dirty="0"/>
              <a:t>quantitative research techniques</a:t>
            </a:r>
            <a:r>
              <a:rPr lang="en-US" dirty="0"/>
              <a:t>. </a:t>
            </a:r>
            <a:endParaRPr lang="en-US" dirty="0" smtClean="0"/>
          </a:p>
          <a:p>
            <a:pPr algn="just"/>
            <a:r>
              <a:rPr lang="en-US" dirty="0" smtClean="0"/>
              <a:t>The </a:t>
            </a:r>
            <a:r>
              <a:rPr lang="en-US" dirty="0"/>
              <a:t>answers </a:t>
            </a:r>
            <a:r>
              <a:rPr lang="en-US" dirty="0" smtClean="0"/>
              <a:t>to questions </a:t>
            </a:r>
            <a:r>
              <a:rPr lang="en-US" dirty="0"/>
              <a:t>can be counted and </a:t>
            </a:r>
            <a:r>
              <a:rPr lang="en-US" dirty="0" smtClean="0"/>
              <a:t>expressed numerically</a:t>
            </a:r>
            <a:r>
              <a:rPr lang="en-US" dirty="0"/>
              <a:t>.</a:t>
            </a:r>
          </a:p>
          <a:p>
            <a:pPr algn="just"/>
            <a:r>
              <a:rPr lang="en-US" dirty="0"/>
              <a:t>Both qualitative and quantitative research techniques are often used within a single study.</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60</a:t>
            </a:fld>
            <a:endParaRPr lang="en-US"/>
          </a:p>
        </p:txBody>
      </p:sp>
    </p:spTree>
    <p:extLst>
      <p:ext uri="{BB962C8B-B14F-4D97-AF65-F5344CB8AC3E}">
        <p14:creationId xmlns:p14="http://schemas.microsoft.com/office/powerpoint/2010/main" val="21414722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Methods of collecting qualitative data</a:t>
            </a:r>
          </a:p>
          <a:p>
            <a:pPr algn="just"/>
            <a:r>
              <a:rPr lang="en-US" dirty="0"/>
              <a:t>Qualitative approaches to data collection usually involve direct interaction with individuals </a:t>
            </a:r>
            <a:r>
              <a:rPr lang="en-US" dirty="0" smtClean="0"/>
              <a:t>on a </a:t>
            </a:r>
            <a:r>
              <a:rPr lang="en-US" dirty="0"/>
              <a:t>one to one basis or in a group setting. </a:t>
            </a:r>
            <a:endParaRPr lang="en-US" dirty="0" smtClean="0"/>
          </a:p>
          <a:p>
            <a:pPr algn="just"/>
            <a:r>
              <a:rPr lang="en-US" dirty="0" smtClean="0"/>
              <a:t>Data </a:t>
            </a:r>
            <a:r>
              <a:rPr lang="en-US" dirty="0"/>
              <a:t>collection methods are time consuming </a:t>
            </a:r>
            <a:r>
              <a:rPr lang="en-US" dirty="0" smtClean="0"/>
              <a:t>and consequently </a:t>
            </a:r>
            <a:r>
              <a:rPr lang="en-US" dirty="0"/>
              <a:t>data is collected from smaller numbers of people than would usually be </a:t>
            </a:r>
            <a:r>
              <a:rPr lang="en-US" dirty="0" smtClean="0"/>
              <a:t>the case </a:t>
            </a:r>
            <a:r>
              <a:rPr lang="en-US" dirty="0"/>
              <a:t>in quantitative approaches such as the questionnaire survey. </a:t>
            </a:r>
            <a:endParaRPr lang="en-US" dirty="0" smtClean="0"/>
          </a:p>
          <a:p>
            <a:pPr algn="just"/>
            <a:r>
              <a:rPr lang="en-US" dirty="0" smtClean="0"/>
              <a:t>The </a:t>
            </a:r>
            <a:r>
              <a:rPr lang="en-US" dirty="0"/>
              <a:t>benefits of </a:t>
            </a:r>
            <a:r>
              <a:rPr lang="en-US" dirty="0" smtClean="0"/>
              <a:t>using these </a:t>
            </a:r>
            <a:r>
              <a:rPr lang="en-US" dirty="0"/>
              <a:t>approaches include richness of data and deeper insight into the phenomena </a:t>
            </a:r>
            <a:r>
              <a:rPr lang="en-US" dirty="0" smtClean="0"/>
              <a:t>under study</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61</a:t>
            </a:fld>
            <a:endParaRPr lang="en-US"/>
          </a:p>
        </p:txBody>
      </p:sp>
    </p:spTree>
    <p:extLst>
      <p:ext uri="{BB962C8B-B14F-4D97-AF65-F5344CB8AC3E}">
        <p14:creationId xmlns:p14="http://schemas.microsoft.com/office/powerpoint/2010/main" val="21659487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Unlike quantitative data, raw qualitative data cannot be analysed statistically. The data </a:t>
            </a:r>
            <a:r>
              <a:rPr lang="en-US" dirty="0" smtClean="0"/>
              <a:t>from qualitative </a:t>
            </a:r>
            <a:r>
              <a:rPr lang="en-US" dirty="0"/>
              <a:t>studies often derives from face-to-face interviews, focus groups or observation </a:t>
            </a:r>
            <a:r>
              <a:rPr lang="en-US" dirty="0" smtClean="0"/>
              <a:t>and so </a:t>
            </a:r>
            <a:r>
              <a:rPr lang="en-US" dirty="0"/>
              <a:t>tends to be time consuming to collect. </a:t>
            </a:r>
            <a:endParaRPr lang="en-US" dirty="0" smtClean="0"/>
          </a:p>
          <a:p>
            <a:pPr algn="just"/>
            <a:r>
              <a:rPr lang="en-US" dirty="0" smtClean="0"/>
              <a:t>Samples </a:t>
            </a:r>
            <a:r>
              <a:rPr lang="en-US" dirty="0"/>
              <a:t>are usually smaller than with </a:t>
            </a:r>
            <a:r>
              <a:rPr lang="en-US" dirty="0" smtClean="0"/>
              <a:t>quantitative studies </a:t>
            </a:r>
            <a:r>
              <a:rPr lang="en-US" dirty="0"/>
              <a:t>and are often locally based. Data analysis is also time consuming and </a:t>
            </a:r>
            <a:r>
              <a:rPr lang="en-US" dirty="0" smtClean="0"/>
              <a:t>consequently expensive.</a:t>
            </a:r>
            <a:endParaRPr lang="en-US" dirty="0"/>
          </a:p>
          <a:p>
            <a:pPr algn="just"/>
            <a:r>
              <a:rPr lang="en-US" dirty="0"/>
              <a:t>The main methods of collecting qualitative data are: individual interviews, focus groups </a:t>
            </a:r>
            <a:r>
              <a:rPr lang="en-US" dirty="0" smtClean="0"/>
              <a:t>and observation</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62</a:t>
            </a:fld>
            <a:endParaRPr lang="en-US"/>
          </a:p>
        </p:txBody>
      </p:sp>
    </p:spTree>
    <p:extLst>
      <p:ext uri="{BB962C8B-B14F-4D97-AF65-F5344CB8AC3E}">
        <p14:creationId xmlns:p14="http://schemas.microsoft.com/office/powerpoint/2010/main" val="28712314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181600"/>
          </a:xfrm>
        </p:spPr>
        <p:txBody>
          <a:bodyPr>
            <a:normAutofit fontScale="77500" lnSpcReduction="20000"/>
          </a:bodyPr>
          <a:lstStyle/>
          <a:p>
            <a:pPr algn="just"/>
            <a:r>
              <a:rPr lang="en-US" b="1" dirty="0"/>
              <a:t>Qualitative interviews</a:t>
            </a:r>
          </a:p>
          <a:p>
            <a:pPr algn="just"/>
            <a:r>
              <a:rPr lang="en-US" dirty="0"/>
              <a:t>Qualitative interviews are semi structured or unstructured. If the interview schedule is </a:t>
            </a:r>
            <a:r>
              <a:rPr lang="en-US" dirty="0" smtClean="0"/>
              <a:t>too tightly </a:t>
            </a:r>
            <a:r>
              <a:rPr lang="en-US" dirty="0"/>
              <a:t>structured this may not enable the phenomena under investigation to be explored </a:t>
            </a:r>
            <a:r>
              <a:rPr lang="en-US" dirty="0" smtClean="0"/>
              <a:t>in terms </a:t>
            </a:r>
            <a:r>
              <a:rPr lang="en-US" dirty="0"/>
              <a:t>of either breadth or depth. </a:t>
            </a:r>
            <a:endParaRPr lang="en-US" dirty="0" smtClean="0"/>
          </a:p>
          <a:p>
            <a:pPr algn="just"/>
            <a:r>
              <a:rPr lang="en-US" dirty="0" smtClean="0"/>
              <a:t>Semi </a:t>
            </a:r>
            <a:r>
              <a:rPr lang="en-US" dirty="0"/>
              <a:t>structured interviews tend to work well when </a:t>
            </a:r>
            <a:r>
              <a:rPr lang="en-US" dirty="0" smtClean="0"/>
              <a:t>the interviewer </a:t>
            </a:r>
            <a:r>
              <a:rPr lang="en-US" dirty="0"/>
              <a:t>has already identified a number of aspects he wants to be sure of addressing.</a:t>
            </a:r>
          </a:p>
          <a:p>
            <a:pPr algn="just"/>
            <a:r>
              <a:rPr lang="en-US" dirty="0"/>
              <a:t>The interviewer can decide in advance what areas to cover but is open and receptive </a:t>
            </a:r>
            <a:r>
              <a:rPr lang="en-US" dirty="0" smtClean="0"/>
              <a:t>to unexpected </a:t>
            </a:r>
            <a:r>
              <a:rPr lang="en-US" dirty="0"/>
              <a:t>information from the interviewee. This can be particularly important if a </a:t>
            </a:r>
            <a:r>
              <a:rPr lang="en-US" dirty="0" smtClean="0"/>
              <a:t>limited </a:t>
            </a:r>
            <a:r>
              <a:rPr lang="en-US" dirty="0"/>
              <a:t>time is available for each interview and the interviewer wants to be sure that the "key </a:t>
            </a:r>
            <a:r>
              <a:rPr lang="en-US" dirty="0" smtClean="0"/>
              <a:t>issues“ will </a:t>
            </a:r>
            <a:r>
              <a:rPr lang="en-US" dirty="0"/>
              <a:t>be covered</a:t>
            </a:r>
            <a:r>
              <a:rPr lang="en-US" dirty="0" smtClean="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63</a:t>
            </a:fld>
            <a:endParaRPr lang="en-US"/>
          </a:p>
        </p:txBody>
      </p:sp>
    </p:spTree>
    <p:extLst>
      <p:ext uri="{BB962C8B-B14F-4D97-AF65-F5344CB8AC3E}">
        <p14:creationId xmlns:p14="http://schemas.microsoft.com/office/powerpoint/2010/main" val="42577807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410200"/>
          </a:xfrm>
        </p:spPr>
        <p:txBody>
          <a:bodyPr>
            <a:normAutofit fontScale="92500" lnSpcReduction="20000"/>
          </a:bodyPr>
          <a:lstStyle/>
          <a:p>
            <a:pPr algn="just"/>
            <a:r>
              <a:rPr lang="en-US" i="1" dirty="0"/>
              <a:t>Semi structured interviews </a:t>
            </a:r>
            <a:r>
              <a:rPr lang="en-US" dirty="0"/>
              <a:t>(sometimes referred to as focused interviews) involve a series </a:t>
            </a:r>
            <a:r>
              <a:rPr lang="en-US" dirty="0" smtClean="0"/>
              <a:t>of open </a:t>
            </a:r>
            <a:r>
              <a:rPr lang="en-US" dirty="0"/>
              <a:t>ended questions based on the topic areas the researcher wants to cover. The </a:t>
            </a:r>
            <a:r>
              <a:rPr lang="en-US" dirty="0" smtClean="0"/>
              <a:t>open ended </a:t>
            </a:r>
            <a:r>
              <a:rPr lang="en-US" dirty="0"/>
              <a:t>nature of the question defines the topic under investigation but provides </a:t>
            </a:r>
            <a:r>
              <a:rPr lang="en-US" dirty="0" smtClean="0"/>
              <a:t>opportunities for </a:t>
            </a:r>
            <a:r>
              <a:rPr lang="en-US" dirty="0"/>
              <a:t>both interviewer and interviewee to discuss some topics in more detail. If the </a:t>
            </a:r>
            <a:r>
              <a:rPr lang="en-US" dirty="0" smtClean="0"/>
              <a:t>interviewee has </a:t>
            </a:r>
            <a:r>
              <a:rPr lang="en-US" dirty="0"/>
              <a:t>difficulty answering a question or provides only a brief response, the interviewer can </a:t>
            </a:r>
            <a:r>
              <a:rPr lang="en-US" dirty="0" smtClean="0"/>
              <a:t>use cues </a:t>
            </a:r>
            <a:r>
              <a:rPr lang="en-US" dirty="0"/>
              <a:t>or prompts to encourage the interviewee to consider the question further. </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64</a:t>
            </a:fld>
            <a:endParaRPr lang="en-US"/>
          </a:p>
        </p:txBody>
      </p:sp>
    </p:spTree>
    <p:extLst>
      <p:ext uri="{BB962C8B-B14F-4D97-AF65-F5344CB8AC3E}">
        <p14:creationId xmlns:p14="http://schemas.microsoft.com/office/powerpoint/2010/main" val="32916547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In a semi structured interview the interviewer also has the freedom to probe the interviewee to elaborate on the original response or to follow a line of inquiry introduced by the interviewee.</a:t>
            </a:r>
          </a:p>
          <a:p>
            <a:pPr algn="just"/>
            <a:r>
              <a:rPr lang="en-US" dirty="0"/>
              <a:t>Unstructured interviews (referred to as "depth" or "in depth" interviews) have very little structure at all. The interviewer goes into the interview with the aim of discussing a limited number of topics, sometimes as few as one or two, and frames the questions on the basis of the interviewee's previous response. Although only one or two topics are discussed they are covered in great detail. Subsequent questions would depend on how the interviewee responded.</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65</a:t>
            </a:fld>
            <a:endParaRPr lang="en-US"/>
          </a:p>
        </p:txBody>
      </p:sp>
    </p:spTree>
    <p:extLst>
      <p:ext uri="{BB962C8B-B14F-4D97-AF65-F5344CB8AC3E}">
        <p14:creationId xmlns:p14="http://schemas.microsoft.com/office/powerpoint/2010/main" val="4568884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Unstructured interviews are exactly what they sound like - interviews where the </a:t>
            </a:r>
            <a:r>
              <a:rPr lang="en-US" dirty="0" smtClean="0"/>
              <a:t>interviewer wants </a:t>
            </a:r>
            <a:r>
              <a:rPr lang="en-US" dirty="0"/>
              <a:t>to find out about a specific topic but has no structure or preconceived plan </a:t>
            </a:r>
            <a:r>
              <a:rPr lang="en-US" dirty="0" smtClean="0"/>
              <a:t>or expectation </a:t>
            </a:r>
            <a:r>
              <a:rPr lang="en-US" dirty="0"/>
              <a:t>as to how they will deal with the topic. </a:t>
            </a:r>
            <a:endParaRPr lang="en-US" dirty="0" smtClean="0"/>
          </a:p>
          <a:p>
            <a:pPr algn="just"/>
            <a:r>
              <a:rPr lang="en-US" dirty="0" smtClean="0"/>
              <a:t>The </a:t>
            </a:r>
            <a:r>
              <a:rPr lang="en-US" dirty="0"/>
              <a:t>difference with semi </a:t>
            </a:r>
            <a:r>
              <a:rPr lang="en-US" dirty="0" smtClean="0"/>
              <a:t>structured interviews </a:t>
            </a:r>
            <a:r>
              <a:rPr lang="en-US" dirty="0"/>
              <a:t>is that in a semi structured interview the interviewer has a set of broad questions </a:t>
            </a:r>
            <a:r>
              <a:rPr lang="en-US" dirty="0" smtClean="0"/>
              <a:t>to ask </a:t>
            </a:r>
            <a:r>
              <a:rPr lang="en-US" dirty="0"/>
              <a:t>and may also have some prompts to help the interviewee but the interviewer has the </a:t>
            </a:r>
            <a:r>
              <a:rPr lang="en-US" dirty="0" smtClean="0"/>
              <a:t>time  and </a:t>
            </a:r>
            <a:r>
              <a:rPr lang="en-US" dirty="0"/>
              <a:t>space to respond to the interviewees responses.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66</a:t>
            </a:fld>
            <a:endParaRPr lang="en-US"/>
          </a:p>
        </p:txBody>
      </p:sp>
    </p:spTree>
    <p:extLst>
      <p:ext uri="{BB962C8B-B14F-4D97-AF65-F5344CB8AC3E}">
        <p14:creationId xmlns:p14="http://schemas.microsoft.com/office/powerpoint/2010/main" val="3551756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Qualitative interviews should be fairly informal. Interviewees should feel as though they </a:t>
            </a:r>
            <a:r>
              <a:rPr lang="en-US" dirty="0" smtClean="0"/>
              <a:t>are participating </a:t>
            </a:r>
            <a:r>
              <a:rPr lang="en-US" dirty="0"/>
              <a:t>in a conversation or discussion rather than in a formal question and </a:t>
            </a:r>
            <a:r>
              <a:rPr lang="en-US" dirty="0" smtClean="0"/>
              <a:t>answer situation</a:t>
            </a:r>
            <a:r>
              <a:rPr lang="en-US" dirty="0"/>
              <a:t>. </a:t>
            </a:r>
            <a:endParaRPr lang="en-US" dirty="0" smtClean="0"/>
          </a:p>
          <a:p>
            <a:pPr algn="just"/>
            <a:r>
              <a:rPr lang="en-US" dirty="0" smtClean="0"/>
              <a:t>However</a:t>
            </a:r>
            <a:r>
              <a:rPr lang="en-US" dirty="0"/>
              <a:t>, achieving this informal style is dependent on careful planning and on </a:t>
            </a:r>
            <a:r>
              <a:rPr lang="en-US" dirty="0" smtClean="0"/>
              <a:t>skill in </a:t>
            </a:r>
            <a:r>
              <a:rPr lang="en-US" dirty="0"/>
              <a:t>conducting the interview.</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67</a:t>
            </a:fld>
            <a:endParaRPr lang="en-US"/>
          </a:p>
        </p:txBody>
      </p:sp>
    </p:spTree>
    <p:extLst>
      <p:ext uri="{BB962C8B-B14F-4D97-AF65-F5344CB8AC3E}">
        <p14:creationId xmlns:p14="http://schemas.microsoft.com/office/powerpoint/2010/main" val="24132240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Focus group discussion</a:t>
            </a:r>
          </a:p>
          <a:p>
            <a:pPr algn="just"/>
            <a:r>
              <a:rPr lang="en-US" dirty="0"/>
              <a:t>Sometimes it is preferable to collect information from groups of people rather than from </a:t>
            </a:r>
            <a:r>
              <a:rPr lang="en-US" dirty="0" smtClean="0"/>
              <a:t>a series </a:t>
            </a:r>
            <a:r>
              <a:rPr lang="en-US" dirty="0"/>
              <a:t>of individuals. </a:t>
            </a:r>
            <a:endParaRPr lang="en-US" dirty="0" smtClean="0"/>
          </a:p>
          <a:p>
            <a:pPr algn="just"/>
            <a:r>
              <a:rPr lang="en-US" dirty="0" smtClean="0"/>
              <a:t>Focus </a:t>
            </a:r>
            <a:r>
              <a:rPr lang="en-US" dirty="0"/>
              <a:t>groups can be useful to obtain certain types of information </a:t>
            </a:r>
            <a:r>
              <a:rPr lang="en-US" dirty="0" smtClean="0"/>
              <a:t>or when </a:t>
            </a:r>
            <a:r>
              <a:rPr lang="en-US" dirty="0"/>
              <a:t>circumstances would make it difficult to collect information using other methods to </a:t>
            </a:r>
            <a:r>
              <a:rPr lang="en-US" dirty="0" smtClean="0"/>
              <a:t>data collection</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68</a:t>
            </a:fld>
            <a:endParaRPr lang="en-US"/>
          </a:p>
        </p:txBody>
      </p:sp>
    </p:spTree>
    <p:extLst>
      <p:ext uri="{BB962C8B-B14F-4D97-AF65-F5344CB8AC3E}">
        <p14:creationId xmlns:p14="http://schemas.microsoft.com/office/powerpoint/2010/main" val="10955097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I. Characteristics and uses of focus group discussions</a:t>
            </a:r>
          </a:p>
          <a:p>
            <a:pPr algn="just"/>
            <a:r>
              <a:rPr lang="en-US" dirty="0"/>
              <a:t>A focus group discussion (</a:t>
            </a:r>
            <a:r>
              <a:rPr lang="en-US" dirty="0" err="1"/>
              <a:t>FGD</a:t>
            </a:r>
            <a:r>
              <a:rPr lang="en-US" dirty="0"/>
              <a:t>) is a group discussion of 6-12 persons guided by a </a:t>
            </a:r>
            <a:r>
              <a:rPr lang="en-US" dirty="0" smtClean="0"/>
              <a:t>facilitator, during </a:t>
            </a:r>
            <a:r>
              <a:rPr lang="en-US" dirty="0"/>
              <a:t>which group members talk freely and spontaneously about a certain topic.</a:t>
            </a:r>
          </a:p>
          <a:p>
            <a:pPr algn="just"/>
            <a:r>
              <a:rPr lang="en-US" dirty="0"/>
              <a:t>The purpose of an </a:t>
            </a:r>
            <a:r>
              <a:rPr lang="en-US" dirty="0" err="1"/>
              <a:t>FGD</a:t>
            </a:r>
            <a:r>
              <a:rPr lang="en-US" dirty="0"/>
              <a:t> is to obtain in-depth information on concepts, perceptions, and </a:t>
            </a:r>
            <a:r>
              <a:rPr lang="en-US" dirty="0" smtClean="0"/>
              <a:t>ideas of </a:t>
            </a:r>
            <a:r>
              <a:rPr lang="en-US" dirty="0"/>
              <a:t>the group. It aims to be more than a question-answer interaction.</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69</a:t>
            </a:fld>
            <a:endParaRPr lang="en-US"/>
          </a:p>
        </p:txBody>
      </p:sp>
    </p:spTree>
    <p:extLst>
      <p:ext uri="{BB962C8B-B14F-4D97-AF65-F5344CB8AC3E}">
        <p14:creationId xmlns:p14="http://schemas.microsoft.com/office/powerpoint/2010/main" val="320932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Sampling frame: </a:t>
            </a:r>
            <a:r>
              <a:rPr lang="en-US" dirty="0"/>
              <a:t>The list of units from which the sample is to be selected</a:t>
            </a:r>
            <a:r>
              <a:rPr lang="en-US" dirty="0" smtClean="0"/>
              <a:t>.</a:t>
            </a:r>
            <a:endParaRPr lang="en-US" dirty="0"/>
          </a:p>
          <a:p>
            <a:pPr algn="just"/>
            <a:r>
              <a:rPr lang="en-US" dirty="0"/>
              <a:t>The existence of an adequate and up-to-date sampling frame </a:t>
            </a:r>
            <a:r>
              <a:rPr lang="en-US" dirty="0" smtClean="0"/>
              <a:t>often defines </a:t>
            </a:r>
            <a:r>
              <a:rPr lang="en-US" dirty="0"/>
              <a:t>the study population</a:t>
            </a:r>
            <a:r>
              <a:rPr lang="en-US" dirty="0" smtClean="0"/>
              <a:t>.</a:t>
            </a:r>
          </a:p>
          <a:p>
            <a:pPr algn="just"/>
            <a:r>
              <a:rPr lang="en-US" b="1" dirty="0"/>
              <a:t>Sampling methods</a:t>
            </a:r>
          </a:p>
          <a:p>
            <a:pPr algn="just"/>
            <a:r>
              <a:rPr lang="en-US" dirty="0"/>
              <a:t>An important issue influencing the choice of the most appropriate sampling method </a:t>
            </a:r>
            <a:r>
              <a:rPr lang="en-US" dirty="0" smtClean="0"/>
              <a:t>is whether </a:t>
            </a:r>
            <a:r>
              <a:rPr lang="en-US" dirty="0"/>
              <a:t>a sampling frame is available, that is, a listing of all the units that compose the </a:t>
            </a:r>
            <a:r>
              <a:rPr lang="en-US" dirty="0" smtClean="0"/>
              <a:t>study population</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19607458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err="1"/>
              <a:t>FGD</a:t>
            </a:r>
            <a:r>
              <a:rPr lang="en-US" b="1" dirty="0"/>
              <a:t> techniques can be used to:</a:t>
            </a:r>
          </a:p>
          <a:p>
            <a:pPr algn="just"/>
            <a:r>
              <a:rPr lang="en-US" dirty="0"/>
              <a:t>a) Develop relevant research hypotheses by exploring in greater depth the </a:t>
            </a:r>
            <a:r>
              <a:rPr lang="en-US" dirty="0" smtClean="0"/>
              <a:t>problem to </a:t>
            </a:r>
            <a:r>
              <a:rPr lang="en-US" dirty="0"/>
              <a:t>be investigated and its possible causes.</a:t>
            </a:r>
          </a:p>
          <a:p>
            <a:pPr algn="just"/>
            <a:r>
              <a:rPr lang="en-US" dirty="0"/>
              <a:t>b) Formulate appropriate questions for more structured, larger scale surveys.</a:t>
            </a:r>
          </a:p>
          <a:p>
            <a:pPr algn="just"/>
            <a:r>
              <a:rPr lang="en-US" dirty="0"/>
              <a:t>c) Supplement information on community knowledge, beliefs, attitudes, </a:t>
            </a:r>
            <a:r>
              <a:rPr lang="en-US" dirty="0" smtClean="0"/>
              <a:t>and behaviour </a:t>
            </a:r>
            <a:r>
              <a:rPr lang="en-US" dirty="0"/>
              <a:t>already available but incomplete or unclear.</a:t>
            </a:r>
          </a:p>
          <a:p>
            <a:pPr algn="just"/>
            <a:r>
              <a:rPr lang="en-US" dirty="0"/>
              <a:t>d) </a:t>
            </a:r>
            <a:r>
              <a:rPr lang="en-US" dirty="0" err="1"/>
              <a:t>FGDs</a:t>
            </a:r>
            <a:r>
              <a:rPr lang="en-US" dirty="0"/>
              <a:t> are not used to test hypotheses or to produce research findings that can </a:t>
            </a:r>
            <a:r>
              <a:rPr lang="en-US" dirty="0" smtClean="0"/>
              <a:t>be generalized</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70</a:t>
            </a:fld>
            <a:endParaRPr lang="en-US"/>
          </a:p>
        </p:txBody>
      </p:sp>
    </p:spTree>
    <p:extLst>
      <p:ext uri="{BB962C8B-B14F-4D97-AF65-F5344CB8AC3E}">
        <p14:creationId xmlns:p14="http://schemas.microsoft.com/office/powerpoint/2010/main" val="41661781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Observation</a:t>
            </a:r>
          </a:p>
          <a:p>
            <a:pPr algn="just"/>
            <a:r>
              <a:rPr lang="en-US" dirty="0"/>
              <a:t>Not all qualitative data collection approaches require direct interaction with people. It is </a:t>
            </a:r>
            <a:r>
              <a:rPr lang="en-US" dirty="0" smtClean="0"/>
              <a:t>a technique </a:t>
            </a:r>
            <a:r>
              <a:rPr lang="en-US" dirty="0"/>
              <a:t>that can be used when data collected through other means can be of limited </a:t>
            </a:r>
            <a:r>
              <a:rPr lang="en-US" dirty="0" smtClean="0"/>
              <a:t>value or </a:t>
            </a:r>
            <a:r>
              <a:rPr lang="en-US" dirty="0"/>
              <a:t>is difficult to validate. </a:t>
            </a:r>
            <a:endParaRPr lang="en-US" dirty="0" smtClean="0"/>
          </a:p>
          <a:p>
            <a:pPr algn="just"/>
            <a:r>
              <a:rPr lang="en-US" dirty="0" smtClean="0"/>
              <a:t>For </a:t>
            </a:r>
            <a:r>
              <a:rPr lang="en-US" dirty="0"/>
              <a:t>example, in interviews participants may be asked about how </a:t>
            </a:r>
            <a:r>
              <a:rPr lang="en-US" dirty="0" smtClean="0"/>
              <a:t>they behave </a:t>
            </a:r>
            <a:r>
              <a:rPr lang="en-US" dirty="0"/>
              <a:t>in certain situations but there is no guarantee that they actually do what they say </a:t>
            </a:r>
            <a:r>
              <a:rPr lang="en-US" dirty="0" smtClean="0"/>
              <a:t>they do</a:t>
            </a:r>
            <a:r>
              <a:rPr lang="en-US" dirty="0"/>
              <a:t>. </a:t>
            </a:r>
            <a:endParaRPr lang="en-US" dirty="0" smtClean="0"/>
          </a:p>
          <a:p>
            <a:pPr algn="just"/>
            <a:r>
              <a:rPr lang="en-US" dirty="0" smtClean="0"/>
              <a:t>Observing </a:t>
            </a:r>
            <a:r>
              <a:rPr lang="en-US" dirty="0"/>
              <a:t>them in those situations is more reliable: it is possible to see how they </a:t>
            </a:r>
            <a:r>
              <a:rPr lang="en-US" dirty="0" smtClean="0"/>
              <a:t>actually behave</a:t>
            </a:r>
            <a:r>
              <a:rPr lang="en-US" dirty="0"/>
              <a:t>. Observation can also serve as a technique for verifying or nullifying </a:t>
            </a:r>
            <a:r>
              <a:rPr lang="en-US" dirty="0" smtClean="0"/>
              <a:t>information provided </a:t>
            </a:r>
            <a:r>
              <a:rPr lang="en-US" dirty="0"/>
              <a:t>in face to face encounters.</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71</a:t>
            </a:fld>
            <a:endParaRPr lang="en-US"/>
          </a:p>
        </p:txBody>
      </p:sp>
    </p:spTree>
    <p:extLst>
      <p:ext uri="{BB962C8B-B14F-4D97-AF65-F5344CB8AC3E}">
        <p14:creationId xmlns:p14="http://schemas.microsoft.com/office/powerpoint/2010/main" val="41128250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In some research observation of people is not required but observation of the environment.</a:t>
            </a:r>
          </a:p>
          <a:p>
            <a:pPr algn="just"/>
            <a:r>
              <a:rPr lang="en-US" dirty="0"/>
              <a:t>This can provide valuable background information about the environment where a </a:t>
            </a:r>
            <a:r>
              <a:rPr lang="en-US" dirty="0" smtClean="0"/>
              <a:t>research project </a:t>
            </a:r>
            <a:r>
              <a:rPr lang="en-US" dirty="0"/>
              <a:t>is being undertaken. </a:t>
            </a:r>
            <a:endParaRPr lang="en-US" dirty="0" smtClean="0"/>
          </a:p>
          <a:p>
            <a:pPr algn="just"/>
            <a:r>
              <a:rPr lang="en-US" dirty="0" smtClean="0"/>
              <a:t>For </a:t>
            </a:r>
            <a:r>
              <a:rPr lang="en-US" dirty="0"/>
              <a:t>example, an action research project involving an </a:t>
            </a:r>
            <a:r>
              <a:rPr lang="en-US" dirty="0" smtClean="0"/>
              <a:t>institution may </a:t>
            </a:r>
            <a:r>
              <a:rPr lang="en-US" dirty="0"/>
              <a:t>be enhanced by some description of the physical features of the building.</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72</a:t>
            </a:fld>
            <a:endParaRPr lang="en-US"/>
          </a:p>
        </p:txBody>
      </p:sp>
    </p:spTree>
    <p:extLst>
      <p:ext uri="{BB962C8B-B14F-4D97-AF65-F5344CB8AC3E}">
        <p14:creationId xmlns:p14="http://schemas.microsoft.com/office/powerpoint/2010/main" val="3592461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Bias in Information Collection</a:t>
            </a:r>
          </a:p>
          <a:p>
            <a:r>
              <a:rPr lang="en-US" dirty="0"/>
              <a:t>BIAS in information collection is a distortion in the collected data so that it does not </a:t>
            </a:r>
            <a:r>
              <a:rPr lang="en-US" dirty="0" smtClean="0"/>
              <a:t>represent reality</a:t>
            </a:r>
            <a:r>
              <a:rPr lang="en-US" dirty="0"/>
              <a:t>.</a:t>
            </a:r>
          </a:p>
          <a:p>
            <a:r>
              <a:rPr lang="en-US" b="1" dirty="0"/>
              <a:t>Possible sources of bias during data collection:</a:t>
            </a:r>
          </a:p>
          <a:p>
            <a:r>
              <a:rPr lang="en-US" b="1" dirty="0"/>
              <a:t>1. Defective instruments, such as:</a:t>
            </a:r>
          </a:p>
          <a:p>
            <a:r>
              <a:rPr lang="en-US" dirty="0"/>
              <a:t>• Questionnaires with:</a:t>
            </a:r>
          </a:p>
          <a:p>
            <a:r>
              <a:rPr lang="en-US" dirty="0"/>
              <a:t>— fixed or closed questions on topics about which little is known (often asking </a:t>
            </a:r>
            <a:r>
              <a:rPr lang="en-US" dirty="0" smtClean="0"/>
              <a:t>the ‘wrong </a:t>
            </a:r>
            <a:r>
              <a:rPr lang="en-US" dirty="0"/>
              <a:t>things’);</a:t>
            </a:r>
          </a:p>
          <a:p>
            <a:r>
              <a:rPr lang="en-US" dirty="0"/>
              <a:t>— open-ended questions without guidelines on how to ask (or to answer) them;</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73</a:t>
            </a:fld>
            <a:endParaRPr lang="en-US"/>
          </a:p>
        </p:txBody>
      </p:sp>
    </p:spTree>
    <p:extLst>
      <p:ext uri="{BB962C8B-B14F-4D97-AF65-F5344CB8AC3E}">
        <p14:creationId xmlns:p14="http://schemas.microsoft.com/office/powerpoint/2010/main" val="4093566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066800"/>
            <a:ext cx="7498080" cy="6858000"/>
          </a:xfrm>
        </p:spPr>
        <p:txBody>
          <a:bodyPr>
            <a:normAutofit fontScale="77500" lnSpcReduction="20000"/>
          </a:bodyPr>
          <a:lstStyle/>
          <a:p>
            <a:pPr algn="just"/>
            <a:r>
              <a:rPr lang="en-US" dirty="0"/>
              <a:t>a) </a:t>
            </a:r>
            <a:r>
              <a:rPr lang="en-US" b="1" dirty="0"/>
              <a:t>Non-probability sampling methods</a:t>
            </a:r>
          </a:p>
          <a:p>
            <a:pPr algn="just"/>
            <a:r>
              <a:rPr lang="en-US" b="1" dirty="0"/>
              <a:t>Examples:</a:t>
            </a:r>
          </a:p>
          <a:p>
            <a:pPr algn="just"/>
            <a:r>
              <a:rPr lang="en-US" dirty="0"/>
              <a:t>1. </a:t>
            </a:r>
            <a:r>
              <a:rPr lang="en-US" b="1" dirty="0"/>
              <a:t>Convenience sampling</a:t>
            </a:r>
            <a:r>
              <a:rPr lang="en-US" dirty="0"/>
              <a:t>: is a method in which for convenience sake the </a:t>
            </a:r>
            <a:r>
              <a:rPr lang="en-US" dirty="0" smtClean="0"/>
              <a:t>study units </a:t>
            </a:r>
            <a:r>
              <a:rPr lang="en-US" dirty="0"/>
              <a:t>that happen to be available at the time of data collection are selected.</a:t>
            </a:r>
          </a:p>
          <a:p>
            <a:pPr algn="just"/>
            <a:r>
              <a:rPr lang="en-US" dirty="0"/>
              <a:t>2. </a:t>
            </a:r>
            <a:r>
              <a:rPr lang="en-US" b="1" dirty="0"/>
              <a:t>Quota sampling</a:t>
            </a:r>
            <a:r>
              <a:rPr lang="en-US" dirty="0"/>
              <a:t>: is a method that insures that a certain number of sample </a:t>
            </a:r>
            <a:r>
              <a:rPr lang="en-US" dirty="0" smtClean="0"/>
              <a:t>units from </a:t>
            </a:r>
            <a:r>
              <a:rPr lang="en-US" dirty="0"/>
              <a:t>different categories with specific characteristics appear in the sample </a:t>
            </a:r>
            <a:r>
              <a:rPr lang="en-US" dirty="0" smtClean="0"/>
              <a:t>so that </a:t>
            </a:r>
            <a:r>
              <a:rPr lang="en-US" dirty="0"/>
              <a:t>all these characteristics are represented. In this method the </a:t>
            </a:r>
            <a:r>
              <a:rPr lang="en-US" dirty="0" smtClean="0"/>
              <a:t>investigator interviews </a:t>
            </a:r>
            <a:r>
              <a:rPr lang="en-US" dirty="0"/>
              <a:t>as many people in each category of study unit as he can find until </a:t>
            </a:r>
            <a:r>
              <a:rPr lang="en-US" dirty="0" smtClean="0"/>
              <a:t>he has </a:t>
            </a:r>
            <a:r>
              <a:rPr lang="en-US" dirty="0"/>
              <a:t>filled his quota.</a:t>
            </a:r>
          </a:p>
          <a:p>
            <a:pPr algn="just"/>
            <a:r>
              <a:rPr lang="en-US" dirty="0"/>
              <a:t>3. </a:t>
            </a:r>
            <a:r>
              <a:rPr lang="en-US" b="1" dirty="0"/>
              <a:t>Purposeful sampling</a:t>
            </a:r>
            <a:r>
              <a:rPr lang="en-US" dirty="0"/>
              <a:t> strategies for qualitative studies: Qualitative </a:t>
            </a:r>
            <a:r>
              <a:rPr lang="en-US" dirty="0" smtClean="0"/>
              <a:t>research methods </a:t>
            </a:r>
            <a:r>
              <a:rPr lang="en-US" dirty="0"/>
              <a:t>are typically used when focusing on a limited number of </a:t>
            </a:r>
            <a:r>
              <a:rPr lang="en-US" dirty="0" smtClean="0"/>
              <a:t>informants, whom </a:t>
            </a:r>
            <a:r>
              <a:rPr lang="en-US" dirty="0"/>
              <a:t>we select strategically so that their in-depth information will give </a:t>
            </a:r>
            <a:r>
              <a:rPr lang="en-US" dirty="0" smtClean="0"/>
              <a:t>optimal insight </a:t>
            </a:r>
            <a:r>
              <a:rPr lang="en-US" dirty="0"/>
              <a:t>into an issue about which little is known. This is called </a:t>
            </a:r>
            <a:r>
              <a:rPr lang="en-US" dirty="0" smtClean="0"/>
              <a:t>purposeful sampling</a:t>
            </a:r>
            <a:r>
              <a:rPr lang="en-US" dirty="0"/>
              <a:t>.</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3179228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Random sampling strategies to collect quantitative data: </a:t>
            </a:r>
            <a:r>
              <a:rPr lang="en-US" dirty="0"/>
              <a:t>If the aim of a study is </a:t>
            </a:r>
            <a:r>
              <a:rPr lang="en-US" dirty="0" smtClean="0"/>
              <a:t>to </a:t>
            </a:r>
            <a:r>
              <a:rPr lang="en-US" i="1" dirty="0" smtClean="0"/>
              <a:t>measure </a:t>
            </a:r>
            <a:r>
              <a:rPr lang="en-US" dirty="0"/>
              <a:t>variables distributed in a population (e.g., diseases) or to </a:t>
            </a:r>
            <a:r>
              <a:rPr lang="en-US" i="1" dirty="0"/>
              <a:t>test hypotheses </a:t>
            </a:r>
            <a:r>
              <a:rPr lang="en-US" dirty="0" smtClean="0"/>
              <a:t>about which </a:t>
            </a:r>
            <a:r>
              <a:rPr lang="en-US" dirty="0"/>
              <a:t>factors are contributing significantly to a certain problem, we have to be sure that </a:t>
            </a:r>
            <a:r>
              <a:rPr lang="en-US" dirty="0" smtClean="0"/>
              <a:t>we can </a:t>
            </a:r>
            <a:r>
              <a:rPr lang="en-US" dirty="0"/>
              <a:t>generalise the findings obtained from a sample to the total study population. </a:t>
            </a:r>
            <a:endParaRPr lang="en-US" dirty="0" smtClean="0"/>
          </a:p>
          <a:p>
            <a:pPr algn="just"/>
            <a:r>
              <a:rPr lang="en-US" dirty="0" smtClean="0"/>
              <a:t>Then, purposeful </a:t>
            </a:r>
            <a:r>
              <a:rPr lang="en-US" dirty="0"/>
              <a:t>sampling methods are inadequate, and probability or random sampling </a:t>
            </a:r>
            <a:r>
              <a:rPr lang="en-US" dirty="0" smtClean="0"/>
              <a:t>methods have </a:t>
            </a:r>
            <a:r>
              <a:rPr lang="en-US" dirty="0"/>
              <a:t>to be used.</a:t>
            </a:r>
          </a:p>
        </p:txBody>
      </p:sp>
      <p:sp>
        <p:nvSpPr>
          <p:cNvPr id="4" name="Date Placeholder 3"/>
          <p:cNvSpPr>
            <a:spLocks noGrp="1"/>
          </p:cNvSpPr>
          <p:nvPr>
            <p:ph type="dt" sz="half" idx="10"/>
          </p:nvPr>
        </p:nvSpPr>
        <p:spPr/>
        <p:txBody>
          <a:bodyPr/>
          <a:lstStyle/>
          <a:p>
            <a:fld id="{B11D738E-8962-435F-8C43-147B8DD7E819}" type="datetime1">
              <a:rPr lang="en-US" smtClean="0"/>
              <a:t>3/20/2024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1599661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398</TotalTime>
  <Words>6064</Words>
  <Application>Microsoft Office PowerPoint</Application>
  <PresentationFormat>On-screen Show (4:3)</PresentationFormat>
  <Paragraphs>508</Paragraphs>
  <Slides>73</Slides>
  <Notes>1</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Solstice</vt:lpstr>
      <vt:lpstr>Research Design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 II</dc:title>
  <dc:creator>Arshley</dc:creator>
  <cp:lastModifiedBy>Arshley</cp:lastModifiedBy>
  <cp:revision>28</cp:revision>
  <dcterms:created xsi:type="dcterms:W3CDTF">2022-08-25T06:14:08Z</dcterms:created>
  <dcterms:modified xsi:type="dcterms:W3CDTF">2024-03-20T07:58:29Z</dcterms:modified>
</cp:coreProperties>
</file>