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0" r:id="rId10"/>
    <p:sldId id="261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8" r:id="rId28"/>
    <p:sldId id="289" r:id="rId29"/>
    <p:sldId id="290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027D24-7DC9-4118-ACEB-8801A3BA878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E9F0EB-36D3-47BA-9580-F3E2422503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Paradigms</a:t>
            </a:r>
            <a:endParaRPr lang="en-US" sz="4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 PRINCIPLES AND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4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Personal </a:t>
            </a:r>
            <a:r>
              <a:rPr lang="en-US" b="1" dirty="0" smtClean="0"/>
              <a:t>computing (1970s)</a:t>
            </a:r>
            <a:endParaRPr lang="en-US" b="1" dirty="0"/>
          </a:p>
          <a:p>
            <a:pPr algn="just"/>
            <a:r>
              <a:rPr lang="en-US" dirty="0"/>
              <a:t>As technology progresses, it is now becoming more </a:t>
            </a:r>
            <a:r>
              <a:rPr lang="en-US" dirty="0" smtClean="0"/>
              <a:t>difficult </a:t>
            </a:r>
            <a:r>
              <a:rPr lang="en-US" dirty="0"/>
              <a:t>to distinguish </a:t>
            </a:r>
            <a:r>
              <a:rPr lang="en-US" dirty="0" smtClean="0"/>
              <a:t>between </a:t>
            </a:r>
            <a:r>
              <a:rPr lang="en-US" dirty="0"/>
              <a:t>what constitutes a personal computer or workstation and what </a:t>
            </a:r>
            <a:r>
              <a:rPr lang="en-US" dirty="0" smtClean="0"/>
              <a:t>constitutes a </a:t>
            </a:r>
            <a:r>
              <a:rPr lang="en-US" dirty="0"/>
              <a:t>mainframe. Some examples of the </a:t>
            </a:r>
            <a:r>
              <a:rPr lang="en-US" dirty="0" smtClean="0"/>
              <a:t>first </a:t>
            </a:r>
            <a:r>
              <a:rPr lang="en-US" dirty="0"/>
              <a:t>personal-computing applications </a:t>
            </a:r>
            <a:r>
              <a:rPr lang="en-US" dirty="0" smtClean="0"/>
              <a:t>are </a:t>
            </a:r>
            <a:r>
              <a:rPr lang="en-US" dirty="0"/>
              <a:t>LOGO and </a:t>
            </a:r>
            <a:r>
              <a:rPr lang="en-US" dirty="0" err="1"/>
              <a:t>NLS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GB" sz="2800" dirty="0"/>
              <a:t>A system is more powerful as it becomes easier to user</a:t>
            </a:r>
          </a:p>
          <a:p>
            <a:pPr algn="just">
              <a:lnSpc>
                <a:spcPct val="90000"/>
              </a:lnSpc>
            </a:pPr>
            <a:endParaRPr lang="en-GB" sz="2000" dirty="0"/>
          </a:p>
          <a:p>
            <a:pPr algn="just">
              <a:lnSpc>
                <a:spcPct val="90000"/>
              </a:lnSpc>
            </a:pPr>
            <a:r>
              <a:rPr lang="en-GB" sz="2800" dirty="0"/>
              <a:t>Future of computing in small, powerful machines dedicated to the individual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6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Graphical Display</a:t>
            </a:r>
          </a:p>
          <a:p>
            <a:pPr marL="0" indent="0" algn="just">
              <a:buNone/>
            </a:pPr>
            <a:r>
              <a:rPr lang="en-US" b="1" dirty="0" smtClean="0"/>
              <a:t>1. Window </a:t>
            </a:r>
            <a:r>
              <a:rPr lang="en-US" b="1" dirty="0"/>
              <a:t>systems and the WIMP </a:t>
            </a:r>
            <a:r>
              <a:rPr lang="en-US" b="1" dirty="0" smtClean="0"/>
              <a:t>interface (1980s)</a:t>
            </a:r>
            <a:endParaRPr lang="en-US" b="1" dirty="0"/>
          </a:p>
          <a:p>
            <a:pPr algn="just"/>
            <a:r>
              <a:rPr lang="en-US" dirty="0"/>
              <a:t>Humans are capable of doing multiple tasks at the same time and </a:t>
            </a:r>
            <a:r>
              <a:rPr lang="en-US" dirty="0" smtClean="0"/>
              <a:t>therefore frequently </a:t>
            </a:r>
            <a:r>
              <a:rPr lang="en-US" dirty="0"/>
              <a:t>change their </a:t>
            </a:r>
            <a:r>
              <a:rPr lang="en-US" dirty="0" smtClean="0"/>
              <a:t>train </a:t>
            </a:r>
            <a:r>
              <a:rPr lang="en-US" dirty="0"/>
              <a:t>of thoughts..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personal computer needs to </a:t>
            </a:r>
            <a:r>
              <a:rPr lang="en-US" dirty="0" smtClean="0"/>
              <a:t>be just </a:t>
            </a:r>
            <a:r>
              <a:rPr lang="en-US" dirty="0"/>
              <a:t>as </a:t>
            </a:r>
            <a:r>
              <a:rPr lang="en-US" dirty="0" smtClean="0"/>
              <a:t>flexible </a:t>
            </a:r>
            <a:r>
              <a:rPr lang="en-US" dirty="0"/>
              <a:t>in order to be an </a:t>
            </a:r>
            <a:r>
              <a:rPr lang="en-US" dirty="0" smtClean="0"/>
              <a:t>effective </a:t>
            </a:r>
            <a:r>
              <a:rPr lang="en-US" dirty="0"/>
              <a:t>dialog partner</a:t>
            </a:r>
            <a:r>
              <a:rPr lang="en-US" dirty="0" smtClean="0"/>
              <a:t>.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800" dirty="0" smtClean="0"/>
              <a:t>Windows </a:t>
            </a:r>
            <a:r>
              <a:rPr lang="en-GB" sz="2800" dirty="0"/>
              <a:t>used for dialogue partitioning, to “change the topic”</a:t>
            </a:r>
          </a:p>
          <a:p>
            <a:pPr algn="just"/>
            <a:r>
              <a:rPr lang="en-GB" sz="2800" dirty="0" smtClean="0"/>
              <a:t>Windows</a:t>
            </a:r>
            <a:r>
              <a:rPr lang="en-GB" sz="2800" dirty="0"/>
              <a:t>, icons, menus and pointers now familiar interaction mechanisms</a:t>
            </a:r>
          </a:p>
          <a:p>
            <a:pPr algn="just"/>
            <a:r>
              <a:rPr lang="en-GB" sz="2800" dirty="0"/>
              <a:t>1981 – Xerox Star first commercial windowing system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200" b="1" dirty="0" smtClean="0"/>
              <a:t>2. The metaphor</a:t>
            </a:r>
          </a:p>
          <a:p>
            <a:pPr algn="just"/>
            <a:r>
              <a:rPr lang="en-GB" sz="3200" dirty="0" smtClean="0"/>
              <a:t>The metaphor involves relating </a:t>
            </a:r>
            <a:r>
              <a:rPr lang="en-GB" sz="3200" dirty="0"/>
              <a:t>computing to other real-world activity </a:t>
            </a:r>
            <a:r>
              <a:rPr lang="en-GB" sz="3200" dirty="0" smtClean="0"/>
              <a:t>and is an effective </a:t>
            </a:r>
            <a:r>
              <a:rPr lang="en-GB" sz="3200" dirty="0"/>
              <a:t>teaching </a:t>
            </a:r>
            <a:r>
              <a:rPr lang="en-GB" sz="3200" dirty="0" smtClean="0"/>
              <a:t>technique.</a:t>
            </a:r>
          </a:p>
          <a:p>
            <a:pPr algn="just"/>
            <a:r>
              <a:rPr lang="en-US" sz="3200" dirty="0"/>
              <a:t>Metaphors are used quite successful to teach new concepts in terms of ones </a:t>
            </a:r>
            <a:r>
              <a:rPr lang="en-US" sz="3200" dirty="0" smtClean="0"/>
              <a:t>which are </a:t>
            </a:r>
            <a:r>
              <a:rPr lang="en-US" sz="3200" dirty="0"/>
              <a:t>already understood. </a:t>
            </a:r>
            <a:endParaRPr lang="en-US" sz="3200" dirty="0" smtClean="0"/>
          </a:p>
          <a:p>
            <a:pPr algn="just"/>
            <a:r>
              <a:rPr lang="en-US" sz="3200" dirty="0" smtClean="0"/>
              <a:t>This </a:t>
            </a:r>
            <a:r>
              <a:rPr lang="en-US" sz="3200" dirty="0"/>
              <a:t>also works with computers: many of the tasks on </a:t>
            </a:r>
            <a:r>
              <a:rPr lang="en-US" sz="3200" dirty="0" smtClean="0"/>
              <a:t>a computer </a:t>
            </a:r>
            <a:r>
              <a:rPr lang="en-US" sz="3200" dirty="0"/>
              <a:t>are presented as metaphors of tasks in an o¢ </a:t>
            </a:r>
            <a:r>
              <a:rPr lang="en-US" sz="3200" dirty="0" err="1"/>
              <a:t>ce</a:t>
            </a:r>
            <a:r>
              <a:rPr lang="en-US" sz="3200" dirty="0"/>
              <a:t> environment.</a:t>
            </a:r>
            <a:endParaRPr lang="en-GB" sz="3200" dirty="0"/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88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Examples of Metaphors in Use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 err="1"/>
              <a:t>LOGO's</a:t>
            </a:r>
            <a:r>
              <a:rPr lang="en-GB" sz="2800" dirty="0"/>
              <a:t> turtle dragging its tail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/>
              <a:t>file management on an office desktop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/>
              <a:t>word processing as typing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/>
              <a:t>financial analysis on </a:t>
            </a:r>
            <a:r>
              <a:rPr lang="en-GB" sz="2800" dirty="0" err="1"/>
              <a:t>spreadsheets</a:t>
            </a:r>
            <a:endParaRPr lang="en-GB" sz="2800" dirty="0"/>
          </a:p>
          <a:p>
            <a:pPr lvl="1" algn="just">
              <a:lnSpc>
                <a:spcPct val="90000"/>
              </a:lnSpc>
            </a:pPr>
            <a:r>
              <a:rPr lang="en-GB" sz="2800" dirty="0"/>
              <a:t>virtual reality – user inside the metaphor</a:t>
            </a:r>
          </a:p>
          <a:p>
            <a:pPr algn="just">
              <a:lnSpc>
                <a:spcPct val="90000"/>
              </a:lnSpc>
            </a:pPr>
            <a:endParaRPr lang="en-GB" sz="2800" dirty="0"/>
          </a:p>
          <a:p>
            <a:pPr algn="just">
              <a:lnSpc>
                <a:spcPct val="90000"/>
              </a:lnSpc>
            </a:pPr>
            <a:r>
              <a:rPr lang="en-GB" sz="2800" dirty="0"/>
              <a:t>Problems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/>
              <a:t>some tasks do not fit into a given metaphor</a:t>
            </a:r>
          </a:p>
          <a:p>
            <a:pPr lvl="1" algn="just">
              <a:lnSpc>
                <a:spcPct val="90000"/>
              </a:lnSpc>
            </a:pPr>
            <a:r>
              <a:rPr lang="en-GB" sz="2800" dirty="0"/>
              <a:t>cultural bias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20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3. Direct manipulation (1980s)</a:t>
            </a:r>
          </a:p>
          <a:p>
            <a:pPr marL="0" indent="0" algn="just">
              <a:buNone/>
            </a:pPr>
            <a:r>
              <a:rPr lang="en-GB" sz="2800" dirty="0"/>
              <a:t>1982 – </a:t>
            </a:r>
            <a:r>
              <a:rPr lang="en-GB" sz="2800" dirty="0" err="1"/>
              <a:t>Shneiderman</a:t>
            </a:r>
            <a:r>
              <a:rPr lang="en-GB" sz="2800" dirty="0"/>
              <a:t> describes appeal of </a:t>
            </a:r>
            <a:r>
              <a:rPr lang="en-GB" sz="2800" dirty="0" smtClean="0"/>
              <a:t>a graphically-based interaction</a:t>
            </a:r>
          </a:p>
          <a:p>
            <a:pPr algn="just"/>
            <a:r>
              <a:rPr lang="en-US" sz="2800" b="1" dirty="0" smtClean="0"/>
              <a:t>Whose Features include:</a:t>
            </a:r>
            <a:endParaRPr lang="en-US" sz="2800" b="1" dirty="0"/>
          </a:p>
          <a:p>
            <a:pPr algn="just"/>
            <a:r>
              <a:rPr lang="en-US" sz="2800" dirty="0"/>
              <a:t> Visibility of the objects of interest.</a:t>
            </a:r>
          </a:p>
          <a:p>
            <a:pPr algn="just"/>
            <a:r>
              <a:rPr lang="en-US" sz="2800" dirty="0"/>
              <a:t> Incremental action at the interface with rapid feedback on all actions.</a:t>
            </a:r>
          </a:p>
          <a:p>
            <a:pPr algn="just"/>
            <a:r>
              <a:rPr lang="en-US" sz="2800" dirty="0"/>
              <a:t> Reversibility of all actions, so that users are encouraged to explore </a:t>
            </a:r>
            <a:r>
              <a:rPr lang="en-US" sz="2800" dirty="0" smtClean="0"/>
              <a:t>without severe </a:t>
            </a:r>
            <a:r>
              <a:rPr lang="en-US" sz="2800" dirty="0"/>
              <a:t>penalties.</a:t>
            </a:r>
          </a:p>
          <a:p>
            <a:pPr algn="just"/>
            <a:r>
              <a:rPr lang="en-US" sz="2800" dirty="0"/>
              <a:t> Syntactic correctness of all actions, so that every user action is a </a:t>
            </a:r>
            <a:r>
              <a:rPr lang="en-US" sz="2800" dirty="0" smtClean="0"/>
              <a:t>legal operation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 Replacement of complex command languages with actions to </a:t>
            </a:r>
            <a:r>
              <a:rPr lang="en-US" sz="2800" dirty="0" smtClean="0"/>
              <a:t>manipulate directly </a:t>
            </a:r>
            <a:r>
              <a:rPr lang="en-US" sz="2800" dirty="0"/>
              <a:t>the visible objects.</a:t>
            </a:r>
            <a:endParaRPr lang="en-GB" sz="2800" dirty="0"/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52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Psychological approach: </a:t>
            </a:r>
            <a:r>
              <a:rPr lang="en-US" b="1" dirty="0"/>
              <a:t>model-world metaphor</a:t>
            </a:r>
            <a:r>
              <a:rPr lang="en-US" dirty="0"/>
              <a:t> (direct engagement):</a:t>
            </a:r>
          </a:p>
          <a:p>
            <a:pPr algn="just"/>
            <a:r>
              <a:rPr lang="en-US" dirty="0"/>
              <a:t>In a system built on the model-world metaphor, the interface is itself a </a:t>
            </a:r>
            <a:r>
              <a:rPr lang="en-US" dirty="0" smtClean="0"/>
              <a:t>world where </a:t>
            </a:r>
            <a:r>
              <a:rPr lang="en-US" dirty="0"/>
              <a:t>the user can act, and which changes state in response to user </a:t>
            </a:r>
            <a:r>
              <a:rPr lang="en-US" dirty="0" smtClean="0"/>
              <a:t>actions.</a:t>
            </a:r>
          </a:p>
          <a:p>
            <a:pPr algn="just"/>
            <a:r>
              <a:rPr lang="en-US" dirty="0"/>
              <a:t>From the </a:t>
            </a:r>
            <a:r>
              <a:rPr lang="en-US" dirty="0" smtClean="0"/>
              <a:t>user’s </a:t>
            </a:r>
            <a:r>
              <a:rPr lang="en-US" dirty="0"/>
              <a:t>perspective, the interface is the system. A consequence </a:t>
            </a:r>
            <a:r>
              <a:rPr lang="en-US" dirty="0" smtClean="0"/>
              <a:t>of </a:t>
            </a:r>
            <a:r>
              <a:rPr lang="en-US" dirty="0" err="1" smtClean="0"/>
              <a:t>DM</a:t>
            </a:r>
            <a:r>
              <a:rPr lang="en-US" dirty="0" smtClean="0"/>
              <a:t> </a:t>
            </a:r>
            <a:r>
              <a:rPr lang="en-US" dirty="0"/>
              <a:t>is that there is no longer a </a:t>
            </a:r>
            <a:r>
              <a:rPr lang="en-US" dirty="0" smtClean="0"/>
              <a:t>clear distinction </a:t>
            </a:r>
            <a:r>
              <a:rPr lang="en-US" dirty="0"/>
              <a:t>between input and output.</a:t>
            </a:r>
          </a:p>
          <a:p>
            <a:pPr algn="just"/>
            <a:r>
              <a:rPr lang="en-US" dirty="0"/>
              <a:t>Widgets become interaction objects, with input and output. A way to </a:t>
            </a:r>
            <a:r>
              <a:rPr lang="en-US" dirty="0" smtClean="0"/>
              <a:t>bring </a:t>
            </a:r>
            <a:r>
              <a:rPr lang="en-US" dirty="0" err="1" smtClean="0"/>
              <a:t>DM</a:t>
            </a:r>
            <a:r>
              <a:rPr lang="en-US" dirty="0" smtClean="0"/>
              <a:t> </a:t>
            </a:r>
            <a:r>
              <a:rPr lang="en-US" dirty="0"/>
              <a:t>into practice is through </a:t>
            </a:r>
            <a:r>
              <a:rPr lang="en-US" b="1" dirty="0"/>
              <a:t>WYSIWYG-interfaces</a:t>
            </a:r>
            <a:r>
              <a:rPr lang="en-US" dirty="0" smtClean="0"/>
              <a:t>. (Used in the Apple Macintosh, 1984)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 smtClean="0"/>
              <a:t>4. Language </a:t>
            </a:r>
            <a:r>
              <a:rPr lang="en-US" sz="2800" b="1" dirty="0"/>
              <a:t>versus action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 interface can be seen as the mediator between the user and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 user gives instructions to the interface and it is then the responsibility </a:t>
            </a:r>
            <a:r>
              <a:rPr lang="en-US" sz="2800" dirty="0" smtClean="0"/>
              <a:t>of the </a:t>
            </a:r>
            <a:r>
              <a:rPr lang="en-US" sz="2800" dirty="0"/>
              <a:t>interface to see that those instructions are carried out.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The user-system communication </a:t>
            </a:r>
            <a:r>
              <a:rPr lang="en-US" sz="2800" dirty="0"/>
              <a:t>is by means of indirect language instead of direct actions.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59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Two meaningful interpretations to this: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Users are required to understand how the underlying system functions </a:t>
            </a:r>
            <a:r>
              <a:rPr lang="en-US" dirty="0" smtClean="0"/>
              <a:t>and the </a:t>
            </a:r>
            <a:r>
              <a:rPr lang="en-US" dirty="0"/>
              <a:t>interface as interlocutor need not perform much translation</a:t>
            </a:r>
            <a:r>
              <a:rPr lang="en-US" dirty="0" smtClean="0"/>
              <a:t>. </a:t>
            </a:r>
            <a:r>
              <a:rPr lang="en-US" b="1" dirty="0" smtClean="0"/>
              <a:t>(Interface as a mediator)</a:t>
            </a: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dirty="0"/>
              <a:t> Users are not required to understand the underlying system: the </a:t>
            </a:r>
            <a:r>
              <a:rPr lang="en-US" dirty="0" smtClean="0"/>
              <a:t>interface serves </a:t>
            </a:r>
            <a:r>
              <a:rPr lang="en-US" dirty="0"/>
              <a:t>a more active role by translating and interpreting the </a:t>
            </a:r>
            <a:r>
              <a:rPr lang="en-US" dirty="0" smtClean="0"/>
              <a:t>user’s input to </a:t>
            </a:r>
            <a:r>
              <a:rPr lang="en-US" dirty="0"/>
              <a:t>correct system commands</a:t>
            </a:r>
            <a:r>
              <a:rPr lang="en-US" dirty="0" smtClean="0"/>
              <a:t>. (</a:t>
            </a:r>
            <a:r>
              <a:rPr lang="en-US" b="1" dirty="0" smtClean="0"/>
              <a:t>Interface as an intelligent agent</a:t>
            </a:r>
            <a:r>
              <a:rPr lang="en-US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Programming </a:t>
            </a:r>
            <a:r>
              <a:rPr lang="en-GB" dirty="0"/>
              <a:t>by example is both action and language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Hypertext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Hypertext is based on the </a:t>
            </a:r>
            <a:r>
              <a:rPr lang="en-US" dirty="0" err="1"/>
              <a:t>memex</a:t>
            </a:r>
            <a:r>
              <a:rPr lang="en-US" dirty="0"/>
              <a:t>-technique: a storage and retrieval </a:t>
            </a:r>
            <a:r>
              <a:rPr lang="en-US" dirty="0" smtClean="0"/>
              <a:t>apparatus used </a:t>
            </a:r>
            <a:r>
              <a:rPr lang="en-US" dirty="0"/>
              <a:t>to link </a:t>
            </a:r>
            <a:r>
              <a:rPr lang="en-US" dirty="0" smtClean="0"/>
              <a:t>different </a:t>
            </a:r>
            <a:r>
              <a:rPr lang="en-US" dirty="0"/>
              <a:t>texts together.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name hypertext points to the </a:t>
            </a:r>
            <a:r>
              <a:rPr lang="en-US" dirty="0" smtClean="0"/>
              <a:t>nonlinear structure </a:t>
            </a:r>
            <a:r>
              <a:rPr lang="en-US" dirty="0"/>
              <a:t>of the information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It is key </a:t>
            </a:r>
            <a:r>
              <a:rPr lang="en-GB" sz="2800" dirty="0"/>
              <a:t>to success in managing explosion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4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200" b="1" dirty="0" smtClean="0"/>
              <a:t>Multi-modality</a:t>
            </a:r>
          </a:p>
          <a:p>
            <a:pPr algn="just"/>
            <a:r>
              <a:rPr lang="en-GB" sz="3200" dirty="0" smtClean="0"/>
              <a:t>A </a:t>
            </a:r>
            <a:r>
              <a:rPr lang="en-GB" sz="3200" dirty="0"/>
              <a:t>mode is a human communication </a:t>
            </a:r>
            <a:r>
              <a:rPr lang="en-GB" sz="3200" dirty="0" smtClean="0"/>
              <a:t>channel</a:t>
            </a:r>
          </a:p>
          <a:p>
            <a:pPr algn="just"/>
            <a:r>
              <a:rPr lang="en-US" sz="3200" dirty="0"/>
              <a:t>A multi-modal interactive system is a system that relies on the use of </a:t>
            </a:r>
            <a:r>
              <a:rPr lang="en-US" sz="3200" dirty="0" smtClean="0"/>
              <a:t>multiple human </a:t>
            </a:r>
            <a:r>
              <a:rPr lang="en-US" sz="3200" dirty="0"/>
              <a:t>communication channels. </a:t>
            </a:r>
            <a:endParaRPr lang="en-US" sz="3200" dirty="0" smtClean="0"/>
          </a:p>
          <a:p>
            <a:pPr algn="just"/>
            <a:r>
              <a:rPr lang="en-US" sz="3200" dirty="0" smtClean="0"/>
              <a:t>Each different </a:t>
            </a:r>
            <a:r>
              <a:rPr lang="en-US" sz="3200" dirty="0"/>
              <a:t>channel for the user is </a:t>
            </a:r>
            <a:r>
              <a:rPr lang="en-US" sz="3200" dirty="0" smtClean="0"/>
              <a:t>referred to </a:t>
            </a:r>
            <a:r>
              <a:rPr lang="en-US" sz="3200" dirty="0"/>
              <a:t>as a modality of interaction. </a:t>
            </a:r>
            <a:endParaRPr lang="en-US" sz="3200" dirty="0" smtClean="0"/>
          </a:p>
          <a:p>
            <a:pPr algn="just"/>
            <a:r>
              <a:rPr lang="en-US" sz="3200" dirty="0" smtClean="0"/>
              <a:t>Not </a:t>
            </a:r>
            <a:r>
              <a:rPr lang="en-US" sz="3200" dirty="0"/>
              <a:t>all systems are multi-modal, however.</a:t>
            </a:r>
          </a:p>
          <a:p>
            <a:pPr algn="just"/>
            <a:r>
              <a:rPr lang="en-US" sz="3200" dirty="0"/>
              <a:t>Genuine multi-modal systems rely to a greater extent on simultaneous use </a:t>
            </a:r>
            <a:r>
              <a:rPr lang="en-US" sz="3200" dirty="0" smtClean="0"/>
              <a:t>of multiple </a:t>
            </a:r>
            <a:r>
              <a:rPr lang="en-US" sz="3200" dirty="0"/>
              <a:t>communication channels for both input and output.</a:t>
            </a:r>
            <a:endParaRPr lang="en-GB" sz="3200" dirty="0"/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92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Introduction</a:t>
            </a:r>
          </a:p>
          <a:p>
            <a:pPr algn="just"/>
            <a:r>
              <a:rPr lang="en-GB" b="1" dirty="0" smtClean="0"/>
              <a:t>Why </a:t>
            </a:r>
            <a:r>
              <a:rPr lang="en-GB" b="1" dirty="0"/>
              <a:t>study paradigms</a:t>
            </a:r>
            <a:endParaRPr lang="en-US" b="1" dirty="0"/>
          </a:p>
          <a:p>
            <a:pPr algn="just"/>
            <a:r>
              <a:rPr lang="en-US" b="1" dirty="0"/>
              <a:t>Two </a:t>
            </a:r>
            <a:r>
              <a:rPr lang="en-US" b="1" dirty="0" smtClean="0"/>
              <a:t>questions/concerns </a:t>
            </a:r>
            <a:r>
              <a:rPr lang="en-US" b="1" dirty="0"/>
              <a:t>for the designer:</a:t>
            </a:r>
          </a:p>
          <a:p>
            <a:pPr algn="just"/>
            <a:r>
              <a:rPr lang="en-US" dirty="0"/>
              <a:t> How can an interactive system be developed to ensure its usability?</a:t>
            </a:r>
          </a:p>
          <a:p>
            <a:pPr algn="just"/>
            <a:r>
              <a:rPr lang="en-US" dirty="0"/>
              <a:t> How can the usability of an interactive system be demonstrated or </a:t>
            </a:r>
            <a:r>
              <a:rPr lang="en-US" dirty="0" smtClean="0"/>
              <a:t>measured</a:t>
            </a:r>
            <a:r>
              <a:rPr lang="en-US" dirty="0"/>
              <a:t>?</a:t>
            </a:r>
          </a:p>
          <a:p>
            <a:pPr algn="just"/>
            <a:r>
              <a:rPr lang="en-US" dirty="0"/>
              <a:t>One approach to answer these questions is by means of example, in </a:t>
            </a:r>
            <a:r>
              <a:rPr lang="en-US" dirty="0" smtClean="0"/>
              <a:t>which successful </a:t>
            </a:r>
            <a:r>
              <a:rPr lang="en-US" dirty="0"/>
              <a:t>interactive systems are commonly believed to enhance usability </a:t>
            </a:r>
            <a:r>
              <a:rPr lang="en-US" dirty="0" smtClean="0"/>
              <a:t>and, therefore</a:t>
            </a:r>
            <a:r>
              <a:rPr lang="en-US" dirty="0"/>
              <a:t>, serve as paradigms for the development of future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6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b="1" dirty="0"/>
              <a:t>Computer-supported cooperative </a:t>
            </a:r>
            <a:r>
              <a:rPr lang="en-US" sz="3200" b="1" dirty="0" smtClean="0"/>
              <a:t>work</a:t>
            </a:r>
          </a:p>
          <a:p>
            <a:pPr marL="0" indent="0" algn="just">
              <a:buNone/>
            </a:pPr>
            <a:r>
              <a:rPr lang="en-US" sz="3200" b="1" dirty="0" smtClean="0"/>
              <a:t>(Social Networks) (1990s)</a:t>
            </a:r>
            <a:endParaRPr lang="en-US" sz="3200" b="1" dirty="0"/>
          </a:p>
          <a:p>
            <a:pPr algn="just"/>
            <a:r>
              <a:rPr lang="en-US" dirty="0"/>
              <a:t>The main distinction between </a:t>
            </a:r>
            <a:r>
              <a:rPr lang="en-US" dirty="0" err="1"/>
              <a:t>CSCW</a:t>
            </a:r>
            <a:r>
              <a:rPr lang="en-US" dirty="0"/>
              <a:t> systems and interactive systems </a:t>
            </a:r>
            <a:r>
              <a:rPr lang="en-US" dirty="0" smtClean="0"/>
              <a:t>designed for </a:t>
            </a:r>
            <a:r>
              <a:rPr lang="en-US" dirty="0"/>
              <a:t>a single user is that designers can no longer neglect the society within </a:t>
            </a:r>
            <a:r>
              <a:rPr lang="en-US" dirty="0" smtClean="0"/>
              <a:t>which many </a:t>
            </a:r>
            <a:r>
              <a:rPr lang="en-US" dirty="0"/>
              <a:t>users operate. </a:t>
            </a:r>
            <a:endParaRPr lang="en-US" dirty="0" smtClean="0"/>
          </a:p>
          <a:p>
            <a:pPr algn="just"/>
            <a:r>
              <a:rPr lang="en-US" dirty="0" err="1" smtClean="0"/>
              <a:t>CSCW</a:t>
            </a:r>
            <a:r>
              <a:rPr lang="en-US" dirty="0" smtClean="0"/>
              <a:t> </a:t>
            </a:r>
            <a:r>
              <a:rPr lang="en-US" dirty="0"/>
              <a:t>systems are built to allow interaction </a:t>
            </a:r>
            <a:r>
              <a:rPr lang="en-US" dirty="0" smtClean="0"/>
              <a:t>between humans </a:t>
            </a:r>
            <a:r>
              <a:rPr lang="en-US" dirty="0"/>
              <a:t>via the computer and so the needs of the many must be represented </a:t>
            </a:r>
            <a:r>
              <a:rPr lang="en-US" dirty="0" smtClean="0"/>
              <a:t>in the </a:t>
            </a:r>
            <a:r>
              <a:rPr lang="en-US" dirty="0"/>
              <a:t>one product.</a:t>
            </a:r>
          </a:p>
          <a:p>
            <a:pPr algn="just"/>
            <a:r>
              <a:rPr lang="en-US" dirty="0" err="1"/>
              <a:t>CSCW</a:t>
            </a:r>
            <a:r>
              <a:rPr lang="en-US" dirty="0"/>
              <a:t> can be synchronous (users have to be online at the same time) </a:t>
            </a:r>
            <a:r>
              <a:rPr lang="en-US" dirty="0" smtClean="0"/>
              <a:t>and asynchronous </a:t>
            </a:r>
            <a:r>
              <a:rPr lang="en-US" dirty="0"/>
              <a:t>(users don.t have to be online at the same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9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GB" dirty="0" err="1"/>
              <a:t>CSCW</a:t>
            </a:r>
            <a:r>
              <a:rPr lang="en-GB" dirty="0"/>
              <a:t> removes bias of single user / single computer system</a:t>
            </a:r>
          </a:p>
          <a:p>
            <a:pPr algn="just">
              <a:lnSpc>
                <a:spcPct val="200000"/>
              </a:lnSpc>
            </a:pPr>
            <a:endParaRPr lang="en-GB" sz="1200" dirty="0"/>
          </a:p>
          <a:p>
            <a:pPr algn="just">
              <a:lnSpc>
                <a:spcPct val="200000"/>
              </a:lnSpc>
            </a:pPr>
            <a:r>
              <a:rPr lang="en-GB" dirty="0"/>
              <a:t>Can no longer neglect the social aspects</a:t>
            </a:r>
          </a:p>
          <a:p>
            <a:pPr algn="just">
              <a:lnSpc>
                <a:spcPct val="200000"/>
              </a:lnSpc>
            </a:pPr>
            <a:endParaRPr lang="en-GB" sz="1200" dirty="0"/>
          </a:p>
          <a:p>
            <a:pPr algn="just">
              <a:lnSpc>
                <a:spcPct val="200000"/>
              </a:lnSpc>
            </a:pPr>
            <a:r>
              <a:rPr lang="en-GB" dirty="0"/>
              <a:t>Electronic mail is most prominent success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3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3200" b="1" dirty="0" smtClean="0"/>
              <a:t>Microprocessor (1995)</a:t>
            </a:r>
          </a:p>
          <a:p>
            <a:pPr algn="just"/>
            <a:r>
              <a:rPr lang="en-US" sz="3200" dirty="0"/>
              <a:t>A system is more powerful as </a:t>
            </a:r>
            <a:r>
              <a:rPr lang="en-US" sz="3200" dirty="0" smtClean="0"/>
              <a:t>it becomes easier</a:t>
            </a:r>
            <a:r>
              <a:rPr lang="en-US" sz="3200" dirty="0"/>
              <a:t> to </a:t>
            </a:r>
            <a:r>
              <a:rPr lang="en-US" sz="3200" dirty="0" smtClean="0"/>
              <a:t>use. 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dirty="0"/>
              <a:t>Future of computing in small, powerful </a:t>
            </a:r>
            <a:r>
              <a:rPr lang="en-US" sz="3200" dirty="0" smtClean="0"/>
              <a:t>machines dedicated</a:t>
            </a:r>
            <a:r>
              <a:rPr lang="en-US" sz="3200" dirty="0"/>
              <a:t> to the individual</a:t>
            </a:r>
          </a:p>
          <a:p>
            <a:pPr marL="0" indent="0" algn="just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341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b="1" dirty="0"/>
              <a:t>The world wide </a:t>
            </a:r>
            <a:r>
              <a:rPr lang="en-US" sz="3200" b="1" dirty="0" smtClean="0"/>
              <a:t>web (This Era…..)</a:t>
            </a:r>
            <a:endParaRPr lang="en-US" sz="3200" b="1" dirty="0"/>
          </a:p>
          <a:p>
            <a:pPr algn="just"/>
            <a:r>
              <a:rPr lang="en-GB" dirty="0" smtClean="0"/>
              <a:t>Hypertext</a:t>
            </a:r>
            <a:r>
              <a:rPr lang="en-GB" dirty="0"/>
              <a:t>, as originally realized, was a closed system</a:t>
            </a:r>
          </a:p>
          <a:p>
            <a:pPr algn="just"/>
            <a:r>
              <a:rPr lang="en-GB" dirty="0"/>
              <a:t>Simple, universal protocols (e.g. HTTP) and mark-up languages (e.g. HTML) made publishing and accessing </a:t>
            </a:r>
            <a:r>
              <a:rPr lang="en-GB" dirty="0" smtClean="0"/>
              <a:t>of information easy.</a:t>
            </a:r>
          </a:p>
          <a:p>
            <a:pPr algn="just"/>
            <a:r>
              <a:rPr lang="en-US" dirty="0"/>
              <a:t>WWW is the graphic top-layer which is very popular for exchanging information in the HTML-markup notation. It even took the introduction of the WWW to make the internet popular and currently the web is one </a:t>
            </a:r>
            <a:endParaRPr lang="en-GB" dirty="0"/>
          </a:p>
          <a:p>
            <a:pPr algn="just"/>
            <a:r>
              <a:rPr lang="en-GB" dirty="0" smtClean="0"/>
              <a:t>The critical </a:t>
            </a:r>
            <a:r>
              <a:rPr lang="en-GB" dirty="0"/>
              <a:t>mass of users </a:t>
            </a:r>
            <a:r>
              <a:rPr lang="en-GB" dirty="0" smtClean="0"/>
              <a:t>using the WWW lead </a:t>
            </a:r>
            <a:r>
              <a:rPr lang="en-GB" dirty="0"/>
              <a:t>to a complete transformation of our information economy.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Agent-based </a:t>
            </a:r>
            <a:r>
              <a:rPr lang="en-US" sz="3200" b="1" dirty="0" smtClean="0"/>
              <a:t>interfaces</a:t>
            </a:r>
          </a:p>
          <a:p>
            <a:pPr algn="just"/>
            <a:r>
              <a:rPr lang="en-GB" sz="3200" dirty="0"/>
              <a:t>Original interfaces</a:t>
            </a:r>
          </a:p>
          <a:p>
            <a:pPr lvl="1" algn="just"/>
            <a:r>
              <a:rPr lang="en-GB" sz="3200" dirty="0"/>
              <a:t>Commands given to computer</a:t>
            </a:r>
          </a:p>
          <a:p>
            <a:pPr lvl="1" algn="just"/>
            <a:r>
              <a:rPr lang="en-GB" sz="3200" dirty="0"/>
              <a:t>Language-based</a:t>
            </a:r>
          </a:p>
          <a:p>
            <a:pPr algn="just"/>
            <a:r>
              <a:rPr lang="en-GB" sz="3200" dirty="0"/>
              <a:t>Direct Manipulation/WIMP</a:t>
            </a:r>
          </a:p>
          <a:p>
            <a:pPr lvl="1" algn="just"/>
            <a:r>
              <a:rPr lang="en-GB" sz="3200" dirty="0"/>
              <a:t>Commands performed on “world” representation</a:t>
            </a:r>
          </a:p>
          <a:p>
            <a:pPr lvl="1" algn="just"/>
            <a:r>
              <a:rPr lang="en-GB" sz="3200" dirty="0"/>
              <a:t>Action based</a:t>
            </a:r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1720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Software agents perform actions for the user.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major problem is to </a:t>
            </a:r>
            <a:r>
              <a:rPr lang="en-US" dirty="0" smtClean="0"/>
              <a:t>specify the </a:t>
            </a:r>
            <a:r>
              <a:rPr lang="en-US" dirty="0"/>
              <a:t>users task correctly to the user in a suitable language.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Some </a:t>
            </a:r>
            <a:r>
              <a:rPr lang="en-US" dirty="0"/>
              <a:t>agents use </a:t>
            </a:r>
            <a:r>
              <a:rPr lang="en-US" dirty="0" smtClean="0"/>
              <a:t>AI </a:t>
            </a:r>
            <a:r>
              <a:rPr lang="en-US" dirty="0"/>
              <a:t>to learn from the user. Some agents have an embodiment: a representation </a:t>
            </a:r>
            <a:r>
              <a:rPr lang="en-US" dirty="0" smtClean="0"/>
              <a:t>in the </a:t>
            </a:r>
            <a:r>
              <a:rPr lang="en-US" dirty="0"/>
              <a:t>interface (e.g. an icon).</a:t>
            </a:r>
          </a:p>
          <a:p>
            <a:pPr algn="just"/>
            <a:r>
              <a:rPr lang="en-GB" dirty="0"/>
              <a:t>Agents - return to language by instilling proactivity and “intelligence” in command processor</a:t>
            </a:r>
          </a:p>
          <a:p>
            <a:pPr lvl="1" algn="just"/>
            <a:r>
              <a:rPr lang="en-GB" sz="2600" dirty="0"/>
              <a:t>Avatars, natural language processing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9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Ubiquitous computing</a:t>
            </a:r>
          </a:p>
          <a:p>
            <a:r>
              <a:rPr lang="en-US" dirty="0"/>
              <a:t>The intention of </a:t>
            </a:r>
            <a:r>
              <a:rPr lang="en-US" dirty="0" err="1"/>
              <a:t>UC</a:t>
            </a:r>
            <a:r>
              <a:rPr lang="en-US" dirty="0"/>
              <a:t> is to create a computing infrastructure that permeates </a:t>
            </a:r>
            <a:r>
              <a:rPr lang="en-US" dirty="0" smtClean="0"/>
              <a:t>our physical </a:t>
            </a:r>
            <a:r>
              <a:rPr lang="en-US" dirty="0"/>
              <a:t>environment so much that we do not notice the computer any longer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r>
              <a:rPr lang="en-US" sz="2400" i="1" dirty="0"/>
              <a:t>“The most profound technologies are those that disappear.”</a:t>
            </a:r>
            <a:endParaRPr lang="en-US" sz="2400" dirty="0"/>
          </a:p>
          <a:p>
            <a:pPr algn="r">
              <a:buFontTx/>
              <a:buNone/>
            </a:pPr>
            <a:r>
              <a:rPr lang="en-US" sz="2400" dirty="0"/>
              <a:t>Mark Weiser, 1991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Late 1980’s: computer was very apparent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How to make it disappear?</a:t>
            </a:r>
          </a:p>
          <a:p>
            <a:pPr lvl="1"/>
            <a:r>
              <a:rPr lang="en-GB" sz="2000" dirty="0"/>
              <a:t>Shrink and embed/distribute it in the physical world</a:t>
            </a:r>
          </a:p>
          <a:p>
            <a:pPr lvl="1"/>
            <a:r>
              <a:rPr lang="en-GB" sz="2000" dirty="0"/>
              <a:t>Design interactions that don’t demand our intention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27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Sensor-based and context-aware </a:t>
            </a:r>
            <a:r>
              <a:rPr lang="en-US" sz="3200" b="1" dirty="0" smtClean="0"/>
              <a:t>interaction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Sensor based interaction is simply the future-idea of the computer </a:t>
            </a:r>
            <a:r>
              <a:rPr lang="en-US" sz="3200" dirty="0" smtClean="0"/>
              <a:t>adjusting to </a:t>
            </a:r>
            <a:r>
              <a:rPr lang="en-US" sz="3200" dirty="0"/>
              <a:t>our behavior and performing on background using the information </a:t>
            </a:r>
            <a:r>
              <a:rPr lang="en-US" sz="3200" dirty="0" smtClean="0"/>
              <a:t>gathered from </a:t>
            </a:r>
            <a:r>
              <a:rPr lang="en-US" sz="3200" dirty="0"/>
              <a:t>sensors</a:t>
            </a:r>
            <a:r>
              <a:rPr lang="en-US" sz="3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376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In context-aware computing the interaction is implicit than in ordinary </a:t>
            </a:r>
            <a:r>
              <a:rPr lang="en-US" dirty="0" smtClean="0"/>
              <a:t>interface </a:t>
            </a:r>
            <a:r>
              <a:rPr lang="en-US" dirty="0"/>
              <a:t>use.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The </a:t>
            </a:r>
            <a:r>
              <a:rPr lang="en-US" dirty="0"/>
              <a:t>computer or sensor-enhanced environment is using </a:t>
            </a:r>
            <a:r>
              <a:rPr lang="en-US" dirty="0" smtClean="0"/>
              <a:t>heuristics and </a:t>
            </a:r>
            <a:r>
              <a:rPr lang="en-US" dirty="0"/>
              <a:t>other semi-intelligent means to predict what would be useful for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22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CA-applications should follow the principles of appropriate intelligence: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Be right as often as possible, and useful when acting on these </a:t>
            </a:r>
            <a:r>
              <a:rPr lang="en-US" dirty="0" smtClean="0"/>
              <a:t>correct predictions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Do not cause inordinate problems in the event of an action resulting </a:t>
            </a:r>
            <a:r>
              <a:rPr lang="en-US" dirty="0" smtClean="0"/>
              <a:t>from a </a:t>
            </a:r>
            <a:r>
              <a:rPr lang="en-US" dirty="0"/>
              <a:t>wrong prediction.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8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200" b="1" dirty="0"/>
              <a:t>What are </a:t>
            </a:r>
            <a:r>
              <a:rPr lang="en-US" sz="3200" b="1" dirty="0" smtClean="0"/>
              <a:t>Paradigms</a:t>
            </a:r>
          </a:p>
          <a:p>
            <a:pPr algn="just"/>
            <a:r>
              <a:rPr lang="en-US" sz="3200" dirty="0"/>
              <a:t>Predominant theoretical frameworks or scientific world views</a:t>
            </a:r>
          </a:p>
          <a:p>
            <a:pPr lvl="1" algn="just"/>
            <a:r>
              <a:rPr lang="en-US" sz="3200" dirty="0"/>
              <a:t>e.g., Aristotelian, Newtonian, </a:t>
            </a:r>
            <a:r>
              <a:rPr lang="en-US" sz="3200" dirty="0" err="1"/>
              <a:t>Einsteinian</a:t>
            </a:r>
            <a:r>
              <a:rPr lang="en-US" sz="3200" dirty="0"/>
              <a:t> (relativistic) paradigms in physics</a:t>
            </a:r>
          </a:p>
          <a:p>
            <a:pPr algn="just"/>
            <a:r>
              <a:rPr lang="en-US" sz="3200" dirty="0"/>
              <a:t>Understanding </a:t>
            </a:r>
            <a:r>
              <a:rPr lang="en-US" sz="3200" dirty="0" err="1"/>
              <a:t>HCI</a:t>
            </a:r>
            <a:r>
              <a:rPr lang="en-US" sz="3200" dirty="0"/>
              <a:t> history is largely about understanding a series of paradigm shifts</a:t>
            </a:r>
          </a:p>
          <a:p>
            <a:pPr lvl="1" algn="just"/>
            <a:r>
              <a:rPr lang="en-US" sz="3200" dirty="0"/>
              <a:t>Not all listed here are necessarily “paradigm” shifts, but are at least candidates</a:t>
            </a:r>
          </a:p>
          <a:p>
            <a:pPr lvl="1" algn="just"/>
            <a:r>
              <a:rPr lang="en-US" sz="3200" dirty="0"/>
              <a:t>History will judge which are true shifts</a:t>
            </a:r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0744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Principles </a:t>
            </a:r>
            <a:r>
              <a:rPr lang="en-US" b="1" dirty="0" smtClean="0"/>
              <a:t>of </a:t>
            </a:r>
            <a:r>
              <a:rPr lang="en-US" b="1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structured presentation of general principles </a:t>
            </a:r>
            <a:r>
              <a:rPr lang="en-US" dirty="0" smtClean="0"/>
              <a:t>to apply </a:t>
            </a:r>
            <a:r>
              <a:rPr lang="en-US" dirty="0"/>
              <a:t>during design of an interactive system.</a:t>
            </a:r>
          </a:p>
          <a:p>
            <a:pPr algn="just"/>
            <a:r>
              <a:rPr lang="en-US" b="1" dirty="0"/>
              <a:t>Learnability</a:t>
            </a:r>
          </a:p>
          <a:p>
            <a:pPr marL="82296" indent="0" algn="just">
              <a:buNone/>
            </a:pPr>
            <a:r>
              <a:rPr lang="en-US" dirty="0"/>
              <a:t>the ease with which new users can begin</a:t>
            </a:r>
          </a:p>
          <a:p>
            <a:pPr marL="82296" indent="0" algn="just">
              <a:buNone/>
            </a:pPr>
            <a:r>
              <a:rPr lang="en-US" dirty="0"/>
              <a:t>effective interaction and achieve </a:t>
            </a:r>
            <a:r>
              <a:rPr lang="en-US" dirty="0" smtClean="0"/>
              <a:t>maximal performance</a:t>
            </a:r>
            <a:endParaRPr lang="en-US" dirty="0"/>
          </a:p>
          <a:p>
            <a:pPr algn="just"/>
            <a:r>
              <a:rPr lang="en-US" b="1" dirty="0"/>
              <a:t>Flexibility</a:t>
            </a:r>
          </a:p>
          <a:p>
            <a:pPr algn="just"/>
            <a:r>
              <a:rPr lang="en-US" dirty="0"/>
              <a:t>the multiplicity of ways the user and system</a:t>
            </a:r>
          </a:p>
          <a:p>
            <a:pPr algn="just"/>
            <a:r>
              <a:rPr lang="en-US" dirty="0"/>
              <a:t>exchange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Robustness</a:t>
            </a:r>
          </a:p>
          <a:p>
            <a:pPr marL="82296" indent="0" algn="just">
              <a:buNone/>
            </a:pPr>
            <a:r>
              <a:rPr lang="en-US" dirty="0"/>
              <a:t>the level of support provided the user in</a:t>
            </a:r>
          </a:p>
          <a:p>
            <a:pPr marL="82296" indent="0" algn="just">
              <a:buNone/>
            </a:pPr>
            <a:r>
              <a:rPr lang="en-US" dirty="0"/>
              <a:t>determining successful achievement and</a:t>
            </a:r>
          </a:p>
          <a:p>
            <a:pPr marL="82296" indent="0" algn="just">
              <a:buNone/>
            </a:pPr>
            <a:r>
              <a:rPr lang="en-US" dirty="0" smtClean="0"/>
              <a:t>Assessment </a:t>
            </a:r>
            <a:r>
              <a:rPr lang="en-US" dirty="0"/>
              <a:t>of goal-directed </a:t>
            </a:r>
            <a:r>
              <a:rPr lang="en-US" dirty="0" smtClean="0"/>
              <a:t>behaviour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learnability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Predictability</a:t>
            </a:r>
          </a:p>
          <a:p>
            <a:pPr marL="82296" indent="0" algn="just">
              <a:buNone/>
            </a:pPr>
            <a:r>
              <a:rPr lang="en-US" dirty="0"/>
              <a:t>Determining effect of future actions based on</a:t>
            </a:r>
          </a:p>
          <a:p>
            <a:pPr marL="82296" indent="0" algn="just">
              <a:buNone/>
            </a:pPr>
            <a:r>
              <a:rPr lang="en-US" dirty="0"/>
              <a:t>past interaction history operation visibility</a:t>
            </a:r>
          </a:p>
          <a:p>
            <a:pPr algn="just"/>
            <a:r>
              <a:rPr lang="en-US" b="1" dirty="0"/>
              <a:t>Synthesizability</a:t>
            </a:r>
          </a:p>
          <a:p>
            <a:pPr marL="82296" indent="0" algn="just">
              <a:buNone/>
            </a:pPr>
            <a:r>
              <a:rPr lang="en-US" dirty="0"/>
              <a:t>Assessing the effect of past actions immediate vs. eventual </a:t>
            </a:r>
            <a:r>
              <a:rPr lang="en-US" dirty="0" smtClean="0"/>
              <a:t>honesty</a:t>
            </a:r>
            <a:endParaRPr lang="en-US" b="1" dirty="0" smtClean="0"/>
          </a:p>
          <a:p>
            <a:pPr algn="just"/>
            <a:r>
              <a:rPr lang="en-US" b="1" dirty="0" smtClean="0"/>
              <a:t>Familiarity</a:t>
            </a:r>
            <a:endParaRPr lang="en-US" b="1" dirty="0"/>
          </a:p>
          <a:p>
            <a:pPr marL="82296" indent="0" algn="just">
              <a:buNone/>
            </a:pPr>
            <a:r>
              <a:rPr lang="en-US" dirty="0" smtClean="0"/>
              <a:t>How </a:t>
            </a:r>
            <a:r>
              <a:rPr lang="en-US" dirty="0"/>
              <a:t>prior knowledge applies to new system</a:t>
            </a:r>
          </a:p>
          <a:p>
            <a:pPr marL="82296" indent="0" algn="just">
              <a:buNone/>
            </a:pPr>
            <a:r>
              <a:rPr lang="en-US" dirty="0" smtClean="0"/>
              <a:t>guess ability; </a:t>
            </a:r>
            <a:r>
              <a:rPr lang="en-US" dirty="0"/>
              <a:t>affordance</a:t>
            </a:r>
          </a:p>
          <a:p>
            <a:pPr algn="just"/>
            <a:r>
              <a:rPr lang="en-US" b="1" dirty="0" smtClean="0"/>
              <a:t>Generalizability</a:t>
            </a:r>
          </a:p>
          <a:p>
            <a:pPr marL="82296" indent="0" algn="just">
              <a:buNone/>
            </a:pPr>
            <a:r>
              <a:rPr lang="en-US" dirty="0" smtClean="0"/>
              <a:t>Extending </a:t>
            </a:r>
            <a:r>
              <a:rPr lang="en-US" dirty="0"/>
              <a:t>specific interaction knowledge to </a:t>
            </a:r>
            <a:r>
              <a:rPr lang="en-US" dirty="0" smtClean="0"/>
              <a:t>new situations</a:t>
            </a:r>
            <a:endParaRPr lang="en-US" dirty="0"/>
          </a:p>
          <a:p>
            <a:pPr algn="just"/>
            <a:r>
              <a:rPr lang="en-US" b="1" dirty="0" smtClean="0"/>
              <a:t>Consistency</a:t>
            </a:r>
          </a:p>
          <a:p>
            <a:pPr marL="82296" indent="0" algn="just">
              <a:buNone/>
            </a:pPr>
            <a:r>
              <a:rPr lang="en-US" dirty="0" smtClean="0"/>
              <a:t>Likeness </a:t>
            </a:r>
            <a:r>
              <a:rPr lang="en-US" dirty="0"/>
              <a:t>in input/output behaviour arising </a:t>
            </a:r>
            <a:r>
              <a:rPr lang="en-US" dirty="0" smtClean="0"/>
              <a:t>from similar </a:t>
            </a:r>
            <a:r>
              <a:rPr lang="en-US" dirty="0"/>
              <a:t>situations or task 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flexibility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Dialogue initiative</a:t>
            </a:r>
          </a:p>
          <a:p>
            <a:pPr marL="82296" indent="0" algn="just">
              <a:buNone/>
            </a:pPr>
            <a:r>
              <a:rPr lang="en-US" dirty="0"/>
              <a:t>F</a:t>
            </a:r>
            <a:r>
              <a:rPr lang="en-US" dirty="0" smtClean="0"/>
              <a:t>reedom </a:t>
            </a:r>
            <a:r>
              <a:rPr lang="en-US" dirty="0"/>
              <a:t>from system imposed constraints </a:t>
            </a:r>
            <a:r>
              <a:rPr lang="en-US" dirty="0" smtClean="0"/>
              <a:t>on input dialogue system </a:t>
            </a:r>
            <a:r>
              <a:rPr lang="en-US" dirty="0"/>
              <a:t>vs. user pre-</a:t>
            </a:r>
            <a:r>
              <a:rPr lang="en-US" dirty="0" err="1"/>
              <a:t>emptiveness</a:t>
            </a:r>
            <a:endParaRPr lang="en-US" dirty="0"/>
          </a:p>
          <a:p>
            <a:pPr algn="just"/>
            <a:r>
              <a:rPr lang="en-US" b="1" dirty="0"/>
              <a:t>Multithreading</a:t>
            </a:r>
          </a:p>
          <a:p>
            <a:pPr marL="82296" indent="0" algn="just">
              <a:buNone/>
            </a:pPr>
            <a:r>
              <a:rPr lang="en-US" dirty="0" smtClean="0"/>
              <a:t>Ability </a:t>
            </a:r>
            <a:r>
              <a:rPr lang="en-US" dirty="0"/>
              <a:t>of system to support user interaction </a:t>
            </a:r>
            <a:r>
              <a:rPr lang="en-US" dirty="0" smtClean="0"/>
              <a:t>for more </a:t>
            </a:r>
            <a:r>
              <a:rPr lang="en-US" dirty="0"/>
              <a:t>than one task at a </a:t>
            </a:r>
            <a:r>
              <a:rPr lang="en-US" dirty="0" smtClean="0"/>
              <a:t>time concurrent </a:t>
            </a:r>
            <a:r>
              <a:rPr lang="en-US" dirty="0"/>
              <a:t>vs. interleaving; multimodality</a:t>
            </a:r>
          </a:p>
          <a:p>
            <a:pPr algn="just"/>
            <a:r>
              <a:rPr lang="en-US" b="1" dirty="0"/>
              <a:t>Task </a:t>
            </a:r>
            <a:r>
              <a:rPr lang="en-US" b="1" dirty="0" err="1"/>
              <a:t>migratability</a:t>
            </a:r>
            <a:endParaRPr lang="en-US" b="1" dirty="0"/>
          </a:p>
          <a:p>
            <a:pPr marL="82296" indent="0" algn="just">
              <a:buNone/>
            </a:pPr>
            <a:r>
              <a:rPr lang="en-US" dirty="0"/>
              <a:t>P</a:t>
            </a:r>
            <a:r>
              <a:rPr lang="en-US" dirty="0" smtClean="0"/>
              <a:t>assing </a:t>
            </a:r>
            <a:r>
              <a:rPr lang="en-US" dirty="0"/>
              <a:t>responsibility for task </a:t>
            </a:r>
            <a:r>
              <a:rPr lang="en-US" dirty="0" smtClean="0"/>
              <a:t>execution between </a:t>
            </a:r>
            <a:r>
              <a:rPr lang="en-US" dirty="0"/>
              <a:t>user and system</a:t>
            </a:r>
          </a:p>
          <a:p>
            <a:pPr algn="just"/>
            <a:r>
              <a:rPr lang="en-US" b="1" dirty="0" err="1" smtClean="0"/>
              <a:t>Substituivity</a:t>
            </a:r>
            <a:endParaRPr lang="en-US" b="1" dirty="0"/>
          </a:p>
          <a:p>
            <a:pPr marL="82296" indent="0" algn="just">
              <a:buNone/>
            </a:pPr>
            <a:r>
              <a:rPr lang="en-US" dirty="0"/>
              <a:t>A</a:t>
            </a:r>
            <a:r>
              <a:rPr lang="en-US" dirty="0" smtClean="0"/>
              <a:t>llowing </a:t>
            </a:r>
            <a:r>
              <a:rPr lang="en-US" dirty="0"/>
              <a:t>equivalent values of input and output </a:t>
            </a:r>
            <a:r>
              <a:rPr lang="en-US" dirty="0" smtClean="0"/>
              <a:t>to be </a:t>
            </a:r>
            <a:r>
              <a:rPr lang="en-US" dirty="0"/>
              <a:t>substituted for each </a:t>
            </a:r>
            <a:r>
              <a:rPr lang="en-US" dirty="0" smtClean="0"/>
              <a:t>other representation </a:t>
            </a:r>
            <a:r>
              <a:rPr lang="en-US" dirty="0"/>
              <a:t>multiplicity; equal opportunity</a:t>
            </a:r>
          </a:p>
          <a:p>
            <a:pPr algn="just"/>
            <a:r>
              <a:rPr lang="en-US" b="1" dirty="0"/>
              <a:t>Customizability</a:t>
            </a:r>
          </a:p>
          <a:p>
            <a:pPr marL="82296" indent="0" algn="just">
              <a:buNone/>
            </a:pPr>
            <a:r>
              <a:rPr lang="en-US" dirty="0"/>
              <a:t>M</a:t>
            </a:r>
            <a:r>
              <a:rPr lang="en-US" dirty="0" smtClean="0"/>
              <a:t>odifiability </a:t>
            </a:r>
            <a:r>
              <a:rPr lang="en-US" dirty="0"/>
              <a:t>of the user interface by </a:t>
            </a:r>
            <a:r>
              <a:rPr lang="en-US" dirty="0" smtClean="0"/>
              <a:t>user (adaptability</a:t>
            </a:r>
            <a:r>
              <a:rPr lang="en-US" dirty="0"/>
              <a:t>) or system (</a:t>
            </a:r>
            <a:r>
              <a:rPr lang="en-US" dirty="0" err="1"/>
              <a:t>adaptivity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 err="1" smtClean="0"/>
              <a:t>Observability</a:t>
            </a:r>
            <a:endParaRPr lang="en-US" b="1" dirty="0"/>
          </a:p>
          <a:p>
            <a:pPr marL="82296" indent="0" algn="just">
              <a:buNone/>
            </a:pPr>
            <a:r>
              <a:rPr lang="en-US" dirty="0" smtClean="0"/>
              <a:t>Ability </a:t>
            </a:r>
            <a:r>
              <a:rPr lang="en-US" dirty="0"/>
              <a:t>of user to evaluate the internal state of </a:t>
            </a:r>
            <a:r>
              <a:rPr lang="en-US" dirty="0" smtClean="0"/>
              <a:t>the system </a:t>
            </a:r>
            <a:r>
              <a:rPr lang="en-US" dirty="0"/>
              <a:t>from its perceivable </a:t>
            </a:r>
            <a:r>
              <a:rPr lang="en-US" dirty="0" smtClean="0"/>
              <a:t>representation </a:t>
            </a:r>
            <a:r>
              <a:rPr lang="en-US" dirty="0" err="1" smtClean="0"/>
              <a:t>browsability</a:t>
            </a:r>
            <a:r>
              <a:rPr lang="en-US" dirty="0"/>
              <a:t>; defaults; reachability; </a:t>
            </a:r>
            <a:r>
              <a:rPr lang="en-US" dirty="0" smtClean="0"/>
              <a:t>persistence; operation </a:t>
            </a:r>
            <a:r>
              <a:rPr lang="en-US" dirty="0"/>
              <a:t>visibility</a:t>
            </a:r>
          </a:p>
          <a:p>
            <a:pPr algn="just"/>
            <a:r>
              <a:rPr lang="en-US" b="1" dirty="0"/>
              <a:t>Recoverability</a:t>
            </a:r>
          </a:p>
          <a:p>
            <a:pPr marL="82296" indent="0" algn="just">
              <a:buNone/>
            </a:pPr>
            <a:r>
              <a:rPr lang="en-US" dirty="0"/>
              <a:t>A</a:t>
            </a:r>
            <a:r>
              <a:rPr lang="en-US" dirty="0" smtClean="0"/>
              <a:t>bility </a:t>
            </a:r>
            <a:r>
              <a:rPr lang="en-US" dirty="0"/>
              <a:t>of user to take corrective action once </a:t>
            </a:r>
            <a:r>
              <a:rPr lang="en-US" dirty="0" smtClean="0"/>
              <a:t>an error </a:t>
            </a:r>
            <a:r>
              <a:rPr lang="en-US" dirty="0"/>
              <a:t>has been </a:t>
            </a:r>
            <a:r>
              <a:rPr lang="en-US" dirty="0" smtClean="0"/>
              <a:t>recognized reachability</a:t>
            </a:r>
            <a:r>
              <a:rPr lang="en-US" dirty="0"/>
              <a:t>; forward/backward </a:t>
            </a:r>
            <a:r>
              <a:rPr lang="en-US" dirty="0" smtClean="0"/>
              <a:t>recovery; commensurate </a:t>
            </a:r>
            <a:r>
              <a:rPr lang="en-US" dirty="0"/>
              <a:t>effort</a:t>
            </a:r>
          </a:p>
          <a:p>
            <a:pPr algn="just"/>
            <a:r>
              <a:rPr lang="en-US" b="1" dirty="0"/>
              <a:t>Responsiveness</a:t>
            </a:r>
          </a:p>
          <a:p>
            <a:pPr marL="82296" indent="0" algn="just">
              <a:buNone/>
            </a:pPr>
            <a:r>
              <a:rPr lang="en-US" dirty="0" smtClean="0"/>
              <a:t>How </a:t>
            </a:r>
            <a:r>
              <a:rPr lang="en-US" dirty="0"/>
              <a:t>the user perceives the rate </a:t>
            </a:r>
            <a:r>
              <a:rPr lang="en-US" dirty="0" smtClean="0"/>
              <a:t>of communication </a:t>
            </a:r>
            <a:r>
              <a:rPr lang="en-US" dirty="0"/>
              <a:t>with the </a:t>
            </a:r>
            <a:r>
              <a:rPr lang="en-US" dirty="0" smtClean="0"/>
              <a:t>system stability</a:t>
            </a:r>
            <a:endParaRPr lang="en-US" dirty="0"/>
          </a:p>
          <a:p>
            <a:pPr algn="just"/>
            <a:r>
              <a:rPr lang="en-US" b="1" dirty="0"/>
              <a:t>Task </a:t>
            </a:r>
            <a:r>
              <a:rPr lang="en-US" b="1" dirty="0" smtClean="0"/>
              <a:t>conformance</a:t>
            </a:r>
          </a:p>
          <a:p>
            <a:pPr marL="82296" indent="0" algn="just">
              <a:buNone/>
            </a:pPr>
            <a:r>
              <a:rPr lang="en-US" dirty="0" smtClean="0"/>
              <a:t>Degree </a:t>
            </a:r>
            <a:r>
              <a:rPr lang="en-US" dirty="0"/>
              <a:t>to which system services support all </a:t>
            </a:r>
            <a:r>
              <a:rPr lang="en-US" dirty="0" smtClean="0"/>
              <a:t>of the </a:t>
            </a:r>
            <a:r>
              <a:rPr lang="en-US" dirty="0"/>
              <a:t>user's </a:t>
            </a:r>
            <a:r>
              <a:rPr lang="en-US" dirty="0" smtClean="0"/>
              <a:t>tasks task </a:t>
            </a:r>
            <a:r>
              <a:rPr lang="en-US" dirty="0"/>
              <a:t>completeness; task adequacy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Interface Design Guidelines</a:t>
            </a:r>
          </a:p>
          <a:p>
            <a:pPr algn="just"/>
            <a:r>
              <a:rPr lang="en-US" dirty="0"/>
              <a:t>Some more important </a:t>
            </a:r>
            <a:r>
              <a:rPr lang="en-US" dirty="0" err="1"/>
              <a:t>HCI</a:t>
            </a:r>
            <a:r>
              <a:rPr lang="en-US" dirty="0"/>
              <a:t> design guidelines are presented in this section. </a:t>
            </a:r>
            <a:endParaRPr lang="en-US" dirty="0" smtClean="0"/>
          </a:p>
          <a:p>
            <a:pPr algn="just"/>
            <a:r>
              <a:rPr lang="en-US" b="1" dirty="0" smtClean="0"/>
              <a:t>General interaction</a:t>
            </a:r>
            <a:r>
              <a:rPr lang="en-US" dirty="0" smtClean="0"/>
              <a:t> </a:t>
            </a:r>
          </a:p>
          <a:p>
            <a:pPr algn="just"/>
            <a:r>
              <a:rPr lang="en-US" b="1" dirty="0" smtClean="0"/>
              <a:t>Information </a:t>
            </a:r>
            <a:r>
              <a:rPr lang="en-US" b="1" dirty="0"/>
              <a:t>display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b="1" dirty="0"/>
              <a:t>D</a:t>
            </a:r>
            <a:r>
              <a:rPr lang="en-US" b="1" dirty="0" smtClean="0"/>
              <a:t>ata </a:t>
            </a:r>
            <a:r>
              <a:rPr lang="en-US" b="1" dirty="0"/>
              <a:t>entry</a:t>
            </a:r>
            <a:r>
              <a:rPr lang="en-US" dirty="0"/>
              <a:t> are three categories of </a:t>
            </a:r>
            <a:r>
              <a:rPr lang="en-US" dirty="0" err="1"/>
              <a:t>HCI</a:t>
            </a:r>
            <a:r>
              <a:rPr lang="en-US" dirty="0"/>
              <a:t> design </a:t>
            </a:r>
            <a:r>
              <a:rPr lang="en-US" dirty="0" smtClean="0"/>
              <a:t>guidelines.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4000" b="1" dirty="0"/>
              <a:t>Paradigms for </a:t>
            </a:r>
            <a:r>
              <a:rPr lang="en-US" sz="4000" b="1" dirty="0" smtClean="0"/>
              <a:t>interaction</a:t>
            </a:r>
            <a:endParaRPr lang="en-US" sz="4000" dirty="0" smtClean="0">
              <a:latin typeface="Comic Sans MS" pitchFamily="66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sz="3200" dirty="0" smtClean="0"/>
              <a:t>New </a:t>
            </a:r>
            <a:r>
              <a:rPr lang="en-US" sz="3200" dirty="0"/>
              <a:t>computing technologies arrive, creating a new perception of the </a:t>
            </a:r>
            <a:r>
              <a:rPr lang="en-US" sz="3200" dirty="0" smtClean="0"/>
              <a:t> human—computer </a:t>
            </a:r>
            <a:r>
              <a:rPr lang="en-US" sz="3200" dirty="0"/>
              <a:t>relationship.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sz="3200" dirty="0"/>
              <a:t>We can trace some of these shifts in the history of interactive technologies.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3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 smtClean="0"/>
              <a:t>Batch Processing (1950s)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Computerized </a:t>
            </a:r>
            <a:r>
              <a:rPr lang="en-US" b="1" dirty="0"/>
              <a:t>batch processing</a:t>
            </a:r>
            <a:r>
              <a:rPr lang="en-US" dirty="0"/>
              <a:t> is a method of running software programs called </a:t>
            </a:r>
            <a:r>
              <a:rPr lang="en-US" b="1" dirty="0"/>
              <a:t>jobs</a:t>
            </a:r>
            <a:r>
              <a:rPr lang="en-US" dirty="0"/>
              <a:t> in batches automatically.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While </a:t>
            </a:r>
            <a:r>
              <a:rPr lang="en-US" dirty="0"/>
              <a:t>users are required to submit the jobs, no other interaction by the user is required to process the batch.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Batches </a:t>
            </a:r>
            <a:r>
              <a:rPr lang="en-US" dirty="0"/>
              <a:t>may automatically be run at scheduled times as well as being run contingent on the availability of computer resources. </a:t>
            </a:r>
          </a:p>
          <a:p>
            <a:pPr algn="just">
              <a:lnSpc>
                <a:spcPct val="2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519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 smtClean="0"/>
              <a:t>Time sharing (1960s)</a:t>
            </a:r>
            <a:endParaRPr lang="en-US" b="1" dirty="0"/>
          </a:p>
          <a:p>
            <a:pPr algn="just">
              <a:lnSpc>
                <a:spcPct val="200000"/>
              </a:lnSpc>
            </a:pPr>
            <a:r>
              <a:rPr lang="en-US" dirty="0"/>
              <a:t>Time sharing means that a single computer could support multiple users. </a:t>
            </a:r>
            <a:r>
              <a:rPr lang="en-US" dirty="0" smtClean="0"/>
              <a:t>The introduction </a:t>
            </a:r>
            <a:r>
              <a:rPr lang="en-US" dirty="0"/>
              <a:t>of time sharing meant the end of batch-processing, in which </a:t>
            </a:r>
            <a:r>
              <a:rPr lang="en-US" dirty="0" smtClean="0"/>
              <a:t>complete </a:t>
            </a:r>
            <a:r>
              <a:rPr lang="en-US" dirty="0"/>
              <a:t>jobs processed individually.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3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250000"/>
              </a:lnSpc>
            </a:pPr>
            <a:r>
              <a:rPr lang="en-US" b="1" dirty="0"/>
              <a:t>Video display </a:t>
            </a:r>
            <a:r>
              <a:rPr lang="en-US" b="1" dirty="0" smtClean="0"/>
              <a:t>units (1970s)</a:t>
            </a:r>
            <a:endParaRPr lang="en-US" b="1" dirty="0"/>
          </a:p>
          <a:p>
            <a:pPr algn="just">
              <a:lnSpc>
                <a:spcPct val="250000"/>
              </a:lnSpc>
            </a:pPr>
            <a:r>
              <a:rPr lang="en-US" dirty="0"/>
              <a:t>The earliest applications of display screen images were developed in </a:t>
            </a:r>
            <a:r>
              <a:rPr lang="en-US" dirty="0" smtClean="0"/>
              <a:t>military applications</a:t>
            </a:r>
            <a:r>
              <a:rPr lang="en-US" dirty="0"/>
              <a:t>. However, it took until 1962 to develop Sketchpad, a </a:t>
            </a:r>
            <a:r>
              <a:rPr lang="en-US" dirty="0" smtClean="0"/>
              <a:t>simulation language </a:t>
            </a:r>
            <a:r>
              <a:rPr lang="en-US" dirty="0"/>
              <a:t>for visual models. It demonstrated that computers could be used </a:t>
            </a:r>
            <a:r>
              <a:rPr lang="en-US" dirty="0" smtClean="0"/>
              <a:t>to create </a:t>
            </a:r>
            <a:r>
              <a:rPr lang="en-US" dirty="0"/>
              <a:t>visual models of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2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more suitable medium than paper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1962 – Sutherland's Sketchpad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computers for visualizing and manipulating data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one person's contribution could drastically change the history of computing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4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Programming </a:t>
            </a:r>
            <a:r>
              <a:rPr lang="en-US" b="1" dirty="0" smtClean="0"/>
              <a:t>toolkits (1970s)</a:t>
            </a:r>
            <a:endParaRPr lang="en-US" b="1" dirty="0"/>
          </a:p>
          <a:p>
            <a:pPr algn="just"/>
            <a:r>
              <a:rPr lang="en-US" dirty="0"/>
              <a:t>The idea of building components of a computer system that will allow you </a:t>
            </a:r>
            <a:r>
              <a:rPr lang="en-US" dirty="0" smtClean="0"/>
              <a:t>to rebuild a more complex system is called bootstrapping. </a:t>
            </a:r>
          </a:p>
          <a:p>
            <a:pPr algn="just"/>
            <a:r>
              <a:rPr lang="en-US" dirty="0" smtClean="0"/>
              <a:t>This has been used to a great </a:t>
            </a:r>
            <a:r>
              <a:rPr lang="en-US" dirty="0"/>
              <a:t>extent in all of computing.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power of programming toolkits is </a:t>
            </a:r>
            <a:r>
              <a:rPr lang="en-US" dirty="0" smtClean="0"/>
              <a:t>that small</a:t>
            </a:r>
            <a:r>
              <a:rPr lang="en-US" dirty="0"/>
              <a:t>, well understood components can be composed in </a:t>
            </a:r>
            <a:r>
              <a:rPr lang="en-US" dirty="0" smtClean="0"/>
              <a:t>fixed </a:t>
            </a:r>
            <a:r>
              <a:rPr lang="en-US" dirty="0"/>
              <a:t>ways in </a:t>
            </a:r>
            <a:r>
              <a:rPr lang="en-US" dirty="0" smtClean="0"/>
              <a:t>order to </a:t>
            </a:r>
            <a:r>
              <a:rPr lang="en-US" dirty="0"/>
              <a:t>create larger tools. </a:t>
            </a:r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these larger tools become understood, they </a:t>
            </a:r>
            <a:r>
              <a:rPr lang="en-US" dirty="0" smtClean="0"/>
              <a:t>can continue </a:t>
            </a:r>
            <a:r>
              <a:rPr lang="en-US" dirty="0"/>
              <a:t>to be composed with other tools, and the process continues</a:t>
            </a:r>
            <a:r>
              <a:rPr lang="en-US" dirty="0" smtClean="0"/>
              <a:t>.</a:t>
            </a:r>
          </a:p>
          <a:p>
            <a:pPr algn="just"/>
            <a:r>
              <a:rPr lang="en-GB" sz="2800" dirty="0" smtClean="0"/>
              <a:t>The </a:t>
            </a:r>
            <a:r>
              <a:rPr lang="en-GB" sz="2800" dirty="0"/>
              <a:t>right programming toolkit provides building blocks to producing complex interactive systems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38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96</TotalTime>
  <Words>1971</Words>
  <Application>Microsoft Office PowerPoint</Application>
  <PresentationFormat>On-screen Show (4:3)</PresentationFormat>
  <Paragraphs>209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USABILITY PRINCIPLES AND PARADIGMS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Principles of usability</vt:lpstr>
      <vt:lpstr>PowerPoint Presentation</vt:lpstr>
      <vt:lpstr>Principles of learnability</vt:lpstr>
      <vt:lpstr>Principles of flexibility</vt:lpstr>
      <vt:lpstr>Principles of robustness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PARADIGMS</dc:title>
  <dc:creator>Arshley</dc:creator>
  <cp:lastModifiedBy>Arshley</cp:lastModifiedBy>
  <cp:revision>26</cp:revision>
  <dcterms:created xsi:type="dcterms:W3CDTF">2024-02-12T05:47:54Z</dcterms:created>
  <dcterms:modified xsi:type="dcterms:W3CDTF">2024-02-12T07:24:35Z</dcterms:modified>
</cp:coreProperties>
</file>