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0" r:id="rId15"/>
    <p:sldId id="278" r:id="rId16"/>
    <p:sldId id="281" r:id="rId17"/>
    <p:sldId id="282" r:id="rId18"/>
    <p:sldId id="279" r:id="rId19"/>
    <p:sldId id="283" r:id="rId20"/>
    <p:sldId id="284" r:id="rId21"/>
    <p:sldId id="285" r:id="rId22"/>
    <p:sldId id="269" r:id="rId23"/>
    <p:sldId id="270" r:id="rId24"/>
    <p:sldId id="271" r:id="rId25"/>
    <p:sldId id="272" r:id="rId26"/>
    <p:sldId id="273" r:id="rId27"/>
    <p:sldId id="274" r:id="rId28"/>
    <p:sldId id="275" r:id="rId29"/>
    <p:sldId id="276" r:id="rId30"/>
    <p:sldId id="277"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53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4F54280-6C60-48B5-9035-4DC2E7A856A6}" type="datetimeFigureOut">
              <a:rPr lang="en-US" smtClean="0"/>
              <a:t>2/19/2024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9896B7E-37BE-47A7-B473-6E38FD6B96AC}"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F54280-6C60-48B5-9035-4DC2E7A856A6}"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96B7E-37BE-47A7-B473-6E38FD6B96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F54280-6C60-48B5-9035-4DC2E7A856A6}"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96B7E-37BE-47A7-B473-6E38FD6B96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4F54280-6C60-48B5-9035-4DC2E7A856A6}"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96B7E-37BE-47A7-B473-6E38FD6B96AC}"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F54280-6C60-48B5-9035-4DC2E7A856A6}" type="datetimeFigureOut">
              <a:rPr lang="en-US" smtClean="0"/>
              <a:t>2/19/2024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9896B7E-37BE-47A7-B473-6E38FD6B96A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4F54280-6C60-48B5-9035-4DC2E7A856A6}"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96B7E-37BE-47A7-B473-6E38FD6B96AC}"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4F54280-6C60-48B5-9035-4DC2E7A856A6}" type="datetimeFigureOut">
              <a:rPr lang="en-US" smtClean="0"/>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896B7E-37BE-47A7-B473-6E38FD6B96AC}"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F54280-6C60-48B5-9035-4DC2E7A856A6}" type="datetimeFigureOut">
              <a:rPr lang="en-US" smtClean="0"/>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896B7E-37BE-47A7-B473-6E38FD6B96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54280-6C60-48B5-9035-4DC2E7A856A6}" type="datetimeFigureOut">
              <a:rPr lang="en-US" smtClean="0"/>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896B7E-37BE-47A7-B473-6E38FD6B96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F54280-6C60-48B5-9035-4DC2E7A856A6}"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96B7E-37BE-47A7-B473-6E38FD6B96AC}"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F54280-6C60-48B5-9035-4DC2E7A856A6}" type="datetimeFigureOut">
              <a:rPr lang="en-US" smtClean="0"/>
              <a:t>2/19/2024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9896B7E-37BE-47A7-B473-6E38FD6B96AC}"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4F54280-6C60-48B5-9035-4DC2E7A856A6}" type="datetimeFigureOut">
              <a:rPr lang="en-US" smtClean="0"/>
              <a:t>2/19/2024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9896B7E-37BE-47A7-B473-6E38FD6B96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3600" b="1" dirty="0" smtClean="0"/>
              <a:t>INTRODUCTION</a:t>
            </a:r>
            <a:endParaRPr lang="en-US" sz="3600" b="1" dirty="0"/>
          </a:p>
        </p:txBody>
      </p:sp>
      <p:sp>
        <p:nvSpPr>
          <p:cNvPr id="2" name="Title 1"/>
          <p:cNvSpPr>
            <a:spLocks noGrp="1"/>
          </p:cNvSpPr>
          <p:nvPr>
            <p:ph type="ctrTitle"/>
          </p:nvPr>
        </p:nvSpPr>
        <p:spPr/>
        <p:txBody>
          <a:bodyPr/>
          <a:lstStyle/>
          <a:p>
            <a:r>
              <a:rPr lang="en-US" dirty="0" smtClean="0"/>
              <a:t>INTERACTION DESIGN BASICS</a:t>
            </a:r>
            <a:endParaRPr lang="en-US" dirty="0"/>
          </a:p>
        </p:txBody>
      </p:sp>
    </p:spTree>
    <p:extLst>
      <p:ext uri="{BB962C8B-B14F-4D97-AF65-F5344CB8AC3E}">
        <p14:creationId xmlns:p14="http://schemas.microsoft.com/office/powerpoint/2010/main" val="1805661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pPr algn="just">
              <a:lnSpc>
                <a:spcPct val="150000"/>
              </a:lnSpc>
            </a:pPr>
            <a:r>
              <a:rPr lang="en-US" b="1" dirty="0"/>
              <a:t>Analysis</a:t>
            </a:r>
            <a:r>
              <a:rPr lang="en-US" dirty="0"/>
              <a:t>: Analyze research findings to identify patterns, pain points, and opportunities for improvement</a:t>
            </a:r>
            <a:r>
              <a:rPr lang="en-US" dirty="0" smtClean="0"/>
              <a:t>. </a:t>
            </a:r>
            <a:r>
              <a:rPr lang="en-US" dirty="0"/>
              <a:t>Through various methods, </a:t>
            </a:r>
            <a:r>
              <a:rPr lang="en-US" dirty="0" smtClean="0"/>
              <a:t>order the </a:t>
            </a:r>
            <a:r>
              <a:rPr lang="en-US" dirty="0"/>
              <a:t>gathered requirements </a:t>
            </a:r>
            <a:r>
              <a:rPr lang="en-US" dirty="0" smtClean="0"/>
              <a:t>to </a:t>
            </a:r>
            <a:r>
              <a:rPr lang="en-US" dirty="0"/>
              <a:t>bring out key issues.</a:t>
            </a:r>
            <a:endParaRPr lang="en-US" dirty="0"/>
          </a:p>
          <a:p>
            <a:pPr algn="just">
              <a:lnSpc>
                <a:spcPct val="150000"/>
              </a:lnSpc>
            </a:pPr>
            <a:r>
              <a:rPr lang="en-US" b="1" dirty="0"/>
              <a:t>Design</a:t>
            </a:r>
            <a:r>
              <a:rPr lang="en-US" dirty="0"/>
              <a:t>: Various design guidelines help you to move from what you </a:t>
            </a:r>
            <a:r>
              <a:rPr lang="en-US" dirty="0" smtClean="0"/>
              <a:t>want to </a:t>
            </a:r>
            <a:r>
              <a:rPr lang="en-US" dirty="0"/>
              <a:t>how to do it. </a:t>
            </a:r>
            <a:r>
              <a:rPr lang="en-US" dirty="0" smtClean="0"/>
              <a:t>At this level generate </a:t>
            </a:r>
            <a:r>
              <a:rPr lang="en-US" dirty="0"/>
              <a:t>ideas and concepts for the product's interaction model, interface layout, and visual design.</a:t>
            </a:r>
          </a:p>
        </p:txBody>
      </p:sp>
    </p:spTree>
    <p:extLst>
      <p:ext uri="{BB962C8B-B14F-4D97-AF65-F5344CB8AC3E}">
        <p14:creationId xmlns:p14="http://schemas.microsoft.com/office/powerpoint/2010/main" val="81152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b="1" dirty="0"/>
              <a:t>Iteration</a:t>
            </a:r>
            <a:r>
              <a:rPr lang="en-US" dirty="0"/>
              <a:t> </a:t>
            </a:r>
            <a:r>
              <a:rPr lang="en-US" b="1" dirty="0"/>
              <a:t>and</a:t>
            </a:r>
            <a:r>
              <a:rPr lang="en-US" dirty="0"/>
              <a:t> </a:t>
            </a:r>
            <a:r>
              <a:rPr lang="en-US" b="1" dirty="0"/>
              <a:t>prototyping</a:t>
            </a:r>
            <a:r>
              <a:rPr lang="en-US" dirty="0"/>
              <a:t>: </a:t>
            </a:r>
            <a:r>
              <a:rPr lang="en-US" dirty="0"/>
              <a:t>Create interactive prototypes to test and validate design concepts with users</a:t>
            </a:r>
            <a:r>
              <a:rPr lang="en-US" dirty="0" smtClean="0"/>
              <a:t>. Then try </a:t>
            </a:r>
            <a:r>
              <a:rPr lang="en-US" dirty="0"/>
              <a:t>out early versions of the system with </a:t>
            </a:r>
            <a:r>
              <a:rPr lang="en-US" dirty="0" smtClean="0"/>
              <a:t>real users. This will help iron out design issues early in the project.</a:t>
            </a:r>
          </a:p>
          <a:p>
            <a:pPr algn="just"/>
            <a:r>
              <a:rPr lang="en-US" b="1" dirty="0"/>
              <a:t>Evaluation</a:t>
            </a:r>
            <a:r>
              <a:rPr lang="en-US" dirty="0"/>
              <a:t>: Conduct usability testing and gather feedback from users to iterate and refine the design.</a:t>
            </a:r>
          </a:p>
          <a:p>
            <a:pPr algn="just"/>
            <a:r>
              <a:rPr lang="en-US" b="1" dirty="0"/>
              <a:t>Implementation</a:t>
            </a:r>
            <a:r>
              <a:rPr lang="en-US" dirty="0"/>
              <a:t>: Develop the final product based on the approved design, considering technical feasibility and </a:t>
            </a:r>
            <a:r>
              <a:rPr lang="en-US" dirty="0" smtClean="0"/>
              <a:t>constraints like </a:t>
            </a:r>
            <a:r>
              <a:rPr lang="en-US" dirty="0"/>
              <a:t>writing code, documentation and </a:t>
            </a:r>
            <a:r>
              <a:rPr lang="en-US" dirty="0" smtClean="0"/>
              <a:t>make hardware</a:t>
            </a:r>
            <a:r>
              <a:rPr lang="en-US" dirty="0"/>
              <a:t>.</a:t>
            </a:r>
            <a:endParaRPr lang="en-US" dirty="0"/>
          </a:p>
          <a:p>
            <a:pPr algn="just"/>
            <a:endParaRPr lang="en-US" dirty="0"/>
          </a:p>
        </p:txBody>
      </p:sp>
    </p:spTree>
    <p:extLst>
      <p:ext uri="{BB962C8B-B14F-4D97-AF65-F5344CB8AC3E}">
        <p14:creationId xmlns:p14="http://schemas.microsoft.com/office/powerpoint/2010/main" val="201706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pic>
        <p:nvPicPr>
          <p:cNvPr id="4" name="Content Placeholder 6" descr="ALAN DI JANE FINLAY GREGORY ABOWO HUSSELL BEALE | Chegg.com"/>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229600" cy="5181600"/>
          </a:xfrm>
          <a:prstGeom prst="rect">
            <a:avLst/>
          </a:prstGeom>
          <a:noFill/>
          <a:ln>
            <a:noFill/>
          </a:ln>
        </p:spPr>
      </p:pic>
    </p:spTree>
    <p:extLst>
      <p:ext uri="{BB962C8B-B14F-4D97-AF65-F5344CB8AC3E}">
        <p14:creationId xmlns:p14="http://schemas.microsoft.com/office/powerpoint/2010/main" val="3397332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b="1" dirty="0"/>
              <a:t>User focus</a:t>
            </a:r>
          </a:p>
          <a:p>
            <a:pPr algn="just"/>
            <a:r>
              <a:rPr lang="en-US" dirty="0"/>
              <a:t>Once more: gather as much information as possible about the future users </a:t>
            </a:r>
            <a:r>
              <a:rPr lang="en-US" dirty="0" smtClean="0"/>
              <a:t>of the </a:t>
            </a:r>
            <a:r>
              <a:rPr lang="en-US" dirty="0"/>
              <a:t>system. Terminology:</a:t>
            </a:r>
          </a:p>
          <a:p>
            <a:pPr algn="just"/>
            <a:r>
              <a:rPr lang="en-US" dirty="0"/>
              <a:t> Stakeholders: people </a:t>
            </a:r>
            <a:r>
              <a:rPr lang="en-US" dirty="0" smtClean="0"/>
              <a:t>affected </a:t>
            </a:r>
            <a:r>
              <a:rPr lang="en-US" dirty="0"/>
              <a:t>directly or indirectly by a system</a:t>
            </a:r>
          </a:p>
          <a:p>
            <a:pPr algn="just"/>
            <a:r>
              <a:rPr lang="en-US" dirty="0"/>
              <a:t> Participatory design: bringing a potential user fully into the design </a:t>
            </a:r>
            <a:r>
              <a:rPr lang="en-US" dirty="0" smtClean="0"/>
              <a:t>process</a:t>
            </a:r>
            <a:endParaRPr lang="en-US" dirty="0"/>
          </a:p>
        </p:txBody>
      </p:sp>
    </p:spTree>
    <p:extLst>
      <p:ext uri="{BB962C8B-B14F-4D97-AF65-F5344CB8AC3E}">
        <p14:creationId xmlns:p14="http://schemas.microsoft.com/office/powerpoint/2010/main" val="739400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4000" b="1" dirty="0" smtClean="0"/>
              <a:t>Know </a:t>
            </a:r>
            <a:r>
              <a:rPr lang="en-US" sz="4000" b="1" dirty="0"/>
              <a:t>your </a:t>
            </a:r>
            <a:r>
              <a:rPr lang="en-US" sz="4000" b="1" dirty="0" smtClean="0"/>
              <a:t>user</a:t>
            </a:r>
          </a:p>
          <a:p>
            <a:pPr marL="1517650"/>
            <a:r>
              <a:rPr lang="en-US" sz="4000" dirty="0"/>
              <a:t>who are they?</a:t>
            </a:r>
          </a:p>
          <a:p>
            <a:pPr marL="1517650"/>
            <a:r>
              <a:rPr lang="en-US" sz="4000" dirty="0"/>
              <a:t>probably </a:t>
            </a:r>
            <a:r>
              <a:rPr lang="en-US" sz="4000" u="sng" dirty="0"/>
              <a:t>not</a:t>
            </a:r>
            <a:r>
              <a:rPr lang="en-US" sz="4000" dirty="0"/>
              <a:t> like you!</a:t>
            </a:r>
          </a:p>
          <a:p>
            <a:pPr marL="1517650"/>
            <a:r>
              <a:rPr lang="en-US" sz="4000" dirty="0"/>
              <a:t>talk to them</a:t>
            </a:r>
          </a:p>
          <a:p>
            <a:pPr marL="1517650"/>
            <a:r>
              <a:rPr lang="en-US" sz="4000" dirty="0"/>
              <a:t>watch them</a:t>
            </a:r>
          </a:p>
          <a:p>
            <a:pPr marL="1517650"/>
            <a:r>
              <a:rPr lang="en-US" sz="4000" dirty="0"/>
              <a:t>use your imagination</a:t>
            </a:r>
          </a:p>
          <a:p>
            <a:endParaRPr lang="en-US" sz="4000" b="1" dirty="0"/>
          </a:p>
        </p:txBody>
      </p:sp>
    </p:spTree>
    <p:extLst>
      <p:ext uri="{BB962C8B-B14F-4D97-AF65-F5344CB8AC3E}">
        <p14:creationId xmlns:p14="http://schemas.microsoft.com/office/powerpoint/2010/main" val="460983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Persona: </a:t>
            </a:r>
            <a:endParaRPr lang="en-US" dirty="0" smtClean="0"/>
          </a:p>
          <a:p>
            <a:r>
              <a:rPr lang="en-US" dirty="0" smtClean="0"/>
              <a:t>Is a rich </a:t>
            </a:r>
            <a:r>
              <a:rPr lang="en-US" dirty="0"/>
              <a:t>picture of an imaginary person who represents your core user group</a:t>
            </a:r>
          </a:p>
          <a:p>
            <a:r>
              <a:rPr lang="en-GB" dirty="0" smtClean="0"/>
              <a:t>What's the description </a:t>
            </a:r>
            <a:r>
              <a:rPr lang="en-GB" dirty="0"/>
              <a:t>of an ‘example’ user</a:t>
            </a:r>
          </a:p>
          <a:p>
            <a:pPr lvl="1"/>
            <a:r>
              <a:rPr lang="en-GB" dirty="0"/>
              <a:t>not necessarily a real person</a:t>
            </a:r>
          </a:p>
          <a:p>
            <a:r>
              <a:rPr lang="en-GB" dirty="0" smtClean="0"/>
              <a:t>Can be used </a:t>
            </a:r>
            <a:r>
              <a:rPr lang="en-GB" dirty="0"/>
              <a:t>as surrogate user</a:t>
            </a:r>
          </a:p>
          <a:p>
            <a:pPr lvl="1"/>
            <a:r>
              <a:rPr lang="en-GB" dirty="0"/>
              <a:t>what would Betty think</a:t>
            </a:r>
          </a:p>
          <a:p>
            <a:r>
              <a:rPr lang="en-GB" dirty="0" smtClean="0"/>
              <a:t>Details </a:t>
            </a:r>
            <a:r>
              <a:rPr lang="en-GB" dirty="0"/>
              <a:t>matter</a:t>
            </a:r>
          </a:p>
          <a:p>
            <a:pPr lvl="1"/>
            <a:r>
              <a:rPr lang="en-GB" dirty="0"/>
              <a:t>makes her ‘real’</a:t>
            </a:r>
          </a:p>
          <a:p>
            <a:endParaRPr lang="en-US" dirty="0"/>
          </a:p>
        </p:txBody>
      </p:sp>
    </p:spTree>
    <p:extLst>
      <p:ext uri="{BB962C8B-B14F-4D97-AF65-F5344CB8AC3E}">
        <p14:creationId xmlns:p14="http://schemas.microsoft.com/office/powerpoint/2010/main" val="706332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lgn="just"/>
            <a:r>
              <a:rPr lang="en-US" sz="2800" dirty="0"/>
              <a:t>Betty is 37 years old,  She has been Warehouse Manager for five years and worked for Simpkins Brothers Engineering for twelve years.  She didn’t go to university, but has studied in her evenings for a business diploma.  She has two children aged 15 and 7 and does not like to work late.  She did part of an introductory in-house computer course some years ago, but it was interrupted when she was promoted and could no longer afford to take the time.  Her vision is perfect, but her right-hand movement is slightly restricted following an industrial accident 3 years ago.  She is enthusiastic about her work and is happy to delegate responsibility and take suggestions from her staff.  However, she does feel threatened by the introduction of yet another new computer system (the third in her time at </a:t>
            </a:r>
            <a:r>
              <a:rPr lang="en-US" sz="2800" dirty="0" err="1"/>
              <a:t>SBE</a:t>
            </a:r>
            <a:r>
              <a:rPr lang="en-US" sz="2800" dirty="0"/>
              <a:t>). </a:t>
            </a:r>
            <a:endParaRPr lang="en-GB" sz="2800" dirty="0"/>
          </a:p>
          <a:p>
            <a:pPr algn="just"/>
            <a:endParaRPr lang="en-US" dirty="0"/>
          </a:p>
        </p:txBody>
      </p:sp>
    </p:spTree>
    <p:extLst>
      <p:ext uri="{BB962C8B-B14F-4D97-AF65-F5344CB8AC3E}">
        <p14:creationId xmlns:p14="http://schemas.microsoft.com/office/powerpoint/2010/main" val="90440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GB" sz="3200" b="1" dirty="0" smtClean="0"/>
              <a:t>Carry out cultural probes</a:t>
            </a:r>
          </a:p>
          <a:p>
            <a:r>
              <a:rPr lang="en-GB" sz="2000" dirty="0" smtClean="0"/>
              <a:t>Direct </a:t>
            </a:r>
            <a:r>
              <a:rPr lang="en-GB" sz="2000" dirty="0"/>
              <a:t>observation</a:t>
            </a:r>
          </a:p>
          <a:p>
            <a:pPr lvl="1"/>
            <a:r>
              <a:rPr lang="en-GB" sz="1800" dirty="0"/>
              <a:t>sometimes hard</a:t>
            </a:r>
          </a:p>
          <a:p>
            <a:pPr lvl="2"/>
            <a:r>
              <a:rPr lang="en-GB" sz="1600" dirty="0"/>
              <a:t>in the home</a:t>
            </a:r>
          </a:p>
          <a:p>
            <a:pPr lvl="2"/>
            <a:r>
              <a:rPr lang="en-GB" sz="1600" dirty="0"/>
              <a:t>psychiatric patients, …</a:t>
            </a:r>
          </a:p>
          <a:p>
            <a:endParaRPr lang="en-GB" sz="900" dirty="0"/>
          </a:p>
          <a:p>
            <a:r>
              <a:rPr lang="en-GB" sz="2000" dirty="0" smtClean="0"/>
              <a:t>Probe </a:t>
            </a:r>
            <a:r>
              <a:rPr lang="en-GB" sz="2000" dirty="0"/>
              <a:t>packs</a:t>
            </a:r>
          </a:p>
          <a:p>
            <a:pPr lvl="1"/>
            <a:r>
              <a:rPr lang="en-GB" sz="1800" dirty="0"/>
              <a:t>items to prompt responses</a:t>
            </a:r>
          </a:p>
          <a:p>
            <a:pPr lvl="2"/>
            <a:r>
              <a:rPr lang="en-GB" sz="1600" dirty="0"/>
              <a:t>e.g. glass to listen at wall, camera, postcard</a:t>
            </a:r>
          </a:p>
          <a:p>
            <a:pPr lvl="1"/>
            <a:r>
              <a:rPr lang="en-GB" sz="1800" dirty="0"/>
              <a:t>given to people to open in their own environment</a:t>
            </a:r>
            <a:br>
              <a:rPr lang="en-GB" sz="1800" dirty="0"/>
            </a:br>
            <a:r>
              <a:rPr lang="en-GB" sz="1800" dirty="0"/>
              <a:t>they record what is meaningful </a:t>
            </a:r>
            <a:r>
              <a:rPr lang="en-GB" sz="1800" i="1" dirty="0"/>
              <a:t>to them</a:t>
            </a:r>
            <a:endParaRPr lang="en-GB" sz="1800" dirty="0"/>
          </a:p>
          <a:p>
            <a:endParaRPr lang="en-GB" sz="1000" dirty="0"/>
          </a:p>
          <a:p>
            <a:r>
              <a:rPr lang="en-GB" sz="2000" dirty="0"/>
              <a:t>used to …</a:t>
            </a:r>
          </a:p>
          <a:p>
            <a:pPr lvl="1"/>
            <a:r>
              <a:rPr lang="en-GB" sz="1800" dirty="0"/>
              <a:t>inform interviews, prompt ideas, </a:t>
            </a:r>
            <a:r>
              <a:rPr lang="en-GB" sz="1800" dirty="0" smtClean="0"/>
              <a:t>culture designers</a:t>
            </a:r>
            <a:endParaRPr lang="en-GB" sz="1800" dirty="0"/>
          </a:p>
        </p:txBody>
      </p:sp>
    </p:spTree>
    <p:extLst>
      <p:ext uri="{BB962C8B-B14F-4D97-AF65-F5344CB8AC3E}">
        <p14:creationId xmlns:p14="http://schemas.microsoft.com/office/powerpoint/2010/main" val="2862725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b="1" dirty="0"/>
              <a:t>Scenarios</a:t>
            </a:r>
          </a:p>
          <a:p>
            <a:pPr algn="just"/>
            <a:r>
              <a:rPr lang="en-US" dirty="0"/>
              <a:t>Scenarios are stories for design: rich stories of interaction sometimes illustrated with storyboards.</a:t>
            </a:r>
          </a:p>
          <a:p>
            <a:pPr algn="just"/>
            <a:r>
              <a:rPr lang="en-GB" b="1" dirty="0" smtClean="0"/>
              <a:t>We use scenarios </a:t>
            </a:r>
            <a:r>
              <a:rPr lang="en-GB" b="1" dirty="0"/>
              <a:t>for design</a:t>
            </a:r>
          </a:p>
          <a:p>
            <a:pPr lvl="1" algn="just"/>
            <a:r>
              <a:rPr lang="en-GB" dirty="0"/>
              <a:t>communicate with others</a:t>
            </a:r>
          </a:p>
          <a:p>
            <a:pPr lvl="1" algn="just"/>
            <a:r>
              <a:rPr lang="en-GB" dirty="0"/>
              <a:t>validate other models</a:t>
            </a:r>
          </a:p>
          <a:p>
            <a:pPr lvl="1" algn="just"/>
            <a:r>
              <a:rPr lang="en-GB" dirty="0"/>
              <a:t>understand dynamics</a:t>
            </a:r>
          </a:p>
          <a:p>
            <a:pPr algn="just">
              <a:spcBef>
                <a:spcPct val="50000"/>
              </a:spcBef>
            </a:pPr>
            <a:r>
              <a:rPr lang="en-GB" b="1" dirty="0" smtClean="0"/>
              <a:t>Linearity</a:t>
            </a:r>
            <a:endParaRPr lang="en-GB" b="1" dirty="0"/>
          </a:p>
          <a:p>
            <a:pPr lvl="1" algn="just"/>
            <a:r>
              <a:rPr lang="en-GB" dirty="0"/>
              <a:t>time is linear - our lives are linear</a:t>
            </a:r>
          </a:p>
          <a:p>
            <a:pPr lvl="1" algn="just"/>
            <a:r>
              <a:rPr lang="en-GB" dirty="0"/>
              <a:t>but don’t show alternatives</a:t>
            </a:r>
          </a:p>
          <a:p>
            <a:pPr algn="just"/>
            <a:endParaRPr lang="en-US" dirty="0"/>
          </a:p>
        </p:txBody>
      </p:sp>
    </p:spTree>
    <p:extLst>
      <p:ext uri="{BB962C8B-B14F-4D97-AF65-F5344CB8AC3E}">
        <p14:creationId xmlns:p14="http://schemas.microsoft.com/office/powerpoint/2010/main" val="399461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nSpc>
                <a:spcPct val="150000"/>
              </a:lnSpc>
            </a:pPr>
            <a:r>
              <a:rPr lang="en-US" sz="3200" b="1" dirty="0" smtClean="0"/>
              <a:t>Scenarios Cont.</a:t>
            </a:r>
          </a:p>
          <a:p>
            <a:pPr>
              <a:lnSpc>
                <a:spcPct val="150000"/>
              </a:lnSpc>
            </a:pPr>
            <a:r>
              <a:rPr lang="en-US" sz="2400" dirty="0"/>
              <a:t>what will users want to do</a:t>
            </a:r>
            <a:r>
              <a:rPr lang="en-US" sz="2400" dirty="0" smtClean="0"/>
              <a:t>?</a:t>
            </a:r>
            <a:endParaRPr lang="en-US" sz="1200" dirty="0"/>
          </a:p>
          <a:p>
            <a:pPr>
              <a:lnSpc>
                <a:spcPct val="150000"/>
              </a:lnSpc>
            </a:pPr>
            <a:r>
              <a:rPr lang="en-US" sz="2400" b="1" dirty="0"/>
              <a:t>S</a:t>
            </a:r>
            <a:r>
              <a:rPr lang="en-US" sz="2400" b="1" dirty="0" smtClean="0"/>
              <a:t>tep-by-step </a:t>
            </a:r>
            <a:r>
              <a:rPr lang="en-US" sz="2400" b="1" dirty="0"/>
              <a:t>walkthrough</a:t>
            </a:r>
          </a:p>
          <a:p>
            <a:pPr lvl="1">
              <a:lnSpc>
                <a:spcPct val="150000"/>
              </a:lnSpc>
            </a:pPr>
            <a:r>
              <a:rPr lang="en-US" sz="2000" dirty="0"/>
              <a:t>what can they see (sketches, screen shots)</a:t>
            </a:r>
          </a:p>
          <a:p>
            <a:pPr lvl="1">
              <a:lnSpc>
                <a:spcPct val="150000"/>
              </a:lnSpc>
            </a:pPr>
            <a:r>
              <a:rPr lang="en-US" sz="2000" dirty="0"/>
              <a:t>what do they do (keyboard, mouse etc.)</a:t>
            </a:r>
          </a:p>
          <a:p>
            <a:pPr lvl="1">
              <a:lnSpc>
                <a:spcPct val="150000"/>
              </a:lnSpc>
            </a:pPr>
            <a:r>
              <a:rPr lang="en-US" sz="2000" dirty="0"/>
              <a:t>what are they thinking?</a:t>
            </a:r>
          </a:p>
          <a:p>
            <a:pPr>
              <a:lnSpc>
                <a:spcPct val="150000"/>
              </a:lnSpc>
            </a:pPr>
            <a:r>
              <a:rPr lang="en-US" sz="2400" b="1" dirty="0"/>
              <a:t>U</a:t>
            </a:r>
            <a:r>
              <a:rPr lang="en-US" sz="2400" b="1" dirty="0" smtClean="0"/>
              <a:t>se </a:t>
            </a:r>
            <a:r>
              <a:rPr lang="en-US" sz="2400" b="1" dirty="0"/>
              <a:t>and reuse throughout </a:t>
            </a:r>
            <a:r>
              <a:rPr lang="en-US" sz="2400" b="1" dirty="0" smtClean="0"/>
              <a:t>design</a:t>
            </a:r>
            <a:endParaRPr lang="en-US" sz="2400" b="1" dirty="0"/>
          </a:p>
        </p:txBody>
      </p:sp>
    </p:spTree>
    <p:extLst>
      <p:ext uri="{BB962C8B-B14F-4D97-AF65-F5344CB8AC3E}">
        <p14:creationId xmlns:p14="http://schemas.microsoft.com/office/powerpoint/2010/main" val="764649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200000"/>
              </a:lnSpc>
            </a:pPr>
            <a:r>
              <a:rPr lang="en-US" b="1" dirty="0"/>
              <a:t>Introduction to Interaction Design</a:t>
            </a:r>
            <a:endParaRPr lang="en-US" dirty="0"/>
          </a:p>
          <a:p>
            <a:pPr algn="just">
              <a:lnSpc>
                <a:spcPct val="200000"/>
              </a:lnSpc>
            </a:pPr>
            <a:r>
              <a:rPr lang="en-US" dirty="0" smtClean="0"/>
              <a:t>Interaction </a:t>
            </a:r>
            <a:r>
              <a:rPr lang="en-US" dirty="0"/>
              <a:t>design (</a:t>
            </a:r>
            <a:r>
              <a:rPr lang="en-US" dirty="0" err="1"/>
              <a:t>IxD</a:t>
            </a:r>
            <a:r>
              <a:rPr lang="en-US" dirty="0"/>
              <a:t>) is the practice of designing digital products, systems, and services with a focus on user behavior and experience.</a:t>
            </a:r>
          </a:p>
          <a:p>
            <a:pPr algn="just">
              <a:lnSpc>
                <a:spcPct val="200000"/>
              </a:lnSpc>
            </a:pPr>
            <a:endParaRPr lang="en-US" dirty="0"/>
          </a:p>
        </p:txBody>
      </p:sp>
    </p:spTree>
    <p:extLst>
      <p:ext uri="{BB962C8B-B14F-4D97-AF65-F5344CB8AC3E}">
        <p14:creationId xmlns:p14="http://schemas.microsoft.com/office/powerpoint/2010/main" val="3400005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sz="quarter" idx="1"/>
          </p:nvPr>
        </p:nvSpPr>
        <p:spPr/>
        <p:txBody>
          <a:bodyPr>
            <a:normAutofit fontScale="77500" lnSpcReduction="20000"/>
          </a:bodyPr>
          <a:lstStyle/>
          <a:p>
            <a:pPr algn="just"/>
            <a:r>
              <a:rPr lang="en-GB" b="1" dirty="0" smtClean="0"/>
              <a:t>Scenario </a:t>
            </a:r>
            <a:r>
              <a:rPr lang="en-GB" b="1" dirty="0"/>
              <a:t>– movie </a:t>
            </a:r>
            <a:r>
              <a:rPr lang="en-GB" b="1" dirty="0" smtClean="0"/>
              <a:t>player</a:t>
            </a:r>
          </a:p>
          <a:p>
            <a:pPr algn="just"/>
            <a:r>
              <a:rPr lang="en-US" sz="2800" dirty="0"/>
              <a:t>Brian would like to see the new film “Moments of Significance” and wants to invite Alison, but he knows she doesn’t like “arty” films.  He decides to take a look at it to see if she would like it and so connects to one of the movie sharing networks.  He uses his work machine as it has a higher bandwidth connection, but feels a bit guilty.  He knows he will be getting an illegal copy of the film, but decides it is OK as he is intending to go to the cinema to watch it.  After it downloads to his machine he takes out his new personal movie player.  He presses the ‘menu’ button and on the small LCD screen he scrolls using the arrow keys to ‘</a:t>
            </a:r>
            <a:r>
              <a:rPr lang="en-US" sz="2800" dirty="0" err="1"/>
              <a:t>bluetooth</a:t>
            </a:r>
            <a:r>
              <a:rPr lang="en-US" sz="2800" dirty="0"/>
              <a:t> connect’ and presses the select button.  On his computer the movie download program now has an icon showing that it has recognised a compatible device and he drags the icon of the film over the icon for the player.  On the player the LCD screen says “downloading now”, a percent done indicator and small whirling icon. …</a:t>
            </a:r>
            <a:endParaRPr lang="en-US" b="1" dirty="0"/>
          </a:p>
        </p:txBody>
      </p:sp>
    </p:spTree>
    <p:extLst>
      <p:ext uri="{BB962C8B-B14F-4D97-AF65-F5344CB8AC3E}">
        <p14:creationId xmlns:p14="http://schemas.microsoft.com/office/powerpoint/2010/main" val="530112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algn="just"/>
            <a:r>
              <a:rPr lang="en-US" b="1" dirty="0" smtClean="0"/>
              <a:t>Play Act</a:t>
            </a:r>
          </a:p>
          <a:p>
            <a:pPr algn="just"/>
            <a:r>
              <a:rPr lang="en-GB" sz="2800" dirty="0"/>
              <a:t>mock up device</a:t>
            </a:r>
          </a:p>
          <a:p>
            <a:pPr algn="just"/>
            <a:r>
              <a:rPr lang="en-GB" sz="2800" dirty="0"/>
              <a:t>pretend you are doing it</a:t>
            </a:r>
          </a:p>
          <a:p>
            <a:pPr algn="just"/>
            <a:r>
              <a:rPr lang="en-US" b="1" dirty="0" smtClean="0"/>
              <a:t>Explore The Depths</a:t>
            </a:r>
          </a:p>
          <a:p>
            <a:pPr algn="just"/>
            <a:r>
              <a:rPr lang="en-GB" dirty="0" smtClean="0"/>
              <a:t>Explore </a:t>
            </a:r>
            <a:r>
              <a:rPr lang="en-GB" dirty="0"/>
              <a:t>interaction</a:t>
            </a:r>
          </a:p>
          <a:p>
            <a:pPr lvl="1" algn="just"/>
            <a:r>
              <a:rPr lang="en-GB" dirty="0"/>
              <a:t>what happens when</a:t>
            </a:r>
          </a:p>
          <a:p>
            <a:pPr lvl="4" algn="just"/>
            <a:endParaRPr lang="en-GB" sz="1800" dirty="0"/>
          </a:p>
          <a:p>
            <a:pPr algn="just"/>
            <a:r>
              <a:rPr lang="en-GB" dirty="0" smtClean="0"/>
              <a:t>Explore </a:t>
            </a:r>
            <a:r>
              <a:rPr lang="en-GB" dirty="0"/>
              <a:t>cognition</a:t>
            </a:r>
          </a:p>
          <a:p>
            <a:pPr lvl="1" algn="just"/>
            <a:r>
              <a:rPr lang="en-GB" dirty="0"/>
              <a:t>what are the users thinking</a:t>
            </a:r>
          </a:p>
          <a:p>
            <a:pPr lvl="4" algn="just"/>
            <a:endParaRPr lang="en-GB" sz="1800" dirty="0"/>
          </a:p>
          <a:p>
            <a:pPr algn="just"/>
            <a:r>
              <a:rPr lang="en-GB" dirty="0" smtClean="0"/>
              <a:t>Explore </a:t>
            </a:r>
            <a:r>
              <a:rPr lang="en-GB" dirty="0"/>
              <a:t>architecture</a:t>
            </a:r>
          </a:p>
          <a:p>
            <a:pPr lvl="1" algn="just"/>
            <a:r>
              <a:rPr lang="en-GB" dirty="0"/>
              <a:t>what is happening inside</a:t>
            </a:r>
          </a:p>
          <a:p>
            <a:pPr algn="just"/>
            <a:endParaRPr lang="en-US" b="1" dirty="0"/>
          </a:p>
        </p:txBody>
      </p:sp>
    </p:spTree>
    <p:extLst>
      <p:ext uri="{BB962C8B-B14F-4D97-AF65-F5344CB8AC3E}">
        <p14:creationId xmlns:p14="http://schemas.microsoft.com/office/powerpoint/2010/main" val="2945045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b="1" dirty="0"/>
              <a:t>Tools and Techniques</a:t>
            </a:r>
            <a:endParaRPr lang="en-US" dirty="0"/>
          </a:p>
          <a:p>
            <a:pPr algn="just">
              <a:lnSpc>
                <a:spcPct val="150000"/>
              </a:lnSpc>
            </a:pPr>
            <a:r>
              <a:rPr lang="en-US" b="1" dirty="0" smtClean="0"/>
              <a:t>Wire framing </a:t>
            </a:r>
            <a:r>
              <a:rPr lang="en-US" b="1" dirty="0"/>
              <a:t>and Prototyping Tools</a:t>
            </a:r>
            <a:r>
              <a:rPr lang="en-US" dirty="0"/>
              <a:t>: Software like Sketch, Adobe XD, and </a:t>
            </a:r>
            <a:r>
              <a:rPr lang="en-US" dirty="0" err="1"/>
              <a:t>Figma</a:t>
            </a:r>
            <a:r>
              <a:rPr lang="en-US" dirty="0"/>
              <a:t> are commonly used for creating wireframes and interactive prototypes.</a:t>
            </a:r>
          </a:p>
          <a:p>
            <a:pPr algn="just">
              <a:lnSpc>
                <a:spcPct val="150000"/>
              </a:lnSpc>
            </a:pPr>
            <a:r>
              <a:rPr lang="en-US" b="1" dirty="0"/>
              <a:t>User Flows</a:t>
            </a:r>
            <a:r>
              <a:rPr lang="en-US" dirty="0"/>
              <a:t>: Diagrams that illustrate the paths users take to complete tasks or achieve goals within a system.</a:t>
            </a:r>
          </a:p>
          <a:p>
            <a:pPr algn="just">
              <a:lnSpc>
                <a:spcPct val="150000"/>
              </a:lnSpc>
            </a:pPr>
            <a:endParaRPr lang="en-US" dirty="0"/>
          </a:p>
        </p:txBody>
      </p:sp>
    </p:spTree>
    <p:extLst>
      <p:ext uri="{BB962C8B-B14F-4D97-AF65-F5344CB8AC3E}">
        <p14:creationId xmlns:p14="http://schemas.microsoft.com/office/powerpoint/2010/main" val="3775725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200000"/>
              </a:lnSpc>
            </a:pPr>
            <a:r>
              <a:rPr lang="en-US" b="1" dirty="0"/>
              <a:t>Storyboarding</a:t>
            </a:r>
            <a:r>
              <a:rPr lang="en-US" dirty="0"/>
              <a:t>: Visual narratives that depict the sequence of interactions between users and the system.</a:t>
            </a:r>
          </a:p>
          <a:p>
            <a:pPr algn="just">
              <a:lnSpc>
                <a:spcPct val="200000"/>
              </a:lnSpc>
            </a:pPr>
            <a:r>
              <a:rPr lang="en-US" b="1" dirty="0"/>
              <a:t>Usability Testing</a:t>
            </a:r>
            <a:r>
              <a:rPr lang="en-US" dirty="0"/>
              <a:t>: Observing users as they interact with prototypes or the final product to identify usability issues and gather feedback</a:t>
            </a:r>
          </a:p>
          <a:p>
            <a:pPr algn="just">
              <a:lnSpc>
                <a:spcPct val="200000"/>
              </a:lnSpc>
            </a:pPr>
            <a:endParaRPr lang="en-US" dirty="0"/>
          </a:p>
        </p:txBody>
      </p:sp>
    </p:spTree>
    <p:extLst>
      <p:ext uri="{BB962C8B-B14F-4D97-AF65-F5344CB8AC3E}">
        <p14:creationId xmlns:p14="http://schemas.microsoft.com/office/powerpoint/2010/main" val="1505359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b="1" dirty="0"/>
              <a:t>Navigation design</a:t>
            </a:r>
          </a:p>
          <a:p>
            <a:pPr algn="just">
              <a:lnSpc>
                <a:spcPct val="150000"/>
              </a:lnSpc>
            </a:pPr>
            <a:r>
              <a:rPr lang="en-US" b="1" dirty="0" smtClean="0"/>
              <a:t>Local structure (Single Screen)</a:t>
            </a:r>
            <a:endParaRPr lang="en-US" b="1" dirty="0"/>
          </a:p>
          <a:p>
            <a:pPr algn="just">
              <a:lnSpc>
                <a:spcPct val="150000"/>
              </a:lnSpc>
            </a:pPr>
            <a:r>
              <a:rPr lang="en-US" dirty="0"/>
              <a:t>Much of interaction involves goal-seeking behavior, because users do not </a:t>
            </a:r>
            <a:r>
              <a:rPr lang="en-US" dirty="0" smtClean="0"/>
              <a:t>know the </a:t>
            </a:r>
            <a:r>
              <a:rPr lang="en-US" dirty="0"/>
              <a:t>system entirely. Therefore, the interface should always make clear:</a:t>
            </a:r>
          </a:p>
          <a:p>
            <a:pPr algn="just">
              <a:lnSpc>
                <a:spcPct val="150000"/>
              </a:lnSpc>
            </a:pPr>
            <a:r>
              <a:rPr lang="en-US" dirty="0"/>
              <a:t> where you are</a:t>
            </a:r>
          </a:p>
          <a:p>
            <a:pPr algn="just">
              <a:lnSpc>
                <a:spcPct val="150000"/>
              </a:lnSpc>
            </a:pPr>
            <a:r>
              <a:rPr lang="en-US" dirty="0"/>
              <a:t> what you can do</a:t>
            </a:r>
            <a:endParaRPr lang="en-US" dirty="0"/>
          </a:p>
        </p:txBody>
      </p:sp>
    </p:spTree>
    <p:extLst>
      <p:ext uri="{BB962C8B-B14F-4D97-AF65-F5344CB8AC3E}">
        <p14:creationId xmlns:p14="http://schemas.microsoft.com/office/powerpoint/2010/main" val="1568483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dirty="0"/>
              <a:t>W</a:t>
            </a:r>
            <a:r>
              <a:rPr lang="en-US" dirty="0" smtClean="0"/>
              <a:t>here </a:t>
            </a:r>
            <a:r>
              <a:rPr lang="en-US" dirty="0"/>
              <a:t>you are going/what will happen in terms of the </a:t>
            </a:r>
            <a:r>
              <a:rPr lang="en-US" dirty="0" smtClean="0"/>
              <a:t>interaction or </a:t>
            </a:r>
            <a:r>
              <a:rPr lang="en-US" dirty="0"/>
              <a:t>state of the system. </a:t>
            </a:r>
            <a:endParaRPr lang="en-US" dirty="0" smtClean="0"/>
          </a:p>
          <a:p>
            <a:pPr algn="just">
              <a:lnSpc>
                <a:spcPct val="150000"/>
              </a:lnSpc>
            </a:pPr>
            <a:r>
              <a:rPr lang="en-US" b="1" dirty="0" smtClean="0"/>
              <a:t>Furthermore</a:t>
            </a:r>
            <a:r>
              <a:rPr lang="en-US" b="1" dirty="0"/>
              <a:t>:</a:t>
            </a:r>
          </a:p>
          <a:p>
            <a:pPr algn="just">
              <a:lnSpc>
                <a:spcPct val="150000"/>
              </a:lnSpc>
            </a:pPr>
            <a:r>
              <a:rPr lang="en-US" dirty="0"/>
              <a:t> Icons are not self-explanatory: they should be explained!</a:t>
            </a:r>
          </a:p>
          <a:p>
            <a:pPr algn="just">
              <a:lnSpc>
                <a:spcPct val="150000"/>
              </a:lnSpc>
            </a:pPr>
            <a:r>
              <a:rPr lang="en-US" dirty="0"/>
              <a:t> The </a:t>
            </a:r>
            <a:r>
              <a:rPr lang="en-US" dirty="0" smtClean="0"/>
              <a:t>different </a:t>
            </a:r>
            <a:r>
              <a:rPr lang="en-US" dirty="0"/>
              <a:t>meaning of the same command in </a:t>
            </a:r>
            <a:r>
              <a:rPr lang="en-US" dirty="0" smtClean="0"/>
              <a:t>different </a:t>
            </a:r>
            <a:r>
              <a:rPr lang="en-US" dirty="0"/>
              <a:t>modes should </a:t>
            </a:r>
            <a:r>
              <a:rPr lang="en-US" dirty="0" smtClean="0"/>
              <a:t>be clear</a:t>
            </a:r>
            <a:r>
              <a:rPr lang="en-US" dirty="0"/>
              <a:t>.</a:t>
            </a:r>
            <a:endParaRPr lang="en-US" dirty="0"/>
          </a:p>
        </p:txBody>
      </p:sp>
    </p:spTree>
    <p:extLst>
      <p:ext uri="{BB962C8B-B14F-4D97-AF65-F5344CB8AC3E}">
        <p14:creationId xmlns:p14="http://schemas.microsoft.com/office/powerpoint/2010/main" val="2490503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lgn="just"/>
            <a:r>
              <a:rPr lang="en-US" dirty="0"/>
              <a:t>The system should give feedback about the </a:t>
            </a:r>
            <a:r>
              <a:rPr lang="en-US" dirty="0" smtClean="0"/>
              <a:t>effect </a:t>
            </a:r>
            <a:r>
              <a:rPr lang="en-US" dirty="0"/>
              <a:t>of an action. In </a:t>
            </a:r>
            <a:r>
              <a:rPr lang="en-US" dirty="0" smtClean="0"/>
              <a:t>most information </a:t>
            </a:r>
            <a:r>
              <a:rPr lang="en-US" dirty="0"/>
              <a:t>systems, it is as essential to know where you have been</a:t>
            </a:r>
            <a:r>
              <a:rPr lang="en-US" dirty="0" smtClean="0"/>
              <a:t>.</a:t>
            </a:r>
          </a:p>
          <a:p>
            <a:pPr algn="just"/>
            <a:endParaRPr lang="en-US" dirty="0" smtClean="0"/>
          </a:p>
          <a:p>
            <a:pPr algn="just"/>
            <a:r>
              <a:rPr lang="en-US" b="1" dirty="0"/>
              <a:t>Global structure - hierarchical </a:t>
            </a:r>
            <a:r>
              <a:rPr lang="en-US" b="1" dirty="0" smtClean="0"/>
              <a:t>organization (Whole Site)</a:t>
            </a:r>
            <a:endParaRPr lang="en-US" b="1" dirty="0"/>
          </a:p>
          <a:p>
            <a:pPr algn="just"/>
            <a:r>
              <a:rPr lang="en-US" dirty="0"/>
              <a:t>Overall structure of an application: the way the various screens, pages or </a:t>
            </a:r>
            <a:r>
              <a:rPr lang="en-US" dirty="0" smtClean="0"/>
              <a:t>physical </a:t>
            </a:r>
            <a:r>
              <a:rPr lang="en-US" dirty="0"/>
              <a:t>device states link to one another. This can be done using hierarchy: </a:t>
            </a:r>
            <a:endParaRPr lang="en-US" dirty="0" smtClean="0"/>
          </a:p>
          <a:p>
            <a:pPr algn="just"/>
            <a:r>
              <a:rPr lang="en-US" dirty="0" smtClean="0"/>
              <a:t>Humans tend </a:t>
            </a:r>
            <a:r>
              <a:rPr lang="en-US" dirty="0"/>
              <a:t>to be better at using this structure, as long as the hierarchy does not </a:t>
            </a:r>
            <a:r>
              <a:rPr lang="en-US" dirty="0" smtClean="0"/>
              <a:t>go to </a:t>
            </a:r>
            <a:r>
              <a:rPr lang="en-US" dirty="0"/>
              <a:t>deep.</a:t>
            </a:r>
            <a:endParaRPr lang="en-US" dirty="0" smtClean="0"/>
          </a:p>
          <a:p>
            <a:pPr algn="just"/>
            <a:endParaRPr lang="en-US" dirty="0"/>
          </a:p>
          <a:p>
            <a:pPr algn="just"/>
            <a:endParaRPr lang="en-US" dirty="0"/>
          </a:p>
        </p:txBody>
      </p:sp>
    </p:spTree>
    <p:extLst>
      <p:ext uri="{BB962C8B-B14F-4D97-AF65-F5344CB8AC3E}">
        <p14:creationId xmlns:p14="http://schemas.microsoft.com/office/powerpoint/2010/main" val="3195695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b="1" dirty="0"/>
              <a:t>Global structure - dialog</a:t>
            </a:r>
          </a:p>
          <a:p>
            <a:pPr algn="just"/>
            <a:r>
              <a:rPr lang="en-US" dirty="0"/>
              <a:t>Dialog: the pattern of non-hierarchical interaction occurring when the </a:t>
            </a:r>
            <a:r>
              <a:rPr lang="en-US" dirty="0" smtClean="0"/>
              <a:t>user performs </a:t>
            </a:r>
            <a:r>
              <a:rPr lang="en-US" dirty="0"/>
              <a:t>a certain action, e.g. deleting a .le.</a:t>
            </a:r>
          </a:p>
          <a:p>
            <a:pPr algn="just"/>
            <a:r>
              <a:rPr lang="en-US" b="1" dirty="0" smtClean="0"/>
              <a:t>Wider still</a:t>
            </a:r>
            <a:endParaRPr lang="en-US" b="1" dirty="0"/>
          </a:p>
          <a:p>
            <a:pPr algn="just"/>
            <a:r>
              <a:rPr lang="en-US" dirty="0"/>
              <a:t> Style issues: we should conform to platform standards</a:t>
            </a:r>
          </a:p>
          <a:p>
            <a:pPr algn="just"/>
            <a:r>
              <a:rPr lang="en-US" dirty="0"/>
              <a:t> Functionality issues: the program </a:t>
            </a:r>
            <a:r>
              <a:rPr lang="en-US" dirty="0" smtClean="0"/>
              <a:t> being created should </a:t>
            </a:r>
            <a:r>
              <a:rPr lang="en-US" dirty="0"/>
              <a:t>conform to standard functions.</a:t>
            </a:r>
          </a:p>
          <a:p>
            <a:pPr algn="just"/>
            <a:r>
              <a:rPr lang="en-US" dirty="0"/>
              <a:t> Navigation issues: </a:t>
            </a:r>
            <a:r>
              <a:rPr lang="en-US" dirty="0" smtClean="0"/>
              <a:t>Its prudent in design  </a:t>
            </a:r>
            <a:r>
              <a:rPr lang="en-US" dirty="0"/>
              <a:t>to support linkages between </a:t>
            </a:r>
            <a:r>
              <a:rPr lang="en-US" dirty="0" smtClean="0"/>
              <a:t>applications to make user movement easier</a:t>
            </a:r>
            <a:endParaRPr lang="en-US" dirty="0"/>
          </a:p>
        </p:txBody>
      </p:sp>
    </p:spTree>
    <p:extLst>
      <p:ext uri="{BB962C8B-B14F-4D97-AF65-F5344CB8AC3E}">
        <p14:creationId xmlns:p14="http://schemas.microsoft.com/office/powerpoint/2010/main" val="648516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nSpc>
                <a:spcPct val="150000"/>
              </a:lnSpc>
            </a:pPr>
            <a:r>
              <a:rPr lang="en-US" b="1" dirty="0"/>
              <a:t>Screen design and layout</a:t>
            </a:r>
          </a:p>
          <a:p>
            <a:pPr>
              <a:lnSpc>
                <a:spcPct val="150000"/>
              </a:lnSpc>
            </a:pPr>
            <a:r>
              <a:rPr lang="en-US" b="1" dirty="0" smtClean="0"/>
              <a:t>Tools </a:t>
            </a:r>
            <a:r>
              <a:rPr lang="en-US" b="1" dirty="0"/>
              <a:t>for layout</a:t>
            </a:r>
          </a:p>
          <a:p>
            <a:pPr>
              <a:lnSpc>
                <a:spcPct val="150000"/>
              </a:lnSpc>
            </a:pPr>
            <a:r>
              <a:rPr lang="en-US" dirty="0"/>
              <a:t> </a:t>
            </a:r>
            <a:r>
              <a:rPr lang="en-US" b="1" dirty="0"/>
              <a:t>Grouping</a:t>
            </a:r>
            <a:r>
              <a:rPr lang="en-US" dirty="0"/>
              <a:t> </a:t>
            </a:r>
            <a:r>
              <a:rPr lang="en-US" b="1" dirty="0"/>
              <a:t>and</a:t>
            </a:r>
            <a:r>
              <a:rPr lang="en-US" dirty="0"/>
              <a:t> </a:t>
            </a:r>
            <a:r>
              <a:rPr lang="en-US" b="1" dirty="0"/>
              <a:t>structure</a:t>
            </a:r>
            <a:r>
              <a:rPr lang="en-US" dirty="0"/>
              <a:t>: if things logically belong together, then we </a:t>
            </a:r>
            <a:r>
              <a:rPr lang="en-US" dirty="0" smtClean="0"/>
              <a:t>should normally </a:t>
            </a:r>
            <a:r>
              <a:rPr lang="en-US" dirty="0"/>
              <a:t>visually group them together.</a:t>
            </a:r>
          </a:p>
          <a:p>
            <a:pPr>
              <a:lnSpc>
                <a:spcPct val="150000"/>
              </a:lnSpc>
            </a:pPr>
            <a:r>
              <a:rPr lang="en-US" dirty="0"/>
              <a:t> </a:t>
            </a:r>
            <a:r>
              <a:rPr lang="en-US" b="1" dirty="0"/>
              <a:t>Order</a:t>
            </a:r>
            <a:r>
              <a:rPr lang="en-US" dirty="0"/>
              <a:t> </a:t>
            </a:r>
            <a:r>
              <a:rPr lang="en-US" b="1" dirty="0"/>
              <a:t>of</a:t>
            </a:r>
            <a:r>
              <a:rPr lang="en-US" dirty="0"/>
              <a:t> </a:t>
            </a:r>
            <a:r>
              <a:rPr lang="en-US" b="1" dirty="0"/>
              <a:t>groups</a:t>
            </a:r>
            <a:r>
              <a:rPr lang="en-US" dirty="0"/>
              <a:t> </a:t>
            </a:r>
            <a:r>
              <a:rPr lang="en-US" b="1" dirty="0"/>
              <a:t>and</a:t>
            </a:r>
            <a:r>
              <a:rPr lang="en-US" dirty="0"/>
              <a:t> </a:t>
            </a:r>
            <a:r>
              <a:rPr lang="en-US" b="1" dirty="0"/>
              <a:t>items</a:t>
            </a:r>
            <a:r>
              <a:rPr lang="en-US" dirty="0"/>
              <a:t>: the order on the screen should follow </a:t>
            </a:r>
            <a:r>
              <a:rPr lang="en-US" dirty="0" smtClean="0"/>
              <a:t>the natural </a:t>
            </a:r>
            <a:r>
              <a:rPr lang="en-US" dirty="0"/>
              <a:t>order for the user.</a:t>
            </a:r>
            <a:endParaRPr lang="en-US" dirty="0"/>
          </a:p>
        </p:txBody>
      </p:sp>
    </p:spTree>
    <p:extLst>
      <p:ext uri="{BB962C8B-B14F-4D97-AF65-F5344CB8AC3E}">
        <p14:creationId xmlns:p14="http://schemas.microsoft.com/office/powerpoint/2010/main" val="1477428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pPr algn="just">
              <a:lnSpc>
                <a:spcPct val="200000"/>
              </a:lnSpc>
            </a:pPr>
            <a:r>
              <a:rPr lang="en-US" b="1" dirty="0"/>
              <a:t>Decoration</a:t>
            </a:r>
            <a:r>
              <a:rPr lang="en-US" dirty="0"/>
              <a:t>: decorations can be used to emphasize grouping.</a:t>
            </a:r>
          </a:p>
          <a:p>
            <a:pPr algn="just">
              <a:lnSpc>
                <a:spcPct val="200000"/>
              </a:lnSpc>
            </a:pPr>
            <a:r>
              <a:rPr lang="en-US" dirty="0"/>
              <a:t> </a:t>
            </a:r>
            <a:r>
              <a:rPr lang="en-US" b="1" dirty="0"/>
              <a:t>Alignment</a:t>
            </a:r>
            <a:r>
              <a:rPr lang="en-US" dirty="0"/>
              <a:t>: the proper use of alignment can help the user to </a:t>
            </a:r>
            <a:r>
              <a:rPr lang="en-US" dirty="0" smtClean="0"/>
              <a:t>find information </a:t>
            </a:r>
            <a:r>
              <a:rPr lang="en-US" dirty="0"/>
              <a:t>in lists and columns quickly.</a:t>
            </a:r>
          </a:p>
          <a:p>
            <a:pPr algn="just">
              <a:lnSpc>
                <a:spcPct val="200000"/>
              </a:lnSpc>
            </a:pPr>
            <a:r>
              <a:rPr lang="en-US" dirty="0"/>
              <a:t> </a:t>
            </a:r>
            <a:r>
              <a:rPr lang="en-US" b="1" dirty="0"/>
              <a:t>White</a:t>
            </a:r>
            <a:r>
              <a:rPr lang="en-US" dirty="0"/>
              <a:t> </a:t>
            </a:r>
            <a:r>
              <a:rPr lang="en-US" b="1" dirty="0"/>
              <a:t>space</a:t>
            </a:r>
            <a:r>
              <a:rPr lang="en-US" dirty="0"/>
              <a:t>: white space can be used to separate blocks, highlight </a:t>
            </a:r>
            <a:r>
              <a:rPr lang="en-US" dirty="0" smtClean="0"/>
              <a:t>structures </a:t>
            </a:r>
            <a:r>
              <a:rPr lang="en-US" dirty="0"/>
              <a:t>etc.</a:t>
            </a:r>
            <a:endParaRPr lang="en-US" dirty="0"/>
          </a:p>
        </p:txBody>
      </p:sp>
    </p:spTree>
    <p:extLst>
      <p:ext uri="{BB962C8B-B14F-4D97-AF65-F5344CB8AC3E}">
        <p14:creationId xmlns:p14="http://schemas.microsoft.com/office/powerpoint/2010/main" val="415485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b="1" dirty="0"/>
              <a:t>Goals</a:t>
            </a:r>
            <a:r>
              <a:rPr lang="en-US" dirty="0"/>
              <a:t>:</a:t>
            </a:r>
          </a:p>
          <a:p>
            <a:pPr algn="just">
              <a:lnSpc>
                <a:spcPct val="150000"/>
              </a:lnSpc>
            </a:pPr>
            <a:r>
              <a:rPr lang="en-US" dirty="0"/>
              <a:t>Create intuitive, efficient, and enjoyable interactions.</a:t>
            </a:r>
          </a:p>
          <a:p>
            <a:pPr algn="just">
              <a:lnSpc>
                <a:spcPct val="150000"/>
              </a:lnSpc>
            </a:pPr>
            <a:r>
              <a:rPr lang="en-US" dirty="0"/>
              <a:t>Facilitate meaningful communication between users and systems.</a:t>
            </a:r>
          </a:p>
          <a:p>
            <a:pPr algn="just">
              <a:lnSpc>
                <a:spcPct val="150000"/>
              </a:lnSpc>
            </a:pPr>
            <a:r>
              <a:rPr lang="en-US" dirty="0"/>
              <a:t>Enhance usability and accessibility.</a:t>
            </a:r>
          </a:p>
          <a:p>
            <a:pPr algn="just">
              <a:lnSpc>
                <a:spcPct val="150000"/>
              </a:lnSpc>
            </a:pPr>
            <a:endParaRPr lang="en-US" dirty="0"/>
          </a:p>
        </p:txBody>
      </p:sp>
    </p:spTree>
    <p:extLst>
      <p:ext uri="{BB962C8B-B14F-4D97-AF65-F5344CB8AC3E}">
        <p14:creationId xmlns:p14="http://schemas.microsoft.com/office/powerpoint/2010/main" val="2721621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algn="just">
              <a:lnSpc>
                <a:spcPct val="150000"/>
              </a:lnSpc>
            </a:pPr>
            <a:r>
              <a:rPr lang="en-US" b="1" dirty="0"/>
              <a:t>Appropriate appearance</a:t>
            </a:r>
          </a:p>
          <a:p>
            <a:pPr algn="just">
              <a:lnSpc>
                <a:spcPct val="150000"/>
              </a:lnSpc>
            </a:pPr>
            <a:r>
              <a:rPr lang="en-US" dirty="0"/>
              <a:t>The way of presenting information on screen depends on the kind of </a:t>
            </a:r>
            <a:r>
              <a:rPr lang="en-US" dirty="0" smtClean="0"/>
              <a:t>information, the </a:t>
            </a:r>
            <a:r>
              <a:rPr lang="en-US" dirty="0"/>
              <a:t>technologies available to present it and the purpose for which it is used. </a:t>
            </a:r>
            <a:endParaRPr lang="en-US" dirty="0" smtClean="0"/>
          </a:p>
          <a:p>
            <a:pPr algn="just">
              <a:lnSpc>
                <a:spcPct val="150000"/>
              </a:lnSpc>
            </a:pPr>
            <a:r>
              <a:rPr lang="en-US" dirty="0" smtClean="0"/>
              <a:t>We have </a:t>
            </a:r>
            <a:r>
              <a:rPr lang="en-US" dirty="0"/>
              <a:t>an advantage when presenting information in an interactive system in </a:t>
            </a:r>
            <a:r>
              <a:rPr lang="en-US" dirty="0" smtClean="0"/>
              <a:t>that it </a:t>
            </a:r>
            <a:r>
              <a:rPr lang="en-US" dirty="0"/>
              <a:t>is easy to allow the user to choose among several representations, thus </a:t>
            </a:r>
            <a:r>
              <a:rPr lang="en-US" dirty="0" smtClean="0"/>
              <a:t>making it </a:t>
            </a:r>
            <a:r>
              <a:rPr lang="en-US" dirty="0"/>
              <a:t>possible to achieve </a:t>
            </a:r>
            <a:r>
              <a:rPr lang="en-US" dirty="0" smtClean="0"/>
              <a:t>different </a:t>
            </a:r>
            <a:r>
              <a:rPr lang="en-US" dirty="0"/>
              <a:t>goals.</a:t>
            </a:r>
            <a:endParaRPr lang="en-US" dirty="0"/>
          </a:p>
        </p:txBody>
      </p:sp>
    </p:spTree>
    <p:extLst>
      <p:ext uri="{BB962C8B-B14F-4D97-AF65-F5344CB8AC3E}">
        <p14:creationId xmlns:p14="http://schemas.microsoft.com/office/powerpoint/2010/main" val="1047330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dirty="0"/>
              <a:t>In an ideal design, the interface is both usable and aesthetically pleasing.</a:t>
            </a:r>
          </a:p>
          <a:p>
            <a:pPr algn="just">
              <a:lnSpc>
                <a:spcPct val="150000"/>
              </a:lnSpc>
            </a:pPr>
            <a:r>
              <a:rPr lang="en-US" dirty="0"/>
              <a:t>However, the looks of the interface should never come to the disadvantage </a:t>
            </a:r>
            <a:r>
              <a:rPr lang="en-US" dirty="0" smtClean="0"/>
              <a:t>of the </a:t>
            </a:r>
            <a:r>
              <a:rPr lang="en-US" dirty="0"/>
              <a:t>usability. This is mostly the case with the excessive use of color and 3D.</a:t>
            </a:r>
          </a:p>
          <a:p>
            <a:pPr algn="just">
              <a:lnSpc>
                <a:spcPct val="150000"/>
              </a:lnSpc>
            </a:pPr>
            <a:r>
              <a:rPr lang="en-US" dirty="0"/>
              <a:t>Localization/internationalization: the process of making software </a:t>
            </a:r>
            <a:r>
              <a:rPr lang="en-US" dirty="0" smtClean="0"/>
              <a:t>suitable for different </a:t>
            </a:r>
            <a:r>
              <a:rPr lang="en-US" dirty="0"/>
              <a:t>cultures and languages.</a:t>
            </a:r>
            <a:endParaRPr lang="en-US" dirty="0"/>
          </a:p>
        </p:txBody>
      </p:sp>
    </p:spTree>
    <p:extLst>
      <p:ext uri="{BB962C8B-B14F-4D97-AF65-F5344CB8AC3E}">
        <p14:creationId xmlns:p14="http://schemas.microsoft.com/office/powerpoint/2010/main" val="1330273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lgn="just"/>
            <a:r>
              <a:rPr lang="en-US" sz="2800" b="1" dirty="0"/>
              <a:t>Iteration and </a:t>
            </a:r>
            <a:r>
              <a:rPr lang="en-US" sz="2800" b="1" dirty="0" smtClean="0"/>
              <a:t>prototyping</a:t>
            </a:r>
          </a:p>
          <a:p>
            <a:pPr algn="just"/>
            <a:r>
              <a:rPr lang="en-US" sz="2800" dirty="0"/>
              <a:t>Formative evaluation: intended to improve designs.</a:t>
            </a:r>
          </a:p>
          <a:p>
            <a:pPr algn="just"/>
            <a:r>
              <a:rPr lang="en-US" sz="2800" dirty="0"/>
              <a:t> Summative evaluation: verify whether the product is good enough.</a:t>
            </a:r>
          </a:p>
          <a:p>
            <a:pPr algn="just"/>
            <a:r>
              <a:rPr lang="en-US" sz="2800" dirty="0"/>
              <a:t>In order for prototyping methods to work, you need to understand what </a:t>
            </a:r>
            <a:r>
              <a:rPr lang="en-US" sz="2800" dirty="0" smtClean="0"/>
              <a:t>is wrong </a:t>
            </a:r>
            <a:r>
              <a:rPr lang="en-US" sz="2800" dirty="0"/>
              <a:t>and how to improve it, and you also need a good starting point. </a:t>
            </a:r>
            <a:endParaRPr lang="en-US" sz="2800" dirty="0" smtClean="0"/>
          </a:p>
          <a:p>
            <a:pPr algn="just"/>
            <a:r>
              <a:rPr lang="en-US" sz="2800" dirty="0" smtClean="0"/>
              <a:t>If the design </a:t>
            </a:r>
            <a:r>
              <a:rPr lang="en-US" sz="2800" dirty="0"/>
              <a:t>is very complex, it is sometimes wise to start with various </a:t>
            </a:r>
            <a:r>
              <a:rPr lang="en-US" sz="2800" dirty="0" smtClean="0"/>
              <a:t>alternatives and </a:t>
            </a:r>
            <a:r>
              <a:rPr lang="en-US" sz="2800" dirty="0"/>
              <a:t>to drop them one by one during the design process.</a:t>
            </a:r>
          </a:p>
          <a:p>
            <a:pPr algn="just"/>
            <a:endParaRPr lang="en-US" sz="2800" b="1" dirty="0"/>
          </a:p>
        </p:txBody>
      </p:sp>
    </p:spTree>
    <p:extLst>
      <p:ext uri="{BB962C8B-B14F-4D97-AF65-F5344CB8AC3E}">
        <p14:creationId xmlns:p14="http://schemas.microsoft.com/office/powerpoint/2010/main" val="2171128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b="1" dirty="0"/>
              <a:t>Trends and </a:t>
            </a:r>
            <a:r>
              <a:rPr lang="en-US" b="1" dirty="0" smtClean="0"/>
              <a:t>Considerations (In Interactive Design)</a:t>
            </a:r>
            <a:endParaRPr lang="en-US" dirty="0"/>
          </a:p>
          <a:p>
            <a:pPr algn="just">
              <a:lnSpc>
                <a:spcPct val="150000"/>
              </a:lnSpc>
            </a:pPr>
            <a:r>
              <a:rPr lang="en-US" b="1" dirty="0"/>
              <a:t>Mobile-First Design</a:t>
            </a:r>
            <a:r>
              <a:rPr lang="en-US" dirty="0"/>
              <a:t>: Prioritizing the design and optimization of user experiences for mobile devices.</a:t>
            </a:r>
          </a:p>
          <a:p>
            <a:pPr algn="just">
              <a:lnSpc>
                <a:spcPct val="150000"/>
              </a:lnSpc>
            </a:pPr>
            <a:r>
              <a:rPr lang="en-US" b="1" dirty="0"/>
              <a:t>Accessibility</a:t>
            </a:r>
            <a:r>
              <a:rPr lang="en-US" dirty="0"/>
              <a:t>: Ensuring digital products are usable by people with disabilities, including considerations for screen readers, keyboard navigation, and color contrast.</a:t>
            </a:r>
          </a:p>
          <a:p>
            <a:pPr algn="just">
              <a:lnSpc>
                <a:spcPct val="150000"/>
              </a:lnSpc>
            </a:pPr>
            <a:endParaRPr lang="en-US" dirty="0"/>
          </a:p>
        </p:txBody>
      </p:sp>
    </p:spTree>
    <p:extLst>
      <p:ext uri="{BB962C8B-B14F-4D97-AF65-F5344CB8AC3E}">
        <p14:creationId xmlns:p14="http://schemas.microsoft.com/office/powerpoint/2010/main" val="3894126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pPr algn="just">
              <a:lnSpc>
                <a:spcPct val="200000"/>
              </a:lnSpc>
            </a:pPr>
            <a:r>
              <a:rPr lang="en-US" b="1" dirty="0"/>
              <a:t>Voice User Interfaces (</a:t>
            </a:r>
            <a:r>
              <a:rPr lang="en-US" b="1" dirty="0" err="1"/>
              <a:t>VUI</a:t>
            </a:r>
            <a:r>
              <a:rPr lang="en-US" b="1" dirty="0"/>
              <a:t>)</a:t>
            </a:r>
            <a:r>
              <a:rPr lang="en-US" dirty="0"/>
              <a:t>: Designing interactions that rely on voice commands and responses, such as virtual assistants.</a:t>
            </a:r>
          </a:p>
          <a:p>
            <a:pPr algn="just">
              <a:lnSpc>
                <a:spcPct val="200000"/>
              </a:lnSpc>
            </a:pPr>
            <a:r>
              <a:rPr lang="en-US" b="1" dirty="0"/>
              <a:t>Augmented Reality (AR) and Virtual Reality (VR)</a:t>
            </a:r>
            <a:r>
              <a:rPr lang="en-US" dirty="0"/>
              <a:t>: Exploring new interaction paradigms in immersive environments.</a:t>
            </a:r>
          </a:p>
          <a:p>
            <a:pPr algn="just">
              <a:lnSpc>
                <a:spcPct val="200000"/>
              </a:lnSpc>
            </a:pPr>
            <a:endParaRPr lang="en-US" dirty="0"/>
          </a:p>
        </p:txBody>
      </p:sp>
    </p:spTree>
    <p:extLst>
      <p:ext uri="{BB962C8B-B14F-4D97-AF65-F5344CB8AC3E}">
        <p14:creationId xmlns:p14="http://schemas.microsoft.com/office/powerpoint/2010/main" val="82279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dirty="0"/>
              <a:t>Interaction design is about how the artifact produced is going to </a:t>
            </a:r>
            <a:r>
              <a:rPr lang="en-US" dirty="0" smtClean="0"/>
              <a:t>affect </a:t>
            </a:r>
            <a:r>
              <a:rPr lang="en-US" dirty="0"/>
              <a:t>the </a:t>
            </a:r>
            <a:r>
              <a:rPr lang="en-US" dirty="0" smtClean="0"/>
              <a:t>way people </a:t>
            </a:r>
            <a:r>
              <a:rPr lang="en-US" dirty="0"/>
              <a:t>work: the design of interventions</a:t>
            </a:r>
            <a:r>
              <a:rPr lang="en-US" dirty="0" smtClean="0"/>
              <a:t>.</a:t>
            </a:r>
          </a:p>
          <a:p>
            <a:pPr algn="just"/>
            <a:r>
              <a:rPr lang="en-US" b="1" dirty="0" smtClean="0"/>
              <a:t>What to consider</a:t>
            </a:r>
          </a:p>
          <a:p>
            <a:pPr algn="just"/>
            <a:r>
              <a:rPr lang="en-US" b="1" dirty="0"/>
              <a:t>Design</a:t>
            </a:r>
            <a:r>
              <a:rPr lang="en-US" dirty="0"/>
              <a:t>: achieving goals within constraints.</a:t>
            </a:r>
          </a:p>
          <a:p>
            <a:pPr algn="just"/>
            <a:r>
              <a:rPr lang="en-US" dirty="0"/>
              <a:t> </a:t>
            </a:r>
            <a:r>
              <a:rPr lang="en-US" b="1" dirty="0"/>
              <a:t>Goals</a:t>
            </a:r>
            <a:r>
              <a:rPr lang="en-US" dirty="0"/>
              <a:t>: the purpose of the design we are intending </a:t>
            </a:r>
            <a:r>
              <a:rPr lang="en-US" dirty="0" smtClean="0"/>
              <a:t>to produce</a:t>
            </a:r>
            <a:endParaRPr lang="en-US" dirty="0"/>
          </a:p>
          <a:p>
            <a:pPr algn="just"/>
            <a:r>
              <a:rPr lang="en-US" dirty="0"/>
              <a:t> </a:t>
            </a:r>
            <a:r>
              <a:rPr lang="en-US" b="1" dirty="0"/>
              <a:t>Constrain</a:t>
            </a:r>
            <a:r>
              <a:rPr lang="en-US" dirty="0"/>
              <a:t>: the limitations on the design process by external factors</a:t>
            </a:r>
          </a:p>
          <a:p>
            <a:pPr algn="just"/>
            <a:r>
              <a:rPr lang="en-US" dirty="0"/>
              <a:t> </a:t>
            </a:r>
            <a:r>
              <a:rPr lang="en-US" b="1" dirty="0" smtClean="0"/>
              <a:t>Trade-off:</a:t>
            </a:r>
            <a:r>
              <a:rPr lang="en-US" dirty="0" smtClean="0"/>
              <a:t> </a:t>
            </a:r>
            <a:r>
              <a:rPr lang="en-US" dirty="0"/>
              <a:t>choosing which goals or constraints can be relaxed so that </a:t>
            </a:r>
            <a:r>
              <a:rPr lang="en-US" dirty="0" smtClean="0"/>
              <a:t>others can </a:t>
            </a:r>
            <a:r>
              <a:rPr lang="en-US" dirty="0"/>
              <a:t>be met.</a:t>
            </a:r>
            <a:endParaRPr lang="en-US" b="1" dirty="0"/>
          </a:p>
        </p:txBody>
      </p:sp>
    </p:spTree>
    <p:extLst>
      <p:ext uri="{BB962C8B-B14F-4D97-AF65-F5344CB8AC3E}">
        <p14:creationId xmlns:p14="http://schemas.microsoft.com/office/powerpoint/2010/main" val="1016823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b="1" dirty="0" smtClean="0"/>
              <a:t>Why is Interactive Design Important?</a:t>
            </a:r>
          </a:p>
          <a:p>
            <a:pPr marL="0" indent="0" algn="just">
              <a:lnSpc>
                <a:spcPct val="150000"/>
              </a:lnSpc>
              <a:buNone/>
            </a:pPr>
            <a:r>
              <a:rPr lang="en-US" dirty="0" smtClean="0"/>
              <a:t>Interaction </a:t>
            </a:r>
            <a:r>
              <a:rPr lang="en-US" dirty="0"/>
              <a:t>design is crucial for ensuring user satisfaction, engagement, and task completion in digital products.</a:t>
            </a:r>
          </a:p>
          <a:p>
            <a:pPr algn="just">
              <a:lnSpc>
                <a:spcPct val="150000"/>
              </a:lnSpc>
            </a:pPr>
            <a:r>
              <a:rPr lang="en-US" b="1" dirty="0"/>
              <a:t>The golden rule of design</a:t>
            </a:r>
          </a:p>
          <a:p>
            <a:pPr algn="just">
              <a:lnSpc>
                <a:spcPct val="150000"/>
              </a:lnSpc>
            </a:pPr>
            <a:r>
              <a:rPr lang="en-US" dirty="0"/>
              <a:t>Understand your material: computers (limitations, capacities, tools, </a:t>
            </a:r>
            <a:r>
              <a:rPr lang="en-US" dirty="0" smtClean="0"/>
              <a:t>platforms) and </a:t>
            </a:r>
            <a:r>
              <a:rPr lang="en-US" dirty="0"/>
              <a:t>people (psychological, social aspects, human error)</a:t>
            </a:r>
            <a:endParaRPr lang="en-US" b="1" dirty="0"/>
          </a:p>
        </p:txBody>
      </p:sp>
    </p:spTree>
    <p:extLst>
      <p:ext uri="{BB962C8B-B14F-4D97-AF65-F5344CB8AC3E}">
        <p14:creationId xmlns:p14="http://schemas.microsoft.com/office/powerpoint/2010/main" val="3452529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b="1" dirty="0"/>
              <a:t>To err is human</a:t>
            </a:r>
          </a:p>
          <a:p>
            <a:pPr algn="just">
              <a:lnSpc>
                <a:spcPct val="150000"/>
              </a:lnSpc>
            </a:pPr>
            <a:r>
              <a:rPr lang="en-US" dirty="0"/>
              <a:t>It is the nature of humans to make mistakes and systems should be designed </a:t>
            </a:r>
            <a:r>
              <a:rPr lang="en-US" dirty="0" smtClean="0"/>
              <a:t>to reduce </a:t>
            </a:r>
            <a:r>
              <a:rPr lang="en-US" dirty="0"/>
              <a:t>the likelihood of those mistakes and to minimize the consequences </a:t>
            </a:r>
            <a:r>
              <a:rPr lang="en-US" dirty="0" smtClean="0"/>
              <a:t>when mistakes </a:t>
            </a:r>
            <a:r>
              <a:rPr lang="en-US" dirty="0"/>
              <a:t>happen.</a:t>
            </a:r>
          </a:p>
          <a:p>
            <a:pPr algn="just">
              <a:lnSpc>
                <a:spcPct val="150000"/>
              </a:lnSpc>
            </a:pPr>
            <a:r>
              <a:rPr lang="en-US" b="1" dirty="0" smtClean="0"/>
              <a:t>The </a:t>
            </a:r>
            <a:r>
              <a:rPr lang="en-US" b="1" dirty="0"/>
              <a:t>central message: the user</a:t>
            </a:r>
          </a:p>
          <a:p>
            <a:pPr algn="just">
              <a:lnSpc>
                <a:spcPct val="150000"/>
              </a:lnSpc>
            </a:pPr>
            <a:r>
              <a:rPr lang="en-US" dirty="0"/>
              <a:t>During design, always concentrate on the user.</a:t>
            </a:r>
            <a:endParaRPr lang="en-US" dirty="0"/>
          </a:p>
        </p:txBody>
      </p:sp>
    </p:spTree>
    <p:extLst>
      <p:ext uri="{BB962C8B-B14F-4D97-AF65-F5344CB8AC3E}">
        <p14:creationId xmlns:p14="http://schemas.microsoft.com/office/powerpoint/2010/main" val="180859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b="1" dirty="0"/>
              <a:t>Principles of Interaction Design</a:t>
            </a:r>
            <a:endParaRPr lang="en-US" dirty="0"/>
          </a:p>
          <a:p>
            <a:pPr algn="just"/>
            <a:r>
              <a:rPr lang="en-US" b="1" dirty="0"/>
              <a:t>Usability</a:t>
            </a:r>
            <a:r>
              <a:rPr lang="en-US" dirty="0"/>
              <a:t>: Products should be easy to learn, efficient to use, and error-tolerant.</a:t>
            </a:r>
          </a:p>
          <a:p>
            <a:pPr algn="just"/>
            <a:r>
              <a:rPr lang="en-US" b="1" dirty="0"/>
              <a:t>Affordance</a:t>
            </a:r>
            <a:r>
              <a:rPr lang="en-US" dirty="0"/>
              <a:t>: Design elements should suggest their functionality or use, guiding users in their interactions.</a:t>
            </a:r>
          </a:p>
          <a:p>
            <a:pPr algn="just"/>
            <a:r>
              <a:rPr lang="en-US" b="1" dirty="0"/>
              <a:t>Feedback</a:t>
            </a:r>
            <a:r>
              <a:rPr lang="en-US" dirty="0"/>
              <a:t>: Systems should provide clear and timely feedback to users for every action they perform.</a:t>
            </a:r>
          </a:p>
          <a:p>
            <a:pPr algn="just"/>
            <a:r>
              <a:rPr lang="en-US" b="1" dirty="0"/>
              <a:t>Consistency</a:t>
            </a:r>
            <a:r>
              <a:rPr lang="en-US" dirty="0"/>
              <a:t>: Maintain consistency in design elements, behavior, and terminology throughout the system.</a:t>
            </a:r>
          </a:p>
          <a:p>
            <a:pPr algn="just"/>
            <a:endParaRPr lang="en-US" dirty="0"/>
          </a:p>
        </p:txBody>
      </p:sp>
    </p:spTree>
    <p:extLst>
      <p:ext uri="{BB962C8B-B14F-4D97-AF65-F5344CB8AC3E}">
        <p14:creationId xmlns:p14="http://schemas.microsoft.com/office/powerpoint/2010/main" val="39992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lnSpc>
                <a:spcPct val="150000"/>
              </a:lnSpc>
            </a:pPr>
            <a:r>
              <a:rPr lang="en-US" b="1" dirty="0"/>
              <a:t>Learnability</a:t>
            </a:r>
            <a:r>
              <a:rPr lang="en-US" dirty="0"/>
              <a:t>: Users should be able to quickly understand how to use the system and improve their proficiency over time.</a:t>
            </a:r>
          </a:p>
          <a:p>
            <a:pPr algn="just">
              <a:lnSpc>
                <a:spcPct val="150000"/>
              </a:lnSpc>
            </a:pPr>
            <a:r>
              <a:rPr lang="en-US" b="1" dirty="0"/>
              <a:t>Visibility</a:t>
            </a:r>
            <a:r>
              <a:rPr lang="en-US" dirty="0"/>
              <a:t>: Make important functions and features visible to users, reducing the need for extensive exploration.</a:t>
            </a:r>
          </a:p>
          <a:p>
            <a:pPr algn="just">
              <a:lnSpc>
                <a:spcPct val="150000"/>
              </a:lnSpc>
            </a:pPr>
            <a:r>
              <a:rPr lang="en-US" b="1" dirty="0"/>
              <a:t>Hierarchy</a:t>
            </a:r>
            <a:r>
              <a:rPr lang="en-US" dirty="0"/>
              <a:t>: Organize content and features in a logical hierarchy to help users navigate and find what they need.</a:t>
            </a:r>
          </a:p>
          <a:p>
            <a:pPr algn="just">
              <a:lnSpc>
                <a:spcPct val="150000"/>
              </a:lnSpc>
            </a:pPr>
            <a:endParaRPr lang="en-US" dirty="0"/>
          </a:p>
        </p:txBody>
      </p:sp>
    </p:spTree>
    <p:extLst>
      <p:ext uri="{BB962C8B-B14F-4D97-AF65-F5344CB8AC3E}">
        <p14:creationId xmlns:p14="http://schemas.microsoft.com/office/powerpoint/2010/main" val="111061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b="1" dirty="0"/>
              <a:t>Process of Interaction Design</a:t>
            </a:r>
            <a:endParaRPr lang="en-US" dirty="0"/>
          </a:p>
          <a:p>
            <a:pPr algn="just"/>
            <a:r>
              <a:rPr lang="en-US" b="1" dirty="0"/>
              <a:t>Research</a:t>
            </a:r>
            <a:r>
              <a:rPr lang="en-US" dirty="0"/>
              <a:t>: Understand user needs, goals, and behaviors through methods such as user interviews, surveys, and usability testing</a:t>
            </a:r>
            <a:r>
              <a:rPr lang="en-US" dirty="0" smtClean="0"/>
              <a:t>.</a:t>
            </a:r>
          </a:p>
          <a:p>
            <a:pPr algn="just"/>
            <a:r>
              <a:rPr lang="en-US" dirty="0" smtClean="0"/>
              <a:t>This will help one to understand the requirements of the solution</a:t>
            </a:r>
            <a:endParaRPr lang="en-US" dirty="0"/>
          </a:p>
          <a:p>
            <a:pPr algn="just"/>
            <a:r>
              <a:rPr lang="en-US" b="1" dirty="0"/>
              <a:t>Requirements</a:t>
            </a:r>
            <a:r>
              <a:rPr lang="en-US" dirty="0"/>
              <a:t>: Through observations and interviews, the features of </a:t>
            </a:r>
            <a:r>
              <a:rPr lang="en-US" dirty="0" smtClean="0"/>
              <a:t>the system </a:t>
            </a:r>
            <a:r>
              <a:rPr lang="en-US" dirty="0"/>
              <a:t>to be </a:t>
            </a:r>
            <a:r>
              <a:rPr lang="en-US" b="1" dirty="0"/>
              <a:t>designed</a:t>
            </a:r>
            <a:r>
              <a:rPr lang="en-US" dirty="0"/>
              <a:t> are mapped.</a:t>
            </a:r>
            <a:endParaRPr lang="en-US" dirty="0"/>
          </a:p>
        </p:txBody>
      </p:sp>
    </p:spTree>
    <p:extLst>
      <p:ext uri="{BB962C8B-B14F-4D97-AF65-F5344CB8AC3E}">
        <p14:creationId xmlns:p14="http://schemas.microsoft.com/office/powerpoint/2010/main" val="2146186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74</TotalTime>
  <Words>1924</Words>
  <Application>Microsoft Office PowerPoint</Application>
  <PresentationFormat>On-screen Show (4:3)</PresentationFormat>
  <Paragraphs>150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Equity</vt:lpstr>
      <vt:lpstr>INTERACTION DESIGN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DESIGN BASICS</dc:title>
  <dc:creator>Arshley</dc:creator>
  <cp:lastModifiedBy>Arshley</cp:lastModifiedBy>
  <cp:revision>19</cp:revision>
  <dcterms:created xsi:type="dcterms:W3CDTF">2024-02-19T05:35:16Z</dcterms:created>
  <dcterms:modified xsi:type="dcterms:W3CDTF">2024-02-19T06:50:13Z</dcterms:modified>
</cp:coreProperties>
</file>