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5" r:id="rId10"/>
    <p:sldId id="264" r:id="rId11"/>
    <p:sldId id="268" r:id="rId12"/>
    <p:sldId id="266" r:id="rId13"/>
    <p:sldId id="267" r:id="rId14"/>
    <p:sldId id="269" r:id="rId15"/>
    <p:sldId id="270" r:id="rId16"/>
    <p:sldId id="271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78" r:id="rId25"/>
    <p:sldId id="273" r:id="rId26"/>
    <p:sldId id="274" r:id="rId27"/>
    <p:sldId id="275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2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BB2BE-E836-484A-B810-C47532E3B40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04B7B-F6EA-4A93-98E5-FDF0E96F6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04B7B-F6EA-4A93-98E5-FDF0E96F61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A557-B3FA-426B-A94E-66883AFAF0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9599991-7A3C-49D9-B792-8886ABDFA4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A557-B3FA-426B-A94E-66883AFAF0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9991-7A3C-49D9-B792-8886ABDFA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A557-B3FA-426B-A94E-66883AFAF0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9991-7A3C-49D9-B792-8886ABDFA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A557-B3FA-426B-A94E-66883AFAF0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9991-7A3C-49D9-B792-8886ABDFA4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A557-B3FA-426B-A94E-66883AFAF0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9599991-7A3C-49D9-B792-8886ABDFA4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A557-B3FA-426B-A94E-66883AFAF0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9991-7A3C-49D9-B792-8886ABDFA4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A557-B3FA-426B-A94E-66883AFAF0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9991-7A3C-49D9-B792-8886ABDFA4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A557-B3FA-426B-A94E-66883AFAF0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9991-7A3C-49D9-B792-8886ABDFA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A557-B3FA-426B-A94E-66883AFAF0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9991-7A3C-49D9-B792-8886ABDFA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A557-B3FA-426B-A94E-66883AFAF0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9991-7A3C-49D9-B792-8886ABDFA4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A557-B3FA-426B-A94E-66883AFAF0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9599991-7A3C-49D9-B792-8886ABDFA4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89A557-B3FA-426B-A94E-66883AFAF0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9599991-7A3C-49D9-B792-8886ABDFA4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5400" b="1" dirty="0" smtClean="0"/>
              <a:t>Introduction</a:t>
            </a:r>
            <a:endParaRPr lang="en-US" sz="5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HCI</a:t>
            </a:r>
            <a:r>
              <a:rPr lang="en-US" b="1" dirty="0" smtClean="0"/>
              <a:t> IN THE SOFTWARE 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547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sz="2400" b="1" dirty="0"/>
              <a:t>Detailed design</a:t>
            </a:r>
          </a:p>
          <a:p>
            <a:pPr marL="381000" lvl="1" indent="0" algn="just">
              <a:lnSpc>
                <a:spcPct val="90000"/>
              </a:lnSpc>
              <a:buFontTx/>
              <a:buNone/>
            </a:pPr>
            <a:r>
              <a:rPr lang="en-GB" dirty="0"/>
              <a:t>refinement of architectural components and interrelations to identify modules to be implemented separately the refinement is governed by the </a:t>
            </a:r>
            <a:r>
              <a:rPr lang="en-GB" dirty="0" smtClean="0"/>
              <a:t>non-functional </a:t>
            </a:r>
            <a:r>
              <a:rPr lang="en-GB" dirty="0"/>
              <a:t>requirements</a:t>
            </a:r>
          </a:p>
          <a:p>
            <a:r>
              <a:rPr lang="en-US" b="1" dirty="0"/>
              <a:t>Validation and </a:t>
            </a:r>
            <a:r>
              <a:rPr lang="en-US" b="1" dirty="0" smtClean="0"/>
              <a:t>verification</a:t>
            </a:r>
            <a:endParaRPr lang="en-US" b="1" dirty="0"/>
          </a:p>
          <a:p>
            <a:pPr algn="just"/>
            <a:r>
              <a:rPr lang="en-US" b="1" dirty="0" smtClean="0"/>
              <a:t>Verification</a:t>
            </a:r>
            <a:r>
              <a:rPr lang="en-US" dirty="0" smtClean="0"/>
              <a:t> </a:t>
            </a:r>
            <a:r>
              <a:rPr lang="en-US" dirty="0"/>
              <a:t>(designing the thing right) will most often occur within a </a:t>
            </a:r>
            <a:r>
              <a:rPr lang="en-US" dirty="0" smtClean="0"/>
              <a:t>single life-cycle </a:t>
            </a:r>
            <a:r>
              <a:rPr lang="en-US" dirty="0"/>
              <a:t>activity or between two adjacent activities. </a:t>
            </a:r>
            <a:endParaRPr lang="en-US" dirty="0" smtClean="0"/>
          </a:p>
          <a:p>
            <a:pPr algn="just"/>
            <a:r>
              <a:rPr lang="en-US" b="1" dirty="0" smtClean="0"/>
              <a:t>Validation</a:t>
            </a:r>
            <a:r>
              <a:rPr lang="en-US" dirty="0" smtClean="0"/>
              <a:t> </a:t>
            </a:r>
            <a:r>
              <a:rPr lang="en-US" dirty="0"/>
              <a:t>of a </a:t>
            </a:r>
            <a:r>
              <a:rPr lang="en-US" dirty="0" smtClean="0"/>
              <a:t>design (designing </a:t>
            </a:r>
            <a:r>
              <a:rPr lang="en-US" dirty="0"/>
              <a:t>the right thing) demonstrates that within the various activities </a:t>
            </a:r>
            <a:r>
              <a:rPr lang="en-US" dirty="0" smtClean="0"/>
              <a:t>the customer’s </a:t>
            </a:r>
            <a:r>
              <a:rPr lang="en-US" dirty="0"/>
              <a:t>requirements are </a:t>
            </a:r>
            <a:r>
              <a:rPr lang="en-US" dirty="0" smtClean="0"/>
              <a:t>satisfied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0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Because </a:t>
            </a:r>
            <a:r>
              <a:rPr lang="en-US" dirty="0" smtClean="0"/>
              <a:t>verification </a:t>
            </a:r>
            <a:r>
              <a:rPr lang="en-US" dirty="0"/>
              <a:t>proofs are </a:t>
            </a:r>
            <a:r>
              <a:rPr lang="en-US" dirty="0" smtClean="0"/>
              <a:t>between rather </a:t>
            </a:r>
            <a:r>
              <a:rPr lang="en-US" dirty="0"/>
              <a:t>formal languages, the proofs are rather formal too.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The </a:t>
            </a:r>
            <a:r>
              <a:rPr lang="en-US" dirty="0"/>
              <a:t>validation </a:t>
            </a:r>
            <a:r>
              <a:rPr lang="en-US" dirty="0" smtClean="0"/>
              <a:t>proof, however</a:t>
            </a:r>
            <a:r>
              <a:rPr lang="en-US" dirty="0"/>
              <a:t>, is not: there is a gap between the real world and structured </a:t>
            </a:r>
            <a:r>
              <a:rPr lang="en-US" dirty="0" smtClean="0"/>
              <a:t>design, known </a:t>
            </a:r>
            <a:r>
              <a:rPr lang="en-US" dirty="0"/>
              <a:t>as the formality gap.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The </a:t>
            </a:r>
            <a:r>
              <a:rPr lang="en-US" dirty="0"/>
              <a:t>consequence is, that there is always a </a:t>
            </a:r>
            <a:r>
              <a:rPr lang="en-US" dirty="0" smtClean="0"/>
              <a:t>certain subjectivity </a:t>
            </a:r>
            <a:r>
              <a:rPr lang="en-US" dirty="0"/>
              <a:t>involved with 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5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264375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209800" y="1600200"/>
            <a:ext cx="5324475" cy="1812925"/>
            <a:chOff x="915" y="1008"/>
            <a:chExt cx="3354" cy="1142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877" y="1036"/>
              <a:ext cx="1392" cy="1114"/>
              <a:chOff x="576" y="1152"/>
              <a:chExt cx="3696" cy="2736"/>
            </a:xfrm>
          </p:grpSpPr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815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1152" y="1631"/>
                <a:ext cx="815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1728" y="2112"/>
                <a:ext cx="815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2305" y="2591"/>
                <a:ext cx="815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2881" y="3073"/>
                <a:ext cx="815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24"/>
              <p:cNvSpPr>
                <a:spLocks noChangeArrowheads="1"/>
              </p:cNvSpPr>
              <p:nvPr/>
            </p:nvSpPr>
            <p:spPr bwMode="auto">
              <a:xfrm>
                <a:off x="3457" y="3552"/>
                <a:ext cx="815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AutoShape 25"/>
              <p:cNvCxnSpPr>
                <a:cxnSpLocks noChangeShapeType="1"/>
                <a:stCxn id="11" idx="3"/>
                <a:endCxn id="12" idx="0"/>
              </p:cNvCxnSpPr>
              <p:nvPr/>
            </p:nvCxnSpPr>
            <p:spPr bwMode="auto">
              <a:xfrm>
                <a:off x="1392" y="132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26"/>
              <p:cNvCxnSpPr>
                <a:cxnSpLocks noChangeShapeType="1"/>
                <a:stCxn id="12" idx="3"/>
                <a:endCxn id="13" idx="0"/>
              </p:cNvCxnSpPr>
              <p:nvPr/>
            </p:nvCxnSpPr>
            <p:spPr bwMode="auto">
              <a:xfrm>
                <a:off x="1968" y="180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27"/>
              <p:cNvCxnSpPr>
                <a:cxnSpLocks noChangeShapeType="1"/>
                <a:stCxn id="13" idx="3"/>
                <a:endCxn id="14" idx="0"/>
              </p:cNvCxnSpPr>
              <p:nvPr/>
            </p:nvCxnSpPr>
            <p:spPr bwMode="auto">
              <a:xfrm>
                <a:off x="2544" y="228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28"/>
              <p:cNvCxnSpPr>
                <a:cxnSpLocks noChangeShapeType="1"/>
                <a:stCxn id="14" idx="3"/>
                <a:endCxn id="15" idx="0"/>
              </p:cNvCxnSpPr>
              <p:nvPr/>
            </p:nvCxnSpPr>
            <p:spPr bwMode="auto">
              <a:xfrm>
                <a:off x="3120" y="276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29"/>
              <p:cNvCxnSpPr>
                <a:cxnSpLocks noChangeShapeType="1"/>
                <a:stCxn id="15" idx="3"/>
                <a:endCxn id="16" idx="0"/>
              </p:cNvCxnSpPr>
              <p:nvPr/>
            </p:nvCxnSpPr>
            <p:spPr bwMode="auto">
              <a:xfrm>
                <a:off x="3696" y="324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15" y="1008"/>
              <a:ext cx="1101" cy="1132"/>
              <a:chOff x="576" y="1680"/>
              <a:chExt cx="1101" cy="1132"/>
            </a:xfrm>
          </p:grpSpPr>
          <p:sp>
            <p:nvSpPr>
              <p:cNvPr id="9" name="Freeform 31"/>
              <p:cNvSpPr>
                <a:spLocks/>
              </p:cNvSpPr>
              <p:nvPr/>
            </p:nvSpPr>
            <p:spPr bwMode="auto">
              <a:xfrm>
                <a:off x="576" y="1680"/>
                <a:ext cx="1101" cy="1132"/>
              </a:xfrm>
              <a:custGeom>
                <a:avLst/>
                <a:gdLst>
                  <a:gd name="T0" fmla="*/ 189 w 1101"/>
                  <a:gd name="T1" fmla="*/ 460 h 1132"/>
                  <a:gd name="T2" fmla="*/ 125 w 1101"/>
                  <a:gd name="T3" fmla="*/ 700 h 1132"/>
                  <a:gd name="T4" fmla="*/ 229 w 1101"/>
                  <a:gd name="T5" fmla="*/ 812 h 1132"/>
                  <a:gd name="T6" fmla="*/ 269 w 1101"/>
                  <a:gd name="T7" fmla="*/ 900 h 1132"/>
                  <a:gd name="T8" fmla="*/ 341 w 1101"/>
                  <a:gd name="T9" fmla="*/ 1092 h 1132"/>
                  <a:gd name="T10" fmla="*/ 445 w 1101"/>
                  <a:gd name="T11" fmla="*/ 1132 h 1132"/>
                  <a:gd name="T12" fmla="*/ 621 w 1101"/>
                  <a:gd name="T13" fmla="*/ 1092 h 1132"/>
                  <a:gd name="T14" fmla="*/ 773 w 1101"/>
                  <a:gd name="T15" fmla="*/ 996 h 1132"/>
                  <a:gd name="T16" fmla="*/ 765 w 1101"/>
                  <a:gd name="T17" fmla="*/ 964 h 1132"/>
                  <a:gd name="T18" fmla="*/ 933 w 1101"/>
                  <a:gd name="T19" fmla="*/ 932 h 1132"/>
                  <a:gd name="T20" fmla="*/ 1053 w 1101"/>
                  <a:gd name="T21" fmla="*/ 876 h 1132"/>
                  <a:gd name="T22" fmla="*/ 1101 w 1101"/>
                  <a:gd name="T23" fmla="*/ 740 h 1132"/>
                  <a:gd name="T24" fmla="*/ 981 w 1101"/>
                  <a:gd name="T25" fmla="*/ 492 h 1132"/>
                  <a:gd name="T26" fmla="*/ 885 w 1101"/>
                  <a:gd name="T27" fmla="*/ 372 h 1132"/>
                  <a:gd name="T28" fmla="*/ 861 w 1101"/>
                  <a:gd name="T29" fmla="*/ 348 h 1132"/>
                  <a:gd name="T30" fmla="*/ 837 w 1101"/>
                  <a:gd name="T31" fmla="*/ 372 h 1132"/>
                  <a:gd name="T32" fmla="*/ 829 w 1101"/>
                  <a:gd name="T33" fmla="*/ 316 h 1132"/>
                  <a:gd name="T34" fmla="*/ 813 w 1101"/>
                  <a:gd name="T35" fmla="*/ 284 h 1132"/>
                  <a:gd name="T36" fmla="*/ 781 w 1101"/>
                  <a:gd name="T37" fmla="*/ 172 h 1132"/>
                  <a:gd name="T38" fmla="*/ 749 w 1101"/>
                  <a:gd name="T39" fmla="*/ 156 h 1132"/>
                  <a:gd name="T40" fmla="*/ 501 w 1101"/>
                  <a:gd name="T41" fmla="*/ 108 h 1132"/>
                  <a:gd name="T42" fmla="*/ 477 w 1101"/>
                  <a:gd name="T43" fmla="*/ 116 h 1132"/>
                  <a:gd name="T44" fmla="*/ 469 w 1101"/>
                  <a:gd name="T45" fmla="*/ 76 h 1132"/>
                  <a:gd name="T46" fmla="*/ 429 w 1101"/>
                  <a:gd name="T47" fmla="*/ 12 h 1132"/>
                  <a:gd name="T48" fmla="*/ 373 w 1101"/>
                  <a:gd name="T49" fmla="*/ 4 h 1132"/>
                  <a:gd name="T50" fmla="*/ 245 w 1101"/>
                  <a:gd name="T51" fmla="*/ 20 h 1132"/>
                  <a:gd name="T52" fmla="*/ 229 w 1101"/>
                  <a:gd name="T53" fmla="*/ 60 h 1132"/>
                  <a:gd name="T54" fmla="*/ 157 w 1101"/>
                  <a:gd name="T55" fmla="*/ 180 h 1132"/>
                  <a:gd name="T56" fmla="*/ 149 w 1101"/>
                  <a:gd name="T57" fmla="*/ 252 h 1132"/>
                  <a:gd name="T58" fmla="*/ 101 w 1101"/>
                  <a:gd name="T59" fmla="*/ 340 h 1132"/>
                  <a:gd name="T60" fmla="*/ 181 w 1101"/>
                  <a:gd name="T61" fmla="*/ 444 h 1132"/>
                  <a:gd name="T62" fmla="*/ 189 w 1101"/>
                  <a:gd name="T63" fmla="*/ 468 h 1132"/>
                  <a:gd name="T64" fmla="*/ 181 w 1101"/>
                  <a:gd name="T65" fmla="*/ 492 h 1132"/>
                  <a:gd name="T66" fmla="*/ 189 w 1101"/>
                  <a:gd name="T67" fmla="*/ 460 h 113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01"/>
                  <a:gd name="T103" fmla="*/ 0 h 1132"/>
                  <a:gd name="T104" fmla="*/ 1101 w 1101"/>
                  <a:gd name="T105" fmla="*/ 1132 h 113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01" h="1132">
                    <a:moveTo>
                      <a:pt x="189" y="460"/>
                    </a:moveTo>
                    <a:cubicBezTo>
                      <a:pt x="134" y="523"/>
                      <a:pt x="0" y="625"/>
                      <a:pt x="125" y="700"/>
                    </a:cubicBezTo>
                    <a:cubicBezTo>
                      <a:pt x="141" y="749"/>
                      <a:pt x="189" y="779"/>
                      <a:pt x="229" y="812"/>
                    </a:cubicBezTo>
                    <a:cubicBezTo>
                      <a:pt x="243" y="841"/>
                      <a:pt x="254" y="870"/>
                      <a:pt x="269" y="900"/>
                    </a:cubicBezTo>
                    <a:cubicBezTo>
                      <a:pt x="277" y="937"/>
                      <a:pt x="289" y="1062"/>
                      <a:pt x="341" y="1092"/>
                    </a:cubicBezTo>
                    <a:cubicBezTo>
                      <a:pt x="373" y="1110"/>
                      <a:pt x="411" y="1115"/>
                      <a:pt x="445" y="1132"/>
                    </a:cubicBezTo>
                    <a:cubicBezTo>
                      <a:pt x="469" y="1125"/>
                      <a:pt x="579" y="1078"/>
                      <a:pt x="621" y="1092"/>
                    </a:cubicBezTo>
                    <a:cubicBezTo>
                      <a:pt x="737" y="1062"/>
                      <a:pt x="754" y="1088"/>
                      <a:pt x="773" y="996"/>
                    </a:cubicBezTo>
                    <a:cubicBezTo>
                      <a:pt x="770" y="985"/>
                      <a:pt x="754" y="968"/>
                      <a:pt x="765" y="964"/>
                    </a:cubicBezTo>
                    <a:cubicBezTo>
                      <a:pt x="817" y="942"/>
                      <a:pt x="933" y="932"/>
                      <a:pt x="933" y="932"/>
                    </a:cubicBezTo>
                    <a:cubicBezTo>
                      <a:pt x="972" y="908"/>
                      <a:pt x="1008" y="887"/>
                      <a:pt x="1053" y="876"/>
                    </a:cubicBezTo>
                    <a:cubicBezTo>
                      <a:pt x="1066" y="823"/>
                      <a:pt x="1075" y="790"/>
                      <a:pt x="1101" y="740"/>
                    </a:cubicBezTo>
                    <a:cubicBezTo>
                      <a:pt x="1071" y="650"/>
                      <a:pt x="1089" y="528"/>
                      <a:pt x="981" y="492"/>
                    </a:cubicBezTo>
                    <a:cubicBezTo>
                      <a:pt x="949" y="452"/>
                      <a:pt x="917" y="411"/>
                      <a:pt x="885" y="372"/>
                    </a:cubicBezTo>
                    <a:cubicBezTo>
                      <a:pt x="877" y="363"/>
                      <a:pt x="872" y="348"/>
                      <a:pt x="861" y="348"/>
                    </a:cubicBezTo>
                    <a:cubicBezTo>
                      <a:pt x="849" y="348"/>
                      <a:pt x="845" y="364"/>
                      <a:pt x="837" y="372"/>
                    </a:cubicBezTo>
                    <a:cubicBezTo>
                      <a:pt x="798" y="313"/>
                      <a:pt x="837" y="385"/>
                      <a:pt x="829" y="316"/>
                    </a:cubicBezTo>
                    <a:cubicBezTo>
                      <a:pt x="827" y="304"/>
                      <a:pt x="817" y="294"/>
                      <a:pt x="813" y="284"/>
                    </a:cubicBezTo>
                    <a:cubicBezTo>
                      <a:pt x="798" y="250"/>
                      <a:pt x="800" y="201"/>
                      <a:pt x="781" y="172"/>
                    </a:cubicBezTo>
                    <a:cubicBezTo>
                      <a:pt x="774" y="162"/>
                      <a:pt x="759" y="161"/>
                      <a:pt x="749" y="156"/>
                    </a:cubicBezTo>
                    <a:cubicBezTo>
                      <a:pt x="685" y="71"/>
                      <a:pt x="600" y="103"/>
                      <a:pt x="501" y="108"/>
                    </a:cubicBezTo>
                    <a:cubicBezTo>
                      <a:pt x="493" y="110"/>
                      <a:pt x="482" y="121"/>
                      <a:pt x="477" y="116"/>
                    </a:cubicBezTo>
                    <a:cubicBezTo>
                      <a:pt x="467" y="106"/>
                      <a:pt x="474" y="88"/>
                      <a:pt x="469" y="76"/>
                    </a:cubicBezTo>
                    <a:cubicBezTo>
                      <a:pt x="458" y="53"/>
                      <a:pt x="449" y="27"/>
                      <a:pt x="429" y="12"/>
                    </a:cubicBezTo>
                    <a:cubicBezTo>
                      <a:pt x="413" y="0"/>
                      <a:pt x="391" y="6"/>
                      <a:pt x="373" y="4"/>
                    </a:cubicBezTo>
                    <a:cubicBezTo>
                      <a:pt x="332" y="17"/>
                      <a:pt x="284" y="4"/>
                      <a:pt x="245" y="20"/>
                    </a:cubicBezTo>
                    <a:cubicBezTo>
                      <a:pt x="231" y="25"/>
                      <a:pt x="235" y="47"/>
                      <a:pt x="229" y="60"/>
                    </a:cubicBezTo>
                    <a:cubicBezTo>
                      <a:pt x="206" y="100"/>
                      <a:pt x="181" y="140"/>
                      <a:pt x="157" y="180"/>
                    </a:cubicBezTo>
                    <a:cubicBezTo>
                      <a:pt x="154" y="204"/>
                      <a:pt x="156" y="229"/>
                      <a:pt x="149" y="252"/>
                    </a:cubicBezTo>
                    <a:cubicBezTo>
                      <a:pt x="137" y="283"/>
                      <a:pt x="104" y="306"/>
                      <a:pt x="101" y="340"/>
                    </a:cubicBezTo>
                    <a:cubicBezTo>
                      <a:pt x="96" y="382"/>
                      <a:pt x="150" y="423"/>
                      <a:pt x="181" y="444"/>
                    </a:cubicBezTo>
                    <a:cubicBezTo>
                      <a:pt x="183" y="452"/>
                      <a:pt x="189" y="459"/>
                      <a:pt x="189" y="468"/>
                    </a:cubicBezTo>
                    <a:cubicBezTo>
                      <a:pt x="189" y="476"/>
                      <a:pt x="181" y="500"/>
                      <a:pt x="181" y="492"/>
                    </a:cubicBezTo>
                    <a:cubicBezTo>
                      <a:pt x="181" y="481"/>
                      <a:pt x="186" y="470"/>
                      <a:pt x="189" y="4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32"/>
              <p:cNvSpPr txBox="1">
                <a:spLocks noChangeArrowheads="1"/>
              </p:cNvSpPr>
              <p:nvPr/>
            </p:nvSpPr>
            <p:spPr bwMode="auto">
              <a:xfrm>
                <a:off x="819" y="1997"/>
                <a:ext cx="765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r>
                  <a:rPr lang="en-GB" sz="1200">
                    <a:latin typeface="Arial" pitchFamily="34" charset="0"/>
                  </a:rPr>
                  <a:t>Real-world</a:t>
                </a:r>
                <a:br>
                  <a:rPr lang="en-GB" sz="1200">
                    <a:latin typeface="Arial" pitchFamily="34" charset="0"/>
                  </a:rPr>
                </a:br>
                <a:r>
                  <a:rPr lang="en-GB" sz="1200">
                    <a:latin typeface="Arial" pitchFamily="34" charset="0"/>
                  </a:rPr>
                  <a:t>requirements</a:t>
                </a:r>
                <a:br>
                  <a:rPr lang="en-GB" sz="1200">
                    <a:latin typeface="Arial" pitchFamily="34" charset="0"/>
                  </a:rPr>
                </a:br>
                <a:r>
                  <a:rPr lang="en-GB" sz="1200">
                    <a:latin typeface="Arial" pitchFamily="34" charset="0"/>
                  </a:rPr>
                  <a:t>and constraints</a:t>
                </a:r>
                <a:endParaRPr lang="en-GB"/>
              </a:p>
            </p:txBody>
          </p:sp>
        </p:grpSp>
        <p:sp>
          <p:nvSpPr>
            <p:cNvPr id="7" name="AutoShape 33"/>
            <p:cNvSpPr>
              <a:spLocks noChangeArrowheads="1"/>
            </p:cNvSpPr>
            <p:nvPr/>
          </p:nvSpPr>
          <p:spPr bwMode="auto">
            <a:xfrm>
              <a:off x="2112" y="1392"/>
              <a:ext cx="864" cy="192"/>
            </a:xfrm>
            <a:prstGeom prst="leftRightArrow">
              <a:avLst>
                <a:gd name="adj1" fmla="val 50000"/>
                <a:gd name="adj2" fmla="val 90000"/>
              </a:avLst>
            </a:prstGeom>
            <a:solidFill>
              <a:srgbClr val="2E005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2160" y="1584"/>
              <a:ext cx="8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200">
                  <a:latin typeface="Arial" pitchFamily="34" charset="0"/>
                </a:rPr>
                <a:t>The formality gap</a:t>
              </a: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914400" y="3581400"/>
            <a:ext cx="7772400" cy="31242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endParaRPr lang="en-GB" sz="2000" dirty="0" smtClean="0"/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sz="2400" dirty="0" smtClean="0"/>
              <a:t>Verification</a:t>
            </a:r>
          </a:p>
          <a:p>
            <a:pPr marL="190500" lvl="1" indent="6350" algn="just">
              <a:lnSpc>
                <a:spcPct val="90000"/>
              </a:lnSpc>
              <a:buFontTx/>
              <a:buNone/>
            </a:pPr>
            <a:r>
              <a:rPr lang="en-GB" dirty="0" smtClean="0"/>
              <a:t>designing the product right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sz="2400" dirty="0" smtClean="0"/>
              <a:t> Validation</a:t>
            </a:r>
          </a:p>
          <a:p>
            <a:pPr marL="190500" lvl="1" indent="6350" algn="just">
              <a:lnSpc>
                <a:spcPct val="90000"/>
              </a:lnSpc>
              <a:buFontTx/>
              <a:buNone/>
            </a:pPr>
            <a:r>
              <a:rPr lang="en-GB" dirty="0" smtClean="0"/>
              <a:t>designing the right product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sz="2400" dirty="0" smtClean="0"/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sz="2400" dirty="0" smtClean="0"/>
              <a:t>The formality gap</a:t>
            </a:r>
          </a:p>
          <a:p>
            <a:pPr marL="190500" lvl="1" indent="6350" algn="just">
              <a:lnSpc>
                <a:spcPct val="90000"/>
              </a:lnSpc>
              <a:buFontTx/>
              <a:buNone/>
            </a:pPr>
            <a:r>
              <a:rPr lang="en-GB" dirty="0" smtClean="0"/>
              <a:t>validation will always rely to some extent on subjective means of proof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sz="2400" dirty="0" smtClean="0"/>
              <a:t>Management and contractual issues</a:t>
            </a:r>
          </a:p>
          <a:p>
            <a:pPr marL="190500" lvl="1" indent="6350" algn="just">
              <a:lnSpc>
                <a:spcPct val="90000"/>
              </a:lnSpc>
              <a:buFontTx/>
              <a:buNone/>
            </a:pPr>
            <a:r>
              <a:rPr lang="en-GB" dirty="0" smtClean="0"/>
              <a:t>design in commercial and legal contexts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66946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Management and contractual issues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In management, the technical view on the software lifecycle is sometime </a:t>
            </a:r>
            <a:r>
              <a:rPr lang="en-US" dirty="0" smtClean="0"/>
              <a:t>insufficient: </a:t>
            </a:r>
            <a:r>
              <a:rPr lang="en-US" dirty="0"/>
              <a:t>a much wider perspective must be adopted which takes into account </a:t>
            </a:r>
            <a:r>
              <a:rPr lang="en-US" dirty="0" smtClean="0"/>
              <a:t>the marketability </a:t>
            </a:r>
            <a:r>
              <a:rPr lang="en-US" dirty="0"/>
              <a:t>of a system, it training needs, the availability of skilled </a:t>
            </a:r>
            <a:r>
              <a:rPr lang="en-US" dirty="0" smtClean="0"/>
              <a:t>personnel </a:t>
            </a:r>
            <a:r>
              <a:rPr lang="en-US" dirty="0"/>
              <a:t>or possible subcontractors, and other topics outside the activities for </a:t>
            </a:r>
            <a:r>
              <a:rPr lang="en-US" dirty="0" smtClean="0"/>
              <a:t>the development </a:t>
            </a:r>
            <a:r>
              <a:rPr lang="en-US" dirty="0"/>
              <a:t>if the isolated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3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In managing the development process</a:t>
            </a:r>
            <a:r>
              <a:rPr lang="en-US" dirty="0"/>
              <a:t>, the temporal relationship </a:t>
            </a:r>
            <a:r>
              <a:rPr lang="en-US" dirty="0" smtClean="0"/>
              <a:t>between the </a:t>
            </a:r>
            <a:r>
              <a:rPr lang="en-US" dirty="0"/>
              <a:t>various activities is more important, as are the intermediate </a:t>
            </a:r>
            <a:r>
              <a:rPr lang="en-US" dirty="0" smtClean="0"/>
              <a:t>deliverables which </a:t>
            </a:r>
            <a:r>
              <a:rPr lang="en-US" dirty="0"/>
              <a:t>represent the technical content, as the designer must demonstrate to </a:t>
            </a:r>
            <a:r>
              <a:rPr lang="en-US" dirty="0" smtClean="0"/>
              <a:t>the customer </a:t>
            </a:r>
            <a:r>
              <a:rPr lang="en-US" dirty="0"/>
              <a:t>that progress is being made.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technical perspective </a:t>
            </a:r>
            <a:r>
              <a:rPr lang="en-US" dirty="0"/>
              <a:t>of the </a:t>
            </a:r>
            <a:r>
              <a:rPr lang="en-US" dirty="0" smtClean="0"/>
              <a:t>life cycle </a:t>
            </a:r>
            <a:r>
              <a:rPr lang="en-US" dirty="0"/>
              <a:t>is described in stages of activity, whereas the managerial perspective </a:t>
            </a:r>
            <a:r>
              <a:rPr lang="en-US" dirty="0" smtClean="0"/>
              <a:t>is described </a:t>
            </a:r>
            <a:r>
              <a:rPr lang="en-US" dirty="0"/>
              <a:t>in temporally bound phrases: input and output of 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3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Interactive systems and the software life cycle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life cycle for development described above presents the process of </a:t>
            </a:r>
            <a:r>
              <a:rPr lang="en-US" dirty="0" smtClean="0"/>
              <a:t>design in </a:t>
            </a:r>
            <a:r>
              <a:rPr lang="en-US" dirty="0"/>
              <a:t>a somewhat pipeline order. In reality, the actual process is iterative: </a:t>
            </a:r>
            <a:r>
              <a:rPr lang="en-US" dirty="0" smtClean="0"/>
              <a:t>work in </a:t>
            </a:r>
            <a:r>
              <a:rPr lang="en-US" dirty="0"/>
              <a:t>one design activity </a:t>
            </a:r>
            <a:r>
              <a:rPr lang="en-US" dirty="0" smtClean="0"/>
              <a:t>affects </a:t>
            </a:r>
            <a:r>
              <a:rPr lang="en-US" dirty="0"/>
              <a:t>work in any other activity both before or </a:t>
            </a:r>
            <a:r>
              <a:rPr lang="en-US" dirty="0" smtClean="0"/>
              <a:t>after it </a:t>
            </a:r>
            <a:r>
              <a:rPr lang="en-US" dirty="0"/>
              <a:t>in the life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9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The life cycle for interactive </a:t>
            </a:r>
            <a:r>
              <a:rPr lang="en-GB" sz="3200" b="1" dirty="0" smtClean="0"/>
              <a:t>systems</a:t>
            </a:r>
          </a:p>
          <a:p>
            <a:endParaRPr lang="en-US" sz="3200" b="1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371600" y="2133600"/>
            <a:ext cx="5867400" cy="4343400"/>
            <a:chOff x="576" y="1104"/>
            <a:chExt cx="3696" cy="2736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576" y="1296"/>
              <a:ext cx="2544" cy="2064"/>
              <a:chOff x="1392" y="1296"/>
              <a:chExt cx="2544" cy="2064"/>
            </a:xfrm>
          </p:grpSpPr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3120" y="2736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3696" y="3216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0" name="AutoShape 21"/>
              <p:cNvCxnSpPr>
                <a:cxnSpLocks noChangeShapeType="1"/>
                <a:stCxn id="19" idx="1"/>
                <a:endCxn id="18" idx="2"/>
              </p:cNvCxnSpPr>
              <p:nvPr/>
            </p:nvCxnSpPr>
            <p:spPr bwMode="auto">
              <a:xfrm rot="10800000">
                <a:off x="3240" y="2880"/>
                <a:ext cx="456" cy="40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22"/>
              <p:cNvCxnSpPr>
                <a:cxnSpLocks noChangeShapeType="1"/>
                <a:stCxn id="19" idx="1"/>
                <a:endCxn id="22" idx="2"/>
              </p:cNvCxnSpPr>
              <p:nvPr/>
            </p:nvCxnSpPr>
            <p:spPr bwMode="auto">
              <a:xfrm rot="10800000">
                <a:off x="2664" y="2400"/>
                <a:ext cx="1032" cy="88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2544" y="2256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968" y="1776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5" name="AutoShape 26"/>
              <p:cNvCxnSpPr>
                <a:cxnSpLocks noChangeShapeType="1"/>
                <a:stCxn id="19" idx="1"/>
                <a:endCxn id="23" idx="2"/>
              </p:cNvCxnSpPr>
              <p:nvPr/>
            </p:nvCxnSpPr>
            <p:spPr bwMode="auto">
              <a:xfrm rot="10800000">
                <a:off x="2088" y="1920"/>
                <a:ext cx="1608" cy="136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AutoShape 27"/>
              <p:cNvCxnSpPr>
                <a:cxnSpLocks noChangeShapeType="1"/>
                <a:stCxn id="18" idx="1"/>
                <a:endCxn id="22" idx="2"/>
              </p:cNvCxnSpPr>
              <p:nvPr/>
            </p:nvCxnSpPr>
            <p:spPr bwMode="auto">
              <a:xfrm rot="10800000">
                <a:off x="2664" y="2400"/>
                <a:ext cx="456" cy="40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AutoShape 28"/>
              <p:cNvCxnSpPr>
                <a:cxnSpLocks noChangeShapeType="1"/>
                <a:stCxn id="18" idx="1"/>
                <a:endCxn id="23" idx="2"/>
              </p:cNvCxnSpPr>
              <p:nvPr/>
            </p:nvCxnSpPr>
            <p:spPr bwMode="auto">
              <a:xfrm rot="10800000">
                <a:off x="2088" y="1920"/>
                <a:ext cx="1032" cy="88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AutoShape 29"/>
              <p:cNvCxnSpPr>
                <a:cxnSpLocks noChangeShapeType="1"/>
                <a:stCxn id="18" idx="1"/>
                <a:endCxn id="24" idx="2"/>
              </p:cNvCxnSpPr>
              <p:nvPr/>
            </p:nvCxnSpPr>
            <p:spPr bwMode="auto">
              <a:xfrm rot="10800000">
                <a:off x="1512" y="1440"/>
                <a:ext cx="1608" cy="136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AutoShape 30"/>
              <p:cNvCxnSpPr>
                <a:cxnSpLocks noChangeShapeType="1"/>
                <a:stCxn id="19" idx="1"/>
                <a:endCxn id="24" idx="2"/>
              </p:cNvCxnSpPr>
              <p:nvPr/>
            </p:nvCxnSpPr>
            <p:spPr bwMode="auto">
              <a:xfrm rot="10800000">
                <a:off x="1512" y="1440"/>
                <a:ext cx="2184" cy="184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AutoShape 31"/>
              <p:cNvCxnSpPr>
                <a:cxnSpLocks noChangeShapeType="1"/>
                <a:stCxn id="22" idx="1"/>
                <a:endCxn id="23" idx="2"/>
              </p:cNvCxnSpPr>
              <p:nvPr/>
            </p:nvCxnSpPr>
            <p:spPr bwMode="auto">
              <a:xfrm rot="10800000">
                <a:off x="2088" y="1920"/>
                <a:ext cx="456" cy="40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AutoShape 32"/>
              <p:cNvCxnSpPr>
                <a:cxnSpLocks noChangeShapeType="1"/>
                <a:stCxn id="22" idx="1"/>
                <a:endCxn id="24" idx="2"/>
              </p:cNvCxnSpPr>
              <p:nvPr/>
            </p:nvCxnSpPr>
            <p:spPr bwMode="auto">
              <a:xfrm rot="10800000">
                <a:off x="1512" y="1440"/>
                <a:ext cx="1032" cy="88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33"/>
              <p:cNvCxnSpPr>
                <a:cxnSpLocks noChangeShapeType="1"/>
                <a:stCxn id="23" idx="1"/>
                <a:endCxn id="24" idx="2"/>
              </p:cNvCxnSpPr>
              <p:nvPr/>
            </p:nvCxnSpPr>
            <p:spPr bwMode="auto">
              <a:xfrm rot="10800000">
                <a:off x="1512" y="1440"/>
                <a:ext cx="456" cy="40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576" y="1104"/>
              <a:ext cx="3696" cy="2736"/>
              <a:chOff x="576" y="1152"/>
              <a:chExt cx="3696" cy="2736"/>
            </a:xfrm>
          </p:grpSpPr>
          <p:sp>
            <p:nvSpPr>
              <p:cNvPr id="7" name="Rectangle 35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GB" sz="1200">
                    <a:latin typeface="Arial" pitchFamily="34" charset="0"/>
                  </a:rPr>
                  <a:t>Requirements</a:t>
                </a:r>
                <a:br>
                  <a:rPr lang="en-GB" sz="1200">
                    <a:latin typeface="Arial" pitchFamily="34" charset="0"/>
                  </a:rPr>
                </a:br>
                <a:r>
                  <a:rPr lang="en-GB" sz="1200">
                    <a:latin typeface="Arial" pitchFamily="34" charset="0"/>
                  </a:rPr>
                  <a:t>specification</a:t>
                </a:r>
                <a:endParaRPr lang="en-GB"/>
              </a:p>
            </p:txBody>
          </p:sp>
          <p:sp>
            <p:nvSpPr>
              <p:cNvPr id="8" name="Rectangle 36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GB" sz="1200">
                    <a:latin typeface="Arial" pitchFamily="34" charset="0"/>
                  </a:rPr>
                  <a:t>Architectural</a:t>
                </a:r>
                <a:br>
                  <a:rPr lang="en-GB" sz="1200">
                    <a:latin typeface="Arial" pitchFamily="34" charset="0"/>
                  </a:rPr>
                </a:br>
                <a:r>
                  <a:rPr lang="en-GB" sz="1200">
                    <a:latin typeface="Arial" pitchFamily="34" charset="0"/>
                  </a:rPr>
                  <a:t>design</a:t>
                </a:r>
                <a:endParaRPr lang="en-GB"/>
              </a:p>
            </p:txBody>
          </p:sp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1728" y="211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GB" sz="1200">
                    <a:latin typeface="Arial" pitchFamily="34" charset="0"/>
                  </a:rPr>
                  <a:t>Detailed</a:t>
                </a:r>
                <a:br>
                  <a:rPr lang="en-GB" sz="1200">
                    <a:latin typeface="Arial" pitchFamily="34" charset="0"/>
                  </a:rPr>
                </a:br>
                <a:r>
                  <a:rPr lang="en-GB" sz="1200">
                    <a:latin typeface="Arial" pitchFamily="34" charset="0"/>
                  </a:rPr>
                  <a:t>design</a:t>
                </a:r>
                <a:endParaRPr lang="en-GB"/>
              </a:p>
            </p:txBody>
          </p:sp>
          <p:sp>
            <p:nvSpPr>
              <p:cNvPr id="10" name="Rectangle 3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GB" sz="1200">
                    <a:latin typeface="Arial" pitchFamily="34" charset="0"/>
                  </a:rPr>
                  <a:t>Coding and</a:t>
                </a:r>
                <a:br>
                  <a:rPr lang="en-GB" sz="1200">
                    <a:latin typeface="Arial" pitchFamily="34" charset="0"/>
                  </a:rPr>
                </a:br>
                <a:r>
                  <a:rPr lang="en-GB" sz="1200">
                    <a:latin typeface="Arial" pitchFamily="34" charset="0"/>
                  </a:rPr>
                  <a:t>unit testing</a:t>
                </a:r>
                <a:endParaRPr lang="en-GB"/>
              </a:p>
            </p:txBody>
          </p:sp>
          <p:sp>
            <p:nvSpPr>
              <p:cNvPr id="11" name="Rectangle 39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GB" sz="1200">
                    <a:latin typeface="Arial" pitchFamily="34" charset="0"/>
                  </a:rPr>
                  <a:t>Integration</a:t>
                </a:r>
                <a:br>
                  <a:rPr lang="en-GB" sz="1200">
                    <a:latin typeface="Arial" pitchFamily="34" charset="0"/>
                  </a:rPr>
                </a:br>
                <a:r>
                  <a:rPr lang="en-GB" sz="1200">
                    <a:latin typeface="Arial" pitchFamily="34" charset="0"/>
                  </a:rPr>
                  <a:t>and testing</a:t>
                </a:r>
                <a:endParaRPr lang="en-GB"/>
              </a:p>
            </p:txBody>
          </p:sp>
          <p:sp>
            <p:nvSpPr>
              <p:cNvPr id="12" name="Rectangle 40"/>
              <p:cNvSpPr>
                <a:spLocks noChangeArrowheads="1"/>
              </p:cNvSpPr>
              <p:nvPr/>
            </p:nvSpPr>
            <p:spPr bwMode="auto">
              <a:xfrm>
                <a:off x="3456" y="355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GB" sz="1200">
                    <a:latin typeface="Arial" pitchFamily="34" charset="0"/>
                  </a:rPr>
                  <a:t>Operation and</a:t>
                </a:r>
                <a:br>
                  <a:rPr lang="en-GB" sz="1200">
                    <a:latin typeface="Arial" pitchFamily="34" charset="0"/>
                  </a:rPr>
                </a:br>
                <a:r>
                  <a:rPr lang="en-GB" sz="1200">
                    <a:latin typeface="Arial" pitchFamily="34" charset="0"/>
                  </a:rPr>
                  <a:t>maintenance</a:t>
                </a:r>
                <a:endParaRPr lang="en-GB"/>
              </a:p>
            </p:txBody>
          </p:sp>
          <p:cxnSp>
            <p:nvCxnSpPr>
              <p:cNvPr id="13" name="AutoShape 41"/>
              <p:cNvCxnSpPr>
                <a:cxnSpLocks noChangeShapeType="1"/>
                <a:stCxn id="7" idx="3"/>
                <a:endCxn id="8" idx="0"/>
              </p:cNvCxnSpPr>
              <p:nvPr/>
            </p:nvCxnSpPr>
            <p:spPr bwMode="auto">
              <a:xfrm>
                <a:off x="1392" y="132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42"/>
              <p:cNvCxnSpPr>
                <a:cxnSpLocks noChangeShapeType="1"/>
                <a:stCxn id="8" idx="3"/>
                <a:endCxn id="9" idx="0"/>
              </p:cNvCxnSpPr>
              <p:nvPr/>
            </p:nvCxnSpPr>
            <p:spPr bwMode="auto">
              <a:xfrm>
                <a:off x="1968" y="180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3"/>
              <p:cNvCxnSpPr>
                <a:cxnSpLocks noChangeShapeType="1"/>
                <a:stCxn id="9" idx="3"/>
                <a:endCxn id="10" idx="0"/>
              </p:cNvCxnSpPr>
              <p:nvPr/>
            </p:nvCxnSpPr>
            <p:spPr bwMode="auto">
              <a:xfrm>
                <a:off x="2544" y="228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4"/>
              <p:cNvCxnSpPr>
                <a:cxnSpLocks noChangeShapeType="1"/>
                <a:stCxn id="10" idx="3"/>
                <a:endCxn id="11" idx="0"/>
              </p:cNvCxnSpPr>
              <p:nvPr/>
            </p:nvCxnSpPr>
            <p:spPr bwMode="auto">
              <a:xfrm>
                <a:off x="3120" y="276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5"/>
              <p:cNvCxnSpPr>
                <a:cxnSpLocks noChangeShapeType="1"/>
                <a:stCxn id="11" idx="3"/>
                <a:endCxn id="12" idx="0"/>
              </p:cNvCxnSpPr>
              <p:nvPr/>
            </p:nvCxnSpPr>
            <p:spPr bwMode="auto">
              <a:xfrm>
                <a:off x="3696" y="324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3" name="Rectangle 32"/>
          <p:cNvSpPr/>
          <p:nvPr/>
        </p:nvSpPr>
        <p:spPr>
          <a:xfrm>
            <a:off x="5410200" y="2209800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FontTx/>
              <a:buNone/>
            </a:pPr>
            <a:r>
              <a:rPr lang="en-GB" dirty="0" smtClean="0"/>
              <a:t>cannot assume a linear</a:t>
            </a:r>
            <a:br>
              <a:rPr lang="en-GB" dirty="0" smtClean="0"/>
            </a:br>
            <a:r>
              <a:rPr lang="en-GB" dirty="0" smtClean="0"/>
              <a:t>sequence of activities</a:t>
            </a:r>
            <a:br>
              <a:rPr lang="en-GB" dirty="0" smtClean="0"/>
            </a:br>
            <a:r>
              <a:rPr lang="en-GB" dirty="0" smtClean="0"/>
              <a:t>as in the waterfall model</a:t>
            </a:r>
            <a:endParaRPr lang="en-GB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685800" y="4724400"/>
            <a:ext cx="1553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GB" dirty="0" smtClean="0"/>
              <a:t>lots of feedback!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7474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All of the requirements for an interactive system cannot be determined from the start.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During the design process, the system is made more usable.by having the potential user test the prototypes and observe his behaviour.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order to do this, clear understanding of human task performance and cognitive processes is very important.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0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500" b="1" dirty="0"/>
              <a:t>Usability engineering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emphasis for usability engineering is in knowing exactly what criteria </a:t>
            </a:r>
            <a:r>
              <a:rPr lang="en-US" dirty="0" smtClean="0"/>
              <a:t>will be </a:t>
            </a:r>
            <a:r>
              <a:rPr lang="en-US" dirty="0"/>
              <a:t>used to judge a product for its usability.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relation to the software </a:t>
            </a:r>
            <a:r>
              <a:rPr lang="en-US" dirty="0" smtClean="0"/>
              <a:t>life cycle</a:t>
            </a:r>
            <a:r>
              <a:rPr lang="en-US" dirty="0"/>
              <a:t>, one of the important features of usability engineering is the </a:t>
            </a:r>
            <a:r>
              <a:rPr lang="en-US" dirty="0" smtClean="0"/>
              <a:t>inclusion of </a:t>
            </a:r>
            <a:r>
              <a:rPr lang="en-US" dirty="0"/>
              <a:t>a usability </a:t>
            </a:r>
            <a:r>
              <a:rPr lang="en-US" dirty="0" smtClean="0"/>
              <a:t>specification</a:t>
            </a:r>
            <a:r>
              <a:rPr lang="en-US" dirty="0"/>
              <a:t>, forming part of the requirement </a:t>
            </a:r>
            <a:r>
              <a:rPr lang="en-US" dirty="0" smtClean="0"/>
              <a:t>specification</a:t>
            </a:r>
            <a:r>
              <a:rPr lang="en-US" dirty="0"/>
              <a:t>, </a:t>
            </a:r>
            <a:r>
              <a:rPr lang="en-US" dirty="0" smtClean="0"/>
              <a:t>that concentrates </a:t>
            </a:r>
            <a:r>
              <a:rPr lang="en-US" dirty="0"/>
              <a:t>on features of the user-system interaction which contribute to </a:t>
            </a:r>
            <a:r>
              <a:rPr lang="en-US" dirty="0" smtClean="0"/>
              <a:t>the usability </a:t>
            </a:r>
            <a:r>
              <a:rPr lang="en-US" dirty="0"/>
              <a:t>of the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9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Various attribute of the </a:t>
            </a:r>
            <a:r>
              <a:rPr lang="en-US" dirty="0" smtClean="0"/>
              <a:t>system are </a:t>
            </a:r>
            <a:r>
              <a:rPr lang="en-US" dirty="0"/>
              <a:t>suggested as </a:t>
            </a:r>
            <a:r>
              <a:rPr lang="en-US" dirty="0" smtClean="0"/>
              <a:t>gauges for </a:t>
            </a:r>
            <a:r>
              <a:rPr lang="en-US" dirty="0"/>
              <a:t>testing the usability. For each attribute, six items are </a:t>
            </a:r>
            <a:r>
              <a:rPr lang="en-US" dirty="0" smtClean="0"/>
              <a:t>defined </a:t>
            </a:r>
            <a:r>
              <a:rPr lang="en-US" dirty="0"/>
              <a:t>to form </a:t>
            </a:r>
            <a:r>
              <a:rPr lang="en-US" dirty="0" smtClean="0"/>
              <a:t>the usability specification </a:t>
            </a:r>
            <a:r>
              <a:rPr lang="en-US" dirty="0"/>
              <a:t>of that attribute: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Measuring concept:</a:t>
            </a:r>
            <a:r>
              <a:rPr lang="en-US" dirty="0"/>
              <a:t> makes the abstract attribute more concrete by </a:t>
            </a:r>
            <a:r>
              <a:rPr lang="en-US" dirty="0" smtClean="0"/>
              <a:t>describing </a:t>
            </a:r>
            <a:r>
              <a:rPr lang="en-US" dirty="0"/>
              <a:t>it in terms of the actual product.</a:t>
            </a: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b="1" dirty="0"/>
              <a:t> Measuring method:</a:t>
            </a:r>
            <a:r>
              <a:rPr lang="en-US" dirty="0"/>
              <a:t> states how the attribute will be measured.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8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  <a:spcBef>
                <a:spcPct val="80000"/>
              </a:spcBef>
            </a:pPr>
            <a:r>
              <a:rPr lang="en-US" sz="2800" dirty="0">
                <a:cs typeface="Times New Roman" pitchFamily="18" charset="0"/>
              </a:rPr>
              <a:t>Software engineering and the design process for interactive systems</a:t>
            </a:r>
            <a:endParaRPr lang="en-GB" sz="2800" dirty="0"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spcBef>
                <a:spcPct val="80000"/>
              </a:spcBef>
            </a:pPr>
            <a:r>
              <a:rPr lang="en-US" sz="2800" dirty="0">
                <a:cs typeface="Times New Roman" pitchFamily="18" charset="0"/>
              </a:rPr>
              <a:t>Usability engineering</a:t>
            </a:r>
            <a:endParaRPr lang="en-GB" sz="2800" dirty="0"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spcBef>
                <a:spcPct val="80000"/>
              </a:spcBef>
            </a:pPr>
            <a:r>
              <a:rPr lang="en-US" sz="2800" dirty="0">
                <a:cs typeface="Times New Roman" pitchFamily="18" charset="0"/>
              </a:rPr>
              <a:t>Iterative design and prototyping</a:t>
            </a:r>
            <a:endParaRPr lang="en-GB" sz="2800" dirty="0"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spcBef>
                <a:spcPct val="80000"/>
              </a:spcBef>
            </a:pPr>
            <a:r>
              <a:rPr lang="en-US" sz="2800" dirty="0">
                <a:cs typeface="Times New Roman" pitchFamily="18" charset="0"/>
              </a:rPr>
              <a:t>Design rationale</a:t>
            </a:r>
            <a:endParaRPr lang="en-US" dirty="0">
              <a:cs typeface="Times New Roman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86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Now level</a:t>
            </a:r>
            <a:r>
              <a:rPr lang="en-US" dirty="0"/>
              <a:t>: indicates the value for the measurement with the existing </a:t>
            </a:r>
            <a:r>
              <a:rPr lang="en-US" dirty="0" smtClean="0"/>
              <a:t>system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Worst case</a:t>
            </a:r>
            <a:r>
              <a:rPr lang="en-US" dirty="0"/>
              <a:t>: the lowest acceptable measurement for the task.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Planned level</a:t>
            </a:r>
            <a:r>
              <a:rPr lang="en-US" dirty="0"/>
              <a:t>: the target for the design.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Best case</a:t>
            </a:r>
            <a:r>
              <a:rPr lang="en-US" dirty="0"/>
              <a:t>: the level which is agreed to be the best possible </a:t>
            </a:r>
            <a:r>
              <a:rPr lang="en-US" dirty="0" smtClean="0"/>
              <a:t>measurement given </a:t>
            </a:r>
            <a:r>
              <a:rPr lang="en-US" dirty="0"/>
              <a:t>the current state of development tools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8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Part </a:t>
            </a:r>
            <a:r>
              <a:rPr lang="en-GB" sz="3200" b="1" dirty="0"/>
              <a:t>of a usability specification for a </a:t>
            </a:r>
            <a:r>
              <a:rPr lang="en-GB" sz="3200" b="1" dirty="0" smtClean="0"/>
              <a:t>VCR</a:t>
            </a:r>
          </a:p>
          <a:p>
            <a:endParaRPr lang="en-US" sz="32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6800" y="1600200"/>
            <a:ext cx="7772400" cy="4572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 "/>
              <a:tabLst>
                <a:tab pos="2857500" algn="l"/>
              </a:tabLst>
            </a:pPr>
            <a:endParaRPr lang="en-GB" sz="1800" dirty="0" smtClean="0"/>
          </a:p>
          <a:p>
            <a:pPr>
              <a:buFontTx/>
              <a:buChar char=" "/>
              <a:tabLst>
                <a:tab pos="2857500" algn="l"/>
              </a:tabLst>
            </a:pPr>
            <a:r>
              <a:rPr lang="en-GB" sz="2400" dirty="0" smtClean="0"/>
              <a:t>Attribute:  	Backward recoverability</a:t>
            </a:r>
          </a:p>
          <a:p>
            <a:pPr>
              <a:buFontTx/>
              <a:buChar char=" "/>
              <a:tabLst>
                <a:tab pos="2857500" algn="l"/>
              </a:tabLst>
            </a:pPr>
            <a:endParaRPr lang="en-GB" sz="800" dirty="0" smtClean="0"/>
          </a:p>
          <a:p>
            <a:pPr>
              <a:buFontTx/>
              <a:buChar char=" "/>
              <a:tabLst>
                <a:tab pos="2857500" algn="l"/>
              </a:tabLst>
            </a:pPr>
            <a:r>
              <a:rPr lang="en-GB" sz="2400" dirty="0" smtClean="0"/>
              <a:t>Measuring concept:	Undo an erroneous programming </a:t>
            </a:r>
            <a:br>
              <a:rPr lang="en-GB" sz="2400" dirty="0" smtClean="0"/>
            </a:br>
            <a:r>
              <a:rPr lang="en-GB" sz="2400" dirty="0" smtClean="0"/>
              <a:t>	sequence</a:t>
            </a:r>
          </a:p>
          <a:p>
            <a:pPr>
              <a:buFontTx/>
              <a:buChar char=" "/>
              <a:tabLst>
                <a:tab pos="2857500" algn="l"/>
              </a:tabLst>
            </a:pPr>
            <a:r>
              <a:rPr lang="en-GB" sz="2400" dirty="0" smtClean="0"/>
              <a:t>Measuring method:	Number of explicit user actions</a:t>
            </a:r>
            <a:br>
              <a:rPr lang="en-GB" sz="2400" dirty="0" smtClean="0"/>
            </a:br>
            <a:r>
              <a:rPr lang="en-GB" sz="2400" dirty="0" smtClean="0"/>
              <a:t>	to undo current program</a:t>
            </a:r>
          </a:p>
          <a:p>
            <a:pPr>
              <a:buFontTx/>
              <a:buChar char=" "/>
              <a:tabLst>
                <a:tab pos="2857500" algn="l"/>
              </a:tabLst>
            </a:pPr>
            <a:r>
              <a:rPr lang="en-GB" sz="2400" dirty="0" smtClean="0"/>
              <a:t>Now level:	No current product allows such an undo</a:t>
            </a:r>
          </a:p>
          <a:p>
            <a:pPr>
              <a:buFontTx/>
              <a:buChar char=" "/>
              <a:tabLst>
                <a:tab pos="2857500" algn="l"/>
              </a:tabLst>
            </a:pPr>
            <a:r>
              <a:rPr lang="en-GB" sz="2400" dirty="0" smtClean="0"/>
              <a:t>Worst case:	As many actions as it takes to </a:t>
            </a:r>
            <a:br>
              <a:rPr lang="en-GB" sz="2400" dirty="0" smtClean="0"/>
            </a:br>
            <a:r>
              <a:rPr lang="en-GB" sz="2400" dirty="0" smtClean="0"/>
              <a:t>	program-in mistake</a:t>
            </a:r>
          </a:p>
          <a:p>
            <a:pPr>
              <a:buFontTx/>
              <a:buChar char=" "/>
              <a:tabLst>
                <a:tab pos="2857500" algn="l"/>
              </a:tabLst>
            </a:pPr>
            <a:r>
              <a:rPr lang="en-GB" sz="2400" dirty="0" smtClean="0"/>
              <a:t>Planned level:	A maximum of two explicit user actions</a:t>
            </a:r>
          </a:p>
          <a:p>
            <a:pPr>
              <a:buFontTx/>
              <a:buChar char=" "/>
              <a:tabLst>
                <a:tab pos="2857500" algn="l"/>
              </a:tabLst>
            </a:pPr>
            <a:r>
              <a:rPr lang="en-GB" sz="2400" dirty="0" smtClean="0"/>
              <a:t>Best case:	One explicit cancel action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128945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ISO usability standard </a:t>
            </a:r>
            <a:r>
              <a:rPr lang="en-GB" sz="3200" b="1" dirty="0" smtClean="0"/>
              <a:t>9241</a:t>
            </a:r>
          </a:p>
          <a:p>
            <a:pPr>
              <a:buFontTx/>
              <a:buNone/>
            </a:pPr>
            <a:r>
              <a:rPr lang="en-GB" dirty="0"/>
              <a:t>adopts traditional usability categories:</a:t>
            </a:r>
          </a:p>
          <a:p>
            <a:endParaRPr lang="en-GB" sz="1200" dirty="0"/>
          </a:p>
          <a:p>
            <a:r>
              <a:rPr lang="en-GB" dirty="0"/>
              <a:t>effectiveness</a:t>
            </a:r>
          </a:p>
          <a:p>
            <a:pPr lvl="1"/>
            <a:r>
              <a:rPr lang="en-GB" dirty="0"/>
              <a:t>can you achieve what you want to?</a:t>
            </a:r>
          </a:p>
          <a:p>
            <a:r>
              <a:rPr lang="en-GB" dirty="0"/>
              <a:t>efficiency</a:t>
            </a:r>
          </a:p>
          <a:p>
            <a:pPr lvl="1"/>
            <a:r>
              <a:rPr lang="en-GB" dirty="0"/>
              <a:t>can you do it without wasting effort?</a:t>
            </a:r>
          </a:p>
          <a:p>
            <a:r>
              <a:rPr lang="en-GB" dirty="0"/>
              <a:t>satisfaction</a:t>
            </a:r>
          </a:p>
          <a:p>
            <a:pPr lvl="1"/>
            <a:r>
              <a:rPr lang="en-GB" dirty="0"/>
              <a:t>do you enjoy the process?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46446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some metrics from ISO </a:t>
            </a:r>
            <a:r>
              <a:rPr lang="en-GB" sz="3200" b="1" dirty="0" smtClean="0"/>
              <a:t>9241</a:t>
            </a:r>
          </a:p>
          <a:p>
            <a:endParaRPr lang="en-US" sz="32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6800" y="1600200"/>
            <a:ext cx="7772400" cy="4572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indent="-190500">
              <a:buFontTx/>
              <a:buChar char=" "/>
              <a:tabLst>
                <a:tab pos="1905000" algn="l"/>
                <a:tab pos="4000500" algn="l"/>
                <a:tab pos="5905500" algn="l"/>
              </a:tabLst>
            </a:pPr>
            <a:endParaRPr lang="en-GB" sz="1400" dirty="0" smtClean="0"/>
          </a:p>
          <a:p>
            <a:pPr marL="190500" indent="-190500">
              <a:buFontTx/>
              <a:buChar char=" "/>
              <a:tabLst>
                <a:tab pos="1905000" algn="l"/>
                <a:tab pos="4000500" algn="l"/>
                <a:tab pos="5905500" algn="l"/>
              </a:tabLst>
            </a:pPr>
            <a:endParaRPr lang="en-GB" sz="1400" dirty="0"/>
          </a:p>
          <a:p>
            <a:pPr marL="190500" indent="-190500">
              <a:buFontTx/>
              <a:buChar char=" "/>
              <a:tabLst>
                <a:tab pos="1905000" algn="l"/>
                <a:tab pos="4000500" algn="l"/>
                <a:tab pos="5905500" algn="l"/>
              </a:tabLst>
            </a:pPr>
            <a:r>
              <a:rPr lang="en-GB" sz="1400" dirty="0" smtClean="0"/>
              <a:t>Usability 	Effectiveness 	Efficiency 	Satisfaction</a:t>
            </a:r>
            <a:br>
              <a:rPr lang="en-GB" sz="1400" dirty="0" smtClean="0"/>
            </a:br>
            <a:r>
              <a:rPr lang="en-GB" sz="1400" dirty="0" smtClean="0"/>
              <a:t>objective	measures 	measures	measures</a:t>
            </a:r>
          </a:p>
          <a:p>
            <a:pPr marL="190500" indent="-190500">
              <a:buFontTx/>
              <a:buChar char=" "/>
              <a:tabLst>
                <a:tab pos="1905000" algn="l"/>
                <a:tab pos="4000500" algn="l"/>
                <a:tab pos="5905500" algn="l"/>
              </a:tabLst>
            </a:pPr>
            <a:endParaRPr lang="en-GB" sz="1400" dirty="0" smtClean="0"/>
          </a:p>
          <a:p>
            <a:pPr marL="190500" indent="-190500">
              <a:buFontTx/>
              <a:buChar char=" "/>
              <a:tabLst>
                <a:tab pos="1905000" algn="l"/>
                <a:tab pos="4000500" algn="l"/>
                <a:tab pos="5905500" algn="l"/>
              </a:tabLst>
            </a:pPr>
            <a:r>
              <a:rPr lang="en-GB" sz="1400" dirty="0" smtClean="0"/>
              <a:t>Suitability 	Percentage of	 Time to	Rating scale </a:t>
            </a:r>
            <a:br>
              <a:rPr lang="en-GB" sz="1400" dirty="0" smtClean="0"/>
            </a:br>
            <a:r>
              <a:rPr lang="en-GB" sz="1400" dirty="0" smtClean="0"/>
              <a:t>for the task 	goals achieved	 complete a task	for satisfaction</a:t>
            </a:r>
          </a:p>
          <a:p>
            <a:pPr marL="190500" indent="-190500">
              <a:buFontTx/>
              <a:buChar char=" "/>
              <a:tabLst>
                <a:tab pos="1905000" algn="l"/>
                <a:tab pos="4000500" algn="l"/>
                <a:tab pos="5905500" algn="l"/>
              </a:tabLst>
            </a:pPr>
            <a:r>
              <a:rPr lang="en-GB" sz="1400" dirty="0" smtClean="0"/>
              <a:t>	</a:t>
            </a:r>
          </a:p>
          <a:p>
            <a:pPr marL="190500" indent="-190500">
              <a:buFontTx/>
              <a:buChar char=" "/>
              <a:tabLst>
                <a:tab pos="1905000" algn="l"/>
                <a:tab pos="4000500" algn="l"/>
                <a:tab pos="5905500" algn="l"/>
              </a:tabLst>
            </a:pPr>
            <a:r>
              <a:rPr lang="en-GB" sz="1400" dirty="0" smtClean="0"/>
              <a:t>Appropriate for 	Number of power 	Relative efficiency 	Rating scale for</a:t>
            </a:r>
            <a:br>
              <a:rPr lang="en-GB" sz="1400" dirty="0" smtClean="0"/>
            </a:br>
            <a:r>
              <a:rPr lang="en-GB" sz="1400" dirty="0" smtClean="0"/>
              <a:t>trained users	features used	compared with	satisfaction with </a:t>
            </a:r>
            <a:br>
              <a:rPr lang="en-GB" sz="1400" dirty="0" smtClean="0"/>
            </a:br>
            <a:r>
              <a:rPr lang="en-GB" sz="1400" dirty="0" smtClean="0"/>
              <a:t>		an expert user 	power features</a:t>
            </a:r>
          </a:p>
          <a:p>
            <a:pPr marL="190500" indent="-190500">
              <a:buFontTx/>
              <a:buNone/>
              <a:tabLst>
                <a:tab pos="1905000" algn="l"/>
                <a:tab pos="4000500" algn="l"/>
                <a:tab pos="5905500" algn="l"/>
              </a:tabLst>
            </a:pPr>
            <a:endParaRPr lang="en-GB" sz="1400" dirty="0" smtClean="0"/>
          </a:p>
          <a:p>
            <a:pPr marL="190500" indent="-190500">
              <a:buFontTx/>
              <a:buChar char=" "/>
              <a:tabLst>
                <a:tab pos="1905000" algn="l"/>
                <a:tab pos="4000500" algn="l"/>
                <a:tab pos="5905500" algn="l"/>
              </a:tabLst>
            </a:pPr>
            <a:r>
              <a:rPr lang="en-GB" sz="1400" dirty="0" smtClean="0"/>
              <a:t>Learnability	Percentage of 	Time to learn 	Rating scale for</a:t>
            </a:r>
            <a:br>
              <a:rPr lang="en-GB" sz="1400" dirty="0" smtClean="0"/>
            </a:br>
            <a:r>
              <a:rPr lang="en-GB" sz="1400" dirty="0" smtClean="0"/>
              <a:t>	functions learned	criterion	ease of learning</a:t>
            </a:r>
          </a:p>
          <a:p>
            <a:pPr marL="190500" indent="-190500">
              <a:buFontTx/>
              <a:buChar char=" "/>
              <a:tabLst>
                <a:tab pos="1905000" algn="l"/>
                <a:tab pos="4000500" algn="l"/>
                <a:tab pos="5905500" algn="l"/>
              </a:tabLst>
            </a:pPr>
            <a:endParaRPr lang="en-GB" sz="1400" dirty="0" smtClean="0"/>
          </a:p>
          <a:p>
            <a:pPr marL="190500" indent="-190500">
              <a:buFontTx/>
              <a:buChar char=" "/>
              <a:tabLst>
                <a:tab pos="1905000" algn="l"/>
                <a:tab pos="4000500" algn="l"/>
                <a:tab pos="5905500" algn="l"/>
              </a:tabLst>
            </a:pPr>
            <a:r>
              <a:rPr lang="en-GB" sz="1400" dirty="0" smtClean="0"/>
              <a:t>Error tolerance	Percentage of 	Time spent on 	Rating scale for </a:t>
            </a:r>
            <a:br>
              <a:rPr lang="en-GB" sz="1400" dirty="0" smtClean="0"/>
            </a:br>
            <a:r>
              <a:rPr lang="en-GB" sz="1400" dirty="0" smtClean="0"/>
              <a:t>	errors corrected 	correcting errors	error handling </a:t>
            </a:r>
            <a:br>
              <a:rPr lang="en-GB" sz="1400" dirty="0" smtClean="0"/>
            </a:br>
            <a:r>
              <a:rPr lang="en-GB" sz="1400" dirty="0" smtClean="0"/>
              <a:t>	successfully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764726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GB" sz="3200" b="1" dirty="0" smtClean="0"/>
              <a:t>In Usability Engineering</a:t>
            </a:r>
            <a:endParaRPr lang="en-GB" sz="3200" b="1" dirty="0"/>
          </a:p>
          <a:p>
            <a:pPr algn="just">
              <a:lnSpc>
                <a:spcPct val="170000"/>
              </a:lnSpc>
            </a:pPr>
            <a:r>
              <a:rPr lang="en-GB" sz="2400" dirty="0"/>
              <a:t>The ultimate test of usability based on measurement of user experience</a:t>
            </a:r>
          </a:p>
          <a:p>
            <a:pPr algn="just">
              <a:lnSpc>
                <a:spcPct val="170000"/>
              </a:lnSpc>
            </a:pPr>
            <a:r>
              <a:rPr lang="en-GB" sz="2400" dirty="0"/>
              <a:t>Usability engineering demands that specific usability measures be made explicit as requirements</a:t>
            </a:r>
          </a:p>
          <a:p>
            <a:pPr algn="just">
              <a:lnSpc>
                <a:spcPct val="170000"/>
              </a:lnSpc>
            </a:pPr>
            <a:r>
              <a:rPr lang="en-GB" sz="2400" dirty="0"/>
              <a:t>Usability specification</a:t>
            </a:r>
          </a:p>
          <a:p>
            <a:pPr lvl="1" algn="just">
              <a:lnSpc>
                <a:spcPct val="170000"/>
              </a:lnSpc>
            </a:pPr>
            <a:r>
              <a:rPr lang="en-GB" dirty="0"/>
              <a:t>usability attribute/principle</a:t>
            </a:r>
          </a:p>
          <a:p>
            <a:pPr lvl="1" algn="just">
              <a:lnSpc>
                <a:spcPct val="170000"/>
              </a:lnSpc>
            </a:pPr>
            <a:r>
              <a:rPr lang="en-GB" dirty="0"/>
              <a:t>measuring concept</a:t>
            </a:r>
          </a:p>
          <a:p>
            <a:pPr lvl="1" algn="just">
              <a:lnSpc>
                <a:spcPct val="170000"/>
              </a:lnSpc>
            </a:pPr>
            <a:r>
              <a:rPr lang="en-GB" dirty="0"/>
              <a:t>measuring method</a:t>
            </a:r>
          </a:p>
          <a:p>
            <a:pPr lvl="1" algn="just">
              <a:lnSpc>
                <a:spcPct val="170000"/>
              </a:lnSpc>
            </a:pPr>
            <a:r>
              <a:rPr lang="en-GB" dirty="0"/>
              <a:t>now level/ worst case/ planned level/ best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63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  <a:buFontTx/>
              <a:buNone/>
            </a:pPr>
            <a:r>
              <a:rPr lang="en-GB" sz="2800" b="1" dirty="0" smtClean="0"/>
              <a:t>Problems with Usability Engineering</a:t>
            </a:r>
            <a:endParaRPr lang="en-GB" sz="2800" b="1" dirty="0"/>
          </a:p>
          <a:p>
            <a:pPr algn="just"/>
            <a:r>
              <a:rPr lang="en-US" sz="2800" dirty="0"/>
              <a:t>The major feature of usability engineering is the assertion of explicit </a:t>
            </a:r>
            <a:r>
              <a:rPr lang="en-US" sz="2800" dirty="0" smtClean="0"/>
              <a:t>usability metrics </a:t>
            </a:r>
            <a:r>
              <a:rPr lang="en-US" sz="2800" dirty="0"/>
              <a:t>early on in the design process which can be used to judge a system </a:t>
            </a:r>
            <a:r>
              <a:rPr lang="en-US" sz="2800" dirty="0" smtClean="0"/>
              <a:t>once it </a:t>
            </a:r>
            <a:r>
              <a:rPr lang="en-US" sz="2800" dirty="0"/>
              <a:t>is delivered.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problem with usability metrics </a:t>
            </a:r>
            <a:r>
              <a:rPr lang="en-US" sz="2800" dirty="0" smtClean="0"/>
              <a:t>is that they </a:t>
            </a:r>
            <a:r>
              <a:rPr lang="en-US" sz="2800" dirty="0"/>
              <a:t>rely on measurements of very </a:t>
            </a:r>
            <a:r>
              <a:rPr lang="en-US" sz="2800" dirty="0" smtClean="0"/>
              <a:t>specific </a:t>
            </a:r>
            <a:r>
              <a:rPr lang="en-US" sz="2800" dirty="0"/>
              <a:t>user actions in very </a:t>
            </a:r>
            <a:r>
              <a:rPr lang="en-US" sz="2800" dirty="0" smtClean="0"/>
              <a:t>specific situations</a:t>
            </a:r>
            <a:r>
              <a:rPr lang="en-US" sz="2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7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At early stages of design, the designers do not yet have the </a:t>
            </a:r>
            <a:r>
              <a:rPr lang="en-US" dirty="0" smtClean="0"/>
              <a:t>information to </a:t>
            </a:r>
            <a:r>
              <a:rPr lang="en-US" dirty="0"/>
              <a:t>set goals for measured observations.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Another </a:t>
            </a:r>
            <a:r>
              <a:rPr lang="en-US" dirty="0"/>
              <a:t>problem is that usability </a:t>
            </a:r>
            <a:r>
              <a:rPr lang="en-US" dirty="0" smtClean="0"/>
              <a:t>engineering </a:t>
            </a:r>
            <a:r>
              <a:rPr lang="en-US" dirty="0"/>
              <a:t>provides a means of satisfying usability </a:t>
            </a:r>
            <a:r>
              <a:rPr lang="en-US" dirty="0" smtClean="0"/>
              <a:t>specifications </a:t>
            </a:r>
            <a:r>
              <a:rPr lang="en-US" dirty="0"/>
              <a:t>and not </a:t>
            </a:r>
            <a:r>
              <a:rPr lang="en-US" dirty="0" smtClean="0"/>
              <a:t>necessarily usability</a:t>
            </a:r>
            <a:r>
              <a:rPr lang="en-US" dirty="0"/>
              <a:t>: the usability </a:t>
            </a:r>
            <a:r>
              <a:rPr lang="en-US" dirty="0" smtClean="0"/>
              <a:t>matrices </a:t>
            </a:r>
            <a:r>
              <a:rPr lang="en-US" dirty="0"/>
              <a:t>must be interpreted 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81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Iterative design </a:t>
            </a:r>
            <a:r>
              <a:rPr lang="en-US" b="1" dirty="0" smtClean="0"/>
              <a:t>and prototyping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Iterative design overcomes inherent problems of incomplete requirements</a:t>
            </a:r>
          </a:p>
          <a:p>
            <a:pPr>
              <a:lnSpc>
                <a:spcPct val="90000"/>
              </a:lnSpc>
            </a:pPr>
            <a:endParaRPr lang="en-GB" sz="1400" dirty="0"/>
          </a:p>
          <a:p>
            <a:pPr>
              <a:lnSpc>
                <a:spcPct val="90000"/>
              </a:lnSpc>
            </a:pPr>
            <a:r>
              <a:rPr lang="en-GB" sz="1800" dirty="0"/>
              <a:t>Prototypes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simulate or animate some features of intended system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different types of prototypes</a:t>
            </a:r>
          </a:p>
          <a:p>
            <a:pPr lvl="2">
              <a:lnSpc>
                <a:spcPct val="90000"/>
              </a:lnSpc>
            </a:pPr>
            <a:r>
              <a:rPr lang="en-GB" sz="1400" dirty="0"/>
              <a:t>throw-away</a:t>
            </a:r>
          </a:p>
          <a:p>
            <a:pPr lvl="2">
              <a:lnSpc>
                <a:spcPct val="90000"/>
              </a:lnSpc>
            </a:pPr>
            <a:r>
              <a:rPr lang="en-GB" sz="1400" dirty="0"/>
              <a:t>incremental</a:t>
            </a:r>
          </a:p>
          <a:p>
            <a:pPr lvl="2">
              <a:lnSpc>
                <a:spcPct val="90000"/>
              </a:lnSpc>
            </a:pPr>
            <a:r>
              <a:rPr lang="en-GB" sz="1400" dirty="0"/>
              <a:t>evolutionary</a:t>
            </a:r>
          </a:p>
          <a:p>
            <a:pPr>
              <a:lnSpc>
                <a:spcPct val="90000"/>
              </a:lnSpc>
            </a:pPr>
            <a:endParaRPr lang="en-GB" sz="1400" dirty="0"/>
          </a:p>
          <a:p>
            <a:pPr>
              <a:lnSpc>
                <a:spcPct val="90000"/>
              </a:lnSpc>
            </a:pPr>
            <a:r>
              <a:rPr lang="en-GB" sz="1800" dirty="0"/>
              <a:t>Management issues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time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planning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non-functional features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contracts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5038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b="1" dirty="0"/>
              <a:t>Techniques for </a:t>
            </a:r>
            <a:r>
              <a:rPr lang="en-GB" sz="3200" b="1" dirty="0" smtClean="0"/>
              <a:t>prototyping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sz="2000" dirty="0"/>
              <a:t>Storyboards</a:t>
            </a:r>
          </a:p>
          <a:p>
            <a:pPr marL="374650" lvl="1" indent="6350" algn="just">
              <a:lnSpc>
                <a:spcPct val="90000"/>
              </a:lnSpc>
              <a:buFontTx/>
              <a:buNone/>
            </a:pPr>
            <a:r>
              <a:rPr lang="en-GB" sz="1800" dirty="0"/>
              <a:t>need not be computer-based</a:t>
            </a:r>
          </a:p>
          <a:p>
            <a:pPr marL="374650" lvl="1" indent="6350" algn="just">
              <a:lnSpc>
                <a:spcPct val="90000"/>
              </a:lnSpc>
              <a:buFontTx/>
              <a:buNone/>
            </a:pPr>
            <a:r>
              <a:rPr lang="en-GB" sz="1800" dirty="0"/>
              <a:t>can be animated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GB" sz="1000" dirty="0"/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sz="2000" dirty="0"/>
              <a:t>Limited functionality simulations</a:t>
            </a:r>
          </a:p>
          <a:p>
            <a:pPr marL="374650" lvl="1" indent="6350" algn="just">
              <a:lnSpc>
                <a:spcPct val="90000"/>
              </a:lnSpc>
              <a:buFontTx/>
              <a:buNone/>
            </a:pPr>
            <a:r>
              <a:rPr lang="en-GB" sz="1800" dirty="0"/>
              <a:t>some part of system functionality provided by designers</a:t>
            </a:r>
          </a:p>
          <a:p>
            <a:pPr marL="374650" lvl="1" indent="6350" algn="just">
              <a:lnSpc>
                <a:spcPct val="90000"/>
              </a:lnSpc>
              <a:buFontTx/>
              <a:buNone/>
            </a:pPr>
            <a:r>
              <a:rPr lang="en-GB" sz="1800" dirty="0"/>
              <a:t>tools like HyperCard are common for these </a:t>
            </a:r>
          </a:p>
          <a:p>
            <a:pPr marL="374650" lvl="1" indent="6350" algn="just">
              <a:lnSpc>
                <a:spcPct val="90000"/>
              </a:lnSpc>
              <a:buFontTx/>
              <a:buNone/>
            </a:pPr>
            <a:r>
              <a:rPr lang="en-GB" sz="1800" dirty="0"/>
              <a:t>Wizard of Oz technique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GB" sz="1000" dirty="0"/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sz="2000" dirty="0"/>
              <a:t>Warning about iterative design</a:t>
            </a:r>
          </a:p>
          <a:p>
            <a:pPr marL="374650" lvl="1" indent="6350" algn="just">
              <a:lnSpc>
                <a:spcPct val="90000"/>
              </a:lnSpc>
              <a:buFontTx/>
              <a:buNone/>
            </a:pPr>
            <a:r>
              <a:rPr lang="en-GB" sz="1800" dirty="0"/>
              <a:t>design inertia – early bad decisions stay bad</a:t>
            </a:r>
          </a:p>
          <a:p>
            <a:pPr marL="374650" lvl="1" indent="6350" algn="just">
              <a:lnSpc>
                <a:spcPct val="90000"/>
              </a:lnSpc>
              <a:buFontTx/>
              <a:buNone/>
            </a:pPr>
            <a:r>
              <a:rPr lang="en-GB" sz="1800" dirty="0"/>
              <a:t>diagnosing real usability problems in prototypes….</a:t>
            </a:r>
          </a:p>
          <a:p>
            <a:pPr marL="374650" lvl="1" indent="6350" algn="just">
              <a:lnSpc>
                <a:spcPct val="90000"/>
              </a:lnSpc>
              <a:buFontTx/>
              <a:buNone/>
            </a:pPr>
            <a:r>
              <a:rPr lang="en-GB" sz="1800" dirty="0"/>
              <a:t>	…. and not just the symptoms </a:t>
            </a:r>
          </a:p>
          <a:p>
            <a:pPr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5571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b="1" dirty="0"/>
              <a:t>Design </a:t>
            </a:r>
            <a:r>
              <a:rPr lang="en-GB" sz="3200" b="1" dirty="0" smtClean="0"/>
              <a:t>rationale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sz="2400" dirty="0"/>
              <a:t>Design rationale is information that explains why a computer system is the way it is.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GB" sz="2400" dirty="0"/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sz="2400" dirty="0"/>
              <a:t>Benefits of design rationale</a:t>
            </a:r>
          </a:p>
          <a:p>
            <a:pPr marL="755650" lvl="1" algn="just">
              <a:lnSpc>
                <a:spcPct val="90000"/>
              </a:lnSpc>
            </a:pPr>
            <a:r>
              <a:rPr lang="en-GB" sz="2000" dirty="0"/>
              <a:t>communication throughout life cycle</a:t>
            </a:r>
          </a:p>
          <a:p>
            <a:pPr marL="755650" lvl="1" algn="just">
              <a:lnSpc>
                <a:spcPct val="90000"/>
              </a:lnSpc>
            </a:pPr>
            <a:r>
              <a:rPr lang="en-GB" sz="2000" dirty="0"/>
              <a:t>reuse of design knowledge across products</a:t>
            </a:r>
          </a:p>
          <a:p>
            <a:pPr marL="755650" lvl="1" algn="just">
              <a:lnSpc>
                <a:spcPct val="90000"/>
              </a:lnSpc>
            </a:pPr>
            <a:r>
              <a:rPr lang="en-GB" sz="2000" dirty="0"/>
              <a:t>enforces design discipline</a:t>
            </a:r>
          </a:p>
          <a:p>
            <a:pPr marL="755650" lvl="1" algn="just">
              <a:lnSpc>
                <a:spcPct val="90000"/>
              </a:lnSpc>
            </a:pPr>
            <a:r>
              <a:rPr lang="en-GB" sz="2000" dirty="0"/>
              <a:t>presents arguments for design trade-offs</a:t>
            </a:r>
          </a:p>
          <a:p>
            <a:pPr marL="755650" lvl="1" algn="just">
              <a:lnSpc>
                <a:spcPct val="90000"/>
              </a:lnSpc>
            </a:pPr>
            <a:r>
              <a:rPr lang="en-GB" sz="2000" dirty="0"/>
              <a:t>organizes potentially large design space</a:t>
            </a:r>
          </a:p>
          <a:p>
            <a:pPr marL="755650" lvl="1" algn="just">
              <a:lnSpc>
                <a:spcPct val="90000"/>
              </a:lnSpc>
            </a:pPr>
            <a:r>
              <a:rPr lang="en-GB" sz="2000" dirty="0"/>
              <a:t>capturing contextual information </a:t>
            </a:r>
          </a:p>
          <a:p>
            <a:pPr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6628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GB" sz="2800" dirty="0"/>
              <a:t>Software engineering is the discipline for understanding the software design process, or life </a:t>
            </a:r>
            <a:r>
              <a:rPr lang="en-GB" sz="2800" dirty="0" smtClean="0"/>
              <a:t>cycle</a:t>
            </a:r>
            <a:endParaRPr lang="en-GB" sz="2800" dirty="0"/>
          </a:p>
          <a:p>
            <a:pPr algn="just">
              <a:lnSpc>
                <a:spcPct val="200000"/>
              </a:lnSpc>
            </a:pPr>
            <a:r>
              <a:rPr lang="en-GB" sz="2800" dirty="0"/>
              <a:t>Designing for usability occurs at all stages of the life cycle, not as a single isolated activity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86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3200" b="1" dirty="0"/>
              <a:t>Types of DR: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Process-oriented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preserves order of deliberation and decision-making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Structure-oriented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emphasizes post hoc structuring of considered design alternatives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Two examples: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Issue-based information system (IBIS)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Design space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4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Issue-based </a:t>
            </a:r>
            <a:r>
              <a:rPr lang="en-GB" sz="3200" b="1" dirty="0" smtClean="0"/>
              <a:t>information </a:t>
            </a:r>
            <a:r>
              <a:rPr lang="en-GB" sz="3200" b="1" dirty="0"/>
              <a:t>system (IBIS</a:t>
            </a:r>
            <a:r>
              <a:rPr lang="en-GB" sz="3200" b="1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basis for much of design rationale research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sz="2400" dirty="0"/>
              <a:t>process-oriented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sz="2400" dirty="0"/>
              <a:t>main elements: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dirty="0"/>
              <a:t>issues</a:t>
            </a:r>
            <a:endParaRPr lang="en-GB" sz="20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GB" sz="1800" dirty="0"/>
              <a:t>– hierarchical structure with one ‘root’ issue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dirty="0"/>
              <a:t>positions</a:t>
            </a:r>
            <a:endParaRPr lang="en-GB" sz="20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GB" sz="1800" dirty="0"/>
              <a:t>– potential resolutions of an issue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dirty="0"/>
              <a:t>arguments</a:t>
            </a:r>
            <a:endParaRPr lang="en-GB" sz="20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GB" sz="1800" dirty="0"/>
              <a:t>– modify the relationship between positions and issues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sz="2400" dirty="0" smtClean="0"/>
              <a:t>IBIS </a:t>
            </a:r>
            <a:r>
              <a:rPr lang="en-GB" sz="2400" dirty="0"/>
              <a:t>is a graphical version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38294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Example;</a:t>
            </a:r>
          </a:p>
          <a:p>
            <a:r>
              <a:rPr lang="en-GB" dirty="0" smtClean="0"/>
              <a:t>Structure </a:t>
            </a:r>
            <a:r>
              <a:rPr lang="en-GB" dirty="0"/>
              <a:t>of </a:t>
            </a:r>
            <a:r>
              <a:rPr lang="en-GB" dirty="0" err="1" smtClean="0"/>
              <a:t>gIBIS</a:t>
            </a:r>
            <a:endParaRPr lang="en-GB" dirty="0" smtClean="0"/>
          </a:p>
          <a:p>
            <a:endParaRPr 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81000" y="1919288"/>
            <a:ext cx="7924800" cy="4481512"/>
            <a:chOff x="240" y="1209"/>
            <a:chExt cx="4992" cy="282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40" y="2649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>
                  <a:latin typeface="Arial" pitchFamily="34" charset="0"/>
                </a:rPr>
                <a:t>Sub-issue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488" y="1689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>
                  <a:latin typeface="Arial" pitchFamily="34" charset="0"/>
                </a:rPr>
                <a:t>Issue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788" y="3561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>
                  <a:latin typeface="Arial" pitchFamily="34" charset="0"/>
                </a:rPr>
                <a:t>Sub-issue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276" y="3177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>
                  <a:latin typeface="Arial" pitchFamily="34" charset="0"/>
                </a:rPr>
                <a:t>Sub-issue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988" y="1305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>
                  <a:latin typeface="Arial" pitchFamily="34" charset="0"/>
                </a:rPr>
                <a:t>Position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988" y="2082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>
                  <a:latin typeface="Arial" pitchFamily="34" charset="0"/>
                </a:rPr>
                <a:t>Position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492" y="1305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>
                  <a:latin typeface="Arial" pitchFamily="34" charset="0"/>
                </a:rPr>
                <a:t>Argument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492" y="2082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>
                  <a:latin typeface="Arial" pitchFamily="34" charset="0"/>
                </a:rPr>
                <a:t>Argument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469" y="1545"/>
              <a:ext cx="6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400" i="1">
                  <a:latin typeface="Arial" pitchFamily="34" charset="0"/>
                </a:rPr>
                <a:t>responds to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1968" y="1440"/>
              <a:ext cx="1008" cy="297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1968" y="1872"/>
              <a:ext cx="1008" cy="336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469" y="1881"/>
              <a:ext cx="6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400" i="1">
                  <a:latin typeface="Arial" pitchFamily="34" charset="0"/>
                </a:rPr>
                <a:t>responds to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870" y="2025"/>
              <a:ext cx="5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400" i="1">
                  <a:latin typeface="Arial" pitchFamily="34" charset="0"/>
                </a:rPr>
                <a:t>objects to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 flipV="1">
              <a:off x="3696" y="1401"/>
              <a:ext cx="768" cy="0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870" y="1209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400" i="1">
                  <a:latin typeface="Arial" pitchFamily="34" charset="0"/>
                </a:rPr>
                <a:t>supports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968" y="2880"/>
              <a:ext cx="5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400" i="1">
                  <a:latin typeface="Arial" pitchFamily="34" charset="0"/>
                </a:rPr>
                <a:t>questions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832" y="2649"/>
              <a:ext cx="6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400" i="1">
                  <a:latin typeface="Arial" pitchFamily="34" charset="0"/>
                </a:rPr>
                <a:t>generalizes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80" y="2208"/>
              <a:ext cx="6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400" i="1">
                  <a:latin typeface="Arial" pitchFamily="34" charset="0"/>
                </a:rPr>
                <a:t>specializes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768" y="1929"/>
              <a:ext cx="720" cy="759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 flipV="1">
              <a:off x="1728" y="1977"/>
              <a:ext cx="384" cy="1575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 flipV="1">
              <a:off x="1872" y="1977"/>
              <a:ext cx="1392" cy="1239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1056" y="2592"/>
              <a:ext cx="336" cy="144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1104" y="2784"/>
              <a:ext cx="336" cy="48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 flipV="1">
              <a:off x="960" y="2976"/>
              <a:ext cx="384" cy="240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 flipV="1">
              <a:off x="1056" y="2928"/>
              <a:ext cx="480" cy="144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92" y="3408"/>
              <a:ext cx="336" cy="144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2640" y="3552"/>
              <a:ext cx="384" cy="96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 flipV="1">
              <a:off x="2496" y="3792"/>
              <a:ext cx="384" cy="240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 flipV="1">
              <a:off x="2640" y="3744"/>
              <a:ext cx="432" cy="144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4032" y="2976"/>
              <a:ext cx="288" cy="240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4080" y="3216"/>
              <a:ext cx="384" cy="48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 flipV="1">
              <a:off x="3936" y="3408"/>
              <a:ext cx="384" cy="240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 flipV="1">
              <a:off x="4032" y="3360"/>
              <a:ext cx="384" cy="144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 flipV="1">
              <a:off x="3696" y="2208"/>
              <a:ext cx="768" cy="0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59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/>
              <a:t>Design space </a:t>
            </a:r>
            <a:r>
              <a:rPr lang="en-GB" b="1" dirty="0" smtClean="0"/>
              <a:t>analysis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structure-oriented</a:t>
            </a:r>
          </a:p>
          <a:p>
            <a:pPr>
              <a:lnSpc>
                <a:spcPct val="90000"/>
              </a:lnSpc>
            </a:pPr>
            <a:endParaRPr lang="en-GB" sz="1200" dirty="0"/>
          </a:p>
          <a:p>
            <a:pPr>
              <a:lnSpc>
                <a:spcPct val="90000"/>
              </a:lnSpc>
            </a:pPr>
            <a:r>
              <a:rPr lang="en-GB" sz="2400" dirty="0" err="1"/>
              <a:t>QOC</a:t>
            </a:r>
            <a:r>
              <a:rPr lang="en-GB" sz="2400" dirty="0"/>
              <a:t> – hierarchical structure: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dirty="0"/>
              <a:t>questions (and sub-questions)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sz="1600" dirty="0"/>
              <a:t>– represent major issues of  a design</a:t>
            </a:r>
            <a:endParaRPr lang="en-GB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dirty="0"/>
              <a:t>options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	</a:t>
            </a:r>
            <a:r>
              <a:rPr lang="en-GB" sz="1600" dirty="0"/>
              <a:t>– provide alternative solutions to the question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dirty="0"/>
              <a:t>criteria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	</a:t>
            </a:r>
            <a:r>
              <a:rPr lang="en-GB" sz="1600" dirty="0"/>
              <a:t>– the means to assess the options in order to make a choice</a:t>
            </a:r>
          </a:p>
          <a:p>
            <a:pPr>
              <a:lnSpc>
                <a:spcPct val="90000"/>
              </a:lnSpc>
            </a:pPr>
            <a:endParaRPr lang="en-GB" sz="1200" dirty="0"/>
          </a:p>
          <a:p>
            <a:pPr>
              <a:lnSpc>
                <a:spcPct val="90000"/>
              </a:lnSpc>
            </a:pPr>
            <a:r>
              <a:rPr lang="en-GB" sz="2400" dirty="0" err="1"/>
              <a:t>DRL</a:t>
            </a:r>
            <a:r>
              <a:rPr lang="en-GB" sz="2400" dirty="0"/>
              <a:t> – similar to </a:t>
            </a:r>
            <a:r>
              <a:rPr lang="en-GB" sz="2400" dirty="0" err="1"/>
              <a:t>QOC</a:t>
            </a:r>
            <a:r>
              <a:rPr lang="en-GB" sz="2400" dirty="0"/>
              <a:t> with a larger language and more formal semantics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8277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/>
              <a:t>QOC</a:t>
            </a:r>
            <a:r>
              <a:rPr lang="en-GB" dirty="0"/>
              <a:t> </a:t>
            </a:r>
            <a:r>
              <a:rPr lang="en-GB" dirty="0" smtClean="0"/>
              <a:t>notation</a:t>
            </a:r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1"/>
            <a:ext cx="7239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561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Psychological design </a:t>
            </a:r>
            <a:r>
              <a:rPr lang="en-GB" b="1" dirty="0" smtClean="0"/>
              <a:t>rationale</a:t>
            </a:r>
          </a:p>
          <a:p>
            <a:pPr>
              <a:spcBef>
                <a:spcPct val="50000"/>
              </a:spcBef>
            </a:pPr>
            <a:r>
              <a:rPr lang="en-GB" sz="2800" dirty="0"/>
              <a:t>to support task-artefact cycle in which user tasks are affected by the systems they use</a:t>
            </a:r>
          </a:p>
          <a:p>
            <a:pPr>
              <a:spcBef>
                <a:spcPct val="50000"/>
              </a:spcBef>
            </a:pPr>
            <a:r>
              <a:rPr lang="en-GB" sz="2800" dirty="0"/>
              <a:t>aims to make explicit consequences of design for users</a:t>
            </a:r>
          </a:p>
          <a:p>
            <a:pPr>
              <a:spcBef>
                <a:spcPct val="50000"/>
              </a:spcBef>
            </a:pPr>
            <a:r>
              <a:rPr lang="en-GB" sz="2800" dirty="0"/>
              <a:t>designers identify tasks system will support</a:t>
            </a:r>
          </a:p>
          <a:p>
            <a:pPr>
              <a:spcBef>
                <a:spcPct val="50000"/>
              </a:spcBef>
            </a:pPr>
            <a:r>
              <a:rPr lang="en-GB" sz="2800" dirty="0"/>
              <a:t>scenarios are suggested to test task</a:t>
            </a:r>
          </a:p>
          <a:p>
            <a:pPr>
              <a:spcBef>
                <a:spcPct val="50000"/>
              </a:spcBef>
            </a:pPr>
            <a:r>
              <a:rPr lang="en-GB" sz="2800" dirty="0"/>
              <a:t>users are observed on system</a:t>
            </a:r>
          </a:p>
          <a:p>
            <a:pPr>
              <a:spcBef>
                <a:spcPct val="50000"/>
              </a:spcBef>
            </a:pPr>
            <a:r>
              <a:rPr lang="en-GB" sz="2800" dirty="0"/>
              <a:t>psychological claims of system made explicit</a:t>
            </a:r>
          </a:p>
          <a:p>
            <a:pPr>
              <a:spcBef>
                <a:spcPct val="50000"/>
              </a:spcBef>
            </a:pPr>
            <a:r>
              <a:rPr lang="en-GB" sz="2800" dirty="0"/>
              <a:t>negative aspects of design can be used to improve next iteration of design</a:t>
            </a:r>
            <a:endParaRPr lang="en-GB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5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b="1" dirty="0" smtClean="0"/>
              <a:t>Summary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sz="2400" dirty="0"/>
              <a:t>The software engineering life cycle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/>
              <a:t>distinct activities and the consequences for interactive system design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sz="2400" dirty="0"/>
              <a:t>Usability engineering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/>
              <a:t>making usability measurements explicit as requirements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sz="2400" dirty="0"/>
              <a:t>Iterative design and prototyping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/>
              <a:t>limited functionality simulations and animations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sz="2400" dirty="0"/>
              <a:t>Design rationale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/>
              <a:t>recording design knowledge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/>
              <a:t>process vs. </a:t>
            </a:r>
            <a:r>
              <a:rPr lang="en-GB" sz="2000" dirty="0" smtClean="0"/>
              <a:t>structure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4794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Software engineering: the </a:t>
            </a:r>
            <a:r>
              <a:rPr lang="en-US" dirty="0" smtClean="0"/>
              <a:t>sub-discipline </a:t>
            </a:r>
            <a:r>
              <a:rPr lang="en-US" dirty="0"/>
              <a:t>that </a:t>
            </a:r>
            <a:r>
              <a:rPr lang="en-US" dirty="0" smtClean="0"/>
              <a:t>addresses </a:t>
            </a:r>
            <a:r>
              <a:rPr lang="en-US" dirty="0"/>
              <a:t>the </a:t>
            </a:r>
            <a:r>
              <a:rPr lang="en-US" dirty="0" smtClean="0"/>
              <a:t>management and </a:t>
            </a:r>
            <a:r>
              <a:rPr lang="en-US" dirty="0"/>
              <a:t>technical issues of the development of software systems.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Software life cycle: the activities that take place form the initial </a:t>
            </a:r>
            <a:r>
              <a:rPr lang="en-US" dirty="0" smtClean="0"/>
              <a:t>concept for </a:t>
            </a:r>
            <a:r>
              <a:rPr lang="en-US" dirty="0"/>
              <a:t>a software system up until its eventual phasing out and replacement.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HCI</a:t>
            </a:r>
            <a:r>
              <a:rPr lang="en-US" dirty="0"/>
              <a:t> aspects are relevant within all the activities of the software life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4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3200" b="1" dirty="0"/>
              <a:t>The software life </a:t>
            </a:r>
            <a:r>
              <a:rPr lang="en-US" sz="3200" b="1" dirty="0" smtClean="0"/>
              <a:t>cycle</a:t>
            </a:r>
          </a:p>
          <a:p>
            <a:pPr algn="just"/>
            <a:r>
              <a:rPr lang="en-US" sz="3200" b="1" dirty="0"/>
              <a:t>Requirements </a:t>
            </a:r>
            <a:r>
              <a:rPr lang="en-US" sz="3200" b="1" dirty="0" smtClean="0"/>
              <a:t>specification</a:t>
            </a:r>
            <a:r>
              <a:rPr lang="en-US" sz="3200" dirty="0"/>
              <a:t>: capture a description of what the </a:t>
            </a:r>
            <a:r>
              <a:rPr lang="en-US" sz="3200" dirty="0" smtClean="0"/>
              <a:t>eventual system </a:t>
            </a:r>
            <a:r>
              <a:rPr lang="en-US" sz="3200" dirty="0"/>
              <a:t>will be expected to provide. Requirements, formulated in </a:t>
            </a:r>
            <a:r>
              <a:rPr lang="en-US" sz="3200" dirty="0" smtClean="0"/>
              <a:t>natural language</a:t>
            </a:r>
            <a:r>
              <a:rPr lang="en-US" sz="3200" dirty="0"/>
              <a:t>, are translated to a more formal and </a:t>
            </a:r>
            <a:r>
              <a:rPr lang="en-US" sz="3200" dirty="0" smtClean="0"/>
              <a:t>unambiguous </a:t>
            </a:r>
            <a:r>
              <a:rPr lang="en-US" sz="3200" dirty="0"/>
              <a:t>language.</a:t>
            </a:r>
          </a:p>
          <a:p>
            <a:pPr algn="just"/>
            <a:r>
              <a:rPr lang="en-US" sz="3200" b="1" dirty="0"/>
              <a:t> Architectural design</a:t>
            </a:r>
            <a:r>
              <a:rPr lang="en-US" sz="3200" dirty="0"/>
              <a:t>: how does the system provide the services </a:t>
            </a:r>
            <a:r>
              <a:rPr lang="en-US" sz="3200" dirty="0" smtClean="0"/>
              <a:t>expected from </a:t>
            </a:r>
            <a:r>
              <a:rPr lang="en-US" sz="3200" dirty="0"/>
              <a:t>it. In this part, the system is decomposed into components </a:t>
            </a:r>
            <a:r>
              <a:rPr lang="en-US" sz="3200" dirty="0" smtClean="0"/>
              <a:t>that can </a:t>
            </a:r>
            <a:r>
              <a:rPr lang="en-US" sz="3200" dirty="0"/>
              <a:t>be brought in from existing products or that can be developed </a:t>
            </a:r>
            <a:r>
              <a:rPr lang="en-US" sz="3200" dirty="0" smtClean="0"/>
              <a:t>from scratch</a:t>
            </a:r>
            <a:endParaRPr lang="en-US" sz="3200" b="1" dirty="0" smtClean="0"/>
          </a:p>
          <a:p>
            <a:pPr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4057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Detailed design</a:t>
            </a:r>
            <a:r>
              <a:rPr lang="en-US" dirty="0"/>
              <a:t>: a </a:t>
            </a:r>
            <a:r>
              <a:rPr lang="en-US" dirty="0" smtClean="0"/>
              <a:t>refinement </a:t>
            </a:r>
            <a:r>
              <a:rPr lang="en-US" dirty="0"/>
              <a:t>of the component description provided </a:t>
            </a:r>
            <a:r>
              <a:rPr lang="en-US" dirty="0" smtClean="0"/>
              <a:t>by the </a:t>
            </a:r>
            <a:r>
              <a:rPr lang="en-US" dirty="0"/>
              <a:t>architectural design, made for each component </a:t>
            </a:r>
            <a:r>
              <a:rPr lang="en-US" dirty="0" smtClean="0"/>
              <a:t>separately.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Coding and unit testing</a:t>
            </a:r>
            <a:r>
              <a:rPr lang="en-US" dirty="0"/>
              <a:t>: implementing the detailed design in an </a:t>
            </a:r>
            <a:r>
              <a:rPr lang="en-US" dirty="0" smtClean="0"/>
              <a:t>executable </a:t>
            </a:r>
            <a:r>
              <a:rPr lang="en-US" dirty="0"/>
              <a:t>programming language and testing the </a:t>
            </a:r>
            <a:r>
              <a:rPr lang="en-US" dirty="0" smtClean="0"/>
              <a:t>different </a:t>
            </a:r>
            <a:r>
              <a:rPr lang="en-US" dirty="0"/>
              <a:t>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2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Integration and testing</a:t>
            </a:r>
            <a:r>
              <a:rPr lang="en-US" dirty="0"/>
              <a:t>: integrating the </a:t>
            </a:r>
            <a:r>
              <a:rPr lang="en-US" dirty="0" smtClean="0"/>
              <a:t>different </a:t>
            </a:r>
            <a:r>
              <a:rPr lang="en-US" dirty="0"/>
              <a:t>components into a </a:t>
            </a:r>
            <a:r>
              <a:rPr lang="en-US" dirty="0" smtClean="0"/>
              <a:t>complete </a:t>
            </a:r>
            <a:r>
              <a:rPr lang="en-US" dirty="0"/>
              <a:t>system and testing it as a whole. Sometimes also certify the </a:t>
            </a:r>
            <a:r>
              <a:rPr lang="en-US" dirty="0" smtClean="0"/>
              <a:t>system according </a:t>
            </a:r>
            <a:r>
              <a:rPr lang="en-US" dirty="0"/>
              <a:t>to ISO-standards.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Maintenance:</a:t>
            </a:r>
            <a:r>
              <a:rPr lang="en-US" dirty="0"/>
              <a:t> all the work on the system after the system is released.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6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Consider For Example </a:t>
            </a:r>
            <a:r>
              <a:rPr lang="en-GB" sz="3200" b="1" dirty="0"/>
              <a:t>The waterfall </a:t>
            </a:r>
            <a:r>
              <a:rPr lang="en-GB" sz="3200" b="1" dirty="0" smtClean="0"/>
              <a:t>model</a:t>
            </a:r>
          </a:p>
          <a:p>
            <a:endParaRPr lang="en-US" sz="3200" b="1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90800" y="2133600"/>
            <a:ext cx="5867400" cy="4343400"/>
            <a:chOff x="576" y="1152"/>
            <a:chExt cx="3696" cy="27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76" y="1152"/>
              <a:ext cx="81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sz="1200">
                  <a:latin typeface="Arial" pitchFamily="34" charset="0"/>
                </a:rPr>
                <a:t>Requirements</a:t>
              </a:r>
              <a:br>
                <a:rPr lang="en-GB" sz="1200">
                  <a:latin typeface="Arial" pitchFamily="34" charset="0"/>
                </a:rPr>
              </a:br>
              <a:r>
                <a:rPr lang="en-GB" sz="1200">
                  <a:latin typeface="Arial" pitchFamily="34" charset="0"/>
                </a:rPr>
                <a:t>specification</a:t>
              </a: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52" y="1632"/>
              <a:ext cx="81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sz="1200">
                  <a:latin typeface="Arial" pitchFamily="34" charset="0"/>
                </a:rPr>
                <a:t>Architectural</a:t>
              </a:r>
              <a:br>
                <a:rPr lang="en-GB" sz="1200">
                  <a:latin typeface="Arial" pitchFamily="34" charset="0"/>
                </a:rPr>
              </a:br>
              <a:r>
                <a:rPr lang="en-GB" sz="1200">
                  <a:latin typeface="Arial" pitchFamily="34" charset="0"/>
                </a:rPr>
                <a:t>design</a:t>
              </a:r>
              <a:endParaRPr lang="en-GB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728" y="2112"/>
              <a:ext cx="81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sz="1200">
                  <a:latin typeface="Arial" pitchFamily="34" charset="0"/>
                </a:rPr>
                <a:t>Detailed</a:t>
              </a:r>
              <a:br>
                <a:rPr lang="en-GB" sz="1200">
                  <a:latin typeface="Arial" pitchFamily="34" charset="0"/>
                </a:rPr>
              </a:br>
              <a:r>
                <a:rPr lang="en-GB" sz="1200">
                  <a:latin typeface="Arial" pitchFamily="34" charset="0"/>
                </a:rPr>
                <a:t>design</a:t>
              </a:r>
              <a:endParaRPr lang="en-GB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04" y="2592"/>
              <a:ext cx="81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sz="1200">
                  <a:latin typeface="Arial" pitchFamily="34" charset="0"/>
                </a:rPr>
                <a:t>Coding and</a:t>
              </a:r>
              <a:br>
                <a:rPr lang="en-GB" sz="1200">
                  <a:latin typeface="Arial" pitchFamily="34" charset="0"/>
                </a:rPr>
              </a:br>
              <a:r>
                <a:rPr lang="en-GB" sz="1200">
                  <a:latin typeface="Arial" pitchFamily="34" charset="0"/>
                </a:rPr>
                <a:t>unit testing</a:t>
              </a: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880" y="3072"/>
              <a:ext cx="81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sz="1200">
                  <a:latin typeface="Arial" pitchFamily="34" charset="0"/>
                </a:rPr>
                <a:t>Integration</a:t>
              </a:r>
              <a:br>
                <a:rPr lang="en-GB" sz="1200">
                  <a:latin typeface="Arial" pitchFamily="34" charset="0"/>
                </a:rPr>
              </a:br>
              <a:r>
                <a:rPr lang="en-GB" sz="1200">
                  <a:latin typeface="Arial" pitchFamily="34" charset="0"/>
                </a:rPr>
                <a:t>and testing</a:t>
              </a:r>
              <a:endParaRPr lang="en-GB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6" y="3552"/>
              <a:ext cx="81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sz="1200">
                  <a:latin typeface="Arial" pitchFamily="34" charset="0"/>
                </a:rPr>
                <a:t>Operation and</a:t>
              </a:r>
              <a:br>
                <a:rPr lang="en-GB" sz="1200">
                  <a:latin typeface="Arial" pitchFamily="34" charset="0"/>
                </a:rPr>
              </a:br>
              <a:r>
                <a:rPr lang="en-GB" sz="1200">
                  <a:latin typeface="Arial" pitchFamily="34" charset="0"/>
                </a:rPr>
                <a:t>maintenance</a:t>
              </a:r>
              <a:endParaRPr lang="en-GB"/>
            </a:p>
          </p:txBody>
        </p:sp>
        <p:cxnSp>
          <p:nvCxnSpPr>
            <p:cNvPr id="11" name="AutoShape 10"/>
            <p:cNvCxnSpPr>
              <a:cxnSpLocks noChangeShapeType="1"/>
              <a:stCxn id="5" idx="3"/>
              <a:endCxn id="6" idx="0"/>
            </p:cNvCxnSpPr>
            <p:nvPr/>
          </p:nvCxnSpPr>
          <p:spPr bwMode="auto">
            <a:xfrm>
              <a:off x="1392" y="1320"/>
              <a:ext cx="168" cy="3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1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>
              <a:off x="1968" y="1800"/>
              <a:ext cx="168" cy="3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"/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>
              <a:off x="2544" y="2280"/>
              <a:ext cx="168" cy="3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8" idx="3"/>
              <a:endCxn id="9" idx="0"/>
            </p:cNvCxnSpPr>
            <p:nvPr/>
          </p:nvCxnSpPr>
          <p:spPr bwMode="auto">
            <a:xfrm>
              <a:off x="3120" y="2760"/>
              <a:ext cx="168" cy="3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>
              <a:off x="3696" y="3240"/>
              <a:ext cx="168" cy="3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6273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400" b="1" dirty="0"/>
              <a:t>Activities in the life </a:t>
            </a:r>
            <a:r>
              <a:rPr lang="en-GB" sz="2400" b="1" dirty="0" smtClean="0"/>
              <a:t>cycle</a:t>
            </a:r>
          </a:p>
          <a:p>
            <a:pPr marL="0" indent="0" algn="just">
              <a:buFontTx/>
              <a:buNone/>
            </a:pPr>
            <a:r>
              <a:rPr lang="en-GB" sz="2400" b="1" dirty="0"/>
              <a:t>Requirements specification</a:t>
            </a:r>
          </a:p>
          <a:p>
            <a:pPr marL="381000" lvl="1" indent="0" algn="just">
              <a:buFontTx/>
              <a:buNone/>
            </a:pPr>
            <a:r>
              <a:rPr lang="en-GB" dirty="0"/>
              <a:t>designer and customer try capture what the system is expected to provide can be expressed in natural language or more precise languages, such as a task analysis would </a:t>
            </a:r>
            <a:r>
              <a:rPr lang="en-GB" dirty="0" smtClean="0"/>
              <a:t>provide</a:t>
            </a:r>
            <a:endParaRPr lang="en-GB" dirty="0"/>
          </a:p>
          <a:p>
            <a:pPr marL="0" indent="0" algn="just">
              <a:buFontTx/>
              <a:buNone/>
            </a:pPr>
            <a:r>
              <a:rPr lang="en-GB" sz="2400" b="1" dirty="0"/>
              <a:t>Architectural design</a:t>
            </a:r>
          </a:p>
          <a:p>
            <a:pPr marL="381000" lvl="1" indent="0" algn="just">
              <a:buFontTx/>
              <a:buNone/>
            </a:pPr>
            <a:r>
              <a:rPr lang="en-GB" dirty="0"/>
              <a:t>high-level description of how the system will provide the services required factor system into major components of the system and how they are interrelated needs to satisfy both functional and </a:t>
            </a:r>
            <a:r>
              <a:rPr lang="en-GB" dirty="0" smtClean="0"/>
              <a:t>non-functional </a:t>
            </a:r>
            <a:r>
              <a:rPr lang="en-GB" dirty="0"/>
              <a:t>requirements</a:t>
            </a:r>
          </a:p>
          <a:p>
            <a:pPr marL="0" indent="0" algn="just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3408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327</TotalTime>
  <Words>1532</Words>
  <Application>Microsoft Office PowerPoint</Application>
  <PresentationFormat>On-screen Show (4:3)</PresentationFormat>
  <Paragraphs>238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Equity</vt:lpstr>
      <vt:lpstr>HCI IN THE SOFTWARE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IN THE SOFTWARE PROCESS</dc:title>
  <dc:creator>Arshley</dc:creator>
  <cp:lastModifiedBy>Arshley</cp:lastModifiedBy>
  <cp:revision>28</cp:revision>
  <dcterms:created xsi:type="dcterms:W3CDTF">2024-02-26T04:45:38Z</dcterms:created>
  <dcterms:modified xsi:type="dcterms:W3CDTF">2024-02-26T10:12:42Z</dcterms:modified>
</cp:coreProperties>
</file>