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9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AFE23-54D6-4255-A9F1-D5501D2C6D9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84BDF7-610F-49A8-AE85-D8BF994059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EVALUATION TECHNIQUES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4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Model-based </a:t>
            </a:r>
            <a:r>
              <a:rPr lang="en-US" b="1" dirty="0"/>
              <a:t>evaluation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Certain </a:t>
            </a:r>
            <a:r>
              <a:rPr lang="en-US" dirty="0"/>
              <a:t>cognitive and design models provide a means of combining design </a:t>
            </a:r>
            <a:r>
              <a:rPr lang="en-US" dirty="0" smtClean="0"/>
              <a:t>specification </a:t>
            </a:r>
            <a:r>
              <a:rPr lang="en-US" dirty="0"/>
              <a:t>and evaluation into the same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b="1" dirty="0" smtClean="0"/>
              <a:t>4. Using </a:t>
            </a:r>
            <a:r>
              <a:rPr lang="en-US" b="1" dirty="0"/>
              <a:t>previous studies in evaluation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similar experiment conducted earlier can cut some of the costs of a new </a:t>
            </a:r>
            <a:r>
              <a:rPr lang="en-US" dirty="0" smtClean="0"/>
              <a:t>design evaluation </a:t>
            </a:r>
            <a:r>
              <a:rPr lang="en-US" dirty="0"/>
              <a:t>by reusing the data gained from it.</a:t>
            </a:r>
          </a:p>
        </p:txBody>
      </p:sp>
    </p:spTree>
    <p:extLst>
      <p:ext uri="{BB962C8B-B14F-4D97-AF65-F5344CB8AC3E}">
        <p14:creationId xmlns:p14="http://schemas.microsoft.com/office/powerpoint/2010/main" val="41902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Evaluation </a:t>
            </a:r>
            <a:r>
              <a:rPr lang="en-US" b="1" dirty="0"/>
              <a:t>through user </a:t>
            </a:r>
            <a:r>
              <a:rPr lang="en-US" b="1" dirty="0" smtClean="0"/>
              <a:t>participation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1. Laboratory </a:t>
            </a:r>
            <a:r>
              <a:rPr lang="en-US" b="1" dirty="0"/>
              <a:t>studies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 err="1"/>
              <a:t>LS</a:t>
            </a:r>
            <a:r>
              <a:rPr lang="en-US" dirty="0"/>
              <a:t>, users take part in controlled tests, often in a </a:t>
            </a:r>
            <a:r>
              <a:rPr lang="en-US" dirty="0" smtClean="0"/>
              <a:t>specialist </a:t>
            </a:r>
            <a:r>
              <a:rPr lang="en-US" dirty="0"/>
              <a:t>usability laboratorium.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advantages are the advanced </a:t>
            </a:r>
            <a:r>
              <a:rPr lang="en-US" dirty="0" smtClean="0"/>
              <a:t>laboratory equipment </a:t>
            </a:r>
            <a:r>
              <a:rPr lang="en-US" dirty="0"/>
              <a:t>and the interruption-free environment.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disadvantage is the </a:t>
            </a:r>
            <a:r>
              <a:rPr lang="en-US" dirty="0" smtClean="0"/>
              <a:t>lack of </a:t>
            </a:r>
            <a:r>
              <a:rPr lang="en-US" dirty="0"/>
              <a:t>context, which may result in unnatural situations.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2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2</a:t>
            </a:r>
            <a:r>
              <a:rPr lang="en-US" b="1" dirty="0" smtClean="0"/>
              <a:t>. Field </a:t>
            </a:r>
            <a:r>
              <a:rPr lang="en-US" b="1" dirty="0"/>
              <a:t>studies </a:t>
            </a:r>
            <a:endParaRPr lang="en-US" b="1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 err="1"/>
              <a:t>FS</a:t>
            </a:r>
            <a:r>
              <a:rPr lang="en-US" dirty="0"/>
              <a:t>, the user is observed using the system in its own </a:t>
            </a:r>
            <a:r>
              <a:rPr lang="en-US" dirty="0" smtClean="0"/>
              <a:t>work environment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advantage is the .</a:t>
            </a:r>
            <a:r>
              <a:rPr lang="en-US" dirty="0" smtClean="0"/>
              <a:t>natural use </a:t>
            </a:r>
            <a:r>
              <a:rPr lang="en-US" dirty="0"/>
              <a:t>of the system that can </a:t>
            </a:r>
            <a:r>
              <a:rPr lang="en-US" dirty="0" smtClean="0"/>
              <a:t>hardly be </a:t>
            </a:r>
            <a:r>
              <a:rPr lang="en-US" dirty="0"/>
              <a:t>achieved in the lab.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However</a:t>
            </a:r>
            <a:r>
              <a:rPr lang="en-US" dirty="0"/>
              <a:t>, the interruptions that come with this </a:t>
            </a:r>
            <a:r>
              <a:rPr lang="en-US" dirty="0" smtClean="0"/>
              <a:t>natural situation </a:t>
            </a:r>
            <a:r>
              <a:rPr lang="en-US" dirty="0"/>
              <a:t>may make the observations more di¢ cult.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b="1" dirty="0" smtClean="0"/>
              <a:t>3. Empirical </a:t>
            </a:r>
            <a:r>
              <a:rPr lang="en-US" b="1" dirty="0"/>
              <a:t>methods: experimental evaluation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Any experiment has the same basic forms: the evaluator chooses a </a:t>
            </a:r>
            <a:r>
              <a:rPr lang="en-US" dirty="0" smtClean="0"/>
              <a:t>hypothesis to </a:t>
            </a:r>
            <a:r>
              <a:rPr lang="en-US" dirty="0"/>
              <a:t>test, which can be determined by measuring some attribute of </a:t>
            </a:r>
            <a:r>
              <a:rPr lang="en-US" dirty="0" smtClean="0"/>
              <a:t>participant behavior</a:t>
            </a:r>
            <a:r>
              <a:rPr lang="en-US" dirty="0"/>
              <a:t>. A number of experimental conditions are considered which </a:t>
            </a:r>
            <a:r>
              <a:rPr lang="en-US" dirty="0" smtClean="0"/>
              <a:t>differ only in </a:t>
            </a:r>
            <a:r>
              <a:rPr lang="en-US" dirty="0"/>
              <a:t>the values of certain controlled variables.</a:t>
            </a:r>
          </a:p>
        </p:txBody>
      </p:sp>
    </p:spTree>
    <p:extLst>
      <p:ext uri="{BB962C8B-B14F-4D97-AF65-F5344CB8AC3E}">
        <p14:creationId xmlns:p14="http://schemas.microsoft.com/office/powerpoint/2010/main" val="14631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Any changes in the behavioral </a:t>
            </a:r>
            <a:r>
              <a:rPr lang="en-US" dirty="0" smtClean="0"/>
              <a:t>measures </a:t>
            </a:r>
            <a:r>
              <a:rPr lang="en-US" dirty="0"/>
              <a:t>are attributed to the </a:t>
            </a:r>
            <a:r>
              <a:rPr lang="en-US" dirty="0" smtClean="0"/>
              <a:t>different </a:t>
            </a:r>
            <a:r>
              <a:rPr lang="en-US" dirty="0"/>
              <a:t>conditions. Some factors in the </a:t>
            </a:r>
            <a:r>
              <a:rPr lang="en-US" dirty="0" smtClean="0"/>
              <a:t>experiment must </a:t>
            </a:r>
            <a:r>
              <a:rPr lang="en-US" dirty="0"/>
              <a:t>be considered carefully: the participants chosen, the variables tested </a:t>
            </a:r>
            <a:r>
              <a:rPr lang="en-US" dirty="0" smtClean="0"/>
              <a:t>and manipulated </a:t>
            </a:r>
            <a:r>
              <a:rPr lang="en-US" dirty="0"/>
              <a:t>and the hypothesis tested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Participants</a:t>
            </a:r>
            <a:r>
              <a:rPr lang="en-US" dirty="0"/>
              <a:t> should be chosen to match the expected user population </a:t>
            </a:r>
            <a:r>
              <a:rPr lang="en-US" dirty="0" smtClean="0"/>
              <a:t>as closely </a:t>
            </a:r>
            <a:r>
              <a:rPr lang="en-US" dirty="0"/>
              <a:t>as possible: they must be representative of the intended user population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Variables</a:t>
            </a:r>
            <a:r>
              <a:rPr lang="en-US" dirty="0"/>
              <a:t> come in two main types: those manipulated (independent) </a:t>
            </a:r>
            <a:r>
              <a:rPr lang="en-US" dirty="0" smtClean="0"/>
              <a:t>and those </a:t>
            </a:r>
            <a:r>
              <a:rPr lang="en-US" dirty="0"/>
              <a:t>measured (dependent).</a:t>
            </a:r>
          </a:p>
        </p:txBody>
      </p:sp>
    </p:spTree>
    <p:extLst>
      <p:ext uri="{BB962C8B-B14F-4D97-AF65-F5344CB8AC3E}">
        <p14:creationId xmlns:p14="http://schemas.microsoft.com/office/powerpoint/2010/main" val="33379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Hypotheses</a:t>
            </a:r>
            <a:r>
              <a:rPr lang="en-US" dirty="0"/>
              <a:t> are predictions of the outcome of an experiment, framed </a:t>
            </a:r>
            <a:r>
              <a:rPr lang="en-US" dirty="0" smtClean="0"/>
              <a:t>in terms </a:t>
            </a:r>
            <a:r>
              <a:rPr lang="en-US" dirty="0"/>
              <a:t>of dependent and independent variables, stating that a variation in </a:t>
            </a:r>
            <a:r>
              <a:rPr lang="en-US" dirty="0" smtClean="0"/>
              <a:t>the independent </a:t>
            </a:r>
            <a:r>
              <a:rPr lang="en-US" dirty="0"/>
              <a:t>variable will cause a </a:t>
            </a:r>
            <a:r>
              <a:rPr lang="en-US" dirty="0" smtClean="0"/>
              <a:t>difference </a:t>
            </a:r>
            <a:r>
              <a:rPr lang="en-US" dirty="0"/>
              <a:t>in the dependent variable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Experimental design consists of </a:t>
            </a:r>
            <a:r>
              <a:rPr lang="en-US" dirty="0" smtClean="0"/>
              <a:t>different </a:t>
            </a:r>
            <a:r>
              <a:rPr lang="en-US" dirty="0"/>
              <a:t>phases: the </a:t>
            </a:r>
            <a:r>
              <a:rPr lang="en-US" dirty="0" smtClean="0"/>
              <a:t>first </a:t>
            </a:r>
            <a:r>
              <a:rPr lang="en-US" dirty="0"/>
              <a:t>stage is </a:t>
            </a:r>
            <a:r>
              <a:rPr lang="en-US" dirty="0" smtClean="0"/>
              <a:t>to choose </a:t>
            </a:r>
            <a:r>
              <a:rPr lang="en-US" dirty="0"/>
              <a:t>the hypothesis and </a:t>
            </a:r>
            <a:r>
              <a:rPr lang="en-US" dirty="0" smtClean="0"/>
              <a:t>define </a:t>
            </a:r>
            <a:r>
              <a:rPr lang="en-US" dirty="0"/>
              <a:t>the dependent and independent variable. </a:t>
            </a:r>
            <a:endParaRPr lang="en-US" dirty="0" smtClean="0"/>
          </a:p>
          <a:p>
            <a:pPr algn="just"/>
            <a:r>
              <a:rPr lang="en-US" dirty="0" smtClean="0"/>
              <a:t>The second </a:t>
            </a:r>
            <a:r>
              <a:rPr lang="en-US" dirty="0"/>
              <a:t>step is to select the experimental method: between-subjects, in </a:t>
            </a:r>
            <a:r>
              <a:rPr lang="en-US" dirty="0" smtClean="0"/>
              <a:t>which each </a:t>
            </a:r>
            <a:r>
              <a:rPr lang="en-US" dirty="0"/>
              <a:t>participant is assigned to a </a:t>
            </a:r>
            <a:r>
              <a:rPr lang="en-US" dirty="0" smtClean="0"/>
              <a:t>different </a:t>
            </a:r>
            <a:r>
              <a:rPr lang="en-US" dirty="0"/>
              <a:t>condition, and within-subject, in </a:t>
            </a:r>
            <a:r>
              <a:rPr lang="en-US" dirty="0" smtClean="0"/>
              <a:t>which each </a:t>
            </a:r>
            <a:r>
              <a:rPr lang="en-US" dirty="0"/>
              <a:t>user </a:t>
            </a:r>
            <a:r>
              <a:rPr lang="en-US" dirty="0" err="1"/>
              <a:t>perfoms</a:t>
            </a:r>
            <a:r>
              <a:rPr lang="en-US" dirty="0"/>
              <a:t> under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29604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Statistical measures: the data should </a:t>
            </a:r>
            <a:r>
              <a:rPr lang="en-US" dirty="0" smtClean="0"/>
              <a:t>first </a:t>
            </a:r>
            <a:r>
              <a:rPr lang="en-US" dirty="0"/>
              <a:t>of all be </a:t>
            </a:r>
            <a:r>
              <a:rPr lang="en-US" dirty="0" smtClean="0"/>
              <a:t>saved </a:t>
            </a:r>
            <a:r>
              <a:rPr lang="en-US" dirty="0"/>
              <a:t>to enable </a:t>
            </a:r>
            <a:r>
              <a:rPr lang="en-US" dirty="0" smtClean="0"/>
              <a:t>performing </a:t>
            </a:r>
            <a:r>
              <a:rPr lang="en-US" dirty="0"/>
              <a:t>multiple analysis on the same data. The choice of statistical </a:t>
            </a:r>
            <a:r>
              <a:rPr lang="en-US" dirty="0" smtClean="0"/>
              <a:t>analysis depends </a:t>
            </a:r>
            <a:r>
              <a:rPr lang="en-US" dirty="0"/>
              <a:t>on the type of data and the questions we want to answer.</a:t>
            </a:r>
          </a:p>
        </p:txBody>
      </p:sp>
    </p:spTree>
    <p:extLst>
      <p:ext uri="{BB962C8B-B14F-4D97-AF65-F5344CB8AC3E}">
        <p14:creationId xmlns:p14="http://schemas.microsoft.com/office/powerpoint/2010/main" val="10078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4. Observational </a:t>
            </a:r>
            <a:r>
              <a:rPr lang="en-US" b="1" dirty="0"/>
              <a:t>techniques</a:t>
            </a:r>
          </a:p>
          <a:p>
            <a:pPr algn="just"/>
            <a:r>
              <a:rPr lang="en-US" b="1" dirty="0"/>
              <a:t>Think aloud and cooperative evaluation</a:t>
            </a:r>
          </a:p>
          <a:p>
            <a:pPr algn="just"/>
            <a:r>
              <a:rPr lang="en-US" b="1" dirty="0"/>
              <a:t>Think</a:t>
            </a:r>
            <a:r>
              <a:rPr lang="en-US" dirty="0"/>
              <a:t> </a:t>
            </a:r>
            <a:r>
              <a:rPr lang="en-US" b="1" dirty="0"/>
              <a:t>aloud</a:t>
            </a:r>
            <a:r>
              <a:rPr lang="en-US" dirty="0"/>
              <a:t> is a </a:t>
            </a:r>
            <a:r>
              <a:rPr lang="en-US" dirty="0" smtClean="0"/>
              <a:t>form of </a:t>
            </a:r>
            <a:r>
              <a:rPr lang="en-US" dirty="0"/>
              <a:t>observation where the user is asked to talk </a:t>
            </a:r>
            <a:r>
              <a:rPr lang="en-US" dirty="0" smtClean="0"/>
              <a:t>through what </a:t>
            </a:r>
            <a:r>
              <a:rPr lang="en-US" dirty="0"/>
              <a:t>he is doing as he is being observed. It has the advantage of simplicity, </a:t>
            </a:r>
            <a:r>
              <a:rPr lang="en-US" dirty="0" smtClean="0"/>
              <a:t>but the </a:t>
            </a:r>
            <a:r>
              <a:rPr lang="en-US" dirty="0"/>
              <a:t>information provided is often subjective and may be selective. </a:t>
            </a:r>
            <a:endParaRPr lang="en-US" dirty="0" smtClean="0"/>
          </a:p>
          <a:p>
            <a:pPr algn="just"/>
            <a:r>
              <a:rPr lang="en-US" dirty="0" smtClean="0"/>
              <a:t>A variation is </a:t>
            </a:r>
            <a:r>
              <a:rPr lang="en-US" b="1" dirty="0"/>
              <a:t>cooperative</a:t>
            </a:r>
            <a:r>
              <a:rPr lang="en-US" dirty="0"/>
              <a:t> </a:t>
            </a:r>
            <a:r>
              <a:rPr lang="en-US" b="1" dirty="0"/>
              <a:t>evaluation</a:t>
            </a:r>
            <a:r>
              <a:rPr lang="en-US" dirty="0"/>
              <a:t>, in which the user and evaluator work together </a:t>
            </a:r>
            <a:r>
              <a:rPr lang="en-US" dirty="0" smtClean="0"/>
              <a:t>to evaluate </a:t>
            </a:r>
            <a:r>
              <a:rPr lang="en-US" dirty="0"/>
              <a:t>the system.</a:t>
            </a:r>
          </a:p>
        </p:txBody>
      </p:sp>
    </p:spTree>
    <p:extLst>
      <p:ext uri="{BB962C8B-B14F-4D97-AF65-F5344CB8AC3E}">
        <p14:creationId xmlns:p14="http://schemas.microsoft.com/office/powerpoint/2010/main" val="40354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Protocol analysis</a:t>
            </a:r>
          </a:p>
          <a:p>
            <a:pPr algn="just"/>
            <a:r>
              <a:rPr lang="en-US" dirty="0"/>
              <a:t>Methods for recording user actions include paper and pencil, audio </a:t>
            </a:r>
            <a:r>
              <a:rPr lang="en-US" dirty="0" smtClean="0"/>
              <a:t>recording, video </a:t>
            </a:r>
            <a:r>
              <a:rPr lang="en-US" dirty="0"/>
              <a:t>recording, computer logging and user notebooks. In practice, a </a:t>
            </a:r>
            <a:r>
              <a:rPr lang="en-US" dirty="0" smtClean="0"/>
              <a:t>mixture of </a:t>
            </a:r>
            <a:r>
              <a:rPr lang="en-US" dirty="0"/>
              <a:t>the </a:t>
            </a:r>
            <a:r>
              <a:rPr lang="en-US" dirty="0" smtClean="0"/>
              <a:t>different </a:t>
            </a:r>
            <a:r>
              <a:rPr lang="en-US" dirty="0"/>
              <a:t>methods is used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Automatic protocol analysis tools</a:t>
            </a:r>
          </a:p>
          <a:p>
            <a:pPr algn="just"/>
            <a:r>
              <a:rPr lang="en-US" dirty="0"/>
              <a:t>Using Experimental Video Annotator, an evaluator can use </a:t>
            </a:r>
            <a:r>
              <a:rPr lang="en-US" dirty="0" smtClean="0"/>
              <a:t>predefined </a:t>
            </a:r>
            <a:r>
              <a:rPr lang="en-US" dirty="0"/>
              <a:t>tags </a:t>
            </a:r>
            <a:r>
              <a:rPr lang="en-US" dirty="0" smtClean="0"/>
              <a:t>to write </a:t>
            </a:r>
            <a:r>
              <a:rPr lang="en-US" dirty="0"/>
              <a:t>an </a:t>
            </a:r>
            <a:r>
              <a:rPr lang="en-US"/>
              <a:t>audio </a:t>
            </a:r>
            <a:r>
              <a:rPr lang="en-US" smtClean="0"/>
              <a:t>or </a:t>
            </a:r>
            <a:r>
              <a:rPr lang="en-US" dirty="0"/>
              <a:t>video transcription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2447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Evaluation should occur throughout the design life cycle, with the results </a:t>
            </a:r>
            <a:r>
              <a:rPr lang="en-US" dirty="0" smtClean="0"/>
              <a:t>feeding back </a:t>
            </a:r>
            <a:r>
              <a:rPr lang="en-US" dirty="0"/>
              <a:t>into </a:t>
            </a:r>
            <a:r>
              <a:rPr lang="en-US" dirty="0" smtClean="0"/>
              <a:t>modifications </a:t>
            </a:r>
            <a:r>
              <a:rPr lang="en-US" dirty="0"/>
              <a:t>of the design. A distinction is made between </a:t>
            </a:r>
            <a:r>
              <a:rPr lang="en-US" dirty="0" smtClean="0"/>
              <a:t>evaluation by </a:t>
            </a:r>
            <a:r>
              <a:rPr lang="en-US" dirty="0"/>
              <a:t>the designer or a usability expert and evaluation that studies actual use </a:t>
            </a:r>
            <a:r>
              <a:rPr lang="en-US" dirty="0" smtClean="0"/>
              <a:t>of the </a:t>
            </a:r>
            <a:r>
              <a:rPr lang="en-US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17450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Post-task walkthrough</a:t>
            </a:r>
          </a:p>
          <a:p>
            <a:pPr algn="just"/>
            <a:r>
              <a:rPr lang="en-US" dirty="0"/>
              <a:t>A walkthrough after the observation </a:t>
            </a:r>
            <a:r>
              <a:rPr lang="en-US" dirty="0" smtClean="0"/>
              <a:t>reflects </a:t>
            </a:r>
            <a:r>
              <a:rPr lang="en-US" dirty="0"/>
              <a:t>the </a:t>
            </a:r>
            <a:r>
              <a:rPr lang="en-US" dirty="0" smtClean="0"/>
              <a:t>participants actions </a:t>
            </a:r>
            <a:r>
              <a:rPr lang="en-US" dirty="0"/>
              <a:t>back </a:t>
            </a:r>
            <a:r>
              <a:rPr lang="en-US" dirty="0" smtClean="0"/>
              <a:t>to them </a:t>
            </a:r>
            <a:r>
              <a:rPr lang="en-US" dirty="0"/>
              <a:t>after the event. The participant is asked to comment it and to </a:t>
            </a:r>
            <a:r>
              <a:rPr lang="en-US" dirty="0" smtClean="0"/>
              <a:t>answer questions </a:t>
            </a:r>
            <a:r>
              <a:rPr lang="en-US" dirty="0"/>
              <a:t>by the evaluator in order to collect missing information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5. Query </a:t>
            </a:r>
            <a:r>
              <a:rPr lang="en-US" b="1" dirty="0"/>
              <a:t>techniques</a:t>
            </a:r>
          </a:p>
          <a:p>
            <a:pPr algn="just"/>
            <a:r>
              <a:rPr lang="en-US" b="1" dirty="0"/>
              <a:t>Queries</a:t>
            </a:r>
            <a:r>
              <a:rPr lang="en-US" dirty="0"/>
              <a:t> provide direct answers from the user about usability questions, but </a:t>
            </a:r>
            <a:r>
              <a:rPr lang="en-US" dirty="0" smtClean="0"/>
              <a:t>the information </a:t>
            </a:r>
            <a:r>
              <a:rPr lang="en-US" dirty="0"/>
              <a:t>is often subjective.</a:t>
            </a:r>
          </a:p>
          <a:p>
            <a:pPr algn="just"/>
            <a:r>
              <a:rPr lang="en-US" b="1" dirty="0"/>
              <a:t>Interviews</a:t>
            </a:r>
            <a:r>
              <a:rPr lang="en-US" dirty="0"/>
              <a:t> provide a direct and structured way of gathering </a:t>
            </a:r>
            <a:r>
              <a:rPr lang="en-US" dirty="0" smtClean="0"/>
              <a:t>information and </a:t>
            </a:r>
            <a:r>
              <a:rPr lang="en-US" dirty="0"/>
              <a:t>can be varied to suit the situation. They should be planned in </a:t>
            </a:r>
            <a:r>
              <a:rPr lang="en-US" dirty="0" smtClean="0"/>
              <a:t>advance with </a:t>
            </a:r>
            <a:r>
              <a:rPr lang="en-US" dirty="0"/>
              <a:t>a basic set of questions, and may then be adapted to the </a:t>
            </a:r>
            <a:r>
              <a:rPr lang="en-US" dirty="0" smtClean="0"/>
              <a:t>specific </a:t>
            </a:r>
            <a:r>
              <a:rPr lang="en-US" dirty="0"/>
              <a:t>user.</a:t>
            </a:r>
          </a:p>
        </p:txBody>
      </p:sp>
    </p:spTree>
    <p:extLst>
      <p:ext uri="{BB962C8B-B14F-4D97-AF65-F5344CB8AC3E}">
        <p14:creationId xmlns:p14="http://schemas.microsoft.com/office/powerpoint/2010/main" val="9137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Questionnaires</a:t>
            </a:r>
            <a:r>
              <a:rPr lang="en-US" dirty="0"/>
              <a:t> are less </a:t>
            </a:r>
            <a:r>
              <a:rPr lang="en-US" dirty="0" smtClean="0"/>
              <a:t>flexible </a:t>
            </a:r>
            <a:r>
              <a:rPr lang="en-US" dirty="0"/>
              <a:t>than interviews: they are planned in advance.</a:t>
            </a:r>
          </a:p>
          <a:p>
            <a:pPr algn="just"/>
            <a:r>
              <a:rPr lang="en-US" dirty="0"/>
              <a:t>However, it can be used to reach a wider group and takes less time to administer.</a:t>
            </a:r>
          </a:p>
          <a:p>
            <a:pPr algn="just"/>
            <a:r>
              <a:rPr lang="en-US" dirty="0"/>
              <a:t>The styles of questions that can be included are: general background </a:t>
            </a:r>
            <a:r>
              <a:rPr lang="en-US" dirty="0" smtClean="0"/>
              <a:t>questions, open </a:t>
            </a:r>
            <a:r>
              <a:rPr lang="en-US" dirty="0"/>
              <a:t>ended questions, scalars, multi-choice questions and ranked questions. </a:t>
            </a:r>
            <a:r>
              <a:rPr lang="en-US" dirty="0" smtClean="0"/>
              <a:t>It is </a:t>
            </a:r>
            <a:r>
              <a:rPr lang="en-US" dirty="0"/>
              <a:t>always wise to perform a pilot study to test the questionnaire.</a:t>
            </a:r>
          </a:p>
        </p:txBody>
      </p:sp>
    </p:spTree>
    <p:extLst>
      <p:ext uri="{BB962C8B-B14F-4D97-AF65-F5344CB8AC3E}">
        <p14:creationId xmlns:p14="http://schemas.microsoft.com/office/powerpoint/2010/main" val="42877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Evaluation </a:t>
            </a:r>
            <a:r>
              <a:rPr lang="en-US" b="1" dirty="0" smtClean="0"/>
              <a:t>through monitoring </a:t>
            </a:r>
            <a:r>
              <a:rPr lang="en-US" b="1" dirty="0"/>
              <a:t>physiological responses</a:t>
            </a:r>
          </a:p>
          <a:p>
            <a:pPr algn="just"/>
            <a:r>
              <a:rPr lang="en-US" dirty="0"/>
              <a:t>The physiological response monitors receiving currently most attention are </a:t>
            </a:r>
            <a:r>
              <a:rPr lang="en-US" dirty="0" smtClean="0"/>
              <a:t>eye tracking </a:t>
            </a:r>
            <a:r>
              <a:rPr lang="en-US" dirty="0"/>
              <a:t>and physiological measurement.</a:t>
            </a:r>
          </a:p>
          <a:p>
            <a:pPr algn="just"/>
            <a:r>
              <a:rPr lang="en-US" dirty="0"/>
              <a:t>Eye movements are believed to </a:t>
            </a:r>
            <a:r>
              <a:rPr lang="en-US" dirty="0" smtClean="0"/>
              <a:t>reflect </a:t>
            </a:r>
            <a:r>
              <a:rPr lang="en-US" dirty="0"/>
              <a:t>the amount of cognitive </a:t>
            </a:r>
            <a:r>
              <a:rPr lang="en-US" dirty="0" smtClean="0"/>
              <a:t>processing a </a:t>
            </a:r>
            <a:r>
              <a:rPr lang="en-US" dirty="0"/>
              <a:t>display requires and, therefore, </a:t>
            </a:r>
            <a:r>
              <a:rPr lang="en-US" dirty="0" smtClean="0"/>
              <a:t>show how easy </a:t>
            </a:r>
            <a:r>
              <a:rPr lang="en-US" dirty="0"/>
              <a:t>or </a:t>
            </a:r>
            <a:r>
              <a:rPr lang="en-US" dirty="0" smtClean="0"/>
              <a:t>difficult </a:t>
            </a:r>
            <a:r>
              <a:rPr lang="en-US" dirty="0"/>
              <a:t>it is to process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Physiological measurements </a:t>
            </a:r>
            <a:r>
              <a:rPr lang="en-US" dirty="0"/>
              <a:t>may be useful in determining the </a:t>
            </a:r>
            <a:r>
              <a:rPr lang="en-US" dirty="0" smtClean="0"/>
              <a:t>users </a:t>
            </a:r>
            <a:r>
              <a:rPr lang="en-US" dirty="0"/>
              <a:t>emotional response </a:t>
            </a:r>
            <a:r>
              <a:rPr lang="en-US" dirty="0" smtClean="0"/>
              <a:t>to an </a:t>
            </a:r>
            <a:r>
              <a:rPr lang="en-US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32493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Choosing an evaluation method</a:t>
            </a:r>
          </a:p>
          <a:p>
            <a:pPr algn="just"/>
            <a:r>
              <a:rPr lang="en-US" b="1" dirty="0"/>
              <a:t>Factors that </a:t>
            </a:r>
            <a:r>
              <a:rPr lang="en-US" b="1" dirty="0" smtClean="0"/>
              <a:t>distinguish different </a:t>
            </a:r>
            <a:r>
              <a:rPr lang="en-US" b="1" dirty="0"/>
              <a:t>techniques:</a:t>
            </a:r>
          </a:p>
          <a:p>
            <a:pPr algn="just"/>
            <a:r>
              <a:rPr lang="en-US" dirty="0"/>
              <a:t> Design </a:t>
            </a:r>
            <a:r>
              <a:rPr lang="en-US" dirty="0" err="1"/>
              <a:t>vs</a:t>
            </a:r>
            <a:r>
              <a:rPr lang="en-US" dirty="0"/>
              <a:t> implementation: the earlier in the </a:t>
            </a:r>
            <a:r>
              <a:rPr lang="en-US" dirty="0" smtClean="0"/>
              <a:t>process</a:t>
            </a:r>
            <a:r>
              <a:rPr lang="en-US" dirty="0"/>
              <a:t>, the cheaper </a:t>
            </a:r>
            <a:r>
              <a:rPr lang="en-US" dirty="0" smtClean="0"/>
              <a:t>and quicker </a:t>
            </a:r>
            <a:r>
              <a:rPr lang="en-US" dirty="0"/>
              <a:t>the evaluation must be.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Laboratory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field studies</a:t>
            </a:r>
          </a:p>
          <a:p>
            <a:pPr algn="just"/>
            <a:r>
              <a:rPr lang="en-US" dirty="0"/>
              <a:t>Subjective </a:t>
            </a:r>
            <a:r>
              <a:rPr lang="en-US" dirty="0" err="1"/>
              <a:t>vs</a:t>
            </a:r>
            <a:r>
              <a:rPr lang="en-US" dirty="0"/>
              <a:t> objective: subjective evaluations require the </a:t>
            </a:r>
            <a:r>
              <a:rPr lang="en-US" dirty="0" smtClean="0"/>
              <a:t>interpretation of </a:t>
            </a:r>
            <a:r>
              <a:rPr lang="en-US" dirty="0"/>
              <a:t>the evaluator and are easily used incorrectly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Qualitative </a:t>
            </a:r>
            <a:r>
              <a:rPr lang="en-US" dirty="0" err="1"/>
              <a:t>vs</a:t>
            </a:r>
            <a:r>
              <a:rPr lang="en-US" dirty="0"/>
              <a:t> quantitative measurements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Information provided: the level of information required depends on </a:t>
            </a:r>
            <a:r>
              <a:rPr lang="en-US" dirty="0" smtClean="0"/>
              <a:t>the state </a:t>
            </a:r>
            <a:r>
              <a:rPr lang="en-US" dirty="0"/>
              <a:t>of the design process and </a:t>
            </a:r>
            <a:r>
              <a:rPr lang="en-US" dirty="0" smtClean="0"/>
              <a:t>influences </a:t>
            </a:r>
            <a:r>
              <a:rPr lang="en-US" dirty="0"/>
              <a:t>the required method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Immediacy of response: some methods record the </a:t>
            </a:r>
            <a:r>
              <a:rPr lang="en-US" dirty="0" smtClean="0"/>
              <a:t>users </a:t>
            </a:r>
            <a:r>
              <a:rPr lang="en-US" dirty="0"/>
              <a:t>behavior at </a:t>
            </a:r>
            <a:r>
              <a:rPr lang="en-US" dirty="0" smtClean="0"/>
              <a:t>the time </a:t>
            </a:r>
            <a:r>
              <a:rPr lang="en-US" dirty="0"/>
              <a:t>of the interaction itself, others rely on the users recollection of </a:t>
            </a:r>
            <a:r>
              <a:rPr lang="en-US" dirty="0" smtClean="0"/>
              <a:t>events, which </a:t>
            </a:r>
            <a:r>
              <a:rPr lang="en-US" dirty="0"/>
              <a:t>may be incomplete or biased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Intrusiveness: the more obvious the evaluation method is to the user, </a:t>
            </a:r>
            <a:r>
              <a:rPr lang="en-US" dirty="0" smtClean="0"/>
              <a:t>the more </a:t>
            </a:r>
            <a:r>
              <a:rPr lang="en-US" dirty="0"/>
              <a:t>it may </a:t>
            </a:r>
            <a:r>
              <a:rPr lang="en-US" dirty="0" smtClean="0"/>
              <a:t>influence </a:t>
            </a:r>
            <a:r>
              <a:rPr lang="en-US" dirty="0"/>
              <a:t>the </a:t>
            </a:r>
            <a:r>
              <a:rPr lang="en-US" dirty="0" smtClean="0"/>
              <a:t>users </a:t>
            </a:r>
            <a:r>
              <a:rPr lang="en-US" dirty="0"/>
              <a:t>behavior.</a:t>
            </a:r>
          </a:p>
          <a:p>
            <a:pPr algn="just"/>
            <a:r>
              <a:rPr lang="en-US" dirty="0"/>
              <a:t> Resources: the limit on resources and other practical restrictions may </a:t>
            </a:r>
            <a:r>
              <a:rPr lang="en-US" dirty="0" smtClean="0"/>
              <a:t>have their effects </a:t>
            </a:r>
            <a:r>
              <a:rPr lang="en-US" dirty="0"/>
              <a:t>on the </a:t>
            </a:r>
            <a:r>
              <a:rPr lang="en-US" dirty="0" smtClean="0"/>
              <a:t>users </a:t>
            </a:r>
            <a:r>
              <a:rPr lang="en-US" dirty="0"/>
              <a:t>design.</a:t>
            </a:r>
          </a:p>
        </p:txBody>
      </p:sp>
    </p:spTree>
    <p:extLst>
      <p:ext uri="{BB962C8B-B14F-4D97-AF65-F5344CB8AC3E}">
        <p14:creationId xmlns:p14="http://schemas.microsoft.com/office/powerpoint/2010/main" val="5440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Goals of evaluation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Evaluation has 3 main goals: to assess the extent and accessibility of the </a:t>
            </a:r>
            <a:r>
              <a:rPr lang="en-US" dirty="0" smtClean="0"/>
              <a:t>systems functionality</a:t>
            </a:r>
            <a:r>
              <a:rPr lang="en-US" dirty="0"/>
              <a:t>, to assess the </a:t>
            </a:r>
            <a:r>
              <a:rPr lang="en-US" dirty="0" smtClean="0"/>
              <a:t>users, experience </a:t>
            </a:r>
            <a:r>
              <a:rPr lang="en-US" dirty="0"/>
              <a:t>of the interaction and to </a:t>
            </a:r>
            <a:r>
              <a:rPr lang="en-US" dirty="0" smtClean="0"/>
              <a:t>identify any specific </a:t>
            </a:r>
            <a:r>
              <a:rPr lang="en-US" dirty="0"/>
              <a:t>problems with the system.</a:t>
            </a:r>
          </a:p>
        </p:txBody>
      </p:sp>
    </p:spTree>
    <p:extLst>
      <p:ext uri="{BB962C8B-B14F-4D97-AF65-F5344CB8AC3E}">
        <p14:creationId xmlns:p14="http://schemas.microsoft.com/office/powerpoint/2010/main" val="12215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Evaluation through expert analysis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basic intention of expert analysis is to identify any areas that are </a:t>
            </a:r>
            <a:r>
              <a:rPr lang="en-US" dirty="0" smtClean="0"/>
              <a:t>likely to </a:t>
            </a:r>
            <a:r>
              <a:rPr lang="en-US" dirty="0"/>
              <a:t>cause </a:t>
            </a:r>
            <a:r>
              <a:rPr lang="en-US" dirty="0" smtClean="0"/>
              <a:t>difficulties </a:t>
            </a:r>
            <a:r>
              <a:rPr lang="en-US" dirty="0"/>
              <a:t>because they violate known cognitive principles, or </a:t>
            </a:r>
            <a:r>
              <a:rPr lang="en-US" dirty="0" smtClean="0"/>
              <a:t>ignore accepted </a:t>
            </a:r>
            <a:r>
              <a:rPr lang="en-US" dirty="0"/>
              <a:t>empirical results. 4 approaches are considered here: cognitive </a:t>
            </a:r>
            <a:r>
              <a:rPr lang="en-US" dirty="0" smtClean="0"/>
              <a:t>walk-through</a:t>
            </a:r>
            <a:r>
              <a:rPr lang="en-US" dirty="0"/>
              <a:t>, heuristic evaluation, the use of models and use of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9191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b="1" dirty="0" smtClean="0"/>
              <a:t>1. Cognitive </a:t>
            </a:r>
            <a:r>
              <a:rPr lang="en-US" b="1" dirty="0"/>
              <a:t>walkthrough</a:t>
            </a:r>
          </a:p>
          <a:p>
            <a:pPr algn="just">
              <a:lnSpc>
                <a:spcPct val="200000"/>
              </a:lnSpc>
            </a:pPr>
            <a:r>
              <a:rPr lang="en-US" dirty="0" err="1"/>
              <a:t>CW</a:t>
            </a:r>
            <a:r>
              <a:rPr lang="en-US" dirty="0"/>
              <a:t> is a detailed review of a sequence of actions, in this case, the steps that </a:t>
            </a:r>
            <a:r>
              <a:rPr lang="en-US" dirty="0" smtClean="0"/>
              <a:t>an interface </a:t>
            </a:r>
            <a:r>
              <a:rPr lang="en-US" dirty="0"/>
              <a:t>will require the user to perform in order to accomplish some </a:t>
            </a:r>
            <a:r>
              <a:rPr lang="en-US" dirty="0" smtClean="0"/>
              <a:t>known task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evaluators go through each step and provide a story about why </a:t>
            </a:r>
            <a:r>
              <a:rPr lang="en-US" dirty="0" smtClean="0"/>
              <a:t>that step </a:t>
            </a:r>
            <a:r>
              <a:rPr lang="en-US" dirty="0"/>
              <a:t>is not good for new users.</a:t>
            </a:r>
          </a:p>
        </p:txBody>
      </p:sp>
    </p:spTree>
    <p:extLst>
      <p:ext uri="{BB962C8B-B14F-4D97-AF65-F5344CB8AC3E}">
        <p14:creationId xmlns:p14="http://schemas.microsoft.com/office/powerpoint/2010/main" val="32987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To do a </a:t>
            </a:r>
            <a:r>
              <a:rPr lang="en-US" dirty="0" err="1"/>
              <a:t>CW</a:t>
            </a:r>
            <a:r>
              <a:rPr lang="en-US" dirty="0"/>
              <a:t>, you need four things: a </a:t>
            </a:r>
            <a:r>
              <a:rPr lang="en-US" dirty="0" smtClean="0"/>
              <a:t>specification or </a:t>
            </a:r>
            <a:r>
              <a:rPr lang="en-US" dirty="0"/>
              <a:t>prototype of the system, a description of the task the user is to perform on </a:t>
            </a:r>
            <a:r>
              <a:rPr lang="en-US" dirty="0" smtClean="0"/>
              <a:t>the system</a:t>
            </a:r>
            <a:r>
              <a:rPr lang="en-US" dirty="0"/>
              <a:t>, a complete written list of the actions needed to complete the task </a:t>
            </a:r>
            <a:r>
              <a:rPr lang="en-US" dirty="0" smtClean="0"/>
              <a:t>with the </a:t>
            </a:r>
            <a:r>
              <a:rPr lang="en-US" dirty="0"/>
              <a:t>system and an indication of who the users are and what kind of </a:t>
            </a:r>
            <a:r>
              <a:rPr lang="en-US" dirty="0" smtClean="0"/>
              <a:t>experience and </a:t>
            </a:r>
            <a:r>
              <a:rPr lang="en-US" dirty="0"/>
              <a:t>knowledge the evaluators can assume about them.</a:t>
            </a:r>
          </a:p>
        </p:txBody>
      </p:sp>
    </p:spTree>
    <p:extLst>
      <p:ext uri="{BB962C8B-B14F-4D97-AF65-F5344CB8AC3E}">
        <p14:creationId xmlns:p14="http://schemas.microsoft.com/office/powerpoint/2010/main" val="26290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For each step, the evaluators try to answer the following questions: </a:t>
            </a:r>
            <a:endParaRPr lang="en-US" dirty="0" smtClean="0"/>
          </a:p>
          <a:p>
            <a:pPr algn="just"/>
            <a:r>
              <a:rPr lang="en-US" dirty="0" smtClean="0"/>
              <a:t>Is the effect </a:t>
            </a:r>
            <a:r>
              <a:rPr lang="en-US" dirty="0"/>
              <a:t>of the action the same as then users goal at that point? </a:t>
            </a:r>
            <a:endParaRPr lang="en-US" dirty="0" smtClean="0"/>
          </a:p>
          <a:p>
            <a:pPr algn="just"/>
            <a:r>
              <a:rPr lang="en-US" dirty="0" smtClean="0"/>
              <a:t>Will </a:t>
            </a:r>
            <a:r>
              <a:rPr lang="en-US" dirty="0"/>
              <a:t>the </a:t>
            </a:r>
            <a:r>
              <a:rPr lang="en-US" dirty="0" smtClean="0"/>
              <a:t>users see </a:t>
            </a:r>
            <a:r>
              <a:rPr lang="en-US" dirty="0"/>
              <a:t>that the action is available?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 users have fount the correct </a:t>
            </a:r>
            <a:r>
              <a:rPr lang="en-US" dirty="0" smtClean="0"/>
              <a:t>action, will </a:t>
            </a:r>
            <a:r>
              <a:rPr lang="en-US" dirty="0"/>
              <a:t>they know it is the one they need?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the action is taken, will </a:t>
            </a:r>
            <a:r>
              <a:rPr lang="en-US" dirty="0" smtClean="0"/>
              <a:t>users understand </a:t>
            </a:r>
            <a:r>
              <a:rPr lang="en-US" dirty="0"/>
              <a:t>the feedback they get?</a:t>
            </a:r>
          </a:p>
        </p:txBody>
      </p:sp>
    </p:spTree>
    <p:extLst>
      <p:ext uri="{BB962C8B-B14F-4D97-AF65-F5344CB8AC3E}">
        <p14:creationId xmlns:p14="http://schemas.microsoft.com/office/powerpoint/2010/main" val="12909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2. Heuristic evaluation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heuristic is a guideline or general principle or rule of thumb that can guide </a:t>
            </a:r>
            <a:r>
              <a:rPr lang="en-US" dirty="0" smtClean="0"/>
              <a:t>a design </a:t>
            </a:r>
            <a:r>
              <a:rPr lang="en-US" dirty="0"/>
              <a:t>decision or be used to critique a decision that has already been made. </a:t>
            </a:r>
            <a:endParaRPr lang="en-US" dirty="0" smtClean="0"/>
          </a:p>
          <a:p>
            <a:pPr algn="just"/>
            <a:r>
              <a:rPr lang="en-US" dirty="0" smtClean="0"/>
              <a:t>HE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method for structuring the critique of a system using a set of relatively </a:t>
            </a:r>
            <a:r>
              <a:rPr lang="en-US" dirty="0" smtClean="0"/>
              <a:t>simple and </a:t>
            </a:r>
            <a:r>
              <a:rPr lang="en-US" dirty="0"/>
              <a:t>general heuristics. </a:t>
            </a:r>
            <a:endParaRPr lang="en-US" dirty="0" smtClean="0"/>
          </a:p>
          <a:p>
            <a:pPr algn="just"/>
            <a:r>
              <a:rPr lang="en-US" dirty="0" smtClean="0"/>
              <a:t>Several </a:t>
            </a:r>
            <a:r>
              <a:rPr lang="en-US" dirty="0"/>
              <a:t>evaluators independently critique a system </a:t>
            </a:r>
            <a:r>
              <a:rPr lang="en-US" dirty="0" smtClean="0"/>
              <a:t>to come </a:t>
            </a:r>
            <a:r>
              <a:rPr lang="en-US" dirty="0"/>
              <a:t>up with potential usability problems.</a:t>
            </a:r>
          </a:p>
        </p:txBody>
      </p:sp>
    </p:spTree>
    <p:extLst>
      <p:ext uri="{BB962C8B-B14F-4D97-AF65-F5344CB8AC3E}">
        <p14:creationId xmlns:p14="http://schemas.microsoft.com/office/powerpoint/2010/main" val="26600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Each evaluator assesses the </a:t>
            </a:r>
            <a:r>
              <a:rPr lang="en-US" dirty="0" smtClean="0"/>
              <a:t>system and </a:t>
            </a:r>
            <a:r>
              <a:rPr lang="en-US" dirty="0"/>
              <a:t>notes violations of any of the following heuristics and the severity of </a:t>
            </a:r>
            <a:r>
              <a:rPr lang="en-US" dirty="0" smtClean="0"/>
              <a:t>each of </a:t>
            </a:r>
            <a:r>
              <a:rPr lang="en-US" dirty="0"/>
              <a:t>these violations based on four factors: </a:t>
            </a:r>
            <a:endParaRPr lang="en-US" dirty="0" smtClean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common is the problem, </a:t>
            </a:r>
            <a:endParaRPr lang="en-US" dirty="0" smtClean="0"/>
          </a:p>
          <a:p>
            <a:pPr algn="just"/>
            <a:r>
              <a:rPr lang="en-US" dirty="0" smtClean="0"/>
              <a:t>how easy is </a:t>
            </a:r>
            <a:r>
              <a:rPr lang="en-US" dirty="0"/>
              <a:t>it for users to overcome, </a:t>
            </a:r>
            <a:endParaRPr lang="en-US" dirty="0" smtClean="0"/>
          </a:p>
          <a:p>
            <a:pPr algn="just"/>
            <a:r>
              <a:rPr lang="en-US" dirty="0" smtClean="0"/>
              <a:t>will </a:t>
            </a:r>
            <a:r>
              <a:rPr lang="en-US" dirty="0"/>
              <a:t>it be a </a:t>
            </a:r>
            <a:r>
              <a:rPr lang="en-US" dirty="0" smtClean="0"/>
              <a:t>one-off </a:t>
            </a:r>
            <a:r>
              <a:rPr lang="en-US" dirty="0"/>
              <a:t>problem or a persistent one, </a:t>
            </a:r>
            <a:endParaRPr lang="en-US" dirty="0" smtClean="0"/>
          </a:p>
          <a:p>
            <a:pPr algn="just"/>
            <a:r>
              <a:rPr lang="en-US" dirty="0" smtClean="0"/>
              <a:t>and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how seriously will the problem be perceived.</a:t>
            </a:r>
          </a:p>
        </p:txBody>
      </p:sp>
    </p:spTree>
    <p:extLst>
      <p:ext uri="{BB962C8B-B14F-4D97-AF65-F5344CB8AC3E}">
        <p14:creationId xmlns:p14="http://schemas.microsoft.com/office/powerpoint/2010/main" val="32546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6523</TotalTime>
  <Words>1429</Words>
  <Application>Microsoft Office PowerPoint</Application>
  <PresentationFormat>On-screen Show (4:3)</PresentationFormat>
  <Paragraphs>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EVALUATION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TECHNIQUES</dc:title>
  <dc:creator>Arshley</dc:creator>
  <cp:lastModifiedBy>Arshley</cp:lastModifiedBy>
  <cp:revision>17</cp:revision>
  <dcterms:created xsi:type="dcterms:W3CDTF">2024-03-27T10:40:37Z</dcterms:created>
  <dcterms:modified xsi:type="dcterms:W3CDTF">2024-04-05T06:14:07Z</dcterms:modified>
</cp:coreProperties>
</file>