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6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87D3-2B2E-4DA9-81EC-A0BAB5440087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9553EBB-D345-4235-A879-A3CCD1FFBF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87D3-2B2E-4DA9-81EC-A0BAB5440087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3EBB-D345-4235-A879-A3CCD1FFB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87D3-2B2E-4DA9-81EC-A0BAB5440087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3EBB-D345-4235-A879-A3CCD1FFB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87D3-2B2E-4DA9-81EC-A0BAB5440087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3EBB-D345-4235-A879-A3CCD1FFBF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87D3-2B2E-4DA9-81EC-A0BAB5440087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9553EBB-D345-4235-A879-A3CCD1FFBF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87D3-2B2E-4DA9-81EC-A0BAB5440087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3EBB-D345-4235-A879-A3CCD1FFBF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87D3-2B2E-4DA9-81EC-A0BAB5440087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3EBB-D345-4235-A879-A3CCD1FFBF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87D3-2B2E-4DA9-81EC-A0BAB5440087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3EBB-D345-4235-A879-A3CCD1FFB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87D3-2B2E-4DA9-81EC-A0BAB5440087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3EBB-D345-4235-A879-A3CCD1FFB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87D3-2B2E-4DA9-81EC-A0BAB5440087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3EBB-D345-4235-A879-A3CCD1FFBF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87D3-2B2E-4DA9-81EC-A0BAB5440087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9553EBB-D345-4235-A879-A3CCD1FFBF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89687D3-2B2E-4DA9-81EC-A0BAB5440087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9553EBB-D345-4235-A879-A3CCD1FFBF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USER SUPPORT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128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Knowledge representation: user </a:t>
            </a:r>
            <a:r>
              <a:rPr lang="en-US" b="1" dirty="0" smtClean="0"/>
              <a:t>modeling</a:t>
            </a:r>
            <a:endParaRPr lang="en-US" b="1" dirty="0"/>
          </a:p>
          <a:p>
            <a:pPr algn="just"/>
            <a:r>
              <a:rPr lang="en-US" dirty="0"/>
              <a:t>Adaptable systems allow the user to provide a model of himself around </a:t>
            </a:r>
            <a:r>
              <a:rPr lang="en-US" dirty="0" smtClean="0"/>
              <a:t>which the </a:t>
            </a:r>
            <a:r>
              <a:rPr lang="en-US" dirty="0"/>
              <a:t>system will be </a:t>
            </a:r>
            <a:r>
              <a:rPr lang="en-US" dirty="0" smtClean="0"/>
              <a:t>configured </a:t>
            </a:r>
            <a:r>
              <a:rPr lang="en-US" dirty="0"/>
              <a:t>by adjusting preferences. </a:t>
            </a:r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a model </a:t>
            </a:r>
            <a:r>
              <a:rPr lang="en-US" dirty="0" smtClean="0"/>
              <a:t>can also </a:t>
            </a:r>
            <a:r>
              <a:rPr lang="en-US" dirty="0"/>
              <a:t>be provided by the designer of can be generated by the system itself out </a:t>
            </a:r>
            <a:r>
              <a:rPr lang="en-US" dirty="0" smtClean="0"/>
              <a:t>of observations</a:t>
            </a:r>
            <a:r>
              <a:rPr lang="en-US" dirty="0"/>
              <a:t>. Approaches</a:t>
            </a:r>
            <a:r>
              <a:rPr lang="en-US" dirty="0" smtClean="0"/>
              <a:t>:</a:t>
            </a:r>
          </a:p>
          <a:p>
            <a:pPr algn="just"/>
            <a:r>
              <a:rPr lang="en-US" b="1" dirty="0" smtClean="0"/>
              <a:t>Quantification</a:t>
            </a:r>
            <a:r>
              <a:rPr lang="en-US" dirty="0"/>
              <a:t>: the system recognized a number of </a:t>
            </a:r>
            <a:r>
              <a:rPr lang="en-US" dirty="0" smtClean="0"/>
              <a:t>different </a:t>
            </a:r>
            <a:r>
              <a:rPr lang="en-US" dirty="0"/>
              <a:t>levels of </a:t>
            </a:r>
            <a:r>
              <a:rPr lang="en-US" dirty="0" smtClean="0"/>
              <a:t>expertise</a:t>
            </a:r>
            <a:r>
              <a:rPr lang="en-US" dirty="0"/>
              <a:t>, to which it will respond </a:t>
            </a:r>
            <a:r>
              <a:rPr lang="en-US" dirty="0" smtClean="0"/>
              <a:t>differently</a:t>
            </a:r>
            <a:r>
              <a:rPr lang="en-US" dirty="0"/>
              <a:t>. The </a:t>
            </a:r>
            <a:r>
              <a:rPr lang="en-US" dirty="0" smtClean="0"/>
              <a:t>users </a:t>
            </a:r>
            <a:r>
              <a:rPr lang="en-US" dirty="0"/>
              <a:t>level of </a:t>
            </a:r>
            <a:r>
              <a:rPr lang="en-US" dirty="0" smtClean="0"/>
              <a:t>expertise</a:t>
            </a:r>
            <a:r>
              <a:rPr lang="en-US" dirty="0"/>
              <a:t> </a:t>
            </a:r>
            <a:r>
              <a:rPr lang="en-US" dirty="0" smtClean="0"/>
              <a:t>as </a:t>
            </a:r>
            <a:r>
              <a:rPr lang="en-US" dirty="0"/>
              <a:t>perceived by the system is adjusted during the interaction.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95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/>
              <a:t>Stereotypes</a:t>
            </a:r>
            <a:r>
              <a:rPr lang="en-US" dirty="0"/>
              <a:t>: the system </a:t>
            </a:r>
            <a:r>
              <a:rPr lang="en-US" dirty="0" smtClean="0"/>
              <a:t>categorizes </a:t>
            </a:r>
            <a:r>
              <a:rPr lang="en-US" dirty="0"/>
              <a:t>the user as a member of a </a:t>
            </a:r>
            <a:r>
              <a:rPr lang="en-US" dirty="0" smtClean="0"/>
              <a:t>known group </a:t>
            </a:r>
            <a:r>
              <a:rPr lang="en-US" dirty="0"/>
              <a:t>of users or stereotype, based on user characteristics.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/>
              <a:t>Overlay</a:t>
            </a:r>
            <a:r>
              <a:rPr lang="en-US" dirty="0"/>
              <a:t> </a:t>
            </a:r>
            <a:r>
              <a:rPr lang="en-US" b="1" dirty="0"/>
              <a:t>models</a:t>
            </a:r>
            <a:r>
              <a:rPr lang="en-US" dirty="0"/>
              <a:t>: the </a:t>
            </a:r>
            <a:r>
              <a:rPr lang="en-US" dirty="0" smtClean="0"/>
              <a:t>users </a:t>
            </a:r>
            <a:r>
              <a:rPr lang="en-US" dirty="0"/>
              <a:t>behavior is compared to the behavior of </a:t>
            </a:r>
            <a:r>
              <a:rPr lang="en-US" dirty="0" smtClean="0"/>
              <a:t>an idealized </a:t>
            </a:r>
            <a:r>
              <a:rPr lang="en-US" dirty="0"/>
              <a:t>model. The </a:t>
            </a:r>
            <a:r>
              <a:rPr lang="en-US" dirty="0" smtClean="0"/>
              <a:t>differences </a:t>
            </a:r>
            <a:r>
              <a:rPr lang="en-US" dirty="0"/>
              <a:t>indicate the level of expertise of the user.</a:t>
            </a:r>
          </a:p>
        </p:txBody>
      </p:sp>
    </p:spTree>
    <p:extLst>
      <p:ext uri="{BB962C8B-B14F-4D97-AF65-F5344CB8AC3E}">
        <p14:creationId xmlns:p14="http://schemas.microsoft.com/office/powerpoint/2010/main" val="39021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Knowledge</a:t>
            </a:r>
            <a:r>
              <a:rPr lang="en-US" dirty="0"/>
              <a:t> </a:t>
            </a:r>
            <a:r>
              <a:rPr lang="en-US" b="1" dirty="0"/>
              <a:t>representation</a:t>
            </a:r>
            <a:r>
              <a:rPr lang="en-US" dirty="0"/>
              <a:t>: </a:t>
            </a:r>
            <a:r>
              <a:rPr lang="en-US" b="1" dirty="0"/>
              <a:t>domain and task </a:t>
            </a:r>
            <a:r>
              <a:rPr lang="en-US" b="1" dirty="0" smtClean="0"/>
              <a:t>modeling</a:t>
            </a:r>
            <a:r>
              <a:rPr lang="en-US" dirty="0" smtClean="0"/>
              <a:t> Some </a:t>
            </a:r>
            <a:r>
              <a:rPr lang="en-US" dirty="0"/>
              <a:t>help systems build a model of the </a:t>
            </a:r>
            <a:r>
              <a:rPr lang="en-US" dirty="0" smtClean="0"/>
              <a:t>users </a:t>
            </a:r>
            <a:r>
              <a:rPr lang="en-US" dirty="0"/>
              <a:t>current task or plan, </a:t>
            </a:r>
            <a:r>
              <a:rPr lang="en-US" dirty="0" smtClean="0"/>
              <a:t>which can </a:t>
            </a:r>
            <a:r>
              <a:rPr lang="en-US" dirty="0"/>
              <a:t>be accomplished by representing user tasks in terms of the used </a:t>
            </a:r>
            <a:r>
              <a:rPr lang="en-US" dirty="0" smtClean="0"/>
              <a:t>command sequences.</a:t>
            </a:r>
          </a:p>
          <a:p>
            <a:pPr algn="just"/>
            <a:r>
              <a:rPr lang="en-US" b="1" dirty="0"/>
              <a:t>Knowledge representation: modeling advisory </a:t>
            </a:r>
            <a:r>
              <a:rPr lang="en-US" b="1" dirty="0" smtClean="0"/>
              <a:t>strategy</a:t>
            </a:r>
            <a:r>
              <a:rPr lang="en-US" b="1" dirty="0"/>
              <a:t> </a:t>
            </a:r>
            <a:endParaRPr lang="en-US" b="1" dirty="0" smtClean="0"/>
          </a:p>
          <a:p>
            <a:pPr algn="just"/>
            <a:r>
              <a:rPr lang="en-US" dirty="0" smtClean="0"/>
              <a:t>Providing </a:t>
            </a:r>
            <a:r>
              <a:rPr lang="en-US" dirty="0"/>
              <a:t>help with a system that includes modeling advisory strategy allows </a:t>
            </a:r>
            <a:r>
              <a:rPr lang="en-US" dirty="0" smtClean="0"/>
              <a:t>it not </a:t>
            </a:r>
            <a:r>
              <a:rPr lang="en-US" dirty="0"/>
              <a:t>only to select </a:t>
            </a:r>
            <a:r>
              <a:rPr lang="en-US" dirty="0" smtClean="0"/>
              <a:t>appropriate </a:t>
            </a:r>
            <a:r>
              <a:rPr lang="en-US" dirty="0"/>
              <a:t>advice for the user but also to use an </a:t>
            </a:r>
            <a:r>
              <a:rPr lang="en-US" dirty="0" smtClean="0"/>
              <a:t>appropriate method </a:t>
            </a:r>
            <a:r>
              <a:rPr lang="en-US" dirty="0"/>
              <a:t>of giving advice.</a:t>
            </a:r>
          </a:p>
        </p:txBody>
      </p:sp>
    </p:spTree>
    <p:extLst>
      <p:ext uri="{BB962C8B-B14F-4D97-AF65-F5344CB8AC3E}">
        <p14:creationId xmlns:p14="http://schemas.microsoft.com/office/powerpoint/2010/main" val="16526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b="1" dirty="0"/>
              <a:t>Techniques for knowledge representation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Four main groups of representation systems, that are often combined: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 </a:t>
            </a:r>
            <a:r>
              <a:rPr lang="en-US" b="1" dirty="0"/>
              <a:t>Rule-based</a:t>
            </a:r>
            <a:r>
              <a:rPr lang="en-US" dirty="0"/>
              <a:t> </a:t>
            </a:r>
            <a:r>
              <a:rPr lang="en-US" b="1" dirty="0"/>
              <a:t>techniques</a:t>
            </a:r>
            <a:r>
              <a:rPr lang="en-US" dirty="0"/>
              <a:t>: knowledge is represented as a set of rules and </a:t>
            </a:r>
            <a:r>
              <a:rPr lang="en-US" dirty="0" smtClean="0"/>
              <a:t>facts, which </a:t>
            </a:r>
            <a:r>
              <a:rPr lang="en-US" dirty="0"/>
              <a:t>are interpreted using some inference mechanism.</a:t>
            </a:r>
          </a:p>
        </p:txBody>
      </p:sp>
    </p:spTree>
    <p:extLst>
      <p:ext uri="{BB962C8B-B14F-4D97-AF65-F5344CB8AC3E}">
        <p14:creationId xmlns:p14="http://schemas.microsoft.com/office/powerpoint/2010/main" val="29718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Frame-based techniques</a:t>
            </a:r>
            <a:r>
              <a:rPr lang="en-US" dirty="0"/>
              <a:t>: used to represent commonly </a:t>
            </a:r>
            <a:r>
              <a:rPr lang="en-US" dirty="0" smtClean="0"/>
              <a:t>occurring situations and </a:t>
            </a:r>
            <a:r>
              <a:rPr lang="en-US" dirty="0"/>
              <a:t>default knowledge, a frame is a structure that contains labeled </a:t>
            </a:r>
            <a:r>
              <a:rPr lang="en-US" dirty="0" smtClean="0"/>
              <a:t>slots, representing </a:t>
            </a:r>
            <a:r>
              <a:rPr lang="en-US" dirty="0"/>
              <a:t>related features.</a:t>
            </a:r>
          </a:p>
          <a:p>
            <a:pPr algn="just"/>
            <a:r>
              <a:rPr lang="en-US" dirty="0"/>
              <a:t> </a:t>
            </a:r>
            <a:r>
              <a:rPr lang="en-US" b="1" dirty="0"/>
              <a:t>Network-based techniques</a:t>
            </a:r>
            <a:r>
              <a:rPr lang="en-US" dirty="0"/>
              <a:t>: represent knowledge about the user and </a:t>
            </a:r>
            <a:r>
              <a:rPr lang="en-US" dirty="0" smtClean="0"/>
              <a:t>system </a:t>
            </a:r>
            <a:r>
              <a:rPr lang="en-US" dirty="0"/>
              <a:t>in terms of relationships between facts (semantic network).</a:t>
            </a:r>
          </a:p>
          <a:p>
            <a:pPr algn="just"/>
            <a:r>
              <a:rPr lang="en-US" dirty="0"/>
              <a:t> </a:t>
            </a:r>
            <a:r>
              <a:rPr lang="en-US" b="1" dirty="0"/>
              <a:t>Example-based techniques:</a:t>
            </a:r>
            <a:r>
              <a:rPr lang="en-US" dirty="0"/>
              <a:t> represent knowledge implicitly within a </a:t>
            </a:r>
            <a:r>
              <a:rPr lang="en-US" dirty="0" smtClean="0"/>
              <a:t>decision </a:t>
            </a:r>
            <a:r>
              <a:rPr lang="en-US" dirty="0"/>
              <a:t>structure of a </a:t>
            </a:r>
            <a:r>
              <a:rPr lang="en-US" dirty="0" smtClean="0"/>
              <a:t>classification </a:t>
            </a:r>
            <a:r>
              <a:rPr lang="en-US" dirty="0"/>
              <a:t>system. Items are matched to the example</a:t>
            </a:r>
          </a:p>
        </p:txBody>
      </p:sp>
    </p:spTree>
    <p:extLst>
      <p:ext uri="{BB962C8B-B14F-4D97-AF65-F5344CB8AC3E}">
        <p14:creationId xmlns:p14="http://schemas.microsoft.com/office/powerpoint/2010/main" val="241822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/>
              <a:t>Problems with knowledge representation and </a:t>
            </a:r>
            <a:r>
              <a:rPr lang="en-US" b="1" dirty="0" smtClean="0"/>
              <a:t>modeling</a:t>
            </a:r>
            <a:endParaRPr lang="en-US" b="1" dirty="0"/>
          </a:p>
          <a:p>
            <a:pPr algn="just"/>
            <a:r>
              <a:rPr lang="en-US" dirty="0"/>
              <a:t>Knowledge is often </a:t>
            </a:r>
            <a:r>
              <a:rPr lang="en-US" dirty="0" smtClean="0"/>
              <a:t>difficult </a:t>
            </a:r>
            <a:r>
              <a:rPr lang="en-US" dirty="0"/>
              <a:t>to elicit, and it is hard to ensure completeness </a:t>
            </a:r>
            <a:r>
              <a:rPr lang="en-US" dirty="0" smtClean="0"/>
              <a:t>and correctness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amount of knowledge required is substantial: adaptive help </a:t>
            </a:r>
            <a:r>
              <a:rPr lang="en-US" dirty="0" smtClean="0"/>
              <a:t>is expensive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Interpreting </a:t>
            </a:r>
            <a:r>
              <a:rPr lang="en-US" dirty="0"/>
              <a:t>the information appropriate is also </a:t>
            </a:r>
            <a:r>
              <a:rPr lang="en-US" dirty="0" smtClean="0"/>
              <a:t>difficult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366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Other issues</a:t>
            </a:r>
          </a:p>
          <a:p>
            <a:pPr algn="just"/>
            <a:r>
              <a:rPr lang="en-US" dirty="0"/>
              <a:t> </a:t>
            </a:r>
            <a:r>
              <a:rPr lang="en-US" b="1" dirty="0"/>
              <a:t>Initiative</a:t>
            </a:r>
            <a:r>
              <a:rPr lang="en-US" dirty="0"/>
              <a:t>: who should direct the interaction? Mixed initiative is the </a:t>
            </a:r>
            <a:r>
              <a:rPr lang="en-US" dirty="0" smtClean="0"/>
              <a:t>best solution</a:t>
            </a:r>
            <a:r>
              <a:rPr lang="en-US" dirty="0"/>
              <a:t>, but the user must always be </a:t>
            </a:r>
            <a:r>
              <a:rPr lang="en-US" dirty="0" smtClean="0"/>
              <a:t>able </a:t>
            </a:r>
            <a:r>
              <a:rPr lang="en-US" dirty="0"/>
              <a:t>to override the system.</a:t>
            </a:r>
          </a:p>
          <a:p>
            <a:pPr algn="just"/>
            <a:r>
              <a:rPr lang="en-US" dirty="0"/>
              <a:t> </a:t>
            </a:r>
            <a:r>
              <a:rPr lang="en-US" b="1" dirty="0" smtClean="0"/>
              <a:t>Effect</a:t>
            </a:r>
            <a:r>
              <a:rPr lang="en-US" dirty="0"/>
              <a:t>: which part should you make adaptive and how much </a:t>
            </a:r>
            <a:r>
              <a:rPr lang="en-US" dirty="0" smtClean="0"/>
              <a:t>information do </a:t>
            </a:r>
            <a:r>
              <a:rPr lang="en-US" dirty="0"/>
              <a:t>you really need to gather? Most often, to detailed information is </a:t>
            </a:r>
            <a:r>
              <a:rPr lang="en-US" dirty="0" smtClean="0"/>
              <a:t>gathered</a:t>
            </a:r>
          </a:p>
          <a:p>
            <a:pPr algn="just"/>
            <a:r>
              <a:rPr lang="en-US" b="1" dirty="0"/>
              <a:t>Scope</a:t>
            </a:r>
            <a:r>
              <a:rPr lang="en-US" dirty="0"/>
              <a:t>: is the help to be </a:t>
            </a:r>
            <a:r>
              <a:rPr lang="en-US" dirty="0" smtClean="0"/>
              <a:t>offered </a:t>
            </a:r>
            <a:r>
              <a:rPr lang="en-US" dirty="0"/>
              <a:t>at an application level or system </a:t>
            </a:r>
            <a:r>
              <a:rPr lang="en-US" dirty="0" smtClean="0"/>
              <a:t>wide? System </a:t>
            </a:r>
            <a:r>
              <a:rPr lang="en-US" dirty="0"/>
              <a:t>wide is much more complex.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5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/>
              <a:t>Designing user support systems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design of user support should not be an add-on but should be fully </a:t>
            </a:r>
            <a:r>
              <a:rPr lang="en-US" dirty="0" smtClean="0"/>
              <a:t>integrated </a:t>
            </a:r>
            <a:r>
              <a:rPr lang="en-US" dirty="0"/>
              <a:t>in the system.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content of the help and context in which it will </a:t>
            </a:r>
            <a:r>
              <a:rPr lang="en-US" dirty="0" smtClean="0"/>
              <a:t>be used </a:t>
            </a:r>
            <a:r>
              <a:rPr lang="en-US" dirty="0"/>
              <a:t>should be considered before the technology that it will require.</a:t>
            </a:r>
          </a:p>
        </p:txBody>
      </p:sp>
    </p:spTree>
    <p:extLst>
      <p:ext uri="{BB962C8B-B14F-4D97-AF65-F5344CB8AC3E}">
        <p14:creationId xmlns:p14="http://schemas.microsoft.com/office/powerpoint/2010/main" val="89879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Presentation issues</a:t>
            </a:r>
          </a:p>
          <a:p>
            <a:pPr algn="just"/>
            <a:r>
              <a:rPr lang="en-US" dirty="0"/>
              <a:t> </a:t>
            </a:r>
            <a:r>
              <a:rPr lang="en-US" b="1" dirty="0"/>
              <a:t>Requesting</a:t>
            </a:r>
            <a:r>
              <a:rPr lang="en-US" dirty="0"/>
              <a:t> </a:t>
            </a:r>
            <a:r>
              <a:rPr lang="en-US" b="1" dirty="0"/>
              <a:t>help</a:t>
            </a:r>
            <a:r>
              <a:rPr lang="en-US" dirty="0"/>
              <a:t>: is the help function accessed through a command, </a:t>
            </a:r>
            <a:r>
              <a:rPr lang="en-US" dirty="0" smtClean="0"/>
              <a:t>a button </a:t>
            </a:r>
            <a:r>
              <a:rPr lang="en-US" dirty="0"/>
              <a:t>or a </a:t>
            </a:r>
            <a:r>
              <a:rPr lang="en-US" dirty="0" smtClean="0"/>
              <a:t>separate </a:t>
            </a:r>
            <a:r>
              <a:rPr lang="en-US" dirty="0"/>
              <a:t>application?</a:t>
            </a:r>
          </a:p>
          <a:p>
            <a:pPr algn="just"/>
            <a:r>
              <a:rPr lang="en-US" dirty="0"/>
              <a:t> </a:t>
            </a:r>
            <a:r>
              <a:rPr lang="en-US" b="1" dirty="0"/>
              <a:t>Displaying</a:t>
            </a:r>
            <a:r>
              <a:rPr lang="en-US" dirty="0"/>
              <a:t> </a:t>
            </a:r>
            <a:r>
              <a:rPr lang="en-US" b="1" dirty="0"/>
              <a:t>help</a:t>
            </a:r>
            <a:r>
              <a:rPr lang="en-US" dirty="0"/>
              <a:t>: in a new window, pop-up boxes or at command line level?</a:t>
            </a:r>
          </a:p>
          <a:p>
            <a:pPr algn="just"/>
            <a:r>
              <a:rPr lang="en-US" dirty="0"/>
              <a:t> </a:t>
            </a:r>
            <a:r>
              <a:rPr lang="en-US" b="1" dirty="0" smtClean="0"/>
              <a:t>Effective</a:t>
            </a:r>
            <a:r>
              <a:rPr lang="en-US" dirty="0" smtClean="0"/>
              <a:t> </a:t>
            </a:r>
            <a:r>
              <a:rPr lang="en-US" b="1" dirty="0"/>
              <a:t>presentation</a:t>
            </a:r>
            <a:r>
              <a:rPr lang="en-US" dirty="0"/>
              <a:t>: besides the normal design guidelines, the right </a:t>
            </a:r>
            <a:r>
              <a:rPr lang="en-US" dirty="0" smtClean="0"/>
              <a:t>style of </a:t>
            </a:r>
            <a:r>
              <a:rPr lang="en-US" dirty="0"/>
              <a:t>language use is also very important, as are matters like indexing </a:t>
            </a:r>
            <a:r>
              <a:rPr lang="en-US" dirty="0" smtClean="0"/>
              <a:t>and readability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2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/>
              <a:t>Implementation issues</a:t>
            </a:r>
          </a:p>
          <a:p>
            <a:pPr algn="just"/>
            <a:r>
              <a:rPr lang="en-US" dirty="0"/>
              <a:t>Physical constraints like speed, memory capacity and screen size, or </a:t>
            </a:r>
            <a:r>
              <a:rPr lang="en-US" dirty="0" smtClean="0"/>
              <a:t>software issues </a:t>
            </a:r>
            <a:r>
              <a:rPr lang="en-US" dirty="0"/>
              <a:t>like programming-languages and command types </a:t>
            </a:r>
            <a:r>
              <a:rPr lang="en-US" dirty="0" smtClean="0"/>
              <a:t>influence </a:t>
            </a:r>
            <a:r>
              <a:rPr lang="en-US" dirty="0"/>
              <a:t>the </a:t>
            </a:r>
            <a:r>
              <a:rPr lang="en-US" dirty="0" smtClean="0"/>
              <a:t>implementation</a:t>
            </a:r>
            <a:r>
              <a:rPr lang="en-US" dirty="0"/>
              <a:t>, as well as the structure of the help: a </a:t>
            </a:r>
            <a:r>
              <a:rPr lang="en-US" dirty="0" smtClean="0"/>
              <a:t>file</a:t>
            </a:r>
            <a:r>
              <a:rPr lang="en-US" dirty="0"/>
              <a:t>, </a:t>
            </a:r>
            <a:r>
              <a:rPr lang="en-US" dirty="0" smtClean="0"/>
              <a:t>hierarchy, </a:t>
            </a:r>
            <a:r>
              <a:rPr lang="en-US" dirty="0"/>
              <a:t>database etc. </a:t>
            </a:r>
            <a:endParaRPr lang="en-US" dirty="0" smtClean="0"/>
          </a:p>
          <a:p>
            <a:pPr algn="just"/>
            <a:r>
              <a:rPr lang="en-US" dirty="0" smtClean="0"/>
              <a:t>Also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authors of the help material should be involved in the design process.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2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Introduction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Four main types of assistance that users require are quick reference, </a:t>
            </a:r>
            <a:r>
              <a:rPr lang="en-US" dirty="0" smtClean="0"/>
              <a:t>task-specific help</a:t>
            </a:r>
            <a:r>
              <a:rPr lang="en-US" dirty="0"/>
              <a:t>, full explanation and a tutorial. </a:t>
            </a:r>
            <a:endParaRPr lang="en-US" dirty="0" smtClean="0"/>
          </a:p>
          <a:p>
            <a:pPr algn="just">
              <a:lnSpc>
                <a:spcPct val="200000"/>
              </a:lnSpc>
            </a:pPr>
            <a:r>
              <a:rPr lang="en-US" dirty="0" smtClean="0"/>
              <a:t>A </a:t>
            </a:r>
            <a:r>
              <a:rPr lang="en-US" dirty="0"/>
              <a:t>distinction is made between help </a:t>
            </a:r>
            <a:r>
              <a:rPr lang="en-US" dirty="0" smtClean="0"/>
              <a:t>systems </a:t>
            </a:r>
            <a:r>
              <a:rPr lang="en-US" dirty="0"/>
              <a:t>and documentation: help systems are problem oriented </a:t>
            </a:r>
            <a:r>
              <a:rPr lang="en-US" dirty="0" smtClean="0"/>
              <a:t>and specific</a:t>
            </a:r>
            <a:r>
              <a:rPr lang="en-US" dirty="0"/>
              <a:t>, </a:t>
            </a:r>
            <a:r>
              <a:rPr lang="en-US" dirty="0" smtClean="0"/>
              <a:t>and documentation </a:t>
            </a:r>
            <a:r>
              <a:rPr lang="en-US" dirty="0"/>
              <a:t>is system-oriented and generic</a:t>
            </a:r>
          </a:p>
        </p:txBody>
      </p:sp>
    </p:spTree>
    <p:extLst>
      <p:ext uri="{BB962C8B-B14F-4D97-AF65-F5344CB8AC3E}">
        <p14:creationId xmlns:p14="http://schemas.microsoft.com/office/powerpoint/2010/main" val="62839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Requirements of user support</a:t>
            </a:r>
          </a:p>
          <a:p>
            <a:pPr algn="just"/>
            <a:r>
              <a:rPr lang="en-US" dirty="0"/>
              <a:t> </a:t>
            </a:r>
            <a:r>
              <a:rPr lang="en-US" b="1" dirty="0"/>
              <a:t>Availability</a:t>
            </a:r>
            <a:r>
              <a:rPr lang="en-US" dirty="0"/>
              <a:t>: the user needs to be able to access help at any time </a:t>
            </a:r>
            <a:r>
              <a:rPr lang="en-US" dirty="0" smtClean="0"/>
              <a:t>during his </a:t>
            </a:r>
            <a:r>
              <a:rPr lang="en-US" dirty="0"/>
              <a:t>interaction with the system.</a:t>
            </a:r>
          </a:p>
          <a:p>
            <a:pPr algn="just"/>
            <a:r>
              <a:rPr lang="en-US" dirty="0"/>
              <a:t> </a:t>
            </a:r>
            <a:r>
              <a:rPr lang="en-US" b="1" dirty="0"/>
              <a:t>Accuracy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b="1" dirty="0"/>
              <a:t>completeness</a:t>
            </a:r>
            <a:r>
              <a:rPr lang="en-US" dirty="0"/>
              <a:t>: due to the frequent software updates, </a:t>
            </a:r>
            <a:r>
              <a:rPr lang="en-US" dirty="0" smtClean="0"/>
              <a:t>accuracy </a:t>
            </a:r>
            <a:r>
              <a:rPr lang="en-US" dirty="0"/>
              <a:t>and completeness are </a:t>
            </a:r>
            <a:r>
              <a:rPr lang="en-US" dirty="0" smtClean="0"/>
              <a:t>difficult </a:t>
            </a:r>
            <a:r>
              <a:rPr lang="en-US" dirty="0"/>
              <a:t>aspects of support. The </a:t>
            </a:r>
            <a:r>
              <a:rPr lang="en-US" dirty="0" smtClean="0"/>
              <a:t>help-function should </a:t>
            </a:r>
            <a:r>
              <a:rPr lang="en-US" dirty="0"/>
              <a:t>cover the whole system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Consistency</a:t>
            </a:r>
            <a:r>
              <a:rPr lang="en-US" dirty="0"/>
              <a:t>: </a:t>
            </a:r>
            <a:r>
              <a:rPr lang="en-US" dirty="0" smtClean="0"/>
              <a:t>different </a:t>
            </a:r>
            <a:r>
              <a:rPr lang="en-US" dirty="0"/>
              <a:t>parts and versions of the help system should </a:t>
            </a:r>
            <a:r>
              <a:rPr lang="en-US" dirty="0" smtClean="0"/>
              <a:t>be consistent </a:t>
            </a:r>
            <a:r>
              <a:rPr lang="en-US" dirty="0"/>
              <a:t>in terms of content, terminology and style of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00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Robustness</a:t>
            </a:r>
            <a:r>
              <a:rPr lang="en-US" dirty="0"/>
              <a:t>: since the help function is mostly used when the user is </a:t>
            </a:r>
            <a:r>
              <a:rPr lang="en-US" dirty="0" smtClean="0"/>
              <a:t>experiencing </a:t>
            </a:r>
            <a:r>
              <a:rPr lang="en-US" dirty="0"/>
              <a:t>system problems, it should be predictable and not easily </a:t>
            </a:r>
            <a:r>
              <a:rPr lang="en-US" dirty="0" smtClean="0"/>
              <a:t> influenced</a:t>
            </a:r>
            <a:r>
              <a:rPr lang="en-US" dirty="0"/>
              <a:t> </a:t>
            </a:r>
            <a:r>
              <a:rPr lang="en-US" dirty="0" smtClean="0"/>
              <a:t>by </a:t>
            </a:r>
            <a:r>
              <a:rPr lang="en-US" dirty="0"/>
              <a:t>errors.</a:t>
            </a:r>
          </a:p>
          <a:p>
            <a:pPr algn="just"/>
            <a:r>
              <a:rPr lang="en-US" dirty="0"/>
              <a:t> </a:t>
            </a:r>
            <a:r>
              <a:rPr lang="en-US" b="1" dirty="0"/>
              <a:t>Flexibility</a:t>
            </a:r>
            <a:r>
              <a:rPr lang="en-US" dirty="0"/>
              <a:t>: the ideal help system should adapt to the properties of </a:t>
            </a:r>
            <a:r>
              <a:rPr lang="en-US" dirty="0" smtClean="0"/>
              <a:t>its user </a:t>
            </a:r>
            <a:r>
              <a:rPr lang="en-US" dirty="0"/>
              <a:t>and </a:t>
            </a:r>
            <a:r>
              <a:rPr lang="en-US" dirty="0" smtClean="0"/>
              <a:t>its </a:t>
            </a:r>
            <a:r>
              <a:rPr lang="en-US" dirty="0"/>
              <a:t>environment.</a:t>
            </a:r>
          </a:p>
          <a:p>
            <a:pPr algn="just"/>
            <a:r>
              <a:rPr lang="en-US" dirty="0"/>
              <a:t> </a:t>
            </a:r>
            <a:r>
              <a:rPr lang="en-US" b="1" dirty="0"/>
              <a:t>Unobtrusiveness</a:t>
            </a:r>
            <a:r>
              <a:rPr lang="en-US" dirty="0"/>
              <a:t>: the help system should not prevent the user from </a:t>
            </a:r>
            <a:r>
              <a:rPr lang="en-US" dirty="0" smtClean="0"/>
              <a:t>continuing </a:t>
            </a:r>
            <a:r>
              <a:rPr lang="en-US" dirty="0"/>
              <a:t>with normal work, nor should it interfere with the </a:t>
            </a:r>
            <a:r>
              <a:rPr lang="en-US" dirty="0" smtClean="0"/>
              <a:t>users </a:t>
            </a:r>
            <a:r>
              <a:rPr lang="en-US" dirty="0"/>
              <a:t>application.</a:t>
            </a:r>
          </a:p>
        </p:txBody>
      </p:sp>
    </p:spTree>
    <p:extLst>
      <p:ext uri="{BB962C8B-B14F-4D97-AF65-F5344CB8AC3E}">
        <p14:creationId xmlns:p14="http://schemas.microsoft.com/office/powerpoint/2010/main" val="148282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Approaches to user support</a:t>
            </a:r>
          </a:p>
          <a:p>
            <a:pPr algn="just"/>
            <a:r>
              <a:rPr lang="en-US" dirty="0"/>
              <a:t> </a:t>
            </a:r>
            <a:r>
              <a:rPr lang="en-US" b="1" dirty="0"/>
              <a:t>Command</a:t>
            </a:r>
            <a:r>
              <a:rPr lang="en-US" dirty="0"/>
              <a:t> </a:t>
            </a:r>
            <a:r>
              <a:rPr lang="en-US" b="1" dirty="0"/>
              <a:t>assistance</a:t>
            </a:r>
            <a:r>
              <a:rPr lang="en-US" dirty="0"/>
              <a:t>: the user requests help on a particular command </a:t>
            </a:r>
            <a:r>
              <a:rPr lang="en-US" dirty="0" smtClean="0"/>
              <a:t>and is </a:t>
            </a:r>
            <a:r>
              <a:rPr lang="en-US" dirty="0"/>
              <a:t>presented with a help screen of manual page describing it. In order </a:t>
            </a:r>
            <a:r>
              <a:rPr lang="en-US" dirty="0" smtClean="0"/>
              <a:t>to </a:t>
            </a:r>
            <a:r>
              <a:rPr lang="en-US" dirty="0"/>
              <a:t>use it, the user has to know what he is looking for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Command</a:t>
            </a:r>
            <a:r>
              <a:rPr lang="en-US" dirty="0"/>
              <a:t> </a:t>
            </a:r>
            <a:r>
              <a:rPr lang="en-US" b="1" dirty="0"/>
              <a:t>prompts</a:t>
            </a:r>
            <a:r>
              <a:rPr lang="en-US" dirty="0"/>
              <a:t>: in command line interfaces </a:t>
            </a:r>
            <a:r>
              <a:rPr lang="en-US" dirty="0" err="1"/>
              <a:t>CP</a:t>
            </a:r>
            <a:r>
              <a:rPr lang="en-US" dirty="0"/>
              <a:t> provides help </a:t>
            </a:r>
            <a:r>
              <a:rPr lang="en-US" dirty="0" smtClean="0"/>
              <a:t>when the </a:t>
            </a:r>
            <a:r>
              <a:rPr lang="en-US" dirty="0"/>
              <a:t>user encounters an error, usually in the form of correct usage prompts.</a:t>
            </a:r>
          </a:p>
          <a:p>
            <a:pPr algn="just"/>
            <a:r>
              <a:rPr lang="en-US" dirty="0"/>
              <a:t>These prompts are useful but assume knowledge of the command.</a:t>
            </a:r>
          </a:p>
        </p:txBody>
      </p:sp>
    </p:spTree>
    <p:extLst>
      <p:ext uri="{BB962C8B-B14F-4D97-AF65-F5344CB8AC3E}">
        <p14:creationId xmlns:p14="http://schemas.microsoft.com/office/powerpoint/2010/main" val="18056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Context-sensitive</a:t>
            </a:r>
            <a:r>
              <a:rPr lang="en-US" dirty="0"/>
              <a:t> </a:t>
            </a:r>
            <a:r>
              <a:rPr lang="en-US" b="1" dirty="0"/>
              <a:t>help</a:t>
            </a:r>
            <a:r>
              <a:rPr lang="en-US" dirty="0"/>
              <a:t>: these range from those that have </a:t>
            </a:r>
            <a:r>
              <a:rPr lang="en-US" dirty="0" smtClean="0"/>
              <a:t>specific knowledge </a:t>
            </a:r>
            <a:r>
              <a:rPr lang="en-US" dirty="0"/>
              <a:t>of the particular user to those that provide a simple help key </a:t>
            </a:r>
            <a:r>
              <a:rPr lang="en-US" dirty="0" smtClean="0"/>
              <a:t>or function </a:t>
            </a:r>
            <a:r>
              <a:rPr lang="en-US" dirty="0"/>
              <a:t>that is interpreted according to the context in which it is </a:t>
            </a:r>
            <a:r>
              <a:rPr lang="en-US" dirty="0" smtClean="0"/>
              <a:t>called and </a:t>
            </a:r>
            <a:r>
              <a:rPr lang="en-US" dirty="0"/>
              <a:t>will present help accordingly.</a:t>
            </a:r>
          </a:p>
          <a:p>
            <a:pPr algn="just"/>
            <a:r>
              <a:rPr lang="en-US" dirty="0"/>
              <a:t> </a:t>
            </a:r>
            <a:r>
              <a:rPr lang="en-US" b="1" dirty="0"/>
              <a:t>Online</a:t>
            </a:r>
            <a:r>
              <a:rPr lang="en-US" dirty="0"/>
              <a:t> </a:t>
            </a:r>
            <a:r>
              <a:rPr lang="en-US" b="1" dirty="0"/>
              <a:t>tutorials</a:t>
            </a:r>
            <a:r>
              <a:rPr lang="en-US" dirty="0"/>
              <a:t>: allow the user to work through the basics of an </a:t>
            </a:r>
            <a:r>
              <a:rPr lang="en-US" dirty="0" smtClean="0"/>
              <a:t>application </a:t>
            </a:r>
            <a:r>
              <a:rPr lang="en-US" dirty="0"/>
              <a:t>within a test environment. An alternative to the traditional </a:t>
            </a:r>
            <a:r>
              <a:rPr lang="en-US" dirty="0" smtClean="0"/>
              <a:t>online tutorial </a:t>
            </a:r>
            <a:r>
              <a:rPr lang="en-US" dirty="0"/>
              <a:t>is to allow the user to learn the system by exploring and </a:t>
            </a:r>
            <a:r>
              <a:rPr lang="en-US" dirty="0" smtClean="0"/>
              <a:t>experimenting </a:t>
            </a:r>
            <a:r>
              <a:rPr lang="en-US" dirty="0"/>
              <a:t>with a version with limited usability.</a:t>
            </a:r>
          </a:p>
        </p:txBody>
      </p:sp>
    </p:spTree>
    <p:extLst>
      <p:ext uri="{BB962C8B-B14F-4D97-AF65-F5344CB8AC3E}">
        <p14:creationId xmlns:p14="http://schemas.microsoft.com/office/powerpoint/2010/main" val="121738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Online</a:t>
            </a:r>
            <a:r>
              <a:rPr lang="en-US" dirty="0"/>
              <a:t> </a:t>
            </a:r>
            <a:r>
              <a:rPr lang="en-US" b="1" dirty="0"/>
              <a:t>documentation</a:t>
            </a:r>
            <a:r>
              <a:rPr lang="en-US" dirty="0"/>
              <a:t>: makes the </a:t>
            </a:r>
            <a:r>
              <a:rPr lang="en-US" dirty="0" smtClean="0"/>
              <a:t>existing </a:t>
            </a:r>
            <a:r>
              <a:rPr lang="en-US" dirty="0"/>
              <a:t>paper documentation </a:t>
            </a:r>
            <a:r>
              <a:rPr lang="en-US" dirty="0" smtClean="0"/>
              <a:t>available on </a:t>
            </a:r>
            <a:r>
              <a:rPr lang="en-US" dirty="0"/>
              <a:t>the computer for a larger number of users.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Documentation </a:t>
            </a:r>
            <a:r>
              <a:rPr lang="en-US" dirty="0"/>
              <a:t>is </a:t>
            </a:r>
            <a:r>
              <a:rPr lang="en-US" dirty="0" smtClean="0"/>
              <a:t>designed to </a:t>
            </a:r>
            <a:r>
              <a:rPr lang="en-US" dirty="0"/>
              <a:t>provide a full description of the </a:t>
            </a:r>
            <a:r>
              <a:rPr lang="en-US" dirty="0" smtClean="0"/>
              <a:t>systems functionality </a:t>
            </a:r>
            <a:r>
              <a:rPr lang="en-US" dirty="0"/>
              <a:t>and </a:t>
            </a:r>
            <a:r>
              <a:rPr lang="en-US" dirty="0" smtClean="0"/>
              <a:t>behavior in </a:t>
            </a:r>
            <a:r>
              <a:rPr lang="en-US" dirty="0"/>
              <a:t>a systematic manner: a high amount of generic information.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Minimal manuals </a:t>
            </a:r>
            <a:r>
              <a:rPr lang="en-US" dirty="0"/>
              <a:t>should provide enough information for less experienced users.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4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Wizards </a:t>
            </a:r>
            <a:r>
              <a:rPr lang="en-US" b="1" dirty="0"/>
              <a:t>and assistants: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.</a:t>
            </a:r>
            <a:r>
              <a:rPr lang="en-US" b="1" dirty="0" smtClean="0"/>
              <a:t>Wizard</a:t>
            </a:r>
            <a:r>
              <a:rPr lang="en-US" dirty="0" smtClean="0"/>
              <a:t>: </a:t>
            </a:r>
            <a:r>
              <a:rPr lang="en-US" dirty="0"/>
              <a:t>a </a:t>
            </a:r>
            <a:r>
              <a:rPr lang="en-US" dirty="0" smtClean="0"/>
              <a:t>task-specific </a:t>
            </a:r>
            <a:r>
              <a:rPr lang="en-US" dirty="0"/>
              <a:t>tool that leas the user through the </a:t>
            </a:r>
            <a:r>
              <a:rPr lang="en-US" dirty="0" smtClean="0"/>
              <a:t>task, using </a:t>
            </a:r>
            <a:r>
              <a:rPr lang="en-US" dirty="0"/>
              <a:t>information supplied by the user in response to questions </a:t>
            </a:r>
            <a:r>
              <a:rPr lang="en-US" dirty="0" smtClean="0"/>
              <a:t>along the </a:t>
            </a:r>
            <a:r>
              <a:rPr lang="en-US" dirty="0"/>
              <a:t>way. They are common in application as they </a:t>
            </a:r>
            <a:r>
              <a:rPr lang="en-US" dirty="0" smtClean="0"/>
              <a:t>offer </a:t>
            </a:r>
            <a:r>
              <a:rPr lang="en-US" dirty="0"/>
              <a:t>the user </a:t>
            </a:r>
            <a:r>
              <a:rPr lang="en-US" dirty="0" smtClean="0"/>
              <a:t>the possibility </a:t>
            </a:r>
            <a:r>
              <a:rPr lang="en-US" dirty="0"/>
              <a:t>to perform a complex task safely, quickly and </a:t>
            </a:r>
            <a:r>
              <a:rPr lang="en-US" dirty="0" smtClean="0"/>
              <a:t>efficiently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They can, however, be unnecessarily constraining.</a:t>
            </a:r>
          </a:p>
        </p:txBody>
      </p:sp>
    </p:spTree>
    <p:extLst>
      <p:ext uri="{BB962C8B-B14F-4D97-AF65-F5344CB8AC3E}">
        <p14:creationId xmlns:p14="http://schemas.microsoft.com/office/powerpoint/2010/main" val="15336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Assistants</a:t>
            </a:r>
            <a:r>
              <a:rPr lang="en-US" dirty="0"/>
              <a:t>: software tools that monitor user behavior and </a:t>
            </a:r>
            <a:r>
              <a:rPr lang="en-US" dirty="0" smtClean="0"/>
              <a:t>offer suggestions </a:t>
            </a:r>
            <a:r>
              <a:rPr lang="en-US" dirty="0"/>
              <a:t>or hits when they recognize familiar sequences. They </a:t>
            </a:r>
            <a:r>
              <a:rPr lang="en-US" dirty="0" smtClean="0"/>
              <a:t>should most </a:t>
            </a:r>
            <a:r>
              <a:rPr lang="en-US" dirty="0"/>
              <a:t>of all be </a:t>
            </a:r>
            <a:r>
              <a:rPr lang="en-US" dirty="0" smtClean="0"/>
              <a:t>in obtrusive.</a:t>
            </a:r>
          </a:p>
          <a:p>
            <a:pPr marL="0" indent="0" algn="just">
              <a:buNone/>
            </a:pPr>
            <a:r>
              <a:rPr lang="en-US" b="1" dirty="0"/>
              <a:t>Adaptive help systems</a:t>
            </a:r>
          </a:p>
          <a:p>
            <a:pPr algn="just"/>
            <a:r>
              <a:rPr lang="en-US" dirty="0"/>
              <a:t>Adaptive help is a special case of a general class of interactive systems, </a:t>
            </a:r>
            <a:r>
              <a:rPr lang="en-US" dirty="0" smtClean="0"/>
              <a:t>known as </a:t>
            </a:r>
            <a:r>
              <a:rPr lang="en-US" dirty="0"/>
              <a:t>intelligent systems. They operate by monitoring the activity of the user </a:t>
            </a:r>
            <a:r>
              <a:rPr lang="en-US" dirty="0" smtClean="0"/>
              <a:t>and constructing </a:t>
            </a:r>
            <a:r>
              <a:rPr lang="en-US" dirty="0"/>
              <a:t>a model of him. Using this model, together with knowledge of </a:t>
            </a:r>
            <a:r>
              <a:rPr lang="en-US" dirty="0" smtClean="0"/>
              <a:t>the working-domain </a:t>
            </a:r>
            <a:r>
              <a:rPr lang="en-US" dirty="0"/>
              <a:t>and general information, the adaptive system will present </a:t>
            </a:r>
            <a:r>
              <a:rPr lang="en-US" dirty="0" smtClean="0"/>
              <a:t>help relevant </a:t>
            </a:r>
            <a:r>
              <a:rPr lang="en-US" dirty="0"/>
              <a:t>to the task and suited to the </a:t>
            </a:r>
            <a:r>
              <a:rPr lang="en-US" dirty="0" err="1"/>
              <a:t>user.s</a:t>
            </a:r>
            <a:r>
              <a:rPr lang="en-US" dirty="0"/>
              <a:t> experience.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413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67</TotalTime>
  <Words>1210</Words>
  <Application>Microsoft Office PowerPoint</Application>
  <PresentationFormat>On-screen Show (4:3)</PresentationFormat>
  <Paragraphs>59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USER SUPPORT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SUPPORT</dc:title>
  <dc:creator>Arshley</dc:creator>
  <cp:lastModifiedBy>Arshley</cp:lastModifiedBy>
  <cp:revision>9</cp:revision>
  <dcterms:created xsi:type="dcterms:W3CDTF">2024-03-27T10:44:27Z</dcterms:created>
  <dcterms:modified xsi:type="dcterms:W3CDTF">2024-04-05T06:59:01Z</dcterms:modified>
</cp:coreProperties>
</file>