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348"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70BE7-1A80-419E-A977-4D2A44766AF2}" type="datetimeFigureOut">
              <a:rPr lang="en-US" smtClean="0"/>
              <a:t>8/23/2021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93398-5BBD-406A-A8B4-A9B5F86C32FC}" type="slidenum">
              <a:rPr lang="en-US" smtClean="0"/>
              <a:t>‹#›</a:t>
            </a:fld>
            <a:endParaRPr lang="en-US"/>
          </a:p>
        </p:txBody>
      </p:sp>
    </p:spTree>
    <p:extLst>
      <p:ext uri="{BB962C8B-B14F-4D97-AF65-F5344CB8AC3E}">
        <p14:creationId xmlns:p14="http://schemas.microsoft.com/office/powerpoint/2010/main" val="298338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A93398-5BBD-406A-A8B4-A9B5F86C32FC}" type="slidenum">
              <a:rPr lang="en-US" smtClean="0"/>
              <a:t>29</a:t>
            </a:fld>
            <a:endParaRPr lang="en-US"/>
          </a:p>
        </p:txBody>
      </p:sp>
    </p:spTree>
    <p:extLst>
      <p:ext uri="{BB962C8B-B14F-4D97-AF65-F5344CB8AC3E}">
        <p14:creationId xmlns:p14="http://schemas.microsoft.com/office/powerpoint/2010/main" val="1446729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16C5678-EE20-4FA5-88E2-6E0BD67A2E26}" type="datetime1">
              <a:rPr lang="en-US" smtClean="0"/>
              <a:t>8/23/2021</a:t>
            </a:fld>
            <a:endParaRPr lang="en-US" dirty="0"/>
          </a:p>
        </p:txBody>
      </p:sp>
      <p:sp>
        <p:nvSpPr>
          <p:cNvPr id="20" name="Footer Placeholder 19"/>
          <p:cNvSpPr>
            <a:spLocks noGrp="1"/>
          </p:cNvSpPr>
          <p:nvPr>
            <p:ph type="ftr" sz="quarter" idx="11"/>
          </p:nvPr>
        </p:nvSpPr>
        <p:spPr/>
        <p:txBody>
          <a:bodyPr/>
          <a:lstStyle>
            <a:extLst/>
          </a:lstStyle>
          <a:p>
            <a:r>
              <a:rPr lang="en-US" smtClean="0"/>
              <a:t>Footer Text</a:t>
            </a:r>
            <a:endParaRPr lang="en-US" dirty="0"/>
          </a:p>
        </p:txBody>
      </p:sp>
      <p:sp>
        <p:nvSpPr>
          <p:cNvPr id="10" name="Slide Number Placeholder 9"/>
          <p:cNvSpPr>
            <a:spLocks noGrp="1"/>
          </p:cNvSpPr>
          <p:nvPr>
            <p:ph type="sldNum" sz="quarter" idx="12"/>
          </p:nvPr>
        </p:nvSpPr>
        <p:spPr/>
        <p:txBody>
          <a:bodyPr/>
          <a:lstStyle>
            <a:extLst/>
          </a:lstStyle>
          <a:p>
            <a:fld id="{BA9B540C-44DA-4F69-89C9-7C84606640D3}"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51B39-B140-43FE-96DB-472A2B59CE7C}" type="datetime1">
              <a:rPr lang="en-US" smtClean="0"/>
              <a:t>8/23/2021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600BB2-27C5-458B-ABCE-839C88CF47CE}" type="datetime1">
              <a:rPr lang="en-US" smtClean="0"/>
              <a:t>8/23/2021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CAEA93-55E7-4DA9-90C2-089A26EEFEC4}" type="datetime1">
              <a:rPr lang="en-US" smtClean="0"/>
              <a:t>8/23/2021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4CF3C7-6809-4F39-BD67-A75817BDDE0A}" type="datetime1">
              <a:rPr lang="en-US" smtClean="0"/>
              <a:t>8/23/2021</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EAEB24-CE78-465C-A726-91D0868FA48F}" type="datetime1">
              <a:rPr lang="en-US" smtClean="0"/>
              <a:t>8/23/2021</a:t>
            </a:fld>
            <a:endParaRPr lang="en-US"/>
          </a:p>
        </p:txBody>
      </p:sp>
      <p:sp>
        <p:nvSpPr>
          <p:cNvPr id="8" name="Footer Placeholder 7"/>
          <p:cNvSpPr>
            <a:spLocks noGrp="1"/>
          </p:cNvSpPr>
          <p:nvPr>
            <p:ph type="ftr" sz="quarter" idx="11"/>
          </p:nvPr>
        </p:nvSpPr>
        <p:spPr/>
        <p:txBody>
          <a:bodyPr/>
          <a:lstStyle>
            <a:extLst/>
          </a:lstStyle>
          <a:p>
            <a:r>
              <a:rPr lang="en-US" smtClean="0"/>
              <a:t>Footer Text</a:t>
            </a:r>
            <a:endParaRPr lang="en-US"/>
          </a:p>
        </p:txBody>
      </p:sp>
      <p:sp>
        <p:nvSpPr>
          <p:cNvPr id="9" name="Slide Number Placeholder 8"/>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0BAADF0-1749-4E8B-9691-B44A5F8C0895}" type="datetime1">
              <a:rPr lang="en-US" smtClean="0"/>
              <a:t>8/23/2021</a:t>
            </a:fld>
            <a:endParaRPr lang="en-US"/>
          </a:p>
        </p:txBody>
      </p:sp>
      <p:sp>
        <p:nvSpPr>
          <p:cNvPr id="4" name="Footer Placeholder 3"/>
          <p:cNvSpPr>
            <a:spLocks noGrp="1"/>
          </p:cNvSpPr>
          <p:nvPr>
            <p:ph type="ftr" sz="quarter" idx="11"/>
          </p:nvPr>
        </p:nvSpPr>
        <p:spPr/>
        <p:txBody>
          <a:bodyPr/>
          <a:lstStyle>
            <a:extLst/>
          </a:lstStyle>
          <a:p>
            <a:r>
              <a:rPr lang="en-US" smtClean="0"/>
              <a:t>Footer Text</a:t>
            </a:r>
            <a:endParaRPr lang="en-US"/>
          </a:p>
        </p:txBody>
      </p:sp>
      <p:sp>
        <p:nvSpPr>
          <p:cNvPr id="5" name="Slide Number Placeholder 4"/>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8AF628A-A867-4937-BBE5-207DB6F9C51A}" type="datetime1">
              <a:rPr lang="en-US" smtClean="0"/>
              <a:t>8/23/2021</a:t>
            </a:fld>
            <a:endParaRPr lang="en-US"/>
          </a:p>
        </p:txBody>
      </p:sp>
      <p:sp>
        <p:nvSpPr>
          <p:cNvPr id="3" name="Footer Placeholder 2"/>
          <p:cNvSpPr>
            <a:spLocks noGrp="1"/>
          </p:cNvSpPr>
          <p:nvPr>
            <p:ph type="ftr" sz="quarter" idx="11"/>
          </p:nvPr>
        </p:nvSpPr>
        <p:spPr/>
        <p:txBody>
          <a:bodyPr/>
          <a:lstStyle>
            <a:extLst/>
          </a:lstStyle>
          <a:p>
            <a:r>
              <a:rPr lang="en-US" smtClean="0"/>
              <a:t>Footer Text</a:t>
            </a:r>
            <a:endParaRPr lang="en-US"/>
          </a:p>
        </p:txBody>
      </p:sp>
      <p:sp>
        <p:nvSpPr>
          <p:cNvPr id="4" name="Slide Number Placeholder 3"/>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8BBB94-68E6-4675-A946-F1C5994EDBD7}" type="datetime1">
              <a:rPr lang="en-US" smtClean="0"/>
              <a:t>8/23/2021</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C3B8377-21E3-4835-B75D-4E2847E2750F}" type="datetime1">
              <a:rPr lang="en-US" smtClean="0"/>
              <a:t>8/23/2021</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0C4986D-6BE9-4264-908F-02DB36FD8D6C}" type="datetime1">
              <a:rPr lang="en-US" smtClean="0"/>
              <a:t>8/23/2021</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Footer Text</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A9B540C-44DA-4F69-89C9-7C84606640D3}"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effectLst/>
              </a:rPr>
              <a:t>Usability Principles and Paradigms</a:t>
            </a:r>
            <a:endParaRPr lang="en-US" dirty="0"/>
          </a:p>
        </p:txBody>
      </p:sp>
      <p:sp>
        <p:nvSpPr>
          <p:cNvPr id="3" name="Subtitle 2"/>
          <p:cNvSpPr>
            <a:spLocks noGrp="1"/>
          </p:cNvSpPr>
          <p:nvPr>
            <p:ph type="subTitle" idx="1"/>
          </p:nvPr>
        </p:nvSpPr>
        <p:spPr>
          <a:xfrm>
            <a:off x="1432560" y="1850064"/>
            <a:ext cx="7406640" cy="5007936"/>
          </a:xfrm>
        </p:spPr>
        <p:txBody>
          <a:bodyPr/>
          <a:lstStyle/>
          <a:p>
            <a:r>
              <a:rPr lang="en-US" dirty="0">
                <a:solidFill>
                  <a:schemeClr val="tx2">
                    <a:satMod val="130000"/>
                  </a:schemeClr>
                </a:solidFill>
              </a:rPr>
              <a:t>What is </a:t>
            </a:r>
            <a:r>
              <a:rPr lang="en-US" dirty="0" err="1">
                <a:solidFill>
                  <a:schemeClr val="tx2">
                    <a:satMod val="130000"/>
                  </a:schemeClr>
                </a:solidFill>
              </a:rPr>
              <a:t>HCI</a:t>
            </a:r>
            <a:r>
              <a:rPr lang="en-US" dirty="0" smtClean="0">
                <a:solidFill>
                  <a:schemeClr val="tx2">
                    <a:satMod val="130000"/>
                  </a:schemeClr>
                </a:solidFill>
              </a:rPr>
              <a:t>?</a:t>
            </a:r>
          </a:p>
          <a:p>
            <a:r>
              <a:rPr lang="en-US" dirty="0"/>
              <a:t>The Human</a:t>
            </a:r>
          </a:p>
          <a:p>
            <a:pPr lvl="1"/>
            <a:r>
              <a:rPr lang="en-US" dirty="0"/>
              <a:t>Single user, groups, I/O channels, memory, reasoning, problem solving, error, psychology</a:t>
            </a:r>
          </a:p>
          <a:p>
            <a:r>
              <a:rPr lang="en-US" dirty="0"/>
              <a:t>The Computer</a:t>
            </a:r>
          </a:p>
          <a:p>
            <a:pPr lvl="1"/>
            <a:r>
              <a:rPr lang="en-US" dirty="0"/>
              <a:t>Desktop, embedded system, data entry devices, output devices, memory, processing</a:t>
            </a:r>
          </a:p>
          <a:p>
            <a:r>
              <a:rPr lang="en-US" dirty="0"/>
              <a:t>The Interaction</a:t>
            </a:r>
          </a:p>
          <a:p>
            <a:pPr lvl="1"/>
            <a:r>
              <a:rPr lang="en-US" dirty="0"/>
              <a:t>Direct/indirect communication, models, frameworks, styles, ergonomics</a:t>
            </a:r>
          </a:p>
          <a:p>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t>8/23/2021</a:t>
            </a:fld>
            <a:endParaRPr lang="en-US" dirty="0"/>
          </a:p>
        </p:txBody>
      </p:sp>
      <p:sp>
        <p:nvSpPr>
          <p:cNvPr id="6" name="Footer Placeholder 5"/>
          <p:cNvSpPr>
            <a:spLocks noGrp="1"/>
          </p:cNvSpPr>
          <p:nvPr>
            <p:ph type="ftr" sz="quarter" idx="11"/>
          </p:nvPr>
        </p:nvSpPr>
        <p:spPr/>
        <p:txBody>
          <a:bodyPr/>
          <a:lstStyle/>
          <a:p>
            <a:r>
              <a:rPr lang="en-US"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2411397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People Have Trouble with Computers </a:t>
            </a:r>
            <a:endParaRPr lang="en-US" dirty="0"/>
          </a:p>
        </p:txBody>
      </p:sp>
      <p:sp>
        <p:nvSpPr>
          <p:cNvPr id="3" name="Content Placeholder 2"/>
          <p:cNvSpPr>
            <a:spLocks noGrp="1"/>
          </p:cNvSpPr>
          <p:nvPr>
            <p:ph idx="1"/>
          </p:nvPr>
        </p:nvSpPr>
        <p:spPr/>
        <p:txBody>
          <a:bodyPr/>
          <a:lstStyle/>
          <a:p>
            <a:r>
              <a:rPr lang="en-US" dirty="0"/>
              <a:t>Extensive technical knowledge but little behavioral training. • With its extensive graphical capabilities. • Poorly designed interfaces. • What makes a system difficult to use in the eyes of its user? • Use of jargon • Non-obvious design • Fine distinctions • Disparity in problem-solving strategies • an "error-preventing" strategy • Design inconsistency </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1882176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Typical psychological responses to poor design are: </a:t>
            </a:r>
          </a:p>
          <a:p>
            <a:r>
              <a:rPr lang="en-US" dirty="0"/>
              <a:t>Confusion: Detail overwhelms the perceived structure. </a:t>
            </a:r>
          </a:p>
          <a:p>
            <a:r>
              <a:rPr lang="en-US" dirty="0"/>
              <a:t>Annoyance: Roadblocks that prevent a task being completed, or a need from being satisfied, promptly and efficiently lead to annoyance. </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1810780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endParaRPr lang="en-US" dirty="0" smtClean="0"/>
          </a:p>
          <a:p>
            <a:pPr algn="just"/>
            <a:r>
              <a:rPr lang="en-US" dirty="0"/>
              <a:t>Frustration: An overabundance of annoyances, an inability to easily convey one's intentions to the computer, or an inability to finish a task or satisfy a need can cause frustration. </a:t>
            </a:r>
          </a:p>
          <a:p>
            <a:pPr algn="just"/>
            <a:r>
              <a:rPr lang="en-US" dirty="0" smtClean="0"/>
              <a:t>Boredom</a:t>
            </a:r>
            <a:r>
              <a:rPr lang="en-US" dirty="0"/>
              <a:t>: Boredom results from improper computer pacing (slow response times or long download times) or overly simplistic jobs.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1100787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Another way of understanding memory is to think about it in terms of stages that describe the length of time that information remains available to us. Information begins in </a:t>
            </a:r>
            <a:r>
              <a:rPr lang="en-US" i="1" dirty="0"/>
              <a:t>sensory memory</a:t>
            </a:r>
            <a:r>
              <a:rPr lang="en-US" dirty="0"/>
              <a:t>, moves to </a:t>
            </a:r>
            <a:r>
              <a:rPr lang="en-US" i="1" dirty="0"/>
              <a:t>short-term memory</a:t>
            </a:r>
            <a:r>
              <a:rPr lang="en-US" dirty="0"/>
              <a:t>, and eventually moves to </a:t>
            </a:r>
            <a:r>
              <a:rPr lang="en-US" i="1" dirty="0"/>
              <a:t>long-term memory</a:t>
            </a:r>
            <a:r>
              <a:rPr lang="en-US" dirty="0"/>
              <a:t>. But not all information makes it through all three stages; most of it is forgotten. </a:t>
            </a:r>
          </a:p>
          <a:p>
            <a:pPr marL="82296" indent="0">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
        <p:nvSpPr>
          <p:cNvPr id="7" name="Title 1"/>
          <p:cNvSpPr>
            <a:spLocks noGrp="1"/>
          </p:cNvSpPr>
          <p:nvPr>
            <p:ph type="title"/>
          </p:nvPr>
        </p:nvSpPr>
        <p:spPr>
          <a:xfrm>
            <a:off x="1435608" y="0"/>
            <a:ext cx="7498080" cy="1600200"/>
          </a:xfrm>
        </p:spPr>
        <p:txBody>
          <a:bodyPr>
            <a:normAutofit fontScale="90000"/>
          </a:bodyPr>
          <a:lstStyle/>
          <a:p>
            <a:pPr>
              <a:defRPr/>
            </a:pPr>
            <a:r>
              <a:rPr lang="en-US" b="1" dirty="0" smtClean="0"/>
              <a:t/>
            </a:r>
            <a:br>
              <a:rPr lang="en-US" b="1" dirty="0" smtClean="0"/>
            </a:br>
            <a:r>
              <a:rPr lang="en-US" b="1" dirty="0" smtClean="0"/>
              <a:t>Stages of Memory: Sensory, Short-Term, and Long-Term Memory</a:t>
            </a:r>
            <a:br>
              <a:rPr lang="en-US" b="1" dirty="0" smtClean="0"/>
            </a:br>
            <a:endParaRPr lang="en-US" dirty="0"/>
          </a:p>
        </p:txBody>
      </p:sp>
    </p:spTree>
    <p:extLst>
      <p:ext uri="{BB962C8B-B14F-4D97-AF65-F5344CB8AC3E}">
        <p14:creationId xmlns:p14="http://schemas.microsoft.com/office/powerpoint/2010/main" val="426992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Sensory Memory</a:t>
            </a:r>
          </a:p>
        </p:txBody>
      </p:sp>
      <p:sp>
        <p:nvSpPr>
          <p:cNvPr id="3" name="Content Placeholder 2"/>
          <p:cNvSpPr>
            <a:spLocks noGrp="1"/>
          </p:cNvSpPr>
          <p:nvPr>
            <p:ph idx="1"/>
          </p:nvPr>
        </p:nvSpPr>
        <p:spPr/>
        <p:txBody>
          <a:bodyPr>
            <a:normAutofit fontScale="92500"/>
          </a:bodyPr>
          <a:lstStyle/>
          <a:p>
            <a:pPr algn="just"/>
            <a:r>
              <a:rPr lang="en-US" b="1" dirty="0"/>
              <a:t>Sensory memory</a:t>
            </a:r>
            <a:r>
              <a:rPr lang="en-US" dirty="0"/>
              <a:t> refers to </a:t>
            </a:r>
            <a:r>
              <a:rPr lang="en-US" i="1" dirty="0"/>
              <a:t>the brief storage of sensory information</a:t>
            </a:r>
            <a:r>
              <a:rPr lang="en-US" dirty="0"/>
              <a:t>. Sensory memory is a memory buffer that lasts only very briefly and then, unless it is attended to and passed on for more processing, is forgotten. The purpose of sensory memory is to give the brain some time to process the incoming sensations, and to allow us to see the world as an unbroken stream of events rather than as individual pieces.</a:t>
            </a:r>
          </a:p>
          <a:p>
            <a:endParaRPr lang="en-US" dirty="0"/>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3035022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8080" cy="1143000"/>
          </a:xfrm>
        </p:spPr>
        <p:txBody>
          <a:bodyPr/>
          <a:lstStyle/>
          <a:p>
            <a:r>
              <a:rPr lang="en-US" dirty="0"/>
              <a:t>Short Term Memory</a:t>
            </a:r>
          </a:p>
        </p:txBody>
      </p:sp>
      <p:sp>
        <p:nvSpPr>
          <p:cNvPr id="3" name="Content Placeholder 2"/>
          <p:cNvSpPr>
            <a:spLocks noGrp="1"/>
          </p:cNvSpPr>
          <p:nvPr>
            <p:ph idx="1"/>
          </p:nvPr>
        </p:nvSpPr>
        <p:spPr/>
        <p:txBody>
          <a:bodyPr/>
          <a:lstStyle/>
          <a:p>
            <a:r>
              <a:rPr lang="en-US" dirty="0"/>
              <a:t>Information that gets into sensory memory is forgotten, but information that we turn our attention to, with the goal of remembering it, may pass into </a:t>
            </a:r>
            <a:r>
              <a:rPr lang="en-US" i="1" dirty="0"/>
              <a:t>short-term memory</a:t>
            </a:r>
            <a:r>
              <a:rPr lang="en-US" dirty="0"/>
              <a:t>. </a:t>
            </a:r>
            <a:r>
              <a:rPr lang="en-US" b="1" dirty="0"/>
              <a:t>Short-term memory (</a:t>
            </a:r>
            <a:r>
              <a:rPr lang="en-US" b="1" dirty="0" err="1"/>
              <a:t>STM</a:t>
            </a:r>
            <a:r>
              <a:rPr lang="en-US" b="1" dirty="0"/>
              <a:t>)</a:t>
            </a:r>
            <a:r>
              <a:rPr lang="en-US" dirty="0"/>
              <a:t> is </a:t>
            </a:r>
            <a:r>
              <a:rPr lang="en-US" i="1" dirty="0"/>
              <a:t>the place where small amounts of information can be temporarily kept for more than a few seconds but usually for less than one minute</a:t>
            </a:r>
            <a:r>
              <a:rPr lang="en-US" dirty="0"/>
              <a:t>. </a:t>
            </a:r>
          </a:p>
          <a:p>
            <a:endParaRPr lang="en-US" dirty="0"/>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1230511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Information in short-term memory is not stored permanently but rather becomes available for us to process, and </a:t>
            </a:r>
            <a:r>
              <a:rPr lang="en-US" i="1" dirty="0"/>
              <a:t>the processes that we use to make sense of, modify, interpret, and store information in </a:t>
            </a:r>
            <a:r>
              <a:rPr lang="en-US" i="1" dirty="0" err="1"/>
              <a:t>STM</a:t>
            </a:r>
            <a:r>
              <a:rPr lang="en-US" dirty="0"/>
              <a:t> are known as </a:t>
            </a:r>
            <a:r>
              <a:rPr lang="en-US" b="1" dirty="0"/>
              <a:t>working memory</a:t>
            </a:r>
            <a:r>
              <a:rPr lang="en-US" dirty="0"/>
              <a: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1496168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Term Memory</a:t>
            </a:r>
          </a:p>
        </p:txBody>
      </p:sp>
      <p:sp>
        <p:nvSpPr>
          <p:cNvPr id="3" name="Content Placeholder 2"/>
          <p:cNvSpPr>
            <a:spLocks noGrp="1"/>
          </p:cNvSpPr>
          <p:nvPr>
            <p:ph idx="1"/>
          </p:nvPr>
        </p:nvSpPr>
        <p:spPr/>
        <p:txBody>
          <a:bodyPr>
            <a:normAutofit lnSpcReduction="10000"/>
          </a:bodyPr>
          <a:lstStyle/>
          <a:p>
            <a:pPr algn="just"/>
            <a:r>
              <a:rPr lang="en-US" dirty="0"/>
              <a:t>If information makes it past short term-memory it may enter </a:t>
            </a:r>
            <a:r>
              <a:rPr lang="en-US" b="1" dirty="0"/>
              <a:t>long-term memory (</a:t>
            </a:r>
            <a:r>
              <a:rPr lang="en-US" b="1" dirty="0" err="1"/>
              <a:t>LTM</a:t>
            </a:r>
            <a:r>
              <a:rPr lang="en-US" b="1" dirty="0"/>
              <a:t>)</a:t>
            </a:r>
            <a:r>
              <a:rPr lang="en-US" dirty="0"/>
              <a:t>, </a:t>
            </a:r>
            <a:r>
              <a:rPr lang="en-US" i="1" dirty="0"/>
              <a:t>memory storage that can hold information for days, months, and years</a:t>
            </a:r>
            <a:r>
              <a:rPr lang="en-US" dirty="0"/>
              <a:t>. The capacity of long-term memory is large, and there is no known limit to what we can remember. Although we may forget at least some information after we learn it, other things will stay with us forever. </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1693863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Limitations of Short-Term Memory</a:t>
            </a:r>
          </a:p>
        </p:txBody>
      </p:sp>
      <p:sp>
        <p:nvSpPr>
          <p:cNvPr id="3" name="Content Placeholder 2"/>
          <p:cNvSpPr>
            <a:spLocks noGrp="1"/>
          </p:cNvSpPr>
          <p:nvPr>
            <p:ph idx="1"/>
          </p:nvPr>
        </p:nvSpPr>
        <p:spPr/>
        <p:txBody>
          <a:bodyPr/>
          <a:lstStyle/>
          <a:p>
            <a:pPr algn="just"/>
            <a:r>
              <a:rPr lang="en-US" dirty="0"/>
              <a:t>Miller’s 7 +/- 2 magic number</a:t>
            </a:r>
          </a:p>
          <a:p>
            <a:pPr lvl="1" algn="just"/>
            <a:r>
              <a:rPr lang="en-US" dirty="0"/>
              <a:t>People can recognize 7 +/- 2 chunks of information at a time and hold these chunks in memory for 15-30 seconds</a:t>
            </a:r>
          </a:p>
          <a:p>
            <a:pPr algn="just"/>
            <a:r>
              <a:rPr lang="en-US" dirty="0"/>
              <a:t>Chunking</a:t>
            </a:r>
          </a:p>
          <a:p>
            <a:pPr lvl="1" algn="just"/>
            <a:r>
              <a:rPr lang="en-US" dirty="0"/>
              <a:t>ability to cluster information together</a:t>
            </a:r>
          </a:p>
          <a:p>
            <a:pPr lvl="1" algn="just"/>
            <a:r>
              <a:rPr lang="en-US" dirty="0"/>
              <a:t>size of chunk depends on knowledge, experience, and </a:t>
            </a:r>
            <a:r>
              <a:rPr lang="en-US" dirty="0" smtClean="0"/>
              <a:t>familiarity</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3023250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Usability paradigms and principles</a:t>
            </a:r>
          </a:p>
        </p:txBody>
      </p:sp>
      <p:sp>
        <p:nvSpPr>
          <p:cNvPr id="3" name="Content Placeholder 2"/>
          <p:cNvSpPr>
            <a:spLocks noGrp="1"/>
          </p:cNvSpPr>
          <p:nvPr>
            <p:ph idx="1"/>
          </p:nvPr>
        </p:nvSpPr>
        <p:spPr/>
        <p:txBody>
          <a:bodyPr>
            <a:normAutofit/>
          </a:bodyPr>
          <a:lstStyle/>
          <a:p>
            <a:pPr algn="just"/>
            <a:r>
              <a:rPr lang="en-US" dirty="0"/>
              <a:t>Designing for maximum usability is the goal </a:t>
            </a:r>
            <a:r>
              <a:rPr lang="en-US" dirty="0" smtClean="0"/>
              <a:t>of design</a:t>
            </a:r>
            <a:endParaRPr lang="en-US" dirty="0"/>
          </a:p>
          <a:p>
            <a:pPr algn="just"/>
            <a:r>
              <a:rPr lang="en-US" dirty="0"/>
              <a:t>• History of interactive system design </a:t>
            </a:r>
            <a:r>
              <a:rPr lang="en-US" dirty="0" smtClean="0"/>
              <a:t>provides paradigms </a:t>
            </a:r>
            <a:r>
              <a:rPr lang="en-US" dirty="0"/>
              <a:t>for usable designs</a:t>
            </a:r>
          </a:p>
          <a:p>
            <a:pPr algn="just"/>
            <a:r>
              <a:rPr lang="en-US" dirty="0"/>
              <a:t>• Principles of usability are more general means </a:t>
            </a:r>
            <a:r>
              <a:rPr lang="en-US" dirty="0" smtClean="0"/>
              <a:t>of understanding </a:t>
            </a:r>
            <a:r>
              <a:rPr lang="en-US" dirty="0"/>
              <a:t>usability</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134075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UI Design</a:t>
            </a:r>
          </a:p>
        </p:txBody>
      </p:sp>
      <p:sp>
        <p:nvSpPr>
          <p:cNvPr id="3" name="Content Placeholder 2"/>
          <p:cNvSpPr>
            <a:spLocks noGrp="1"/>
          </p:cNvSpPr>
          <p:nvPr>
            <p:ph idx="1"/>
          </p:nvPr>
        </p:nvSpPr>
        <p:spPr/>
        <p:txBody>
          <a:bodyPr/>
          <a:lstStyle/>
          <a:p>
            <a:r>
              <a:rPr lang="en-US" dirty="0"/>
              <a:t>5 (plus 1) measurable factors</a:t>
            </a:r>
          </a:p>
          <a:p>
            <a:pPr lvl="1"/>
            <a:r>
              <a:rPr lang="en-US" dirty="0"/>
              <a:t>Time to learn</a:t>
            </a:r>
          </a:p>
          <a:p>
            <a:pPr lvl="1"/>
            <a:r>
              <a:rPr lang="en-US" dirty="0"/>
              <a:t>Speed of performance</a:t>
            </a:r>
          </a:p>
          <a:p>
            <a:pPr lvl="1"/>
            <a:r>
              <a:rPr lang="en-US" dirty="0"/>
              <a:t>Error rate</a:t>
            </a:r>
          </a:p>
          <a:p>
            <a:pPr lvl="1"/>
            <a:r>
              <a:rPr lang="en-US" dirty="0"/>
              <a:t>Retention over time</a:t>
            </a:r>
          </a:p>
          <a:p>
            <a:pPr lvl="1"/>
            <a:r>
              <a:rPr lang="en-US" dirty="0"/>
              <a:t>Subjective satisfaction</a:t>
            </a:r>
          </a:p>
          <a:p>
            <a:pPr lvl="1"/>
            <a:r>
              <a:rPr lang="en-US" dirty="0"/>
              <a:t>Cost</a:t>
            </a:r>
          </a:p>
          <a:p>
            <a:pPr marL="82296" indent="0">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1389172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b="1" dirty="0"/>
              <a:t>Concerns</a:t>
            </a:r>
          </a:p>
          <a:p>
            <a:r>
              <a:rPr lang="en-US" dirty="0"/>
              <a:t>• How can an interactive system be developed </a:t>
            </a:r>
            <a:r>
              <a:rPr lang="en-US" dirty="0" smtClean="0"/>
              <a:t>to ensure </a:t>
            </a:r>
            <a:r>
              <a:rPr lang="en-US" dirty="0"/>
              <a:t>its usability?</a:t>
            </a:r>
          </a:p>
          <a:p>
            <a:r>
              <a:rPr lang="en-US" dirty="0"/>
              <a:t>• How can the usability of an interactive system </a:t>
            </a:r>
            <a:r>
              <a:rPr lang="en-US" dirty="0" smtClean="0"/>
              <a:t>be demonstrated </a:t>
            </a:r>
            <a:r>
              <a:rPr lang="en-US" dirty="0"/>
              <a:t>or measured?</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1651054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Approaches</a:t>
            </a:r>
          </a:p>
          <a:p>
            <a:r>
              <a:rPr lang="en-US" dirty="0"/>
              <a:t>Paradigms for </a:t>
            </a:r>
            <a:r>
              <a:rPr lang="en-US" dirty="0" smtClean="0"/>
              <a:t>usability examples </a:t>
            </a:r>
            <a:r>
              <a:rPr lang="en-US" dirty="0"/>
              <a:t>of successful interactive techniques</a:t>
            </a:r>
          </a:p>
          <a:p>
            <a:r>
              <a:rPr lang="en-US" dirty="0"/>
              <a:t>Principles for </a:t>
            </a:r>
            <a:r>
              <a:rPr lang="en-US" dirty="0" smtClean="0"/>
              <a:t>usability theoretically </a:t>
            </a:r>
            <a:r>
              <a:rPr lang="en-US" dirty="0"/>
              <a:t>driven from </a:t>
            </a:r>
            <a:r>
              <a:rPr lang="en-US" dirty="0" smtClean="0"/>
              <a:t>psychological, computational </a:t>
            </a:r>
            <a:r>
              <a:rPr lang="en-US" dirty="0"/>
              <a:t>and sociological knowledge</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778102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Paradigms for usability</a:t>
            </a:r>
          </a:p>
        </p:txBody>
      </p:sp>
      <p:sp>
        <p:nvSpPr>
          <p:cNvPr id="3" name="Content Placeholder 2"/>
          <p:cNvSpPr>
            <a:spLocks noGrp="1"/>
          </p:cNvSpPr>
          <p:nvPr>
            <p:ph idx="1"/>
          </p:nvPr>
        </p:nvSpPr>
        <p:spPr/>
        <p:txBody>
          <a:bodyPr>
            <a:normAutofit lnSpcReduction="10000"/>
          </a:bodyPr>
          <a:lstStyle/>
          <a:p>
            <a:r>
              <a:rPr lang="en-US" dirty="0"/>
              <a:t>Historical perspective on interactive system design</a:t>
            </a:r>
          </a:p>
          <a:p>
            <a:r>
              <a:rPr lang="en-US" b="1" dirty="0" smtClean="0"/>
              <a:t>Time-sharing (1940s – 1950s)</a:t>
            </a:r>
            <a:endParaRPr lang="en-US" b="1" dirty="0"/>
          </a:p>
          <a:p>
            <a:r>
              <a:rPr lang="en-US" dirty="0" smtClean="0"/>
              <a:t>There was an explosive </a:t>
            </a:r>
            <a:r>
              <a:rPr lang="en-US" dirty="0"/>
              <a:t>technological growth</a:t>
            </a:r>
          </a:p>
          <a:p>
            <a:r>
              <a:rPr lang="en-US" dirty="0"/>
              <a:t>60s – need to channel the power</a:t>
            </a:r>
          </a:p>
          <a:p>
            <a:r>
              <a:rPr lang="en-US" dirty="0" err="1"/>
              <a:t>J.C.R</a:t>
            </a:r>
            <a:r>
              <a:rPr lang="en-US" dirty="0"/>
              <a:t>. </a:t>
            </a:r>
            <a:r>
              <a:rPr lang="en-US" dirty="0" err="1"/>
              <a:t>Licklider</a:t>
            </a:r>
            <a:r>
              <a:rPr lang="en-US" dirty="0"/>
              <a:t> at </a:t>
            </a:r>
            <a:r>
              <a:rPr lang="en-US" dirty="0" err="1"/>
              <a:t>ARPA</a:t>
            </a:r>
            <a:endParaRPr lang="en-US" dirty="0"/>
          </a:p>
          <a:p>
            <a:pPr marL="82296" indent="0">
              <a:buNone/>
            </a:pPr>
            <a:r>
              <a:rPr lang="en-US" dirty="0" smtClean="0"/>
              <a:t>Came up with a single </a:t>
            </a:r>
            <a:r>
              <a:rPr lang="en-US" dirty="0"/>
              <a:t>computer supporting multiple users</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1842497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Video Display Units</a:t>
            </a:r>
          </a:p>
          <a:p>
            <a:pPr algn="just"/>
            <a:r>
              <a:rPr lang="en-US" dirty="0" smtClean="0"/>
              <a:t>Became a more </a:t>
            </a:r>
            <a:r>
              <a:rPr lang="en-US" dirty="0"/>
              <a:t>suitable medium than paper</a:t>
            </a:r>
          </a:p>
          <a:p>
            <a:pPr algn="just"/>
            <a:r>
              <a:rPr lang="en-US" dirty="0"/>
              <a:t>1962 – Sutherland's </a:t>
            </a:r>
            <a:r>
              <a:rPr lang="en-US" dirty="0" smtClean="0"/>
              <a:t>came up with Sketchpad </a:t>
            </a:r>
            <a:r>
              <a:rPr lang="en-US" dirty="0" smtClean="0"/>
              <a:t>computers </a:t>
            </a:r>
            <a:r>
              <a:rPr lang="en-US" dirty="0"/>
              <a:t>for visualizing and </a:t>
            </a:r>
            <a:r>
              <a:rPr lang="en-US" dirty="0" smtClean="0"/>
              <a:t>manipulating data</a:t>
            </a:r>
            <a:endParaRPr lang="en-US" dirty="0"/>
          </a:p>
          <a:p>
            <a:pPr algn="just"/>
            <a:r>
              <a:rPr lang="en-US" dirty="0" smtClean="0"/>
              <a:t>Due to this o</a:t>
            </a:r>
            <a:r>
              <a:rPr lang="en-US" dirty="0" smtClean="0"/>
              <a:t>ne </a:t>
            </a:r>
            <a:r>
              <a:rPr lang="en-US" dirty="0"/>
              <a:t>person's contribution could </a:t>
            </a:r>
            <a:r>
              <a:rPr lang="en-US" dirty="0" smtClean="0"/>
              <a:t>drastically change </a:t>
            </a:r>
            <a:r>
              <a:rPr lang="en-US" dirty="0"/>
              <a:t>the history of computing</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3215166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Programming toolkits</a:t>
            </a:r>
          </a:p>
          <a:p>
            <a:pPr algn="just"/>
            <a:r>
              <a:rPr lang="en-US" dirty="0" err="1"/>
              <a:t>Engelbart</a:t>
            </a:r>
            <a:r>
              <a:rPr lang="en-US" dirty="0"/>
              <a:t> at Stanford Research Institute</a:t>
            </a:r>
          </a:p>
          <a:p>
            <a:pPr marL="82296" indent="0" algn="just">
              <a:buNone/>
            </a:pPr>
            <a:r>
              <a:rPr lang="en-US" dirty="0"/>
              <a:t>1963 – </a:t>
            </a:r>
            <a:r>
              <a:rPr lang="en-US" dirty="0" smtClean="0"/>
              <a:t>Thought about augmenting </a:t>
            </a:r>
            <a:r>
              <a:rPr lang="en-US" dirty="0"/>
              <a:t>man's intellect</a:t>
            </a:r>
          </a:p>
          <a:p>
            <a:pPr algn="just"/>
            <a:r>
              <a:rPr lang="en-US" dirty="0" smtClean="0"/>
              <a:t>1968 </a:t>
            </a:r>
            <a:r>
              <a:rPr lang="en-US" dirty="0" err="1" smtClean="0"/>
              <a:t>NLS</a:t>
            </a:r>
            <a:r>
              <a:rPr lang="en-US" dirty="0" smtClean="0"/>
              <a:t>/Augment </a:t>
            </a:r>
            <a:r>
              <a:rPr lang="en-US" dirty="0"/>
              <a:t>system </a:t>
            </a:r>
            <a:r>
              <a:rPr lang="en-US" dirty="0" smtClean="0"/>
              <a:t>demonstration the </a:t>
            </a:r>
            <a:r>
              <a:rPr lang="en-US" dirty="0"/>
              <a:t>right programming toolkit provides </a:t>
            </a:r>
            <a:r>
              <a:rPr lang="en-US" dirty="0" smtClean="0"/>
              <a:t>building blocks </a:t>
            </a:r>
            <a:r>
              <a:rPr lang="en-US" dirty="0"/>
              <a:t>to producing complex </a:t>
            </a:r>
            <a:r>
              <a:rPr lang="en-US" dirty="0" smtClean="0"/>
              <a:t>interactive systems</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2513885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a:t>Personal computing</a:t>
            </a:r>
          </a:p>
          <a:p>
            <a:pPr marL="82296" indent="0" algn="just">
              <a:buNone/>
            </a:pPr>
            <a:r>
              <a:rPr lang="en-US" dirty="0"/>
              <a:t>70s – </a:t>
            </a:r>
            <a:r>
              <a:rPr lang="en-US" dirty="0" err="1"/>
              <a:t>Papert's</a:t>
            </a:r>
            <a:r>
              <a:rPr lang="en-US" dirty="0"/>
              <a:t> LOGO language for simple</a:t>
            </a:r>
          </a:p>
          <a:p>
            <a:pPr marL="82296" indent="0" algn="just">
              <a:buNone/>
            </a:pPr>
            <a:r>
              <a:rPr lang="en-US" dirty="0"/>
              <a:t>graphics programming by children</a:t>
            </a:r>
          </a:p>
          <a:p>
            <a:pPr algn="just"/>
            <a:r>
              <a:rPr lang="en-US" dirty="0"/>
              <a:t>A system is more powerful as it becomes </a:t>
            </a:r>
            <a:r>
              <a:rPr lang="en-US" dirty="0" smtClean="0"/>
              <a:t>easier to </a:t>
            </a:r>
            <a:r>
              <a:rPr lang="en-US" dirty="0"/>
              <a:t>user</a:t>
            </a:r>
          </a:p>
          <a:p>
            <a:pPr algn="just"/>
            <a:r>
              <a:rPr lang="en-US" dirty="0"/>
              <a:t>Future of computing in small, </a:t>
            </a:r>
            <a:r>
              <a:rPr lang="en-US" dirty="0" smtClean="0"/>
              <a:t>powerful machines </a:t>
            </a:r>
            <a:r>
              <a:rPr lang="en-US" dirty="0"/>
              <a:t>dedicated to the individual</a:t>
            </a:r>
          </a:p>
          <a:p>
            <a:pPr marL="82296" indent="0" algn="just">
              <a:buNone/>
            </a:pPr>
            <a:r>
              <a:rPr lang="en-US" dirty="0"/>
              <a:t>Kay at Xerox </a:t>
            </a:r>
            <a:r>
              <a:rPr lang="en-US" dirty="0" err="1"/>
              <a:t>PARC</a:t>
            </a:r>
            <a:r>
              <a:rPr lang="en-US" dirty="0"/>
              <a:t> – the </a:t>
            </a:r>
            <a:r>
              <a:rPr lang="en-US" dirty="0" err="1"/>
              <a:t>Dynabook</a:t>
            </a:r>
            <a:r>
              <a:rPr lang="en-US" dirty="0"/>
              <a:t> as </a:t>
            </a:r>
            <a:r>
              <a:rPr lang="en-US" dirty="0" smtClean="0"/>
              <a:t>the ultimate </a:t>
            </a:r>
            <a:r>
              <a:rPr lang="en-US" dirty="0"/>
              <a:t>personal computer</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2332581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b="1" dirty="0"/>
              <a:t>Window systems and the WIMP interface</a:t>
            </a:r>
          </a:p>
          <a:p>
            <a:pPr algn="just"/>
            <a:r>
              <a:rPr lang="en-US" dirty="0"/>
              <a:t>H</a:t>
            </a:r>
            <a:r>
              <a:rPr lang="en-US" dirty="0" smtClean="0"/>
              <a:t>umans </a:t>
            </a:r>
            <a:r>
              <a:rPr lang="en-US" dirty="0"/>
              <a:t>can pursue more than one task at a</a:t>
            </a:r>
          </a:p>
          <a:p>
            <a:pPr marL="82296" indent="0" algn="just">
              <a:buNone/>
            </a:pPr>
            <a:r>
              <a:rPr lang="en-US" dirty="0"/>
              <a:t>time</a:t>
            </a:r>
          </a:p>
          <a:p>
            <a:pPr algn="just"/>
            <a:r>
              <a:rPr lang="en-US" dirty="0"/>
              <a:t>W</a:t>
            </a:r>
            <a:r>
              <a:rPr lang="en-US" dirty="0" smtClean="0"/>
              <a:t>indows </a:t>
            </a:r>
            <a:r>
              <a:rPr lang="en-US" dirty="0"/>
              <a:t>used for dialogue partitioning, to</a:t>
            </a:r>
          </a:p>
          <a:p>
            <a:pPr marL="82296" indent="0" algn="just">
              <a:buNone/>
            </a:pPr>
            <a:r>
              <a:rPr lang="en-US" dirty="0"/>
              <a:t>"change the topic"</a:t>
            </a:r>
          </a:p>
          <a:p>
            <a:pPr algn="just"/>
            <a:r>
              <a:rPr lang="en-US" dirty="0"/>
              <a:t>1981 – Xerox Star first commercial windowing</a:t>
            </a:r>
          </a:p>
          <a:p>
            <a:pPr algn="just"/>
            <a:r>
              <a:rPr lang="en-US" dirty="0" smtClean="0"/>
              <a:t>System windows</a:t>
            </a:r>
            <a:r>
              <a:rPr lang="en-US" dirty="0"/>
              <a:t>, icons, menus and pointers </a:t>
            </a:r>
            <a:r>
              <a:rPr lang="en-US" dirty="0" smtClean="0"/>
              <a:t>now familiar </a:t>
            </a:r>
            <a:r>
              <a:rPr lang="en-US" dirty="0"/>
              <a:t>interaction mechanisms</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26</a:t>
            </a:fld>
            <a:endParaRPr lang="en-US"/>
          </a:p>
        </p:txBody>
      </p:sp>
    </p:spTree>
    <p:extLst>
      <p:ext uri="{BB962C8B-B14F-4D97-AF65-F5344CB8AC3E}">
        <p14:creationId xmlns:p14="http://schemas.microsoft.com/office/powerpoint/2010/main" val="3536209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a:t>The </a:t>
            </a:r>
            <a:r>
              <a:rPr lang="en-US" b="1" dirty="0" smtClean="0"/>
              <a:t>metaphor</a:t>
            </a:r>
          </a:p>
          <a:p>
            <a:pPr marL="82296" indent="0" algn="just">
              <a:buNone/>
            </a:pPr>
            <a:r>
              <a:rPr lang="en-US" dirty="0" smtClean="0"/>
              <a:t>Relating </a:t>
            </a:r>
            <a:r>
              <a:rPr lang="en-US" dirty="0"/>
              <a:t>computing to other real-world activity </a:t>
            </a:r>
            <a:r>
              <a:rPr lang="en-US" dirty="0" smtClean="0"/>
              <a:t>is an effective </a:t>
            </a:r>
            <a:r>
              <a:rPr lang="en-US" dirty="0"/>
              <a:t>teaching technique</a:t>
            </a:r>
          </a:p>
          <a:p>
            <a:pPr marL="82296" indent="0" algn="just">
              <a:buNone/>
            </a:pPr>
            <a:r>
              <a:rPr lang="en-US" dirty="0" smtClean="0"/>
              <a:t>- File </a:t>
            </a:r>
            <a:r>
              <a:rPr lang="en-US" dirty="0"/>
              <a:t>management on an office </a:t>
            </a:r>
            <a:r>
              <a:rPr lang="en-US" dirty="0" smtClean="0"/>
              <a:t>desktop</a:t>
            </a:r>
          </a:p>
          <a:p>
            <a:pPr algn="just">
              <a:buFontTx/>
              <a:buChar char="-"/>
            </a:pPr>
            <a:r>
              <a:rPr lang="en-US" dirty="0"/>
              <a:t>W</a:t>
            </a:r>
            <a:r>
              <a:rPr lang="en-US" dirty="0" smtClean="0"/>
              <a:t>ord </a:t>
            </a:r>
            <a:r>
              <a:rPr lang="en-US" dirty="0"/>
              <a:t>processing as </a:t>
            </a:r>
            <a:r>
              <a:rPr lang="en-US" dirty="0" smtClean="0"/>
              <a:t>typing</a:t>
            </a:r>
          </a:p>
          <a:p>
            <a:pPr algn="just">
              <a:buFontTx/>
              <a:buChar char="-"/>
            </a:pPr>
            <a:r>
              <a:rPr lang="en-US" dirty="0" smtClean="0"/>
              <a:t> </a:t>
            </a:r>
            <a:r>
              <a:rPr lang="en-US" dirty="0"/>
              <a:t>F</a:t>
            </a:r>
            <a:r>
              <a:rPr lang="en-US" dirty="0" smtClean="0"/>
              <a:t>inancial </a:t>
            </a:r>
            <a:r>
              <a:rPr lang="en-US" dirty="0"/>
              <a:t>analysis on </a:t>
            </a:r>
            <a:r>
              <a:rPr lang="en-US" dirty="0" smtClean="0"/>
              <a:t>spreadsheets</a:t>
            </a:r>
          </a:p>
          <a:p>
            <a:pPr algn="just">
              <a:buFontTx/>
              <a:buChar char="-"/>
            </a:pPr>
            <a:r>
              <a:rPr lang="en-US" dirty="0" smtClean="0"/>
              <a:t> </a:t>
            </a:r>
            <a:r>
              <a:rPr lang="en-US" dirty="0"/>
              <a:t>V</a:t>
            </a:r>
            <a:r>
              <a:rPr lang="en-US" dirty="0" smtClean="0"/>
              <a:t>irtual </a:t>
            </a:r>
            <a:r>
              <a:rPr lang="en-US" dirty="0"/>
              <a:t>reality – user inside the metaphor</a:t>
            </a:r>
          </a:p>
          <a:p>
            <a:pPr algn="just"/>
            <a:r>
              <a:rPr lang="en-US" dirty="0" smtClean="0"/>
              <a:t>Problems here are that some </a:t>
            </a:r>
            <a:r>
              <a:rPr lang="en-US" dirty="0"/>
              <a:t>tasks do not fit into a given </a:t>
            </a:r>
            <a:r>
              <a:rPr lang="en-US" dirty="0" smtClean="0"/>
              <a:t>metaphor cultural </a:t>
            </a:r>
            <a:r>
              <a:rPr lang="en-US" dirty="0"/>
              <a:t>bias</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27</a:t>
            </a:fld>
            <a:endParaRPr lang="en-US"/>
          </a:p>
        </p:txBody>
      </p:sp>
    </p:spTree>
    <p:extLst>
      <p:ext uri="{BB962C8B-B14F-4D97-AF65-F5344CB8AC3E}">
        <p14:creationId xmlns:p14="http://schemas.microsoft.com/office/powerpoint/2010/main" val="9815228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dirty="0"/>
              <a:t>Direct manipulation</a:t>
            </a:r>
          </a:p>
          <a:p>
            <a:pPr algn="just"/>
            <a:r>
              <a:rPr lang="en-US" dirty="0"/>
              <a:t>1982 – </a:t>
            </a:r>
            <a:r>
              <a:rPr lang="en-US" dirty="0" err="1"/>
              <a:t>Shneiderman</a:t>
            </a:r>
            <a:r>
              <a:rPr lang="en-US" dirty="0"/>
              <a:t> describes appeal </a:t>
            </a:r>
            <a:r>
              <a:rPr lang="en-US" dirty="0" smtClean="0"/>
              <a:t>of graphically-based </a:t>
            </a:r>
            <a:r>
              <a:rPr lang="en-US" dirty="0"/>
              <a:t>interaction</a:t>
            </a:r>
          </a:p>
          <a:p>
            <a:pPr marL="82296" indent="0" algn="just">
              <a:buNone/>
            </a:pPr>
            <a:r>
              <a:rPr lang="en-US" dirty="0"/>
              <a:t>• visibility of objects</a:t>
            </a:r>
          </a:p>
          <a:p>
            <a:pPr marL="82296" indent="0" algn="just">
              <a:buNone/>
            </a:pPr>
            <a:r>
              <a:rPr lang="en-US" dirty="0"/>
              <a:t>• incremental action and rapid feedback</a:t>
            </a:r>
          </a:p>
          <a:p>
            <a:pPr marL="82296" indent="0" algn="just">
              <a:buNone/>
            </a:pPr>
            <a:r>
              <a:rPr lang="en-US" dirty="0"/>
              <a:t>• reversibility encourages exploration</a:t>
            </a:r>
          </a:p>
          <a:p>
            <a:pPr marL="82296" indent="0" algn="just">
              <a:buNone/>
            </a:pPr>
            <a:r>
              <a:rPr lang="en-US" dirty="0"/>
              <a:t>• syntactic correctness of all actions</a:t>
            </a:r>
          </a:p>
          <a:p>
            <a:pPr marL="82296" indent="0" algn="just">
              <a:buNone/>
            </a:pPr>
            <a:r>
              <a:rPr lang="en-US" dirty="0"/>
              <a:t>• replace language with action</a:t>
            </a:r>
          </a:p>
          <a:p>
            <a:pPr algn="just"/>
            <a:r>
              <a:rPr lang="en-US" dirty="0"/>
              <a:t>1984 – Apple </a:t>
            </a:r>
            <a:r>
              <a:rPr lang="en-US" dirty="0" smtClean="0"/>
              <a:t>came up with Macintosh </a:t>
            </a:r>
            <a:r>
              <a:rPr lang="en-US" dirty="0" smtClean="0"/>
              <a:t>the </a:t>
            </a:r>
            <a:r>
              <a:rPr lang="en-US" dirty="0"/>
              <a:t>model-world metaphor</a:t>
            </a:r>
          </a:p>
          <a:p>
            <a:pPr algn="just"/>
            <a:r>
              <a:rPr lang="en-US" dirty="0"/>
              <a:t>What You See Is What You Get (WYSIWYG)</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28</a:t>
            </a:fld>
            <a:endParaRPr lang="en-US"/>
          </a:p>
        </p:txBody>
      </p:sp>
    </p:spTree>
    <p:extLst>
      <p:ext uri="{BB962C8B-B14F-4D97-AF65-F5344CB8AC3E}">
        <p14:creationId xmlns:p14="http://schemas.microsoft.com/office/powerpoint/2010/main" val="3183436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a:t>Language versus Action</a:t>
            </a:r>
          </a:p>
          <a:p>
            <a:pPr marL="82296" indent="0" algn="just">
              <a:buNone/>
            </a:pPr>
            <a:r>
              <a:rPr lang="en-US" dirty="0" smtClean="0"/>
              <a:t>Actions </a:t>
            </a:r>
            <a:r>
              <a:rPr lang="en-US" dirty="0"/>
              <a:t>do not always speak louder than words</a:t>
            </a:r>
          </a:p>
          <a:p>
            <a:pPr algn="just"/>
            <a:r>
              <a:rPr lang="en-US" dirty="0" err="1"/>
              <a:t>DM</a:t>
            </a:r>
            <a:r>
              <a:rPr lang="en-US" dirty="0"/>
              <a:t> – </a:t>
            </a:r>
            <a:r>
              <a:rPr lang="en-US" dirty="0" smtClean="0"/>
              <a:t>interfaces replaced </a:t>
            </a:r>
            <a:r>
              <a:rPr lang="en-US" dirty="0"/>
              <a:t>underlying </a:t>
            </a:r>
            <a:r>
              <a:rPr lang="en-US" dirty="0" smtClean="0"/>
              <a:t>system language </a:t>
            </a:r>
            <a:r>
              <a:rPr lang="en-US" dirty="0"/>
              <a:t>paradigm</a:t>
            </a:r>
          </a:p>
          <a:p>
            <a:pPr marL="82296" indent="0" algn="just">
              <a:buNone/>
            </a:pPr>
            <a:r>
              <a:rPr lang="en-US" dirty="0" smtClean="0"/>
              <a:t>- interface </a:t>
            </a:r>
            <a:r>
              <a:rPr lang="en-US" dirty="0"/>
              <a:t>as mediator</a:t>
            </a:r>
          </a:p>
          <a:p>
            <a:pPr marL="82296" indent="0" algn="just">
              <a:buNone/>
            </a:pPr>
            <a:r>
              <a:rPr lang="en-US" dirty="0" smtClean="0"/>
              <a:t>- interface </a:t>
            </a:r>
            <a:r>
              <a:rPr lang="en-US" dirty="0"/>
              <a:t>acts as intelligent agent</a:t>
            </a:r>
          </a:p>
          <a:p>
            <a:pPr marL="82296" indent="0" algn="just">
              <a:buNone/>
            </a:pPr>
            <a:r>
              <a:rPr lang="en-US" dirty="0"/>
              <a:t>P</a:t>
            </a:r>
            <a:r>
              <a:rPr lang="en-US" dirty="0" smtClean="0"/>
              <a:t>rogramming </a:t>
            </a:r>
            <a:r>
              <a:rPr lang="en-US" dirty="0"/>
              <a:t>by example is both action and</a:t>
            </a:r>
          </a:p>
          <a:p>
            <a:pPr marL="82296" indent="0" algn="just">
              <a:buNone/>
            </a:pPr>
            <a:r>
              <a:rPr lang="en-US" dirty="0"/>
              <a:t>language</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29</a:t>
            </a:fld>
            <a:endParaRPr lang="en-US"/>
          </a:p>
        </p:txBody>
      </p:sp>
    </p:spTree>
    <p:extLst>
      <p:ext uri="{BB962C8B-B14F-4D97-AF65-F5344CB8AC3E}">
        <p14:creationId xmlns:p14="http://schemas.microsoft.com/office/powerpoint/2010/main" val="438097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a:t>
            </a:r>
          </a:p>
        </p:txBody>
      </p:sp>
      <p:sp>
        <p:nvSpPr>
          <p:cNvPr id="3" name="Content Placeholder 2"/>
          <p:cNvSpPr>
            <a:spLocks noGrp="1"/>
          </p:cNvSpPr>
          <p:nvPr>
            <p:ph idx="1"/>
          </p:nvPr>
        </p:nvSpPr>
        <p:spPr/>
        <p:txBody>
          <a:bodyPr>
            <a:normAutofit fontScale="92500" lnSpcReduction="20000"/>
          </a:bodyPr>
          <a:lstStyle/>
          <a:p>
            <a:r>
              <a:rPr lang="en-US" dirty="0"/>
              <a:t>Life-critical</a:t>
            </a:r>
          </a:p>
          <a:p>
            <a:pPr lvl="1"/>
            <a:r>
              <a:rPr lang="en-US" dirty="0"/>
              <a:t>Low error rate first and foremost</a:t>
            </a:r>
          </a:p>
          <a:p>
            <a:pPr lvl="1"/>
            <a:endParaRPr lang="en-US" sz="1000" dirty="0"/>
          </a:p>
          <a:p>
            <a:r>
              <a:rPr lang="en-US" dirty="0"/>
              <a:t>Industrial/commercial</a:t>
            </a:r>
          </a:p>
          <a:p>
            <a:pPr lvl="1"/>
            <a:r>
              <a:rPr lang="en-US" dirty="0"/>
              <a:t>Speed</a:t>
            </a:r>
          </a:p>
          <a:p>
            <a:pPr lvl="1"/>
            <a:r>
              <a:rPr lang="en-US" dirty="0"/>
              <a:t>Error rates</a:t>
            </a:r>
          </a:p>
          <a:p>
            <a:r>
              <a:rPr lang="en-US" dirty="0"/>
              <a:t>Office/home</a:t>
            </a:r>
          </a:p>
          <a:p>
            <a:pPr lvl="1"/>
            <a:r>
              <a:rPr lang="en-US" dirty="0"/>
              <a:t>Ease of learning</a:t>
            </a:r>
          </a:p>
          <a:p>
            <a:pPr lvl="1"/>
            <a:r>
              <a:rPr lang="en-US" dirty="0"/>
              <a:t>High user satisfaction</a:t>
            </a:r>
          </a:p>
          <a:p>
            <a:pPr lvl="1"/>
            <a:r>
              <a:rPr lang="en-US" dirty="0"/>
              <a:t>Low cost</a:t>
            </a:r>
          </a:p>
          <a:p>
            <a:r>
              <a:rPr lang="en-US" dirty="0"/>
              <a:t>Exploratory</a:t>
            </a:r>
          </a:p>
          <a:p>
            <a:pPr lvl="1"/>
            <a:r>
              <a:rPr lang="en-US" dirty="0"/>
              <a:t>Free!</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36449905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Hypertext</a:t>
            </a:r>
          </a:p>
          <a:p>
            <a:pPr algn="just"/>
            <a:r>
              <a:rPr lang="en-US" dirty="0"/>
              <a:t>1945 – </a:t>
            </a:r>
            <a:r>
              <a:rPr lang="en-US" dirty="0" err="1"/>
              <a:t>Vannevar</a:t>
            </a:r>
            <a:r>
              <a:rPr lang="en-US" dirty="0"/>
              <a:t> Bush and the </a:t>
            </a:r>
            <a:r>
              <a:rPr lang="en-US" dirty="0" err="1"/>
              <a:t>memex</a:t>
            </a:r>
            <a:endParaRPr lang="en-US" dirty="0"/>
          </a:p>
          <a:p>
            <a:pPr marL="82296" indent="0" algn="just">
              <a:buNone/>
            </a:pPr>
            <a:r>
              <a:rPr lang="en-US" dirty="0" smtClean="0"/>
              <a:t>Key </a:t>
            </a:r>
            <a:r>
              <a:rPr lang="en-US" dirty="0"/>
              <a:t>to success in managing explosion of</a:t>
            </a:r>
          </a:p>
          <a:p>
            <a:pPr marL="82296" indent="0" algn="just">
              <a:buNone/>
            </a:pPr>
            <a:r>
              <a:rPr lang="en-US" dirty="0"/>
              <a:t>information</a:t>
            </a:r>
          </a:p>
          <a:p>
            <a:pPr marL="82296" indent="0" algn="just">
              <a:buNone/>
            </a:pPr>
            <a:r>
              <a:rPr lang="en-US" dirty="0" smtClean="0"/>
              <a:t>In the mid </a:t>
            </a:r>
            <a:r>
              <a:rPr lang="en-US" dirty="0"/>
              <a:t>60s – Nelson describes hypertext as </a:t>
            </a:r>
            <a:r>
              <a:rPr lang="en-US" dirty="0" smtClean="0"/>
              <a:t>nonlinear browsing </a:t>
            </a:r>
            <a:r>
              <a:rPr lang="en-US" dirty="0"/>
              <a:t>structure</a:t>
            </a:r>
          </a:p>
          <a:p>
            <a:pPr algn="just"/>
            <a:r>
              <a:rPr lang="en-US" dirty="0"/>
              <a:t>hypermedia and multimedia</a:t>
            </a:r>
          </a:p>
          <a:p>
            <a:pPr marL="82296" indent="0" algn="just">
              <a:buNone/>
            </a:pPr>
            <a:r>
              <a:rPr lang="en-US" dirty="0"/>
              <a:t>Nelson's </a:t>
            </a:r>
            <a:r>
              <a:rPr lang="en-US" dirty="0" err="1"/>
              <a:t>Xanadu</a:t>
            </a:r>
            <a:r>
              <a:rPr lang="en-US" dirty="0"/>
              <a:t> project still a dream today</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30</a:t>
            </a:fld>
            <a:endParaRPr lang="en-US"/>
          </a:p>
        </p:txBody>
      </p:sp>
    </p:spTree>
    <p:extLst>
      <p:ext uri="{BB962C8B-B14F-4D97-AF65-F5344CB8AC3E}">
        <p14:creationId xmlns:p14="http://schemas.microsoft.com/office/powerpoint/2010/main" val="19661167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Multimodality</a:t>
            </a:r>
          </a:p>
          <a:p>
            <a:pPr algn="just"/>
            <a:r>
              <a:rPr lang="en-US" dirty="0"/>
              <a:t>a mode is a human communication channel</a:t>
            </a:r>
          </a:p>
          <a:p>
            <a:pPr algn="just"/>
            <a:r>
              <a:rPr lang="en-US" dirty="0"/>
              <a:t>emphasis on simultaneous use of </a:t>
            </a:r>
            <a:r>
              <a:rPr lang="en-US" dirty="0" smtClean="0"/>
              <a:t>multiple channels </a:t>
            </a:r>
            <a:r>
              <a:rPr lang="en-US" dirty="0"/>
              <a:t>for input and output</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31</a:t>
            </a:fld>
            <a:endParaRPr lang="en-US"/>
          </a:p>
        </p:txBody>
      </p:sp>
    </p:spTree>
    <p:extLst>
      <p:ext uri="{BB962C8B-B14F-4D97-AF65-F5344CB8AC3E}">
        <p14:creationId xmlns:p14="http://schemas.microsoft.com/office/powerpoint/2010/main" val="3750562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Computer Supported Cooperative Work</a:t>
            </a:r>
          </a:p>
          <a:p>
            <a:r>
              <a:rPr lang="en-US" dirty="0" err="1"/>
              <a:t>CSCW</a:t>
            </a:r>
            <a:r>
              <a:rPr lang="en-US" dirty="0"/>
              <a:t> removes bias of single user/single</a:t>
            </a:r>
          </a:p>
          <a:p>
            <a:r>
              <a:rPr lang="en-US" dirty="0"/>
              <a:t>computer system</a:t>
            </a:r>
          </a:p>
          <a:p>
            <a:r>
              <a:rPr lang="en-US" dirty="0"/>
              <a:t>Can no longer neglect the social aspects</a:t>
            </a:r>
          </a:p>
          <a:p>
            <a:r>
              <a:rPr lang="en-US" dirty="0"/>
              <a:t>Electronic mail is most prominent success</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32</a:t>
            </a:fld>
            <a:endParaRPr lang="en-US"/>
          </a:p>
        </p:txBody>
      </p:sp>
    </p:spTree>
    <p:extLst>
      <p:ext uri="{BB962C8B-B14F-4D97-AF65-F5344CB8AC3E}">
        <p14:creationId xmlns:p14="http://schemas.microsoft.com/office/powerpoint/2010/main" val="20131605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a:t>
            </a:r>
            <a:r>
              <a:rPr lang="en-US" dirty="0" smtClean="0"/>
              <a:t>of </a:t>
            </a:r>
            <a:r>
              <a:rPr lang="en-US" dirty="0"/>
              <a:t>usability</a:t>
            </a:r>
          </a:p>
        </p:txBody>
      </p:sp>
      <p:sp>
        <p:nvSpPr>
          <p:cNvPr id="3" name="Content Placeholder 2"/>
          <p:cNvSpPr>
            <a:spLocks noGrp="1"/>
          </p:cNvSpPr>
          <p:nvPr>
            <p:ph idx="1"/>
          </p:nvPr>
        </p:nvSpPr>
        <p:spPr/>
        <p:txBody>
          <a:bodyPr>
            <a:normAutofit fontScale="92500" lnSpcReduction="10000"/>
          </a:bodyPr>
          <a:lstStyle/>
          <a:p>
            <a:pPr algn="just"/>
            <a:r>
              <a:rPr lang="en-US" dirty="0"/>
              <a:t>A structured presentation of general principles </a:t>
            </a:r>
            <a:r>
              <a:rPr lang="en-US" dirty="0" smtClean="0"/>
              <a:t>to apply </a:t>
            </a:r>
            <a:r>
              <a:rPr lang="en-US" dirty="0"/>
              <a:t>during design of an interactive system.</a:t>
            </a:r>
          </a:p>
          <a:p>
            <a:pPr algn="just"/>
            <a:r>
              <a:rPr lang="en-US" b="1" dirty="0"/>
              <a:t>Learnability</a:t>
            </a:r>
          </a:p>
          <a:p>
            <a:pPr marL="82296" indent="0" algn="just">
              <a:buNone/>
            </a:pPr>
            <a:r>
              <a:rPr lang="en-US" dirty="0"/>
              <a:t>the ease with which new users can begin</a:t>
            </a:r>
          </a:p>
          <a:p>
            <a:pPr marL="82296" indent="0" algn="just">
              <a:buNone/>
            </a:pPr>
            <a:r>
              <a:rPr lang="en-US" dirty="0"/>
              <a:t>effective interaction and achieve </a:t>
            </a:r>
            <a:r>
              <a:rPr lang="en-US" dirty="0" smtClean="0"/>
              <a:t>maximal performance</a:t>
            </a:r>
            <a:endParaRPr lang="en-US" dirty="0"/>
          </a:p>
          <a:p>
            <a:pPr algn="just"/>
            <a:r>
              <a:rPr lang="en-US" b="1" dirty="0"/>
              <a:t>Flexibility</a:t>
            </a:r>
          </a:p>
          <a:p>
            <a:pPr algn="just"/>
            <a:r>
              <a:rPr lang="en-US" dirty="0"/>
              <a:t>the multiplicity of ways the user and system</a:t>
            </a:r>
          </a:p>
          <a:p>
            <a:pPr algn="just"/>
            <a:r>
              <a:rPr lang="en-US" dirty="0"/>
              <a:t>exchange information</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33</a:t>
            </a:fld>
            <a:endParaRPr lang="en-US"/>
          </a:p>
        </p:txBody>
      </p:sp>
    </p:spTree>
    <p:extLst>
      <p:ext uri="{BB962C8B-B14F-4D97-AF65-F5344CB8AC3E}">
        <p14:creationId xmlns:p14="http://schemas.microsoft.com/office/powerpoint/2010/main" val="5481063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Robustness</a:t>
            </a:r>
          </a:p>
          <a:p>
            <a:pPr marL="82296" indent="0" algn="just">
              <a:buNone/>
            </a:pPr>
            <a:r>
              <a:rPr lang="en-US" dirty="0"/>
              <a:t>the level of support provided the user in</a:t>
            </a:r>
          </a:p>
          <a:p>
            <a:pPr marL="82296" indent="0" algn="just">
              <a:buNone/>
            </a:pPr>
            <a:r>
              <a:rPr lang="en-US" dirty="0"/>
              <a:t>determining successful achievement and</a:t>
            </a:r>
          </a:p>
          <a:p>
            <a:pPr marL="82296" indent="0" algn="just">
              <a:buNone/>
            </a:pPr>
            <a:r>
              <a:rPr lang="en-US" dirty="0" smtClean="0"/>
              <a:t>Assessment </a:t>
            </a:r>
            <a:r>
              <a:rPr lang="en-US" dirty="0"/>
              <a:t>of goal-directed </a:t>
            </a:r>
            <a:r>
              <a:rPr lang="en-US" dirty="0" smtClean="0"/>
              <a:t>behaviour</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34</a:t>
            </a:fld>
            <a:endParaRPr lang="en-US"/>
          </a:p>
        </p:txBody>
      </p:sp>
    </p:spTree>
    <p:extLst>
      <p:ext uri="{BB962C8B-B14F-4D97-AF65-F5344CB8AC3E}">
        <p14:creationId xmlns:p14="http://schemas.microsoft.com/office/powerpoint/2010/main" val="13460650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learnability</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a:t>Predictability</a:t>
            </a:r>
          </a:p>
          <a:p>
            <a:pPr marL="82296" indent="0" algn="just">
              <a:buNone/>
            </a:pPr>
            <a:r>
              <a:rPr lang="en-US" dirty="0"/>
              <a:t>Determining effect of future actions based on</a:t>
            </a:r>
          </a:p>
          <a:p>
            <a:pPr marL="82296" indent="0" algn="just">
              <a:buNone/>
            </a:pPr>
            <a:r>
              <a:rPr lang="en-US" dirty="0"/>
              <a:t>past interaction history operation visibility</a:t>
            </a:r>
          </a:p>
          <a:p>
            <a:pPr algn="just"/>
            <a:r>
              <a:rPr lang="en-US" b="1" dirty="0"/>
              <a:t>Synthesizability</a:t>
            </a:r>
          </a:p>
          <a:p>
            <a:pPr marL="82296" indent="0" algn="just">
              <a:buNone/>
            </a:pPr>
            <a:r>
              <a:rPr lang="en-US" dirty="0"/>
              <a:t>Assessing the effect of past actions immediate vs. eventual </a:t>
            </a:r>
            <a:r>
              <a:rPr lang="en-US" dirty="0" smtClean="0"/>
              <a:t>honesty</a:t>
            </a:r>
            <a:endParaRPr lang="en-US" b="1" dirty="0" smtClean="0"/>
          </a:p>
          <a:p>
            <a:pPr algn="just"/>
            <a:r>
              <a:rPr lang="en-US" b="1" dirty="0" smtClean="0"/>
              <a:t>Familiarity</a:t>
            </a:r>
            <a:endParaRPr lang="en-US" b="1" dirty="0"/>
          </a:p>
          <a:p>
            <a:pPr marL="82296" indent="0" algn="just">
              <a:buNone/>
            </a:pPr>
            <a:r>
              <a:rPr lang="en-US" dirty="0" smtClean="0"/>
              <a:t>How </a:t>
            </a:r>
            <a:r>
              <a:rPr lang="en-US" dirty="0"/>
              <a:t>prior knowledge applies to new system</a:t>
            </a:r>
          </a:p>
          <a:p>
            <a:pPr marL="82296" indent="0" algn="just">
              <a:buNone/>
            </a:pPr>
            <a:r>
              <a:rPr lang="en-US" dirty="0" smtClean="0"/>
              <a:t>guess ability; </a:t>
            </a:r>
            <a:r>
              <a:rPr lang="en-US" dirty="0"/>
              <a:t>affordance</a:t>
            </a:r>
          </a:p>
          <a:p>
            <a:pPr algn="just"/>
            <a:r>
              <a:rPr lang="en-US" b="1" dirty="0" smtClean="0"/>
              <a:t>Generalizability</a:t>
            </a:r>
          </a:p>
          <a:p>
            <a:pPr marL="82296" indent="0" algn="just">
              <a:buNone/>
            </a:pPr>
            <a:r>
              <a:rPr lang="en-US" dirty="0" smtClean="0"/>
              <a:t>Extending </a:t>
            </a:r>
            <a:r>
              <a:rPr lang="en-US" dirty="0"/>
              <a:t>specific interaction knowledge to </a:t>
            </a:r>
            <a:r>
              <a:rPr lang="en-US" dirty="0" smtClean="0"/>
              <a:t>new situations</a:t>
            </a:r>
            <a:endParaRPr lang="en-US" dirty="0"/>
          </a:p>
          <a:p>
            <a:pPr algn="just"/>
            <a:r>
              <a:rPr lang="en-US" b="1" dirty="0" smtClean="0"/>
              <a:t>Consistency</a:t>
            </a:r>
          </a:p>
          <a:p>
            <a:pPr marL="82296" indent="0" algn="just">
              <a:buNone/>
            </a:pPr>
            <a:r>
              <a:rPr lang="en-US" dirty="0" smtClean="0"/>
              <a:t>Likeness </a:t>
            </a:r>
            <a:r>
              <a:rPr lang="en-US" dirty="0"/>
              <a:t>in input/output behaviour arising </a:t>
            </a:r>
            <a:r>
              <a:rPr lang="en-US" dirty="0" smtClean="0"/>
              <a:t>from similar </a:t>
            </a:r>
            <a:r>
              <a:rPr lang="en-US" dirty="0"/>
              <a:t>situations or task objectives</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35</a:t>
            </a:fld>
            <a:endParaRPr lang="en-US"/>
          </a:p>
        </p:txBody>
      </p:sp>
    </p:spTree>
    <p:extLst>
      <p:ext uri="{BB962C8B-B14F-4D97-AF65-F5344CB8AC3E}">
        <p14:creationId xmlns:p14="http://schemas.microsoft.com/office/powerpoint/2010/main" val="30906661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flexibility</a:t>
            </a:r>
          </a:p>
        </p:txBody>
      </p:sp>
      <p:sp>
        <p:nvSpPr>
          <p:cNvPr id="3" name="Content Placeholder 2"/>
          <p:cNvSpPr>
            <a:spLocks noGrp="1"/>
          </p:cNvSpPr>
          <p:nvPr>
            <p:ph idx="1"/>
          </p:nvPr>
        </p:nvSpPr>
        <p:spPr/>
        <p:txBody>
          <a:bodyPr>
            <a:normAutofit fontScale="62500" lnSpcReduction="20000"/>
          </a:bodyPr>
          <a:lstStyle/>
          <a:p>
            <a:pPr algn="just"/>
            <a:r>
              <a:rPr lang="en-US" b="1" dirty="0"/>
              <a:t>Dialogue initiative</a:t>
            </a:r>
          </a:p>
          <a:p>
            <a:pPr marL="82296" indent="0" algn="just">
              <a:buNone/>
            </a:pPr>
            <a:r>
              <a:rPr lang="en-US" dirty="0"/>
              <a:t>F</a:t>
            </a:r>
            <a:r>
              <a:rPr lang="en-US" dirty="0" smtClean="0"/>
              <a:t>reedom </a:t>
            </a:r>
            <a:r>
              <a:rPr lang="en-US" dirty="0"/>
              <a:t>from system imposed constraints </a:t>
            </a:r>
            <a:r>
              <a:rPr lang="en-US" dirty="0" smtClean="0"/>
              <a:t>on input dialogue system </a:t>
            </a:r>
            <a:r>
              <a:rPr lang="en-US" dirty="0"/>
              <a:t>vs. user pre-</a:t>
            </a:r>
            <a:r>
              <a:rPr lang="en-US" dirty="0" err="1"/>
              <a:t>emptiveness</a:t>
            </a:r>
            <a:endParaRPr lang="en-US" dirty="0"/>
          </a:p>
          <a:p>
            <a:pPr algn="just"/>
            <a:r>
              <a:rPr lang="en-US" b="1" dirty="0"/>
              <a:t>Multithreading</a:t>
            </a:r>
          </a:p>
          <a:p>
            <a:pPr marL="82296" indent="0" algn="just">
              <a:buNone/>
            </a:pPr>
            <a:r>
              <a:rPr lang="en-US" dirty="0" smtClean="0"/>
              <a:t>Ability </a:t>
            </a:r>
            <a:r>
              <a:rPr lang="en-US" dirty="0"/>
              <a:t>of system to support user interaction </a:t>
            </a:r>
            <a:r>
              <a:rPr lang="en-US" dirty="0" smtClean="0"/>
              <a:t>for more </a:t>
            </a:r>
            <a:r>
              <a:rPr lang="en-US" dirty="0"/>
              <a:t>than one task at a </a:t>
            </a:r>
            <a:r>
              <a:rPr lang="en-US" dirty="0" smtClean="0"/>
              <a:t>time concurrent </a:t>
            </a:r>
            <a:r>
              <a:rPr lang="en-US" dirty="0"/>
              <a:t>vs. interleaving; multimodality</a:t>
            </a:r>
          </a:p>
          <a:p>
            <a:pPr algn="just"/>
            <a:r>
              <a:rPr lang="en-US" b="1" dirty="0"/>
              <a:t>Task </a:t>
            </a:r>
            <a:r>
              <a:rPr lang="en-US" b="1" dirty="0" err="1"/>
              <a:t>migratability</a:t>
            </a:r>
            <a:endParaRPr lang="en-US" b="1" dirty="0"/>
          </a:p>
          <a:p>
            <a:pPr marL="82296" indent="0" algn="just">
              <a:buNone/>
            </a:pPr>
            <a:r>
              <a:rPr lang="en-US" dirty="0"/>
              <a:t>P</a:t>
            </a:r>
            <a:r>
              <a:rPr lang="en-US" dirty="0" smtClean="0"/>
              <a:t>assing </a:t>
            </a:r>
            <a:r>
              <a:rPr lang="en-US" dirty="0"/>
              <a:t>responsibility for task </a:t>
            </a:r>
            <a:r>
              <a:rPr lang="en-US" dirty="0" smtClean="0"/>
              <a:t>execution between </a:t>
            </a:r>
            <a:r>
              <a:rPr lang="en-US" dirty="0"/>
              <a:t>user and system</a:t>
            </a:r>
          </a:p>
          <a:p>
            <a:pPr algn="just"/>
            <a:r>
              <a:rPr lang="en-US" b="1" dirty="0" err="1" smtClean="0"/>
              <a:t>Substituivity</a:t>
            </a:r>
            <a:endParaRPr lang="en-US" b="1" dirty="0"/>
          </a:p>
          <a:p>
            <a:pPr marL="82296" indent="0" algn="just">
              <a:buNone/>
            </a:pPr>
            <a:r>
              <a:rPr lang="en-US" dirty="0"/>
              <a:t>A</a:t>
            </a:r>
            <a:r>
              <a:rPr lang="en-US" dirty="0" smtClean="0"/>
              <a:t>llowing </a:t>
            </a:r>
            <a:r>
              <a:rPr lang="en-US" dirty="0"/>
              <a:t>equivalent values of input and output </a:t>
            </a:r>
            <a:r>
              <a:rPr lang="en-US" dirty="0" smtClean="0"/>
              <a:t>to be </a:t>
            </a:r>
            <a:r>
              <a:rPr lang="en-US" dirty="0"/>
              <a:t>substituted for each </a:t>
            </a:r>
            <a:r>
              <a:rPr lang="en-US" dirty="0" smtClean="0"/>
              <a:t>other representation </a:t>
            </a:r>
            <a:r>
              <a:rPr lang="en-US" dirty="0"/>
              <a:t>multiplicity; equal opportunity</a:t>
            </a:r>
          </a:p>
          <a:p>
            <a:pPr algn="just"/>
            <a:r>
              <a:rPr lang="en-US" b="1" dirty="0"/>
              <a:t>Customizability</a:t>
            </a:r>
          </a:p>
          <a:p>
            <a:pPr marL="82296" indent="0" algn="just">
              <a:buNone/>
            </a:pPr>
            <a:r>
              <a:rPr lang="en-US" dirty="0"/>
              <a:t>M</a:t>
            </a:r>
            <a:r>
              <a:rPr lang="en-US" dirty="0" smtClean="0"/>
              <a:t>odifiability </a:t>
            </a:r>
            <a:r>
              <a:rPr lang="en-US" dirty="0"/>
              <a:t>of the user interface by </a:t>
            </a:r>
            <a:r>
              <a:rPr lang="en-US" dirty="0" smtClean="0"/>
              <a:t>user (adaptability</a:t>
            </a:r>
            <a:r>
              <a:rPr lang="en-US" dirty="0"/>
              <a:t>) or system (</a:t>
            </a:r>
            <a:r>
              <a:rPr lang="en-US" dirty="0" err="1"/>
              <a:t>adaptivity</a:t>
            </a:r>
            <a:r>
              <a:rPr lang="en-US" dirty="0"/>
              <a:t>)</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36</a:t>
            </a:fld>
            <a:endParaRPr lang="en-US"/>
          </a:p>
        </p:txBody>
      </p:sp>
    </p:spTree>
    <p:extLst>
      <p:ext uri="{BB962C8B-B14F-4D97-AF65-F5344CB8AC3E}">
        <p14:creationId xmlns:p14="http://schemas.microsoft.com/office/powerpoint/2010/main" val="20045239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robustness</a:t>
            </a:r>
          </a:p>
        </p:txBody>
      </p:sp>
      <p:sp>
        <p:nvSpPr>
          <p:cNvPr id="3" name="Content Placeholder 2"/>
          <p:cNvSpPr>
            <a:spLocks noGrp="1"/>
          </p:cNvSpPr>
          <p:nvPr>
            <p:ph idx="1"/>
          </p:nvPr>
        </p:nvSpPr>
        <p:spPr/>
        <p:txBody>
          <a:bodyPr>
            <a:normAutofit fontScale="70000" lnSpcReduction="20000"/>
          </a:bodyPr>
          <a:lstStyle/>
          <a:p>
            <a:pPr algn="just"/>
            <a:r>
              <a:rPr lang="en-US" b="1" dirty="0" err="1" smtClean="0"/>
              <a:t>Observability</a:t>
            </a:r>
            <a:endParaRPr lang="en-US" b="1" dirty="0"/>
          </a:p>
          <a:p>
            <a:pPr marL="82296" indent="0" algn="just">
              <a:buNone/>
            </a:pPr>
            <a:r>
              <a:rPr lang="en-US" dirty="0" smtClean="0"/>
              <a:t>Ability </a:t>
            </a:r>
            <a:r>
              <a:rPr lang="en-US" dirty="0"/>
              <a:t>of user to evaluate the internal state of </a:t>
            </a:r>
            <a:r>
              <a:rPr lang="en-US" dirty="0" smtClean="0"/>
              <a:t>the system </a:t>
            </a:r>
            <a:r>
              <a:rPr lang="en-US" dirty="0"/>
              <a:t>from its perceivable </a:t>
            </a:r>
            <a:r>
              <a:rPr lang="en-US" dirty="0" smtClean="0"/>
              <a:t>representation </a:t>
            </a:r>
            <a:r>
              <a:rPr lang="en-US" dirty="0" err="1" smtClean="0"/>
              <a:t>browsability</a:t>
            </a:r>
            <a:r>
              <a:rPr lang="en-US" dirty="0"/>
              <a:t>; defaults; reachability; </a:t>
            </a:r>
            <a:r>
              <a:rPr lang="en-US" dirty="0" smtClean="0"/>
              <a:t>persistence; operation </a:t>
            </a:r>
            <a:r>
              <a:rPr lang="en-US" dirty="0"/>
              <a:t>visibility</a:t>
            </a:r>
          </a:p>
          <a:p>
            <a:pPr algn="just"/>
            <a:r>
              <a:rPr lang="en-US" b="1" dirty="0"/>
              <a:t>Recoverability</a:t>
            </a:r>
          </a:p>
          <a:p>
            <a:pPr marL="82296" indent="0" algn="just">
              <a:buNone/>
            </a:pPr>
            <a:r>
              <a:rPr lang="en-US" dirty="0"/>
              <a:t>A</a:t>
            </a:r>
            <a:r>
              <a:rPr lang="en-US" dirty="0" smtClean="0"/>
              <a:t>bility </a:t>
            </a:r>
            <a:r>
              <a:rPr lang="en-US" dirty="0"/>
              <a:t>of user to take corrective action once </a:t>
            </a:r>
            <a:r>
              <a:rPr lang="en-US" dirty="0" smtClean="0"/>
              <a:t>an error </a:t>
            </a:r>
            <a:r>
              <a:rPr lang="en-US" dirty="0"/>
              <a:t>has been </a:t>
            </a:r>
            <a:r>
              <a:rPr lang="en-US" dirty="0" smtClean="0"/>
              <a:t>recognized reachability</a:t>
            </a:r>
            <a:r>
              <a:rPr lang="en-US" dirty="0"/>
              <a:t>; forward/backward </a:t>
            </a:r>
            <a:r>
              <a:rPr lang="en-US" dirty="0" smtClean="0"/>
              <a:t>recovery; commensurate </a:t>
            </a:r>
            <a:r>
              <a:rPr lang="en-US" dirty="0"/>
              <a:t>effort</a:t>
            </a:r>
          </a:p>
          <a:p>
            <a:pPr algn="just"/>
            <a:r>
              <a:rPr lang="en-US" b="1" dirty="0"/>
              <a:t>Responsiveness</a:t>
            </a:r>
          </a:p>
          <a:p>
            <a:pPr marL="82296" indent="0" algn="just">
              <a:buNone/>
            </a:pPr>
            <a:r>
              <a:rPr lang="en-US" dirty="0" smtClean="0"/>
              <a:t>How </a:t>
            </a:r>
            <a:r>
              <a:rPr lang="en-US" dirty="0"/>
              <a:t>the user perceives the rate </a:t>
            </a:r>
            <a:r>
              <a:rPr lang="en-US" dirty="0" smtClean="0"/>
              <a:t>of communication </a:t>
            </a:r>
            <a:r>
              <a:rPr lang="en-US" dirty="0"/>
              <a:t>with the </a:t>
            </a:r>
            <a:r>
              <a:rPr lang="en-US" dirty="0" smtClean="0"/>
              <a:t>system stability</a:t>
            </a:r>
            <a:endParaRPr lang="en-US" dirty="0"/>
          </a:p>
          <a:p>
            <a:pPr algn="just"/>
            <a:r>
              <a:rPr lang="en-US" b="1" dirty="0"/>
              <a:t>Task </a:t>
            </a:r>
            <a:r>
              <a:rPr lang="en-US" b="1" dirty="0" smtClean="0"/>
              <a:t>conformance</a:t>
            </a:r>
          </a:p>
          <a:p>
            <a:pPr marL="82296" indent="0" algn="just">
              <a:buNone/>
            </a:pPr>
            <a:r>
              <a:rPr lang="en-US" dirty="0" smtClean="0"/>
              <a:t>Degree </a:t>
            </a:r>
            <a:r>
              <a:rPr lang="en-US" dirty="0"/>
              <a:t>to which system services support all </a:t>
            </a:r>
            <a:r>
              <a:rPr lang="en-US" dirty="0" smtClean="0"/>
              <a:t>of the </a:t>
            </a:r>
            <a:r>
              <a:rPr lang="en-US" dirty="0"/>
              <a:t>user's </a:t>
            </a:r>
            <a:r>
              <a:rPr lang="en-US" dirty="0" smtClean="0"/>
              <a:t>tasks task </a:t>
            </a:r>
            <a:r>
              <a:rPr lang="en-US" dirty="0"/>
              <a:t>completeness; task adequacy</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37</a:t>
            </a:fld>
            <a:endParaRPr lang="en-US"/>
          </a:p>
        </p:txBody>
      </p:sp>
    </p:spTree>
    <p:extLst>
      <p:ext uri="{BB962C8B-B14F-4D97-AF65-F5344CB8AC3E}">
        <p14:creationId xmlns:p14="http://schemas.microsoft.com/office/powerpoint/2010/main" val="41590857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a:t>Paradigms for usability</a:t>
            </a:r>
          </a:p>
          <a:p>
            <a:pPr marL="82296" indent="0" algn="just">
              <a:buNone/>
            </a:pPr>
            <a:r>
              <a:rPr lang="en-US" dirty="0"/>
              <a:t>the history of computing contains examples </a:t>
            </a:r>
            <a:r>
              <a:rPr lang="en-US" dirty="0" smtClean="0"/>
              <a:t>of creative </a:t>
            </a:r>
            <a:r>
              <a:rPr lang="en-US" dirty="0"/>
              <a:t>insight that enhanced interaction</a:t>
            </a:r>
          </a:p>
          <a:p>
            <a:pPr algn="just"/>
            <a:r>
              <a:rPr lang="en-US" b="1" dirty="0"/>
              <a:t>Principles for usability</a:t>
            </a:r>
          </a:p>
          <a:p>
            <a:pPr marL="82296" indent="0" algn="just">
              <a:buNone/>
            </a:pPr>
            <a:r>
              <a:rPr lang="en-US" dirty="0"/>
              <a:t>repeatable design for usability relies </a:t>
            </a:r>
            <a:r>
              <a:rPr lang="en-US" dirty="0" smtClean="0"/>
              <a:t>on maximizing </a:t>
            </a:r>
            <a:r>
              <a:rPr lang="en-US" dirty="0"/>
              <a:t>benefit of one good design by</a:t>
            </a:r>
          </a:p>
          <a:p>
            <a:pPr marL="82296" indent="0" algn="just">
              <a:buNone/>
            </a:pPr>
            <a:r>
              <a:rPr lang="en-US" dirty="0"/>
              <a:t>abstracting out the general properties which </a:t>
            </a:r>
            <a:r>
              <a:rPr lang="en-US" dirty="0" smtClean="0"/>
              <a:t>can direct </a:t>
            </a:r>
            <a:r>
              <a:rPr lang="en-US" dirty="0"/>
              <a:t>purposeful design</a:t>
            </a:r>
          </a:p>
          <a:p>
            <a:pPr marL="82296" indent="0" algn="just">
              <a:buNone/>
            </a:pPr>
            <a:r>
              <a:rPr lang="en-US" dirty="0"/>
              <a:t>The success of designing for usability requires both</a:t>
            </a:r>
          </a:p>
          <a:p>
            <a:pPr marL="82296" indent="0" algn="just">
              <a:buNone/>
            </a:pPr>
            <a:r>
              <a:rPr lang="en-US" dirty="0"/>
              <a:t>creative insight (new paradigms) and purposeful</a:t>
            </a:r>
          </a:p>
          <a:p>
            <a:pPr marL="82296" indent="0" algn="just">
              <a:buNone/>
            </a:pPr>
            <a:r>
              <a:rPr lang="en-US" dirty="0"/>
              <a:t>principled practice</a:t>
            </a:r>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38</a:t>
            </a:fld>
            <a:endParaRPr lang="en-US"/>
          </a:p>
        </p:txBody>
      </p:sp>
    </p:spTree>
    <p:extLst>
      <p:ext uri="{BB962C8B-B14F-4D97-AF65-F5344CB8AC3E}">
        <p14:creationId xmlns:p14="http://schemas.microsoft.com/office/powerpoint/2010/main" val="472053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lstStyle/>
          <a:p>
            <a:r>
              <a:rPr lang="en-US" dirty="0"/>
              <a:t>Super-reduced scientific method</a:t>
            </a:r>
          </a:p>
          <a:p>
            <a:pPr lvl="1"/>
            <a:r>
              <a:rPr lang="en-US" dirty="0"/>
              <a:t>Understand problem</a:t>
            </a:r>
          </a:p>
          <a:p>
            <a:pPr lvl="1"/>
            <a:r>
              <a:rPr lang="en-US" dirty="0"/>
              <a:t>Manipulate a few variables</a:t>
            </a:r>
          </a:p>
          <a:p>
            <a:pPr lvl="1"/>
            <a:r>
              <a:rPr lang="en-US" dirty="0"/>
              <a:t>Measure performance</a:t>
            </a:r>
          </a:p>
          <a:p>
            <a:pPr lvl="1"/>
            <a:r>
              <a:rPr lang="en-US" dirty="0"/>
              <a:t>Interpret results</a:t>
            </a:r>
          </a:p>
          <a:p>
            <a:pPr>
              <a:buNone/>
            </a:pPr>
            <a:r>
              <a:rPr lang="en-US" dirty="0"/>
              <a:t>…then repeat, repeat, repeat.</a:t>
            </a:r>
          </a:p>
          <a:p>
            <a:pPr marL="82296" indent="0">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368303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Change Computer Consciousness</a:t>
            </a:r>
          </a:p>
        </p:txBody>
      </p:sp>
      <p:sp>
        <p:nvSpPr>
          <p:cNvPr id="3" name="Content Placeholder 2"/>
          <p:cNvSpPr>
            <a:spLocks noGrp="1"/>
          </p:cNvSpPr>
          <p:nvPr>
            <p:ph idx="1"/>
          </p:nvPr>
        </p:nvSpPr>
        <p:spPr/>
        <p:txBody>
          <a:bodyPr/>
          <a:lstStyle/>
          <a:p>
            <a:r>
              <a:rPr lang="en-US" dirty="0"/>
              <a:t>Remove threat/fear/intelligence from computer</a:t>
            </a:r>
          </a:p>
          <a:p>
            <a:r>
              <a:rPr lang="en-US" dirty="0"/>
              <a:t>Be </a:t>
            </a:r>
            <a:r>
              <a:rPr lang="en-US" u="sng" dirty="0"/>
              <a:t>angry</a:t>
            </a:r>
            <a:r>
              <a:rPr lang="en-US" dirty="0"/>
              <a:t> when something goes wrong</a:t>
            </a:r>
          </a:p>
          <a:p>
            <a:pPr lvl="1"/>
            <a:r>
              <a:rPr lang="en-US" dirty="0"/>
              <a:t>Ambiguous “syntax error” is received</a:t>
            </a:r>
          </a:p>
          <a:p>
            <a:pPr lvl="1"/>
            <a:r>
              <a:rPr lang="en-US" dirty="0"/>
              <a:t>Push a pull door</a:t>
            </a:r>
          </a:p>
          <a:p>
            <a:r>
              <a:rPr lang="en-US" dirty="0"/>
              <a:t>Criticize the design, consider how to fix </a:t>
            </a:r>
            <a:r>
              <a:rPr lang="en-US" dirty="0" smtClean="0"/>
              <a:t>it</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855415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humans do well?</a:t>
            </a:r>
          </a:p>
        </p:txBody>
      </p:sp>
      <p:sp>
        <p:nvSpPr>
          <p:cNvPr id="3" name="Content Placeholder 2"/>
          <p:cNvSpPr>
            <a:spLocks noGrp="1"/>
          </p:cNvSpPr>
          <p:nvPr>
            <p:ph idx="1"/>
          </p:nvPr>
        </p:nvSpPr>
        <p:spPr/>
        <p:txBody>
          <a:bodyPr/>
          <a:lstStyle/>
          <a:p>
            <a:r>
              <a:rPr lang="en-US" dirty="0"/>
              <a:t>Sense low level stimuli</a:t>
            </a:r>
          </a:p>
          <a:p>
            <a:r>
              <a:rPr lang="en-US" dirty="0"/>
              <a:t>Pattern recognition</a:t>
            </a:r>
          </a:p>
          <a:p>
            <a:r>
              <a:rPr lang="en-US" dirty="0"/>
              <a:t>Inductive reasoning</a:t>
            </a:r>
          </a:p>
          <a:p>
            <a:r>
              <a:rPr lang="en-US" dirty="0" smtClean="0"/>
              <a:t>Multiple </a:t>
            </a:r>
            <a:r>
              <a:rPr lang="en-US" dirty="0"/>
              <a:t>strategies</a:t>
            </a:r>
          </a:p>
          <a:p>
            <a:r>
              <a:rPr lang="en-US" dirty="0"/>
              <a:t>Adapting</a:t>
            </a:r>
          </a:p>
          <a:p>
            <a:r>
              <a:rPr lang="en-US" dirty="0"/>
              <a:t>“Hard and fuzzy things”, paraphrasing George Miller</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4230444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computers do well?</a:t>
            </a:r>
          </a:p>
        </p:txBody>
      </p:sp>
      <p:sp>
        <p:nvSpPr>
          <p:cNvPr id="3" name="Content Placeholder 2"/>
          <p:cNvSpPr>
            <a:spLocks noGrp="1"/>
          </p:cNvSpPr>
          <p:nvPr>
            <p:ph idx="1"/>
          </p:nvPr>
        </p:nvSpPr>
        <p:spPr/>
        <p:txBody>
          <a:bodyPr/>
          <a:lstStyle/>
          <a:p>
            <a:r>
              <a:rPr lang="en-US" dirty="0"/>
              <a:t>Counting and measuring</a:t>
            </a:r>
          </a:p>
          <a:p>
            <a:r>
              <a:rPr lang="en-US" dirty="0"/>
              <a:t>Accurate storage and recall</a:t>
            </a:r>
          </a:p>
          <a:p>
            <a:r>
              <a:rPr lang="en-US" dirty="0"/>
              <a:t>Rapid and consistent responses</a:t>
            </a:r>
          </a:p>
          <a:p>
            <a:r>
              <a:rPr lang="en-US" dirty="0"/>
              <a:t>Data processing/calculation</a:t>
            </a:r>
          </a:p>
          <a:p>
            <a:r>
              <a:rPr lang="en-US" dirty="0"/>
              <a:t>Repetitive actions</a:t>
            </a:r>
          </a:p>
          <a:p>
            <a:r>
              <a:rPr lang="en-US" dirty="0"/>
              <a:t>“Simple and sharply defined things” again paraphrasing George Miller</a:t>
            </a:r>
          </a:p>
          <a:p>
            <a:pPr marL="82296" indent="0">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1033080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Interaction</a:t>
            </a:r>
          </a:p>
        </p:txBody>
      </p:sp>
      <p:sp>
        <p:nvSpPr>
          <p:cNvPr id="3" name="Content Placeholder 2"/>
          <p:cNvSpPr>
            <a:spLocks noGrp="1"/>
          </p:cNvSpPr>
          <p:nvPr>
            <p:ph idx="1"/>
          </p:nvPr>
        </p:nvSpPr>
        <p:spPr/>
        <p:txBody>
          <a:bodyPr>
            <a:normAutofit fontScale="70000" lnSpcReduction="20000"/>
          </a:bodyPr>
          <a:lstStyle/>
          <a:p>
            <a:r>
              <a:rPr lang="en-US" dirty="0"/>
              <a:t>Let humans do:</a:t>
            </a:r>
          </a:p>
          <a:p>
            <a:pPr lvl="1"/>
            <a:r>
              <a:rPr lang="en-US" dirty="0"/>
              <a:t>Sensing of low level stimuli</a:t>
            </a:r>
          </a:p>
          <a:p>
            <a:pPr lvl="1"/>
            <a:r>
              <a:rPr lang="en-US" dirty="0"/>
              <a:t>Pattern recognition</a:t>
            </a:r>
          </a:p>
          <a:p>
            <a:pPr lvl="1"/>
            <a:r>
              <a:rPr lang="en-US" dirty="0"/>
              <a:t>Inductive reasoning</a:t>
            </a:r>
          </a:p>
          <a:p>
            <a:pPr lvl="1"/>
            <a:r>
              <a:rPr lang="en-US" dirty="0"/>
              <a:t>Multiple strategies</a:t>
            </a:r>
          </a:p>
          <a:p>
            <a:pPr lvl="1"/>
            <a:r>
              <a:rPr lang="en-US" dirty="0"/>
              <a:t>Adapting</a:t>
            </a:r>
          </a:p>
          <a:p>
            <a:pPr lvl="1"/>
            <a:r>
              <a:rPr lang="en-US" dirty="0"/>
              <a:t>Creating</a:t>
            </a:r>
          </a:p>
          <a:p>
            <a:r>
              <a:rPr lang="en-US" dirty="0"/>
              <a:t>Let humans do:</a:t>
            </a:r>
          </a:p>
          <a:p>
            <a:pPr lvl="1"/>
            <a:r>
              <a:rPr lang="en-US" dirty="0"/>
              <a:t>Sensing of low level stimuli</a:t>
            </a:r>
          </a:p>
          <a:p>
            <a:pPr lvl="1"/>
            <a:r>
              <a:rPr lang="en-US" dirty="0"/>
              <a:t>Pattern recognition</a:t>
            </a:r>
          </a:p>
          <a:p>
            <a:pPr lvl="1"/>
            <a:r>
              <a:rPr lang="en-US" dirty="0"/>
              <a:t>Inductive reasoning</a:t>
            </a:r>
          </a:p>
          <a:p>
            <a:pPr lvl="1"/>
            <a:r>
              <a:rPr lang="en-US" dirty="0"/>
              <a:t>Multiple strategies</a:t>
            </a:r>
          </a:p>
          <a:p>
            <a:pPr lvl="1"/>
            <a:r>
              <a:rPr lang="en-US" dirty="0"/>
              <a:t>Adapting</a:t>
            </a:r>
          </a:p>
          <a:p>
            <a:pPr lvl="1"/>
            <a:r>
              <a:rPr lang="en-US" dirty="0"/>
              <a:t>Creating</a:t>
            </a:r>
          </a:p>
          <a:p>
            <a:pPr marL="82296" indent="0">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604389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Understanding How People Interact with Computers Characteristics of computer systems, past and present, that have caused, and are causing, people problems. We will then look at the effect these problems have – • Why people have trouble with computers • Responses to poor design • People and their tasks </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8/23/2021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673204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1097</TotalTime>
  <Words>1731</Words>
  <Application>Microsoft Office PowerPoint</Application>
  <PresentationFormat>On-screen Show (4:3)</PresentationFormat>
  <Paragraphs>340</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Solstice</vt:lpstr>
      <vt:lpstr>Usability Principles and Paradigms</vt:lpstr>
      <vt:lpstr>Goals of UI Design</vt:lpstr>
      <vt:lpstr>Motivations</vt:lpstr>
      <vt:lpstr>Approach</vt:lpstr>
      <vt:lpstr>Change Computer Consciousness</vt:lpstr>
      <vt:lpstr>What do humans do well?</vt:lpstr>
      <vt:lpstr>What do computers do well?</vt:lpstr>
      <vt:lpstr>The Interaction</vt:lpstr>
      <vt:lpstr>PowerPoint Presentation</vt:lpstr>
      <vt:lpstr>Why People Have Trouble with Computers </vt:lpstr>
      <vt:lpstr>PowerPoint Presentation</vt:lpstr>
      <vt:lpstr>PowerPoint Presentation</vt:lpstr>
      <vt:lpstr> Stages of Memory: Sensory, Short-Term, and Long-Term Memory </vt:lpstr>
      <vt:lpstr>Sensory Memory</vt:lpstr>
      <vt:lpstr>Short Term Memory</vt:lpstr>
      <vt:lpstr>PowerPoint Presentation</vt:lpstr>
      <vt:lpstr>Long Term Memory</vt:lpstr>
      <vt:lpstr>Limitations of Short-Term Memory</vt:lpstr>
      <vt:lpstr>Usability paradigms and principles</vt:lpstr>
      <vt:lpstr>Introduction</vt:lpstr>
      <vt:lpstr>PowerPoint Presentation</vt:lpstr>
      <vt:lpstr>Paradigms for usability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Principles of usability</vt:lpstr>
      <vt:lpstr>PowerPoint Presentation</vt:lpstr>
      <vt:lpstr>Principles of learnability</vt:lpstr>
      <vt:lpstr>Principles of flexibility</vt:lpstr>
      <vt:lpstr>Principles of robustness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Arshley</dc:creator>
  <cp:lastModifiedBy>Arshley</cp:lastModifiedBy>
  <cp:revision>21</cp:revision>
  <dcterms:created xsi:type="dcterms:W3CDTF">2021-08-22T17:09:40Z</dcterms:created>
  <dcterms:modified xsi:type="dcterms:W3CDTF">2021-08-23T13:19:02Z</dcterms:modified>
</cp:coreProperties>
</file>