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990" y="22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216C5678-EE20-4FA5-88E2-6E0BD67A2E26}" type="datetime1">
              <a:rPr lang="en-US" smtClean="0"/>
              <a:t>8/30/2021</a:t>
            </a:fld>
            <a:endParaRPr lang="en-US" dirty="0"/>
          </a:p>
        </p:txBody>
      </p:sp>
      <p:sp>
        <p:nvSpPr>
          <p:cNvPr id="20" name="Footer Placeholder 19"/>
          <p:cNvSpPr>
            <a:spLocks noGrp="1"/>
          </p:cNvSpPr>
          <p:nvPr>
            <p:ph type="ftr" sz="quarter" idx="11"/>
          </p:nvPr>
        </p:nvSpPr>
        <p:spPr/>
        <p:txBody>
          <a:bodyPr/>
          <a:lstStyle>
            <a:extLst/>
          </a:lstStyle>
          <a:p>
            <a:r>
              <a:rPr lang="en-US" smtClean="0"/>
              <a:t>Footer Text</a:t>
            </a:r>
            <a:endParaRPr lang="en-US" dirty="0"/>
          </a:p>
        </p:txBody>
      </p:sp>
      <p:sp>
        <p:nvSpPr>
          <p:cNvPr id="10" name="Slide Number Placeholder 9"/>
          <p:cNvSpPr>
            <a:spLocks noGrp="1"/>
          </p:cNvSpPr>
          <p:nvPr>
            <p:ph type="sldNum" sz="quarter" idx="12"/>
          </p:nvPr>
        </p:nvSpPr>
        <p:spPr/>
        <p:txBody>
          <a:bodyPr/>
          <a:lstStyle>
            <a:extLst/>
          </a:lstStyle>
          <a:p>
            <a:fld id="{BA9B540C-44DA-4F69-89C9-7C84606640D3}"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A051B39-B140-43FE-96DB-472A2B59CE7C}" type="datetime1">
              <a:rPr lang="en-US" smtClean="0"/>
              <a:t>8/30/2021</a:t>
            </a:fld>
            <a:endParaRPr lang="en-US"/>
          </a:p>
        </p:txBody>
      </p:sp>
      <p:sp>
        <p:nvSpPr>
          <p:cNvPr id="5" name="Footer Placeholder 4"/>
          <p:cNvSpPr>
            <a:spLocks noGrp="1"/>
          </p:cNvSpPr>
          <p:nvPr>
            <p:ph type="ftr" sz="quarter" idx="11"/>
          </p:nvPr>
        </p:nvSpPr>
        <p:spPr/>
        <p:txBody>
          <a:bodyPr/>
          <a:lstStyle>
            <a:extLst/>
          </a:lstStyle>
          <a:p>
            <a:r>
              <a:rPr lang="en-US" smtClean="0"/>
              <a:t>Footer Text</a:t>
            </a:r>
            <a:endParaRPr lang="en-US"/>
          </a:p>
        </p:txBody>
      </p:sp>
      <p:sp>
        <p:nvSpPr>
          <p:cNvPr id="6" name="Slide Number Placeholder 5"/>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A600BB2-27C5-458B-ABCE-839C88CF47CE}" type="datetime1">
              <a:rPr lang="en-US" smtClean="0"/>
              <a:t>8/30/2021</a:t>
            </a:fld>
            <a:endParaRPr lang="en-US"/>
          </a:p>
        </p:txBody>
      </p:sp>
      <p:sp>
        <p:nvSpPr>
          <p:cNvPr id="5" name="Footer Placeholder 4"/>
          <p:cNvSpPr>
            <a:spLocks noGrp="1"/>
          </p:cNvSpPr>
          <p:nvPr>
            <p:ph type="ftr" sz="quarter" idx="11"/>
          </p:nvPr>
        </p:nvSpPr>
        <p:spPr/>
        <p:txBody>
          <a:bodyPr/>
          <a:lstStyle>
            <a:extLst/>
          </a:lstStyle>
          <a:p>
            <a:r>
              <a:rPr lang="en-US" smtClean="0"/>
              <a:t>Footer Text</a:t>
            </a:r>
            <a:endParaRPr lang="en-US"/>
          </a:p>
        </p:txBody>
      </p:sp>
      <p:sp>
        <p:nvSpPr>
          <p:cNvPr id="6" name="Slide Number Placeholder 5"/>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extLst/>
          </a:lstStyle>
          <a:p>
            <a:r>
              <a:rPr lang="en-US" smtClean="0"/>
              <a:t>Footer Text</a:t>
            </a:r>
            <a:endParaRPr lang="en-US"/>
          </a:p>
        </p:txBody>
      </p:sp>
      <p:sp>
        <p:nvSpPr>
          <p:cNvPr id="6" name="Slide Number Placeholder 5"/>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9CAEA93-55E7-4DA9-90C2-089A26EEFEC4}" type="datetime1">
              <a:rPr lang="en-US" smtClean="0"/>
              <a:t>8/30/2021</a:t>
            </a:fld>
            <a:endParaRPr lang="en-US"/>
          </a:p>
        </p:txBody>
      </p:sp>
      <p:sp>
        <p:nvSpPr>
          <p:cNvPr id="5" name="Footer Placeholder 4"/>
          <p:cNvSpPr>
            <a:spLocks noGrp="1"/>
          </p:cNvSpPr>
          <p:nvPr>
            <p:ph type="ftr" sz="quarter" idx="11"/>
          </p:nvPr>
        </p:nvSpPr>
        <p:spPr/>
        <p:txBody>
          <a:bodyPr/>
          <a:lstStyle>
            <a:extLst/>
          </a:lstStyle>
          <a:p>
            <a:r>
              <a:rPr lang="en-US" smtClean="0"/>
              <a:t>Footer Text</a:t>
            </a:r>
            <a:endParaRPr lang="en-US"/>
          </a:p>
        </p:txBody>
      </p:sp>
      <p:sp>
        <p:nvSpPr>
          <p:cNvPr id="6" name="Slide Number Placeholder 5"/>
          <p:cNvSpPr>
            <a:spLocks noGrp="1"/>
          </p:cNvSpPr>
          <p:nvPr>
            <p:ph type="sldNum" sz="quarter" idx="12"/>
          </p:nvPr>
        </p:nvSpPr>
        <p:spPr/>
        <p:txBody>
          <a:bodyPr/>
          <a:lstStyle>
            <a:extLst/>
          </a:lstStyle>
          <a:p>
            <a:fld id="{BA9B540C-44DA-4F69-89C9-7C84606640D3}"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34CF3C7-6809-4F39-BD67-A75817BDDE0A}" type="datetime1">
              <a:rPr lang="en-US" smtClean="0"/>
              <a:t>8/30/2021</a:t>
            </a:fld>
            <a:endParaRPr lang="en-US"/>
          </a:p>
        </p:txBody>
      </p:sp>
      <p:sp>
        <p:nvSpPr>
          <p:cNvPr id="6" name="Footer Placeholder 5"/>
          <p:cNvSpPr>
            <a:spLocks noGrp="1"/>
          </p:cNvSpPr>
          <p:nvPr>
            <p:ph type="ftr" sz="quarter" idx="11"/>
          </p:nvPr>
        </p:nvSpPr>
        <p:spPr/>
        <p:txBody>
          <a:bodyPr/>
          <a:lstStyle>
            <a:extLst/>
          </a:lstStyle>
          <a:p>
            <a:r>
              <a:rPr lang="en-US" smtClean="0"/>
              <a:t>Footer Text</a:t>
            </a:r>
            <a:endParaRPr lang="en-US"/>
          </a:p>
        </p:txBody>
      </p:sp>
      <p:sp>
        <p:nvSpPr>
          <p:cNvPr id="7" name="Slide Number Placeholder 6"/>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7EAEB24-CE78-465C-A726-91D0868FA48F}" type="datetime1">
              <a:rPr lang="en-US" smtClean="0"/>
              <a:t>8/30/2021</a:t>
            </a:fld>
            <a:endParaRPr lang="en-US"/>
          </a:p>
        </p:txBody>
      </p:sp>
      <p:sp>
        <p:nvSpPr>
          <p:cNvPr id="8" name="Footer Placeholder 7"/>
          <p:cNvSpPr>
            <a:spLocks noGrp="1"/>
          </p:cNvSpPr>
          <p:nvPr>
            <p:ph type="ftr" sz="quarter" idx="11"/>
          </p:nvPr>
        </p:nvSpPr>
        <p:spPr/>
        <p:txBody>
          <a:bodyPr/>
          <a:lstStyle>
            <a:extLst/>
          </a:lstStyle>
          <a:p>
            <a:r>
              <a:rPr lang="en-US" smtClean="0"/>
              <a:t>Footer Text</a:t>
            </a:r>
            <a:endParaRPr lang="en-US"/>
          </a:p>
        </p:txBody>
      </p:sp>
      <p:sp>
        <p:nvSpPr>
          <p:cNvPr id="9" name="Slide Number Placeholder 8"/>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0BAADF0-1749-4E8B-9691-B44A5F8C0895}" type="datetime1">
              <a:rPr lang="en-US" smtClean="0"/>
              <a:t>8/30/2021</a:t>
            </a:fld>
            <a:endParaRPr lang="en-US"/>
          </a:p>
        </p:txBody>
      </p:sp>
      <p:sp>
        <p:nvSpPr>
          <p:cNvPr id="4" name="Footer Placeholder 3"/>
          <p:cNvSpPr>
            <a:spLocks noGrp="1"/>
          </p:cNvSpPr>
          <p:nvPr>
            <p:ph type="ftr" sz="quarter" idx="11"/>
          </p:nvPr>
        </p:nvSpPr>
        <p:spPr/>
        <p:txBody>
          <a:bodyPr/>
          <a:lstStyle>
            <a:extLst/>
          </a:lstStyle>
          <a:p>
            <a:r>
              <a:rPr lang="en-US" smtClean="0"/>
              <a:t>Footer Text</a:t>
            </a:r>
            <a:endParaRPr lang="en-US"/>
          </a:p>
        </p:txBody>
      </p:sp>
      <p:sp>
        <p:nvSpPr>
          <p:cNvPr id="5" name="Slide Number Placeholder 4"/>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A8AF628A-A867-4937-BBE5-207DB6F9C51A}" type="datetime1">
              <a:rPr lang="en-US" smtClean="0"/>
              <a:t>8/30/2021</a:t>
            </a:fld>
            <a:endParaRPr lang="en-US"/>
          </a:p>
        </p:txBody>
      </p:sp>
      <p:sp>
        <p:nvSpPr>
          <p:cNvPr id="3" name="Footer Placeholder 2"/>
          <p:cNvSpPr>
            <a:spLocks noGrp="1"/>
          </p:cNvSpPr>
          <p:nvPr>
            <p:ph type="ftr" sz="quarter" idx="11"/>
          </p:nvPr>
        </p:nvSpPr>
        <p:spPr/>
        <p:txBody>
          <a:bodyPr/>
          <a:lstStyle>
            <a:extLst/>
          </a:lstStyle>
          <a:p>
            <a:r>
              <a:rPr lang="en-US" smtClean="0"/>
              <a:t>Footer Text</a:t>
            </a:r>
            <a:endParaRPr lang="en-US"/>
          </a:p>
        </p:txBody>
      </p:sp>
      <p:sp>
        <p:nvSpPr>
          <p:cNvPr id="4" name="Slide Number Placeholder 3"/>
          <p:cNvSpPr>
            <a:spLocks noGrp="1"/>
          </p:cNvSpPr>
          <p:nvPr>
            <p:ph type="sldNum" sz="quarter" idx="12"/>
          </p:nvPr>
        </p:nvSpPr>
        <p:spPr/>
        <p:txBody>
          <a:bodyPr/>
          <a:lstStyle>
            <a:extLst/>
          </a:lstStyle>
          <a:p>
            <a:fld id="{BA9B540C-44DA-4F69-89C9-7C84606640D3}"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18BBB94-68E6-4675-A946-F1C5994EDBD7}" type="datetime1">
              <a:rPr lang="en-US" smtClean="0"/>
              <a:t>8/30/2021</a:t>
            </a:fld>
            <a:endParaRPr lang="en-US"/>
          </a:p>
        </p:txBody>
      </p:sp>
      <p:sp>
        <p:nvSpPr>
          <p:cNvPr id="6" name="Footer Placeholder 5"/>
          <p:cNvSpPr>
            <a:spLocks noGrp="1"/>
          </p:cNvSpPr>
          <p:nvPr>
            <p:ph type="ftr" sz="quarter" idx="11"/>
          </p:nvPr>
        </p:nvSpPr>
        <p:spPr/>
        <p:txBody>
          <a:bodyPr/>
          <a:lstStyle>
            <a:extLst/>
          </a:lstStyle>
          <a:p>
            <a:r>
              <a:rPr lang="en-US" smtClean="0"/>
              <a:t>Footer Text</a:t>
            </a:r>
            <a:endParaRPr lang="en-US"/>
          </a:p>
        </p:txBody>
      </p:sp>
      <p:sp>
        <p:nvSpPr>
          <p:cNvPr id="7" name="Slide Number Placeholder 6"/>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C3B8377-21E3-4835-B75D-4E2847E2750F}" type="datetime1">
              <a:rPr lang="en-US" smtClean="0"/>
              <a:t>8/30/2021</a:t>
            </a:fld>
            <a:endParaRPr lang="en-US"/>
          </a:p>
        </p:txBody>
      </p:sp>
      <p:sp>
        <p:nvSpPr>
          <p:cNvPr id="6" name="Footer Placeholder 5"/>
          <p:cNvSpPr>
            <a:spLocks noGrp="1"/>
          </p:cNvSpPr>
          <p:nvPr>
            <p:ph type="ftr" sz="quarter" idx="11"/>
          </p:nvPr>
        </p:nvSpPr>
        <p:spPr/>
        <p:txBody>
          <a:bodyPr/>
          <a:lstStyle>
            <a:extLst/>
          </a:lstStyle>
          <a:p>
            <a:r>
              <a:rPr lang="en-US" smtClean="0"/>
              <a:t>Footer Text</a:t>
            </a:r>
            <a:endParaRPr lang="en-US"/>
          </a:p>
        </p:txBody>
      </p:sp>
      <p:sp>
        <p:nvSpPr>
          <p:cNvPr id="7" name="Slide Number Placeholder 6"/>
          <p:cNvSpPr>
            <a:spLocks noGrp="1"/>
          </p:cNvSpPr>
          <p:nvPr>
            <p:ph type="sldNum" sz="quarter" idx="12"/>
          </p:nvPr>
        </p:nvSpPr>
        <p:spPr/>
        <p:txBody>
          <a:bodyPr/>
          <a:lstStyle>
            <a:extLst/>
          </a:lstStyle>
          <a:p>
            <a:fld id="{BA9B540C-44DA-4F69-89C9-7C84606640D3}"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0C4986D-6BE9-4264-908F-02DB36FD8D6C}" type="datetime1">
              <a:rPr lang="en-US" smtClean="0"/>
              <a:t>8/30/2021</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smtClean="0"/>
              <a:t>Footer Text</a:t>
            </a:r>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A9B540C-44DA-4F69-89C9-7C84606640D3}"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smtClean="0"/>
              <a:t>The Design Process</a:t>
            </a:r>
            <a:endParaRPr lang="en-US" dirty="0"/>
          </a:p>
        </p:txBody>
      </p:sp>
      <p:sp>
        <p:nvSpPr>
          <p:cNvPr id="3" name="Subtitle 2"/>
          <p:cNvSpPr>
            <a:spLocks noGrp="1"/>
          </p:cNvSpPr>
          <p:nvPr>
            <p:ph type="subTitle" idx="1"/>
          </p:nvPr>
        </p:nvSpPr>
        <p:spPr>
          <a:xfrm>
            <a:off x="1432560" y="1850064"/>
            <a:ext cx="7406640" cy="4855536"/>
          </a:xfrm>
        </p:spPr>
        <p:txBody>
          <a:bodyPr>
            <a:normAutofit/>
          </a:bodyPr>
          <a:lstStyle/>
          <a:p>
            <a:pPr algn="just"/>
            <a:r>
              <a:rPr lang="en-US" dirty="0"/>
              <a:t>In this week we will try to explain the difference between software engineering and the design process for interactive systems, we will then finish by discussing the user centered design process</a:t>
            </a:r>
          </a:p>
          <a:p>
            <a:pPr algn="just"/>
            <a:endParaRPr lang="en-US" dirty="0"/>
          </a:p>
        </p:txBody>
      </p:sp>
      <p:sp>
        <p:nvSpPr>
          <p:cNvPr id="4" name="Date Placeholder 3"/>
          <p:cNvSpPr>
            <a:spLocks noGrp="1"/>
          </p:cNvSpPr>
          <p:nvPr>
            <p:ph type="dt" sz="half" idx="10"/>
          </p:nvPr>
        </p:nvSpPr>
        <p:spPr/>
        <p:txBody>
          <a:bodyPr/>
          <a:lstStyle/>
          <a:p>
            <a:fld id="{216C5678-EE20-4FA5-88E2-6E0BD67A2E26}" type="datetime1">
              <a:rPr lang="en-US" smtClean="0"/>
              <a:t>8/30/2021</a:t>
            </a:fld>
            <a:endParaRPr lang="en-US" dirty="0"/>
          </a:p>
        </p:txBody>
      </p:sp>
      <p:sp>
        <p:nvSpPr>
          <p:cNvPr id="6" name="Footer Placeholder 5"/>
          <p:cNvSpPr>
            <a:spLocks noGrp="1"/>
          </p:cNvSpPr>
          <p:nvPr>
            <p:ph type="ftr" sz="quarter" idx="11"/>
          </p:nvPr>
        </p:nvSpPr>
        <p:spPr/>
        <p:txBody>
          <a:bodyPr/>
          <a:lstStyle/>
          <a:p>
            <a:r>
              <a:rPr lang="en-US" smtClean="0"/>
              <a:t>Footer Text</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1</a:t>
            </a:fld>
            <a:endParaRPr lang="en-US" dirty="0"/>
          </a:p>
        </p:txBody>
      </p:sp>
    </p:spTree>
    <p:extLst>
      <p:ext uri="{BB962C8B-B14F-4D97-AF65-F5344CB8AC3E}">
        <p14:creationId xmlns:p14="http://schemas.microsoft.com/office/powerpoint/2010/main" val="9988213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rPr>
              <a:t/>
            </a:r>
            <a:br>
              <a:rPr lang="en-US" dirty="0" smtClean="0">
                <a:effectLst/>
              </a:rPr>
            </a:br>
            <a:r>
              <a:rPr lang="en-US" dirty="0" smtClean="0">
                <a:effectLst/>
              </a:rPr>
              <a:t>Stage </a:t>
            </a:r>
            <a:r>
              <a:rPr lang="en-US" dirty="0">
                <a:effectLst/>
              </a:rPr>
              <a:t>2: Perform Research/Needs </a:t>
            </a:r>
            <a:br>
              <a:rPr lang="en-US" dirty="0">
                <a:effectLst/>
              </a:rPr>
            </a:br>
            <a:r>
              <a:rPr lang="en-US" dirty="0">
                <a:effectLst/>
              </a:rPr>
              <a:t>Analysis</a:t>
            </a:r>
            <a:br>
              <a:rPr lang="en-US" dirty="0">
                <a:effectLst/>
              </a:rPr>
            </a:br>
            <a:endParaRPr lang="en-US" dirty="0"/>
          </a:p>
        </p:txBody>
      </p:sp>
      <p:sp>
        <p:nvSpPr>
          <p:cNvPr id="3" name="Content Placeholder 2"/>
          <p:cNvSpPr>
            <a:spLocks noGrp="1"/>
          </p:cNvSpPr>
          <p:nvPr>
            <p:ph idx="1"/>
          </p:nvPr>
        </p:nvSpPr>
        <p:spPr/>
        <p:txBody>
          <a:bodyPr/>
          <a:lstStyle/>
          <a:p>
            <a:pPr algn="just"/>
            <a:r>
              <a:rPr lang="en-US" dirty="0"/>
              <a:t>Partition user population</a:t>
            </a:r>
          </a:p>
          <a:p>
            <a:pPr algn="just"/>
            <a:r>
              <a:rPr lang="en-US" dirty="0"/>
              <a:t>Break job into tasks</a:t>
            </a:r>
          </a:p>
          <a:p>
            <a:pPr algn="just"/>
            <a:r>
              <a:rPr lang="en-US" dirty="0"/>
              <a:t>Conduct needs analysis through scenarios</a:t>
            </a:r>
          </a:p>
          <a:p>
            <a:pPr algn="just"/>
            <a:r>
              <a:rPr lang="en-US" dirty="0"/>
              <a:t>Sketch process flow</a:t>
            </a:r>
          </a:p>
          <a:p>
            <a:pPr algn="just"/>
            <a:r>
              <a:rPr lang="en-US" dirty="0"/>
              <a:t>Identify major objects in interface</a:t>
            </a:r>
          </a:p>
          <a:p>
            <a:pPr algn="just"/>
            <a:r>
              <a:rPr lang="en-US" dirty="0"/>
              <a:t>Research technical </a:t>
            </a:r>
            <a:r>
              <a:rPr lang="en-US" dirty="0" smtClean="0"/>
              <a:t>issues</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10</a:t>
            </a:fld>
            <a:endParaRPr lang="en-US"/>
          </a:p>
        </p:txBody>
      </p:sp>
    </p:spTree>
    <p:extLst>
      <p:ext uri="{BB962C8B-B14F-4D97-AF65-F5344CB8AC3E}">
        <p14:creationId xmlns:p14="http://schemas.microsoft.com/office/powerpoint/2010/main" val="10267093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rPr>
              <a:t/>
            </a:r>
            <a:br>
              <a:rPr lang="en-US" dirty="0" smtClean="0">
                <a:effectLst/>
              </a:rPr>
            </a:br>
            <a:r>
              <a:rPr lang="en-US" dirty="0" smtClean="0">
                <a:effectLst/>
              </a:rPr>
              <a:t>Stage </a:t>
            </a:r>
            <a:r>
              <a:rPr lang="en-US" dirty="0">
                <a:effectLst/>
              </a:rPr>
              <a:t>3: Design concepts</a:t>
            </a:r>
            <a:br>
              <a:rPr lang="en-US" dirty="0">
                <a:effectLst/>
              </a:rPr>
            </a:br>
            <a:endParaRPr lang="en-US" dirty="0"/>
          </a:p>
        </p:txBody>
      </p:sp>
      <p:sp>
        <p:nvSpPr>
          <p:cNvPr id="3" name="Content Placeholder 2"/>
          <p:cNvSpPr>
            <a:spLocks noGrp="1"/>
          </p:cNvSpPr>
          <p:nvPr>
            <p:ph idx="1"/>
          </p:nvPr>
        </p:nvSpPr>
        <p:spPr/>
        <p:txBody>
          <a:bodyPr/>
          <a:lstStyle/>
          <a:p>
            <a:pPr algn="just"/>
            <a:r>
              <a:rPr lang="en-US" dirty="0"/>
              <a:t>Create usability objectives</a:t>
            </a:r>
          </a:p>
          <a:p>
            <a:pPr algn="just"/>
            <a:r>
              <a:rPr lang="en-US" dirty="0"/>
              <a:t>Initiate guidelines and style guide</a:t>
            </a:r>
          </a:p>
          <a:p>
            <a:pPr algn="just"/>
            <a:r>
              <a:rPr lang="en-US" dirty="0"/>
              <a:t>Select navigational model and design metaphor</a:t>
            </a:r>
          </a:p>
          <a:p>
            <a:pPr algn="just"/>
            <a:r>
              <a:rPr lang="en-US" dirty="0"/>
              <a:t>Identify and prototype key screens</a:t>
            </a:r>
          </a:p>
          <a:p>
            <a:pPr algn="just"/>
            <a:r>
              <a:rPr lang="en-US" dirty="0"/>
              <a:t>Conduct initial review and usability tests</a:t>
            </a:r>
          </a:p>
          <a:p>
            <a:pPr marL="82296" indent="0" algn="just">
              <a:buNone/>
            </a:pP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11</a:t>
            </a:fld>
            <a:endParaRPr lang="en-US"/>
          </a:p>
        </p:txBody>
      </p:sp>
    </p:spTree>
    <p:extLst>
      <p:ext uri="{BB962C8B-B14F-4D97-AF65-F5344CB8AC3E}">
        <p14:creationId xmlns:p14="http://schemas.microsoft.com/office/powerpoint/2010/main" val="21021957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rPr>
              <a:t/>
            </a:r>
            <a:br>
              <a:rPr lang="en-US" dirty="0" smtClean="0">
                <a:effectLst/>
              </a:rPr>
            </a:br>
            <a:r>
              <a:rPr lang="en-US" dirty="0" smtClean="0">
                <a:effectLst/>
              </a:rPr>
              <a:t>Stage </a:t>
            </a:r>
            <a:r>
              <a:rPr lang="en-US" dirty="0">
                <a:effectLst/>
              </a:rPr>
              <a:t>4: Do iterative design</a:t>
            </a:r>
            <a:br>
              <a:rPr lang="en-US" dirty="0">
                <a:effectLst/>
              </a:rPr>
            </a:br>
            <a:endParaRPr lang="en-US" dirty="0"/>
          </a:p>
        </p:txBody>
      </p:sp>
      <p:sp>
        <p:nvSpPr>
          <p:cNvPr id="3" name="Content Placeholder 2"/>
          <p:cNvSpPr>
            <a:spLocks noGrp="1"/>
          </p:cNvSpPr>
          <p:nvPr>
            <p:ph idx="1"/>
          </p:nvPr>
        </p:nvSpPr>
        <p:spPr/>
        <p:txBody>
          <a:bodyPr/>
          <a:lstStyle/>
          <a:p>
            <a:pPr algn="just"/>
            <a:r>
              <a:rPr lang="en-US" dirty="0"/>
              <a:t>Expand key screen into full prototype</a:t>
            </a:r>
          </a:p>
          <a:p>
            <a:pPr algn="just"/>
            <a:r>
              <a:rPr lang="en-US" dirty="0"/>
              <a:t>Conduct heuristic and expert reviews</a:t>
            </a:r>
          </a:p>
          <a:p>
            <a:pPr algn="just"/>
            <a:r>
              <a:rPr lang="en-US" dirty="0"/>
              <a:t>Conduct full scale usability tests</a:t>
            </a:r>
          </a:p>
          <a:p>
            <a:pPr algn="just"/>
            <a:r>
              <a:rPr lang="en-US" dirty="0"/>
              <a:t>Deliver prototype and specification</a:t>
            </a:r>
          </a:p>
          <a:p>
            <a:pPr marL="82296" indent="0" algn="just">
              <a:buNone/>
            </a:pP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12</a:t>
            </a:fld>
            <a:endParaRPr lang="en-US"/>
          </a:p>
        </p:txBody>
      </p:sp>
    </p:spTree>
    <p:extLst>
      <p:ext uri="{BB962C8B-B14F-4D97-AF65-F5344CB8AC3E}">
        <p14:creationId xmlns:p14="http://schemas.microsoft.com/office/powerpoint/2010/main" val="20655070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rPr>
              <a:t/>
            </a:r>
            <a:br>
              <a:rPr lang="en-US" dirty="0" smtClean="0">
                <a:effectLst/>
              </a:rPr>
            </a:br>
            <a:r>
              <a:rPr lang="en-US" dirty="0" smtClean="0">
                <a:effectLst/>
              </a:rPr>
              <a:t>Stage </a:t>
            </a:r>
            <a:r>
              <a:rPr lang="en-US" dirty="0">
                <a:effectLst/>
              </a:rPr>
              <a:t>5: Implement software</a:t>
            </a:r>
            <a:br>
              <a:rPr lang="en-US" dirty="0">
                <a:effectLst/>
              </a:rPr>
            </a:br>
            <a:endParaRPr lang="en-US" dirty="0"/>
          </a:p>
        </p:txBody>
      </p:sp>
      <p:sp>
        <p:nvSpPr>
          <p:cNvPr id="3" name="Content Placeholder 2"/>
          <p:cNvSpPr>
            <a:spLocks noGrp="1"/>
          </p:cNvSpPr>
          <p:nvPr>
            <p:ph idx="1"/>
          </p:nvPr>
        </p:nvSpPr>
        <p:spPr/>
        <p:txBody>
          <a:bodyPr/>
          <a:lstStyle/>
          <a:p>
            <a:pPr algn="just"/>
            <a:r>
              <a:rPr lang="en-US" dirty="0"/>
              <a:t>Development standard practices</a:t>
            </a:r>
          </a:p>
          <a:p>
            <a:pPr algn="just"/>
            <a:r>
              <a:rPr lang="en-US" dirty="0"/>
              <a:t>Manage late stage change</a:t>
            </a:r>
          </a:p>
          <a:p>
            <a:pPr algn="just"/>
            <a:r>
              <a:rPr lang="en-US" dirty="0"/>
              <a:t>Develop help</a:t>
            </a:r>
          </a:p>
          <a:p>
            <a:pPr algn="just"/>
            <a:endParaRPr lang="en-US" dirty="0" smtClean="0"/>
          </a:p>
          <a:p>
            <a:pPr algn="just"/>
            <a:r>
              <a:rPr lang="en-US" dirty="0" smtClean="0"/>
              <a:t>Pretty </a:t>
            </a:r>
            <a:r>
              <a:rPr lang="en-US" dirty="0"/>
              <a:t>light, huh? </a:t>
            </a:r>
          </a:p>
          <a:p>
            <a:pPr algn="just"/>
            <a:r>
              <a:rPr lang="en-US" dirty="0"/>
              <a:t>Implement, my </a:t>
            </a:r>
            <a:r>
              <a:rPr lang="en-US" dirty="0" smtClean="0"/>
              <a:t>interface</a:t>
            </a:r>
            <a:endParaRPr lang="en-US" dirty="0"/>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13</a:t>
            </a:fld>
            <a:endParaRPr lang="en-US"/>
          </a:p>
        </p:txBody>
      </p:sp>
    </p:spTree>
    <p:extLst>
      <p:ext uri="{BB962C8B-B14F-4D97-AF65-F5344CB8AC3E}">
        <p14:creationId xmlns:p14="http://schemas.microsoft.com/office/powerpoint/2010/main" val="15401351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rPr>
              <a:t/>
            </a:r>
            <a:br>
              <a:rPr lang="en-US" dirty="0" smtClean="0">
                <a:effectLst/>
              </a:rPr>
            </a:br>
            <a:r>
              <a:rPr lang="en-US" dirty="0" smtClean="0">
                <a:effectLst/>
              </a:rPr>
              <a:t>Stage </a:t>
            </a:r>
            <a:r>
              <a:rPr lang="en-US" dirty="0">
                <a:effectLst/>
              </a:rPr>
              <a:t>6: Rollout assistance</a:t>
            </a:r>
            <a:br>
              <a:rPr lang="en-US" dirty="0">
                <a:effectLst/>
              </a:rPr>
            </a:br>
            <a:endParaRPr lang="en-US" dirty="0"/>
          </a:p>
        </p:txBody>
      </p:sp>
      <p:sp>
        <p:nvSpPr>
          <p:cNvPr id="3" name="Content Placeholder 2"/>
          <p:cNvSpPr>
            <a:spLocks noGrp="1"/>
          </p:cNvSpPr>
          <p:nvPr>
            <p:ph idx="1"/>
          </p:nvPr>
        </p:nvSpPr>
        <p:spPr/>
        <p:txBody>
          <a:bodyPr/>
          <a:lstStyle/>
          <a:p>
            <a:pPr algn="just"/>
            <a:r>
              <a:rPr lang="en-US" dirty="0"/>
              <a:t>Provide training</a:t>
            </a:r>
          </a:p>
          <a:p>
            <a:pPr algn="just"/>
            <a:r>
              <a:rPr lang="en-US" dirty="0"/>
              <a:t>Ongoing tracking of </a:t>
            </a:r>
            <a:r>
              <a:rPr lang="en-US" dirty="0" err="1"/>
              <a:t>HCI</a:t>
            </a:r>
            <a:r>
              <a:rPr lang="en-US" dirty="0"/>
              <a:t> performance</a:t>
            </a:r>
          </a:p>
          <a:p>
            <a:pPr marL="82296" indent="0" algn="just">
              <a:buNone/>
            </a:pP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14</a:t>
            </a:fld>
            <a:endParaRPr lang="en-US"/>
          </a:p>
        </p:txBody>
      </p:sp>
    </p:spTree>
    <p:extLst>
      <p:ext uri="{BB962C8B-B14F-4D97-AF65-F5344CB8AC3E}">
        <p14:creationId xmlns:p14="http://schemas.microsoft.com/office/powerpoint/2010/main" val="31205403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Assembling the team</a:t>
            </a:r>
          </a:p>
        </p:txBody>
      </p:sp>
      <p:sp>
        <p:nvSpPr>
          <p:cNvPr id="3" name="Content Placeholder 2"/>
          <p:cNvSpPr>
            <a:spLocks noGrp="1"/>
          </p:cNvSpPr>
          <p:nvPr>
            <p:ph idx="1"/>
          </p:nvPr>
        </p:nvSpPr>
        <p:spPr/>
        <p:txBody>
          <a:bodyPr>
            <a:normAutofit/>
          </a:bodyPr>
          <a:lstStyle/>
          <a:p>
            <a:pPr algn="just"/>
            <a:r>
              <a:rPr lang="en-US" dirty="0"/>
              <a:t>Who would you want</a:t>
            </a:r>
            <a:r>
              <a:rPr lang="en-US" dirty="0" smtClean="0"/>
              <a:t>?</a:t>
            </a:r>
          </a:p>
          <a:p>
            <a:pPr algn="just"/>
            <a:r>
              <a:rPr lang="en-US" dirty="0"/>
              <a:t>Sociologists </a:t>
            </a:r>
            <a:r>
              <a:rPr lang="en-US" dirty="0" smtClean="0"/>
              <a:t>- study </a:t>
            </a:r>
            <a:r>
              <a:rPr lang="en-US" dirty="0"/>
              <a:t>of organizations</a:t>
            </a:r>
          </a:p>
          <a:p>
            <a:pPr algn="just"/>
            <a:r>
              <a:rPr lang="en-US" dirty="0"/>
              <a:t>Psychologists </a:t>
            </a:r>
            <a:r>
              <a:rPr lang="en-US" dirty="0" smtClean="0"/>
              <a:t> - study </a:t>
            </a:r>
            <a:r>
              <a:rPr lang="en-US" dirty="0"/>
              <a:t>of individuals</a:t>
            </a:r>
          </a:p>
          <a:p>
            <a:pPr algn="just"/>
            <a:r>
              <a:rPr lang="en-US" dirty="0"/>
              <a:t>Usability experts</a:t>
            </a:r>
          </a:p>
          <a:p>
            <a:pPr algn="just"/>
            <a:r>
              <a:rPr lang="en-US" dirty="0"/>
              <a:t>Graphic artists</a:t>
            </a:r>
          </a:p>
          <a:p>
            <a:pPr algn="just"/>
            <a:r>
              <a:rPr lang="en-US" dirty="0"/>
              <a:t>Who </a:t>
            </a:r>
            <a:r>
              <a:rPr lang="en-US" dirty="0" smtClean="0"/>
              <a:t>else?...................................................</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15</a:t>
            </a:fld>
            <a:endParaRPr lang="en-US"/>
          </a:p>
        </p:txBody>
      </p:sp>
    </p:spTree>
    <p:extLst>
      <p:ext uri="{BB962C8B-B14F-4D97-AF65-F5344CB8AC3E}">
        <p14:creationId xmlns:p14="http://schemas.microsoft.com/office/powerpoint/2010/main" val="39552070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 Design</a:t>
            </a:r>
            <a:endParaRPr lang="en-US" dirty="0"/>
          </a:p>
        </p:txBody>
      </p:sp>
      <p:sp>
        <p:nvSpPr>
          <p:cNvPr id="3" name="Content Placeholder 2"/>
          <p:cNvSpPr>
            <a:spLocks noGrp="1"/>
          </p:cNvSpPr>
          <p:nvPr>
            <p:ph idx="1"/>
          </p:nvPr>
        </p:nvSpPr>
        <p:spPr/>
        <p:txBody>
          <a:bodyPr>
            <a:normAutofit/>
          </a:bodyPr>
          <a:lstStyle/>
          <a:p>
            <a:pPr marL="487363" indent="-487363" algn="just">
              <a:lnSpc>
                <a:spcPct val="90000"/>
              </a:lnSpc>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endParaRPr lang="en-US" dirty="0" smtClean="0"/>
          </a:p>
          <a:p>
            <a:pPr marL="0" indent="0" algn="just">
              <a:lnSpc>
                <a:spcPct val="90000"/>
              </a:lnSpc>
              <a:buClr>
                <a:srgbClr val="FFFFFF"/>
              </a:buClr>
              <a:buSzPct val="50000"/>
              <a:buNone/>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 </a:t>
            </a:r>
            <a:r>
              <a:rPr lang="en-US" dirty="0" smtClean="0"/>
              <a:t>User </a:t>
            </a:r>
            <a:r>
              <a:rPr lang="en-US" dirty="0"/>
              <a:t>interfaces should be designed to match the skills, experience and expectations of its anticipated users.</a:t>
            </a:r>
          </a:p>
          <a:p>
            <a:pPr marL="0" indent="0" algn="just">
              <a:lnSpc>
                <a:spcPct val="90000"/>
              </a:lnSpc>
              <a:buClr>
                <a:srgbClr val="FFFFFF"/>
              </a:buClr>
              <a:buSzPct val="50000"/>
              <a:buNone/>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smtClean="0"/>
              <a:t> System </a:t>
            </a:r>
            <a:r>
              <a:rPr lang="en-US" dirty="0"/>
              <a:t>users often judge a system by its </a:t>
            </a:r>
            <a:br>
              <a:rPr lang="en-US" dirty="0"/>
            </a:br>
            <a:r>
              <a:rPr lang="en-US" dirty="0"/>
              <a:t>interface rather than its functionality.</a:t>
            </a:r>
          </a:p>
          <a:p>
            <a:pPr marL="0" indent="0" algn="just">
              <a:lnSpc>
                <a:spcPct val="90000"/>
              </a:lnSpc>
              <a:buClr>
                <a:srgbClr val="FFFFFF"/>
              </a:buClr>
              <a:buSzPct val="50000"/>
              <a:buNone/>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A poorly designed interface can cause a user to make catastrophic errors.</a:t>
            </a:r>
          </a:p>
          <a:p>
            <a:pPr marL="0" indent="0" algn="just">
              <a:lnSpc>
                <a:spcPct val="90000"/>
              </a:lnSpc>
              <a:buClr>
                <a:srgbClr val="FFFFFF"/>
              </a:buClr>
              <a:buSzPct val="50000"/>
              <a:buNone/>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Poor user interface design is the reason why so many software systems are never used.</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16</a:t>
            </a:fld>
            <a:endParaRPr lang="en-US"/>
          </a:p>
        </p:txBody>
      </p:sp>
    </p:spTree>
    <p:extLst>
      <p:ext uri="{BB962C8B-B14F-4D97-AF65-F5344CB8AC3E}">
        <p14:creationId xmlns:p14="http://schemas.microsoft.com/office/powerpoint/2010/main" val="39994440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Human factors in interface design</a:t>
            </a:r>
          </a:p>
        </p:txBody>
      </p:sp>
      <p:sp>
        <p:nvSpPr>
          <p:cNvPr id="3" name="Content Placeholder 2"/>
          <p:cNvSpPr>
            <a:spLocks noGrp="1"/>
          </p:cNvSpPr>
          <p:nvPr>
            <p:ph idx="1"/>
          </p:nvPr>
        </p:nvSpPr>
        <p:spPr/>
        <p:txBody>
          <a:bodyPr/>
          <a:lstStyle/>
          <a:p>
            <a:pPr marL="487363" indent="-487363" algn="just">
              <a:lnSpc>
                <a:spcPct val="90000"/>
              </a:lnSpc>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sz="2400" dirty="0"/>
              <a:t>Limited short-term memory</a:t>
            </a:r>
          </a:p>
          <a:p>
            <a:pPr marL="1087438" lvl="1" indent="-479425" algn="just">
              <a:lnSpc>
                <a:spcPct val="90000"/>
              </a:lnSpc>
              <a:spcBef>
                <a:spcPts val="500"/>
              </a:spcBef>
              <a:buClr>
                <a:srgbClr val="FFFFFF"/>
              </a:buClr>
              <a:buFont typeface="Arial" charset="0"/>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sz="2000" dirty="0"/>
              <a:t>People can instantaneously remember about 7 items of information. If you present more than this, they are more liable to make mistakes.</a:t>
            </a:r>
          </a:p>
          <a:p>
            <a:pPr marL="487363" indent="-487363" algn="just">
              <a:lnSpc>
                <a:spcPct val="90000"/>
              </a:lnSpc>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sz="2400" dirty="0"/>
              <a:t>People make mistakes</a:t>
            </a:r>
          </a:p>
          <a:p>
            <a:pPr marL="1087438" lvl="1" indent="-479425" algn="just">
              <a:lnSpc>
                <a:spcPct val="90000"/>
              </a:lnSpc>
              <a:spcBef>
                <a:spcPts val="500"/>
              </a:spcBef>
              <a:buClr>
                <a:srgbClr val="FFFFFF"/>
              </a:buClr>
              <a:buFont typeface="Arial" charset="0"/>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sz="2000" dirty="0"/>
              <a:t>When people make mistakes and systems go wrong, inappropriate alarms and messages can increase stress and hence the likelihood of more mistakes.</a:t>
            </a:r>
          </a:p>
          <a:p>
            <a:pPr marL="487363" indent="-487363" algn="just">
              <a:lnSpc>
                <a:spcPct val="90000"/>
              </a:lnSpc>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sz="2400" dirty="0"/>
              <a:t>People are different</a:t>
            </a:r>
          </a:p>
          <a:p>
            <a:pPr marL="1087438" lvl="1" indent="-479425" algn="just">
              <a:lnSpc>
                <a:spcPct val="90000"/>
              </a:lnSpc>
              <a:spcBef>
                <a:spcPts val="500"/>
              </a:spcBef>
              <a:buClr>
                <a:srgbClr val="FFFFFF"/>
              </a:buClr>
              <a:buFont typeface="Arial" charset="0"/>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sz="2000" dirty="0"/>
              <a:t>People have a wide range of physical capabilities. Designers should not just design for their own capabilities.</a:t>
            </a:r>
          </a:p>
          <a:p>
            <a:pPr marL="487363" indent="-487363" algn="just">
              <a:lnSpc>
                <a:spcPct val="90000"/>
              </a:lnSpc>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sz="2400" dirty="0"/>
              <a:t>People have different interaction preferences</a:t>
            </a:r>
          </a:p>
          <a:p>
            <a:pPr marL="1087438" lvl="1" indent="-479425" algn="just">
              <a:lnSpc>
                <a:spcPct val="90000"/>
              </a:lnSpc>
              <a:spcBef>
                <a:spcPts val="500"/>
              </a:spcBef>
              <a:buClr>
                <a:srgbClr val="FFFFFF"/>
              </a:buClr>
              <a:buFont typeface="Arial" charset="0"/>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sz="2000" dirty="0"/>
              <a:t>Some like pictures, some like text.</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17</a:t>
            </a:fld>
            <a:endParaRPr lang="en-US"/>
          </a:p>
        </p:txBody>
      </p:sp>
    </p:spTree>
    <p:extLst>
      <p:ext uri="{BB962C8B-B14F-4D97-AF65-F5344CB8AC3E}">
        <p14:creationId xmlns:p14="http://schemas.microsoft.com/office/powerpoint/2010/main" val="30643921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 design principles</a:t>
            </a:r>
          </a:p>
        </p:txBody>
      </p:sp>
      <p:sp>
        <p:nvSpPr>
          <p:cNvPr id="3" name="Content Placeholder 2"/>
          <p:cNvSpPr>
            <a:spLocks noGrp="1"/>
          </p:cNvSpPr>
          <p:nvPr>
            <p:ph idx="1"/>
          </p:nvPr>
        </p:nvSpPr>
        <p:spPr/>
        <p:txBody>
          <a:bodyPr/>
          <a:lstStyle/>
          <a:p>
            <a:pPr marL="0" indent="0" algn="just">
              <a:lnSpc>
                <a:spcPct val="90000"/>
              </a:lnSpc>
              <a:buClr>
                <a:srgbClr val="FFFFFF"/>
              </a:buClr>
              <a:buSzPct val="50000"/>
              <a:buNone/>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UI design must take account of the needs, experience and capabilities of the system users.</a:t>
            </a:r>
          </a:p>
          <a:p>
            <a:pPr marL="0" indent="0" algn="just">
              <a:lnSpc>
                <a:spcPct val="90000"/>
              </a:lnSpc>
              <a:buClr>
                <a:srgbClr val="FFFFFF"/>
              </a:buClr>
              <a:buSzPct val="50000"/>
              <a:buNone/>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Designers should be aware of people’s physical and mental limitations (e.g. limited short-term memory) and should recognise that people make mistakes.</a:t>
            </a:r>
          </a:p>
          <a:p>
            <a:pPr marL="0" indent="0" algn="just">
              <a:lnSpc>
                <a:spcPct val="90000"/>
              </a:lnSpc>
              <a:buClr>
                <a:srgbClr val="FFFFFF"/>
              </a:buClr>
              <a:buSzPct val="50000"/>
              <a:buNone/>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UI design principles underlie interface designs although not all principles are applicable to all designs.</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18</a:t>
            </a:fld>
            <a:endParaRPr lang="en-US"/>
          </a:p>
        </p:txBody>
      </p:sp>
    </p:spTree>
    <p:extLst>
      <p:ext uri="{BB962C8B-B14F-4D97-AF65-F5344CB8AC3E}">
        <p14:creationId xmlns:p14="http://schemas.microsoft.com/office/powerpoint/2010/main" val="19418304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design principles</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878108981"/>
              </p:ext>
            </p:extLst>
          </p:nvPr>
        </p:nvGraphicFramePr>
        <p:xfrm>
          <a:off x="1371600" y="1295400"/>
          <a:ext cx="6958012" cy="4511673"/>
        </p:xfrm>
        <a:graphic>
          <a:graphicData uri="http://schemas.openxmlformats.org/drawingml/2006/table">
            <a:tbl>
              <a:tblPr>
                <a:tableStyleId>{5C22544A-7EE6-4342-B048-85BDC9FD1C3A}</a:tableStyleId>
              </a:tblPr>
              <a:tblGrid>
                <a:gridCol w="1787730"/>
                <a:gridCol w="5170282"/>
              </a:tblGrid>
              <a:tr h="408062">
                <a:tc>
                  <a:txBody>
                    <a:bodyPr/>
                    <a:lstStyle/>
                    <a:p>
                      <a:pPr marL="0" marR="0" algn="just">
                        <a:spcBef>
                          <a:spcPts val="0"/>
                        </a:spcBef>
                        <a:spcAft>
                          <a:spcPts val="0"/>
                        </a:spcAft>
                      </a:pPr>
                      <a:r>
                        <a:rPr lang="en-GB" sz="1000">
                          <a:effectLst/>
                        </a:rPr>
                        <a:t>Principle</a:t>
                      </a:r>
                      <a:endParaRPr lang="en-US" sz="1000">
                        <a:effectLst/>
                        <a:latin typeface="Times New Roman"/>
                        <a:ea typeface="Times New Roman"/>
                      </a:endParaRPr>
                    </a:p>
                  </a:txBody>
                  <a:tcPr marL="54610" marR="54610" marT="0" marB="73025"/>
                </a:tc>
                <a:tc>
                  <a:txBody>
                    <a:bodyPr/>
                    <a:lstStyle/>
                    <a:p>
                      <a:pPr marL="0" marR="0" algn="just">
                        <a:spcBef>
                          <a:spcPts val="0"/>
                        </a:spcBef>
                        <a:spcAft>
                          <a:spcPts val="0"/>
                        </a:spcAft>
                      </a:pPr>
                      <a:r>
                        <a:rPr lang="en-GB" sz="1000" dirty="0">
                          <a:effectLst/>
                        </a:rPr>
                        <a:t>Description</a:t>
                      </a:r>
                      <a:endParaRPr lang="en-US" sz="1000" dirty="0">
                        <a:effectLst/>
                        <a:latin typeface="Times New Roman"/>
                        <a:ea typeface="Times New Roman"/>
                      </a:endParaRPr>
                    </a:p>
                  </a:txBody>
                  <a:tcPr marL="54610" marR="54610" marT="0" marB="73025"/>
                </a:tc>
              </a:tr>
              <a:tr h="959809">
                <a:tc>
                  <a:txBody>
                    <a:bodyPr/>
                    <a:lstStyle/>
                    <a:p>
                      <a:pPr marL="0" marR="0" algn="just">
                        <a:spcBef>
                          <a:spcPts val="0"/>
                        </a:spcBef>
                        <a:spcAft>
                          <a:spcPts val="0"/>
                        </a:spcAft>
                      </a:pPr>
                      <a:r>
                        <a:rPr lang="en-GB" sz="1000">
                          <a:effectLst/>
                        </a:rPr>
                        <a:t>User familiarity</a:t>
                      </a:r>
                      <a:endParaRPr lang="en-US" sz="1000">
                        <a:effectLst/>
                        <a:latin typeface="Times New Roman"/>
                        <a:ea typeface="Times New Roman"/>
                      </a:endParaRPr>
                    </a:p>
                  </a:txBody>
                  <a:tcPr marL="54610" marR="54610" marT="0" marB="73025"/>
                </a:tc>
                <a:tc>
                  <a:txBody>
                    <a:bodyPr/>
                    <a:lstStyle/>
                    <a:p>
                      <a:pPr marL="0" marR="0" algn="just">
                        <a:spcBef>
                          <a:spcPts val="0"/>
                        </a:spcBef>
                        <a:spcAft>
                          <a:spcPts val="0"/>
                        </a:spcAft>
                      </a:pPr>
                      <a:r>
                        <a:rPr lang="en-GB" sz="1000">
                          <a:effectLst/>
                        </a:rPr>
                        <a:t>The interface should use terms and concepts which are drawn from the experience of the people who will make most use of the system.</a:t>
                      </a:r>
                      <a:endParaRPr lang="en-US" sz="1000">
                        <a:effectLst/>
                        <a:latin typeface="Times New Roman"/>
                        <a:ea typeface="Times New Roman"/>
                      </a:endParaRPr>
                    </a:p>
                  </a:txBody>
                  <a:tcPr marL="54610" marR="54610" marT="0" marB="73025"/>
                </a:tc>
              </a:tr>
              <a:tr h="683935">
                <a:tc>
                  <a:txBody>
                    <a:bodyPr/>
                    <a:lstStyle/>
                    <a:p>
                      <a:pPr marL="0" marR="0" algn="just">
                        <a:spcBef>
                          <a:spcPts val="0"/>
                        </a:spcBef>
                        <a:spcAft>
                          <a:spcPts val="0"/>
                        </a:spcAft>
                      </a:pPr>
                      <a:r>
                        <a:rPr lang="en-GB" sz="1000">
                          <a:effectLst/>
                        </a:rPr>
                        <a:t>Consistency</a:t>
                      </a:r>
                      <a:endParaRPr lang="en-US" sz="1000">
                        <a:effectLst/>
                        <a:latin typeface="Times New Roman"/>
                        <a:ea typeface="Times New Roman"/>
                      </a:endParaRPr>
                    </a:p>
                  </a:txBody>
                  <a:tcPr marL="54610" marR="54610" marT="0" marB="73025"/>
                </a:tc>
                <a:tc>
                  <a:txBody>
                    <a:bodyPr/>
                    <a:lstStyle/>
                    <a:p>
                      <a:pPr marL="0" marR="0" algn="just">
                        <a:spcBef>
                          <a:spcPts val="0"/>
                        </a:spcBef>
                        <a:spcAft>
                          <a:spcPts val="0"/>
                        </a:spcAft>
                      </a:pPr>
                      <a:r>
                        <a:rPr lang="en-GB" sz="1000">
                          <a:effectLst/>
                        </a:rPr>
                        <a:t>The interface should be consistent in that, wherever possible, comparable operations should be activated in the same way.</a:t>
                      </a:r>
                      <a:endParaRPr lang="en-US" sz="1000">
                        <a:effectLst/>
                        <a:latin typeface="Times New Roman"/>
                        <a:ea typeface="Times New Roman"/>
                      </a:endParaRPr>
                    </a:p>
                  </a:txBody>
                  <a:tcPr marL="54610" marR="54610" marT="0" marB="73025"/>
                </a:tc>
              </a:tr>
              <a:tr h="408062">
                <a:tc>
                  <a:txBody>
                    <a:bodyPr/>
                    <a:lstStyle/>
                    <a:p>
                      <a:pPr marL="0" marR="0" algn="just">
                        <a:spcBef>
                          <a:spcPts val="0"/>
                        </a:spcBef>
                        <a:spcAft>
                          <a:spcPts val="0"/>
                        </a:spcAft>
                      </a:pPr>
                      <a:r>
                        <a:rPr lang="en-GB" sz="1000">
                          <a:effectLst/>
                        </a:rPr>
                        <a:t>Minimal surprise</a:t>
                      </a:r>
                      <a:endParaRPr lang="en-US" sz="1000">
                        <a:effectLst/>
                        <a:latin typeface="Times New Roman"/>
                        <a:ea typeface="Times New Roman"/>
                      </a:endParaRPr>
                    </a:p>
                  </a:txBody>
                  <a:tcPr marL="54610" marR="54610" marT="0" marB="73025"/>
                </a:tc>
                <a:tc>
                  <a:txBody>
                    <a:bodyPr/>
                    <a:lstStyle/>
                    <a:p>
                      <a:pPr marL="0" marR="0" algn="just">
                        <a:spcBef>
                          <a:spcPts val="0"/>
                        </a:spcBef>
                        <a:spcAft>
                          <a:spcPts val="0"/>
                        </a:spcAft>
                      </a:pPr>
                      <a:r>
                        <a:rPr lang="en-GB" sz="1000">
                          <a:effectLst/>
                        </a:rPr>
                        <a:t>Users should never be surprised by the behaviour of a system.</a:t>
                      </a:r>
                      <a:endParaRPr lang="en-US" sz="1000">
                        <a:effectLst/>
                        <a:latin typeface="Times New Roman"/>
                        <a:ea typeface="Times New Roman"/>
                      </a:endParaRPr>
                    </a:p>
                  </a:txBody>
                  <a:tcPr marL="54610" marR="54610" marT="0" marB="73025"/>
                </a:tc>
              </a:tr>
              <a:tr h="683935">
                <a:tc>
                  <a:txBody>
                    <a:bodyPr/>
                    <a:lstStyle/>
                    <a:p>
                      <a:pPr marL="0" marR="0" algn="just">
                        <a:spcBef>
                          <a:spcPts val="0"/>
                        </a:spcBef>
                        <a:spcAft>
                          <a:spcPts val="0"/>
                        </a:spcAft>
                      </a:pPr>
                      <a:r>
                        <a:rPr lang="en-GB" sz="1000">
                          <a:effectLst/>
                        </a:rPr>
                        <a:t>Recoverability</a:t>
                      </a:r>
                      <a:endParaRPr lang="en-US" sz="1000">
                        <a:effectLst/>
                        <a:latin typeface="Times New Roman"/>
                        <a:ea typeface="Times New Roman"/>
                      </a:endParaRPr>
                    </a:p>
                  </a:txBody>
                  <a:tcPr marL="54610" marR="54610" marT="0" marB="73025"/>
                </a:tc>
                <a:tc>
                  <a:txBody>
                    <a:bodyPr/>
                    <a:lstStyle/>
                    <a:p>
                      <a:pPr marL="0" marR="0" algn="just">
                        <a:spcBef>
                          <a:spcPts val="0"/>
                        </a:spcBef>
                        <a:spcAft>
                          <a:spcPts val="0"/>
                        </a:spcAft>
                      </a:pPr>
                      <a:r>
                        <a:rPr lang="en-GB" sz="1000">
                          <a:effectLst/>
                        </a:rPr>
                        <a:t>The interface should include mechanisms to allow users to recover from errors.</a:t>
                      </a:r>
                      <a:endParaRPr lang="en-US" sz="1000">
                        <a:effectLst/>
                        <a:latin typeface="Times New Roman"/>
                        <a:ea typeface="Times New Roman"/>
                      </a:endParaRPr>
                    </a:p>
                  </a:txBody>
                  <a:tcPr marL="54610" marR="54610" marT="0" marB="73025"/>
                </a:tc>
              </a:tr>
              <a:tr h="683935">
                <a:tc>
                  <a:txBody>
                    <a:bodyPr/>
                    <a:lstStyle/>
                    <a:p>
                      <a:pPr marL="0" marR="0" algn="just">
                        <a:spcBef>
                          <a:spcPts val="0"/>
                        </a:spcBef>
                        <a:spcAft>
                          <a:spcPts val="0"/>
                        </a:spcAft>
                      </a:pPr>
                      <a:r>
                        <a:rPr lang="en-GB" sz="1000">
                          <a:effectLst/>
                        </a:rPr>
                        <a:t>User guidance</a:t>
                      </a:r>
                      <a:endParaRPr lang="en-US" sz="1000">
                        <a:effectLst/>
                        <a:latin typeface="Times New Roman"/>
                        <a:ea typeface="Times New Roman"/>
                      </a:endParaRPr>
                    </a:p>
                  </a:txBody>
                  <a:tcPr marL="54610" marR="54610" marT="0" marB="73025"/>
                </a:tc>
                <a:tc>
                  <a:txBody>
                    <a:bodyPr/>
                    <a:lstStyle/>
                    <a:p>
                      <a:pPr marL="0" marR="0" algn="just">
                        <a:spcBef>
                          <a:spcPts val="0"/>
                        </a:spcBef>
                        <a:spcAft>
                          <a:spcPts val="0"/>
                        </a:spcAft>
                      </a:pPr>
                      <a:r>
                        <a:rPr lang="en-GB" sz="1000">
                          <a:effectLst/>
                        </a:rPr>
                        <a:t>The interface should provide meaningful feedback when errors occur and provide context-sensitive user help facilities.</a:t>
                      </a:r>
                      <a:endParaRPr lang="en-US" sz="1000">
                        <a:effectLst/>
                        <a:latin typeface="Times New Roman"/>
                        <a:ea typeface="Times New Roman"/>
                      </a:endParaRPr>
                    </a:p>
                  </a:txBody>
                  <a:tcPr marL="54610" marR="54610" marT="0" marB="73025"/>
                </a:tc>
              </a:tr>
              <a:tr h="683935">
                <a:tc>
                  <a:txBody>
                    <a:bodyPr/>
                    <a:lstStyle/>
                    <a:p>
                      <a:pPr marL="0" marR="0" algn="just">
                        <a:spcBef>
                          <a:spcPts val="0"/>
                        </a:spcBef>
                        <a:spcAft>
                          <a:spcPts val="0"/>
                        </a:spcAft>
                      </a:pPr>
                      <a:r>
                        <a:rPr lang="en-GB" sz="1000">
                          <a:effectLst/>
                        </a:rPr>
                        <a:t>User diversity</a:t>
                      </a:r>
                      <a:endParaRPr lang="en-US" sz="1000">
                        <a:effectLst/>
                        <a:latin typeface="Times New Roman"/>
                        <a:ea typeface="Times New Roman"/>
                      </a:endParaRPr>
                    </a:p>
                  </a:txBody>
                  <a:tcPr marL="54610" marR="54610" marT="0" marB="73025"/>
                </a:tc>
                <a:tc>
                  <a:txBody>
                    <a:bodyPr/>
                    <a:lstStyle/>
                    <a:p>
                      <a:pPr marL="0" marR="0" algn="just">
                        <a:spcBef>
                          <a:spcPts val="0"/>
                        </a:spcBef>
                        <a:spcAft>
                          <a:spcPts val="0"/>
                        </a:spcAft>
                      </a:pPr>
                      <a:r>
                        <a:rPr lang="en-GB" sz="1000" dirty="0">
                          <a:effectLst/>
                        </a:rPr>
                        <a:t>The interface should provide appropriate interaction facilities for different types of system user.</a:t>
                      </a:r>
                      <a:endParaRPr lang="en-US" sz="1000" dirty="0">
                        <a:effectLst/>
                        <a:latin typeface="Times New Roman"/>
                        <a:ea typeface="Times New Roman"/>
                      </a:endParaRPr>
                    </a:p>
                  </a:txBody>
                  <a:tcPr marL="54610" marR="54610" marT="0" marB="73025"/>
                </a:tc>
              </a:tr>
            </a:tbl>
          </a:graphicData>
        </a:graphic>
      </p:graphicFrame>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19</a:t>
            </a:fld>
            <a:endParaRPr lang="en-US"/>
          </a:p>
        </p:txBody>
      </p:sp>
      <p:sp>
        <p:nvSpPr>
          <p:cNvPr id="9" name="Rectangle 1"/>
          <p:cNvSpPr>
            <a:spLocks noChangeArrowheads="1"/>
          </p:cNvSpPr>
          <p:nvPr/>
        </p:nvSpPr>
        <p:spPr bwMode="auto">
          <a:xfrm>
            <a:off x="2871788" y="26019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77433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err="1" smtClean="0"/>
              <a:t>HCI</a:t>
            </a:r>
            <a:r>
              <a:rPr lang="en-US" dirty="0" smtClean="0"/>
              <a:t> </a:t>
            </a:r>
            <a:r>
              <a:rPr lang="en-US" dirty="0"/>
              <a:t>Design and Creativity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err="1"/>
              <a:t>HCI</a:t>
            </a:r>
            <a:r>
              <a:rPr lang="en-US" dirty="0"/>
              <a:t> Design and Creativity </a:t>
            </a:r>
          </a:p>
          <a:p>
            <a:pPr algn="just"/>
            <a:r>
              <a:rPr lang="en-US" dirty="0"/>
              <a:t>Design is a creative act</a:t>
            </a:r>
          </a:p>
          <a:p>
            <a:pPr marL="82296" indent="0" algn="just">
              <a:buNone/>
            </a:pPr>
            <a:r>
              <a:rPr lang="en-US" dirty="0"/>
              <a:t>	No algorithm, fixed recipe for success</a:t>
            </a:r>
          </a:p>
          <a:p>
            <a:pPr algn="just"/>
            <a:r>
              <a:rPr lang="en-US" dirty="0"/>
              <a:t>Blank canvas block</a:t>
            </a:r>
          </a:p>
          <a:p>
            <a:pPr marL="82296" indent="0" algn="just">
              <a:buNone/>
            </a:pPr>
            <a:r>
              <a:rPr lang="en-US" dirty="0"/>
              <a:t>	Takes courage to make choices</a:t>
            </a:r>
          </a:p>
          <a:p>
            <a:pPr algn="just"/>
            <a:r>
              <a:rPr lang="en-US" dirty="0" err="1"/>
              <a:t>HCI</a:t>
            </a:r>
            <a:r>
              <a:rPr lang="en-US" dirty="0"/>
              <a:t> Process models set stage for creative acts</a:t>
            </a:r>
          </a:p>
          <a:p>
            <a:pPr marL="82296" indent="0" algn="just">
              <a:buNone/>
            </a:pPr>
            <a:r>
              <a:rPr lang="en-US" dirty="0"/>
              <a:t>	Help get past </a:t>
            </a:r>
            <a:r>
              <a:rPr lang="en-US" dirty="0" err="1"/>
              <a:t>BCB</a:t>
            </a:r>
            <a:endParaRPr lang="en-US" dirty="0"/>
          </a:p>
          <a:p>
            <a:pPr marL="82296" indent="0" algn="just">
              <a:buNone/>
            </a:pPr>
            <a:r>
              <a:rPr lang="en-US" dirty="0"/>
              <a:t>	Help find and correct mistakes</a:t>
            </a:r>
          </a:p>
          <a:p>
            <a:pPr marL="82296" indent="0" algn="just">
              <a:buNone/>
            </a:pPr>
            <a:r>
              <a:rPr lang="en-US" dirty="0" smtClean="0"/>
              <a:t>	Make </a:t>
            </a:r>
            <a:r>
              <a:rPr lang="en-US" dirty="0"/>
              <a:t>it easier to dare, to try and try again</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a:t>
            </a:fld>
            <a:endParaRPr lang="en-US"/>
          </a:p>
        </p:txBody>
      </p:sp>
    </p:spTree>
    <p:extLst>
      <p:ext uri="{BB962C8B-B14F-4D97-AF65-F5344CB8AC3E}">
        <p14:creationId xmlns:p14="http://schemas.microsoft.com/office/powerpoint/2010/main" val="40139764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principles</a:t>
            </a:r>
          </a:p>
        </p:txBody>
      </p:sp>
      <p:sp>
        <p:nvSpPr>
          <p:cNvPr id="3" name="Content Placeholder 2"/>
          <p:cNvSpPr>
            <a:spLocks noGrp="1"/>
          </p:cNvSpPr>
          <p:nvPr>
            <p:ph idx="1"/>
          </p:nvPr>
        </p:nvSpPr>
        <p:spPr/>
        <p:txBody>
          <a:bodyPr/>
          <a:lstStyle/>
          <a:p>
            <a:pPr marL="487363" indent="-487363" algn="just">
              <a:lnSpc>
                <a:spcPct val="90000"/>
              </a:lnSpc>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sz="2400" dirty="0"/>
              <a:t>User familiarity</a:t>
            </a:r>
          </a:p>
          <a:p>
            <a:pPr marL="1087438" lvl="1" indent="-479425" algn="just">
              <a:lnSpc>
                <a:spcPct val="90000"/>
              </a:lnSpc>
              <a:spcBef>
                <a:spcPts val="500"/>
              </a:spcBef>
              <a:buClr>
                <a:srgbClr val="FFFFFF"/>
              </a:buClr>
              <a:buFont typeface="Arial" charset="0"/>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sz="2000" dirty="0"/>
              <a:t>The interface should be based on user-oriented </a:t>
            </a:r>
            <a:br>
              <a:rPr lang="en-US" sz="2000" dirty="0"/>
            </a:br>
            <a:r>
              <a:rPr lang="en-US" sz="2000" dirty="0"/>
              <a:t>terms and concepts rather than computer concepts. For example, an office system should use concepts such as letters, documents, folders etc. rather than directories, file identifiers, etc.</a:t>
            </a:r>
          </a:p>
          <a:p>
            <a:pPr marL="487363" indent="-487363" algn="just">
              <a:lnSpc>
                <a:spcPct val="90000"/>
              </a:lnSpc>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sz="2400" dirty="0"/>
              <a:t>Consistency</a:t>
            </a:r>
          </a:p>
          <a:p>
            <a:pPr marL="1087438" lvl="1" indent="-479425" algn="just">
              <a:lnSpc>
                <a:spcPct val="90000"/>
              </a:lnSpc>
              <a:spcBef>
                <a:spcPts val="500"/>
              </a:spcBef>
              <a:buClr>
                <a:srgbClr val="FFFFFF"/>
              </a:buClr>
              <a:buFont typeface="Arial" charset="0"/>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sz="2000" dirty="0"/>
              <a:t>The system should display an appropriate level </a:t>
            </a:r>
            <a:br>
              <a:rPr lang="en-US" sz="2000" dirty="0"/>
            </a:br>
            <a:r>
              <a:rPr lang="en-US" sz="2000" dirty="0"/>
              <a:t>of consistency. Commands and menus should have the same format, command punctuation should be similar, etc.</a:t>
            </a:r>
          </a:p>
          <a:p>
            <a:pPr marL="487363" indent="-487363" algn="just">
              <a:lnSpc>
                <a:spcPct val="90000"/>
              </a:lnSpc>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sz="2400" dirty="0"/>
              <a:t>Minimal surprise</a:t>
            </a:r>
          </a:p>
          <a:p>
            <a:pPr marL="1087438" lvl="1" indent="-479425" algn="just">
              <a:lnSpc>
                <a:spcPct val="90000"/>
              </a:lnSpc>
              <a:spcBef>
                <a:spcPts val="500"/>
              </a:spcBef>
              <a:buClr>
                <a:srgbClr val="FFFFFF"/>
              </a:buClr>
              <a:buFont typeface="Arial" charset="0"/>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sz="2000" dirty="0"/>
              <a:t>If a command operates in a known way, the user should be </a:t>
            </a:r>
            <a:br>
              <a:rPr lang="en-US" sz="2000" dirty="0"/>
            </a:br>
            <a:r>
              <a:rPr lang="en-US" sz="2000" dirty="0"/>
              <a:t>able to predict the operation of comparable commands</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20</a:t>
            </a:fld>
            <a:endParaRPr lang="en-US"/>
          </a:p>
        </p:txBody>
      </p:sp>
    </p:spTree>
    <p:extLst>
      <p:ext uri="{BB962C8B-B14F-4D97-AF65-F5344CB8AC3E}">
        <p14:creationId xmlns:p14="http://schemas.microsoft.com/office/powerpoint/2010/main" val="40231855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principles</a:t>
            </a:r>
          </a:p>
        </p:txBody>
      </p:sp>
      <p:sp>
        <p:nvSpPr>
          <p:cNvPr id="3" name="Content Placeholder 2"/>
          <p:cNvSpPr>
            <a:spLocks noGrp="1"/>
          </p:cNvSpPr>
          <p:nvPr>
            <p:ph idx="1"/>
          </p:nvPr>
        </p:nvSpPr>
        <p:spPr/>
        <p:txBody>
          <a:bodyPr/>
          <a:lstStyle/>
          <a:p>
            <a:pPr marL="487363" indent="-487363" algn="just">
              <a:lnSpc>
                <a:spcPct val="90000"/>
              </a:lnSpc>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sz="2400" dirty="0"/>
              <a:t>Recoverability</a:t>
            </a:r>
          </a:p>
          <a:p>
            <a:pPr marL="1087438" lvl="1" indent="-479425" algn="just">
              <a:lnSpc>
                <a:spcPct val="90000"/>
              </a:lnSpc>
              <a:spcBef>
                <a:spcPts val="500"/>
              </a:spcBef>
              <a:buClr>
                <a:srgbClr val="FFFFFF"/>
              </a:buClr>
              <a:buFont typeface="Arial" pitchFamily="34" charset="0"/>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sz="2000" dirty="0"/>
              <a:t>The system should provide some resilience to </a:t>
            </a:r>
            <a:br>
              <a:rPr lang="en-US" sz="2000" dirty="0"/>
            </a:br>
            <a:r>
              <a:rPr lang="en-US" sz="2000" dirty="0"/>
              <a:t>user errors and allow the user to recover from errors. This might include an undo facility, confirmation of  destructive actions, 'soft' deletes, etc.</a:t>
            </a:r>
          </a:p>
          <a:p>
            <a:pPr marL="487363" indent="-487363" algn="just">
              <a:lnSpc>
                <a:spcPct val="90000"/>
              </a:lnSpc>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sz="2400" dirty="0"/>
              <a:t>User guidance</a:t>
            </a:r>
          </a:p>
          <a:p>
            <a:pPr marL="1087438" lvl="1" indent="-479425" algn="just">
              <a:lnSpc>
                <a:spcPct val="90000"/>
              </a:lnSpc>
              <a:spcBef>
                <a:spcPts val="500"/>
              </a:spcBef>
              <a:buClr>
                <a:srgbClr val="FFFFFF"/>
              </a:buClr>
              <a:buFont typeface="Arial" pitchFamily="34" charset="0"/>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sz="2000" dirty="0"/>
              <a:t>Some user guidance such as help systems, on-line manuals, etc. should be supplied</a:t>
            </a:r>
          </a:p>
          <a:p>
            <a:pPr marL="487363" indent="-487363" algn="just">
              <a:lnSpc>
                <a:spcPct val="90000"/>
              </a:lnSpc>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sz="2400" dirty="0"/>
              <a:t>User diversity</a:t>
            </a:r>
          </a:p>
          <a:p>
            <a:pPr marL="1087438" lvl="1" indent="-479425" algn="just">
              <a:lnSpc>
                <a:spcPct val="90000"/>
              </a:lnSpc>
              <a:spcBef>
                <a:spcPts val="500"/>
              </a:spcBef>
              <a:buClr>
                <a:srgbClr val="FFFFFF"/>
              </a:buClr>
              <a:buFont typeface="Arial" pitchFamily="34" charset="0"/>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sz="2000" dirty="0"/>
              <a:t>Interaction facilities for different types of user should be supported. For example, some users have seeing difficulties and so larger text should be </a:t>
            </a:r>
            <a:r>
              <a:rPr lang="en-US" sz="2000" dirty="0" smtClean="0"/>
              <a:t>available</a:t>
            </a:r>
            <a:endParaRPr lang="en-US" sz="2000" dirty="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21</a:t>
            </a:fld>
            <a:endParaRPr lang="en-US"/>
          </a:p>
        </p:txBody>
      </p:sp>
    </p:spTree>
    <p:extLst>
      <p:ext uri="{BB962C8B-B14F-4D97-AF65-F5344CB8AC3E}">
        <p14:creationId xmlns:p14="http://schemas.microsoft.com/office/powerpoint/2010/main" val="22658267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issues in UIs</a:t>
            </a:r>
          </a:p>
        </p:txBody>
      </p:sp>
      <p:sp>
        <p:nvSpPr>
          <p:cNvPr id="3" name="Content Placeholder 2"/>
          <p:cNvSpPr>
            <a:spLocks noGrp="1"/>
          </p:cNvSpPr>
          <p:nvPr>
            <p:ph idx="1"/>
          </p:nvPr>
        </p:nvSpPr>
        <p:spPr/>
        <p:txBody>
          <a:bodyPr/>
          <a:lstStyle/>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sz="2400" dirty="0"/>
              <a:t>Two problems must be addressed in interactive systems design</a:t>
            </a:r>
          </a:p>
          <a:p>
            <a:pPr marL="1087438" lvl="1" indent="-479425" algn="just">
              <a:spcBef>
                <a:spcPts val="500"/>
              </a:spcBef>
              <a:buClr>
                <a:srgbClr val="FFFFFF"/>
              </a:buClr>
              <a:buFont typeface="Arial" pitchFamily="34" charset="0"/>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sz="2000" dirty="0"/>
              <a:t>How should information from the user be provided to the computer system?</a:t>
            </a:r>
          </a:p>
          <a:p>
            <a:pPr marL="1087438" lvl="1" indent="-479425" algn="just">
              <a:spcBef>
                <a:spcPts val="500"/>
              </a:spcBef>
              <a:buClr>
                <a:srgbClr val="FFFFFF"/>
              </a:buClr>
              <a:buFont typeface="Arial" pitchFamily="34" charset="0"/>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sz="2000" dirty="0"/>
              <a:t>How should information from the computer system be presented to the user?</a:t>
            </a:r>
          </a:p>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sz="2400" dirty="0"/>
              <a:t>User interaction and information presentation may be integrated through a coherent framework such as a user interface metaphor.</a:t>
            </a:r>
          </a:p>
          <a:p>
            <a:pPr marL="82296" indent="0" algn="just">
              <a:buNone/>
            </a:pP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22</a:t>
            </a:fld>
            <a:endParaRPr lang="en-US"/>
          </a:p>
        </p:txBody>
      </p:sp>
    </p:spTree>
    <p:extLst>
      <p:ext uri="{BB962C8B-B14F-4D97-AF65-F5344CB8AC3E}">
        <p14:creationId xmlns:p14="http://schemas.microsoft.com/office/powerpoint/2010/main" val="2599421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styles</a:t>
            </a:r>
          </a:p>
        </p:txBody>
      </p:sp>
      <p:sp>
        <p:nvSpPr>
          <p:cNvPr id="3" name="Content Placeholder 2"/>
          <p:cNvSpPr>
            <a:spLocks noGrp="1"/>
          </p:cNvSpPr>
          <p:nvPr>
            <p:ph idx="1"/>
          </p:nvPr>
        </p:nvSpPr>
        <p:spPr/>
        <p:txBody>
          <a:bodyPr/>
          <a:lstStyle/>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a:t>Direct manipulation</a:t>
            </a:r>
          </a:p>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a:t>Menu selection</a:t>
            </a:r>
          </a:p>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a:t>Form fill-in</a:t>
            </a:r>
          </a:p>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a:t>Command language</a:t>
            </a:r>
          </a:p>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a:t>Natural language</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23</a:t>
            </a:fld>
            <a:endParaRPr lang="en-US"/>
          </a:p>
        </p:txBody>
      </p:sp>
    </p:spTree>
    <p:extLst>
      <p:ext uri="{BB962C8B-B14F-4D97-AF65-F5344CB8AC3E}">
        <p14:creationId xmlns:p14="http://schemas.microsoft.com/office/powerpoint/2010/main" val="28475744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7" name="Content Placeholder 6"/>
          <p:cNvGraphicFramePr>
            <a:graphicFrameLocks noGrp="1"/>
          </p:cNvGraphicFramePr>
          <p:nvPr>
            <p:ph idx="1"/>
          </p:nvPr>
        </p:nvGraphicFramePr>
        <p:xfrm>
          <a:off x="2090737" y="1800225"/>
          <a:ext cx="6188075" cy="4095750"/>
        </p:xfrm>
        <a:graphic>
          <a:graphicData uri="http://schemas.openxmlformats.org/drawingml/2006/table">
            <a:tbl>
              <a:tblPr>
                <a:tableStyleId>{5C22544A-7EE6-4342-B048-85BDC9FD1C3A}</a:tableStyleId>
              </a:tblPr>
              <a:tblGrid>
                <a:gridCol w="1044575"/>
                <a:gridCol w="1485900"/>
                <a:gridCol w="2343150"/>
                <a:gridCol w="1314450"/>
              </a:tblGrid>
              <a:tr h="0">
                <a:tc>
                  <a:txBody>
                    <a:bodyPr/>
                    <a:lstStyle/>
                    <a:p>
                      <a:pPr marL="0" marR="0">
                        <a:spcBef>
                          <a:spcPts val="0"/>
                        </a:spcBef>
                        <a:spcAft>
                          <a:spcPts val="0"/>
                        </a:spcAft>
                      </a:pPr>
                      <a:r>
                        <a:rPr lang="en-GB" sz="1200">
                          <a:effectLst/>
                        </a:rPr>
                        <a:t>Interaction style</a:t>
                      </a:r>
                      <a:endParaRPr lang="en-US" sz="1200">
                        <a:effectLst/>
                        <a:latin typeface="Times"/>
                        <a:ea typeface="Times"/>
                        <a:cs typeface="Times New Roman"/>
                      </a:endParaRPr>
                    </a:p>
                  </a:txBody>
                  <a:tcPr marL="73025" marR="73025" marT="0" marB="73025"/>
                </a:tc>
                <a:tc>
                  <a:txBody>
                    <a:bodyPr/>
                    <a:lstStyle/>
                    <a:p>
                      <a:pPr marL="0" marR="0">
                        <a:spcBef>
                          <a:spcPts val="0"/>
                        </a:spcBef>
                        <a:spcAft>
                          <a:spcPts val="0"/>
                        </a:spcAft>
                      </a:pPr>
                      <a:r>
                        <a:rPr lang="en-GB" sz="1200">
                          <a:effectLst/>
                        </a:rPr>
                        <a:t>Main advantages</a:t>
                      </a:r>
                      <a:endParaRPr lang="en-US" sz="1200">
                        <a:effectLst/>
                        <a:latin typeface="Times"/>
                        <a:ea typeface="Times"/>
                        <a:cs typeface="Times New Roman"/>
                      </a:endParaRPr>
                    </a:p>
                  </a:txBody>
                  <a:tcPr marL="73025" marR="73025" marT="0" marB="73025"/>
                </a:tc>
                <a:tc>
                  <a:txBody>
                    <a:bodyPr/>
                    <a:lstStyle/>
                    <a:p>
                      <a:pPr marL="0" marR="0">
                        <a:spcBef>
                          <a:spcPts val="0"/>
                        </a:spcBef>
                        <a:spcAft>
                          <a:spcPts val="0"/>
                        </a:spcAft>
                      </a:pPr>
                      <a:r>
                        <a:rPr lang="en-GB" sz="1200">
                          <a:effectLst/>
                        </a:rPr>
                        <a:t>Main disadvantages</a:t>
                      </a:r>
                      <a:endParaRPr lang="en-US" sz="1200">
                        <a:effectLst/>
                        <a:latin typeface="Times"/>
                        <a:ea typeface="Times"/>
                        <a:cs typeface="Times New Roman"/>
                      </a:endParaRPr>
                    </a:p>
                  </a:txBody>
                  <a:tcPr marL="73025" marR="73025" marT="0" marB="73025"/>
                </a:tc>
                <a:tc>
                  <a:txBody>
                    <a:bodyPr/>
                    <a:lstStyle/>
                    <a:p>
                      <a:pPr marL="0" marR="0">
                        <a:spcBef>
                          <a:spcPts val="0"/>
                        </a:spcBef>
                        <a:spcAft>
                          <a:spcPts val="0"/>
                        </a:spcAft>
                      </a:pPr>
                      <a:r>
                        <a:rPr lang="en-GB" sz="1200">
                          <a:effectLst/>
                        </a:rPr>
                        <a:t>Application examples</a:t>
                      </a:r>
                      <a:endParaRPr lang="en-US" sz="1200">
                        <a:effectLst/>
                        <a:latin typeface="Times"/>
                        <a:ea typeface="Times"/>
                        <a:cs typeface="Times New Roman"/>
                      </a:endParaRPr>
                    </a:p>
                  </a:txBody>
                  <a:tcPr marL="73025" marR="73025" marT="0" marB="73025"/>
                </a:tc>
              </a:tr>
              <a:tr h="0">
                <a:tc>
                  <a:txBody>
                    <a:bodyPr/>
                    <a:lstStyle/>
                    <a:p>
                      <a:pPr marL="0" marR="0">
                        <a:spcBef>
                          <a:spcPts val="0"/>
                        </a:spcBef>
                        <a:spcAft>
                          <a:spcPts val="0"/>
                        </a:spcAft>
                      </a:pPr>
                      <a:r>
                        <a:rPr lang="en-GB" sz="1200">
                          <a:effectLst/>
                        </a:rPr>
                        <a:t>Direct manipulation</a:t>
                      </a:r>
                      <a:endParaRPr lang="en-US" sz="1200">
                        <a:effectLst/>
                        <a:latin typeface="Times"/>
                        <a:ea typeface="Times"/>
                        <a:cs typeface="Times New Roman"/>
                      </a:endParaRPr>
                    </a:p>
                  </a:txBody>
                  <a:tcPr marL="73025" marR="73025" marT="0" marB="73025"/>
                </a:tc>
                <a:tc>
                  <a:txBody>
                    <a:bodyPr/>
                    <a:lstStyle/>
                    <a:p>
                      <a:pPr marL="0" marR="0">
                        <a:spcBef>
                          <a:spcPts val="0"/>
                        </a:spcBef>
                        <a:spcAft>
                          <a:spcPts val="0"/>
                        </a:spcAft>
                      </a:pPr>
                      <a:r>
                        <a:rPr lang="en-GB" sz="1200">
                          <a:effectLst/>
                        </a:rPr>
                        <a:t>Fast and intuitive interaction</a:t>
                      </a:r>
                      <a:endParaRPr lang="en-US" sz="1200">
                        <a:effectLst/>
                      </a:endParaRPr>
                    </a:p>
                    <a:p>
                      <a:pPr marL="0" marR="0">
                        <a:spcBef>
                          <a:spcPts val="0"/>
                        </a:spcBef>
                        <a:spcAft>
                          <a:spcPts val="0"/>
                        </a:spcAft>
                      </a:pPr>
                      <a:r>
                        <a:rPr lang="en-GB" sz="1200">
                          <a:effectLst/>
                        </a:rPr>
                        <a:t>Easy to learn</a:t>
                      </a:r>
                      <a:endParaRPr lang="en-US" sz="1200">
                        <a:effectLst/>
                        <a:latin typeface="Times"/>
                        <a:ea typeface="Times"/>
                        <a:cs typeface="Times New Roman"/>
                      </a:endParaRPr>
                    </a:p>
                  </a:txBody>
                  <a:tcPr marL="73025" marR="73025" marT="0" marB="73025"/>
                </a:tc>
                <a:tc>
                  <a:txBody>
                    <a:bodyPr/>
                    <a:lstStyle/>
                    <a:p>
                      <a:pPr marL="0" marR="0">
                        <a:spcBef>
                          <a:spcPts val="0"/>
                        </a:spcBef>
                        <a:spcAft>
                          <a:spcPts val="0"/>
                        </a:spcAft>
                      </a:pPr>
                      <a:r>
                        <a:rPr lang="en-GB" sz="1200">
                          <a:effectLst/>
                        </a:rPr>
                        <a:t>May be hard to implement.</a:t>
                      </a:r>
                      <a:endParaRPr lang="en-US" sz="1200">
                        <a:effectLst/>
                      </a:endParaRPr>
                    </a:p>
                    <a:p>
                      <a:pPr marL="0" marR="0">
                        <a:spcBef>
                          <a:spcPts val="0"/>
                        </a:spcBef>
                        <a:spcAft>
                          <a:spcPts val="0"/>
                        </a:spcAft>
                      </a:pPr>
                      <a:r>
                        <a:rPr lang="en-GB" sz="1200">
                          <a:effectLst/>
                        </a:rPr>
                        <a:t>Only suitable where there is a visual metaphor for tasks and objects.</a:t>
                      </a:r>
                      <a:endParaRPr lang="en-US" sz="1200">
                        <a:effectLst/>
                        <a:latin typeface="Times"/>
                        <a:ea typeface="Times"/>
                        <a:cs typeface="Times New Roman"/>
                      </a:endParaRPr>
                    </a:p>
                  </a:txBody>
                  <a:tcPr marL="73025" marR="73025" marT="0" marB="73025"/>
                </a:tc>
                <a:tc>
                  <a:txBody>
                    <a:bodyPr/>
                    <a:lstStyle/>
                    <a:p>
                      <a:pPr marL="0" marR="0">
                        <a:spcBef>
                          <a:spcPts val="0"/>
                        </a:spcBef>
                        <a:spcAft>
                          <a:spcPts val="0"/>
                        </a:spcAft>
                      </a:pPr>
                      <a:r>
                        <a:rPr lang="en-GB" sz="1200">
                          <a:effectLst/>
                        </a:rPr>
                        <a:t>Video games </a:t>
                      </a:r>
                      <a:endParaRPr lang="en-US" sz="1200">
                        <a:effectLst/>
                      </a:endParaRPr>
                    </a:p>
                    <a:p>
                      <a:pPr marL="0" marR="0">
                        <a:spcBef>
                          <a:spcPts val="0"/>
                        </a:spcBef>
                        <a:spcAft>
                          <a:spcPts val="0"/>
                        </a:spcAft>
                      </a:pPr>
                      <a:r>
                        <a:rPr lang="en-GB" sz="1200">
                          <a:effectLst/>
                        </a:rPr>
                        <a:t>CAD systems</a:t>
                      </a:r>
                      <a:endParaRPr lang="en-US" sz="1200">
                        <a:effectLst/>
                      </a:endParaRPr>
                    </a:p>
                    <a:p>
                      <a:pPr marL="0" marR="0">
                        <a:spcBef>
                          <a:spcPts val="0"/>
                        </a:spcBef>
                        <a:spcAft>
                          <a:spcPts val="0"/>
                        </a:spcAft>
                      </a:pPr>
                      <a:r>
                        <a:rPr lang="en-GB" sz="1200">
                          <a:effectLst/>
                        </a:rPr>
                        <a:t> </a:t>
                      </a:r>
                      <a:endParaRPr lang="en-US" sz="1200">
                        <a:effectLst/>
                        <a:latin typeface="Times"/>
                        <a:ea typeface="Times"/>
                        <a:cs typeface="Times New Roman"/>
                      </a:endParaRPr>
                    </a:p>
                  </a:txBody>
                  <a:tcPr marL="73025" marR="73025" marT="0" marB="73025"/>
                </a:tc>
              </a:tr>
              <a:tr h="0">
                <a:tc>
                  <a:txBody>
                    <a:bodyPr/>
                    <a:lstStyle/>
                    <a:p>
                      <a:pPr marL="0" marR="0">
                        <a:spcBef>
                          <a:spcPts val="0"/>
                        </a:spcBef>
                        <a:spcAft>
                          <a:spcPts val="0"/>
                        </a:spcAft>
                      </a:pPr>
                      <a:r>
                        <a:rPr lang="en-GB" sz="1200">
                          <a:effectLst/>
                        </a:rPr>
                        <a:t>Menu selection</a:t>
                      </a:r>
                      <a:endParaRPr lang="en-US" sz="1200">
                        <a:effectLst/>
                        <a:latin typeface="Times"/>
                        <a:ea typeface="Times"/>
                        <a:cs typeface="Times New Roman"/>
                      </a:endParaRPr>
                    </a:p>
                  </a:txBody>
                  <a:tcPr marL="73025" marR="73025" marT="0" marB="73025"/>
                </a:tc>
                <a:tc>
                  <a:txBody>
                    <a:bodyPr/>
                    <a:lstStyle/>
                    <a:p>
                      <a:pPr marL="0" marR="0">
                        <a:spcBef>
                          <a:spcPts val="0"/>
                        </a:spcBef>
                        <a:spcAft>
                          <a:spcPts val="0"/>
                        </a:spcAft>
                      </a:pPr>
                      <a:r>
                        <a:rPr lang="en-GB" sz="1200">
                          <a:effectLst/>
                        </a:rPr>
                        <a:t>Avoids user error</a:t>
                      </a:r>
                      <a:endParaRPr lang="en-US" sz="1200">
                        <a:effectLst/>
                      </a:endParaRPr>
                    </a:p>
                    <a:p>
                      <a:pPr marL="0" marR="0">
                        <a:spcBef>
                          <a:spcPts val="0"/>
                        </a:spcBef>
                        <a:spcAft>
                          <a:spcPts val="0"/>
                        </a:spcAft>
                      </a:pPr>
                      <a:r>
                        <a:rPr lang="en-GB" sz="1200">
                          <a:effectLst/>
                        </a:rPr>
                        <a:t>Little typing required</a:t>
                      </a:r>
                      <a:endParaRPr lang="en-US" sz="1200">
                        <a:effectLst/>
                        <a:latin typeface="Times"/>
                        <a:ea typeface="Times"/>
                        <a:cs typeface="Times New Roman"/>
                      </a:endParaRPr>
                    </a:p>
                  </a:txBody>
                  <a:tcPr marL="73025" marR="73025" marT="0" marB="73025"/>
                </a:tc>
                <a:tc>
                  <a:txBody>
                    <a:bodyPr/>
                    <a:lstStyle/>
                    <a:p>
                      <a:pPr marL="0" marR="0">
                        <a:spcBef>
                          <a:spcPts val="0"/>
                        </a:spcBef>
                        <a:spcAft>
                          <a:spcPts val="0"/>
                        </a:spcAft>
                      </a:pPr>
                      <a:r>
                        <a:rPr lang="en-GB" sz="1200">
                          <a:effectLst/>
                        </a:rPr>
                        <a:t>Slow for experienced users.</a:t>
                      </a:r>
                      <a:endParaRPr lang="en-US" sz="1200">
                        <a:effectLst/>
                      </a:endParaRPr>
                    </a:p>
                    <a:p>
                      <a:pPr marL="0" marR="0">
                        <a:spcBef>
                          <a:spcPts val="0"/>
                        </a:spcBef>
                        <a:spcAft>
                          <a:spcPts val="0"/>
                        </a:spcAft>
                      </a:pPr>
                      <a:r>
                        <a:rPr lang="en-GB" sz="1200">
                          <a:effectLst/>
                        </a:rPr>
                        <a:t>Can become complex if many menu options.</a:t>
                      </a:r>
                      <a:endParaRPr lang="en-US" sz="1200">
                        <a:effectLst/>
                        <a:latin typeface="Times"/>
                        <a:ea typeface="Times"/>
                        <a:cs typeface="Times New Roman"/>
                      </a:endParaRPr>
                    </a:p>
                  </a:txBody>
                  <a:tcPr marL="73025" marR="73025" marT="0" marB="73025"/>
                </a:tc>
                <a:tc>
                  <a:txBody>
                    <a:bodyPr/>
                    <a:lstStyle/>
                    <a:p>
                      <a:pPr marL="0" marR="0">
                        <a:spcBef>
                          <a:spcPts val="0"/>
                        </a:spcBef>
                        <a:spcAft>
                          <a:spcPts val="0"/>
                        </a:spcAft>
                      </a:pPr>
                      <a:r>
                        <a:rPr lang="en-GB" sz="1200">
                          <a:effectLst/>
                        </a:rPr>
                        <a:t>Most general-purpose systems</a:t>
                      </a:r>
                      <a:endParaRPr lang="en-US" sz="1200">
                        <a:effectLst/>
                        <a:latin typeface="Times"/>
                        <a:ea typeface="Times"/>
                        <a:cs typeface="Times New Roman"/>
                      </a:endParaRPr>
                    </a:p>
                  </a:txBody>
                  <a:tcPr marL="73025" marR="73025" marT="0" marB="73025"/>
                </a:tc>
              </a:tr>
              <a:tr h="0">
                <a:tc>
                  <a:txBody>
                    <a:bodyPr/>
                    <a:lstStyle/>
                    <a:p>
                      <a:pPr marL="0" marR="0">
                        <a:spcBef>
                          <a:spcPts val="0"/>
                        </a:spcBef>
                        <a:spcAft>
                          <a:spcPts val="0"/>
                        </a:spcAft>
                      </a:pPr>
                      <a:r>
                        <a:rPr lang="en-GB" sz="1200">
                          <a:effectLst/>
                        </a:rPr>
                        <a:t>Form fill-in</a:t>
                      </a:r>
                      <a:endParaRPr lang="en-US" sz="1200">
                        <a:effectLst/>
                        <a:latin typeface="Times"/>
                        <a:ea typeface="Times"/>
                        <a:cs typeface="Times New Roman"/>
                      </a:endParaRPr>
                    </a:p>
                  </a:txBody>
                  <a:tcPr marL="73025" marR="73025" marT="0" marB="73025"/>
                </a:tc>
                <a:tc>
                  <a:txBody>
                    <a:bodyPr/>
                    <a:lstStyle/>
                    <a:p>
                      <a:pPr marL="0" marR="0">
                        <a:spcBef>
                          <a:spcPts val="0"/>
                        </a:spcBef>
                        <a:spcAft>
                          <a:spcPts val="0"/>
                        </a:spcAft>
                      </a:pPr>
                      <a:r>
                        <a:rPr lang="en-GB" sz="1200">
                          <a:effectLst/>
                        </a:rPr>
                        <a:t>Simple data entry</a:t>
                      </a:r>
                      <a:endParaRPr lang="en-US" sz="1200">
                        <a:effectLst/>
                      </a:endParaRPr>
                    </a:p>
                    <a:p>
                      <a:pPr marL="0" marR="0">
                        <a:spcBef>
                          <a:spcPts val="0"/>
                        </a:spcBef>
                        <a:spcAft>
                          <a:spcPts val="0"/>
                        </a:spcAft>
                      </a:pPr>
                      <a:r>
                        <a:rPr lang="en-GB" sz="1200">
                          <a:effectLst/>
                        </a:rPr>
                        <a:t>Easy to learn</a:t>
                      </a:r>
                      <a:endParaRPr lang="en-US" sz="1200">
                        <a:effectLst/>
                      </a:endParaRPr>
                    </a:p>
                    <a:p>
                      <a:pPr marL="0" marR="0">
                        <a:spcBef>
                          <a:spcPts val="0"/>
                        </a:spcBef>
                        <a:spcAft>
                          <a:spcPts val="0"/>
                        </a:spcAft>
                      </a:pPr>
                      <a:r>
                        <a:rPr lang="en-GB" sz="1200">
                          <a:effectLst/>
                        </a:rPr>
                        <a:t>Checkable</a:t>
                      </a:r>
                      <a:endParaRPr lang="en-US" sz="1200">
                        <a:effectLst/>
                        <a:latin typeface="Times"/>
                        <a:ea typeface="Times"/>
                        <a:cs typeface="Times New Roman"/>
                      </a:endParaRPr>
                    </a:p>
                  </a:txBody>
                  <a:tcPr marL="73025" marR="73025" marT="0" marB="73025"/>
                </a:tc>
                <a:tc>
                  <a:txBody>
                    <a:bodyPr/>
                    <a:lstStyle/>
                    <a:p>
                      <a:pPr marL="0" marR="0">
                        <a:spcBef>
                          <a:spcPts val="0"/>
                        </a:spcBef>
                        <a:spcAft>
                          <a:spcPts val="0"/>
                        </a:spcAft>
                      </a:pPr>
                      <a:r>
                        <a:rPr lang="en-GB" sz="1200">
                          <a:effectLst/>
                        </a:rPr>
                        <a:t>Takes up a lot of screen space.</a:t>
                      </a:r>
                      <a:endParaRPr lang="en-US" sz="1200">
                        <a:effectLst/>
                      </a:endParaRPr>
                    </a:p>
                    <a:p>
                      <a:pPr marL="0" marR="0">
                        <a:spcBef>
                          <a:spcPts val="0"/>
                        </a:spcBef>
                        <a:spcAft>
                          <a:spcPts val="0"/>
                        </a:spcAft>
                      </a:pPr>
                      <a:r>
                        <a:rPr lang="en-GB" sz="1200">
                          <a:effectLst/>
                        </a:rPr>
                        <a:t>Causes problems where user options do not match the form fields.</a:t>
                      </a:r>
                      <a:endParaRPr lang="en-US" sz="1200">
                        <a:effectLst/>
                        <a:latin typeface="Times"/>
                        <a:ea typeface="Times"/>
                        <a:cs typeface="Times New Roman"/>
                      </a:endParaRPr>
                    </a:p>
                  </a:txBody>
                  <a:tcPr marL="73025" marR="73025" marT="0" marB="73025"/>
                </a:tc>
                <a:tc>
                  <a:txBody>
                    <a:bodyPr/>
                    <a:lstStyle/>
                    <a:p>
                      <a:pPr marL="0" marR="0">
                        <a:spcBef>
                          <a:spcPts val="0"/>
                        </a:spcBef>
                        <a:spcAft>
                          <a:spcPts val="0"/>
                        </a:spcAft>
                      </a:pPr>
                      <a:r>
                        <a:rPr lang="en-GB" sz="1200">
                          <a:effectLst/>
                        </a:rPr>
                        <a:t>Stock control, Personal loan processing</a:t>
                      </a:r>
                      <a:endParaRPr lang="en-US" sz="1200">
                        <a:effectLst/>
                        <a:latin typeface="Times"/>
                        <a:ea typeface="Times"/>
                        <a:cs typeface="Times New Roman"/>
                      </a:endParaRPr>
                    </a:p>
                  </a:txBody>
                  <a:tcPr marL="73025" marR="73025" marT="0" marB="73025"/>
                </a:tc>
              </a:tr>
              <a:tr h="0">
                <a:tc>
                  <a:txBody>
                    <a:bodyPr/>
                    <a:lstStyle/>
                    <a:p>
                      <a:pPr marL="0" marR="0">
                        <a:spcBef>
                          <a:spcPts val="0"/>
                        </a:spcBef>
                        <a:spcAft>
                          <a:spcPts val="0"/>
                        </a:spcAft>
                      </a:pPr>
                      <a:r>
                        <a:rPr lang="en-GB" sz="1200">
                          <a:effectLst/>
                        </a:rPr>
                        <a:t>Command language</a:t>
                      </a:r>
                      <a:endParaRPr lang="en-US" sz="1200">
                        <a:effectLst/>
                        <a:latin typeface="Times"/>
                        <a:ea typeface="Times"/>
                        <a:cs typeface="Times New Roman"/>
                      </a:endParaRPr>
                    </a:p>
                  </a:txBody>
                  <a:tcPr marL="73025" marR="73025" marT="0" marB="73025"/>
                </a:tc>
                <a:tc>
                  <a:txBody>
                    <a:bodyPr/>
                    <a:lstStyle/>
                    <a:p>
                      <a:pPr marL="0" marR="0">
                        <a:spcBef>
                          <a:spcPts val="0"/>
                        </a:spcBef>
                        <a:spcAft>
                          <a:spcPts val="0"/>
                        </a:spcAft>
                      </a:pPr>
                      <a:r>
                        <a:rPr lang="en-GB" sz="1200">
                          <a:effectLst/>
                        </a:rPr>
                        <a:t>Powerful and flexible</a:t>
                      </a:r>
                      <a:endParaRPr lang="en-US" sz="1200">
                        <a:effectLst/>
                        <a:latin typeface="Times"/>
                        <a:ea typeface="Times"/>
                        <a:cs typeface="Times New Roman"/>
                      </a:endParaRPr>
                    </a:p>
                  </a:txBody>
                  <a:tcPr marL="73025" marR="73025" marT="0" marB="73025"/>
                </a:tc>
                <a:tc>
                  <a:txBody>
                    <a:bodyPr/>
                    <a:lstStyle/>
                    <a:p>
                      <a:pPr marL="0" marR="0">
                        <a:spcBef>
                          <a:spcPts val="0"/>
                        </a:spcBef>
                        <a:spcAft>
                          <a:spcPts val="0"/>
                        </a:spcAft>
                      </a:pPr>
                      <a:r>
                        <a:rPr lang="en-GB" sz="1200">
                          <a:effectLst/>
                        </a:rPr>
                        <a:t>Hard to learn.</a:t>
                      </a:r>
                      <a:endParaRPr lang="en-US" sz="1200">
                        <a:effectLst/>
                      </a:endParaRPr>
                    </a:p>
                    <a:p>
                      <a:pPr marL="0" marR="0">
                        <a:spcBef>
                          <a:spcPts val="0"/>
                        </a:spcBef>
                        <a:spcAft>
                          <a:spcPts val="0"/>
                        </a:spcAft>
                      </a:pPr>
                      <a:r>
                        <a:rPr lang="en-GB" sz="1200">
                          <a:effectLst/>
                        </a:rPr>
                        <a:t>Poor error management.</a:t>
                      </a:r>
                      <a:endParaRPr lang="en-US" sz="1200">
                        <a:effectLst/>
                        <a:latin typeface="Times"/>
                        <a:ea typeface="Times"/>
                        <a:cs typeface="Times New Roman"/>
                      </a:endParaRPr>
                    </a:p>
                  </a:txBody>
                  <a:tcPr marL="73025" marR="73025" marT="0" marB="73025"/>
                </a:tc>
                <a:tc>
                  <a:txBody>
                    <a:bodyPr/>
                    <a:lstStyle/>
                    <a:p>
                      <a:pPr marL="0" marR="0">
                        <a:spcBef>
                          <a:spcPts val="0"/>
                        </a:spcBef>
                        <a:spcAft>
                          <a:spcPts val="0"/>
                        </a:spcAft>
                      </a:pPr>
                      <a:r>
                        <a:rPr lang="en-GB" sz="1200">
                          <a:effectLst/>
                        </a:rPr>
                        <a:t>Operating systems, Command and control systems</a:t>
                      </a:r>
                      <a:endParaRPr lang="en-US" sz="1200">
                        <a:effectLst/>
                        <a:latin typeface="Times"/>
                        <a:ea typeface="Times"/>
                        <a:cs typeface="Times New Roman"/>
                      </a:endParaRPr>
                    </a:p>
                  </a:txBody>
                  <a:tcPr marL="73025" marR="73025" marT="0" marB="73025"/>
                </a:tc>
              </a:tr>
              <a:tr h="0">
                <a:tc>
                  <a:txBody>
                    <a:bodyPr/>
                    <a:lstStyle/>
                    <a:p>
                      <a:pPr marL="0" marR="0">
                        <a:spcBef>
                          <a:spcPts val="0"/>
                        </a:spcBef>
                        <a:spcAft>
                          <a:spcPts val="0"/>
                        </a:spcAft>
                      </a:pPr>
                      <a:r>
                        <a:rPr lang="en-GB" sz="1200">
                          <a:effectLst/>
                        </a:rPr>
                        <a:t>Natural language</a:t>
                      </a:r>
                      <a:endParaRPr lang="en-US" sz="1200">
                        <a:effectLst/>
                        <a:latin typeface="Times"/>
                        <a:ea typeface="Times"/>
                        <a:cs typeface="Times New Roman"/>
                      </a:endParaRPr>
                    </a:p>
                  </a:txBody>
                  <a:tcPr marL="73025" marR="73025" marT="0" marB="73025"/>
                </a:tc>
                <a:tc>
                  <a:txBody>
                    <a:bodyPr/>
                    <a:lstStyle/>
                    <a:p>
                      <a:pPr marL="0" marR="0">
                        <a:spcBef>
                          <a:spcPts val="0"/>
                        </a:spcBef>
                        <a:spcAft>
                          <a:spcPts val="0"/>
                        </a:spcAft>
                      </a:pPr>
                      <a:r>
                        <a:rPr lang="en-GB" sz="1200">
                          <a:effectLst/>
                        </a:rPr>
                        <a:t>Accessible to casual users</a:t>
                      </a:r>
                      <a:endParaRPr lang="en-US" sz="1200">
                        <a:effectLst/>
                      </a:endParaRPr>
                    </a:p>
                    <a:p>
                      <a:pPr marL="0" marR="0">
                        <a:spcBef>
                          <a:spcPts val="0"/>
                        </a:spcBef>
                        <a:spcAft>
                          <a:spcPts val="0"/>
                        </a:spcAft>
                      </a:pPr>
                      <a:r>
                        <a:rPr lang="en-GB" sz="1200">
                          <a:effectLst/>
                        </a:rPr>
                        <a:t>Easily extended</a:t>
                      </a:r>
                      <a:endParaRPr lang="en-US" sz="1200">
                        <a:effectLst/>
                        <a:latin typeface="Times"/>
                        <a:ea typeface="Times"/>
                        <a:cs typeface="Times New Roman"/>
                      </a:endParaRPr>
                    </a:p>
                  </a:txBody>
                  <a:tcPr marL="73025" marR="73025" marT="0" marB="73025"/>
                </a:tc>
                <a:tc>
                  <a:txBody>
                    <a:bodyPr/>
                    <a:lstStyle/>
                    <a:p>
                      <a:pPr marL="0" marR="0">
                        <a:spcBef>
                          <a:spcPts val="0"/>
                        </a:spcBef>
                        <a:spcAft>
                          <a:spcPts val="0"/>
                        </a:spcAft>
                      </a:pPr>
                      <a:r>
                        <a:rPr lang="en-GB" sz="1200">
                          <a:effectLst/>
                        </a:rPr>
                        <a:t>Requires more typing.</a:t>
                      </a:r>
                      <a:endParaRPr lang="en-US" sz="1200">
                        <a:effectLst/>
                      </a:endParaRPr>
                    </a:p>
                    <a:p>
                      <a:pPr marL="0" marR="0">
                        <a:spcBef>
                          <a:spcPts val="0"/>
                        </a:spcBef>
                        <a:spcAft>
                          <a:spcPts val="0"/>
                        </a:spcAft>
                      </a:pPr>
                      <a:r>
                        <a:rPr lang="en-GB" sz="1200">
                          <a:effectLst/>
                        </a:rPr>
                        <a:t>Natural language understanding systems are unreliable.</a:t>
                      </a:r>
                      <a:endParaRPr lang="en-US" sz="1200">
                        <a:effectLst/>
                        <a:latin typeface="Times"/>
                        <a:ea typeface="Times"/>
                        <a:cs typeface="Times New Roman"/>
                      </a:endParaRPr>
                    </a:p>
                  </a:txBody>
                  <a:tcPr marL="73025" marR="73025" marT="0" marB="73025"/>
                </a:tc>
                <a:tc>
                  <a:txBody>
                    <a:bodyPr/>
                    <a:lstStyle/>
                    <a:p>
                      <a:pPr marL="0" marR="0">
                        <a:spcBef>
                          <a:spcPts val="0"/>
                        </a:spcBef>
                        <a:spcAft>
                          <a:spcPts val="0"/>
                        </a:spcAft>
                      </a:pPr>
                      <a:r>
                        <a:rPr lang="en-GB" sz="1200" dirty="0">
                          <a:effectLst/>
                        </a:rPr>
                        <a:t>Information retrieval systems</a:t>
                      </a:r>
                      <a:endParaRPr lang="en-US" sz="1200" dirty="0">
                        <a:effectLst/>
                        <a:latin typeface="Times"/>
                        <a:ea typeface="Times"/>
                        <a:cs typeface="Times New Roman"/>
                      </a:endParaRPr>
                    </a:p>
                  </a:txBody>
                  <a:tcPr marL="73025" marR="73025" marT="0" marB="73025"/>
                </a:tc>
              </a:tr>
            </a:tbl>
          </a:graphicData>
        </a:graphic>
      </p:graphicFrame>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24</a:t>
            </a:fld>
            <a:endParaRPr lang="en-US"/>
          </a:p>
        </p:txBody>
      </p:sp>
    </p:spTree>
    <p:extLst>
      <p:ext uri="{BB962C8B-B14F-4D97-AF65-F5344CB8AC3E}">
        <p14:creationId xmlns:p14="http://schemas.microsoft.com/office/powerpoint/2010/main" val="31623628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LIBSYS</a:t>
            </a:r>
            <a:r>
              <a:rPr lang="en-US" dirty="0"/>
              <a:t> interaction</a:t>
            </a:r>
          </a:p>
        </p:txBody>
      </p:sp>
      <p:sp>
        <p:nvSpPr>
          <p:cNvPr id="3" name="Content Placeholder 2"/>
          <p:cNvSpPr>
            <a:spLocks noGrp="1"/>
          </p:cNvSpPr>
          <p:nvPr>
            <p:ph idx="1"/>
          </p:nvPr>
        </p:nvSpPr>
        <p:spPr/>
        <p:txBody>
          <a:bodyPr/>
          <a:lstStyle/>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a:t>Document search</a:t>
            </a:r>
          </a:p>
          <a:p>
            <a:pPr marL="1087438" lvl="1" indent="-479425" algn="just">
              <a:buClr>
                <a:srgbClr val="FFFFFF"/>
              </a:buClr>
              <a:buFont typeface="Arial" pitchFamily="34" charset="0"/>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a:t>Users need to be able to use the search facilities to find the documents that they need.</a:t>
            </a:r>
          </a:p>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a:t>Document request</a:t>
            </a:r>
          </a:p>
          <a:p>
            <a:pPr marL="1087438" lvl="1" indent="-479425" algn="just">
              <a:buClr>
                <a:srgbClr val="FFFFFF"/>
              </a:buClr>
              <a:buFont typeface="Arial" pitchFamily="34" charset="0"/>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a:t>Users request that a document be delivered to their machine or to a server for printing.</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25</a:t>
            </a:fld>
            <a:endParaRPr lang="en-US"/>
          </a:p>
        </p:txBody>
      </p:sp>
    </p:spTree>
    <p:extLst>
      <p:ext uri="{BB962C8B-B14F-4D97-AF65-F5344CB8AC3E}">
        <p14:creationId xmlns:p14="http://schemas.microsoft.com/office/powerpoint/2010/main" val="21400667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interfaces</a:t>
            </a:r>
          </a:p>
        </p:txBody>
      </p:sp>
      <p:sp>
        <p:nvSpPr>
          <p:cNvPr id="3" name="Content Placeholder 2"/>
          <p:cNvSpPr>
            <a:spLocks noGrp="1"/>
          </p:cNvSpPr>
          <p:nvPr>
            <p:ph idx="1"/>
          </p:nvPr>
        </p:nvSpPr>
        <p:spPr/>
        <p:txBody>
          <a:bodyPr/>
          <a:lstStyle/>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a:t>Many web-based systems have interfaces based on web forms.</a:t>
            </a:r>
          </a:p>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a:t>Form field can be menus, free text input, radio buttons, etc.</a:t>
            </a:r>
          </a:p>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a:t>In the </a:t>
            </a:r>
            <a:r>
              <a:rPr lang="en-US" dirty="0" err="1"/>
              <a:t>LIBSYS</a:t>
            </a:r>
            <a:r>
              <a:rPr lang="en-US" dirty="0"/>
              <a:t> example, users make a choice of where to search from a menu and type the search phrase into a free text field</a:t>
            </a:r>
            <a:r>
              <a:rPr lang="en-US" dirty="0" smtClean="0"/>
              <a:t>.</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26</a:t>
            </a:fld>
            <a:endParaRPr lang="en-US"/>
          </a:p>
        </p:txBody>
      </p:sp>
    </p:spTree>
    <p:extLst>
      <p:ext uri="{BB962C8B-B14F-4D97-AF65-F5344CB8AC3E}">
        <p14:creationId xmlns:p14="http://schemas.microsoft.com/office/powerpoint/2010/main" val="36269480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presentation</a:t>
            </a:r>
          </a:p>
        </p:txBody>
      </p:sp>
      <p:sp>
        <p:nvSpPr>
          <p:cNvPr id="3" name="Content Placeholder 2"/>
          <p:cNvSpPr>
            <a:spLocks noGrp="1"/>
          </p:cNvSpPr>
          <p:nvPr>
            <p:ph idx="1"/>
          </p:nvPr>
        </p:nvSpPr>
        <p:spPr/>
        <p:txBody>
          <a:bodyPr>
            <a:normAutofit lnSpcReduction="10000"/>
          </a:bodyPr>
          <a:lstStyle/>
          <a:p>
            <a:pPr marL="487363" indent="-487363" algn="just">
              <a:lnSpc>
                <a:spcPct val="90000"/>
              </a:lnSpc>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Information presentation is concerned with presenting system information to system users.</a:t>
            </a:r>
          </a:p>
          <a:p>
            <a:pPr marL="487363" indent="-487363" algn="just">
              <a:lnSpc>
                <a:spcPct val="90000"/>
              </a:lnSpc>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The information may be presented directly (e.g. text in a word processor) or may be transformed in some way for presentation (e.g. in some graphical form).</a:t>
            </a:r>
          </a:p>
          <a:p>
            <a:pPr marL="487363" indent="-487363" algn="just">
              <a:lnSpc>
                <a:spcPct val="90000"/>
              </a:lnSpc>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The Model-View-Controller approach is a way of supporting multiple presentations of data.</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27</a:t>
            </a:fld>
            <a:endParaRPr lang="en-US"/>
          </a:p>
        </p:txBody>
      </p:sp>
    </p:spTree>
    <p:extLst>
      <p:ext uri="{BB962C8B-B14F-4D97-AF65-F5344CB8AC3E}">
        <p14:creationId xmlns:p14="http://schemas.microsoft.com/office/powerpoint/2010/main" val="17782189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presentation</a:t>
            </a:r>
          </a:p>
        </p:txBody>
      </p:sp>
      <p:sp>
        <p:nvSpPr>
          <p:cNvPr id="3" name="Content Placeholder 2"/>
          <p:cNvSpPr>
            <a:spLocks noGrp="1"/>
          </p:cNvSpPr>
          <p:nvPr>
            <p:ph idx="1"/>
          </p:nvPr>
        </p:nvSpPr>
        <p:spPr/>
        <p:txBody>
          <a:bodyPr/>
          <a:lstStyle/>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a:t>Static information</a:t>
            </a:r>
          </a:p>
          <a:p>
            <a:pPr marL="1087438" lvl="1" indent="-479425" algn="just">
              <a:buClr>
                <a:srgbClr val="FFFFFF"/>
              </a:buClr>
              <a:buFont typeface="Arial" pitchFamily="34" charset="0"/>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err="1"/>
              <a:t>Initialised</a:t>
            </a:r>
            <a:r>
              <a:rPr lang="en-US" dirty="0"/>
              <a:t> at the beginning of a session. It does not change during the session.</a:t>
            </a:r>
          </a:p>
          <a:p>
            <a:pPr marL="1087438" lvl="1" indent="-479425" algn="just">
              <a:buClr>
                <a:srgbClr val="FFFFFF"/>
              </a:buClr>
              <a:buFont typeface="Arial" pitchFamily="34" charset="0"/>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a:t>May be either numeric or textual.</a:t>
            </a:r>
          </a:p>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a:t>Dynamic  information</a:t>
            </a:r>
          </a:p>
          <a:p>
            <a:pPr marL="1087438" lvl="1" indent="-479425" algn="just">
              <a:buClr>
                <a:srgbClr val="FFFFFF"/>
              </a:buClr>
              <a:buFont typeface="Arial" pitchFamily="34" charset="0"/>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a:t>Changes during a session and the changes must be communicated to the system user.</a:t>
            </a:r>
          </a:p>
          <a:p>
            <a:pPr marL="1087438" lvl="1" indent="-479425" algn="just">
              <a:buClr>
                <a:srgbClr val="FFFFFF"/>
              </a:buClr>
              <a:buFont typeface="Arial" pitchFamily="34" charset="0"/>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a:t>May be either numeric or textual.</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28</a:t>
            </a:fld>
            <a:endParaRPr lang="en-US"/>
          </a:p>
        </p:txBody>
      </p:sp>
    </p:spTree>
    <p:extLst>
      <p:ext uri="{BB962C8B-B14F-4D97-AF65-F5344CB8AC3E}">
        <p14:creationId xmlns:p14="http://schemas.microsoft.com/office/powerpoint/2010/main" val="789054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display factors</a:t>
            </a:r>
          </a:p>
        </p:txBody>
      </p:sp>
      <p:sp>
        <p:nvSpPr>
          <p:cNvPr id="3" name="Content Placeholder 2"/>
          <p:cNvSpPr>
            <a:spLocks noGrp="1"/>
          </p:cNvSpPr>
          <p:nvPr>
            <p:ph idx="1"/>
          </p:nvPr>
        </p:nvSpPr>
        <p:spPr/>
        <p:txBody>
          <a:bodyPr>
            <a:normAutofit fontScale="92500"/>
          </a:bodyPr>
          <a:lstStyle/>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a:t>Is the user interested in precise information or </a:t>
            </a:r>
            <a:r>
              <a:rPr lang="en-US" dirty="0" smtClean="0"/>
              <a:t>data </a:t>
            </a:r>
            <a:r>
              <a:rPr lang="en-US" dirty="0"/>
              <a:t>relationships?</a:t>
            </a:r>
          </a:p>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a:t>How quickly do information values change? </a:t>
            </a:r>
            <a:br>
              <a:rPr lang="en-US" dirty="0"/>
            </a:br>
            <a:r>
              <a:rPr lang="en-US" dirty="0"/>
              <a:t>Must the change be indicated immediately?</a:t>
            </a:r>
          </a:p>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a:t>Must the user take some action in response to </a:t>
            </a:r>
            <a:r>
              <a:rPr lang="en-US" dirty="0" smtClean="0"/>
              <a:t>a </a:t>
            </a:r>
            <a:r>
              <a:rPr lang="en-US" dirty="0"/>
              <a:t>change?</a:t>
            </a:r>
          </a:p>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a:t>Is there a direct manipulation interface?</a:t>
            </a:r>
          </a:p>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a:t>Is the information textual or numeric? Are relative values important?</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29</a:t>
            </a:fld>
            <a:endParaRPr lang="en-US"/>
          </a:p>
        </p:txBody>
      </p:sp>
    </p:spTree>
    <p:extLst>
      <p:ext uri="{BB962C8B-B14F-4D97-AF65-F5344CB8AC3E}">
        <p14:creationId xmlns:p14="http://schemas.microsoft.com/office/powerpoint/2010/main" val="3467308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a:r>
              <a:rPr lang="en-US" dirty="0"/>
              <a:t>Key Idea </a:t>
            </a:r>
          </a:p>
          <a:p>
            <a:pPr marL="82296" indent="0" algn="just">
              <a:buNone/>
            </a:pPr>
            <a:r>
              <a:rPr lang="en-US" dirty="0"/>
              <a:t>User Centered Design</a:t>
            </a:r>
          </a:p>
          <a:p>
            <a:pPr algn="just"/>
            <a:r>
              <a:rPr lang="en-US" dirty="0"/>
              <a:t>Focus is on user goals and tasks</a:t>
            </a:r>
          </a:p>
          <a:p>
            <a:pPr marL="82296" indent="0" algn="just">
              <a:buNone/>
            </a:pPr>
            <a:r>
              <a:rPr lang="en-US" dirty="0"/>
              <a:t>Focus is not </a:t>
            </a:r>
            <a:r>
              <a:rPr lang="en-US" dirty="0" smtClean="0"/>
              <a:t>on</a:t>
            </a:r>
            <a:endParaRPr lang="en-US" dirty="0"/>
          </a:p>
          <a:p>
            <a:pPr algn="just"/>
            <a:r>
              <a:rPr lang="en-US" dirty="0" smtClean="0"/>
              <a:t>Technology</a:t>
            </a:r>
            <a:endParaRPr lang="en-US" dirty="0"/>
          </a:p>
          <a:p>
            <a:pPr algn="just"/>
            <a:r>
              <a:rPr lang="en-US" dirty="0" smtClean="0"/>
              <a:t>Programmer</a:t>
            </a:r>
            <a:endParaRPr lang="en-US" dirty="0"/>
          </a:p>
          <a:p>
            <a:pPr algn="just"/>
            <a:r>
              <a:rPr lang="en-US" dirty="0"/>
              <a:t>Organizational priorities</a:t>
            </a:r>
          </a:p>
          <a:p>
            <a:pPr marL="82296" indent="0" algn="just">
              <a:buNone/>
            </a:pPr>
            <a:r>
              <a:rPr lang="en-US" dirty="0"/>
              <a:t>Software engineering </a:t>
            </a:r>
            <a:r>
              <a:rPr lang="en-US" dirty="0" smtClean="0"/>
              <a:t>lite</a:t>
            </a:r>
            <a:endParaRPr lang="en-US" dirty="0"/>
          </a:p>
          <a:p>
            <a:pPr algn="just"/>
            <a:r>
              <a:rPr lang="en-US" dirty="0"/>
              <a:t>More user/interface analysis, 37% less </a:t>
            </a:r>
            <a:r>
              <a:rPr lang="en-US" dirty="0" smtClean="0"/>
              <a:t>programming</a:t>
            </a:r>
            <a:endParaRPr lang="en-US" dirty="0"/>
          </a:p>
          <a:p>
            <a:pPr algn="just"/>
            <a:r>
              <a:rPr lang="en-US" dirty="0"/>
              <a:t>More emphasis on documenting </a:t>
            </a:r>
            <a:r>
              <a:rPr lang="en-US" dirty="0" err="1"/>
              <a:t>HCI</a:t>
            </a:r>
            <a:r>
              <a:rPr lang="en-US" dirty="0"/>
              <a:t>, not code</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a:t>
            </a:fld>
            <a:endParaRPr lang="en-US"/>
          </a:p>
        </p:txBody>
      </p:sp>
    </p:spTree>
    <p:extLst>
      <p:ext uri="{BB962C8B-B14F-4D97-AF65-F5344CB8AC3E}">
        <p14:creationId xmlns:p14="http://schemas.microsoft.com/office/powerpoint/2010/main" val="25440161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Analogue or digital presentation?</a:t>
            </a:r>
          </a:p>
        </p:txBody>
      </p:sp>
      <p:sp>
        <p:nvSpPr>
          <p:cNvPr id="3" name="Content Placeholder 2"/>
          <p:cNvSpPr>
            <a:spLocks noGrp="1"/>
          </p:cNvSpPr>
          <p:nvPr>
            <p:ph idx="1"/>
          </p:nvPr>
        </p:nvSpPr>
        <p:spPr/>
        <p:txBody>
          <a:bodyPr/>
          <a:lstStyle/>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a:t>Digital presentation</a:t>
            </a:r>
          </a:p>
          <a:p>
            <a:pPr marL="1087438" lvl="1" indent="-479425" algn="just">
              <a:buClr>
                <a:srgbClr val="FFFFFF"/>
              </a:buClr>
              <a:buFont typeface="Arial" pitchFamily="34" charset="0"/>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a:t>Compact - takes up little screen space;</a:t>
            </a:r>
          </a:p>
          <a:p>
            <a:pPr marL="1087438" lvl="1" indent="-479425" algn="just">
              <a:buClr>
                <a:srgbClr val="FFFFFF"/>
              </a:buClr>
              <a:buFont typeface="Arial" pitchFamily="34" charset="0"/>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a:t>Precise values can be communicated.</a:t>
            </a:r>
          </a:p>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a:t>Analogue presentation</a:t>
            </a:r>
          </a:p>
          <a:p>
            <a:pPr marL="1087438" lvl="1" indent="-479425" algn="just">
              <a:buClr>
                <a:srgbClr val="FFFFFF"/>
              </a:buClr>
              <a:buFont typeface="Arial" pitchFamily="34" charset="0"/>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a:t>Easier to get an 'at a glance' impression of a value;</a:t>
            </a:r>
          </a:p>
          <a:p>
            <a:pPr marL="1087438" lvl="1" indent="-479425" algn="just">
              <a:buClr>
                <a:srgbClr val="FFFFFF"/>
              </a:buClr>
              <a:buFont typeface="Arial" pitchFamily="34" charset="0"/>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a:t>Possible to show relative values;</a:t>
            </a:r>
          </a:p>
          <a:p>
            <a:pPr marL="1087438" lvl="1" indent="-479425" algn="just">
              <a:buClr>
                <a:srgbClr val="FFFFFF"/>
              </a:buClr>
              <a:buFont typeface="Arial" pitchFamily="34" charset="0"/>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a:t>Easier to see exceptional data values.</a:t>
            </a:r>
          </a:p>
          <a:p>
            <a:pPr marL="82296" indent="0" algn="just">
              <a:buNone/>
            </a:pP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30</a:t>
            </a:fld>
            <a:endParaRPr lang="en-US"/>
          </a:p>
        </p:txBody>
      </p:sp>
    </p:spTree>
    <p:extLst>
      <p:ext uri="{BB962C8B-B14F-4D97-AF65-F5344CB8AC3E}">
        <p14:creationId xmlns:p14="http://schemas.microsoft.com/office/powerpoint/2010/main" val="32798474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err="1"/>
              <a:t>visualisation</a:t>
            </a:r>
            <a:endParaRPr lang="en-US" dirty="0"/>
          </a:p>
        </p:txBody>
      </p:sp>
      <p:sp>
        <p:nvSpPr>
          <p:cNvPr id="3" name="Content Placeholder 2"/>
          <p:cNvSpPr>
            <a:spLocks noGrp="1"/>
          </p:cNvSpPr>
          <p:nvPr>
            <p:ph idx="1"/>
          </p:nvPr>
        </p:nvSpPr>
        <p:spPr/>
        <p:txBody>
          <a:bodyPr/>
          <a:lstStyle/>
          <a:p>
            <a:pPr marL="487363" indent="-487363" algn="just">
              <a:lnSpc>
                <a:spcPct val="90000"/>
              </a:lnSpc>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sz="2400" dirty="0"/>
              <a:t>Concerned with techniques for displaying large amounts of information.</a:t>
            </a:r>
          </a:p>
          <a:p>
            <a:pPr marL="487363" indent="-487363" algn="just">
              <a:lnSpc>
                <a:spcPct val="90000"/>
              </a:lnSpc>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sz="2400" dirty="0" err="1"/>
              <a:t>Visualisation</a:t>
            </a:r>
            <a:r>
              <a:rPr lang="en-US" sz="2400" dirty="0"/>
              <a:t> can reveal relationships between entities and trends in the data.</a:t>
            </a:r>
          </a:p>
          <a:p>
            <a:pPr marL="487363" indent="-487363" algn="just">
              <a:lnSpc>
                <a:spcPct val="90000"/>
              </a:lnSpc>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sz="2400" dirty="0"/>
              <a:t>Possible data </a:t>
            </a:r>
            <a:r>
              <a:rPr lang="en-US" sz="2400" dirty="0" err="1"/>
              <a:t>visualisations</a:t>
            </a:r>
            <a:r>
              <a:rPr lang="en-US" sz="2400" dirty="0"/>
              <a:t> are:</a:t>
            </a:r>
          </a:p>
          <a:p>
            <a:pPr marL="1087438" lvl="1" indent="-479425" algn="just">
              <a:lnSpc>
                <a:spcPct val="90000"/>
              </a:lnSpc>
              <a:spcBef>
                <a:spcPts val="500"/>
              </a:spcBef>
              <a:buClr>
                <a:srgbClr val="FFFFFF"/>
              </a:buClr>
              <a:buFont typeface="Arial" pitchFamily="34" charset="0"/>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sz="2000" dirty="0"/>
              <a:t>Weather information collected from a number of sources;</a:t>
            </a:r>
          </a:p>
          <a:p>
            <a:pPr marL="1087438" lvl="1" indent="-479425" algn="just">
              <a:lnSpc>
                <a:spcPct val="90000"/>
              </a:lnSpc>
              <a:spcBef>
                <a:spcPts val="500"/>
              </a:spcBef>
              <a:buClr>
                <a:srgbClr val="FFFFFF"/>
              </a:buClr>
              <a:buFont typeface="Arial" pitchFamily="34" charset="0"/>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sz="2000" dirty="0"/>
              <a:t>The state of a telephone network as a linked set of nodes;</a:t>
            </a:r>
          </a:p>
          <a:p>
            <a:pPr marL="1087438" lvl="1" indent="-479425" algn="just">
              <a:lnSpc>
                <a:spcPct val="90000"/>
              </a:lnSpc>
              <a:spcBef>
                <a:spcPts val="500"/>
              </a:spcBef>
              <a:buClr>
                <a:srgbClr val="FFFFFF"/>
              </a:buClr>
              <a:buFont typeface="Arial" pitchFamily="34" charset="0"/>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sz="2000" dirty="0"/>
              <a:t>Chemical plant </a:t>
            </a:r>
            <a:r>
              <a:rPr lang="en-US" sz="2000" dirty="0" err="1"/>
              <a:t>visualised</a:t>
            </a:r>
            <a:r>
              <a:rPr lang="en-US" sz="2000" dirty="0"/>
              <a:t> by showing pressures and temperatures in a linked set of tanks and pipes;</a:t>
            </a:r>
          </a:p>
          <a:p>
            <a:pPr marL="1087438" lvl="1" indent="-479425" algn="just">
              <a:lnSpc>
                <a:spcPct val="90000"/>
              </a:lnSpc>
              <a:spcBef>
                <a:spcPts val="500"/>
              </a:spcBef>
              <a:buClr>
                <a:srgbClr val="FFFFFF"/>
              </a:buClr>
              <a:buFont typeface="Arial" pitchFamily="34" charset="0"/>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sz="2000" dirty="0"/>
              <a:t>A model of a molecule displayed in 3 dimensions;</a:t>
            </a:r>
          </a:p>
          <a:p>
            <a:pPr marL="1087438" lvl="1" indent="-479425" algn="just">
              <a:lnSpc>
                <a:spcPct val="90000"/>
              </a:lnSpc>
              <a:spcBef>
                <a:spcPts val="500"/>
              </a:spcBef>
              <a:buClr>
                <a:srgbClr val="FFFFFF"/>
              </a:buClr>
              <a:buFont typeface="Arial" pitchFamily="34" charset="0"/>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sz="2000" dirty="0"/>
              <a:t>Web pages displayed as a hyperbolic tree.</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31</a:t>
            </a:fld>
            <a:endParaRPr lang="en-US"/>
          </a:p>
        </p:txBody>
      </p:sp>
    </p:spTree>
    <p:extLst>
      <p:ext uri="{BB962C8B-B14F-4D97-AF65-F5344CB8AC3E}">
        <p14:creationId xmlns:p14="http://schemas.microsoft.com/office/powerpoint/2010/main" val="35788273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Colour displays</a:t>
            </a:r>
          </a:p>
        </p:txBody>
      </p:sp>
      <p:sp>
        <p:nvSpPr>
          <p:cNvPr id="3" name="Content Placeholder 2"/>
          <p:cNvSpPr>
            <a:spLocks noGrp="1"/>
          </p:cNvSpPr>
          <p:nvPr>
            <p:ph idx="1"/>
          </p:nvPr>
        </p:nvSpPr>
        <p:spPr/>
        <p:txBody>
          <a:bodyPr>
            <a:normAutofit fontScale="92500"/>
          </a:bodyPr>
          <a:lstStyle/>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Colour adds an extra dimension to an interface and can help the user understand complex information structures.</a:t>
            </a:r>
          </a:p>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Colour can be used to highlight exceptional events.</a:t>
            </a:r>
          </a:p>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Common mistakes in the use of colour in </a:t>
            </a:r>
            <a:br>
              <a:rPr lang="en-US" dirty="0"/>
            </a:br>
            <a:r>
              <a:rPr lang="en-US" dirty="0"/>
              <a:t>interface design include:</a:t>
            </a:r>
          </a:p>
          <a:p>
            <a:pPr marL="1087438" lvl="1" indent="-479425" algn="just">
              <a:buClr>
                <a:srgbClr val="FFFFFF"/>
              </a:buClr>
              <a:buFont typeface="Arial" charset="0"/>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The use of colour to communicate meaning;</a:t>
            </a:r>
          </a:p>
          <a:p>
            <a:pPr marL="1087438" lvl="1" indent="-479425" algn="just">
              <a:buClr>
                <a:srgbClr val="FFFFFF"/>
              </a:buClr>
              <a:buFont typeface="Arial" charset="0"/>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The over-use of colour in the display.</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32</a:t>
            </a:fld>
            <a:endParaRPr lang="en-US"/>
          </a:p>
        </p:txBody>
      </p:sp>
    </p:spTree>
    <p:extLst>
      <p:ext uri="{BB962C8B-B14F-4D97-AF65-F5344CB8AC3E}">
        <p14:creationId xmlns:p14="http://schemas.microsoft.com/office/powerpoint/2010/main" val="41423742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Colour use guidelines</a:t>
            </a:r>
          </a:p>
        </p:txBody>
      </p:sp>
      <p:sp>
        <p:nvSpPr>
          <p:cNvPr id="3" name="Content Placeholder 2"/>
          <p:cNvSpPr>
            <a:spLocks noGrp="1"/>
          </p:cNvSpPr>
          <p:nvPr>
            <p:ph idx="1"/>
          </p:nvPr>
        </p:nvSpPr>
        <p:spPr/>
        <p:txBody>
          <a:bodyPr/>
          <a:lstStyle/>
          <a:p>
            <a:pPr marL="487363" indent="-487363" algn="just">
              <a:lnSpc>
                <a:spcPct val="90000"/>
              </a:lnSpc>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Limit the number of colours used and be conservative in their use.</a:t>
            </a:r>
          </a:p>
          <a:p>
            <a:pPr marL="487363" indent="-487363" algn="just">
              <a:lnSpc>
                <a:spcPct val="90000"/>
              </a:lnSpc>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Use colour change to show a change in system status.</a:t>
            </a:r>
          </a:p>
          <a:p>
            <a:pPr marL="487363" indent="-487363" algn="just">
              <a:lnSpc>
                <a:spcPct val="90000"/>
              </a:lnSpc>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Use colour coding to support the task that users are trying to perform.</a:t>
            </a:r>
          </a:p>
          <a:p>
            <a:pPr marL="487363" indent="-487363" algn="just">
              <a:lnSpc>
                <a:spcPct val="90000"/>
              </a:lnSpc>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Use colour coding in a thoughtful and consistent way.</a:t>
            </a:r>
          </a:p>
          <a:p>
            <a:pPr marL="487363" indent="-487363" algn="just">
              <a:lnSpc>
                <a:spcPct val="90000"/>
              </a:lnSpc>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Be careful about colour pairings.</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33</a:t>
            </a:fld>
            <a:endParaRPr lang="en-US"/>
          </a:p>
        </p:txBody>
      </p:sp>
    </p:spTree>
    <p:extLst>
      <p:ext uri="{BB962C8B-B14F-4D97-AF65-F5344CB8AC3E}">
        <p14:creationId xmlns:p14="http://schemas.microsoft.com/office/powerpoint/2010/main" val="26220430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messages</a:t>
            </a:r>
          </a:p>
        </p:txBody>
      </p:sp>
      <p:sp>
        <p:nvSpPr>
          <p:cNvPr id="3" name="Content Placeholder 2"/>
          <p:cNvSpPr>
            <a:spLocks noGrp="1"/>
          </p:cNvSpPr>
          <p:nvPr>
            <p:ph idx="1"/>
          </p:nvPr>
        </p:nvSpPr>
        <p:spPr/>
        <p:txBody>
          <a:bodyPr>
            <a:normAutofit lnSpcReduction="10000"/>
          </a:bodyPr>
          <a:lstStyle/>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Error message design is critically important. </a:t>
            </a:r>
            <a:br>
              <a:rPr lang="en-US" dirty="0"/>
            </a:br>
            <a:r>
              <a:rPr lang="en-US" dirty="0"/>
              <a:t>Poor error messages can mean that a user </a:t>
            </a:r>
            <a:r>
              <a:rPr lang="en-US" dirty="0" smtClean="0"/>
              <a:t>rejects </a:t>
            </a:r>
            <a:r>
              <a:rPr lang="en-US" dirty="0"/>
              <a:t>rather than accepts a system.</a:t>
            </a:r>
          </a:p>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Messages should be polite, </a:t>
            </a:r>
            <a:r>
              <a:rPr lang="en-US" dirty="0" smtClean="0"/>
              <a:t>concise consistent </a:t>
            </a:r>
            <a:r>
              <a:rPr lang="en-US" dirty="0"/>
              <a:t>and constructive.</a:t>
            </a:r>
          </a:p>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The background and experience of users </a:t>
            </a:r>
            <a:br>
              <a:rPr lang="en-US" dirty="0"/>
            </a:br>
            <a:r>
              <a:rPr lang="en-US" dirty="0"/>
              <a:t>should be the determining factor in message </a:t>
            </a:r>
            <a:r>
              <a:rPr lang="en-US" dirty="0" smtClean="0"/>
              <a:t>design</a:t>
            </a:r>
            <a:r>
              <a:rPr lang="en-US" dirty="0"/>
              <a:t>.</a:t>
            </a:r>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34</a:t>
            </a:fld>
            <a:endParaRPr lang="en-US"/>
          </a:p>
        </p:txBody>
      </p:sp>
    </p:spTree>
    <p:extLst>
      <p:ext uri="{BB962C8B-B14F-4D97-AF65-F5344CB8AC3E}">
        <p14:creationId xmlns:p14="http://schemas.microsoft.com/office/powerpoint/2010/main" val="21284876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Design factors in message wording</a:t>
            </a:r>
          </a:p>
        </p:txBody>
      </p:sp>
      <p:graphicFrame>
        <p:nvGraphicFramePr>
          <p:cNvPr id="7" name="Content Placeholder 6"/>
          <p:cNvGraphicFramePr>
            <a:graphicFrameLocks noGrp="1"/>
          </p:cNvGraphicFramePr>
          <p:nvPr>
            <p:ph idx="1"/>
          </p:nvPr>
        </p:nvGraphicFramePr>
        <p:xfrm>
          <a:off x="2499995" y="2333625"/>
          <a:ext cx="5369560" cy="3028950"/>
        </p:xfrm>
        <a:graphic>
          <a:graphicData uri="http://schemas.openxmlformats.org/drawingml/2006/table">
            <a:tbl>
              <a:tblPr>
                <a:tableStyleId>{5C22544A-7EE6-4342-B048-85BDC9FD1C3A}</a:tableStyleId>
              </a:tblPr>
              <a:tblGrid>
                <a:gridCol w="793750"/>
                <a:gridCol w="4575810"/>
              </a:tblGrid>
              <a:tr h="0">
                <a:tc>
                  <a:txBody>
                    <a:bodyPr/>
                    <a:lstStyle/>
                    <a:p>
                      <a:pPr marL="0" marR="0" algn="just">
                        <a:spcBef>
                          <a:spcPts val="0"/>
                        </a:spcBef>
                        <a:spcAft>
                          <a:spcPts val="0"/>
                        </a:spcAft>
                      </a:pPr>
                      <a:r>
                        <a:rPr lang="en-GB" sz="1000">
                          <a:effectLst/>
                        </a:rPr>
                        <a:t>Factor</a:t>
                      </a:r>
                      <a:endParaRPr lang="en-US" sz="1000">
                        <a:effectLst/>
                        <a:latin typeface="Times New Roman"/>
                        <a:ea typeface="Times New Roman"/>
                      </a:endParaRPr>
                    </a:p>
                  </a:txBody>
                  <a:tcPr marL="54610" marR="54610" marT="0" marB="73025"/>
                </a:tc>
                <a:tc>
                  <a:txBody>
                    <a:bodyPr/>
                    <a:lstStyle/>
                    <a:p>
                      <a:pPr marL="0" marR="0" algn="just">
                        <a:spcBef>
                          <a:spcPts val="0"/>
                        </a:spcBef>
                        <a:spcAft>
                          <a:spcPts val="0"/>
                        </a:spcAft>
                      </a:pPr>
                      <a:r>
                        <a:rPr lang="en-GB" sz="1000">
                          <a:effectLst/>
                        </a:rPr>
                        <a:t>Description</a:t>
                      </a:r>
                      <a:endParaRPr lang="en-US" sz="1000">
                        <a:effectLst/>
                        <a:latin typeface="Times New Roman"/>
                        <a:ea typeface="Times New Roman"/>
                      </a:endParaRPr>
                    </a:p>
                  </a:txBody>
                  <a:tcPr marL="54610" marR="54610" marT="0" marB="73025"/>
                </a:tc>
              </a:tr>
              <a:tr h="0">
                <a:tc>
                  <a:txBody>
                    <a:bodyPr/>
                    <a:lstStyle/>
                    <a:p>
                      <a:pPr marL="0" marR="0" algn="just">
                        <a:spcBef>
                          <a:spcPts val="0"/>
                        </a:spcBef>
                        <a:spcAft>
                          <a:spcPts val="0"/>
                        </a:spcAft>
                      </a:pPr>
                      <a:r>
                        <a:rPr lang="en-GB" sz="1000">
                          <a:effectLst/>
                        </a:rPr>
                        <a:t>Context</a:t>
                      </a:r>
                      <a:endParaRPr lang="en-US" sz="1000">
                        <a:effectLst/>
                        <a:latin typeface="Times New Roman"/>
                        <a:ea typeface="Times New Roman"/>
                      </a:endParaRPr>
                    </a:p>
                  </a:txBody>
                  <a:tcPr marL="54610" marR="54610" marT="0" marB="73025"/>
                </a:tc>
                <a:tc>
                  <a:txBody>
                    <a:bodyPr/>
                    <a:lstStyle/>
                    <a:p>
                      <a:pPr marL="0" marR="0" algn="just">
                        <a:spcBef>
                          <a:spcPts val="0"/>
                        </a:spcBef>
                        <a:spcAft>
                          <a:spcPts val="0"/>
                        </a:spcAft>
                      </a:pPr>
                      <a:r>
                        <a:rPr lang="en-GB" sz="1000">
                          <a:effectLst/>
                        </a:rPr>
                        <a:t>Wherever possible, the messages generated by the system should reflect the current user context. As far as is possible, the system should be aware of what the user is doing and should generate messages that are relevant to their current activity.  </a:t>
                      </a:r>
                      <a:endParaRPr lang="en-US" sz="1000">
                        <a:effectLst/>
                        <a:latin typeface="Times New Roman"/>
                        <a:ea typeface="Times New Roman"/>
                      </a:endParaRPr>
                    </a:p>
                  </a:txBody>
                  <a:tcPr marL="54610" marR="54610" marT="0" marB="73025"/>
                </a:tc>
              </a:tr>
              <a:tr h="0">
                <a:tc>
                  <a:txBody>
                    <a:bodyPr/>
                    <a:lstStyle/>
                    <a:p>
                      <a:pPr marL="0" marR="0" algn="just">
                        <a:spcBef>
                          <a:spcPts val="0"/>
                        </a:spcBef>
                        <a:spcAft>
                          <a:spcPts val="0"/>
                        </a:spcAft>
                      </a:pPr>
                      <a:r>
                        <a:rPr lang="en-GB" sz="1000">
                          <a:effectLst/>
                        </a:rPr>
                        <a:t>Experience</a:t>
                      </a:r>
                      <a:endParaRPr lang="en-US" sz="1000">
                        <a:effectLst/>
                        <a:latin typeface="Times New Roman"/>
                        <a:ea typeface="Times New Roman"/>
                      </a:endParaRPr>
                    </a:p>
                  </a:txBody>
                  <a:tcPr marL="54610" marR="54610" marT="0" marB="73025"/>
                </a:tc>
                <a:tc>
                  <a:txBody>
                    <a:bodyPr/>
                    <a:lstStyle/>
                    <a:p>
                      <a:pPr marL="0" marR="0" algn="just">
                        <a:spcBef>
                          <a:spcPts val="0"/>
                        </a:spcBef>
                        <a:spcAft>
                          <a:spcPts val="0"/>
                        </a:spcAft>
                      </a:pPr>
                      <a:r>
                        <a:rPr lang="en-GB" sz="1000">
                          <a:effectLst/>
                        </a:rPr>
                        <a:t>As users become familiar with a system they become irritated by long, ‘meaningful’ messages. However, beginners find it difficult to understand short terse statements of a problem. You should provide both types of message and allow the user to control message conciseness.</a:t>
                      </a:r>
                      <a:endParaRPr lang="en-US" sz="1000">
                        <a:effectLst/>
                        <a:latin typeface="Times New Roman"/>
                        <a:ea typeface="Times New Roman"/>
                      </a:endParaRPr>
                    </a:p>
                  </a:txBody>
                  <a:tcPr marL="54610" marR="54610" marT="0" marB="73025"/>
                </a:tc>
              </a:tr>
              <a:tr h="0">
                <a:tc>
                  <a:txBody>
                    <a:bodyPr/>
                    <a:lstStyle/>
                    <a:p>
                      <a:pPr marL="0" marR="0" algn="just">
                        <a:spcBef>
                          <a:spcPts val="0"/>
                        </a:spcBef>
                        <a:spcAft>
                          <a:spcPts val="0"/>
                        </a:spcAft>
                      </a:pPr>
                      <a:r>
                        <a:rPr lang="en-GB" sz="1000">
                          <a:effectLst/>
                        </a:rPr>
                        <a:t>Skill level</a:t>
                      </a:r>
                      <a:endParaRPr lang="en-US" sz="1000">
                        <a:effectLst/>
                        <a:latin typeface="Times New Roman"/>
                        <a:ea typeface="Times New Roman"/>
                      </a:endParaRPr>
                    </a:p>
                  </a:txBody>
                  <a:tcPr marL="54610" marR="54610" marT="0" marB="73025"/>
                </a:tc>
                <a:tc>
                  <a:txBody>
                    <a:bodyPr/>
                    <a:lstStyle/>
                    <a:p>
                      <a:pPr marL="0" marR="0" algn="just">
                        <a:spcBef>
                          <a:spcPts val="0"/>
                        </a:spcBef>
                        <a:spcAft>
                          <a:spcPts val="0"/>
                        </a:spcAft>
                      </a:pPr>
                      <a:r>
                        <a:rPr lang="en-GB" sz="1000">
                          <a:effectLst/>
                        </a:rPr>
                        <a:t>Messages should be tailored to the user’s skills as well as their experience. Messages for the different classes of user may be expressed in different ways depending on the terminology that is familiar to the reader.</a:t>
                      </a:r>
                      <a:endParaRPr lang="en-US" sz="1000">
                        <a:effectLst/>
                        <a:latin typeface="Times New Roman"/>
                        <a:ea typeface="Times New Roman"/>
                      </a:endParaRPr>
                    </a:p>
                  </a:txBody>
                  <a:tcPr marL="54610" marR="54610" marT="0" marB="73025"/>
                </a:tc>
              </a:tr>
              <a:tr h="0">
                <a:tc>
                  <a:txBody>
                    <a:bodyPr/>
                    <a:lstStyle/>
                    <a:p>
                      <a:pPr marL="0" marR="0" algn="just">
                        <a:spcBef>
                          <a:spcPts val="0"/>
                        </a:spcBef>
                        <a:spcAft>
                          <a:spcPts val="0"/>
                        </a:spcAft>
                      </a:pPr>
                      <a:r>
                        <a:rPr lang="en-GB" sz="1000">
                          <a:effectLst/>
                        </a:rPr>
                        <a:t>Style</a:t>
                      </a:r>
                      <a:endParaRPr lang="en-US" sz="1000">
                        <a:effectLst/>
                        <a:latin typeface="Times New Roman"/>
                        <a:ea typeface="Times New Roman"/>
                      </a:endParaRPr>
                    </a:p>
                  </a:txBody>
                  <a:tcPr marL="54610" marR="54610" marT="0" marB="73025"/>
                </a:tc>
                <a:tc>
                  <a:txBody>
                    <a:bodyPr/>
                    <a:lstStyle/>
                    <a:p>
                      <a:pPr marL="0" marR="0" algn="just">
                        <a:spcBef>
                          <a:spcPts val="0"/>
                        </a:spcBef>
                        <a:spcAft>
                          <a:spcPts val="0"/>
                        </a:spcAft>
                      </a:pPr>
                      <a:r>
                        <a:rPr lang="en-GB" sz="1000">
                          <a:effectLst/>
                        </a:rPr>
                        <a:t>Messages should be positive rather than negative. They should use the active rather than the passive mode of address. They should never be insulting or try to be funny.</a:t>
                      </a:r>
                      <a:endParaRPr lang="en-US" sz="1000">
                        <a:effectLst/>
                        <a:latin typeface="Times New Roman"/>
                        <a:ea typeface="Times New Roman"/>
                      </a:endParaRPr>
                    </a:p>
                  </a:txBody>
                  <a:tcPr marL="54610" marR="54610" marT="0" marB="73025"/>
                </a:tc>
              </a:tr>
              <a:tr h="0">
                <a:tc>
                  <a:txBody>
                    <a:bodyPr/>
                    <a:lstStyle/>
                    <a:p>
                      <a:pPr marL="0" marR="0" algn="just">
                        <a:spcBef>
                          <a:spcPts val="0"/>
                        </a:spcBef>
                        <a:spcAft>
                          <a:spcPts val="0"/>
                        </a:spcAft>
                      </a:pPr>
                      <a:r>
                        <a:rPr lang="en-GB" sz="1000">
                          <a:effectLst/>
                        </a:rPr>
                        <a:t>Culture</a:t>
                      </a:r>
                      <a:endParaRPr lang="en-US" sz="1000">
                        <a:effectLst/>
                        <a:latin typeface="Times New Roman"/>
                        <a:ea typeface="Times New Roman"/>
                      </a:endParaRPr>
                    </a:p>
                  </a:txBody>
                  <a:tcPr marL="54610" marR="54610" marT="0" marB="73025"/>
                </a:tc>
                <a:tc>
                  <a:txBody>
                    <a:bodyPr/>
                    <a:lstStyle/>
                    <a:p>
                      <a:pPr marL="0" marR="0" algn="just">
                        <a:spcBef>
                          <a:spcPts val="0"/>
                        </a:spcBef>
                        <a:spcAft>
                          <a:spcPts val="0"/>
                        </a:spcAft>
                      </a:pPr>
                      <a:r>
                        <a:rPr lang="en-GB" sz="1000" dirty="0">
                          <a:effectLst/>
                        </a:rPr>
                        <a:t>Wherever possible, the designer of messages should be familiar with the culture of the country where the system is sold. There are distinct cultural differences between Europe, Asia and America. A suitable message for one culture might be unacceptable in another.</a:t>
                      </a:r>
                      <a:endParaRPr lang="en-US" sz="1000" dirty="0">
                        <a:effectLst/>
                        <a:latin typeface="Times New Roman"/>
                        <a:ea typeface="Times New Roman"/>
                      </a:endParaRPr>
                    </a:p>
                  </a:txBody>
                  <a:tcPr marL="54610" marR="54610" marT="0" marB="73025"/>
                </a:tc>
              </a:tr>
            </a:tbl>
          </a:graphicData>
        </a:graphic>
      </p:graphicFrame>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35</a:t>
            </a:fld>
            <a:endParaRPr lang="en-US"/>
          </a:p>
        </p:txBody>
      </p:sp>
    </p:spTree>
    <p:extLst>
      <p:ext uri="{BB962C8B-B14F-4D97-AF65-F5344CB8AC3E}">
        <p14:creationId xmlns:p14="http://schemas.microsoft.com/office/powerpoint/2010/main" val="28559536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error</a:t>
            </a:r>
          </a:p>
        </p:txBody>
      </p:sp>
      <p:sp>
        <p:nvSpPr>
          <p:cNvPr id="3" name="Content Placeholder 2"/>
          <p:cNvSpPr>
            <a:spLocks noGrp="1"/>
          </p:cNvSpPr>
          <p:nvPr>
            <p:ph idx="1"/>
          </p:nvPr>
        </p:nvSpPr>
        <p:spPr/>
        <p:txBody>
          <a:bodyPr/>
          <a:lstStyle/>
          <a:p>
            <a:r>
              <a:rPr lang="en-US" dirty="0"/>
              <a:t>Assume that a nurse misspells the name of a patient whose records he is trying to retrieve.</a:t>
            </a:r>
          </a:p>
          <a:p>
            <a:r>
              <a:rPr lang="en-US" dirty="0" smtClean="0"/>
              <a:t>What will be the result of such a mistake</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36</a:t>
            </a:fld>
            <a:endParaRPr lang="en-US"/>
          </a:p>
        </p:txBody>
      </p:sp>
    </p:spTree>
    <p:extLst>
      <p:ext uri="{BB962C8B-B14F-4D97-AF65-F5344CB8AC3E}">
        <p14:creationId xmlns:p14="http://schemas.microsoft.com/office/powerpoint/2010/main" val="22748888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UI design process</a:t>
            </a:r>
          </a:p>
        </p:txBody>
      </p:sp>
      <p:sp>
        <p:nvSpPr>
          <p:cNvPr id="3" name="Content Placeholder 2"/>
          <p:cNvSpPr>
            <a:spLocks noGrp="1"/>
          </p:cNvSpPr>
          <p:nvPr>
            <p:ph idx="1"/>
          </p:nvPr>
        </p:nvSpPr>
        <p:spPr/>
        <p:txBody>
          <a:bodyPr/>
          <a:lstStyle/>
          <a:p>
            <a:pPr marL="487363" indent="-487363" algn="just">
              <a:lnSpc>
                <a:spcPct val="90000"/>
              </a:lnSpc>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a:t>UI design is an iterative process involving close liaisons between users and designers.</a:t>
            </a:r>
          </a:p>
          <a:p>
            <a:pPr marL="487363" indent="-487363" algn="just">
              <a:lnSpc>
                <a:spcPct val="90000"/>
              </a:lnSpc>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a:t>The 3 core activities in this process are:</a:t>
            </a:r>
          </a:p>
          <a:p>
            <a:pPr marL="1087438" lvl="1" indent="-479425" algn="just">
              <a:lnSpc>
                <a:spcPct val="90000"/>
              </a:lnSpc>
              <a:buClr>
                <a:srgbClr val="FFFFFF"/>
              </a:buClr>
              <a:buFont typeface="Arial" pitchFamily="34" charset="0"/>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a:solidFill>
                  <a:srgbClr val="FC0128"/>
                </a:solidFill>
              </a:rPr>
              <a:t>User analysis</a:t>
            </a:r>
            <a:r>
              <a:rPr lang="en-US" dirty="0"/>
              <a:t>. Understand what the users will do with the system;</a:t>
            </a:r>
          </a:p>
          <a:p>
            <a:pPr marL="1087438" lvl="1" indent="-479425" algn="just">
              <a:lnSpc>
                <a:spcPct val="90000"/>
              </a:lnSpc>
              <a:buClr>
                <a:srgbClr val="FFFFFF"/>
              </a:buClr>
              <a:buFont typeface="Arial" pitchFamily="34" charset="0"/>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a:solidFill>
                  <a:srgbClr val="FC0128"/>
                </a:solidFill>
              </a:rPr>
              <a:t>System prototyping</a:t>
            </a:r>
            <a:r>
              <a:rPr lang="en-US" dirty="0"/>
              <a:t>. Develop a series of prototypes for experiment;</a:t>
            </a:r>
          </a:p>
          <a:p>
            <a:pPr marL="1087438" lvl="1" indent="-479425" algn="just">
              <a:lnSpc>
                <a:spcPct val="90000"/>
              </a:lnSpc>
              <a:buClr>
                <a:srgbClr val="FFFFFF"/>
              </a:buClr>
              <a:buFont typeface="Arial" pitchFamily="34" charset="0"/>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a:solidFill>
                  <a:srgbClr val="FC0128"/>
                </a:solidFill>
              </a:rPr>
              <a:t>Interface evaluation</a:t>
            </a:r>
            <a:r>
              <a:rPr lang="en-US" dirty="0"/>
              <a:t>. Experiment with these prototypes with users.</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37</a:t>
            </a:fld>
            <a:endParaRPr lang="en-US"/>
          </a:p>
        </p:txBody>
      </p:sp>
    </p:spTree>
    <p:extLst>
      <p:ext uri="{BB962C8B-B14F-4D97-AF65-F5344CB8AC3E}">
        <p14:creationId xmlns:p14="http://schemas.microsoft.com/office/powerpoint/2010/main" val="39476690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analysis</a:t>
            </a:r>
          </a:p>
        </p:txBody>
      </p:sp>
      <p:sp>
        <p:nvSpPr>
          <p:cNvPr id="3" name="Content Placeholder 2"/>
          <p:cNvSpPr>
            <a:spLocks noGrp="1"/>
          </p:cNvSpPr>
          <p:nvPr>
            <p:ph idx="1"/>
          </p:nvPr>
        </p:nvSpPr>
        <p:spPr/>
        <p:txBody>
          <a:bodyPr>
            <a:normAutofit lnSpcReduction="10000"/>
          </a:bodyPr>
          <a:lstStyle/>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If you don’t understand what the users want to do with a system, you have no realistic prospect of designing an effective interface.</a:t>
            </a:r>
          </a:p>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User analyses have to be described in terms that users and other designers can understand.</a:t>
            </a:r>
          </a:p>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Scenarios where you describe typical episodes of use, are one way of describing these analyses.</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38</a:t>
            </a:fld>
            <a:endParaRPr lang="en-US"/>
          </a:p>
        </p:txBody>
      </p:sp>
    </p:spTree>
    <p:extLst>
      <p:ext uri="{BB962C8B-B14F-4D97-AF65-F5344CB8AC3E}">
        <p14:creationId xmlns:p14="http://schemas.microsoft.com/office/powerpoint/2010/main" val="29854239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interaction scenario</a:t>
            </a:r>
          </a:p>
        </p:txBody>
      </p:sp>
      <p:sp>
        <p:nvSpPr>
          <p:cNvPr id="3" name="Content Placeholder 2"/>
          <p:cNvSpPr>
            <a:spLocks noGrp="1"/>
          </p:cNvSpPr>
          <p:nvPr>
            <p:ph idx="1"/>
          </p:nvPr>
        </p:nvSpPr>
        <p:spPr/>
        <p:txBody>
          <a:bodyPr>
            <a:normAutofit fontScale="77500" lnSpcReduction="20000"/>
          </a:bodyPr>
          <a:lstStyle/>
          <a:p>
            <a:pPr algn="just" eaLnBrk="0" fontAlgn="base" hangingPunct="0"/>
            <a:r>
              <a:rPr lang="en-US" dirty="0"/>
              <a:t>Jane is a student of Religious Studies and is working on an essay on Indian architecture and how it has been influenced by religious practices. To help her understand this, she would like to access some pictures of details on notable buildings but can’t find anything in her local library.</a:t>
            </a:r>
          </a:p>
          <a:p>
            <a:pPr algn="just" eaLnBrk="0" fontAlgn="base" hangingPunct="0"/>
            <a:r>
              <a:rPr lang="en-US" dirty="0"/>
              <a:t> She approaches the subject librarian to discuss her needs and he suggests some search terms that might be used. He also suggests some libraries in New Delhi and London that might have this material so they log on to the library catalogues and do some searching using these terms.  They find some source material and place a request for photocopies of the pictures with architectural detail to be posted directly to Jane.</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39</a:t>
            </a:fld>
            <a:endParaRPr lang="en-US"/>
          </a:p>
        </p:txBody>
      </p:sp>
    </p:spTree>
    <p:extLst>
      <p:ext uri="{BB962C8B-B14F-4D97-AF65-F5344CB8AC3E}">
        <p14:creationId xmlns:p14="http://schemas.microsoft.com/office/powerpoint/2010/main" val="9821740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rPr>
              <a:t/>
            </a:r>
            <a:br>
              <a:rPr lang="en-US" dirty="0" smtClean="0">
                <a:effectLst/>
              </a:rPr>
            </a:br>
            <a:r>
              <a:rPr lang="en-US" dirty="0" smtClean="0">
                <a:effectLst/>
              </a:rPr>
              <a:t>The </a:t>
            </a:r>
            <a:r>
              <a:rPr lang="en-US" dirty="0">
                <a:effectLst/>
              </a:rPr>
              <a:t>Design Activities</a:t>
            </a:r>
            <a:br>
              <a:rPr lang="en-US" dirty="0">
                <a:effectLst/>
              </a:rPr>
            </a:br>
            <a:endParaRPr lang="en-US" dirty="0"/>
          </a:p>
        </p:txBody>
      </p:sp>
      <p:sp>
        <p:nvSpPr>
          <p:cNvPr id="3" name="Content Placeholder 2"/>
          <p:cNvSpPr>
            <a:spLocks noGrp="1"/>
          </p:cNvSpPr>
          <p:nvPr>
            <p:ph idx="1"/>
          </p:nvPr>
        </p:nvSpPr>
        <p:spPr/>
        <p:txBody>
          <a:bodyPr/>
          <a:lstStyle/>
          <a:p>
            <a:r>
              <a:rPr lang="en-US" b="1" dirty="0"/>
              <a:t>Establish</a:t>
            </a:r>
            <a:r>
              <a:rPr lang="en-US" dirty="0"/>
              <a:t> </a:t>
            </a:r>
            <a:r>
              <a:rPr lang="en-US" dirty="0" smtClean="0"/>
              <a:t>; </a:t>
            </a:r>
            <a:r>
              <a:rPr lang="en-US" dirty="0"/>
              <a:t>LUCID process </a:t>
            </a:r>
            <a:r>
              <a:rPr lang="en-US" dirty="0" smtClean="0"/>
              <a:t>model</a:t>
            </a:r>
            <a:endParaRPr lang="en-US" dirty="0"/>
          </a:p>
          <a:p>
            <a:r>
              <a:rPr lang="en-US" b="1" dirty="0" smtClean="0"/>
              <a:t>Process</a:t>
            </a:r>
            <a:r>
              <a:rPr lang="en-US" dirty="0" smtClean="0"/>
              <a:t>; </a:t>
            </a:r>
            <a:r>
              <a:rPr lang="en-US" dirty="0"/>
              <a:t>Ethnographic </a:t>
            </a:r>
            <a:r>
              <a:rPr lang="en-US" dirty="0" smtClean="0"/>
              <a:t>observation</a:t>
            </a:r>
            <a:endParaRPr lang="en-US" dirty="0"/>
          </a:p>
          <a:p>
            <a:r>
              <a:rPr lang="en-US" b="1" dirty="0"/>
              <a:t>Task </a:t>
            </a:r>
            <a:r>
              <a:rPr lang="en-US" b="1" dirty="0" smtClean="0"/>
              <a:t>analysis</a:t>
            </a:r>
            <a:r>
              <a:rPr lang="en-US" dirty="0" smtClean="0"/>
              <a:t>; </a:t>
            </a:r>
            <a:r>
              <a:rPr lang="en-US" dirty="0"/>
              <a:t>Scenario development</a:t>
            </a:r>
          </a:p>
          <a:p>
            <a:pPr marL="82296" indent="0">
              <a:buNone/>
            </a:pPr>
            <a:r>
              <a:rPr lang="en-US" dirty="0" smtClean="0"/>
              <a:t>	               Guideline development</a:t>
            </a:r>
            <a:endParaRPr lang="en-US" dirty="0"/>
          </a:p>
          <a:p>
            <a:r>
              <a:rPr lang="en-US" b="1" dirty="0"/>
              <a:t>Interface </a:t>
            </a:r>
            <a:r>
              <a:rPr lang="en-US" b="1" dirty="0" smtClean="0"/>
              <a:t>design</a:t>
            </a:r>
            <a:r>
              <a:rPr lang="en-US" dirty="0" smtClean="0"/>
              <a:t>; </a:t>
            </a:r>
            <a:r>
              <a:rPr lang="en-US" dirty="0"/>
              <a:t>Prototyping</a:t>
            </a:r>
          </a:p>
          <a:p>
            <a:pPr marL="82296" indent="0">
              <a:buNone/>
            </a:pPr>
            <a:r>
              <a:rPr lang="en-US" dirty="0" smtClean="0"/>
              <a:t>			Heuristic </a:t>
            </a:r>
            <a:r>
              <a:rPr lang="en-US" dirty="0"/>
              <a:t>expert </a:t>
            </a:r>
            <a:r>
              <a:rPr lang="en-US" dirty="0" smtClean="0"/>
              <a:t>evaluation</a:t>
            </a:r>
            <a:endParaRPr lang="en-US" dirty="0"/>
          </a:p>
          <a:p>
            <a:r>
              <a:rPr lang="en-US" b="1" dirty="0" smtClean="0"/>
              <a:t>Evaluation</a:t>
            </a:r>
            <a:r>
              <a:rPr lang="en-US" dirty="0" smtClean="0"/>
              <a:t>; </a:t>
            </a:r>
            <a:r>
              <a:rPr lang="en-US" dirty="0"/>
              <a:t>Usability testing </a:t>
            </a:r>
          </a:p>
          <a:p>
            <a:pPr marL="82296" indent="0">
              <a:buNone/>
            </a:pPr>
            <a:r>
              <a:rPr lang="en-US" dirty="0" smtClean="0"/>
              <a:t>		    </a:t>
            </a:r>
            <a:r>
              <a:rPr lang="en-US" dirty="0" err="1" smtClean="0"/>
              <a:t>GOMS</a:t>
            </a:r>
            <a:r>
              <a:rPr lang="en-US" dirty="0" smtClean="0"/>
              <a:t> </a:t>
            </a:r>
            <a:r>
              <a:rPr lang="en-US" dirty="0"/>
              <a:t>KLM analysis</a:t>
            </a:r>
          </a:p>
          <a:p>
            <a:endParaRPr lang="en-US" dirty="0"/>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a:t>
            </a:fld>
            <a:endParaRPr lang="en-US"/>
          </a:p>
        </p:txBody>
      </p:sp>
    </p:spTree>
    <p:extLst>
      <p:ext uri="{BB962C8B-B14F-4D97-AF65-F5344CB8AC3E}">
        <p14:creationId xmlns:p14="http://schemas.microsoft.com/office/powerpoint/2010/main" val="35020917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from the scenario</a:t>
            </a:r>
          </a:p>
        </p:txBody>
      </p:sp>
      <p:sp>
        <p:nvSpPr>
          <p:cNvPr id="3" name="Content Placeholder 2"/>
          <p:cNvSpPr>
            <a:spLocks noGrp="1"/>
          </p:cNvSpPr>
          <p:nvPr>
            <p:ph idx="1"/>
          </p:nvPr>
        </p:nvSpPr>
        <p:spPr/>
        <p:txBody>
          <a:bodyPr/>
          <a:lstStyle/>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40</a:t>
            </a:fld>
            <a:endParaRPr lang="en-US"/>
          </a:p>
        </p:txBody>
      </p:sp>
    </p:spTree>
    <p:extLst>
      <p:ext uri="{BB962C8B-B14F-4D97-AF65-F5344CB8AC3E}">
        <p14:creationId xmlns:p14="http://schemas.microsoft.com/office/powerpoint/2010/main" val="12609305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techniques</a:t>
            </a:r>
          </a:p>
        </p:txBody>
      </p:sp>
      <p:sp>
        <p:nvSpPr>
          <p:cNvPr id="3" name="Content Placeholder 2"/>
          <p:cNvSpPr>
            <a:spLocks noGrp="1"/>
          </p:cNvSpPr>
          <p:nvPr>
            <p:ph idx="1"/>
          </p:nvPr>
        </p:nvSpPr>
        <p:spPr/>
        <p:txBody>
          <a:bodyPr/>
          <a:lstStyle/>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a:t>Task analysis</a:t>
            </a:r>
          </a:p>
          <a:p>
            <a:pPr marL="1087438" lvl="1" indent="-479425" algn="just">
              <a:buClr>
                <a:srgbClr val="FFFFFF"/>
              </a:buClr>
              <a:buFont typeface="Arial" pitchFamily="34" charset="0"/>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a:t>Models the steps involved in completing a task.</a:t>
            </a:r>
          </a:p>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a:t>Interviewing and questionnaires</a:t>
            </a:r>
          </a:p>
          <a:p>
            <a:pPr marL="1087438" lvl="1" indent="-479425" algn="just">
              <a:buClr>
                <a:srgbClr val="FFFFFF"/>
              </a:buClr>
              <a:buFont typeface="Arial" pitchFamily="34" charset="0"/>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a:t>Asks the users about the work they do.</a:t>
            </a:r>
          </a:p>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a:t>Ethnography</a:t>
            </a:r>
          </a:p>
          <a:p>
            <a:pPr marL="1087438" lvl="1" indent="-479425" algn="just">
              <a:buClr>
                <a:srgbClr val="FFFFFF"/>
              </a:buClr>
              <a:buFont typeface="Arial" pitchFamily="34" charset="0"/>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a:t>Observes the user at work.</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41</a:t>
            </a:fld>
            <a:endParaRPr lang="en-US"/>
          </a:p>
        </p:txBody>
      </p:sp>
    </p:spTree>
    <p:extLst>
      <p:ext uri="{BB962C8B-B14F-4D97-AF65-F5344CB8AC3E}">
        <p14:creationId xmlns:p14="http://schemas.microsoft.com/office/powerpoint/2010/main" val="21376073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Interviewing</a:t>
            </a:r>
          </a:p>
        </p:txBody>
      </p:sp>
      <p:sp>
        <p:nvSpPr>
          <p:cNvPr id="3" name="Content Placeholder 2"/>
          <p:cNvSpPr>
            <a:spLocks noGrp="1"/>
          </p:cNvSpPr>
          <p:nvPr>
            <p:ph idx="1"/>
          </p:nvPr>
        </p:nvSpPr>
        <p:spPr/>
        <p:txBody>
          <a:bodyPr/>
          <a:lstStyle/>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Design semi-structured interviews based on open-ended questions.</a:t>
            </a:r>
          </a:p>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Users can then provide information that they think is essential; not just information that you have thought of collecting.</a:t>
            </a:r>
          </a:p>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Group interviews or focus groups allow users to discuss with each other what they do.</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42</a:t>
            </a:fld>
            <a:endParaRPr lang="en-US"/>
          </a:p>
        </p:txBody>
      </p:sp>
    </p:spTree>
    <p:extLst>
      <p:ext uri="{BB962C8B-B14F-4D97-AF65-F5344CB8AC3E}">
        <p14:creationId xmlns:p14="http://schemas.microsoft.com/office/powerpoint/2010/main" val="33408376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Ethnography</a:t>
            </a:r>
          </a:p>
        </p:txBody>
      </p:sp>
      <p:sp>
        <p:nvSpPr>
          <p:cNvPr id="3" name="Content Placeholder 2"/>
          <p:cNvSpPr>
            <a:spLocks noGrp="1"/>
          </p:cNvSpPr>
          <p:nvPr>
            <p:ph idx="1"/>
          </p:nvPr>
        </p:nvSpPr>
        <p:spPr/>
        <p:txBody>
          <a:bodyPr/>
          <a:lstStyle/>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Involves an external observer watching users at work and questioning them in an unscripted way about their work.</a:t>
            </a:r>
          </a:p>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Valuable because many user tasks are intuitive and they find these very difficult to describe and explain.</a:t>
            </a:r>
          </a:p>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Also helps understand the role of social and </a:t>
            </a:r>
            <a:r>
              <a:rPr lang="en-US" dirty="0" err="1"/>
              <a:t>organisational</a:t>
            </a:r>
            <a:r>
              <a:rPr lang="en-US" dirty="0"/>
              <a:t> influences on work.</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43</a:t>
            </a:fld>
            <a:endParaRPr lang="en-US"/>
          </a:p>
        </p:txBody>
      </p:sp>
    </p:spTree>
    <p:extLst>
      <p:ext uri="{BB962C8B-B14F-4D97-AF65-F5344CB8AC3E}">
        <p14:creationId xmlns:p14="http://schemas.microsoft.com/office/powerpoint/2010/main" val="6058875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prototyping</a:t>
            </a:r>
          </a:p>
        </p:txBody>
      </p:sp>
      <p:sp>
        <p:nvSpPr>
          <p:cNvPr id="3" name="Content Placeholder 2"/>
          <p:cNvSpPr>
            <a:spLocks noGrp="1"/>
          </p:cNvSpPr>
          <p:nvPr>
            <p:ph idx="1"/>
          </p:nvPr>
        </p:nvSpPr>
        <p:spPr/>
        <p:txBody>
          <a:bodyPr>
            <a:normAutofit fontScale="92500"/>
          </a:bodyPr>
          <a:lstStyle/>
          <a:p>
            <a:pPr marL="487363" indent="-487363" algn="just">
              <a:lnSpc>
                <a:spcPct val="90000"/>
              </a:lnSpc>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The aim of prototyping is to allow users to gain direct experience with the interface.</a:t>
            </a:r>
          </a:p>
          <a:p>
            <a:pPr marL="487363" indent="-487363" algn="just">
              <a:lnSpc>
                <a:spcPct val="90000"/>
              </a:lnSpc>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Without such direct experience, it is impossible to judge the usability of an interface.</a:t>
            </a:r>
          </a:p>
          <a:p>
            <a:pPr marL="487363" indent="-487363" algn="just">
              <a:lnSpc>
                <a:spcPct val="90000"/>
              </a:lnSpc>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Prototyping may be a two-stage process:</a:t>
            </a:r>
          </a:p>
          <a:p>
            <a:pPr marL="1087438" lvl="1" indent="-479425" algn="just">
              <a:lnSpc>
                <a:spcPct val="90000"/>
              </a:lnSpc>
              <a:buClr>
                <a:srgbClr val="FFFFFF"/>
              </a:buClr>
              <a:buFont typeface="Arial" charset="0"/>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Early in the process, paper prototypes may be used;</a:t>
            </a:r>
          </a:p>
          <a:p>
            <a:pPr marL="1087438" lvl="1" indent="-479425" algn="just">
              <a:lnSpc>
                <a:spcPct val="90000"/>
              </a:lnSpc>
              <a:buClr>
                <a:srgbClr val="FFFFFF"/>
              </a:buClr>
              <a:buFont typeface="Arial" charset="0"/>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The design is then refined and increasingly sophisticated automated prototypes are then developed.</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44</a:t>
            </a:fld>
            <a:endParaRPr lang="en-US"/>
          </a:p>
        </p:txBody>
      </p:sp>
    </p:spTree>
    <p:extLst>
      <p:ext uri="{BB962C8B-B14F-4D97-AF65-F5344CB8AC3E}">
        <p14:creationId xmlns:p14="http://schemas.microsoft.com/office/powerpoint/2010/main" val="27031630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Paper prototyping</a:t>
            </a:r>
          </a:p>
        </p:txBody>
      </p:sp>
      <p:sp>
        <p:nvSpPr>
          <p:cNvPr id="3" name="Content Placeholder 2"/>
          <p:cNvSpPr>
            <a:spLocks noGrp="1"/>
          </p:cNvSpPr>
          <p:nvPr>
            <p:ph idx="1"/>
          </p:nvPr>
        </p:nvSpPr>
        <p:spPr/>
        <p:txBody>
          <a:bodyPr/>
          <a:lstStyle/>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a:t>Work through scenarios using sketches of the interface.</a:t>
            </a:r>
          </a:p>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a:t>Use a storyboard to present a series of interactions with the system.</a:t>
            </a:r>
          </a:p>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pPr>
            <a:r>
              <a:rPr lang="en-US" dirty="0"/>
              <a:t>Paper prototyping is an effective way of getting user reactions to a design proposal.</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45</a:t>
            </a:fld>
            <a:endParaRPr lang="en-US"/>
          </a:p>
        </p:txBody>
      </p:sp>
    </p:spTree>
    <p:extLst>
      <p:ext uri="{BB962C8B-B14F-4D97-AF65-F5344CB8AC3E}">
        <p14:creationId xmlns:p14="http://schemas.microsoft.com/office/powerpoint/2010/main" val="898808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Prototyping techniques</a:t>
            </a:r>
          </a:p>
        </p:txBody>
      </p:sp>
      <p:sp>
        <p:nvSpPr>
          <p:cNvPr id="3" name="Content Placeholder 2"/>
          <p:cNvSpPr>
            <a:spLocks noGrp="1"/>
          </p:cNvSpPr>
          <p:nvPr>
            <p:ph idx="1"/>
          </p:nvPr>
        </p:nvSpPr>
        <p:spPr/>
        <p:txBody>
          <a:bodyPr/>
          <a:lstStyle/>
          <a:p>
            <a:pPr marL="487363" indent="-487363" algn="just">
              <a:lnSpc>
                <a:spcPct val="90000"/>
              </a:lnSpc>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Script-driven prototyping</a:t>
            </a:r>
          </a:p>
          <a:p>
            <a:pPr marL="1087438" lvl="1" indent="-479425" algn="just">
              <a:lnSpc>
                <a:spcPct val="90000"/>
              </a:lnSpc>
              <a:buClr>
                <a:srgbClr val="FFFFFF"/>
              </a:buClr>
              <a:buFont typeface="Arial" charset="0"/>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Develop a set of scripts and screens using a tool such as Macromedia Director. When the user interacts with these, the screen changes to the next display.</a:t>
            </a:r>
          </a:p>
          <a:p>
            <a:pPr marL="487363" indent="-487363" algn="just">
              <a:lnSpc>
                <a:spcPct val="90000"/>
              </a:lnSpc>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Visual programming</a:t>
            </a:r>
          </a:p>
          <a:p>
            <a:pPr marL="1087438" lvl="1" indent="-479425" algn="just">
              <a:lnSpc>
                <a:spcPct val="90000"/>
              </a:lnSpc>
              <a:buClr>
                <a:srgbClr val="FFFFFF"/>
              </a:buClr>
              <a:buFont typeface="Arial" charset="0"/>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Use a language designed for rapid development such as Visual Basic. </a:t>
            </a:r>
          </a:p>
          <a:p>
            <a:pPr marL="487363" indent="-487363" algn="just">
              <a:lnSpc>
                <a:spcPct val="90000"/>
              </a:lnSpc>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Internet-based prototyping</a:t>
            </a:r>
          </a:p>
          <a:p>
            <a:pPr marL="1087438" lvl="1" indent="-479425" algn="just">
              <a:lnSpc>
                <a:spcPct val="90000"/>
              </a:lnSpc>
              <a:buClr>
                <a:srgbClr val="FFFFFF"/>
              </a:buClr>
              <a:buFont typeface="Arial" charset="0"/>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Use a web browser and associated scripts.</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46</a:t>
            </a:fld>
            <a:endParaRPr lang="en-US"/>
          </a:p>
        </p:txBody>
      </p:sp>
    </p:spTree>
    <p:extLst>
      <p:ext uri="{BB962C8B-B14F-4D97-AF65-F5344CB8AC3E}">
        <p14:creationId xmlns:p14="http://schemas.microsoft.com/office/powerpoint/2010/main" val="1725255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evaluation</a:t>
            </a:r>
          </a:p>
        </p:txBody>
      </p:sp>
      <p:sp>
        <p:nvSpPr>
          <p:cNvPr id="3" name="Content Placeholder 2"/>
          <p:cNvSpPr>
            <a:spLocks noGrp="1"/>
          </p:cNvSpPr>
          <p:nvPr>
            <p:ph idx="1"/>
          </p:nvPr>
        </p:nvSpPr>
        <p:spPr/>
        <p:txBody>
          <a:bodyPr>
            <a:normAutofit fontScale="92500"/>
          </a:bodyPr>
          <a:lstStyle/>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Some evaluation of a user interface design </a:t>
            </a:r>
            <a:br>
              <a:rPr lang="en-US" dirty="0"/>
            </a:br>
            <a:r>
              <a:rPr lang="en-US" dirty="0"/>
              <a:t>should be carried out to assess its suitability.</a:t>
            </a:r>
          </a:p>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Full scale evaluation is very expensive and </a:t>
            </a:r>
            <a:br>
              <a:rPr lang="en-US" dirty="0"/>
            </a:br>
            <a:r>
              <a:rPr lang="en-US" dirty="0"/>
              <a:t>impractical for most systems.</a:t>
            </a:r>
          </a:p>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Ideally, an interface should be evaluated against a usability specification. However, it is rare for such specifications to be produced.</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47</a:t>
            </a:fld>
            <a:endParaRPr lang="en-US"/>
          </a:p>
        </p:txBody>
      </p:sp>
    </p:spTree>
    <p:extLst>
      <p:ext uri="{BB962C8B-B14F-4D97-AF65-F5344CB8AC3E}">
        <p14:creationId xmlns:p14="http://schemas.microsoft.com/office/powerpoint/2010/main" val="16419796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evaluation techniques</a:t>
            </a:r>
          </a:p>
        </p:txBody>
      </p:sp>
      <p:sp>
        <p:nvSpPr>
          <p:cNvPr id="3" name="Content Placeholder 2"/>
          <p:cNvSpPr>
            <a:spLocks noGrp="1"/>
          </p:cNvSpPr>
          <p:nvPr>
            <p:ph idx="1"/>
          </p:nvPr>
        </p:nvSpPr>
        <p:spPr/>
        <p:txBody>
          <a:bodyPr/>
          <a:lstStyle/>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Questionnaires for user feedback.</a:t>
            </a:r>
          </a:p>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Video recording of system use and subsequent tape evaluation.</a:t>
            </a:r>
          </a:p>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Instrumentation of code to collect information about facility use and user errors.</a:t>
            </a:r>
          </a:p>
          <a:p>
            <a:pPr marL="487363" indent="-487363" algn="just">
              <a:buClr>
                <a:srgbClr val="FFFFFF"/>
              </a:buClr>
              <a:buSzPct val="50000"/>
              <a:buFont typeface="Zapf Dingbats" charset="2"/>
              <a:buChar char=""/>
              <a:tabLst>
                <a:tab pos="958850" algn="l"/>
                <a:tab pos="1920875" algn="l"/>
                <a:tab pos="2882900" algn="l"/>
                <a:tab pos="3844925" algn="l"/>
                <a:tab pos="4806950" algn="l"/>
                <a:tab pos="5768975" algn="l"/>
                <a:tab pos="6731000" algn="l"/>
                <a:tab pos="7693025" algn="l"/>
                <a:tab pos="8655050" algn="l"/>
                <a:tab pos="9617075" algn="l"/>
                <a:tab pos="10580688" algn="l"/>
              </a:tabLst>
              <a:defRPr/>
            </a:pPr>
            <a:r>
              <a:rPr lang="en-US" dirty="0"/>
              <a:t>The provision of code in the software to collect on-line user feedback.</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48</a:t>
            </a:fld>
            <a:endParaRPr lang="en-US"/>
          </a:p>
        </p:txBody>
      </p:sp>
    </p:spTree>
    <p:extLst>
      <p:ext uri="{BB962C8B-B14F-4D97-AF65-F5344CB8AC3E}">
        <p14:creationId xmlns:p14="http://schemas.microsoft.com/office/powerpoint/2010/main" val="30717657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3</a:t>
            </a:r>
            <a:endParaRPr lang="en-US" dirty="0"/>
          </a:p>
        </p:txBody>
      </p:sp>
      <p:sp>
        <p:nvSpPr>
          <p:cNvPr id="3" name="Content Placeholder 2"/>
          <p:cNvSpPr>
            <a:spLocks noGrp="1"/>
          </p:cNvSpPr>
          <p:nvPr>
            <p:ph idx="1"/>
          </p:nvPr>
        </p:nvSpPr>
        <p:spPr/>
        <p:txBody>
          <a:bodyPr/>
          <a:lstStyle/>
          <a:p>
            <a:r>
              <a:rPr lang="en-US" dirty="0" smtClean="0"/>
              <a:t>Check on the </a:t>
            </a:r>
            <a:r>
              <a:rPr lang="en-US" dirty="0" err="1" smtClean="0"/>
              <a:t>LMS</a:t>
            </a:r>
            <a:r>
              <a:rPr lang="en-US" dirty="0" smtClean="0"/>
              <a:t> and participate in the work </a:t>
            </a:r>
            <a:r>
              <a:rPr lang="en-US" smtClean="0"/>
              <a:t>assigned there</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49</a:t>
            </a:fld>
            <a:endParaRPr lang="en-US"/>
          </a:p>
        </p:txBody>
      </p:sp>
    </p:spTree>
    <p:extLst>
      <p:ext uri="{BB962C8B-B14F-4D97-AF65-F5344CB8AC3E}">
        <p14:creationId xmlns:p14="http://schemas.microsoft.com/office/powerpoint/2010/main" val="692027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5</a:t>
            </a:fld>
            <a:endParaRPr lang="en-US"/>
          </a:p>
        </p:txBody>
      </p:sp>
      <p:pic>
        <p:nvPicPr>
          <p:cNvPr id="7" name="Content Placeholder 6" descr="ALAN DI JANE FINLAY GREGORY ABOWO HUSSELL BEALE | Chegg.com"/>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4056" y="1447800"/>
            <a:ext cx="6561437" cy="4800600"/>
          </a:xfrm>
          <a:prstGeom prst="rect">
            <a:avLst/>
          </a:prstGeom>
          <a:noFill/>
          <a:ln>
            <a:noFill/>
          </a:ln>
        </p:spPr>
      </p:pic>
    </p:spTree>
    <p:extLst>
      <p:ext uri="{BB962C8B-B14F-4D97-AF65-F5344CB8AC3E}">
        <p14:creationId xmlns:p14="http://schemas.microsoft.com/office/powerpoint/2010/main" val="1446523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rPr>
              <a:t/>
            </a:r>
            <a:br>
              <a:rPr lang="en-US" dirty="0" smtClean="0">
                <a:effectLst/>
              </a:rPr>
            </a:br>
            <a:r>
              <a:rPr lang="en-US" dirty="0" smtClean="0">
                <a:effectLst/>
              </a:rPr>
              <a:t>Logical </a:t>
            </a:r>
            <a:r>
              <a:rPr lang="en-US" dirty="0">
                <a:effectLst/>
              </a:rPr>
              <a:t>User Centered Interactive </a:t>
            </a:r>
            <a:br>
              <a:rPr lang="en-US" dirty="0">
                <a:effectLst/>
              </a:rPr>
            </a:br>
            <a:r>
              <a:rPr lang="en-US" dirty="0">
                <a:effectLst/>
              </a:rPr>
              <a:t>Methodology (LUCID)</a:t>
            </a:r>
            <a:br>
              <a:rPr lang="en-US" dirty="0">
                <a:effectLst/>
              </a:rPr>
            </a:br>
            <a:endParaRPr lang="en-US" dirty="0"/>
          </a:p>
        </p:txBody>
      </p:sp>
      <p:sp>
        <p:nvSpPr>
          <p:cNvPr id="3" name="Content Placeholder 2"/>
          <p:cNvSpPr>
            <a:spLocks noGrp="1"/>
          </p:cNvSpPr>
          <p:nvPr>
            <p:ph idx="1"/>
          </p:nvPr>
        </p:nvSpPr>
        <p:spPr/>
        <p:txBody>
          <a:bodyPr>
            <a:normAutofit fontScale="92500" lnSpcReduction="10000"/>
          </a:bodyPr>
          <a:lstStyle/>
          <a:p>
            <a:r>
              <a:rPr lang="en-US" dirty="0"/>
              <a:t>Who? </a:t>
            </a:r>
          </a:p>
          <a:p>
            <a:pPr marL="82296" indent="0">
              <a:buNone/>
            </a:pPr>
            <a:r>
              <a:rPr lang="en-US" dirty="0" smtClean="0"/>
              <a:t>	</a:t>
            </a:r>
            <a:r>
              <a:rPr lang="en-US" dirty="0" err="1" smtClean="0"/>
              <a:t>Cognetics</a:t>
            </a:r>
            <a:r>
              <a:rPr lang="en-US" dirty="0" smtClean="0"/>
              <a:t> </a:t>
            </a:r>
            <a:endParaRPr lang="en-US" dirty="0"/>
          </a:p>
          <a:p>
            <a:pPr marL="402336" lvl="1" indent="0">
              <a:buNone/>
            </a:pPr>
            <a:r>
              <a:rPr lang="en-US" dirty="0" smtClean="0"/>
              <a:t>	http</a:t>
            </a:r>
            <a:r>
              <a:rPr lang="en-US" dirty="0"/>
              <a:t>://www.cognetics.com/</a:t>
            </a:r>
          </a:p>
          <a:p>
            <a:pPr marL="82296" indent="0">
              <a:buNone/>
            </a:pPr>
            <a:r>
              <a:rPr lang="en-US" dirty="0" smtClean="0"/>
              <a:t> 	Dr</a:t>
            </a:r>
            <a:r>
              <a:rPr lang="en-US" dirty="0"/>
              <a:t>. Charles </a:t>
            </a:r>
            <a:r>
              <a:rPr lang="en-US" dirty="0" err="1"/>
              <a:t>Kreitzberg</a:t>
            </a:r>
            <a:endParaRPr lang="en-US" dirty="0"/>
          </a:p>
          <a:p>
            <a:r>
              <a:rPr lang="en-US" dirty="0"/>
              <a:t>What?</a:t>
            </a:r>
          </a:p>
          <a:p>
            <a:r>
              <a:rPr lang="en-US" dirty="0"/>
              <a:t>An integrated process model for design</a:t>
            </a:r>
          </a:p>
          <a:p>
            <a:r>
              <a:rPr lang="en-US" dirty="0"/>
              <a:t>A mix of academic and corporate priorities</a:t>
            </a:r>
          </a:p>
          <a:p>
            <a:r>
              <a:rPr lang="en-US" dirty="0"/>
              <a:t>Why?</a:t>
            </a:r>
          </a:p>
          <a:p>
            <a:r>
              <a:rPr lang="en-US" dirty="0"/>
              <a:t>Early attention to users early in analysis pays off</a:t>
            </a:r>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6</a:t>
            </a:fld>
            <a:endParaRPr lang="en-US"/>
          </a:p>
        </p:txBody>
      </p:sp>
    </p:spTree>
    <p:extLst>
      <p:ext uri="{BB962C8B-B14F-4D97-AF65-F5344CB8AC3E}">
        <p14:creationId xmlns:p14="http://schemas.microsoft.com/office/powerpoint/2010/main" val="303024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rPr>
              <a:t/>
            </a:r>
            <a:br>
              <a:rPr lang="en-US" dirty="0" smtClean="0">
                <a:effectLst/>
              </a:rPr>
            </a:br>
            <a:r>
              <a:rPr lang="en-US" dirty="0" smtClean="0">
                <a:effectLst/>
              </a:rPr>
              <a:t>LUCID </a:t>
            </a:r>
            <a:r>
              <a:rPr lang="en-US" dirty="0">
                <a:effectLst/>
              </a:rPr>
              <a:t>(</a:t>
            </a:r>
            <a:r>
              <a:rPr lang="en-US" dirty="0" err="1">
                <a:effectLst/>
              </a:rPr>
              <a:t>DTUI</a:t>
            </a:r>
            <a:r>
              <a:rPr lang="en-US" dirty="0">
                <a:effectLst/>
              </a:rPr>
              <a:t> version)</a:t>
            </a:r>
            <a:br>
              <a:rPr lang="en-US" dirty="0">
                <a:effectLst/>
              </a:rPr>
            </a:br>
            <a:endParaRPr lang="en-US" dirty="0"/>
          </a:p>
        </p:txBody>
      </p:sp>
      <p:sp>
        <p:nvSpPr>
          <p:cNvPr id="3" name="Content Placeholder 2"/>
          <p:cNvSpPr>
            <a:spLocks noGrp="1"/>
          </p:cNvSpPr>
          <p:nvPr>
            <p:ph idx="1"/>
          </p:nvPr>
        </p:nvSpPr>
        <p:spPr/>
        <p:txBody>
          <a:bodyPr>
            <a:normAutofit lnSpcReduction="10000"/>
          </a:bodyPr>
          <a:lstStyle/>
          <a:p>
            <a:pPr algn="just"/>
            <a:r>
              <a:rPr lang="en-US" dirty="0"/>
              <a:t>Stage 1: Develop product concept</a:t>
            </a:r>
          </a:p>
          <a:p>
            <a:pPr algn="just"/>
            <a:r>
              <a:rPr lang="en-US" dirty="0"/>
              <a:t>Stage 2: Perform research and needs analysis</a:t>
            </a:r>
          </a:p>
          <a:p>
            <a:pPr algn="just"/>
            <a:r>
              <a:rPr lang="en-US" dirty="0"/>
              <a:t>Stage 3: Design concepts and key screen prototype</a:t>
            </a:r>
          </a:p>
          <a:p>
            <a:pPr algn="just"/>
            <a:r>
              <a:rPr lang="en-US" dirty="0"/>
              <a:t>Stage 4: Do iterative design and refinement</a:t>
            </a:r>
          </a:p>
          <a:p>
            <a:pPr algn="just"/>
            <a:r>
              <a:rPr lang="en-US" dirty="0"/>
              <a:t>Stage 5: Implement software</a:t>
            </a:r>
          </a:p>
          <a:p>
            <a:pPr algn="just"/>
            <a:r>
              <a:rPr lang="en-US" dirty="0"/>
              <a:t>Stage 6: Provide rollout assistance</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7</a:t>
            </a:fld>
            <a:endParaRPr lang="en-US"/>
          </a:p>
        </p:txBody>
      </p:sp>
    </p:spTree>
    <p:extLst>
      <p:ext uri="{BB962C8B-B14F-4D97-AF65-F5344CB8AC3E}">
        <p14:creationId xmlns:p14="http://schemas.microsoft.com/office/powerpoint/2010/main" val="933090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rPr>
              <a:t/>
            </a:r>
            <a:br>
              <a:rPr lang="en-US" dirty="0" smtClean="0">
                <a:effectLst/>
              </a:rPr>
            </a:br>
            <a:r>
              <a:rPr lang="en-US" dirty="0" smtClean="0">
                <a:effectLst/>
              </a:rPr>
              <a:t>Work </a:t>
            </a:r>
            <a:r>
              <a:rPr lang="en-US" dirty="0">
                <a:effectLst/>
              </a:rPr>
              <a:t>along Worksheet</a:t>
            </a:r>
            <a:br>
              <a:rPr lang="en-US" dirty="0">
                <a:effectLst/>
              </a:rPr>
            </a:br>
            <a:endParaRPr lang="en-US" dirty="0"/>
          </a:p>
        </p:txBody>
      </p:sp>
      <p:sp>
        <p:nvSpPr>
          <p:cNvPr id="3" name="Content Placeholder 2"/>
          <p:cNvSpPr>
            <a:spLocks noGrp="1"/>
          </p:cNvSpPr>
          <p:nvPr>
            <p:ph idx="1"/>
          </p:nvPr>
        </p:nvSpPr>
        <p:spPr/>
        <p:txBody>
          <a:bodyPr>
            <a:normAutofit/>
          </a:bodyPr>
          <a:lstStyle/>
          <a:p>
            <a:pPr algn="just"/>
            <a:r>
              <a:rPr lang="en-US" dirty="0"/>
              <a:t>Rough version of LUCID steps</a:t>
            </a:r>
          </a:p>
          <a:p>
            <a:pPr marL="82296" indent="0" algn="just">
              <a:buNone/>
            </a:pPr>
            <a:r>
              <a:rPr lang="en-US" dirty="0" smtClean="0"/>
              <a:t>Everyone </a:t>
            </a:r>
            <a:r>
              <a:rPr lang="en-US" dirty="0"/>
              <a:t>has </a:t>
            </a:r>
            <a:r>
              <a:rPr lang="en-US" dirty="0" smtClean="0"/>
              <a:t>their </a:t>
            </a:r>
            <a:r>
              <a:rPr lang="en-US" dirty="0"/>
              <a:t>own copy for speed</a:t>
            </a:r>
          </a:p>
          <a:p>
            <a:pPr marL="82296" indent="0" algn="just">
              <a:buNone/>
            </a:pPr>
            <a:r>
              <a:rPr lang="en-US" dirty="0"/>
              <a:t>Intentionally </a:t>
            </a:r>
            <a:r>
              <a:rPr lang="en-US" dirty="0" smtClean="0"/>
              <a:t>speed forces </a:t>
            </a:r>
            <a:r>
              <a:rPr lang="en-US" dirty="0"/>
              <a:t>you to </a:t>
            </a:r>
            <a:r>
              <a:rPr lang="en-US" dirty="0" smtClean="0"/>
              <a:t>choose quickly</a:t>
            </a:r>
            <a:r>
              <a:rPr lang="en-US" dirty="0"/>
              <a:t>, reduce inhibitions, blocking</a:t>
            </a:r>
          </a:p>
          <a:p>
            <a:pPr algn="just"/>
            <a:r>
              <a:rPr lang="en-US" dirty="0"/>
              <a:t>Choose most likely topic of group project, or any </a:t>
            </a:r>
            <a:r>
              <a:rPr lang="en-US" dirty="0" smtClean="0"/>
              <a:t>you </a:t>
            </a:r>
            <a:r>
              <a:rPr lang="en-US" dirty="0"/>
              <a:t>wish</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8</a:t>
            </a:fld>
            <a:endParaRPr lang="en-US"/>
          </a:p>
        </p:txBody>
      </p:sp>
    </p:spTree>
    <p:extLst>
      <p:ext uri="{BB962C8B-B14F-4D97-AF65-F5344CB8AC3E}">
        <p14:creationId xmlns:p14="http://schemas.microsoft.com/office/powerpoint/2010/main" val="3216200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Stage </a:t>
            </a:r>
            <a:r>
              <a:rPr lang="en-US" dirty="0"/>
              <a:t>1: Product Concept</a:t>
            </a:r>
            <a:br>
              <a:rPr lang="en-US" dirty="0"/>
            </a:br>
            <a:endParaRPr lang="en-US" dirty="0"/>
          </a:p>
        </p:txBody>
      </p:sp>
      <p:sp>
        <p:nvSpPr>
          <p:cNvPr id="3" name="Content Placeholder 2"/>
          <p:cNvSpPr>
            <a:spLocks noGrp="1"/>
          </p:cNvSpPr>
          <p:nvPr>
            <p:ph idx="1"/>
          </p:nvPr>
        </p:nvSpPr>
        <p:spPr/>
        <p:txBody>
          <a:bodyPr/>
          <a:lstStyle/>
          <a:p>
            <a:pPr algn="just"/>
            <a:r>
              <a:rPr lang="en-US" dirty="0" smtClean="0"/>
              <a:t>Create </a:t>
            </a:r>
            <a:r>
              <a:rPr lang="en-US" dirty="0"/>
              <a:t>high concept</a:t>
            </a:r>
          </a:p>
          <a:p>
            <a:pPr algn="just"/>
            <a:r>
              <a:rPr lang="en-US" dirty="0"/>
              <a:t>Set up team</a:t>
            </a:r>
          </a:p>
          <a:p>
            <a:pPr algn="just"/>
            <a:r>
              <a:rPr lang="en-US" dirty="0"/>
              <a:t>Identify user population</a:t>
            </a:r>
          </a:p>
          <a:p>
            <a:pPr algn="just"/>
            <a:r>
              <a:rPr lang="en-US" dirty="0"/>
              <a:t>Deal with budget, schedule, business and </a:t>
            </a:r>
          </a:p>
          <a:p>
            <a:pPr marL="82296" indent="0" algn="just">
              <a:buNone/>
            </a:pPr>
            <a:r>
              <a:rPr lang="en-US" dirty="0" smtClean="0"/>
              <a:t>   technical </a:t>
            </a:r>
            <a:r>
              <a:rPr lang="en-US" dirty="0"/>
              <a:t>environment</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9</a:t>
            </a:fld>
            <a:endParaRPr lang="en-US"/>
          </a:p>
        </p:txBody>
      </p:sp>
    </p:spTree>
    <p:extLst>
      <p:ext uri="{BB962C8B-B14F-4D97-AF65-F5344CB8AC3E}">
        <p14:creationId xmlns:p14="http://schemas.microsoft.com/office/powerpoint/2010/main" val="32425101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292</TotalTime>
  <Words>2377</Words>
  <Application>Microsoft Office PowerPoint</Application>
  <PresentationFormat>On-screen Show (4:3)</PresentationFormat>
  <Paragraphs>468</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Solstice</vt:lpstr>
      <vt:lpstr>    The Design Process</vt:lpstr>
      <vt:lpstr> HCI Design and Creativity  </vt:lpstr>
      <vt:lpstr>PowerPoint Presentation</vt:lpstr>
      <vt:lpstr> The Design Activities </vt:lpstr>
      <vt:lpstr>PowerPoint Presentation</vt:lpstr>
      <vt:lpstr> Logical User Centered Interactive  Methodology (LUCID) </vt:lpstr>
      <vt:lpstr> LUCID (DTUI version) </vt:lpstr>
      <vt:lpstr> Work along Worksheet </vt:lpstr>
      <vt:lpstr> Stage 1: Product Concept </vt:lpstr>
      <vt:lpstr> Stage 2: Perform Research/Needs  Analysis </vt:lpstr>
      <vt:lpstr> Stage 3: Design concepts </vt:lpstr>
      <vt:lpstr> Stage 4: Do iterative design </vt:lpstr>
      <vt:lpstr> Stage 5: Implement software </vt:lpstr>
      <vt:lpstr> Stage 6: Rollout assistance </vt:lpstr>
      <vt:lpstr>Assembling the team</vt:lpstr>
      <vt:lpstr>User Interface Design</vt:lpstr>
      <vt:lpstr>Human factors in interface design</vt:lpstr>
      <vt:lpstr>UI design principles</vt:lpstr>
      <vt:lpstr>User interface design principles</vt:lpstr>
      <vt:lpstr>Design principles</vt:lpstr>
      <vt:lpstr>Design principles</vt:lpstr>
      <vt:lpstr>Design issues in UIs</vt:lpstr>
      <vt:lpstr>Interaction styles</vt:lpstr>
      <vt:lpstr>PowerPoint Presentation</vt:lpstr>
      <vt:lpstr>LIBSYS interaction</vt:lpstr>
      <vt:lpstr>Web-based interfaces</vt:lpstr>
      <vt:lpstr>Information presentation</vt:lpstr>
      <vt:lpstr>Information presentation</vt:lpstr>
      <vt:lpstr>Information display factors</vt:lpstr>
      <vt:lpstr>Analogue or digital presentation?</vt:lpstr>
      <vt:lpstr>Data visualisation</vt:lpstr>
      <vt:lpstr>Colour displays</vt:lpstr>
      <vt:lpstr>Colour use guidelines</vt:lpstr>
      <vt:lpstr>Error messages</vt:lpstr>
      <vt:lpstr>Design factors in message wording</vt:lpstr>
      <vt:lpstr>User error</vt:lpstr>
      <vt:lpstr>The UI design process</vt:lpstr>
      <vt:lpstr>User analysis</vt:lpstr>
      <vt:lpstr>User interaction scenario</vt:lpstr>
      <vt:lpstr>Requirements from the scenario</vt:lpstr>
      <vt:lpstr>Analysis techniques</vt:lpstr>
      <vt:lpstr>Interviewing</vt:lpstr>
      <vt:lpstr>Ethnography</vt:lpstr>
      <vt:lpstr>User interface prototyping</vt:lpstr>
      <vt:lpstr>Paper prototyping</vt:lpstr>
      <vt:lpstr>Prototyping techniques</vt:lpstr>
      <vt:lpstr>User interface evaluation</vt:lpstr>
      <vt:lpstr>Simple evaluation techniques</vt:lpstr>
      <vt:lpstr>Assignment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Arshley</dc:creator>
  <cp:lastModifiedBy>Arshley</cp:lastModifiedBy>
  <cp:revision>24</cp:revision>
  <dcterms:created xsi:type="dcterms:W3CDTF">2021-08-30T07:54:17Z</dcterms:created>
  <dcterms:modified xsi:type="dcterms:W3CDTF">2021-08-30T16:24:10Z</dcterms:modified>
</cp:coreProperties>
</file>