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6"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3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6/28/2022</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6/28/2022</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6/28/2022</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6/28/2022</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6/28/2022</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6/28/2022</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6/28/2022</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6/28/2022</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6/28/2022</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6/28/2022</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6/28/2022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ngroup.com/articles/redesign-competitive-testing/" TargetMode="External"/><Relationship Id="rId2" Type="http://schemas.openxmlformats.org/officeDocument/2006/relationships/hyperlink" Target="https://www.nngroup.com/articles/radical-incremental-redesign/" TargetMode="External"/><Relationship Id="rId1" Type="http://schemas.openxmlformats.org/officeDocument/2006/relationships/slideLayout" Target="../slideLayouts/slideLayout2.xml"/><Relationship Id="rId5" Type="http://schemas.openxmlformats.org/officeDocument/2006/relationships/hyperlink" Target="http://www.nngroup.com/reports/intranet-design-annual/" TargetMode="External"/><Relationship Id="rId4" Type="http://schemas.openxmlformats.org/officeDocument/2006/relationships/hyperlink" Target="https://www.nngroup.com/articles/competitive-usability-evaluation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ngroup.com/articles/mozilla-paper-prototype/" TargetMode="External"/><Relationship Id="rId2" Type="http://schemas.openxmlformats.org/officeDocument/2006/relationships/hyperlink" Target="http://www.nngroup.com/courses/wireframing-and-prototyping/" TargetMode="External"/><Relationship Id="rId1" Type="http://schemas.openxmlformats.org/officeDocument/2006/relationships/slideLayout" Target="../slideLayouts/slideLayout2.xml"/><Relationship Id="rId4" Type="http://schemas.openxmlformats.org/officeDocument/2006/relationships/hyperlink" Target="http://www.nngroup.com/repor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usabilityfirst.com/glossary/counterbalancing/" TargetMode="External"/><Relationship Id="rId2" Type="http://schemas.openxmlformats.org/officeDocument/2006/relationships/hyperlink" Target="http://www.usabilityfirst.com/glossary/convers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idoco.com/en/help/ux/usabilit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idoco.com/en/help/ux/interfa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idoco.com/en/help/ux/usabi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ngroup.com/articles/sli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ngroup.com/articles/task-scenarios-usability-testing/" TargetMode="External"/><Relationship Id="rId2" Type="http://schemas.openxmlformats.org/officeDocument/2006/relationships/hyperlink" Target="https://www.nngroup.com/articles/recruiting-test-participants-for-usability-studies/" TargetMode="External"/><Relationship Id="rId1" Type="http://schemas.openxmlformats.org/officeDocument/2006/relationships/slideLayout" Target="../slideLayouts/slideLayout2.xml"/><Relationship Id="rId4" Type="http://schemas.openxmlformats.org/officeDocument/2006/relationships/hyperlink" Target="https://www.nngroup.com/articles/talking-to-us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11702"/>
          </a:xfrm>
        </p:spPr>
        <p:txBody>
          <a:bodyPr/>
          <a:lstStyle/>
          <a:p>
            <a:r>
              <a:rPr lang="en-US" dirty="0" smtClean="0"/>
              <a:t>USER CENTERED DESIGN</a:t>
            </a:r>
            <a:endParaRPr lang="en-US" dirty="0"/>
          </a:p>
        </p:txBody>
      </p:sp>
      <p:sp>
        <p:nvSpPr>
          <p:cNvPr id="3" name="Subtitle 2"/>
          <p:cNvSpPr>
            <a:spLocks noGrp="1"/>
          </p:cNvSpPr>
          <p:nvPr>
            <p:ph type="subTitle" idx="1"/>
          </p:nvPr>
        </p:nvSpPr>
        <p:spPr>
          <a:xfrm>
            <a:off x="1432560" y="1371600"/>
            <a:ext cx="7406640" cy="5257800"/>
          </a:xfrm>
        </p:spPr>
        <p:txBody>
          <a:bodyPr>
            <a:normAutofit lnSpcReduction="10000"/>
          </a:bodyPr>
          <a:lstStyle/>
          <a:p>
            <a:pPr algn="just"/>
            <a:r>
              <a:rPr lang="en-US" dirty="0"/>
              <a:t>User-Centered Design (</a:t>
            </a:r>
            <a:r>
              <a:rPr lang="en-US" dirty="0" err="1"/>
              <a:t>UCD</a:t>
            </a:r>
            <a:r>
              <a:rPr lang="en-US" dirty="0"/>
              <a:t>) is the process of designing a tool, such as a website’s or application’s user interface, from the perspective of how it will be understood and used by a human user. </a:t>
            </a:r>
            <a:endParaRPr lang="en-US" dirty="0" smtClean="0"/>
          </a:p>
          <a:p>
            <a:pPr algn="just"/>
            <a:r>
              <a:rPr lang="en-US" dirty="0" smtClean="0"/>
              <a:t>Rather </a:t>
            </a:r>
            <a:r>
              <a:rPr lang="en-US" dirty="0"/>
              <a:t>than requiring users to adapt their attitudes and behaviors in order to learn and use a system, a system can be designed to support its intended users’ existing </a:t>
            </a:r>
            <a:r>
              <a:rPr lang="en-US" dirty="0">
                <a:solidFill>
                  <a:srgbClr val="FF0000"/>
                </a:solidFill>
              </a:rPr>
              <a:t>beliefs, attitudes, and behaviors</a:t>
            </a:r>
            <a:r>
              <a:rPr lang="en-US" dirty="0"/>
              <a:t> as they relate to the tasks that the system is being designed to support. </a:t>
            </a:r>
            <a:endParaRPr lang="en-US" dirty="0" smtClean="0"/>
          </a:p>
          <a:p>
            <a:pPr algn="just"/>
            <a:r>
              <a:rPr lang="en-US" dirty="0" smtClean="0"/>
              <a:t>The </a:t>
            </a:r>
            <a:r>
              <a:rPr lang="en-US" dirty="0"/>
              <a:t>result of employing </a:t>
            </a:r>
            <a:r>
              <a:rPr lang="en-US" dirty="0" err="1"/>
              <a:t>UCD</a:t>
            </a:r>
            <a:r>
              <a:rPr lang="en-US" dirty="0"/>
              <a:t> to a system design is a product that offers a more efficient, satisfying, and user-friendly experience for the user, which is likely to increase sales and customer loyalty.</a:t>
            </a:r>
          </a:p>
        </p:txBody>
      </p:sp>
      <p:sp>
        <p:nvSpPr>
          <p:cNvPr id="4" name="Date Placeholder 3"/>
          <p:cNvSpPr>
            <a:spLocks noGrp="1"/>
          </p:cNvSpPr>
          <p:nvPr>
            <p:ph type="dt" sz="half" idx="10"/>
          </p:nvPr>
        </p:nvSpPr>
        <p:spPr/>
        <p:txBody>
          <a:bodyPr/>
          <a:lstStyle/>
          <a:p>
            <a:fld id="{216C5678-EE20-4FA5-88E2-6E0BD67A2E26}" type="datetime1">
              <a:rPr lang="en-US" smtClean="0"/>
              <a:t>6/28/2022</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326129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When </a:t>
            </a:r>
            <a:r>
              <a:rPr lang="en-US" b="1" dirty="0">
                <a:effectLst/>
              </a:rPr>
              <a:t>to Work on Usability</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Usability plays a role in each stage of the design process. </a:t>
            </a:r>
            <a:endParaRPr lang="en-US" dirty="0" smtClean="0"/>
          </a:p>
          <a:p>
            <a:pPr lvl="0" algn="just"/>
            <a:r>
              <a:rPr lang="en-US" u="sng" dirty="0">
                <a:hlinkClick r:id="rId2"/>
              </a:rPr>
              <a:t>Before starting the new design</a:t>
            </a:r>
            <a:r>
              <a:rPr lang="en-US" dirty="0"/>
              <a:t>, </a:t>
            </a:r>
            <a:r>
              <a:rPr lang="en-US" b="1" u="sng" dirty="0">
                <a:hlinkClick r:id="rId3"/>
              </a:rPr>
              <a:t>test the old design</a:t>
            </a:r>
            <a:r>
              <a:rPr lang="en-US" b="1" dirty="0"/>
              <a:t> </a:t>
            </a:r>
            <a:r>
              <a:rPr lang="en-US" dirty="0"/>
              <a:t>to identify the good parts that you should keep or emphasize, and the bad parts that give users trouble.</a:t>
            </a:r>
          </a:p>
          <a:p>
            <a:pPr lvl="0" algn="just"/>
            <a:r>
              <a:rPr lang="en-US" dirty="0"/>
              <a:t>Unless you're working on an intranet, </a:t>
            </a:r>
            <a:r>
              <a:rPr lang="en-US" b="1" u="sng" dirty="0">
                <a:hlinkClick r:id="rId4"/>
              </a:rPr>
              <a:t>test your competitors' designs</a:t>
            </a:r>
            <a:r>
              <a:rPr lang="en-US" b="1" dirty="0"/>
              <a:t> </a:t>
            </a:r>
            <a:r>
              <a:rPr lang="en-US" dirty="0"/>
              <a:t>to get cheap data on a range of alternative interfaces that have similar features to your own. (If you work on an intranet, read the </a:t>
            </a:r>
            <a:r>
              <a:rPr lang="en-US" u="sng" dirty="0">
                <a:hlinkClick r:id="rId5" tooltip="Nielsen Norman Group report: Year's 10 Best Intranets"/>
              </a:rPr>
              <a:t>intranet design annual</a:t>
            </a:r>
            <a:r>
              <a:rPr lang="en-US" dirty="0"/>
              <a:t> to learn from other designs.)</a:t>
            </a:r>
          </a:p>
          <a:p>
            <a:pPr lvl="0" algn="just"/>
            <a:r>
              <a:rPr lang="en-US" dirty="0"/>
              <a:t>Conduct a </a:t>
            </a:r>
            <a:r>
              <a:rPr lang="en-US" b="1" dirty="0"/>
              <a:t>field study </a:t>
            </a:r>
            <a:r>
              <a:rPr lang="en-US" dirty="0"/>
              <a:t>to see how users behave in their natural habitat.</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307090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lgn="just"/>
            <a:r>
              <a:rPr lang="en-US" dirty="0"/>
              <a:t>Make </a:t>
            </a:r>
            <a:r>
              <a:rPr lang="en-US" dirty="0">
                <a:hlinkClick r:id="rId2" tooltip="Nielsen Norman Group training film on DVD: Paper Prototyping - A How-To Video"/>
              </a:rPr>
              <a:t>paper prototypes</a:t>
            </a:r>
            <a:r>
              <a:rPr lang="en-US" b="1" dirty="0">
                <a:solidFill>
                  <a:srgbClr val="FF0000"/>
                </a:solidFill>
              </a:rPr>
              <a:t> </a:t>
            </a:r>
            <a:r>
              <a:rPr lang="en-US" dirty="0"/>
              <a:t>of one or more new design ideas and</a:t>
            </a:r>
            <a:r>
              <a:rPr lang="en-US" dirty="0">
                <a:solidFill>
                  <a:srgbClr val="FF0000"/>
                </a:solidFill>
              </a:rPr>
              <a:t> </a:t>
            </a:r>
            <a:r>
              <a:rPr lang="en-US" u="sng" dirty="0">
                <a:solidFill>
                  <a:srgbClr val="FF0000"/>
                </a:solidFill>
                <a:hlinkClick r:id="rId3"/>
              </a:rPr>
              <a:t>test them</a:t>
            </a:r>
            <a:r>
              <a:rPr lang="en-US" dirty="0"/>
              <a:t>. The less time you invest in these design ideas the better, because you'll need to change them all based on the test results.</a:t>
            </a:r>
          </a:p>
          <a:p>
            <a:pPr lvl="0" algn="just"/>
            <a:r>
              <a:rPr lang="en-US" dirty="0"/>
              <a:t>Refine the design ideas that test best through </a:t>
            </a:r>
            <a:r>
              <a:rPr lang="en-US" b="1" dirty="0"/>
              <a:t>multiple iterations</a:t>
            </a:r>
            <a:r>
              <a:rPr lang="en-US" dirty="0"/>
              <a:t>, gradually moving from low-fidelity prototyping to high-fidelity representations that run on the computer. Test each iteration.</a:t>
            </a:r>
          </a:p>
          <a:p>
            <a:pPr lvl="0" algn="just"/>
            <a:r>
              <a:rPr lang="en-US" dirty="0"/>
              <a:t>Inspect the design relative to </a:t>
            </a:r>
            <a:r>
              <a:rPr lang="en-US" b="1" u="sng" dirty="0">
                <a:hlinkClick r:id="rId4" tooltip="Nielsen Norman Group: list of usability guidelines reports"/>
              </a:rPr>
              <a:t>established usability guidelines</a:t>
            </a:r>
            <a:r>
              <a:rPr lang="en-US" dirty="0"/>
              <a:t> whether from your own earlier studies or published research.</a:t>
            </a:r>
          </a:p>
          <a:p>
            <a:pPr lvl="0" algn="just"/>
            <a:r>
              <a:rPr lang="en-US" dirty="0"/>
              <a:t>Once you decide on and implement the </a:t>
            </a:r>
            <a:r>
              <a:rPr lang="en-US" b="1" dirty="0"/>
              <a:t>final design</a:t>
            </a:r>
            <a:r>
              <a:rPr lang="en-US" dirty="0"/>
              <a:t>, test it again. Subtle usability problems always creep in during implementation.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258953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Where </a:t>
            </a:r>
            <a:r>
              <a:rPr lang="en-US" b="1" dirty="0">
                <a:effectLst/>
              </a:rPr>
              <a:t>is Usability Applied?</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algn="just"/>
            <a:r>
              <a:rPr lang="en-US" dirty="0"/>
              <a:t>Usability is one of the focuses of the fields of Human Factors Psychology and Human-Computer Interaction. As the name suggests, usability has to do with bridging the gap between people and machines.</a:t>
            </a:r>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114906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effectLst/>
              </a:rPr>
              <a:t/>
            </a:r>
            <a:br>
              <a:rPr lang="en-US" b="1" smtClean="0">
                <a:effectLst/>
              </a:rPr>
            </a:br>
            <a:r>
              <a:rPr lang="en-US" b="1" smtClean="0">
                <a:effectLst/>
              </a:rPr>
              <a:t>Accessibility</a:t>
            </a:r>
            <a:r>
              <a:rPr lang="en-US">
                <a:effectLst/>
              </a:rPr>
              <a:t/>
            </a:r>
            <a:br>
              <a:rPr lang="en-US">
                <a:effectLst/>
              </a:rPr>
            </a:br>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Computer users </a:t>
            </a:r>
            <a:r>
              <a:rPr lang="en-US" dirty="0"/>
              <a:t>vary in </a:t>
            </a:r>
            <a:r>
              <a:rPr lang="en-US" dirty="0" smtClean="0"/>
              <a:t>both </a:t>
            </a:r>
            <a:r>
              <a:rPr lang="en-US" dirty="0"/>
              <a:t>expected and unexpected</a:t>
            </a:r>
            <a:r>
              <a:rPr lang="en-US" dirty="0" smtClean="0"/>
              <a:t>.</a:t>
            </a:r>
            <a:r>
              <a:rPr lang="en-US" dirty="0"/>
              <a:t> ways</a:t>
            </a:r>
            <a:r>
              <a:rPr lang="en-US" dirty="0" smtClean="0"/>
              <a:t> </a:t>
            </a:r>
            <a:r>
              <a:rPr lang="en-US" dirty="0"/>
              <a:t>Some differences that typically come to mind are </a:t>
            </a:r>
            <a:r>
              <a:rPr lang="en-US" dirty="0">
                <a:solidFill>
                  <a:srgbClr val="FF0000"/>
                </a:solidFill>
              </a:rPr>
              <a:t>language, gender, age, cultures, preferences, and interests.</a:t>
            </a:r>
            <a:r>
              <a:rPr lang="en-US" dirty="0"/>
              <a:t> </a:t>
            </a:r>
            <a:endParaRPr lang="en-US" dirty="0" smtClean="0"/>
          </a:p>
          <a:p>
            <a:pPr algn="just"/>
            <a:r>
              <a:rPr lang="en-US" dirty="0" smtClean="0"/>
              <a:t>But </a:t>
            </a:r>
            <a:r>
              <a:rPr lang="en-US" dirty="0"/>
              <a:t>some other differences that also need to be addressed by the </a:t>
            </a:r>
            <a:r>
              <a:rPr lang="en-US" dirty="0" smtClean="0"/>
              <a:t>interface </a:t>
            </a:r>
            <a:r>
              <a:rPr lang="en-US" dirty="0"/>
              <a:t>development community are </a:t>
            </a:r>
            <a:r>
              <a:rPr lang="en-US" dirty="0">
                <a:solidFill>
                  <a:srgbClr val="FF0000"/>
                </a:solidFill>
              </a:rPr>
              <a:t>skills, ability levels, and constraints</a:t>
            </a:r>
            <a:r>
              <a:rPr lang="en-US" dirty="0"/>
              <a:t> under which users may be operating. Designing for diversity not only increases the number of people able to access your </a:t>
            </a:r>
            <a:r>
              <a:rPr lang="en-US" dirty="0" smtClean="0"/>
              <a:t>interface </a:t>
            </a:r>
            <a:r>
              <a:rPr lang="en-US" dirty="0"/>
              <a:t>but also increases their level of involvement with it. </a:t>
            </a:r>
            <a:endParaRPr lang="en-US" dirty="0" smtClean="0"/>
          </a:p>
          <a:p>
            <a:pPr algn="just"/>
            <a:r>
              <a:rPr lang="en-US" dirty="0" smtClean="0"/>
              <a:t>Barrier-free </a:t>
            </a:r>
            <a:r>
              <a:rPr lang="en-US" dirty="0"/>
              <a:t>design is beneficial for all users. Designing for universal access is not only good social practice, but in general, it is good business practice.</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7538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effectLst/>
              </a:rPr>
              <a:t/>
            </a:r>
            <a:br>
              <a:rPr lang="en-US" b="1" dirty="0" smtClean="0">
                <a:effectLst/>
              </a:rPr>
            </a:br>
            <a:r>
              <a:rPr lang="en-US" b="1" dirty="0" smtClean="0">
                <a:effectLst/>
              </a:rPr>
              <a:t>Who’s </a:t>
            </a:r>
            <a:r>
              <a:rPr lang="en-US" b="1" dirty="0">
                <a:effectLst/>
              </a:rPr>
              <a:t>interested in accessibility?</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legal ramifications, however, are not the only reasons for compliance with accessibility standards. There are many market sectors that are interested in </a:t>
            </a:r>
            <a:r>
              <a:rPr lang="en-US" dirty="0" smtClean="0"/>
              <a:t>interfaces </a:t>
            </a:r>
            <a:r>
              <a:rPr lang="en-US" dirty="0"/>
              <a:t>that conform to accessibility standards, such as:</a:t>
            </a:r>
          </a:p>
          <a:p>
            <a:pPr lvl="0" algn="just"/>
            <a:r>
              <a:rPr lang="en-US" dirty="0"/>
              <a:t>Government</a:t>
            </a:r>
          </a:p>
          <a:p>
            <a:pPr lvl="0" algn="just"/>
            <a:r>
              <a:rPr lang="en-US" dirty="0"/>
              <a:t>Education</a:t>
            </a:r>
          </a:p>
          <a:p>
            <a:pPr lvl="0" algn="just"/>
            <a:r>
              <a:rPr lang="en-US" dirty="0"/>
              <a:t>Libraries</a:t>
            </a:r>
          </a:p>
          <a:p>
            <a:pPr lvl="0" algn="just"/>
            <a:r>
              <a:rPr lang="en-US" dirty="0"/>
              <a:t>News groups and online periodicals</a:t>
            </a:r>
          </a:p>
          <a:p>
            <a:pPr lvl="0" algn="just"/>
            <a:r>
              <a:rPr lang="en-US" dirty="0"/>
              <a:t>Public utilities and transportation</a:t>
            </a:r>
          </a:p>
          <a:p>
            <a:pPr lvl="0" algn="just"/>
            <a:r>
              <a:rPr lang="en-US" dirty="0"/>
              <a:t>Hospitals</a:t>
            </a:r>
          </a:p>
          <a:p>
            <a:pPr lvl="0" algn="just"/>
            <a:r>
              <a:rPr lang="en-US" dirty="0"/>
              <a:t>Banking, bill payment</a:t>
            </a:r>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47485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effectLst/>
              </a:rPr>
              <a:t>Who benefits from accessibility?</a:t>
            </a:r>
            <a:endParaRPr lang="en-US" dirty="0">
              <a:effectLst/>
            </a:endParaRPr>
          </a:p>
        </p:txBody>
      </p:sp>
      <p:sp>
        <p:nvSpPr>
          <p:cNvPr id="3" name="Content Placeholder 2"/>
          <p:cNvSpPr>
            <a:spLocks noGrp="1"/>
          </p:cNvSpPr>
          <p:nvPr>
            <p:ph idx="1"/>
          </p:nvPr>
        </p:nvSpPr>
        <p:spPr/>
        <p:txBody>
          <a:bodyPr/>
          <a:lstStyle/>
          <a:p>
            <a:pPr algn="just"/>
            <a:r>
              <a:rPr lang="en-US" dirty="0"/>
              <a:t>Some of the key elements to universal access are: providing for interoperability with many applications; providing accessibility to the disabled; and providing customization and localization features for people from different countries and cultures.</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320926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Usability </a:t>
            </a:r>
            <a:r>
              <a:rPr lang="en-US" b="1" dirty="0">
                <a:effectLst/>
              </a:rPr>
              <a:t>Testing</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Usability testing is the best way to understand how real users experience your </a:t>
            </a:r>
            <a:r>
              <a:rPr lang="en-US" dirty="0" smtClean="0"/>
              <a:t>interface.</a:t>
            </a:r>
          </a:p>
          <a:p>
            <a:pPr algn="just"/>
            <a:r>
              <a:rPr lang="en-US" b="1" dirty="0"/>
              <a:t>Getting started</a:t>
            </a:r>
            <a:endParaRPr lang="en-US" dirty="0"/>
          </a:p>
          <a:p>
            <a:pPr marL="82296" indent="0" algn="just">
              <a:buNone/>
            </a:pPr>
            <a:r>
              <a:rPr lang="en-US" dirty="0"/>
              <a:t>To conduct a usability test, begin by identifying </a:t>
            </a:r>
            <a:r>
              <a:rPr lang="en-US" dirty="0">
                <a:solidFill>
                  <a:srgbClr val="FF0000"/>
                </a:solidFill>
              </a:rPr>
              <a:t>the target audience.</a:t>
            </a:r>
            <a:r>
              <a:rPr lang="en-US" dirty="0"/>
              <a:t> The target audience will consist of one or more user groups. For example, a single website may have content for consumers and a separate login area for site administrators.</a:t>
            </a:r>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120713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Create </a:t>
            </a:r>
            <a:r>
              <a:rPr lang="en-US" b="1" dirty="0"/>
              <a:t>Usability Test </a:t>
            </a:r>
            <a:r>
              <a:rPr lang="en-US" b="1" dirty="0" smtClean="0"/>
              <a:t>Tasks</a:t>
            </a:r>
          </a:p>
          <a:p>
            <a:pPr marL="82296" indent="0" algn="just">
              <a:buNone/>
            </a:pPr>
            <a:r>
              <a:rPr lang="en-US" dirty="0"/>
              <a:t>Typically, participants will perform a set of 5 to 10 tasks within a 90-minute session. Tasks should represent the most common user goals  (e.g. recovering a lost password) and/or the most important </a:t>
            </a:r>
            <a:r>
              <a:rPr lang="en-US" u="sng" dirty="0">
                <a:hlinkClick r:id="rId2" tooltip="Glossary Term: conversion"/>
              </a:rPr>
              <a:t>conversion</a:t>
            </a:r>
            <a:r>
              <a:rPr lang="en-US" dirty="0"/>
              <a:t> goals from the </a:t>
            </a:r>
            <a:r>
              <a:rPr lang="en-US" dirty="0" smtClean="0"/>
              <a:t>interface </a:t>
            </a:r>
            <a:r>
              <a:rPr lang="en-US" dirty="0"/>
              <a:t>owner’s perspective (e.g. making a purchase).</a:t>
            </a:r>
          </a:p>
          <a:p>
            <a:pPr marL="82296" indent="0" algn="just">
              <a:buNone/>
            </a:pPr>
            <a:r>
              <a:rPr lang="en-US" dirty="0"/>
              <a:t>It is also crucial to establish very clear success </a:t>
            </a:r>
            <a:r>
              <a:rPr lang="en-US" dirty="0" smtClean="0"/>
              <a:t>criteria. </a:t>
            </a:r>
          </a:p>
          <a:p>
            <a:pPr marL="82296" indent="0" algn="just">
              <a:buNone/>
            </a:pPr>
            <a:r>
              <a:rPr lang="en-US" dirty="0" smtClean="0"/>
              <a:t>It </a:t>
            </a:r>
            <a:r>
              <a:rPr lang="en-US" dirty="0"/>
              <a:t>is also important to clarify where the participant should begin the task (e.g. at the home page of the website), and how task completion and starting points may affect the </a:t>
            </a:r>
            <a:r>
              <a:rPr lang="en-US" dirty="0" smtClean="0"/>
              <a:t>user’s </a:t>
            </a:r>
            <a:r>
              <a:rPr lang="en-US" dirty="0"/>
              <a:t>ability to </a:t>
            </a:r>
            <a:r>
              <a:rPr lang="en-US" u="sng" dirty="0">
                <a:hlinkClick r:id="rId3" tooltip="Glossary Term: counterbalancing"/>
              </a:rPr>
              <a:t>counterbalance task order</a:t>
            </a:r>
            <a:r>
              <a:rPr lang="en-US" dirty="0"/>
              <a:t>.</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53012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t>Conduct a Usability </a:t>
            </a:r>
            <a:r>
              <a:rPr lang="en-US" b="1" dirty="0" smtClean="0"/>
              <a:t>Test</a:t>
            </a:r>
            <a:endParaRPr lang="en-US" dirty="0" smtClean="0"/>
          </a:p>
          <a:p>
            <a:pPr algn="just"/>
            <a:r>
              <a:rPr lang="en-US" dirty="0" smtClean="0"/>
              <a:t>When </a:t>
            </a:r>
            <a:r>
              <a:rPr lang="en-US" dirty="0"/>
              <a:t>conducting user </a:t>
            </a:r>
            <a:r>
              <a:rPr lang="en-US" dirty="0" smtClean="0"/>
              <a:t>test, </a:t>
            </a:r>
            <a:r>
              <a:rPr lang="en-US" dirty="0"/>
              <a:t>the </a:t>
            </a:r>
            <a:r>
              <a:rPr lang="en-US" dirty="0" smtClean="0"/>
              <a:t>developer </a:t>
            </a:r>
            <a:r>
              <a:rPr lang="en-US" dirty="0"/>
              <a:t>reads a participant one task at a time, such as “Find out how to contact technical support,” and allows the participant to complete the task without any guidance. To prevent bias, the </a:t>
            </a:r>
            <a:r>
              <a:rPr lang="en-US" dirty="0" smtClean="0"/>
              <a:t>developer should follow </a:t>
            </a:r>
            <a:r>
              <a:rPr lang="en-US" dirty="0"/>
              <a:t>the same “script” when explaining the task to each participant.</a:t>
            </a:r>
          </a:p>
          <a:p>
            <a:pPr algn="just"/>
            <a:r>
              <a:rPr lang="en-US" dirty="0"/>
              <a:t>The </a:t>
            </a:r>
            <a:r>
              <a:rPr lang="en-US" dirty="0" smtClean="0"/>
              <a:t>developer </a:t>
            </a:r>
            <a:r>
              <a:rPr lang="en-US" dirty="0"/>
              <a:t>may also ask the participant to talk aloud as he works on a task to better understand the participant’s mental model for the task and his decision-making in real time.</a:t>
            </a:r>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174702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Usability </a:t>
            </a:r>
            <a:r>
              <a:rPr lang="en-US" b="1" dirty="0">
                <a:effectLst/>
              </a:rPr>
              <a:t>Test Analysis</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When all participants have completed the study, the researcher will compile the data to determine the severity of each usability issue that was encountered and provide prioritized recommendations for the development team to meet usability requirements</a:t>
            </a:r>
            <a:r>
              <a:rPr lang="en-US" dirty="0" smtClean="0"/>
              <a:t>. </a:t>
            </a:r>
          </a:p>
          <a:p>
            <a:pPr algn="just"/>
            <a:r>
              <a:rPr lang="en-US" dirty="0" smtClean="0"/>
              <a:t>For </a:t>
            </a:r>
            <a:r>
              <a:rPr lang="en-US" dirty="0"/>
              <a:t>example, by </a:t>
            </a:r>
            <a:r>
              <a:rPr lang="en-US" dirty="0">
                <a:solidFill>
                  <a:srgbClr val="FF0000"/>
                </a:solidFill>
              </a:rPr>
              <a:t>analyzing participants’ facial expressions, the number of mouse clicks made, and the navigation path used to complete a task, </a:t>
            </a:r>
            <a:r>
              <a:rPr lang="en-US" dirty="0"/>
              <a:t>a user experience engineer can identify the most frustrating parts of a task and suggest ways to improve the interface to better support the user.</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415428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What </a:t>
            </a:r>
            <a:r>
              <a:rPr lang="en-US" b="1" dirty="0">
                <a:effectLst/>
              </a:rPr>
              <a:t>is User Experience Design?</a:t>
            </a:r>
            <a:r>
              <a:rPr lang="en-US" dirty="0">
                <a:effectLst/>
              </a:rPr>
              <a:t/>
            </a:r>
            <a:br>
              <a:rPr lang="en-US" dirty="0">
                <a:effectLst/>
              </a:rPr>
            </a:br>
            <a:endParaRPr lang="en-US" dirty="0"/>
          </a:p>
        </p:txBody>
      </p:sp>
      <p:sp>
        <p:nvSpPr>
          <p:cNvPr id="3" name="Content Placeholder 2"/>
          <p:cNvSpPr>
            <a:spLocks noGrp="1"/>
          </p:cNvSpPr>
          <p:nvPr>
            <p:ph idx="1"/>
          </p:nvPr>
        </p:nvSpPr>
        <p:spPr>
          <a:xfrm>
            <a:off x="1435608" y="1447800"/>
            <a:ext cx="7498080" cy="5334000"/>
          </a:xfrm>
        </p:spPr>
        <p:txBody>
          <a:bodyPr>
            <a:normAutofit fontScale="77500" lnSpcReduction="20000"/>
          </a:bodyPr>
          <a:lstStyle/>
          <a:p>
            <a:pPr algn="just"/>
            <a:r>
              <a:rPr lang="en-US" dirty="0"/>
              <a:t>User Experience Design (</a:t>
            </a:r>
            <a:r>
              <a:rPr lang="en-US" dirty="0" err="1"/>
              <a:t>UXD</a:t>
            </a:r>
            <a:r>
              <a:rPr lang="en-US" dirty="0"/>
              <a:t>) entails conducting user research exercises with intended users of a system. </a:t>
            </a:r>
            <a:endParaRPr lang="en-US" dirty="0" smtClean="0"/>
          </a:p>
          <a:p>
            <a:pPr algn="just"/>
            <a:r>
              <a:rPr lang="en-US" dirty="0" smtClean="0"/>
              <a:t>User </a:t>
            </a:r>
            <a:r>
              <a:rPr lang="en-US" dirty="0"/>
              <a:t>research reveals users’ needs and preferences through </a:t>
            </a:r>
            <a:r>
              <a:rPr lang="en-US" dirty="0">
                <a:solidFill>
                  <a:srgbClr val="FF0000"/>
                </a:solidFill>
              </a:rPr>
              <a:t>user observations, one-on-one interviews, and creative activities</a:t>
            </a:r>
            <a:r>
              <a:rPr lang="en-US" dirty="0"/>
              <a:t> that encourage users to express their emotions, motivations, and underlying concepts and beliefs about the steps involved in task procedures. </a:t>
            </a:r>
            <a:endParaRPr lang="en-US" dirty="0" smtClean="0"/>
          </a:p>
          <a:p>
            <a:pPr algn="just"/>
            <a:r>
              <a:rPr lang="en-US" dirty="0" smtClean="0"/>
              <a:t>By </a:t>
            </a:r>
            <a:r>
              <a:rPr lang="en-US" dirty="0"/>
              <a:t>understanding the human emotions, motivations, and beliefs that surround a task, a user interface can be designed to accommodate and support user behaviors in a way that users will experience as natural and satisfying</a:t>
            </a:r>
            <a:r>
              <a:rPr lang="en-US" dirty="0" smtClean="0"/>
              <a:t>. This is done by studying Usability, Prototyping and Iterative design</a:t>
            </a:r>
          </a:p>
          <a:p>
            <a:pPr marL="82296" indent="0" algn="just">
              <a:buNone/>
            </a:pPr>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95858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Prototyping</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 prototype is a draft version of a product that allows you to explore your ideas and show the intention behind a feature or the overall design concept to users before investing time and money into development. </a:t>
            </a:r>
            <a:endParaRPr lang="en-US" dirty="0" smtClean="0"/>
          </a:p>
          <a:p>
            <a:pPr marL="82296" indent="0" algn="just">
              <a:buNone/>
            </a:pPr>
            <a:r>
              <a:rPr lang="en-US" b="1" dirty="0"/>
              <a:t>Benefits of Prototypes</a:t>
            </a:r>
            <a:endParaRPr lang="en-US" dirty="0"/>
          </a:p>
          <a:p>
            <a:pPr algn="just"/>
            <a:r>
              <a:rPr lang="en-US" dirty="0"/>
              <a:t>It is much cheaper to change a product early in the development process than to make change after you develop the </a:t>
            </a:r>
            <a:r>
              <a:rPr lang="en-US" dirty="0" smtClean="0"/>
              <a:t>interface.</a:t>
            </a:r>
          </a:p>
          <a:p>
            <a:pPr algn="just"/>
            <a:r>
              <a:rPr lang="en-US" dirty="0"/>
              <a:t>Prototyping allow you to gather feedback from users while you are still planning and designing your </a:t>
            </a:r>
            <a:r>
              <a:rPr lang="en-US" dirty="0" smtClean="0"/>
              <a:t>interface.</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2376271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High-Fidelity </a:t>
            </a:r>
            <a:r>
              <a:rPr lang="en-US" b="1" dirty="0">
                <a:effectLst/>
              </a:rPr>
              <a:t>and Low-Fidelity Prototyping</a:t>
            </a:r>
            <a:r>
              <a:rPr lang="en-US" dirty="0">
                <a:effectLst/>
              </a:rPr>
              <a:t/>
            </a:r>
            <a:br>
              <a:rPr lang="en-US" dirty="0">
                <a:effectLst/>
              </a:rPr>
            </a:br>
            <a:endParaRPr lang="en-US" dirty="0"/>
          </a:p>
        </p:txBody>
      </p:sp>
      <p:sp>
        <p:nvSpPr>
          <p:cNvPr id="3" name="Content Placeholder 2"/>
          <p:cNvSpPr>
            <a:spLocks noGrp="1"/>
          </p:cNvSpPr>
          <p:nvPr>
            <p:ph idx="1"/>
          </p:nvPr>
        </p:nvSpPr>
        <p:spPr>
          <a:xfrm>
            <a:off x="1435608" y="1219200"/>
            <a:ext cx="7498080" cy="5334000"/>
          </a:xfrm>
        </p:spPr>
        <p:txBody>
          <a:bodyPr>
            <a:normAutofit fontScale="70000" lnSpcReduction="20000"/>
          </a:bodyPr>
          <a:lstStyle/>
          <a:p>
            <a:pPr algn="just"/>
            <a:endParaRPr lang="en-US" dirty="0" smtClean="0"/>
          </a:p>
          <a:p>
            <a:pPr algn="just"/>
            <a:r>
              <a:rPr lang="en-US" dirty="0" smtClean="0"/>
              <a:t>Using </a:t>
            </a:r>
            <a:r>
              <a:rPr lang="en-US" dirty="0"/>
              <a:t>low versus high fidelity prototyping and how much a prototype should resemble the final version of your design.  Both have been found to be basically equivalent in finding usability issues (Walker et al 2002).  With that said, there are things to consider when trying to decide which option is best for your project:</a:t>
            </a:r>
          </a:p>
          <a:p>
            <a:pPr lvl="0" algn="just"/>
            <a:r>
              <a:rPr lang="en-US" b="1" dirty="0"/>
              <a:t>Low-fidelity prototypes</a:t>
            </a:r>
            <a:r>
              <a:rPr lang="en-US" dirty="0"/>
              <a:t> are often paper-based and do not allow user interactions.  They range from a series of hand-drawn mock-ups to printouts.  In theory, low-fidelity sketches are quicker to create. Low-fidelity prototypes are helpful in enabling early visualization of alternative design solutions, which helps provoke innovation and improvement. An additional advantage to this approach is that when using rough sketches, users may feel more comfortable suggesting changes.</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267032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lgn="just"/>
            <a:r>
              <a:rPr lang="en-US" b="1" dirty="0"/>
              <a:t>High-fidelity prototypes</a:t>
            </a:r>
            <a:r>
              <a:rPr lang="en-US" dirty="0"/>
              <a:t> are computer-based, and usually allow realistic (mouse-keyboard) user interactions. High-fidelity prototypes take you as close as possible to a true representation of the user interface. High-fidelity prototypes are assumed to be much more effective in collecting true human performance data (e.g., time to complete a task), and in demonstrating actual products to clients, management, and others.</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118779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Iterative </a:t>
            </a:r>
            <a:r>
              <a:rPr lang="en-US" b="1" dirty="0"/>
              <a:t>Design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What is iterative design?</a:t>
            </a:r>
          </a:p>
          <a:p>
            <a:pPr marL="82296" indent="0" algn="just">
              <a:buNone/>
            </a:pPr>
            <a:r>
              <a:rPr lang="en-US" dirty="0"/>
              <a:t>Iterative design is a process of designing a product in which the product is tested and evaluated repeatedly at different stages of design to eliminate </a:t>
            </a:r>
            <a:r>
              <a:rPr lang="en-US" dirty="0">
                <a:hlinkClick r:id="rId2" tooltip="Usability"/>
              </a:rPr>
              <a:t>usability</a:t>
            </a:r>
            <a:r>
              <a:rPr lang="en-US" dirty="0"/>
              <a:t> flaws before the product is designed and launched. </a:t>
            </a:r>
            <a:r>
              <a:rPr lang="en-US" dirty="0">
                <a:solidFill>
                  <a:srgbClr val="92D050"/>
                </a:solidFill>
              </a:rPr>
              <a:t>In other words, iterative design is a process of improving and polishing the design over time.</a:t>
            </a:r>
            <a:r>
              <a:rPr lang="en-US" dirty="0"/>
              <a:t> </a:t>
            </a:r>
            <a:endParaRPr lang="en-US" dirty="0" smtClean="0"/>
          </a:p>
          <a:p>
            <a:pPr marL="82296" indent="0" algn="just">
              <a:buNone/>
            </a:pPr>
            <a:r>
              <a:rPr lang="en-US" dirty="0" smtClean="0">
                <a:solidFill>
                  <a:srgbClr val="FF0000"/>
                </a:solidFill>
              </a:rPr>
              <a:t>Iterative </a:t>
            </a:r>
            <a:r>
              <a:rPr lang="en-US" dirty="0">
                <a:solidFill>
                  <a:srgbClr val="FF0000"/>
                </a:solidFill>
              </a:rPr>
              <a:t>design is an approach of incrementally developing and refining a design based on feedback and evaluation</a:t>
            </a:r>
            <a:r>
              <a:rPr lang="en-US" dirty="0" smtClean="0">
                <a:solidFill>
                  <a:srgbClr val="FF0000"/>
                </a:solidFill>
              </a:rPr>
              <a:t>.</a:t>
            </a:r>
          </a:p>
          <a:p>
            <a:pPr marL="82296" indent="0" algn="just">
              <a:buNone/>
            </a:pPr>
            <a:r>
              <a:rPr lang="en-US" dirty="0" smtClean="0"/>
              <a:t>An </a:t>
            </a:r>
            <a:r>
              <a:rPr lang="en-US" dirty="0"/>
              <a:t>example of iterative design is Wikipedia, where users can add missing information and correct mistakes that have been made by former contributors.</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72004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are the steps of iterative design?</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Typically, in iterative design a product such as an interface is developed in cycles. First, a </a:t>
            </a:r>
            <a:r>
              <a:rPr lang="en-US" dirty="0">
                <a:solidFill>
                  <a:srgbClr val="FF0000"/>
                </a:solidFill>
              </a:rPr>
              <a:t>draft interface is created.</a:t>
            </a:r>
            <a:r>
              <a:rPr lang="en-US" dirty="0"/>
              <a:t> This initial </a:t>
            </a:r>
            <a:r>
              <a:rPr lang="en-US" dirty="0">
                <a:hlinkClick r:id="rId2" tooltip="Interface"/>
              </a:rPr>
              <a:t>interface</a:t>
            </a:r>
            <a:r>
              <a:rPr lang="en-US" dirty="0"/>
              <a:t> is then </a:t>
            </a:r>
            <a:r>
              <a:rPr lang="en-US" dirty="0">
                <a:solidFill>
                  <a:srgbClr val="FF0000"/>
                </a:solidFill>
              </a:rPr>
              <a:t>tested</a:t>
            </a:r>
            <a:r>
              <a:rPr lang="en-US" dirty="0"/>
              <a:t> by a small group of users. </a:t>
            </a:r>
            <a:endParaRPr lang="en-US" dirty="0" smtClean="0"/>
          </a:p>
          <a:p>
            <a:pPr algn="just"/>
            <a:r>
              <a:rPr lang="en-US" dirty="0" smtClean="0"/>
              <a:t>Any </a:t>
            </a:r>
            <a:r>
              <a:rPr lang="en-US" dirty="0"/>
              <a:t>problems are </a:t>
            </a:r>
            <a:r>
              <a:rPr lang="en-US" dirty="0">
                <a:solidFill>
                  <a:srgbClr val="FF0000"/>
                </a:solidFill>
              </a:rPr>
              <a:t>noted and analyzed,</a:t>
            </a:r>
            <a:r>
              <a:rPr lang="en-US" dirty="0"/>
              <a:t> and after that the design is </a:t>
            </a:r>
            <a:r>
              <a:rPr lang="en-US" dirty="0">
                <a:solidFill>
                  <a:srgbClr val="FF0000"/>
                </a:solidFill>
              </a:rPr>
              <a:t>refined to eliminate these problems</a:t>
            </a:r>
            <a:r>
              <a:rPr lang="en-US" dirty="0"/>
              <a:t>. This </a:t>
            </a:r>
            <a:r>
              <a:rPr lang="en-US" dirty="0">
                <a:solidFill>
                  <a:srgbClr val="FF0000"/>
                </a:solidFill>
              </a:rPr>
              <a:t>cycle is repeated</a:t>
            </a:r>
            <a:r>
              <a:rPr lang="en-US" dirty="0"/>
              <a:t> a few times until the design is ready to be implemented.</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2230161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Why </a:t>
            </a:r>
            <a:r>
              <a:rPr lang="en-US" b="1" dirty="0"/>
              <a:t>is iterative design important?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One of the main reasons iterative design is important is that </a:t>
            </a:r>
            <a:r>
              <a:rPr lang="en-US" dirty="0">
                <a:solidFill>
                  <a:srgbClr val="FF0000"/>
                </a:solidFill>
              </a:rPr>
              <a:t>it allows teams to reduce </a:t>
            </a:r>
            <a:r>
              <a:rPr lang="en-US" dirty="0">
                <a:solidFill>
                  <a:srgbClr val="FF0000"/>
                </a:solidFill>
                <a:hlinkClick r:id="rId2" tooltip="Usability"/>
              </a:rPr>
              <a:t>usability</a:t>
            </a:r>
            <a:r>
              <a:rPr lang="en-US" dirty="0">
                <a:solidFill>
                  <a:srgbClr val="FF0000"/>
                </a:solidFill>
              </a:rPr>
              <a:t> issues</a:t>
            </a:r>
            <a:r>
              <a:rPr lang="en-US" dirty="0"/>
              <a:t> and thus ensure a good user experience of the product they are developing. </a:t>
            </a:r>
            <a:endParaRPr lang="en-US" dirty="0" smtClean="0"/>
          </a:p>
          <a:p>
            <a:pPr algn="just"/>
            <a:r>
              <a:rPr lang="en-US" dirty="0" smtClean="0"/>
              <a:t>On </a:t>
            </a:r>
            <a:r>
              <a:rPr lang="en-US" dirty="0"/>
              <a:t>the other hand, </a:t>
            </a:r>
            <a:r>
              <a:rPr lang="en-US" dirty="0">
                <a:solidFill>
                  <a:srgbClr val="FF0000"/>
                </a:solidFill>
              </a:rPr>
              <a:t>developers can reveal these flaws at the early stages</a:t>
            </a:r>
            <a:r>
              <a:rPr lang="en-US" dirty="0"/>
              <a:t> when the cost of eliminating mistakes is minimal. </a:t>
            </a:r>
            <a:endParaRPr lang="en-US" dirty="0" smtClean="0"/>
          </a:p>
          <a:p>
            <a:pPr algn="just"/>
            <a:r>
              <a:rPr lang="en-US" dirty="0" smtClean="0"/>
              <a:t>It enables the </a:t>
            </a:r>
            <a:r>
              <a:rPr lang="en-US" dirty="0" smtClean="0">
                <a:solidFill>
                  <a:srgbClr val="FF0000"/>
                </a:solidFill>
              </a:rPr>
              <a:t>designer to select the necessary tools </a:t>
            </a:r>
            <a:r>
              <a:rPr lang="en-US" dirty="0" smtClean="0"/>
              <a:t>like Wire framing </a:t>
            </a:r>
            <a:r>
              <a:rPr lang="en-US" dirty="0"/>
              <a:t>and prototyping tools can be very useful in iterative design.</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129125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What </a:t>
            </a:r>
            <a:r>
              <a:rPr lang="en-US" b="1" dirty="0">
                <a:effectLst/>
              </a:rPr>
              <a:t>is Usability?</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algn="just"/>
            <a:r>
              <a:rPr lang="en-US" b="1" dirty="0"/>
              <a:t>Usability</a:t>
            </a:r>
            <a:r>
              <a:rPr lang="en-US" dirty="0"/>
              <a:t> is a measure of the interactive user experience associated with a user interface, such a website or software application</a:t>
            </a:r>
            <a:r>
              <a:rPr lang="en-US" dirty="0" smtClean="0"/>
              <a:t>.</a:t>
            </a:r>
          </a:p>
          <a:p>
            <a:pPr algn="just"/>
            <a:r>
              <a:rPr lang="en-US" dirty="0"/>
              <a:t>Usability is a </a:t>
            </a:r>
            <a:r>
              <a:rPr lang="en-US" b="1" dirty="0"/>
              <a:t>quality attribute </a:t>
            </a:r>
            <a:r>
              <a:rPr lang="en-US" dirty="0"/>
              <a:t>that assesses how easy user interfaces are to use. The word "usability" also refers to methods for improving ease-of-use during the design process.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220213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Usability </a:t>
            </a:r>
            <a:r>
              <a:rPr lang="en-US" dirty="0">
                <a:effectLst/>
              </a:rPr>
              <a:t>is defined by </a:t>
            </a:r>
            <a:r>
              <a:rPr lang="en-US" b="1" dirty="0">
                <a:effectLst/>
              </a:rPr>
              <a:t>5 quality components</a:t>
            </a:r>
            <a:r>
              <a:rPr lang="en-US" dirty="0">
                <a:effectLst/>
              </a:rPr>
              <a:t>:</a:t>
            </a:r>
            <a:br>
              <a:rPr lang="en-US" dirty="0">
                <a:effectLst/>
              </a:rPr>
            </a:br>
            <a:endParaRPr lang="en-US" dirty="0"/>
          </a:p>
        </p:txBody>
      </p:sp>
      <p:sp>
        <p:nvSpPr>
          <p:cNvPr id="3" name="Content Placeholder 2"/>
          <p:cNvSpPr>
            <a:spLocks noGrp="1"/>
          </p:cNvSpPr>
          <p:nvPr>
            <p:ph idx="1"/>
          </p:nvPr>
        </p:nvSpPr>
        <p:spPr/>
        <p:txBody>
          <a:bodyPr>
            <a:normAutofit fontScale="85000" lnSpcReduction="20000"/>
          </a:bodyPr>
          <a:lstStyle/>
          <a:p>
            <a:pPr lvl="0" algn="just"/>
            <a:r>
              <a:rPr lang="en-US" b="1" dirty="0"/>
              <a:t>Learnability</a:t>
            </a:r>
            <a:r>
              <a:rPr lang="en-US" dirty="0"/>
              <a:t>: How easy is it for users to accomplish basic tasks the first time they encounter the design?</a:t>
            </a:r>
          </a:p>
          <a:p>
            <a:pPr lvl="0" algn="just"/>
            <a:r>
              <a:rPr lang="en-US" b="1" dirty="0"/>
              <a:t>Efficiency</a:t>
            </a:r>
            <a:r>
              <a:rPr lang="en-US" dirty="0"/>
              <a:t>: Once users have learned the design, how quickly can they perform tasks?</a:t>
            </a:r>
          </a:p>
          <a:p>
            <a:pPr lvl="0" algn="just"/>
            <a:r>
              <a:rPr lang="en-US" b="1" dirty="0"/>
              <a:t>Memorability</a:t>
            </a:r>
            <a:r>
              <a:rPr lang="en-US" dirty="0"/>
              <a:t>: When users return to the design after a period of not using it, how easily can they reestablish proficiency?</a:t>
            </a:r>
          </a:p>
          <a:p>
            <a:pPr lvl="0" algn="just"/>
            <a:r>
              <a:rPr lang="en-US" b="1" dirty="0"/>
              <a:t>Errors</a:t>
            </a:r>
            <a:r>
              <a:rPr lang="en-US" dirty="0"/>
              <a:t>: How many </a:t>
            </a:r>
            <a:r>
              <a:rPr lang="en-US" dirty="0">
                <a:solidFill>
                  <a:srgbClr val="FF0000"/>
                </a:solidFill>
                <a:hlinkClick r:id="rId2"/>
              </a:rPr>
              <a:t>errors</a:t>
            </a:r>
            <a:r>
              <a:rPr lang="en-US" dirty="0"/>
              <a:t> do users make, how severe are these errors, and how easily can they recover from the errors?</a:t>
            </a:r>
          </a:p>
          <a:p>
            <a:pPr lvl="0" algn="just"/>
            <a:r>
              <a:rPr lang="en-US" b="1" dirty="0"/>
              <a:t>Satisfaction</a:t>
            </a:r>
            <a:r>
              <a:rPr lang="en-US" dirty="0"/>
              <a:t>: How pleasant is it to use the design?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255138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There are many other important quality attributes. A key one is </a:t>
            </a:r>
            <a:r>
              <a:rPr lang="en-US" b="1" dirty="0"/>
              <a:t>utility</a:t>
            </a:r>
            <a:r>
              <a:rPr lang="en-US" dirty="0"/>
              <a:t>, which refers to the design's functionality: Does it do what users need?</a:t>
            </a:r>
          </a:p>
          <a:p>
            <a:pPr lvl="0" algn="just"/>
            <a:r>
              <a:rPr lang="en-US" b="1" dirty="0" smtClean="0"/>
              <a:t>Utility </a:t>
            </a:r>
            <a:r>
              <a:rPr lang="en-US" dirty="0"/>
              <a:t>= whether it provides the </a:t>
            </a:r>
            <a:r>
              <a:rPr lang="en-US" b="1" dirty="0"/>
              <a:t>features you need</a:t>
            </a:r>
            <a:r>
              <a:rPr lang="en-US" dirty="0"/>
              <a:t>.</a:t>
            </a:r>
          </a:p>
          <a:p>
            <a:pPr lvl="0" algn="just"/>
            <a:r>
              <a:rPr lang="en-US" b="1" dirty="0" smtClean="0"/>
              <a:t>Usability </a:t>
            </a:r>
            <a:r>
              <a:rPr lang="en-US" dirty="0"/>
              <a:t>= how </a:t>
            </a:r>
            <a:r>
              <a:rPr lang="en-US" b="1" dirty="0"/>
              <a:t>easy &amp; pleasant </a:t>
            </a:r>
            <a:r>
              <a:rPr lang="en-US" dirty="0"/>
              <a:t>these features are to use.</a:t>
            </a:r>
          </a:p>
          <a:p>
            <a:pPr lvl="0" algn="just"/>
            <a:r>
              <a:rPr lang="en-US" b="1" dirty="0" smtClean="0"/>
              <a:t>Useful </a:t>
            </a:r>
            <a:r>
              <a:rPr lang="en-US" b="1" dirty="0"/>
              <a:t>= usability + utility</a:t>
            </a:r>
            <a:r>
              <a:rPr lang="en-US" dirty="0"/>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84674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Why </a:t>
            </a:r>
            <a:r>
              <a:rPr lang="en-US" b="1" dirty="0">
                <a:effectLst/>
              </a:rPr>
              <a:t>is Usability Important?</a:t>
            </a:r>
            <a:r>
              <a:rPr lang="en-US" dirty="0">
                <a:effectLst/>
              </a:rPr>
              <a:t/>
            </a:r>
            <a:br>
              <a:rPr lang="en-US" dirty="0">
                <a:effectLst/>
              </a:rPr>
            </a:br>
            <a:endParaRPr lang="en-US" dirty="0"/>
          </a:p>
        </p:txBody>
      </p:sp>
      <p:sp>
        <p:nvSpPr>
          <p:cNvPr id="3" name="Content Placeholder 2"/>
          <p:cNvSpPr>
            <a:spLocks noGrp="1"/>
          </p:cNvSpPr>
          <p:nvPr>
            <p:ph idx="1"/>
          </p:nvPr>
        </p:nvSpPr>
        <p:spPr>
          <a:xfrm>
            <a:off x="1435608" y="1143000"/>
            <a:ext cx="7498080" cy="5105400"/>
          </a:xfrm>
        </p:spPr>
        <p:txBody>
          <a:bodyPr>
            <a:normAutofit fontScale="77500" lnSpcReduction="20000"/>
          </a:bodyPr>
          <a:lstStyle/>
          <a:p>
            <a:pPr algn="just"/>
            <a:r>
              <a:rPr lang="en-US" b="1" dirty="0"/>
              <a:t>From the user’s perspective</a:t>
            </a:r>
            <a:r>
              <a:rPr lang="en-US" dirty="0"/>
              <a:t>, usability is important because it can make the difference between performing a task accurately and completely or not, and enjoying the process or being frustrated. </a:t>
            </a:r>
            <a:endParaRPr lang="en-US" dirty="0" smtClean="0"/>
          </a:p>
          <a:p>
            <a:pPr algn="just"/>
            <a:r>
              <a:rPr lang="en-US" b="1" dirty="0" smtClean="0"/>
              <a:t>From </a:t>
            </a:r>
            <a:r>
              <a:rPr lang="en-US" b="1" dirty="0"/>
              <a:t>the developer’s perspective</a:t>
            </a:r>
            <a:r>
              <a:rPr lang="en-US" dirty="0"/>
              <a:t>, usability is important because it can mean the difference between the success or failure of a system. </a:t>
            </a:r>
            <a:endParaRPr lang="en-US" dirty="0" smtClean="0"/>
          </a:p>
          <a:p>
            <a:pPr algn="just"/>
            <a:r>
              <a:rPr lang="en-US" b="1" dirty="0" smtClean="0"/>
              <a:t>From </a:t>
            </a:r>
            <a:r>
              <a:rPr lang="en-US" b="1" dirty="0"/>
              <a:t>a management point of view</a:t>
            </a:r>
            <a:r>
              <a:rPr lang="en-US" dirty="0"/>
              <a:t>, software with poor usability can reduce the productivity of the workforce to a level of performance worse than without the system. In all cases, lack of usability can cost time and effort and can greatly determine the success or failure of a system. </a:t>
            </a:r>
            <a:endParaRPr lang="en-US" dirty="0" smtClean="0"/>
          </a:p>
          <a:p>
            <a:pPr algn="just"/>
            <a:r>
              <a:rPr lang="en-US" b="1" dirty="0" smtClean="0"/>
              <a:t>N/B </a:t>
            </a:r>
            <a:r>
              <a:rPr lang="en-US" dirty="0" smtClean="0"/>
              <a:t>Given </a:t>
            </a:r>
            <a:r>
              <a:rPr lang="en-US" dirty="0"/>
              <a:t>a choice, people tend to buy systems that are more user-friendly.</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13088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How </a:t>
            </a:r>
            <a:r>
              <a:rPr lang="en-US" b="1" dirty="0">
                <a:effectLst/>
              </a:rPr>
              <a:t>Do You Achieve a High Level of Usability?</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92500"/>
          </a:bodyPr>
          <a:lstStyle/>
          <a:p>
            <a:pPr algn="just"/>
            <a:r>
              <a:rPr lang="en-US" dirty="0"/>
              <a:t>The key principle for maximizing usability is to employ iterative design, which progressively refines the design through evaluation from the early stages of design. The evaluation steps enable the designers and developers to incorporate user and client feedback until the system reaches an acceptable level of usability.</a:t>
            </a:r>
          </a:p>
          <a:p>
            <a:pPr algn="just"/>
            <a:r>
              <a:rPr lang="en-US" dirty="0"/>
              <a:t>The preferred method for ensuring usability is to test actual users on a working system. </a:t>
            </a:r>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167039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most basic and useful </a:t>
            </a:r>
            <a:r>
              <a:rPr lang="en-US" dirty="0" smtClean="0"/>
              <a:t>way to ensure usability is </a:t>
            </a:r>
            <a:r>
              <a:rPr lang="en-US" b="1" dirty="0"/>
              <a:t>user testing</a:t>
            </a:r>
            <a:r>
              <a:rPr lang="en-US" dirty="0"/>
              <a:t>, which has 3 components:</a:t>
            </a:r>
          </a:p>
          <a:p>
            <a:pPr lvl="0"/>
            <a:r>
              <a:rPr lang="en-US" dirty="0"/>
              <a:t>Get hold of some </a:t>
            </a:r>
            <a:r>
              <a:rPr lang="en-US" b="1" dirty="0">
                <a:hlinkClick r:id="rId2" tooltip="Alertbox: Recruiting Test Participants for Usability Studies"/>
              </a:rPr>
              <a:t>representative users</a:t>
            </a:r>
            <a:r>
              <a:rPr lang="en-US" dirty="0"/>
              <a:t>, such as customers for an e-commerce site or employees for an intranet (in the latter case, they should work outside your department).</a:t>
            </a:r>
          </a:p>
          <a:p>
            <a:pPr lvl="0"/>
            <a:r>
              <a:rPr lang="en-US" dirty="0"/>
              <a:t>Ask the users to perform </a:t>
            </a:r>
            <a:r>
              <a:rPr lang="en-US" b="1" dirty="0">
                <a:hlinkClick r:id="rId3"/>
              </a:rPr>
              <a:t>representative tasks</a:t>
            </a:r>
            <a:r>
              <a:rPr lang="en-US" b="1" dirty="0"/>
              <a:t> </a:t>
            </a:r>
            <a:r>
              <a:rPr lang="en-US" dirty="0"/>
              <a:t>with the design.</a:t>
            </a:r>
          </a:p>
          <a:p>
            <a:r>
              <a:rPr lang="en-US" b="1" dirty="0"/>
              <a:t>Observe </a:t>
            </a:r>
            <a:r>
              <a:rPr lang="en-US" dirty="0"/>
              <a:t>what the users do, where they succeed, and where they have difficulties with the user interface. Shut up and </a:t>
            </a:r>
            <a:r>
              <a:rPr lang="en-US" dirty="0">
                <a:hlinkClick r:id="rId4"/>
              </a:rPr>
              <a:t>let the users do the talking</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9251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Achieving a high level of usability requires focusing design efforts on the intended end-user of the system. </a:t>
            </a:r>
            <a:endParaRPr lang="en-US" dirty="0" smtClean="0"/>
          </a:p>
          <a:p>
            <a:pPr algn="just"/>
            <a:r>
              <a:rPr lang="en-US" dirty="0" smtClean="0"/>
              <a:t>There </a:t>
            </a:r>
            <a:r>
              <a:rPr lang="en-US" dirty="0"/>
              <a:t>are many ways to determine who the primary users are, how they work, and what tasks they must accomplish</a:t>
            </a:r>
            <a:r>
              <a:rPr lang="en-US" dirty="0" smtClean="0"/>
              <a:t>.</a:t>
            </a:r>
          </a:p>
          <a:p>
            <a:pPr algn="just"/>
            <a:r>
              <a:rPr lang="en-US" dirty="0" smtClean="0"/>
              <a:t>As a developer you have to watch </a:t>
            </a:r>
            <a:r>
              <a:rPr lang="en-US" dirty="0"/>
              <a:t>what </a:t>
            </a:r>
            <a:r>
              <a:rPr lang="en-US" dirty="0" smtClean="0"/>
              <a:t>the users </a:t>
            </a:r>
            <a:r>
              <a:rPr lang="en-US" dirty="0"/>
              <a:t>actually do.</a:t>
            </a:r>
          </a:p>
        </p:txBody>
      </p:sp>
      <p:sp>
        <p:nvSpPr>
          <p:cNvPr id="4" name="Date Placeholder 3"/>
          <p:cNvSpPr>
            <a:spLocks noGrp="1"/>
          </p:cNvSpPr>
          <p:nvPr>
            <p:ph type="dt" sz="half" idx="10"/>
          </p:nvPr>
        </p:nvSpPr>
        <p:spPr/>
        <p:txBody>
          <a:bodyPr/>
          <a:lstStyle/>
          <a:p>
            <a:fld id="{B11D738E-8962-435F-8C43-147B8DD7E819}" type="datetime1">
              <a:rPr lang="en-US" smtClean="0"/>
              <a:t>6/28/2022</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278639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146</TotalTime>
  <Words>2038</Words>
  <Application>Microsoft Office PowerPoint</Application>
  <PresentationFormat>On-screen Show (4:3)</PresentationFormat>
  <Paragraphs>174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USER CENTERED DESIGN</vt:lpstr>
      <vt:lpstr> What is User Experience Design? </vt:lpstr>
      <vt:lpstr> What is Usability? </vt:lpstr>
      <vt:lpstr> Usability is defined by 5 quality components: </vt:lpstr>
      <vt:lpstr>PowerPoint Presentation</vt:lpstr>
      <vt:lpstr> Why is Usability Important? </vt:lpstr>
      <vt:lpstr> How Do You Achieve a High Level of Usability? </vt:lpstr>
      <vt:lpstr>PowerPoint Presentation</vt:lpstr>
      <vt:lpstr>PowerPoint Presentation</vt:lpstr>
      <vt:lpstr> When to Work on Usability </vt:lpstr>
      <vt:lpstr>PowerPoint Presentation</vt:lpstr>
      <vt:lpstr> Where is Usability Applied? </vt:lpstr>
      <vt:lpstr> Accessibility </vt:lpstr>
      <vt:lpstr> Who’s interested in accessibility? </vt:lpstr>
      <vt:lpstr>Who benefits from accessibility?</vt:lpstr>
      <vt:lpstr> Usability Testing </vt:lpstr>
      <vt:lpstr>PowerPoint Presentation</vt:lpstr>
      <vt:lpstr>  </vt:lpstr>
      <vt:lpstr> Usability Test Analysis </vt:lpstr>
      <vt:lpstr> Prototyping </vt:lpstr>
      <vt:lpstr> High-Fidelity and Low-Fidelity Prototyping </vt:lpstr>
      <vt:lpstr>PowerPoint Presentation</vt:lpstr>
      <vt:lpstr> Iterative Design </vt:lpstr>
      <vt:lpstr> What are the steps of iterative design? </vt:lpstr>
      <vt:lpstr> Why is iterative design important?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CENTERED DESIGN</dc:title>
  <dc:creator>Arshley</dc:creator>
  <cp:lastModifiedBy>Arshley</cp:lastModifiedBy>
  <cp:revision>41</cp:revision>
  <dcterms:created xsi:type="dcterms:W3CDTF">2017-04-18T19:07:12Z</dcterms:created>
  <dcterms:modified xsi:type="dcterms:W3CDTF">2022-06-28T07:23:51Z</dcterms:modified>
</cp:coreProperties>
</file>