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87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16C5678-EE20-4FA5-88E2-6E0BD67A2E26}" type="datetime1">
              <a:rPr lang="en-US" smtClean="0"/>
              <a:t>9/29/2021</a:t>
            </a:fld>
            <a:endParaRPr lang="en-US" dirty="0"/>
          </a:p>
        </p:txBody>
      </p:sp>
      <p:sp>
        <p:nvSpPr>
          <p:cNvPr id="20" name="Footer Placeholder 19"/>
          <p:cNvSpPr>
            <a:spLocks noGrp="1"/>
          </p:cNvSpPr>
          <p:nvPr>
            <p:ph type="ftr" sz="quarter" idx="11"/>
          </p:nvPr>
        </p:nvSpPr>
        <p:spPr/>
        <p:txBody>
          <a:bodyPr/>
          <a:lstStyle>
            <a:extLst/>
          </a:lstStyle>
          <a:p>
            <a:r>
              <a:rPr lang="en-US" smtClean="0"/>
              <a:t>Footer Text</a:t>
            </a:r>
            <a:endParaRPr lang="en-US" dirty="0"/>
          </a:p>
        </p:txBody>
      </p:sp>
      <p:sp>
        <p:nvSpPr>
          <p:cNvPr id="10" name="Slide Number Placeholder 9"/>
          <p:cNvSpPr>
            <a:spLocks noGrp="1"/>
          </p:cNvSpPr>
          <p:nvPr>
            <p:ph type="sldNum" sz="quarter" idx="12"/>
          </p:nvPr>
        </p:nvSpPr>
        <p:spPr/>
        <p:txBody>
          <a:bodyPr/>
          <a:lstStyle>
            <a:extLst/>
          </a:lstStyle>
          <a:p>
            <a:fld id="{BA9B540C-44DA-4F69-89C9-7C84606640D3}"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051B39-B140-43FE-96DB-472A2B59CE7C}" type="datetime1">
              <a:rPr lang="en-US" smtClean="0"/>
              <a:t>9/29/2021</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A600BB2-27C5-458B-ABCE-839C88CF47CE}" type="datetime1">
              <a:rPr lang="en-US" smtClean="0"/>
              <a:t>9/29/2021</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1D738E-8962-435F-8C43-147B8DD7E819}" type="datetime1">
              <a:rPr lang="en-US" smtClean="0"/>
              <a:t>9/29/2021</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9CAEA93-55E7-4DA9-90C2-089A26EEFEC4}" type="datetime1">
              <a:rPr lang="en-US" smtClean="0"/>
              <a:t>9/29/2021</a:t>
            </a:fld>
            <a:endParaRPr lang="en-US"/>
          </a:p>
        </p:txBody>
      </p:sp>
      <p:sp>
        <p:nvSpPr>
          <p:cNvPr id="5" name="Footer Placeholder 4"/>
          <p:cNvSpPr>
            <a:spLocks noGrp="1"/>
          </p:cNvSpPr>
          <p:nvPr>
            <p:ph type="ftr" sz="quarter" idx="11"/>
          </p:nvPr>
        </p:nvSpPr>
        <p:spPr/>
        <p:txBody>
          <a:bodyPr/>
          <a:lstStyle>
            <a:extLst/>
          </a:lstStyle>
          <a:p>
            <a:r>
              <a:rPr lang="en-US" smtClean="0"/>
              <a:t>Footer Text</a:t>
            </a:r>
            <a:endParaRPr lang="en-US"/>
          </a:p>
        </p:txBody>
      </p:sp>
      <p:sp>
        <p:nvSpPr>
          <p:cNvPr id="6" name="Slide Number Placeholder 5"/>
          <p:cNvSpPr>
            <a:spLocks noGrp="1"/>
          </p:cNvSpPr>
          <p:nvPr>
            <p:ph type="sldNum" sz="quarter" idx="12"/>
          </p:nvPr>
        </p:nvSpPr>
        <p:spPr/>
        <p:txBody>
          <a:bodyPr/>
          <a:lstStyle>
            <a:extLst/>
          </a:lstStyle>
          <a:p>
            <a:fld id="{BA9B540C-44DA-4F69-89C9-7C84606640D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34CF3C7-6809-4F39-BD67-A75817BDDE0A}" type="datetime1">
              <a:rPr lang="en-US" smtClean="0"/>
              <a:t>9/29/2021</a:t>
            </a:fld>
            <a:endParaRPr lang="en-US"/>
          </a:p>
        </p:txBody>
      </p:sp>
      <p:sp>
        <p:nvSpPr>
          <p:cNvPr id="6" name="Footer Placeholder 5"/>
          <p:cNvSpPr>
            <a:spLocks noGrp="1"/>
          </p:cNvSpPr>
          <p:nvPr>
            <p:ph type="ftr" sz="quarter" idx="11"/>
          </p:nvPr>
        </p:nvSpPr>
        <p:spPr/>
        <p:txBody>
          <a:bodyPr/>
          <a:lstStyle>
            <a:extLst/>
          </a:lstStyle>
          <a:p>
            <a:r>
              <a:rPr lang="en-US" smtClean="0"/>
              <a:t>Footer Text</a:t>
            </a:r>
            <a:endParaRPr lang="en-US"/>
          </a:p>
        </p:txBody>
      </p:sp>
      <p:sp>
        <p:nvSpPr>
          <p:cNvPr id="7" name="Slide Number Placeholder 6"/>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7EAEB24-CE78-465C-A726-91D0868FA48F}" type="datetime1">
              <a:rPr lang="en-US" smtClean="0"/>
              <a:t>9/29/2021</a:t>
            </a:fld>
            <a:endParaRPr lang="en-US"/>
          </a:p>
        </p:txBody>
      </p:sp>
      <p:sp>
        <p:nvSpPr>
          <p:cNvPr id="8" name="Footer Placeholder 7"/>
          <p:cNvSpPr>
            <a:spLocks noGrp="1"/>
          </p:cNvSpPr>
          <p:nvPr>
            <p:ph type="ftr" sz="quarter" idx="11"/>
          </p:nvPr>
        </p:nvSpPr>
        <p:spPr/>
        <p:txBody>
          <a:bodyPr/>
          <a:lstStyle>
            <a:extLst/>
          </a:lstStyle>
          <a:p>
            <a:r>
              <a:rPr lang="en-US" smtClean="0"/>
              <a:t>Footer Text</a:t>
            </a:r>
            <a:endParaRPr lang="en-US"/>
          </a:p>
        </p:txBody>
      </p:sp>
      <p:sp>
        <p:nvSpPr>
          <p:cNvPr id="9" name="Slide Number Placeholder 8"/>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0BAADF0-1749-4E8B-9691-B44A5F8C0895}" type="datetime1">
              <a:rPr lang="en-US" smtClean="0"/>
              <a:t>9/29/2021</a:t>
            </a:fld>
            <a:endParaRPr lang="en-US"/>
          </a:p>
        </p:txBody>
      </p:sp>
      <p:sp>
        <p:nvSpPr>
          <p:cNvPr id="4" name="Footer Placeholder 3"/>
          <p:cNvSpPr>
            <a:spLocks noGrp="1"/>
          </p:cNvSpPr>
          <p:nvPr>
            <p:ph type="ftr" sz="quarter" idx="11"/>
          </p:nvPr>
        </p:nvSpPr>
        <p:spPr/>
        <p:txBody>
          <a:bodyPr/>
          <a:lstStyle>
            <a:extLst/>
          </a:lstStyle>
          <a:p>
            <a:r>
              <a:rPr lang="en-US" smtClean="0"/>
              <a:t>Footer Text</a:t>
            </a:r>
            <a:endParaRPr lang="en-US"/>
          </a:p>
        </p:txBody>
      </p:sp>
      <p:sp>
        <p:nvSpPr>
          <p:cNvPr id="5" name="Slide Number Placeholder 4"/>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8AF628A-A867-4937-BBE5-207DB6F9C51A}" type="datetime1">
              <a:rPr lang="en-US" smtClean="0"/>
              <a:t>9/29/2021</a:t>
            </a:fld>
            <a:endParaRPr lang="en-US"/>
          </a:p>
        </p:txBody>
      </p:sp>
      <p:sp>
        <p:nvSpPr>
          <p:cNvPr id="3" name="Footer Placeholder 2"/>
          <p:cNvSpPr>
            <a:spLocks noGrp="1"/>
          </p:cNvSpPr>
          <p:nvPr>
            <p:ph type="ftr" sz="quarter" idx="11"/>
          </p:nvPr>
        </p:nvSpPr>
        <p:spPr/>
        <p:txBody>
          <a:bodyPr/>
          <a:lstStyle>
            <a:extLst/>
          </a:lstStyle>
          <a:p>
            <a:r>
              <a:rPr lang="en-US" smtClean="0"/>
              <a:t>Footer Text</a:t>
            </a:r>
            <a:endParaRPr lang="en-US"/>
          </a:p>
        </p:txBody>
      </p:sp>
      <p:sp>
        <p:nvSpPr>
          <p:cNvPr id="4" name="Slide Number Placeholder 3"/>
          <p:cNvSpPr>
            <a:spLocks noGrp="1"/>
          </p:cNvSpPr>
          <p:nvPr>
            <p:ph type="sldNum" sz="quarter" idx="12"/>
          </p:nvPr>
        </p:nvSpPr>
        <p:spPr/>
        <p:txBody>
          <a:bodyPr/>
          <a:lstStyle>
            <a:extLst/>
          </a:lstStyle>
          <a:p>
            <a:fld id="{BA9B540C-44DA-4F69-89C9-7C84606640D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18BBB94-68E6-4675-A946-F1C5994EDBD7}" type="datetime1">
              <a:rPr lang="en-US" smtClean="0"/>
              <a:t>9/29/2021</a:t>
            </a:fld>
            <a:endParaRPr lang="en-US"/>
          </a:p>
        </p:txBody>
      </p:sp>
      <p:sp>
        <p:nvSpPr>
          <p:cNvPr id="6" name="Footer Placeholder 5"/>
          <p:cNvSpPr>
            <a:spLocks noGrp="1"/>
          </p:cNvSpPr>
          <p:nvPr>
            <p:ph type="ftr" sz="quarter" idx="11"/>
          </p:nvPr>
        </p:nvSpPr>
        <p:spPr/>
        <p:txBody>
          <a:bodyPr/>
          <a:lstStyle>
            <a:extLst/>
          </a:lstStyle>
          <a:p>
            <a:r>
              <a:rPr lang="en-US" smtClean="0"/>
              <a:t>Footer Text</a:t>
            </a:r>
            <a:endParaRPr lang="en-US"/>
          </a:p>
        </p:txBody>
      </p:sp>
      <p:sp>
        <p:nvSpPr>
          <p:cNvPr id="7" name="Slide Number Placeholder 6"/>
          <p:cNvSpPr>
            <a:spLocks noGrp="1"/>
          </p:cNvSpPr>
          <p:nvPr>
            <p:ph type="sldNum" sz="quarter" idx="12"/>
          </p:nvPr>
        </p:nvSpPr>
        <p:spPr/>
        <p:txBody>
          <a:bodyPr/>
          <a:lstStyle>
            <a:extLst/>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C3B8377-21E3-4835-B75D-4E2847E2750F}" type="datetime1">
              <a:rPr lang="en-US" smtClean="0"/>
              <a:t>9/29/2021</a:t>
            </a:fld>
            <a:endParaRPr lang="en-US"/>
          </a:p>
        </p:txBody>
      </p:sp>
      <p:sp>
        <p:nvSpPr>
          <p:cNvPr id="6" name="Footer Placeholder 5"/>
          <p:cNvSpPr>
            <a:spLocks noGrp="1"/>
          </p:cNvSpPr>
          <p:nvPr>
            <p:ph type="ftr" sz="quarter" idx="11"/>
          </p:nvPr>
        </p:nvSpPr>
        <p:spPr/>
        <p:txBody>
          <a:bodyPr/>
          <a:lstStyle>
            <a:extLst/>
          </a:lstStyle>
          <a:p>
            <a:r>
              <a:rPr lang="en-US" smtClean="0"/>
              <a:t>Footer Text</a:t>
            </a:r>
            <a:endParaRPr lang="en-US"/>
          </a:p>
        </p:txBody>
      </p:sp>
      <p:sp>
        <p:nvSpPr>
          <p:cNvPr id="7" name="Slide Number Placeholder 6"/>
          <p:cNvSpPr>
            <a:spLocks noGrp="1"/>
          </p:cNvSpPr>
          <p:nvPr>
            <p:ph type="sldNum" sz="quarter" idx="12"/>
          </p:nvPr>
        </p:nvSpPr>
        <p:spPr/>
        <p:txBody>
          <a:bodyPr/>
          <a:lstStyle>
            <a:extLst/>
          </a:lstStyle>
          <a:p>
            <a:fld id="{BA9B540C-44DA-4F69-89C9-7C84606640D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0C4986D-6BE9-4264-908F-02DB36FD8D6C}" type="datetime1">
              <a:rPr lang="en-US" smtClean="0"/>
              <a:t>9/29/2021</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Footer Text</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A9B540C-44DA-4F69-89C9-7C84606640D3}"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lvl="0"/>
            <a:r>
              <a:rPr lang="en-GB" b="1" dirty="0">
                <a:effectLst/>
              </a:rPr>
              <a:t>Dialogue Notation and Design</a:t>
            </a:r>
            <a:r>
              <a:rPr lang="en-GB" dirty="0">
                <a:effectLst/>
              </a:rPr>
              <a:t> </a:t>
            </a:r>
            <a:r>
              <a:rPr lang="en-US" dirty="0">
                <a:effectLst/>
              </a:rPr>
              <a:t/>
            </a:r>
            <a:br>
              <a:rPr lang="en-US" dirty="0">
                <a:effectLst/>
              </a:rPr>
            </a:br>
            <a:endParaRPr lang="en-US" dirty="0"/>
          </a:p>
        </p:txBody>
      </p:sp>
      <p:sp>
        <p:nvSpPr>
          <p:cNvPr id="3" name="Subtitle 2"/>
          <p:cNvSpPr>
            <a:spLocks noGrp="1"/>
          </p:cNvSpPr>
          <p:nvPr>
            <p:ph type="subTitle" idx="1"/>
          </p:nvPr>
        </p:nvSpPr>
        <p:spPr>
          <a:xfrm>
            <a:off x="1432560" y="1850064"/>
            <a:ext cx="7406640" cy="5007936"/>
          </a:xfrm>
        </p:spPr>
        <p:txBody>
          <a:bodyPr>
            <a:normAutofit/>
          </a:bodyPr>
          <a:lstStyle/>
          <a:p>
            <a:pPr algn="just"/>
            <a:r>
              <a:rPr lang="en-US" dirty="0"/>
              <a:t>Interface </a:t>
            </a:r>
            <a:r>
              <a:rPr lang="en-US" dirty="0" smtClean="0"/>
              <a:t>Design Roadmap</a:t>
            </a:r>
          </a:p>
          <a:p>
            <a:pPr algn="just"/>
            <a:endParaRPr lang="en-US" dirty="0"/>
          </a:p>
          <a:p>
            <a:pPr algn="just"/>
            <a:r>
              <a:rPr lang="en-US" dirty="0"/>
              <a:t>Conceptual Design </a:t>
            </a:r>
            <a:r>
              <a:rPr lang="en-US" dirty="0" smtClean="0"/>
              <a:t>-what </a:t>
            </a:r>
            <a:r>
              <a:rPr lang="en-US" dirty="0"/>
              <a:t>is the conceptual model?</a:t>
            </a:r>
            <a:r>
              <a:rPr lang="en-US" dirty="0"/>
              <a:t/>
            </a:r>
            <a:br>
              <a:rPr lang="en-US" dirty="0"/>
            </a:br>
            <a:r>
              <a:rPr lang="en-US" dirty="0"/>
              <a:t>Physical Design </a:t>
            </a:r>
            <a:r>
              <a:rPr lang="en-US" dirty="0" smtClean="0"/>
              <a:t>-	what </a:t>
            </a:r>
            <a:r>
              <a:rPr lang="en-US" dirty="0"/>
              <a:t>physical environment?</a:t>
            </a:r>
            <a:r>
              <a:rPr lang="en-US" dirty="0"/>
              <a:t/>
            </a:r>
            <a:br>
              <a:rPr lang="en-US" dirty="0"/>
            </a:br>
            <a:r>
              <a:rPr lang="en-US" dirty="0"/>
              <a:t>Interaction </a:t>
            </a:r>
            <a:r>
              <a:rPr lang="en-US" dirty="0" smtClean="0"/>
              <a:t>-	Modes </a:t>
            </a:r>
            <a:r>
              <a:rPr lang="en-US" dirty="0"/>
              <a:t>what styles are appropriate?</a:t>
            </a:r>
            <a:r>
              <a:rPr lang="en-US" dirty="0"/>
              <a:t/>
            </a:r>
            <a:br>
              <a:rPr lang="en-US" dirty="0"/>
            </a:br>
            <a:endParaRPr lang="en-US" dirty="0"/>
          </a:p>
        </p:txBody>
      </p:sp>
      <p:sp>
        <p:nvSpPr>
          <p:cNvPr id="4" name="Date Placeholder 3"/>
          <p:cNvSpPr>
            <a:spLocks noGrp="1"/>
          </p:cNvSpPr>
          <p:nvPr>
            <p:ph type="dt" sz="half" idx="10"/>
          </p:nvPr>
        </p:nvSpPr>
        <p:spPr/>
        <p:txBody>
          <a:bodyPr/>
          <a:lstStyle/>
          <a:p>
            <a:fld id="{216C5678-EE20-4FA5-88E2-6E0BD67A2E26}" type="datetime1">
              <a:rPr lang="en-US" smtClean="0"/>
              <a:t>9/29/2021</a:t>
            </a:fld>
            <a:endParaRPr lang="en-US" dirty="0"/>
          </a:p>
        </p:txBody>
      </p:sp>
      <p:sp>
        <p:nvSpPr>
          <p:cNvPr id="6" name="Footer Placeholder 5"/>
          <p:cNvSpPr>
            <a:spLocks noGrp="1"/>
          </p:cNvSpPr>
          <p:nvPr>
            <p:ph type="ftr" sz="quarter" idx="11"/>
          </p:nvPr>
        </p:nvSpPr>
        <p:spPr/>
        <p:txBody>
          <a:bodyPr/>
          <a:lstStyle/>
          <a:p>
            <a:r>
              <a:rPr lang="en-US"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1</a:t>
            </a:fld>
            <a:endParaRPr lang="en-US" dirty="0"/>
          </a:p>
        </p:txBody>
      </p:sp>
    </p:spTree>
    <p:extLst>
      <p:ext uri="{BB962C8B-B14F-4D97-AF65-F5344CB8AC3E}">
        <p14:creationId xmlns:p14="http://schemas.microsoft.com/office/powerpoint/2010/main" val="523065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JSD</a:t>
            </a:r>
            <a:r>
              <a:rPr lang="en-US" dirty="0" smtClean="0"/>
              <a:t> Diagram</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10</a:t>
            </a:fld>
            <a:endParaRPr lang="en-US"/>
          </a:p>
        </p:txBody>
      </p:sp>
      <p:pic>
        <p:nvPicPr>
          <p:cNvPr id="7" name="image8.png"/>
          <p:cNvPicPr>
            <a:picLocks noGrp="1"/>
          </p:cNvPicPr>
          <p:nvPr>
            <p:ph idx="1"/>
          </p:nvPr>
        </p:nvPicPr>
        <p:blipFill>
          <a:blip r:embed="rId2" cstate="print"/>
          <a:stretch>
            <a:fillRect/>
          </a:stretch>
        </p:blipFill>
        <p:spPr>
          <a:xfrm>
            <a:off x="2316997" y="1519716"/>
            <a:ext cx="5943599" cy="2895238"/>
          </a:xfrm>
          <a:prstGeom prst="rect">
            <a:avLst/>
          </a:prstGeom>
        </p:spPr>
      </p:pic>
      <p:sp>
        <p:nvSpPr>
          <p:cNvPr id="8" name="Rectangle 7"/>
          <p:cNvSpPr/>
          <p:nvPr/>
        </p:nvSpPr>
        <p:spPr>
          <a:xfrm>
            <a:off x="2286000" y="2967335"/>
            <a:ext cx="4572000" cy="3139321"/>
          </a:xfrm>
          <a:prstGeom prst="rect">
            <a:avLst/>
          </a:prstGeom>
        </p:spPr>
        <p:txBody>
          <a:bodyPr>
            <a:spAutoFit/>
          </a:bodyPr>
          <a:lstStyle/>
          <a:p>
            <a:r>
              <a:rPr lang="en-US" b="1" dirty="0"/>
              <a:t> </a:t>
            </a:r>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r>
              <a:rPr lang="en-US" dirty="0" smtClean="0"/>
              <a:t>Old-fashioned </a:t>
            </a:r>
            <a:r>
              <a:rPr lang="en-US" dirty="0"/>
              <a:t>technology and limited</a:t>
            </a:r>
          </a:p>
          <a:p>
            <a:r>
              <a:rPr lang="en-US" dirty="0" smtClean="0"/>
              <a:t>but </a:t>
            </a:r>
            <a:r>
              <a:rPr lang="en-US" dirty="0"/>
              <a:t>easily </a:t>
            </a:r>
            <a:r>
              <a:rPr lang="en-US" dirty="0" smtClean="0"/>
              <a:t>understood</a:t>
            </a:r>
          </a:p>
          <a:p>
            <a:r>
              <a:rPr lang="en-US" b="1" dirty="0" smtClean="0"/>
              <a:t> </a:t>
            </a:r>
            <a:r>
              <a:rPr lang="en-US" dirty="0"/>
              <a:t>close connection to </a:t>
            </a:r>
            <a:r>
              <a:rPr lang="en-US" dirty="0" err="1"/>
              <a:t>HTA</a:t>
            </a:r>
            <a:endParaRPr lang="en-US" dirty="0"/>
          </a:p>
        </p:txBody>
      </p:sp>
    </p:spTree>
    <p:extLst>
      <p:ext uri="{BB962C8B-B14F-4D97-AF65-F5344CB8AC3E}">
        <p14:creationId xmlns:p14="http://schemas.microsoft.com/office/powerpoint/2010/main" val="521907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Dialogue Design</a:t>
            </a:r>
            <a:endParaRPr lang="en-US" dirty="0"/>
          </a:p>
        </p:txBody>
      </p:sp>
      <p:sp>
        <p:nvSpPr>
          <p:cNvPr id="3" name="Content Placeholder 2"/>
          <p:cNvSpPr>
            <a:spLocks noGrp="1"/>
          </p:cNvSpPr>
          <p:nvPr>
            <p:ph idx="1"/>
          </p:nvPr>
        </p:nvSpPr>
        <p:spPr/>
        <p:txBody>
          <a:bodyPr>
            <a:normAutofit fontScale="85000" lnSpcReduction="20000"/>
          </a:bodyPr>
          <a:lstStyle/>
          <a:p>
            <a:pPr marL="82296" indent="0">
              <a:buNone/>
            </a:pPr>
            <a:r>
              <a:rPr lang="en-US" b="1" dirty="0"/>
              <a:t>Dialogue </a:t>
            </a:r>
            <a:r>
              <a:rPr lang="en-US" dirty="0"/>
              <a:t>is the pattern of interaction between users and system</a:t>
            </a:r>
          </a:p>
          <a:p>
            <a:r>
              <a:rPr lang="en-US" dirty="0" smtClean="0"/>
              <a:t>may </a:t>
            </a:r>
            <a:r>
              <a:rPr lang="en-US" dirty="0"/>
              <a:t>be schematic (fill in blanks, e.g. names in wedding vows)</a:t>
            </a:r>
          </a:p>
          <a:p>
            <a:r>
              <a:rPr lang="en-US" dirty="0" smtClean="0"/>
              <a:t>but </a:t>
            </a:r>
            <a:r>
              <a:rPr lang="en-US" dirty="0"/>
              <a:t>course may change according to responses</a:t>
            </a:r>
          </a:p>
          <a:p>
            <a:pPr marL="82296" indent="0">
              <a:buNone/>
            </a:pPr>
            <a:r>
              <a:rPr lang="en-US" dirty="0" smtClean="0"/>
              <a:t>In </a:t>
            </a:r>
            <a:r>
              <a:rPr lang="en-US" dirty="0"/>
              <a:t>UIs, Dialogue Design:</a:t>
            </a:r>
          </a:p>
          <a:p>
            <a:r>
              <a:rPr lang="en-US" dirty="0" smtClean="0"/>
              <a:t>refers </a:t>
            </a:r>
            <a:r>
              <a:rPr lang="en-US" dirty="0"/>
              <a:t>to </a:t>
            </a:r>
            <a:r>
              <a:rPr lang="en-US" i="1" dirty="0"/>
              <a:t>structure </a:t>
            </a:r>
            <a:r>
              <a:rPr lang="en-US" dirty="0"/>
              <a:t>of interaction</a:t>
            </a:r>
          </a:p>
          <a:p>
            <a:r>
              <a:rPr lang="en-US" dirty="0" smtClean="0"/>
              <a:t>often </a:t>
            </a:r>
            <a:r>
              <a:rPr lang="en-US" dirty="0"/>
              <a:t>low-level (</a:t>
            </a:r>
            <a:r>
              <a:rPr lang="en-US" dirty="0" err="1"/>
              <a:t>cf</a:t>
            </a:r>
            <a:r>
              <a:rPr lang="en-US" dirty="0"/>
              <a:t> cognitive models)</a:t>
            </a:r>
          </a:p>
          <a:p>
            <a:r>
              <a:rPr lang="en-US" dirty="0" smtClean="0"/>
              <a:t>not </a:t>
            </a:r>
            <a:r>
              <a:rPr lang="en-US" dirty="0"/>
              <a:t>only conversing, also for instructing, manipulating, </a:t>
            </a:r>
            <a:r>
              <a:rPr lang="en-US" dirty="0" err="1"/>
              <a:t>etc</a:t>
            </a:r>
            <a:endParaRPr lang="en-US" dirty="0"/>
          </a:p>
          <a:p>
            <a:r>
              <a:rPr lang="en-US" dirty="0"/>
              <a:t/>
            </a:r>
            <a:br>
              <a:rPr lang="en-US" dirty="0"/>
            </a:b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11</a:t>
            </a:fld>
            <a:endParaRPr lang="en-US"/>
          </a:p>
        </p:txBody>
      </p:sp>
    </p:spTree>
    <p:extLst>
      <p:ext uri="{BB962C8B-B14F-4D97-AF65-F5344CB8AC3E}">
        <p14:creationId xmlns:p14="http://schemas.microsoft.com/office/powerpoint/2010/main" val="1838603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82296" indent="0">
              <a:buNone/>
            </a:pPr>
            <a:r>
              <a:rPr lang="en-US" dirty="0"/>
              <a:t>Recall levels:</a:t>
            </a:r>
          </a:p>
          <a:p>
            <a:pPr marL="82296" indent="0">
              <a:buNone/>
            </a:pPr>
            <a:r>
              <a:rPr lang="en-US" b="1" dirty="0"/>
              <a:t>l</a:t>
            </a:r>
            <a:r>
              <a:rPr lang="en-US" i="1" dirty="0" smtClean="0"/>
              <a:t>exical</a:t>
            </a:r>
            <a:r>
              <a:rPr lang="en-US" dirty="0"/>
              <a:t>: key or button presses/releases, icon shapes</a:t>
            </a:r>
          </a:p>
          <a:p>
            <a:pPr marL="82296" indent="0">
              <a:buNone/>
            </a:pPr>
            <a:r>
              <a:rPr lang="en-US" b="1" i="1" dirty="0" smtClean="0"/>
              <a:t>syntactic</a:t>
            </a:r>
            <a:r>
              <a:rPr lang="en-US" dirty="0"/>
              <a:t>: order of inputs/outputs</a:t>
            </a:r>
          </a:p>
          <a:p>
            <a:pPr marL="82296" indent="0">
              <a:buNone/>
            </a:pPr>
            <a:r>
              <a:rPr lang="en-US" i="1" dirty="0" smtClean="0"/>
              <a:t>semantic</a:t>
            </a:r>
            <a:r>
              <a:rPr lang="en-US" dirty="0"/>
              <a:t>: actual effect on application/data</a:t>
            </a:r>
          </a:p>
          <a:p>
            <a:pPr marL="82296" indent="0">
              <a:buNone/>
            </a:pPr>
            <a:r>
              <a:rPr lang="en-US" dirty="0"/>
              <a:t/>
            </a:r>
            <a:br>
              <a:rPr lang="en-US" dirty="0"/>
            </a:b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12</a:t>
            </a:fld>
            <a:endParaRPr lang="en-US"/>
          </a:p>
        </p:txBody>
      </p:sp>
    </p:spTree>
    <p:extLst>
      <p:ext uri="{BB962C8B-B14F-4D97-AF65-F5344CB8AC3E}">
        <p14:creationId xmlns:p14="http://schemas.microsoft.com/office/powerpoint/2010/main" val="1639461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82296" indent="0">
              <a:buNone/>
            </a:pPr>
            <a:r>
              <a:rPr lang="en-US" dirty="0" smtClean="0"/>
              <a:t>Dialogue </a:t>
            </a:r>
            <a:r>
              <a:rPr lang="en-US" dirty="0"/>
              <a:t>can get buried in the program or designed carelessly “on-demand”</a:t>
            </a:r>
          </a:p>
          <a:p>
            <a:pPr marL="82296" indent="0">
              <a:buNone/>
            </a:pPr>
            <a:r>
              <a:rPr lang="en-US" dirty="0" smtClean="0"/>
              <a:t>Instead </a:t>
            </a:r>
            <a:r>
              <a:rPr lang="en-US" dirty="0"/>
              <a:t>we may describe it alone, precisely using:</a:t>
            </a:r>
          </a:p>
          <a:p>
            <a:r>
              <a:rPr lang="en-US" dirty="0" smtClean="0"/>
              <a:t>diagrammatic </a:t>
            </a:r>
            <a:r>
              <a:rPr lang="en-US" dirty="0"/>
              <a:t>notations</a:t>
            </a:r>
          </a:p>
          <a:p>
            <a:r>
              <a:rPr lang="en-US" dirty="0" smtClean="0"/>
              <a:t>textual </a:t>
            </a:r>
            <a:r>
              <a:rPr lang="en-US" dirty="0"/>
              <a:t>notations</a:t>
            </a:r>
          </a:p>
          <a:p>
            <a:r>
              <a:rPr lang="en-US" dirty="0" smtClean="0"/>
              <a:t>specific </a:t>
            </a:r>
            <a:r>
              <a:rPr lang="en-US" dirty="0"/>
              <a:t>programming tools</a:t>
            </a:r>
          </a:p>
          <a:p>
            <a:pPr marL="82296" indent="0">
              <a:buNone/>
            </a:pPr>
            <a:r>
              <a:rPr lang="en-US" dirty="0" smtClean="0"/>
              <a:t>Formal </a:t>
            </a:r>
            <a:r>
              <a:rPr lang="en-US" dirty="0"/>
              <a:t>notations useful for testing, </a:t>
            </a:r>
            <a:r>
              <a:rPr lang="en-US" dirty="0" err="1"/>
              <a:t>esp</a:t>
            </a:r>
            <a:r>
              <a:rPr lang="en-US" dirty="0"/>
              <a:t> if executable</a:t>
            </a:r>
          </a:p>
          <a:p>
            <a:pPr marL="82296" indent="0">
              <a:buNone/>
            </a:pPr>
            <a:r>
              <a:rPr lang="en-US" dirty="0"/>
              <a:t/>
            </a:r>
            <a:br>
              <a:rPr lang="en-US" dirty="0"/>
            </a:b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13</a:t>
            </a:fld>
            <a:endParaRPr lang="en-US"/>
          </a:p>
        </p:txBody>
      </p:sp>
    </p:spTree>
    <p:extLst>
      <p:ext uri="{BB962C8B-B14F-4D97-AF65-F5344CB8AC3E}">
        <p14:creationId xmlns:p14="http://schemas.microsoft.com/office/powerpoint/2010/main" val="3581173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82296" indent="0">
              <a:buNone/>
            </a:pPr>
            <a:r>
              <a:rPr lang="en-US" dirty="0"/>
              <a:t>Also allow </a:t>
            </a:r>
            <a:r>
              <a:rPr lang="en-US" b="1" dirty="0"/>
              <a:t>analysis</a:t>
            </a:r>
            <a:r>
              <a:rPr lang="en-US" dirty="0"/>
              <a:t>, e.g., to find:</a:t>
            </a:r>
          </a:p>
          <a:p>
            <a:r>
              <a:rPr lang="en-US" dirty="0" smtClean="0"/>
              <a:t>difficult </a:t>
            </a:r>
            <a:r>
              <a:rPr lang="en-US" dirty="0"/>
              <a:t>to reverse actions</a:t>
            </a:r>
          </a:p>
          <a:p>
            <a:r>
              <a:rPr lang="en-US" dirty="0" smtClean="0"/>
              <a:t>missing </a:t>
            </a:r>
            <a:r>
              <a:rPr lang="en-US" dirty="0"/>
              <a:t>actions</a:t>
            </a:r>
          </a:p>
          <a:p>
            <a:r>
              <a:rPr lang="en-US" dirty="0" smtClean="0"/>
              <a:t>inconsistent </a:t>
            </a:r>
            <a:r>
              <a:rPr lang="en-US" dirty="0"/>
              <a:t>actions</a:t>
            </a:r>
          </a:p>
          <a:p>
            <a:r>
              <a:rPr lang="en-US" dirty="0" smtClean="0"/>
              <a:t>unreachable </a:t>
            </a:r>
            <a:r>
              <a:rPr lang="en-US" dirty="0"/>
              <a:t>or unrecoverable states</a:t>
            </a:r>
          </a:p>
          <a:p>
            <a:r>
              <a:rPr lang="en-US" dirty="0" smtClean="0"/>
              <a:t>likely </a:t>
            </a:r>
            <a:r>
              <a:rPr lang="en-US" dirty="0"/>
              <a:t>errors</a:t>
            </a:r>
          </a:p>
          <a:p>
            <a:pPr marL="82296" indent="0">
              <a:buNone/>
            </a:pPr>
            <a:r>
              <a:rPr lang="en-US" dirty="0" smtClean="0"/>
              <a:t>To </a:t>
            </a:r>
            <a:r>
              <a:rPr lang="en-US" dirty="0"/>
              <a:t>give semantics, descriptions can be linked (maybe mechanically) to </a:t>
            </a:r>
            <a:r>
              <a:rPr lang="en-US" i="1" dirty="0"/>
              <a:t>behaviour </a:t>
            </a:r>
            <a:r>
              <a:rPr lang="en-US" dirty="0"/>
              <a:t>or </a:t>
            </a:r>
            <a:r>
              <a:rPr lang="en-US" i="1" dirty="0"/>
              <a:t>presentation</a:t>
            </a:r>
            <a:r>
              <a:rPr lang="en-US" dirty="0"/>
              <a:t>.</a:t>
            </a:r>
          </a:p>
          <a:p>
            <a:r>
              <a:rPr lang="en-US" dirty="0"/>
              <a:t/>
            </a:r>
            <a:br>
              <a:rPr lang="en-US" dirty="0"/>
            </a:b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14</a:t>
            </a:fld>
            <a:endParaRPr lang="en-US"/>
          </a:p>
        </p:txBody>
      </p:sp>
    </p:spTree>
    <p:extLst>
      <p:ext uri="{BB962C8B-B14F-4D97-AF65-F5344CB8AC3E}">
        <p14:creationId xmlns:p14="http://schemas.microsoft.com/office/powerpoint/2010/main" val="719353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Dialogue Notation Formalisms</a:t>
            </a:r>
            <a:endParaRPr lang="en-US" dirty="0"/>
          </a:p>
        </p:txBody>
      </p:sp>
      <p:sp>
        <p:nvSpPr>
          <p:cNvPr id="3" name="Content Placeholder 2"/>
          <p:cNvSpPr>
            <a:spLocks noGrp="1"/>
          </p:cNvSpPr>
          <p:nvPr>
            <p:ph idx="1"/>
          </p:nvPr>
        </p:nvSpPr>
        <p:spPr/>
        <p:txBody>
          <a:bodyPr>
            <a:normAutofit fontScale="70000" lnSpcReduction="20000"/>
          </a:bodyPr>
          <a:lstStyle/>
          <a:p>
            <a:pPr marL="82296" indent="0">
              <a:buNone/>
            </a:pPr>
            <a:r>
              <a:rPr lang="en-US" b="1" dirty="0" smtClean="0"/>
              <a:t>State Transition Networks</a:t>
            </a:r>
          </a:p>
          <a:p>
            <a:r>
              <a:rPr lang="en-US" b="1" dirty="0" smtClean="0"/>
              <a:t>€ </a:t>
            </a:r>
            <a:r>
              <a:rPr lang="en-US" dirty="0"/>
              <a:t>graphical notation</a:t>
            </a:r>
          </a:p>
          <a:p>
            <a:r>
              <a:rPr lang="en-US" b="1" dirty="0"/>
              <a:t>€  </a:t>
            </a:r>
            <a:r>
              <a:rPr lang="en-US" dirty="0"/>
              <a:t>easy to understand</a:t>
            </a:r>
          </a:p>
          <a:p>
            <a:r>
              <a:rPr lang="en-US" b="1" dirty="0"/>
              <a:t>€  </a:t>
            </a:r>
            <a:r>
              <a:rPr lang="en-US" dirty="0"/>
              <a:t>limited expressivity</a:t>
            </a:r>
          </a:p>
          <a:p>
            <a:pPr marL="82296" indent="0">
              <a:buNone/>
            </a:pPr>
            <a:r>
              <a:rPr lang="en-US" b="1" dirty="0" smtClean="0"/>
              <a:t>Grammars</a:t>
            </a:r>
            <a:endParaRPr lang="en-US" b="1" dirty="0"/>
          </a:p>
          <a:p>
            <a:r>
              <a:rPr lang="en-US" b="1" dirty="0"/>
              <a:t>€ </a:t>
            </a:r>
            <a:r>
              <a:rPr lang="en-US" dirty="0"/>
              <a:t>textual</a:t>
            </a:r>
          </a:p>
          <a:p>
            <a:r>
              <a:rPr lang="en-US" b="1" dirty="0"/>
              <a:t>€ </a:t>
            </a:r>
            <a:r>
              <a:rPr lang="en-US" dirty="0"/>
              <a:t>can be harder to understand</a:t>
            </a:r>
          </a:p>
          <a:p>
            <a:r>
              <a:rPr lang="en-US" b="1" dirty="0"/>
              <a:t>€ </a:t>
            </a:r>
            <a:r>
              <a:rPr lang="en-US" dirty="0"/>
              <a:t>good </a:t>
            </a:r>
            <a:r>
              <a:rPr lang="en-US" dirty="0" smtClean="0"/>
              <a:t>expressivity</a:t>
            </a:r>
          </a:p>
          <a:p>
            <a:pPr marL="82296" indent="0">
              <a:buNone/>
            </a:pPr>
            <a:r>
              <a:rPr lang="en-US" b="1" dirty="0" smtClean="0"/>
              <a:t> </a:t>
            </a:r>
            <a:r>
              <a:rPr lang="en-US" b="1" dirty="0"/>
              <a:t>Process Calculi</a:t>
            </a:r>
          </a:p>
          <a:p>
            <a:r>
              <a:rPr lang="en-US" b="1" dirty="0"/>
              <a:t>€ </a:t>
            </a:r>
            <a:r>
              <a:rPr lang="en-US" dirty="0"/>
              <a:t>textual, primarily</a:t>
            </a:r>
          </a:p>
          <a:p>
            <a:r>
              <a:rPr lang="en-US" b="1" dirty="0"/>
              <a:t>€ </a:t>
            </a:r>
            <a:r>
              <a:rPr lang="en-US" dirty="0"/>
              <a:t>harder to understand</a:t>
            </a:r>
          </a:p>
          <a:p>
            <a:r>
              <a:rPr lang="en-US" b="1" dirty="0"/>
              <a:t>€ </a:t>
            </a:r>
            <a:r>
              <a:rPr lang="en-US" dirty="0"/>
              <a:t>good expressivity, </a:t>
            </a:r>
            <a:r>
              <a:rPr lang="en-US" dirty="0" err="1"/>
              <a:t>esp</a:t>
            </a:r>
            <a:r>
              <a:rPr lang="en-US" dirty="0"/>
              <a:t> for concurrency</a:t>
            </a:r>
          </a:p>
          <a:p>
            <a:r>
              <a:rPr lang="en-US" dirty="0"/>
              <a:t/>
            </a:r>
            <a:br>
              <a:rPr lang="en-US" dirty="0"/>
            </a:b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15</a:t>
            </a:fld>
            <a:endParaRPr lang="en-US"/>
          </a:p>
        </p:txBody>
      </p:sp>
    </p:spTree>
    <p:extLst>
      <p:ext uri="{BB962C8B-B14F-4D97-AF65-F5344CB8AC3E}">
        <p14:creationId xmlns:p14="http://schemas.microsoft.com/office/powerpoint/2010/main" val="6451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STNs</a:t>
            </a:r>
            <a:endParaRPr lang="en-US" dirty="0"/>
          </a:p>
        </p:txBody>
      </p:sp>
      <p:sp>
        <p:nvSpPr>
          <p:cNvPr id="3" name="Content Placeholder 2"/>
          <p:cNvSpPr>
            <a:spLocks noGrp="1"/>
          </p:cNvSpPr>
          <p:nvPr>
            <p:ph idx="1"/>
          </p:nvPr>
        </p:nvSpPr>
        <p:spPr/>
        <p:txBody>
          <a:bodyPr>
            <a:normAutofit fontScale="85000" lnSpcReduction="10000"/>
          </a:bodyPr>
          <a:lstStyle/>
          <a:p>
            <a:pPr marL="82296" indent="0">
              <a:buNone/>
            </a:pPr>
            <a:r>
              <a:rPr lang="en-US" dirty="0"/>
              <a:t>Like a finite state machine with I/O (a transducer)</a:t>
            </a:r>
          </a:p>
          <a:p>
            <a:r>
              <a:rPr lang="en-US" b="1" dirty="0"/>
              <a:t>€ </a:t>
            </a:r>
            <a:r>
              <a:rPr lang="en-US" dirty="0"/>
              <a:t>edges are input events and resulting actions</a:t>
            </a:r>
          </a:p>
          <a:p>
            <a:pPr marL="82296" indent="0">
              <a:buNone/>
            </a:pPr>
            <a:r>
              <a:rPr lang="en-US" dirty="0" smtClean="0"/>
              <a:t>Good </a:t>
            </a:r>
            <a:r>
              <a:rPr lang="en-US" dirty="0"/>
              <a:t>for capturing sequential behaviour of dialogues</a:t>
            </a:r>
          </a:p>
          <a:p>
            <a:pPr marL="82296" indent="0">
              <a:buNone/>
            </a:pPr>
            <a:r>
              <a:rPr lang="en-US" dirty="0" smtClean="0"/>
              <a:t>Poor </a:t>
            </a:r>
            <a:r>
              <a:rPr lang="en-US" dirty="0"/>
              <a:t>at capturing concurrency, escape, errors</a:t>
            </a:r>
          </a:p>
          <a:p>
            <a:r>
              <a:rPr lang="en-US" b="1" dirty="0"/>
              <a:t>€ </a:t>
            </a:r>
            <a:r>
              <a:rPr lang="en-US" dirty="0"/>
              <a:t>State or edge “blow up”</a:t>
            </a:r>
          </a:p>
          <a:p>
            <a:pPr marL="82296" indent="0">
              <a:buNone/>
            </a:pPr>
            <a:r>
              <a:rPr lang="en-US" dirty="0" smtClean="0"/>
              <a:t>Diagrams </a:t>
            </a:r>
            <a:r>
              <a:rPr lang="en-US" dirty="0"/>
              <a:t>can become cluttered and obscure</a:t>
            </a:r>
          </a:p>
          <a:p>
            <a:r>
              <a:rPr lang="en-US" b="1" dirty="0"/>
              <a:t>€ </a:t>
            </a:r>
            <a:r>
              <a:rPr lang="en-US" dirty="0"/>
              <a:t>clutter: too many states, use </a:t>
            </a:r>
            <a:r>
              <a:rPr lang="en-US" b="1" dirty="0"/>
              <a:t>hierarchical </a:t>
            </a:r>
            <a:r>
              <a:rPr lang="en-US" b="1" dirty="0" err="1"/>
              <a:t>STNs</a:t>
            </a:r>
            <a:endParaRPr lang="en-US" dirty="0"/>
          </a:p>
          <a:p>
            <a:r>
              <a:rPr lang="en-US" b="1" dirty="0"/>
              <a:t>€ </a:t>
            </a:r>
            <a:r>
              <a:rPr lang="en-US" dirty="0"/>
              <a:t>obscure: state names somewhat arbitrary</a:t>
            </a:r>
          </a:p>
          <a:p>
            <a:pPr marL="82296" indent="0">
              <a:buNone/>
            </a:pP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16</a:t>
            </a:fld>
            <a:endParaRPr lang="en-US"/>
          </a:p>
        </p:txBody>
      </p:sp>
    </p:spTree>
    <p:extLst>
      <p:ext uri="{BB962C8B-B14F-4D97-AF65-F5344CB8AC3E}">
        <p14:creationId xmlns:p14="http://schemas.microsoft.com/office/powerpoint/2010/main" val="38706418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Combining </a:t>
            </a:r>
            <a:r>
              <a:rPr lang="en-US" dirty="0"/>
              <a:t>all operations would give clutter</a:t>
            </a:r>
          </a:p>
          <a:p>
            <a:r>
              <a:rPr lang="en-US" dirty="0" smtClean="0"/>
              <a:t>Simple </a:t>
            </a:r>
            <a:r>
              <a:rPr lang="en-US" dirty="0"/>
              <a:t>structuring solves this, but what are the problems?</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17</a:t>
            </a:fld>
            <a:endParaRPr lang="en-US"/>
          </a:p>
        </p:txBody>
      </p:sp>
      <p:grpSp>
        <p:nvGrpSpPr>
          <p:cNvPr id="7" name="Group 6"/>
          <p:cNvGrpSpPr>
            <a:grpSpLocks/>
          </p:cNvGrpSpPr>
          <p:nvPr/>
        </p:nvGrpSpPr>
        <p:grpSpPr bwMode="auto">
          <a:xfrm>
            <a:off x="1981200" y="1828800"/>
            <a:ext cx="4800600" cy="3505200"/>
            <a:chOff x="0" y="0"/>
            <a:chExt cx="3786" cy="3013"/>
          </a:xfrm>
        </p:grpSpPr>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765" cy="2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reeform 8"/>
            <p:cNvSpPr>
              <a:spLocks/>
            </p:cNvSpPr>
            <p:nvPr/>
          </p:nvSpPr>
          <p:spPr bwMode="auto">
            <a:xfrm>
              <a:off x="289" y="367"/>
              <a:ext cx="3497" cy="2646"/>
            </a:xfrm>
            <a:custGeom>
              <a:avLst/>
              <a:gdLst>
                <a:gd name="T0" fmla="+- 0 3786 290"/>
                <a:gd name="T1" fmla="*/ T0 w 3497"/>
                <a:gd name="T2" fmla="+- 0 393 367"/>
                <a:gd name="T3" fmla="*/ 393 h 2646"/>
                <a:gd name="T4" fmla="+- 0 3779 290"/>
                <a:gd name="T5" fmla="*/ T4 w 3497"/>
                <a:gd name="T6" fmla="+- 0 393 367"/>
                <a:gd name="T7" fmla="*/ 393 h 2646"/>
                <a:gd name="T8" fmla="+- 0 3778 290"/>
                <a:gd name="T9" fmla="*/ T8 w 3497"/>
                <a:gd name="T10" fmla="+- 0 395 367"/>
                <a:gd name="T11" fmla="*/ 395 h 2646"/>
                <a:gd name="T12" fmla="+- 0 3778 290"/>
                <a:gd name="T13" fmla="*/ T12 w 3497"/>
                <a:gd name="T14" fmla="+- 0 394 367"/>
                <a:gd name="T15" fmla="*/ 394 h 2646"/>
                <a:gd name="T16" fmla="+- 0 3769 290"/>
                <a:gd name="T17" fmla="*/ T16 w 3497"/>
                <a:gd name="T18" fmla="+- 0 394 367"/>
                <a:gd name="T19" fmla="*/ 394 h 2646"/>
                <a:gd name="T20" fmla="+- 0 3769 290"/>
                <a:gd name="T21" fmla="*/ T20 w 3497"/>
                <a:gd name="T22" fmla="+- 0 395 367"/>
                <a:gd name="T23" fmla="*/ 395 h 2646"/>
                <a:gd name="T24" fmla="+- 0 3712 290"/>
                <a:gd name="T25" fmla="*/ T24 w 3497"/>
                <a:gd name="T26" fmla="+- 0 367 367"/>
                <a:gd name="T27" fmla="*/ 367 h 2646"/>
                <a:gd name="T28" fmla="+- 0 3712 290"/>
                <a:gd name="T29" fmla="*/ T28 w 3497"/>
                <a:gd name="T30" fmla="+- 0 393 367"/>
                <a:gd name="T31" fmla="*/ 393 h 2646"/>
                <a:gd name="T32" fmla="+- 0 3149 290"/>
                <a:gd name="T33" fmla="*/ T32 w 3497"/>
                <a:gd name="T34" fmla="+- 0 393 367"/>
                <a:gd name="T35" fmla="*/ 393 h 2646"/>
                <a:gd name="T36" fmla="+- 0 3149 290"/>
                <a:gd name="T37" fmla="*/ T36 w 3497"/>
                <a:gd name="T38" fmla="+- 0 410 367"/>
                <a:gd name="T39" fmla="*/ 410 h 2646"/>
                <a:gd name="T40" fmla="+- 0 3712 290"/>
                <a:gd name="T41" fmla="*/ T40 w 3497"/>
                <a:gd name="T42" fmla="+- 0 410 367"/>
                <a:gd name="T43" fmla="*/ 410 h 2646"/>
                <a:gd name="T44" fmla="+- 0 3712 290"/>
                <a:gd name="T45" fmla="*/ T44 w 3497"/>
                <a:gd name="T46" fmla="+- 0 435 367"/>
                <a:gd name="T47" fmla="*/ 435 h 2646"/>
                <a:gd name="T48" fmla="+- 0 3769 290"/>
                <a:gd name="T49" fmla="*/ T48 w 3497"/>
                <a:gd name="T50" fmla="+- 0 407 367"/>
                <a:gd name="T51" fmla="*/ 407 h 2646"/>
                <a:gd name="T52" fmla="+- 0 3769 290"/>
                <a:gd name="T53" fmla="*/ T52 w 3497"/>
                <a:gd name="T54" fmla="+- 0 2995 367"/>
                <a:gd name="T55" fmla="*/ 2995 h 2646"/>
                <a:gd name="T56" fmla="+- 0 351 290"/>
                <a:gd name="T57" fmla="*/ T56 w 3497"/>
                <a:gd name="T58" fmla="+- 0 2995 367"/>
                <a:gd name="T59" fmla="*/ 2995 h 2646"/>
                <a:gd name="T60" fmla="+- 0 349 290"/>
                <a:gd name="T61" fmla="*/ T60 w 3497"/>
                <a:gd name="T62" fmla="+- 0 1853 367"/>
                <a:gd name="T63" fmla="*/ 1853 h 2646"/>
                <a:gd name="T64" fmla="+- 0 384 290"/>
                <a:gd name="T65" fmla="*/ T64 w 3497"/>
                <a:gd name="T66" fmla="+- 0 1853 367"/>
                <a:gd name="T67" fmla="*/ 1853 h 2646"/>
                <a:gd name="T68" fmla="+- 0 337 290"/>
                <a:gd name="T69" fmla="*/ T68 w 3497"/>
                <a:gd name="T70" fmla="+- 0 1768 367"/>
                <a:gd name="T71" fmla="*/ 1768 h 2646"/>
                <a:gd name="T72" fmla="+- 0 290 290"/>
                <a:gd name="T73" fmla="*/ T72 w 3497"/>
                <a:gd name="T74" fmla="+- 0 1853 367"/>
                <a:gd name="T75" fmla="*/ 1853 h 2646"/>
                <a:gd name="T76" fmla="+- 0 325 290"/>
                <a:gd name="T77" fmla="*/ T76 w 3497"/>
                <a:gd name="T78" fmla="+- 0 1853 367"/>
                <a:gd name="T79" fmla="*/ 1853 h 2646"/>
                <a:gd name="T80" fmla="+- 0 325 290"/>
                <a:gd name="T81" fmla="*/ T80 w 3497"/>
                <a:gd name="T82" fmla="+- 0 2998 367"/>
                <a:gd name="T83" fmla="*/ 2998 h 2646"/>
                <a:gd name="T84" fmla="+- 0 325 290"/>
                <a:gd name="T85" fmla="*/ T84 w 3497"/>
                <a:gd name="T86" fmla="+- 0 3009 367"/>
                <a:gd name="T87" fmla="*/ 3009 h 2646"/>
                <a:gd name="T88" fmla="+- 0 333 290"/>
                <a:gd name="T89" fmla="*/ T88 w 3497"/>
                <a:gd name="T90" fmla="+- 0 3009 367"/>
                <a:gd name="T91" fmla="*/ 3009 h 2646"/>
                <a:gd name="T92" fmla="+- 0 332 290"/>
                <a:gd name="T93" fmla="*/ T92 w 3497"/>
                <a:gd name="T94" fmla="+- 0 3012 367"/>
                <a:gd name="T95" fmla="*/ 3012 h 2646"/>
                <a:gd name="T96" fmla="+- 0 3778 290"/>
                <a:gd name="T97" fmla="*/ T96 w 3497"/>
                <a:gd name="T98" fmla="+- 0 3012 367"/>
                <a:gd name="T99" fmla="*/ 3012 h 2646"/>
                <a:gd name="T100" fmla="+- 0 3786 290"/>
                <a:gd name="T101" fmla="*/ T100 w 3497"/>
                <a:gd name="T102" fmla="+- 0 3012 367"/>
                <a:gd name="T103" fmla="*/ 3012 h 2646"/>
                <a:gd name="T104" fmla="+- 0 3786 290"/>
                <a:gd name="T105" fmla="*/ T104 w 3497"/>
                <a:gd name="T106" fmla="+- 0 3004 367"/>
                <a:gd name="T107" fmla="*/ 3004 h 2646"/>
                <a:gd name="T108" fmla="+- 0 3786 290"/>
                <a:gd name="T109" fmla="*/ T108 w 3497"/>
                <a:gd name="T110" fmla="+- 0 393 367"/>
                <a:gd name="T111" fmla="*/ 393 h 264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3497" h="2646">
                  <a:moveTo>
                    <a:pt x="3496" y="26"/>
                  </a:moveTo>
                  <a:lnTo>
                    <a:pt x="3489" y="26"/>
                  </a:lnTo>
                  <a:lnTo>
                    <a:pt x="3488" y="28"/>
                  </a:lnTo>
                  <a:lnTo>
                    <a:pt x="3488" y="27"/>
                  </a:lnTo>
                  <a:lnTo>
                    <a:pt x="3479" y="27"/>
                  </a:lnTo>
                  <a:lnTo>
                    <a:pt x="3479" y="28"/>
                  </a:lnTo>
                  <a:lnTo>
                    <a:pt x="3422" y="0"/>
                  </a:lnTo>
                  <a:lnTo>
                    <a:pt x="3422" y="26"/>
                  </a:lnTo>
                  <a:lnTo>
                    <a:pt x="2859" y="26"/>
                  </a:lnTo>
                  <a:lnTo>
                    <a:pt x="2859" y="43"/>
                  </a:lnTo>
                  <a:lnTo>
                    <a:pt x="3422" y="43"/>
                  </a:lnTo>
                  <a:lnTo>
                    <a:pt x="3422" y="68"/>
                  </a:lnTo>
                  <a:lnTo>
                    <a:pt x="3479" y="40"/>
                  </a:lnTo>
                  <a:lnTo>
                    <a:pt x="3479" y="2628"/>
                  </a:lnTo>
                  <a:lnTo>
                    <a:pt x="61" y="2628"/>
                  </a:lnTo>
                  <a:lnTo>
                    <a:pt x="59" y="1486"/>
                  </a:lnTo>
                  <a:lnTo>
                    <a:pt x="94" y="1486"/>
                  </a:lnTo>
                  <a:lnTo>
                    <a:pt x="47" y="1401"/>
                  </a:lnTo>
                  <a:lnTo>
                    <a:pt x="0" y="1486"/>
                  </a:lnTo>
                  <a:lnTo>
                    <a:pt x="35" y="1486"/>
                  </a:lnTo>
                  <a:lnTo>
                    <a:pt x="35" y="2631"/>
                  </a:lnTo>
                  <a:lnTo>
                    <a:pt x="35" y="2642"/>
                  </a:lnTo>
                  <a:lnTo>
                    <a:pt x="43" y="2642"/>
                  </a:lnTo>
                  <a:lnTo>
                    <a:pt x="42" y="2645"/>
                  </a:lnTo>
                  <a:lnTo>
                    <a:pt x="3488" y="2645"/>
                  </a:lnTo>
                  <a:lnTo>
                    <a:pt x="3496" y="2645"/>
                  </a:lnTo>
                  <a:lnTo>
                    <a:pt x="3496" y="2637"/>
                  </a:lnTo>
                  <a:lnTo>
                    <a:pt x="349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404107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a:t>
            </a:r>
            <a:endParaRPr lang="en-US" dirty="0"/>
          </a:p>
        </p:txBody>
      </p:sp>
      <p:sp>
        <p:nvSpPr>
          <p:cNvPr id="3" name="Content Placeholder 2"/>
          <p:cNvSpPr>
            <a:spLocks noGrp="1"/>
          </p:cNvSpPr>
          <p:nvPr>
            <p:ph idx="1"/>
          </p:nvPr>
        </p:nvSpPr>
        <p:spPr/>
        <p:txBody>
          <a:bodyPr/>
          <a:lstStyle/>
          <a:p>
            <a:r>
              <a:rPr lang="en-US" b="1" dirty="0"/>
              <a:t> </a:t>
            </a:r>
            <a:r>
              <a:rPr lang="en-US" dirty="0"/>
              <a:t>Regular expressions useful for making compound actions, e.g.</a:t>
            </a:r>
          </a:p>
          <a:p>
            <a:pPr marL="82296" indent="0">
              <a:buNone/>
            </a:pPr>
            <a:r>
              <a:rPr lang="en-US" i="1" dirty="0" err="1" smtClean="0"/>
              <a:t>e.g</a:t>
            </a:r>
            <a:r>
              <a:rPr lang="en-US" i="1" dirty="0" smtClean="0"/>
              <a:t> </a:t>
            </a:r>
            <a:r>
              <a:rPr lang="en-US" i="1" dirty="0" err="1" smtClean="0"/>
              <a:t>selectline</a:t>
            </a:r>
            <a:r>
              <a:rPr lang="en-US" i="1" dirty="0" smtClean="0"/>
              <a:t> </a:t>
            </a:r>
            <a:r>
              <a:rPr lang="en-US" b="1" dirty="0"/>
              <a:t>+ </a:t>
            </a:r>
            <a:r>
              <a:rPr lang="en-US" i="1" dirty="0"/>
              <a:t>click </a:t>
            </a:r>
            <a:r>
              <a:rPr lang="en-US" b="1" dirty="0"/>
              <a:t>+ </a:t>
            </a:r>
            <a:r>
              <a:rPr lang="en-US" i="1" dirty="0"/>
              <a:t>click</a:t>
            </a:r>
            <a:r>
              <a:rPr lang="en-US" baseline="30000" dirty="0"/>
              <a:t>∗</a:t>
            </a:r>
            <a:r>
              <a:rPr lang="en-US" dirty="0"/>
              <a:t> </a:t>
            </a:r>
            <a:r>
              <a:rPr lang="en-US" b="1" dirty="0"/>
              <a:t>+ </a:t>
            </a:r>
            <a:r>
              <a:rPr lang="en-US" i="1" dirty="0" err="1" smtClean="0"/>
              <a:t>doubleclick</a:t>
            </a:r>
            <a:endParaRPr lang="en-US" i="1" dirty="0" smtClean="0"/>
          </a:p>
          <a:p>
            <a:pPr marL="82296" indent="0">
              <a:buNone/>
            </a:pPr>
            <a:endParaRPr lang="en-US" i="1" dirty="0"/>
          </a:p>
          <a:p>
            <a:r>
              <a:rPr lang="en-US" dirty="0"/>
              <a:t>Grammars may have cognitive validity</a:t>
            </a:r>
          </a:p>
          <a:p>
            <a:r>
              <a:rPr lang="en-US" b="1" dirty="0"/>
              <a:t>€ </a:t>
            </a:r>
            <a:r>
              <a:rPr lang="en-US" dirty="0"/>
              <a:t>Still not good for concurrency, pervasive commands</a:t>
            </a:r>
          </a:p>
          <a:p>
            <a:pPr marL="82296" indent="0">
              <a:buNone/>
            </a:pPr>
            <a:endParaRPr lang="en-US" dirty="0"/>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18</a:t>
            </a:fld>
            <a:endParaRPr lang="en-US"/>
          </a:p>
        </p:txBody>
      </p:sp>
    </p:spTree>
    <p:extLst>
      <p:ext uri="{BB962C8B-B14F-4D97-AF65-F5344CB8AC3E}">
        <p14:creationId xmlns:p14="http://schemas.microsoft.com/office/powerpoint/2010/main" val="1409854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Dialog Analysis</a:t>
            </a:r>
            <a:endParaRPr lang="en-US" dirty="0"/>
          </a:p>
        </p:txBody>
      </p:sp>
      <p:sp>
        <p:nvSpPr>
          <p:cNvPr id="3" name="Content Placeholder 2"/>
          <p:cNvSpPr>
            <a:spLocks noGrp="1"/>
          </p:cNvSpPr>
          <p:nvPr>
            <p:ph idx="1"/>
          </p:nvPr>
        </p:nvSpPr>
        <p:spPr/>
        <p:txBody>
          <a:bodyPr>
            <a:normAutofit fontScale="55000" lnSpcReduction="20000"/>
          </a:bodyPr>
          <a:lstStyle/>
          <a:p>
            <a:r>
              <a:rPr lang="en-US" dirty="0"/>
              <a:t>We can use descriptions to check some precise properties, of individual states or whole dialogue:</a:t>
            </a:r>
          </a:p>
          <a:p>
            <a:pPr marL="82296" indent="0">
              <a:buNone/>
            </a:pPr>
            <a:r>
              <a:rPr lang="en-US" b="1" dirty="0" smtClean="0"/>
              <a:t>Completeness</a:t>
            </a:r>
            <a:endParaRPr lang="en-US" b="1" dirty="0"/>
          </a:p>
          <a:p>
            <a:r>
              <a:rPr lang="en-US" b="1" dirty="0"/>
              <a:t>€ </a:t>
            </a:r>
            <a:r>
              <a:rPr lang="en-US" dirty="0"/>
              <a:t>What happens on event X in state Y?</a:t>
            </a:r>
          </a:p>
          <a:p>
            <a:pPr marL="82296" indent="0">
              <a:buNone/>
            </a:pPr>
            <a:r>
              <a:rPr lang="en-US" b="1" dirty="0" smtClean="0"/>
              <a:t>Reversibility</a:t>
            </a:r>
            <a:endParaRPr lang="en-US" b="1" dirty="0"/>
          </a:p>
          <a:p>
            <a:r>
              <a:rPr lang="en-US" b="1" dirty="0"/>
              <a:t>€ </a:t>
            </a:r>
            <a:r>
              <a:rPr lang="en-US" dirty="0"/>
              <a:t>How do we reverse action Z (e.g. “select line”)</a:t>
            </a:r>
          </a:p>
          <a:p>
            <a:r>
              <a:rPr lang="en-US" b="1" dirty="0"/>
              <a:t>€ </a:t>
            </a:r>
            <a:r>
              <a:rPr lang="en-US" dirty="0"/>
              <a:t>. . . maybe navigation through dialog; </a:t>
            </a:r>
            <a:r>
              <a:rPr lang="en-US" i="1" dirty="0"/>
              <a:t>not </a:t>
            </a:r>
            <a:r>
              <a:rPr lang="en-US" dirty="0"/>
              <a:t>undo</a:t>
            </a:r>
          </a:p>
          <a:p>
            <a:pPr marL="82296" indent="0">
              <a:buNone/>
            </a:pPr>
            <a:r>
              <a:rPr lang="en-US" b="1" dirty="0" smtClean="0"/>
              <a:t> </a:t>
            </a:r>
            <a:r>
              <a:rPr lang="en-US" b="1" dirty="0"/>
              <a:t>Reachability</a:t>
            </a:r>
          </a:p>
          <a:p>
            <a:r>
              <a:rPr lang="en-US" b="1" dirty="0"/>
              <a:t>€ </a:t>
            </a:r>
            <a:r>
              <a:rPr lang="en-US" dirty="0"/>
              <a:t>Can you get anywhere from anywhere?</a:t>
            </a:r>
          </a:p>
          <a:p>
            <a:r>
              <a:rPr lang="en-US" b="1" dirty="0"/>
              <a:t>€ </a:t>
            </a:r>
            <a:r>
              <a:rPr lang="en-US" dirty="0"/>
              <a:t>How easily?</a:t>
            </a:r>
          </a:p>
          <a:p>
            <a:pPr marL="82296" indent="0">
              <a:buNone/>
            </a:pPr>
            <a:r>
              <a:rPr lang="en-US" b="1" dirty="0" smtClean="0"/>
              <a:t>Dangerous </a:t>
            </a:r>
            <a:r>
              <a:rPr lang="en-US" b="1" dirty="0"/>
              <a:t>states</a:t>
            </a:r>
          </a:p>
          <a:p>
            <a:r>
              <a:rPr lang="en-US" b="1" dirty="0"/>
              <a:t>€ </a:t>
            </a:r>
            <a:r>
              <a:rPr lang="en-US" dirty="0"/>
              <a:t>Some states </a:t>
            </a:r>
            <a:r>
              <a:rPr lang="en-US" i="1" dirty="0"/>
              <a:t>should </a:t>
            </a:r>
            <a:r>
              <a:rPr lang="en-US" dirty="0"/>
              <a:t>be hard to get to</a:t>
            </a:r>
          </a:p>
          <a:p>
            <a:r>
              <a:rPr lang="en-US" b="1" dirty="0"/>
              <a:t>€ </a:t>
            </a:r>
            <a:r>
              <a:rPr lang="en-US" dirty="0"/>
              <a:t>Perhaps guarded by warning dialogue</a:t>
            </a:r>
          </a:p>
          <a:p>
            <a:r>
              <a:rPr lang="en-US" b="1" dirty="0"/>
              <a:t>€ </a:t>
            </a:r>
            <a:r>
              <a:rPr lang="en-US" dirty="0"/>
              <a:t>. . . although obvious problem if overused</a:t>
            </a:r>
          </a:p>
          <a:p>
            <a:r>
              <a:rPr lang="en-US" dirty="0"/>
              <a:t/>
            </a:r>
            <a:br>
              <a:rPr lang="en-US" dirty="0"/>
            </a:b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19</a:t>
            </a:fld>
            <a:endParaRPr lang="en-US"/>
          </a:p>
        </p:txBody>
      </p:sp>
    </p:spTree>
    <p:extLst>
      <p:ext uri="{BB962C8B-B14F-4D97-AF65-F5344CB8AC3E}">
        <p14:creationId xmlns:p14="http://schemas.microsoft.com/office/powerpoint/2010/main" val="3475563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b="1" dirty="0"/>
              <a:t>Conceptual Design </a:t>
            </a:r>
            <a:r>
              <a:rPr lang="en-US" dirty="0"/>
              <a:t>what is the conceptual model?</a:t>
            </a:r>
          </a:p>
          <a:p>
            <a:pPr algn="just"/>
            <a:r>
              <a:rPr lang="en-US" b="1" dirty="0"/>
              <a:t>Physical Design </a:t>
            </a:r>
            <a:r>
              <a:rPr lang="en-US" dirty="0"/>
              <a:t>what physical environment?</a:t>
            </a:r>
          </a:p>
          <a:p>
            <a:pPr algn="just"/>
            <a:r>
              <a:rPr lang="en-US" b="1" dirty="0"/>
              <a:t>Interaction Modes </a:t>
            </a:r>
            <a:r>
              <a:rPr lang="en-US" dirty="0"/>
              <a:t>what styles are appropriate?</a:t>
            </a:r>
          </a:p>
          <a:p>
            <a:pPr algn="just"/>
            <a:r>
              <a:rPr lang="en-US" b="1" dirty="0"/>
              <a:t>Navigation Design </a:t>
            </a:r>
            <a:r>
              <a:rPr lang="en-US" dirty="0"/>
              <a:t>how is the interface structured?</a:t>
            </a:r>
          </a:p>
          <a:p>
            <a:pPr algn="just"/>
            <a:r>
              <a:rPr lang="en-US" b="1" dirty="0"/>
              <a:t>Dialogue Design </a:t>
            </a:r>
            <a:r>
              <a:rPr lang="en-US" dirty="0"/>
              <a:t>how to link interactions?</a:t>
            </a:r>
          </a:p>
          <a:p>
            <a:pPr algn="just"/>
            <a:r>
              <a:rPr lang="en-US" b="1" dirty="0"/>
              <a:t>Information Presentation </a:t>
            </a:r>
            <a:r>
              <a:rPr lang="en-US" dirty="0"/>
              <a:t>how to show feedback/results?</a:t>
            </a:r>
          </a:p>
          <a:p>
            <a:pPr algn="just"/>
            <a:r>
              <a:rPr lang="en-US" b="1" dirty="0"/>
              <a:t>Screen Layout </a:t>
            </a:r>
            <a:r>
              <a:rPr lang="en-US" dirty="0"/>
              <a:t>best grouping/structure/alignment?</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9/29/2021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28311944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We can also analyse descriptions informally:</a:t>
            </a:r>
          </a:p>
          <a:p>
            <a:pPr marL="82296" indent="0">
              <a:buNone/>
            </a:pPr>
            <a:r>
              <a:rPr lang="en-US" dirty="0" smtClean="0"/>
              <a:t>check </a:t>
            </a:r>
            <a:r>
              <a:rPr lang="en-US" dirty="0"/>
              <a:t>style guidelines, usability requirements</a:t>
            </a:r>
          </a:p>
          <a:p>
            <a:pPr marL="82296" indent="0">
              <a:buNone/>
            </a:pPr>
            <a:r>
              <a:rPr lang="en-US" dirty="0" smtClean="0"/>
              <a:t>consider </a:t>
            </a:r>
            <a:r>
              <a:rPr lang="en-US" i="1" dirty="0"/>
              <a:t>lexical </a:t>
            </a:r>
            <a:r>
              <a:rPr lang="en-US" dirty="0"/>
              <a:t>syntax</a:t>
            </a:r>
          </a:p>
          <a:p>
            <a:r>
              <a:rPr lang="en-US" b="1" dirty="0"/>
              <a:t>€ </a:t>
            </a:r>
            <a:r>
              <a:rPr lang="en-US" dirty="0"/>
              <a:t>differentiation and visibility of modes/states</a:t>
            </a:r>
          </a:p>
          <a:p>
            <a:r>
              <a:rPr lang="en-US" b="1" dirty="0"/>
              <a:t>€ </a:t>
            </a:r>
            <a:r>
              <a:rPr lang="en-US" dirty="0"/>
              <a:t>verb-noun (menu style) versus noun-verb (direct)</a:t>
            </a:r>
          </a:p>
          <a:p>
            <a:r>
              <a:rPr lang="en-US" b="1" dirty="0"/>
              <a:t>€ </a:t>
            </a:r>
            <a:r>
              <a:rPr lang="en-US" dirty="0"/>
              <a:t>physical layout (e.g. key sequence convenience, accidents)</a:t>
            </a:r>
          </a:p>
          <a:p>
            <a:r>
              <a:rPr lang="en-US" b="1" dirty="0"/>
              <a:t>€ </a:t>
            </a:r>
            <a:r>
              <a:rPr lang="en-US" dirty="0"/>
              <a:t>not independent of dialogue</a:t>
            </a:r>
          </a:p>
          <a:p>
            <a:pPr marL="82296" indent="0">
              <a:buNone/>
            </a:pPr>
            <a:r>
              <a:rPr lang="en-US" dirty="0" smtClean="0"/>
              <a:t>consider </a:t>
            </a:r>
            <a:r>
              <a:rPr lang="en-US" dirty="0"/>
              <a:t>semantic intention</a:t>
            </a:r>
          </a:p>
          <a:p>
            <a:r>
              <a:rPr lang="en-US" b="1" dirty="0"/>
              <a:t>€ </a:t>
            </a:r>
            <a:r>
              <a:rPr lang="en-US" dirty="0"/>
              <a:t>ways of attaching/checking semantics</a:t>
            </a:r>
          </a:p>
          <a:p>
            <a:r>
              <a:rPr lang="en-US" b="1" dirty="0"/>
              <a:t>€ </a:t>
            </a:r>
            <a:r>
              <a:rPr lang="en-US" dirty="0" err="1"/>
              <a:t>maximising</a:t>
            </a:r>
            <a:r>
              <a:rPr lang="en-US" dirty="0"/>
              <a:t> syntactic description</a:t>
            </a:r>
          </a:p>
          <a:p>
            <a:r>
              <a:rPr lang="en-US" dirty="0"/>
              <a:t/>
            </a:r>
            <a:br>
              <a:rPr lang="en-US" dirty="0"/>
            </a:b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20</a:t>
            </a:fld>
            <a:endParaRPr lang="en-US"/>
          </a:p>
        </p:txBody>
      </p:sp>
    </p:spTree>
    <p:extLst>
      <p:ext uri="{BB962C8B-B14F-4D97-AF65-F5344CB8AC3E}">
        <p14:creationId xmlns:p14="http://schemas.microsoft.com/office/powerpoint/2010/main" val="274051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b="1" dirty="0"/>
              <a:t>Visual Metaphors, Association, Analogy, Abduction and Blending</a:t>
            </a:r>
          </a:p>
          <a:p>
            <a:pPr algn="just"/>
            <a:r>
              <a:rPr lang="en-US" dirty="0"/>
              <a:t>When a visual demonstration is used to understand an idea in terms of another familiar idea it is called a visual metaphor.</a:t>
            </a:r>
          </a:p>
          <a:p>
            <a:pPr algn="just"/>
            <a:r>
              <a:rPr lang="en-US" dirty="0"/>
              <a:t>Visual analogy and conceptual blending are similar to metaphors. Analogy can be defined as an implication from one particular to another. Conceptual blending can be defined as combination of elements and vital relations from varied situations.</a:t>
            </a:r>
          </a:p>
          <a:p>
            <a:pPr algn="just"/>
            <a:r>
              <a:rPr lang="en-US" dirty="0"/>
              <a:t>The </a:t>
            </a:r>
            <a:r>
              <a:rPr lang="en-US" dirty="0" err="1"/>
              <a:t>HCI</a:t>
            </a:r>
            <a:r>
              <a:rPr lang="en-US" dirty="0"/>
              <a:t> design can be highly benefited with the use of above mentioned concepts. The concepts are pragmatic in supporting the use of visual procedures in </a:t>
            </a:r>
            <a:r>
              <a:rPr lang="en-US" dirty="0" err="1"/>
              <a:t>HCI</a:t>
            </a:r>
            <a:r>
              <a:rPr lang="en-US" dirty="0"/>
              <a:t>, as well as in the design processes.</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21</a:t>
            </a:fld>
            <a:endParaRPr lang="en-US"/>
          </a:p>
        </p:txBody>
      </p:sp>
    </p:spTree>
    <p:extLst>
      <p:ext uri="{BB962C8B-B14F-4D97-AF65-F5344CB8AC3E}">
        <p14:creationId xmlns:p14="http://schemas.microsoft.com/office/powerpoint/2010/main" val="496341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Direct </a:t>
            </a:r>
            <a:r>
              <a:rPr lang="en-US" b="1" dirty="0"/>
              <a:t>Manipulation Programming</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Direct manipulation has been acclaimed as a good form of interface design, and are well received by users. Such processes use many source to get the input and finally convert them into an output as desired by the user using inbuilt tools and programs.</a:t>
            </a:r>
          </a:p>
          <a:p>
            <a:pPr algn="just"/>
            <a:r>
              <a:rPr lang="en-US" dirty="0"/>
              <a:t>“Directness” has been considered as a phenomena that contributes majorly to the manipulation programming. It has the following two aspects.</a:t>
            </a:r>
          </a:p>
          <a:p>
            <a:pPr algn="just"/>
            <a:r>
              <a:rPr lang="en-US" dirty="0"/>
              <a:t>Distance</a:t>
            </a:r>
          </a:p>
          <a:p>
            <a:pPr algn="just"/>
            <a:r>
              <a:rPr lang="en-US" dirty="0"/>
              <a:t>Direct Engagement</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22</a:t>
            </a:fld>
            <a:endParaRPr lang="en-US"/>
          </a:p>
        </p:txBody>
      </p:sp>
    </p:spTree>
    <p:extLst>
      <p:ext uri="{BB962C8B-B14F-4D97-AF65-F5344CB8AC3E}">
        <p14:creationId xmlns:p14="http://schemas.microsoft.com/office/powerpoint/2010/main" val="3481567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Distance</a:t>
            </a:r>
          </a:p>
          <a:p>
            <a:pPr algn="just"/>
            <a:r>
              <a:rPr lang="en-US" dirty="0"/>
              <a:t>Distance is an interface that decides the gulfs between a user’s goal and the level of explanation delivered by the systems, with which the user deals. These are referred to as the </a:t>
            </a:r>
            <a:r>
              <a:rPr lang="en-US" i="1" dirty="0"/>
              <a:t>Gulf of Execution</a:t>
            </a:r>
            <a:r>
              <a:rPr lang="en-US" dirty="0"/>
              <a:t> and the </a:t>
            </a:r>
            <a:r>
              <a:rPr lang="en-US" i="1" dirty="0"/>
              <a:t>Gulf of Evaluation</a:t>
            </a:r>
            <a:r>
              <a:rPr lang="en-US" dirty="0"/>
              <a:t>.</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23</a:t>
            </a:fld>
            <a:endParaRPr lang="en-US"/>
          </a:p>
        </p:txBody>
      </p:sp>
    </p:spTree>
    <p:extLst>
      <p:ext uri="{BB962C8B-B14F-4D97-AF65-F5344CB8AC3E}">
        <p14:creationId xmlns:p14="http://schemas.microsoft.com/office/powerpoint/2010/main" val="20241260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b="1" dirty="0"/>
              <a:t>The Gulf of Execution</a:t>
            </a:r>
            <a:endParaRPr lang="en-US" dirty="0"/>
          </a:p>
          <a:p>
            <a:pPr algn="just"/>
            <a:r>
              <a:rPr lang="en-US" dirty="0"/>
              <a:t>The Gulf of Execution defines the gap/gulf between a user's goal and the device to implement that goal. One of the principal objective of Usability is to diminish this gap by removing barriers and follow steps to minimize the user’s distraction from the intended task that would prevent the flow of the work.</a:t>
            </a:r>
          </a:p>
          <a:p>
            <a:pPr algn="just"/>
            <a:r>
              <a:rPr lang="en-US" b="1" dirty="0"/>
              <a:t>The Gulf of Evaluation</a:t>
            </a:r>
            <a:endParaRPr lang="en-US" dirty="0"/>
          </a:p>
          <a:p>
            <a:pPr algn="just"/>
            <a:r>
              <a:rPr lang="en-US" dirty="0"/>
              <a:t>The Gulf of Evaluation is the representation of expectations that the user has interpreted from the system in a design. As per Donald Norman, </a:t>
            </a:r>
            <a:r>
              <a:rPr lang="en-US" i="1" dirty="0"/>
              <a:t>The gulf is small when the system provides information about its state in a form that is easy to get, is easy to interpret, and matches the way the person thinks of the system.</a:t>
            </a:r>
            <a:endParaRPr lang="en-US" dirty="0"/>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24</a:t>
            </a:fld>
            <a:endParaRPr lang="en-US"/>
          </a:p>
        </p:txBody>
      </p:sp>
    </p:spTree>
    <p:extLst>
      <p:ext uri="{BB962C8B-B14F-4D97-AF65-F5344CB8AC3E}">
        <p14:creationId xmlns:p14="http://schemas.microsoft.com/office/powerpoint/2010/main" val="20546668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b="1" dirty="0"/>
              <a:t>Direct Engagement</a:t>
            </a:r>
          </a:p>
          <a:p>
            <a:pPr algn="just"/>
            <a:r>
              <a:rPr lang="en-US" dirty="0"/>
              <a:t>It is described as a programming where the design directly takes care of the controls of the objects presented by the user and makes a system less difficult to use.</a:t>
            </a:r>
          </a:p>
          <a:p>
            <a:pPr algn="just"/>
            <a:r>
              <a:rPr lang="en-US" dirty="0"/>
              <a:t>The scrutiny of the execution and evaluation process illuminates the efforts in using a system. It also gives the ways to minimize the mental effort required to use a system.</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25</a:t>
            </a:fld>
            <a:endParaRPr lang="en-US"/>
          </a:p>
        </p:txBody>
      </p:sp>
    </p:spTree>
    <p:extLst>
      <p:ext uri="{BB962C8B-B14F-4D97-AF65-F5344CB8AC3E}">
        <p14:creationId xmlns:p14="http://schemas.microsoft.com/office/powerpoint/2010/main" val="3014273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b="1" dirty="0"/>
              <a:t>Problems with Direct Manipulation</a:t>
            </a:r>
          </a:p>
          <a:p>
            <a:pPr algn="just"/>
            <a:r>
              <a:rPr lang="en-US" dirty="0"/>
              <a:t>Even though the immediacy of response and the conversion of objectives to actions has made some tasks easy, all tasks should not be done easily. For example, a repetitive operation is probably best done via a script and not through immediacy.</a:t>
            </a:r>
          </a:p>
          <a:p>
            <a:pPr algn="just"/>
            <a:r>
              <a:rPr lang="en-US" dirty="0"/>
              <a:t>Direct manipulation interfaces finds it hard to manage variables, or illustration of discrete elements from a class of elements.</a:t>
            </a:r>
          </a:p>
          <a:p>
            <a:pPr algn="just"/>
            <a:r>
              <a:rPr lang="en-US" dirty="0"/>
              <a:t>Direct manipulation interfaces may not be accurate as the dependency is on the user rather than on the system.</a:t>
            </a:r>
          </a:p>
          <a:p>
            <a:pPr algn="just"/>
            <a:r>
              <a:rPr lang="en-US" dirty="0"/>
              <a:t>An important problem with direct manipulation interfaces is that it directly supports the techniques, the user </a:t>
            </a:r>
            <a:r>
              <a:rPr lang="en-US" dirty="0" smtClean="0"/>
              <a:t>thinks</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26</a:t>
            </a:fld>
            <a:endParaRPr lang="en-US"/>
          </a:p>
        </p:txBody>
      </p:sp>
    </p:spTree>
    <p:extLst>
      <p:ext uri="{BB962C8B-B14F-4D97-AF65-F5344CB8AC3E}">
        <p14:creationId xmlns:p14="http://schemas.microsoft.com/office/powerpoint/2010/main" val="25549829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dirty="0"/>
              <a:t>Item Presentation Sequence</a:t>
            </a:r>
          </a:p>
          <a:p>
            <a:pPr algn="just"/>
            <a:r>
              <a:rPr lang="en-US" dirty="0"/>
              <a:t>In </a:t>
            </a:r>
            <a:r>
              <a:rPr lang="en-US" dirty="0" err="1"/>
              <a:t>HCI</a:t>
            </a:r>
            <a:r>
              <a:rPr lang="en-US" dirty="0"/>
              <a:t>, the presentation sequence can be planned according to the task or application requirements. The natural sequence of items in the menu should be taken care of. Main factors in presentation sequence are −</a:t>
            </a:r>
          </a:p>
          <a:p>
            <a:pPr algn="just"/>
            <a:r>
              <a:rPr lang="en-US" dirty="0"/>
              <a:t>Time</a:t>
            </a:r>
          </a:p>
          <a:p>
            <a:pPr algn="just"/>
            <a:r>
              <a:rPr lang="en-US" dirty="0"/>
              <a:t>Numeric ordering</a:t>
            </a:r>
          </a:p>
          <a:p>
            <a:pPr algn="just"/>
            <a:r>
              <a:rPr lang="en-US" dirty="0"/>
              <a:t>Physical properties</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27</a:t>
            </a:fld>
            <a:endParaRPr lang="en-US"/>
          </a:p>
        </p:txBody>
      </p:sp>
    </p:spTree>
    <p:extLst>
      <p:ext uri="{BB962C8B-B14F-4D97-AF65-F5344CB8AC3E}">
        <p14:creationId xmlns:p14="http://schemas.microsoft.com/office/powerpoint/2010/main" val="42265050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82296" indent="0" algn="just">
              <a:buNone/>
            </a:pPr>
            <a:r>
              <a:rPr lang="en-US" dirty="0"/>
              <a:t>A designer must select one of the following prospects when there are no task-related arrangements −</a:t>
            </a:r>
          </a:p>
          <a:p>
            <a:pPr algn="just"/>
            <a:r>
              <a:rPr lang="en-US" dirty="0"/>
              <a:t>Alphabetic sequence of terms</a:t>
            </a:r>
          </a:p>
          <a:p>
            <a:pPr algn="just"/>
            <a:r>
              <a:rPr lang="en-US" dirty="0"/>
              <a:t>Grouping of related items</a:t>
            </a:r>
          </a:p>
          <a:p>
            <a:pPr algn="just"/>
            <a:r>
              <a:rPr lang="en-US" dirty="0"/>
              <a:t>Most frequently used items first</a:t>
            </a:r>
          </a:p>
          <a:p>
            <a:pPr algn="just"/>
            <a:r>
              <a:rPr lang="en-US" dirty="0"/>
              <a:t>Most important items first</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28</a:t>
            </a:fld>
            <a:endParaRPr lang="en-US"/>
          </a:p>
        </p:txBody>
      </p:sp>
    </p:spTree>
    <p:extLst>
      <p:ext uri="{BB962C8B-B14F-4D97-AF65-F5344CB8AC3E}">
        <p14:creationId xmlns:p14="http://schemas.microsoft.com/office/powerpoint/2010/main" val="33553829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b="1" dirty="0"/>
              <a:t>Menu Layout</a:t>
            </a:r>
          </a:p>
          <a:p>
            <a:pPr algn="just"/>
            <a:r>
              <a:rPr lang="en-US" dirty="0"/>
              <a:t>Menus should be organized using task semantics.</a:t>
            </a:r>
          </a:p>
          <a:p>
            <a:pPr algn="just"/>
            <a:r>
              <a:rPr lang="en-US" dirty="0"/>
              <a:t>Broad-shallow should be preferred to narrow-deep.</a:t>
            </a:r>
          </a:p>
          <a:p>
            <a:pPr algn="just"/>
            <a:r>
              <a:rPr lang="en-US" dirty="0"/>
              <a:t>Positions should be shown by graphics, numbers or titles.</a:t>
            </a:r>
          </a:p>
          <a:p>
            <a:pPr algn="just"/>
            <a:r>
              <a:rPr lang="en-US" dirty="0" err="1"/>
              <a:t>Subtrees</a:t>
            </a:r>
            <a:r>
              <a:rPr lang="en-US" dirty="0"/>
              <a:t> should use items as titles.</a:t>
            </a:r>
          </a:p>
          <a:p>
            <a:pPr algn="just"/>
            <a:r>
              <a:rPr lang="en-US" dirty="0"/>
              <a:t>Items should be grouped meaningfully.</a:t>
            </a:r>
          </a:p>
          <a:p>
            <a:pPr algn="just"/>
            <a:r>
              <a:rPr lang="en-US" dirty="0"/>
              <a:t>Items should be sequenced meaningfully.</a:t>
            </a:r>
          </a:p>
          <a:p>
            <a:pPr algn="just"/>
            <a:r>
              <a:rPr lang="en-US" dirty="0"/>
              <a:t>Brief items should be used.</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29</a:t>
            </a:fld>
            <a:endParaRPr lang="en-US"/>
          </a:p>
        </p:txBody>
      </p:sp>
    </p:spTree>
    <p:extLst>
      <p:ext uri="{BB962C8B-B14F-4D97-AF65-F5344CB8AC3E}">
        <p14:creationId xmlns:p14="http://schemas.microsoft.com/office/powerpoint/2010/main" val="2536947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b="1" dirty="0"/>
              <a:t>Conceptual Design </a:t>
            </a:r>
            <a:r>
              <a:rPr lang="en-US" dirty="0"/>
              <a:t>what is the conceptual model?</a:t>
            </a:r>
          </a:p>
          <a:p>
            <a:pPr algn="just"/>
            <a:r>
              <a:rPr lang="en-US" b="1" dirty="0"/>
              <a:t>Physical Design </a:t>
            </a:r>
            <a:r>
              <a:rPr lang="en-US" dirty="0"/>
              <a:t>what physical environment?</a:t>
            </a:r>
          </a:p>
          <a:p>
            <a:pPr algn="just"/>
            <a:r>
              <a:rPr lang="en-US" b="1" dirty="0"/>
              <a:t>Interaction Modes </a:t>
            </a:r>
            <a:r>
              <a:rPr lang="en-US" dirty="0"/>
              <a:t>what styles are appropriate?</a:t>
            </a:r>
          </a:p>
          <a:p>
            <a:pPr algn="just"/>
            <a:r>
              <a:rPr lang="en-US" b="1" dirty="0"/>
              <a:t>Navigation Design </a:t>
            </a:r>
            <a:r>
              <a:rPr lang="en-US" dirty="0"/>
              <a:t>how is the interface structured?</a:t>
            </a:r>
          </a:p>
          <a:p>
            <a:pPr algn="just"/>
            <a:r>
              <a:rPr lang="en-US" b="1" dirty="0"/>
              <a:t>Dialogue Design </a:t>
            </a:r>
            <a:r>
              <a:rPr lang="en-US" dirty="0"/>
              <a:t>how to link interactions?</a:t>
            </a:r>
          </a:p>
          <a:p>
            <a:pPr algn="just"/>
            <a:r>
              <a:rPr lang="en-US" b="1" dirty="0"/>
              <a:t>Information Presentation </a:t>
            </a:r>
            <a:r>
              <a:rPr lang="en-US" dirty="0"/>
              <a:t>how to show feedback/results?</a:t>
            </a:r>
          </a:p>
          <a:p>
            <a:pPr algn="just"/>
            <a:r>
              <a:rPr lang="en-US" b="1" dirty="0"/>
              <a:t>Screen Layout </a:t>
            </a:r>
            <a:r>
              <a:rPr lang="en-US" dirty="0"/>
              <a:t>best grouping/structure/alignment?</a:t>
            </a:r>
          </a:p>
          <a:p>
            <a:pPr algn="just"/>
            <a:r>
              <a:rPr lang="en-US" dirty="0" smtClean="0"/>
              <a:t>High-level </a:t>
            </a:r>
            <a:r>
              <a:rPr lang="en-US" dirty="0"/>
              <a:t>to low-level, task-oriented refinement</a:t>
            </a:r>
          </a:p>
          <a:p>
            <a:pPr algn="just"/>
            <a:r>
              <a:rPr lang="en-US" dirty="0" smtClean="0"/>
              <a:t>Data </a:t>
            </a:r>
            <a:r>
              <a:rPr lang="en-US" dirty="0"/>
              <a:t>and presentation-oriented sometimes better:</a:t>
            </a:r>
          </a:p>
          <a:p>
            <a:pPr algn="just"/>
            <a:r>
              <a:rPr lang="en-US" dirty="0"/>
              <a:t>T</a:t>
            </a:r>
            <a:r>
              <a:rPr lang="en-US" dirty="0" smtClean="0"/>
              <a:t>ask </a:t>
            </a:r>
            <a:r>
              <a:rPr lang="en-US" dirty="0"/>
              <a:t>focus may suggest long tedious </a:t>
            </a:r>
            <a:r>
              <a:rPr lang="en-US" dirty="0" smtClean="0"/>
              <a:t>dialogues instead</a:t>
            </a:r>
            <a:r>
              <a:rPr lang="en-US" dirty="0"/>
              <a:t>: compact and </a:t>
            </a:r>
            <a:r>
              <a:rPr lang="en-US" i="1" dirty="0"/>
              <a:t>interactive </a:t>
            </a:r>
            <a:r>
              <a:rPr lang="en-US" dirty="0"/>
              <a:t>data presentation</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9/29/2021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a:t>
            </a:fld>
            <a:endParaRPr lang="en-US"/>
          </a:p>
        </p:txBody>
      </p:sp>
    </p:spTree>
    <p:extLst>
      <p:ext uri="{BB962C8B-B14F-4D97-AF65-F5344CB8AC3E}">
        <p14:creationId xmlns:p14="http://schemas.microsoft.com/office/powerpoint/2010/main" val="33222703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Consistent grammar, </a:t>
            </a:r>
            <a:r>
              <a:rPr lang="en-US" dirty="0" smtClean="0"/>
              <a:t>layout </a:t>
            </a:r>
            <a:r>
              <a:rPr lang="en-US" dirty="0"/>
              <a:t>and technology should be used. </a:t>
            </a:r>
            <a:endParaRPr lang="en-US" dirty="0" smtClean="0"/>
          </a:p>
          <a:p>
            <a:pPr algn="just"/>
            <a:r>
              <a:rPr lang="en-US" dirty="0" smtClean="0"/>
              <a:t>Type </a:t>
            </a:r>
            <a:r>
              <a:rPr lang="en-US" dirty="0"/>
              <a:t>ahead, jump ahead, or other shortcuts should be allowed. </a:t>
            </a:r>
            <a:endParaRPr lang="en-US" dirty="0" smtClean="0"/>
          </a:p>
          <a:p>
            <a:pPr algn="just"/>
            <a:r>
              <a:rPr lang="en-US" dirty="0" smtClean="0"/>
              <a:t>Jumps </a:t>
            </a:r>
            <a:r>
              <a:rPr lang="en-US" dirty="0"/>
              <a:t>to previous and main menu should be allowed. </a:t>
            </a:r>
            <a:endParaRPr lang="en-US" dirty="0" smtClean="0"/>
          </a:p>
          <a:p>
            <a:pPr algn="just"/>
            <a:r>
              <a:rPr lang="en-US" dirty="0" smtClean="0"/>
              <a:t>Online </a:t>
            </a:r>
            <a:r>
              <a:rPr lang="en-US" dirty="0"/>
              <a:t>help should be considered.</a:t>
            </a:r>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30</a:t>
            </a:fld>
            <a:endParaRPr lang="en-US"/>
          </a:p>
        </p:txBody>
      </p:sp>
    </p:spTree>
    <p:extLst>
      <p:ext uri="{BB962C8B-B14F-4D97-AF65-F5344CB8AC3E}">
        <p14:creationId xmlns:p14="http://schemas.microsoft.com/office/powerpoint/2010/main" val="24070773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Guidelines for consistency should be defined for the following components −</a:t>
            </a:r>
          </a:p>
          <a:p>
            <a:pPr algn="just"/>
            <a:r>
              <a:rPr lang="en-US" dirty="0"/>
              <a:t>Titles</a:t>
            </a:r>
          </a:p>
          <a:p>
            <a:pPr algn="just"/>
            <a:r>
              <a:rPr lang="en-US" dirty="0"/>
              <a:t>Item placement</a:t>
            </a:r>
          </a:p>
          <a:p>
            <a:pPr algn="just"/>
            <a:r>
              <a:rPr lang="en-US" dirty="0"/>
              <a:t>Instructions</a:t>
            </a:r>
          </a:p>
          <a:p>
            <a:pPr algn="just"/>
            <a:r>
              <a:rPr lang="en-US" dirty="0"/>
              <a:t>Error messages</a:t>
            </a:r>
          </a:p>
          <a:p>
            <a:pPr algn="just"/>
            <a:r>
              <a:rPr lang="en-US" dirty="0"/>
              <a:t>Status reports</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31</a:t>
            </a:fld>
            <a:endParaRPr lang="en-US"/>
          </a:p>
        </p:txBody>
      </p:sp>
    </p:spTree>
    <p:extLst>
      <p:ext uri="{BB962C8B-B14F-4D97-AF65-F5344CB8AC3E}">
        <p14:creationId xmlns:p14="http://schemas.microsoft.com/office/powerpoint/2010/main" val="16225010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Form Fill-in Dialog Boxes</a:t>
            </a:r>
          </a:p>
          <a:p>
            <a:pPr algn="just"/>
            <a:r>
              <a:rPr lang="en-US" dirty="0"/>
              <a:t>Appropriate for multiple entry of data fields −</a:t>
            </a:r>
          </a:p>
          <a:p>
            <a:pPr algn="just"/>
            <a:r>
              <a:rPr lang="en-US" dirty="0"/>
              <a:t>Complete information should be visible to the user.</a:t>
            </a:r>
          </a:p>
          <a:p>
            <a:pPr algn="just"/>
            <a:r>
              <a:rPr lang="en-US" dirty="0"/>
              <a:t>The display should resemble familiar paper forms.</a:t>
            </a:r>
          </a:p>
          <a:p>
            <a:pPr algn="just"/>
            <a:r>
              <a:rPr lang="en-US" dirty="0"/>
              <a:t>Some instructions should be given for different types of entries.</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32</a:t>
            </a:fld>
            <a:endParaRPr lang="en-US"/>
          </a:p>
        </p:txBody>
      </p:sp>
    </p:spTree>
    <p:extLst>
      <p:ext uri="{BB962C8B-B14F-4D97-AF65-F5344CB8AC3E}">
        <p14:creationId xmlns:p14="http://schemas.microsoft.com/office/powerpoint/2010/main" val="6084550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82296" indent="0" algn="just">
              <a:buNone/>
            </a:pPr>
            <a:r>
              <a:rPr lang="en-US" dirty="0"/>
              <a:t>Users must be familiar with −</a:t>
            </a:r>
          </a:p>
          <a:p>
            <a:pPr algn="just"/>
            <a:r>
              <a:rPr lang="en-US" dirty="0"/>
              <a:t>Keyboards</a:t>
            </a:r>
          </a:p>
          <a:p>
            <a:pPr algn="just"/>
            <a:r>
              <a:rPr lang="en-US" dirty="0"/>
              <a:t>Use of TAB key or mouse to move the cursor</a:t>
            </a:r>
          </a:p>
          <a:p>
            <a:pPr algn="just"/>
            <a:r>
              <a:rPr lang="en-US" dirty="0"/>
              <a:t>Error correction methods</a:t>
            </a:r>
          </a:p>
          <a:p>
            <a:pPr algn="just"/>
            <a:r>
              <a:rPr lang="en-US" dirty="0"/>
              <a:t>Field-label meanings</a:t>
            </a:r>
          </a:p>
          <a:p>
            <a:pPr algn="just"/>
            <a:r>
              <a:rPr lang="en-US" dirty="0"/>
              <a:t>Permissible field contents</a:t>
            </a:r>
          </a:p>
          <a:p>
            <a:pPr algn="just"/>
            <a:r>
              <a:rPr lang="en-US" dirty="0"/>
              <a:t>Use of the ENTER and/or RETURN key.</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33</a:t>
            </a:fld>
            <a:endParaRPr lang="en-US"/>
          </a:p>
        </p:txBody>
      </p:sp>
    </p:spTree>
    <p:extLst>
      <p:ext uri="{BB962C8B-B14F-4D97-AF65-F5344CB8AC3E}">
        <p14:creationId xmlns:p14="http://schemas.microsoft.com/office/powerpoint/2010/main" val="24637998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82296" indent="0">
              <a:buNone/>
            </a:pPr>
            <a:r>
              <a:rPr lang="en-US" b="1" dirty="0"/>
              <a:t>Form Fill-in Design Guidelines −</a:t>
            </a:r>
          </a:p>
          <a:p>
            <a:r>
              <a:rPr lang="en-US" dirty="0"/>
              <a:t>Title should be meaningful.</a:t>
            </a:r>
          </a:p>
          <a:p>
            <a:r>
              <a:rPr lang="en-US" dirty="0"/>
              <a:t>Instructions should be comprehensible.</a:t>
            </a:r>
          </a:p>
          <a:p>
            <a:pPr algn="just"/>
            <a:r>
              <a:rPr lang="en-US" dirty="0"/>
              <a:t>Fields should be logically grouped and sequenced.</a:t>
            </a:r>
          </a:p>
          <a:p>
            <a:r>
              <a:rPr lang="en-US" dirty="0"/>
              <a:t>The form should be visually appealing.</a:t>
            </a:r>
          </a:p>
          <a:p>
            <a:r>
              <a:rPr lang="en-US" dirty="0"/>
              <a:t>Familiar field labels should be provided.</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34</a:t>
            </a:fld>
            <a:endParaRPr lang="en-US"/>
          </a:p>
        </p:txBody>
      </p:sp>
    </p:spTree>
    <p:extLst>
      <p:ext uri="{BB962C8B-B14F-4D97-AF65-F5344CB8AC3E}">
        <p14:creationId xmlns:p14="http://schemas.microsoft.com/office/powerpoint/2010/main" val="36840088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a:t>Consistent terminology and abbreviations should be used. </a:t>
            </a:r>
            <a:endParaRPr lang="en-US" dirty="0" smtClean="0"/>
          </a:p>
          <a:p>
            <a:pPr algn="just"/>
            <a:r>
              <a:rPr lang="en-US" dirty="0" smtClean="0"/>
              <a:t>Convenient </a:t>
            </a:r>
            <a:r>
              <a:rPr lang="en-US" dirty="0"/>
              <a:t>cursor movement should be available. </a:t>
            </a:r>
            <a:endParaRPr lang="en-US" dirty="0" smtClean="0"/>
          </a:p>
          <a:p>
            <a:pPr algn="just"/>
            <a:r>
              <a:rPr lang="en-US" dirty="0" smtClean="0"/>
              <a:t>Error </a:t>
            </a:r>
            <a:r>
              <a:rPr lang="en-US" dirty="0"/>
              <a:t>correction for individual characters and entire field’s facility should be </a:t>
            </a:r>
            <a:r>
              <a:rPr lang="en-US" dirty="0" smtClean="0"/>
              <a:t>present.</a:t>
            </a:r>
          </a:p>
          <a:p>
            <a:pPr algn="just"/>
            <a:r>
              <a:rPr lang="en-US" dirty="0" smtClean="0"/>
              <a:t>Error </a:t>
            </a:r>
            <a:r>
              <a:rPr lang="en-US" dirty="0"/>
              <a:t>prevention. Error messages for unacceptable values should be populated. </a:t>
            </a:r>
            <a:endParaRPr lang="en-US" dirty="0" smtClean="0"/>
          </a:p>
          <a:p>
            <a:pPr algn="just"/>
            <a:r>
              <a:rPr lang="en-US" dirty="0" smtClean="0"/>
              <a:t>Optional </a:t>
            </a:r>
            <a:r>
              <a:rPr lang="en-US" dirty="0"/>
              <a:t>fields should be clearly marked. </a:t>
            </a:r>
            <a:endParaRPr lang="en-US" dirty="0" smtClean="0"/>
          </a:p>
          <a:p>
            <a:pPr algn="just"/>
            <a:r>
              <a:rPr lang="en-US" dirty="0" smtClean="0"/>
              <a:t>Explanatory </a:t>
            </a:r>
            <a:r>
              <a:rPr lang="en-US" dirty="0"/>
              <a:t>messages for fields should be available. </a:t>
            </a:r>
            <a:endParaRPr lang="en-US" dirty="0" smtClean="0"/>
          </a:p>
          <a:p>
            <a:pPr algn="just"/>
            <a:r>
              <a:rPr lang="en-US" dirty="0" smtClean="0"/>
              <a:t>Completion </a:t>
            </a:r>
            <a:r>
              <a:rPr lang="en-US" dirty="0"/>
              <a:t>signal should populate.</a:t>
            </a:r>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35</a:t>
            </a:fld>
            <a:endParaRPr lang="en-US"/>
          </a:p>
        </p:txBody>
      </p:sp>
    </p:spTree>
    <p:extLst>
      <p:ext uri="{BB962C8B-B14F-4D97-AF65-F5344CB8AC3E}">
        <p14:creationId xmlns:p14="http://schemas.microsoft.com/office/powerpoint/2010/main" val="17002961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Read </a:t>
            </a:r>
            <a:r>
              <a:rPr lang="en-US" smtClean="0"/>
              <a:t>on Media Search</a:t>
            </a:r>
          </a:p>
          <a:p>
            <a:r>
              <a:rPr lang="en-US" dirty="0" smtClean="0"/>
              <a:t>Check on </a:t>
            </a:r>
            <a:r>
              <a:rPr lang="en-US" dirty="0" err="1" smtClean="0"/>
              <a:t>LMS</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36</a:t>
            </a:fld>
            <a:endParaRPr lang="en-US"/>
          </a:p>
        </p:txBody>
      </p:sp>
    </p:spTree>
    <p:extLst>
      <p:ext uri="{BB962C8B-B14F-4D97-AF65-F5344CB8AC3E}">
        <p14:creationId xmlns:p14="http://schemas.microsoft.com/office/powerpoint/2010/main" val="2256389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Design</a:t>
            </a:r>
            <a:endParaRPr lang="en-US" dirty="0"/>
          </a:p>
        </p:txBody>
      </p:sp>
      <p:sp>
        <p:nvSpPr>
          <p:cNvPr id="3" name="Content Placeholder 2"/>
          <p:cNvSpPr>
            <a:spLocks noGrp="1"/>
          </p:cNvSpPr>
          <p:nvPr>
            <p:ph idx="1"/>
          </p:nvPr>
        </p:nvSpPr>
        <p:spPr/>
        <p:txBody>
          <a:bodyPr>
            <a:normAutofit/>
          </a:bodyPr>
          <a:lstStyle/>
          <a:p>
            <a:pPr algn="just"/>
            <a:r>
              <a:rPr lang="en-US" dirty="0"/>
              <a:t>Golden rules — the </a:t>
            </a:r>
            <a:r>
              <a:rPr lang="en-US" i="1" dirty="0"/>
              <a:t>Where</a:t>
            </a:r>
            <a:r>
              <a:rPr lang="en-US" dirty="0"/>
              <a:t>3</a:t>
            </a:r>
            <a:r>
              <a:rPr lang="en-US" i="1" dirty="0"/>
              <a:t>What </a:t>
            </a:r>
            <a:r>
              <a:rPr lang="en-US" dirty="0"/>
              <a:t>of navigation:</a:t>
            </a:r>
          </a:p>
          <a:p>
            <a:pPr algn="just"/>
            <a:r>
              <a:rPr lang="en-US" b="1" dirty="0" smtClean="0"/>
              <a:t>W</a:t>
            </a:r>
            <a:r>
              <a:rPr lang="en-US" dirty="0" smtClean="0"/>
              <a:t>here </a:t>
            </a:r>
            <a:r>
              <a:rPr lang="en-US" dirty="0"/>
              <a:t>you are</a:t>
            </a:r>
          </a:p>
          <a:p>
            <a:pPr algn="just"/>
            <a:r>
              <a:rPr lang="en-US" b="1" dirty="0" smtClean="0"/>
              <a:t>W</a:t>
            </a:r>
            <a:r>
              <a:rPr lang="en-US" dirty="0" smtClean="0"/>
              <a:t>here </a:t>
            </a:r>
            <a:r>
              <a:rPr lang="en-US" dirty="0"/>
              <a:t>you’re going (or what will happen)</a:t>
            </a:r>
          </a:p>
          <a:p>
            <a:pPr algn="just"/>
            <a:r>
              <a:rPr lang="en-US" b="1" dirty="0" smtClean="0"/>
              <a:t>W</a:t>
            </a:r>
            <a:r>
              <a:rPr lang="en-US" dirty="0" smtClean="0"/>
              <a:t>here </a:t>
            </a:r>
            <a:r>
              <a:rPr lang="en-US" dirty="0"/>
              <a:t>you’ve been (or what has been done)</a:t>
            </a:r>
          </a:p>
          <a:p>
            <a:pPr algn="just"/>
            <a:r>
              <a:rPr lang="en-US" b="1" dirty="0" smtClean="0"/>
              <a:t>W</a:t>
            </a:r>
            <a:r>
              <a:rPr lang="en-US" dirty="0" smtClean="0"/>
              <a:t>hat </a:t>
            </a:r>
            <a:r>
              <a:rPr lang="en-US" dirty="0"/>
              <a:t>you can do </a:t>
            </a:r>
            <a:r>
              <a:rPr lang="en-US" dirty="0" smtClean="0"/>
              <a:t>now</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9/29/2021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val="3080461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Golden rules — the </a:t>
            </a:r>
            <a:r>
              <a:rPr lang="en-US" i="1" dirty="0"/>
              <a:t>Where</a:t>
            </a:r>
            <a:r>
              <a:rPr lang="en-US" dirty="0"/>
              <a:t>3</a:t>
            </a:r>
            <a:r>
              <a:rPr lang="en-US" i="1" dirty="0"/>
              <a:t>What </a:t>
            </a:r>
            <a:r>
              <a:rPr lang="en-US" dirty="0"/>
              <a:t>of navigation:</a:t>
            </a:r>
          </a:p>
          <a:p>
            <a:pPr algn="just"/>
            <a:r>
              <a:rPr lang="en-US" b="1" dirty="0" smtClean="0"/>
              <a:t>W</a:t>
            </a:r>
            <a:r>
              <a:rPr lang="en-US" dirty="0" smtClean="0"/>
              <a:t>here </a:t>
            </a:r>
            <a:r>
              <a:rPr lang="en-US" dirty="0"/>
              <a:t>you are</a:t>
            </a:r>
          </a:p>
          <a:p>
            <a:pPr algn="just"/>
            <a:r>
              <a:rPr lang="en-US" b="1" dirty="0" smtClean="0"/>
              <a:t>W</a:t>
            </a:r>
            <a:r>
              <a:rPr lang="en-US" dirty="0" smtClean="0"/>
              <a:t>here </a:t>
            </a:r>
            <a:r>
              <a:rPr lang="en-US" dirty="0"/>
              <a:t>you’re going (or what will happen)</a:t>
            </a:r>
          </a:p>
          <a:p>
            <a:pPr algn="just"/>
            <a:r>
              <a:rPr lang="en-US" b="1" dirty="0" smtClean="0"/>
              <a:t>W</a:t>
            </a:r>
            <a:r>
              <a:rPr lang="en-US" dirty="0" smtClean="0"/>
              <a:t>here </a:t>
            </a:r>
            <a:r>
              <a:rPr lang="en-US" dirty="0"/>
              <a:t>you’ve been (or what has been done)</a:t>
            </a:r>
          </a:p>
          <a:p>
            <a:pPr algn="just"/>
            <a:r>
              <a:rPr lang="en-US" b="1" dirty="0" smtClean="0"/>
              <a:t>W</a:t>
            </a:r>
            <a:r>
              <a:rPr lang="en-US" dirty="0" smtClean="0"/>
              <a:t>hat </a:t>
            </a:r>
            <a:r>
              <a:rPr lang="en-US" dirty="0"/>
              <a:t>you can do now</a:t>
            </a:r>
          </a:p>
          <a:p>
            <a:pPr algn="just"/>
            <a:r>
              <a:rPr lang="en-US" dirty="0" smtClean="0"/>
              <a:t>Often</a:t>
            </a:r>
            <a:r>
              <a:rPr lang="en-US" dirty="0"/>
              <a:t>, navigation is goal seeking:</a:t>
            </a:r>
          </a:p>
          <a:p>
            <a:pPr algn="just"/>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a:t>
            </a:fld>
            <a:endParaRPr lang="en-US"/>
          </a:p>
        </p:txBody>
      </p:sp>
    </p:spTree>
    <p:extLst>
      <p:ext uri="{BB962C8B-B14F-4D97-AF65-F5344CB8AC3E}">
        <p14:creationId xmlns:p14="http://schemas.microsoft.com/office/powerpoint/2010/main" val="1109657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6</a:t>
            </a:fld>
            <a:endParaRPr lang="en-US"/>
          </a:p>
        </p:txBody>
      </p:sp>
      <p:grpSp>
        <p:nvGrpSpPr>
          <p:cNvPr id="7" name="Group 6"/>
          <p:cNvGrpSpPr>
            <a:grpSpLocks/>
          </p:cNvGrpSpPr>
          <p:nvPr/>
        </p:nvGrpSpPr>
        <p:grpSpPr bwMode="auto">
          <a:xfrm>
            <a:off x="1983783" y="1981530"/>
            <a:ext cx="5693685" cy="2642235"/>
            <a:chOff x="0" y="0"/>
            <a:chExt cx="4261" cy="1602"/>
          </a:xfrm>
        </p:grpSpPr>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 y="647"/>
              <a:ext cx="35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261" cy="1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755025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Different levels of structure, according to domain:</a:t>
            </a:r>
          </a:p>
          <a:p>
            <a:pPr algn="just"/>
            <a:r>
              <a:rPr lang="en-US" dirty="0" smtClean="0"/>
              <a:t>app</a:t>
            </a:r>
            <a:r>
              <a:rPr lang="en-US" dirty="0"/>
              <a:t>: widgets; screens; application; environment</a:t>
            </a:r>
          </a:p>
          <a:p>
            <a:pPr algn="just"/>
            <a:r>
              <a:rPr lang="en-US" i="1" dirty="0" smtClean="0"/>
              <a:t>web</a:t>
            </a:r>
            <a:r>
              <a:rPr lang="en-US" dirty="0"/>
              <a:t>: HTML; page layout; site; </a:t>
            </a:r>
            <a:r>
              <a:rPr lang="en-US" dirty="0" smtClean="0"/>
              <a:t>browser + www</a:t>
            </a:r>
          </a:p>
          <a:p>
            <a:pPr algn="just"/>
            <a:r>
              <a:rPr lang="en-US" b="1" dirty="0"/>
              <a:t> </a:t>
            </a:r>
            <a:r>
              <a:rPr lang="en-US" i="1" dirty="0"/>
              <a:t>device</a:t>
            </a:r>
            <a:r>
              <a:rPr lang="en-US" dirty="0"/>
              <a:t>: controls; physical layout; modes; real world</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7</a:t>
            </a:fld>
            <a:endParaRPr lang="en-US"/>
          </a:p>
        </p:txBody>
      </p:sp>
    </p:spTree>
    <p:extLst>
      <p:ext uri="{BB962C8B-B14F-4D97-AF65-F5344CB8AC3E}">
        <p14:creationId xmlns:p14="http://schemas.microsoft.com/office/powerpoint/2010/main" val="3653459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Structure Diagrams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Screen </a:t>
            </a:r>
            <a:r>
              <a:rPr lang="en-US" b="1" dirty="0" smtClean="0"/>
              <a:t>hierarchy</a:t>
            </a:r>
          </a:p>
          <a:p>
            <a:endParaRPr lang="en-US" b="1" dirty="0"/>
          </a:p>
          <a:p>
            <a:endParaRPr lang="en-US" b="1" dirty="0" smtClean="0"/>
          </a:p>
          <a:p>
            <a:endParaRPr lang="en-US" dirty="0"/>
          </a:p>
          <a:p>
            <a:endParaRPr lang="en-US" dirty="0" smtClean="0"/>
          </a:p>
          <a:p>
            <a:endParaRPr lang="en-US" dirty="0"/>
          </a:p>
          <a:p>
            <a:r>
              <a:rPr lang="en-US" dirty="0" smtClean="0"/>
              <a:t>shows</a:t>
            </a:r>
            <a:endParaRPr lang="en-US" dirty="0"/>
          </a:p>
          <a:p>
            <a:r>
              <a:rPr lang="en-US" dirty="0"/>
              <a:t>structure/relationship</a:t>
            </a:r>
          </a:p>
          <a:p>
            <a:r>
              <a:rPr lang="en-US" dirty="0" smtClean="0"/>
              <a:t>system-oriented</a:t>
            </a:r>
            <a:endParaRPr lang="en-US" dirty="0"/>
          </a:p>
          <a:p>
            <a:r>
              <a:rPr lang="en-US" dirty="0" smtClean="0"/>
              <a:t>remember</a:t>
            </a:r>
            <a:r>
              <a:rPr lang="en-US" dirty="0"/>
              <a:t>: deep </a:t>
            </a:r>
            <a:r>
              <a:rPr lang="en-US" dirty="0" smtClean="0"/>
              <a:t>is difficult</a:t>
            </a:r>
            <a:r>
              <a:rPr lang="en-US" dirty="0"/>
              <a:t>!</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8</a:t>
            </a:fld>
            <a:endParaRPr lang="en-US"/>
          </a:p>
        </p:txBody>
      </p:sp>
      <p:pic>
        <p:nvPicPr>
          <p:cNvPr id="7" name="image6.png"/>
          <p:cNvPicPr/>
          <p:nvPr/>
        </p:nvPicPr>
        <p:blipFill>
          <a:blip r:embed="rId2" cstate="print"/>
          <a:stretch>
            <a:fillRect/>
          </a:stretch>
        </p:blipFill>
        <p:spPr>
          <a:xfrm>
            <a:off x="1524000" y="2057401"/>
            <a:ext cx="5715000" cy="1894667"/>
          </a:xfrm>
          <a:prstGeom prst="rect">
            <a:avLst/>
          </a:prstGeom>
        </p:spPr>
      </p:pic>
    </p:spTree>
    <p:extLst>
      <p:ext uri="{BB962C8B-B14F-4D97-AF65-F5344CB8AC3E}">
        <p14:creationId xmlns:p14="http://schemas.microsoft.com/office/powerpoint/2010/main" val="31909969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Navigation Network</a:t>
            </a:r>
          </a:p>
          <a:p>
            <a:endParaRPr lang="en-US" b="1" dirty="0" smtClean="0"/>
          </a:p>
          <a:p>
            <a:endParaRPr lang="en-US" b="1" dirty="0"/>
          </a:p>
          <a:p>
            <a:endParaRPr lang="en-US" dirty="0" smtClean="0"/>
          </a:p>
          <a:p>
            <a:pPr marL="82296" indent="0">
              <a:buNone/>
            </a:pPr>
            <a:endParaRPr lang="en-US" dirty="0" smtClean="0"/>
          </a:p>
          <a:p>
            <a:r>
              <a:rPr lang="en-US" dirty="0" smtClean="0"/>
              <a:t>show </a:t>
            </a:r>
            <a:r>
              <a:rPr lang="en-US" dirty="0"/>
              <a:t>different paths through system</a:t>
            </a:r>
          </a:p>
          <a:p>
            <a:r>
              <a:rPr lang="en-US" dirty="0" smtClean="0"/>
              <a:t>including </a:t>
            </a:r>
            <a:r>
              <a:rPr lang="en-US" dirty="0"/>
              <a:t>branches</a:t>
            </a:r>
          </a:p>
          <a:p>
            <a:r>
              <a:rPr lang="en-US" dirty="0" smtClean="0"/>
              <a:t>more </a:t>
            </a:r>
            <a:r>
              <a:rPr lang="en-US" dirty="0"/>
              <a:t>task-oriented</a:t>
            </a:r>
          </a:p>
          <a:p>
            <a:endParaRPr lang="en-US" b="1" dirty="0"/>
          </a:p>
        </p:txBody>
      </p:sp>
      <p:sp>
        <p:nvSpPr>
          <p:cNvPr id="4" name="Date Placeholder 3"/>
          <p:cNvSpPr>
            <a:spLocks noGrp="1"/>
          </p:cNvSpPr>
          <p:nvPr>
            <p:ph type="dt" sz="half" idx="10"/>
          </p:nvPr>
        </p:nvSpPr>
        <p:spPr/>
        <p:txBody>
          <a:bodyPr/>
          <a:lstStyle/>
          <a:p>
            <a:fld id="{B11D738E-8962-435F-8C43-147B8DD7E819}" type="datetime1">
              <a:rPr lang="en-US" smtClean="0"/>
              <a:t>9/30/2021</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9</a:t>
            </a:fld>
            <a:endParaRPr lang="en-US"/>
          </a:p>
        </p:txBody>
      </p:sp>
      <p:pic>
        <p:nvPicPr>
          <p:cNvPr id="7" name="image7.png"/>
          <p:cNvPicPr/>
          <p:nvPr/>
        </p:nvPicPr>
        <p:blipFill>
          <a:blip r:embed="rId2" cstate="print"/>
          <a:stretch>
            <a:fillRect/>
          </a:stretch>
        </p:blipFill>
        <p:spPr>
          <a:xfrm>
            <a:off x="1371600" y="2057400"/>
            <a:ext cx="5486399" cy="1752600"/>
          </a:xfrm>
          <a:prstGeom prst="rect">
            <a:avLst/>
          </a:prstGeom>
        </p:spPr>
      </p:pic>
    </p:spTree>
    <p:extLst>
      <p:ext uri="{BB962C8B-B14F-4D97-AF65-F5344CB8AC3E}">
        <p14:creationId xmlns:p14="http://schemas.microsoft.com/office/powerpoint/2010/main" val="41018952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61</TotalTime>
  <Words>1823</Words>
  <Application>Microsoft Office PowerPoint</Application>
  <PresentationFormat>On-screen Show (4:3)</PresentationFormat>
  <Paragraphs>352</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Solstice</vt:lpstr>
      <vt:lpstr>Dialogue Notation and Design  </vt:lpstr>
      <vt:lpstr>PowerPoint Presentation</vt:lpstr>
      <vt:lpstr>PowerPoint Presentation</vt:lpstr>
      <vt:lpstr>Navigation Design</vt:lpstr>
      <vt:lpstr>PowerPoint Presentation</vt:lpstr>
      <vt:lpstr>PowerPoint Presentation</vt:lpstr>
      <vt:lpstr>PowerPoint Presentation</vt:lpstr>
      <vt:lpstr>Static Structure Diagrams</vt:lpstr>
      <vt:lpstr>PowerPoint Presentation</vt:lpstr>
      <vt:lpstr>JSD Diagram</vt:lpstr>
      <vt:lpstr>Dialogue Design</vt:lpstr>
      <vt:lpstr>PowerPoint Presentation</vt:lpstr>
      <vt:lpstr>PowerPoint Presentation</vt:lpstr>
      <vt:lpstr>PowerPoint Presentation</vt:lpstr>
      <vt:lpstr>Dialogue Notation Formalisms</vt:lpstr>
      <vt:lpstr>STNs</vt:lpstr>
      <vt:lpstr>PowerPoint Presentation</vt:lpstr>
      <vt:lpstr>Grammar</vt:lpstr>
      <vt:lpstr>Dialog Analysis</vt:lpstr>
      <vt:lpstr>PowerPoint Presentation</vt:lpstr>
      <vt:lpstr>PowerPoint Presentation</vt:lpstr>
      <vt:lpstr> Direct Manipulation Programming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Dialogue Notation and Design  </dc:title>
  <dc:creator>Arshley</dc:creator>
  <cp:lastModifiedBy>Arshley</cp:lastModifiedBy>
  <cp:revision>16</cp:revision>
  <dcterms:created xsi:type="dcterms:W3CDTF">2021-09-29T20:51:23Z</dcterms:created>
  <dcterms:modified xsi:type="dcterms:W3CDTF">2021-09-29T21:52:31Z</dcterms:modified>
</cp:coreProperties>
</file>