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562600"/>
            <a:ext cx="8229600" cy="685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32AB44-43EB-4044-97BA-70103822843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C9BC03-6680-4335-8BEF-DAAD4D4547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Values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4.4  Three function calls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505200"/>
            <a:ext cx="6396038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9050" y="1905000"/>
            <a:ext cx="3868738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en-US" altLang="en-US"/>
              <a:t>Example 4: Program gives user three tries to answer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47800" y="2667000"/>
            <a:ext cx="6519863" cy="359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by Parameter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Arguments can be passed to functions by using names of the corresponding parameters </a:t>
            </a:r>
          </a:p>
          <a:p>
            <a:pPr lvl="1" eaLnBrk="1" hangingPunct="1"/>
            <a:r>
              <a:rPr lang="en-US" altLang="en-US"/>
              <a:t>Instead of relying on position</a:t>
            </a:r>
          </a:p>
          <a:p>
            <a:pPr eaLnBrk="1" hangingPunct="1"/>
            <a:r>
              <a:rPr lang="en-US" altLang="en-US"/>
              <a:t>Given 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Could use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959100"/>
            <a:ext cx="3803650" cy="66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5130800"/>
            <a:ext cx="50546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by Parameter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5: Several ways to pass values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" y="2514600"/>
            <a:ext cx="8267700" cy="294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Passing by Parameter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5: Several ways to pass values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52600" y="2438400"/>
            <a:ext cx="537210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 Sorting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can be used to order the items by any criteria we choose</a:t>
            </a:r>
          </a:p>
          <a:p>
            <a:pPr eaLnBrk="1" hangingPunct="1"/>
            <a:r>
              <a:rPr lang="en-US" altLang="en-US"/>
              <a:t>With a list of strings, we can sort them by</a:t>
            </a:r>
          </a:p>
          <a:p>
            <a:pPr lvl="1" eaLnBrk="1" hangingPunct="1"/>
            <a:r>
              <a:rPr lang="en-US" altLang="en-US"/>
              <a:t>Length</a:t>
            </a:r>
          </a:p>
          <a:p>
            <a:pPr lvl="1" eaLnBrk="1" hangingPunct="1"/>
            <a:r>
              <a:rPr lang="en-US" altLang="en-US"/>
              <a:t>Last characters</a:t>
            </a:r>
          </a:p>
          <a:p>
            <a:pPr lvl="1" eaLnBrk="1" hangingPunct="1"/>
            <a:r>
              <a:rPr lang="en-US" altLang="en-US"/>
              <a:t>Number of vowels</a:t>
            </a:r>
          </a:p>
          <a:p>
            <a:pPr lvl="1" eaLnBrk="1" hangingPunct="1"/>
            <a:r>
              <a:rPr lang="en-US" altLang="en-US"/>
              <a:t>… by many other properties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 Sorting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6: Program sorts list of words using each of three properties mentioned above</a:t>
            </a:r>
          </a:p>
        </p:txBody>
      </p:sp>
      <p:pic>
        <p:nvPicPr>
          <p:cNvPr id="18435" name="Picture 9"/>
          <p:cNvPicPr>
            <a:picLocks noChangeAspect="1" noChangeArrowheads="1"/>
          </p:cNvPicPr>
          <p:nvPr/>
        </p:nvPicPr>
        <p:blipFill>
          <a:blip r:embed="rId2" cstate="print"/>
          <a:srcRect r="1335" b="3664"/>
          <a:stretch>
            <a:fillRect/>
          </a:stretch>
        </p:blipFill>
        <p:spPr bwMode="auto">
          <a:xfrm>
            <a:off x="706438" y="2794000"/>
            <a:ext cx="72532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981200" y="3429000"/>
            <a:ext cx="18288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038600"/>
            <a:ext cx="2362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0" y="4724400"/>
            <a:ext cx="4191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 Sorting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Example 6: Program sorts list of words using each of three properties mentioned above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8450" y="2560638"/>
            <a:ext cx="6083300" cy="376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Lambda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One-line mini-functions </a:t>
            </a:r>
          </a:p>
          <a:p>
            <a:pPr lvl="1" eaLnBrk="1" hangingPunct="1"/>
            <a:r>
              <a:rPr lang="en-US" altLang="en-US"/>
              <a:t>Can be used where a simple function is required. </a:t>
            </a:r>
          </a:p>
          <a:p>
            <a:pPr lvl="1" eaLnBrk="1" hangingPunct="1"/>
            <a:r>
              <a:rPr lang="en-US" altLang="en-US"/>
              <a:t>Compute a single expression </a:t>
            </a:r>
          </a:p>
          <a:p>
            <a:pPr lvl="1" eaLnBrk="1" hangingPunct="1"/>
            <a:r>
              <a:rPr lang="en-US" altLang="en-US"/>
              <a:t>Cannot be used as a replacement for complex functions</a:t>
            </a:r>
          </a:p>
          <a:p>
            <a:pPr eaLnBrk="1" hangingPunct="1"/>
            <a:r>
              <a:rPr lang="en-US" altLang="en-US"/>
              <a:t>Format</a:t>
            </a:r>
          </a:p>
          <a:p>
            <a:pPr lvl="1" eaLnBrk="1" hangingPunct="1"/>
            <a:r>
              <a:rPr lang="en-US" altLang="en-US"/>
              <a:t>Where </a:t>
            </a:r>
            <a:r>
              <a:rPr lang="en-US" altLang="en-US" i="1"/>
              <a:t>expression</a:t>
            </a:r>
            <a:r>
              <a:rPr lang="en-US" altLang="en-US"/>
              <a:t> is the value to be returned</a:t>
            </a:r>
          </a:p>
          <a:p>
            <a:pPr lvl="1" eaLnBrk="1" hangingPunct="1"/>
            <a:endParaRPr lang="en-US" alt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191000"/>
            <a:ext cx="5210175" cy="51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Lambda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7: Function sorts names by their surnames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Lambda function highlighted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2743200"/>
            <a:ext cx="7799388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8400" y="2971800"/>
            <a:ext cx="3276600" cy="3048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Calling Other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4099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/>
              <a:t>Function can call another function</a:t>
            </a:r>
          </a:p>
          <a:p>
            <a:pPr eaLnBrk="1" hangingPunct="1"/>
            <a:r>
              <a:rPr lang="en-US" altLang="en-US"/>
              <a:t>When the called function terminates </a:t>
            </a:r>
          </a:p>
          <a:p>
            <a:pPr lvl="1" eaLnBrk="1" hangingPunct="1"/>
            <a:r>
              <a:rPr lang="en-US" altLang="en-US"/>
              <a:t>Control returns to the place in calling function just after where function call occurred.</a:t>
            </a:r>
          </a:p>
          <a:p>
            <a:pPr eaLnBrk="1" hangingPunct="1"/>
            <a:r>
              <a:rPr lang="en-US" altLang="en-US"/>
              <a:t>Example 1 : Function </a:t>
            </a:r>
            <a:r>
              <a:rPr lang="en-US" altLang="en-US" i="1"/>
              <a:t>firstPart</a:t>
            </a:r>
            <a:r>
              <a:rPr lang="en-US" altLang="en-US"/>
              <a:t> calls the function </a:t>
            </a:r>
            <a:r>
              <a:rPr lang="en-US" altLang="en-US" i="1"/>
              <a:t>secondPart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sorted</a:t>
            </a:r>
            <a:r>
              <a:rPr lang="en-US" altLang="en-US"/>
              <a:t>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Contrast with </a:t>
            </a:r>
            <a:r>
              <a:rPr lang="en-US" altLang="en-US" i="1"/>
              <a:t>sort</a:t>
            </a:r>
            <a:r>
              <a:rPr lang="en-US" altLang="en-US"/>
              <a:t> function</a:t>
            </a:r>
          </a:p>
          <a:p>
            <a:pPr lvl="1" eaLnBrk="1" hangingPunct="1"/>
            <a:r>
              <a:rPr lang="en-US" altLang="en-US" i="1"/>
              <a:t>sort</a:t>
            </a:r>
            <a:r>
              <a:rPr lang="en-US" altLang="en-US"/>
              <a:t> function alters order of items in a list</a:t>
            </a:r>
          </a:p>
          <a:p>
            <a:pPr lvl="1" eaLnBrk="1" hangingPunct="1"/>
            <a:r>
              <a:rPr lang="en-US" altLang="en-US" i="1"/>
              <a:t>sorted</a:t>
            </a:r>
            <a:r>
              <a:rPr lang="en-US" altLang="en-US"/>
              <a:t> function returns a new ordered list</a:t>
            </a:r>
          </a:p>
          <a:p>
            <a:pPr lvl="1" eaLnBrk="1" hangingPunct="1"/>
            <a:endParaRPr lang="en-US" altLang="en-US" i="1"/>
          </a:p>
          <a:p>
            <a:pPr lvl="1" eaLnBrk="1" hangingPunct="1"/>
            <a:endParaRPr lang="en-US" altLang="en-US" i="1"/>
          </a:p>
          <a:p>
            <a:pPr lvl="1" eaLnBrk="1" hangingPunct="1"/>
            <a:r>
              <a:rPr lang="en-US" altLang="en-US"/>
              <a:t>Both can make use of the optional arguments  </a:t>
            </a:r>
            <a:r>
              <a:rPr lang="en-US" altLang="en-US" i="1"/>
              <a:t>key</a:t>
            </a:r>
            <a:r>
              <a:rPr lang="en-US" altLang="en-US"/>
              <a:t> and </a:t>
            </a:r>
            <a:r>
              <a:rPr lang="en-US" altLang="en-US" i="1"/>
              <a:t>reverse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 i="1"/>
              <a:t>sorted</a:t>
            </a:r>
            <a:r>
              <a:rPr lang="en-US" altLang="en-US"/>
              <a:t> function also can be used with lists, strings, and tuples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955925"/>
            <a:ext cx="2981325" cy="47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sorted</a:t>
            </a:r>
            <a:r>
              <a:rPr lang="en-US" altLang="en-US"/>
              <a:t> Function</a:t>
            </a:r>
          </a:p>
        </p:txBody>
      </p:sp>
      <p:sp>
        <p:nvSpPr>
          <p:cNvPr id="2355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4724400"/>
            <a:ext cx="8229600" cy="76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Table 4.5  Values produced by </a:t>
            </a:r>
            <a:br>
              <a:rPr lang="en-US" altLang="en-US"/>
            </a:br>
            <a:r>
              <a:rPr lang="en-US" altLang="en-US"/>
              <a:t>sorted function (list1 = ["white", "blue", "red"])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2590800"/>
            <a:ext cx="7551737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  <a:latin typeface="Arial Rounded MT Bold" pitchFamily="34" charset="0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Calling Other Functions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56388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7813" y="1333500"/>
            <a:ext cx="6048375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Functions Returning </a:t>
            </a:r>
            <a:br>
              <a:rPr lang="en-US" altLang="en-US"/>
            </a:br>
            <a:r>
              <a:rPr lang="en-US" altLang="en-US"/>
              <a:t>Multiple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/>
              <a:t>Functions can return any type of object</a:t>
            </a:r>
          </a:p>
          <a:p>
            <a:pPr lvl="1" eaLnBrk="1" hangingPunct="1"/>
            <a:r>
              <a:rPr lang="en-US" altLang="en-US"/>
              <a:t>Function can return a tuple.</a:t>
            </a:r>
          </a:p>
          <a:p>
            <a:pPr eaLnBrk="1" hangingPunct="1"/>
            <a:r>
              <a:rPr lang="en-US" altLang="en-US"/>
              <a:t>Example 2: </a:t>
            </a:r>
            <a:r>
              <a:rPr lang="en-US" altLang="en-US" i="1"/>
              <a:t>balanceAndInterest</a:t>
            </a:r>
            <a:r>
              <a:rPr lang="en-US" altLang="en-US"/>
              <a:t> function returns a tuple </a:t>
            </a:r>
          </a:p>
          <a:p>
            <a:pPr lvl="1" eaLnBrk="1" hangingPunct="1"/>
            <a:r>
              <a:rPr lang="en-US" altLang="en-US"/>
              <a:t>Giving values associated with deposit into savings account.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Functions Returning Multiple Values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5738813"/>
            <a:ext cx="8229600" cy="509587"/>
          </a:xfrm>
        </p:spPr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6800" y="1417638"/>
            <a:ext cx="7223125" cy="414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Functions Returning Multiple Values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524000"/>
            <a:ext cx="8229600" cy="76200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n-US" altLang="en-US"/>
              <a:t>Example 3: Variation of Example 2 has the input, processing, and output performed individually by three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172200" cy="384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Comprehension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Simpler way to apply a certain function to each item of a list </a:t>
            </a:r>
          </a:p>
          <a:p>
            <a:pPr lvl="1" eaLnBrk="1" hangingPunct="1"/>
            <a:r>
              <a:rPr lang="en-US" altLang="en-US"/>
              <a:t>Use list comprehension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for</a:t>
            </a:r>
            <a:r>
              <a:rPr lang="en-US" altLang="en-US"/>
              <a:t> clause in a list comprehension can optionally be followed by an </a:t>
            </a:r>
            <a:r>
              <a:rPr lang="en-US" altLang="en-US" i="1"/>
              <a:t>if</a:t>
            </a:r>
            <a:r>
              <a:rPr lang="en-US" altLang="en-US"/>
              <a:t> clause.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733800"/>
            <a:ext cx="4495800" cy="59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5105400"/>
            <a:ext cx="5681663" cy="58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Comprehension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8475" y="5181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/>
              <a:t>Table 4.3   Examples of list comprehension.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438400"/>
            <a:ext cx="6770688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Inc.,Hoboken, NJ.  All rights reserved.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Parameters of a function can have default values</a:t>
            </a:r>
          </a:p>
          <a:p>
            <a:pPr lvl="1" eaLnBrk="1" hangingPunct="1"/>
            <a:r>
              <a:rPr lang="en-US" altLang="en-US"/>
              <a:t>Assigned to them when no values are passed to them</a:t>
            </a:r>
          </a:p>
          <a:p>
            <a:pPr eaLnBrk="1" hangingPunct="1"/>
            <a:r>
              <a:rPr lang="en-US" altLang="en-US"/>
              <a:t>Format for definition using default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3638" y="4495800"/>
            <a:ext cx="6684962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53</TotalTime>
  <Words>744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Rounded MT Bold</vt:lpstr>
      <vt:lpstr>Franklin Gothic Book</vt:lpstr>
      <vt:lpstr>Perpetua</vt:lpstr>
      <vt:lpstr>Wingdings 2</vt:lpstr>
      <vt:lpstr>Equity</vt:lpstr>
      <vt:lpstr>Functions 2</vt:lpstr>
      <vt:lpstr>Functions Calling Other Functions</vt:lpstr>
      <vt:lpstr>Functions Calling Other Functions</vt:lpstr>
      <vt:lpstr>Functions Returning  Multiple Values</vt:lpstr>
      <vt:lpstr>Functions Returning Multiple Values</vt:lpstr>
      <vt:lpstr>Functions Returning Multiple Values</vt:lpstr>
      <vt:lpstr>List Comprehension</vt:lpstr>
      <vt:lpstr>List Comprehension</vt:lpstr>
      <vt:lpstr>Default Values</vt:lpstr>
      <vt:lpstr>Default Values</vt:lpstr>
      <vt:lpstr>Default Values</vt:lpstr>
      <vt:lpstr>Passing by Parameter Name</vt:lpstr>
      <vt:lpstr>Passing by Parameter Name</vt:lpstr>
      <vt:lpstr>Passing by Parameter Name</vt:lpstr>
      <vt:lpstr>Custom Sorting</vt:lpstr>
      <vt:lpstr>Custom Sorting</vt:lpstr>
      <vt:lpstr>Custom Sorting</vt:lpstr>
      <vt:lpstr>Lambda Expressions</vt:lpstr>
      <vt:lpstr>Lambda Expressions</vt:lpstr>
      <vt:lpstr>The sorted Function</vt:lpstr>
      <vt:lpstr>The sorted Function</vt:lpstr>
      <vt:lpstr>END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2</dc:title>
  <dc:creator>Kilwake J</dc:creator>
  <cp:lastModifiedBy>oliver andayi</cp:lastModifiedBy>
  <cp:revision>4</cp:revision>
  <dcterms:created xsi:type="dcterms:W3CDTF">2021-06-26T19:41:10Z</dcterms:created>
  <dcterms:modified xsi:type="dcterms:W3CDTF">2023-10-26T10:17:52Z</dcterms:modified>
</cp:coreProperties>
</file>