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88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7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BDE1BA-A207-45BF-BDF7-8871879FF7A8}" type="datetimeFigureOut">
              <a:rPr lang="en-US"/>
              <a:pPr>
                <a:defRPr/>
              </a:pPr>
              <a:t>18-May-21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3284619-2C1C-46EC-93CC-2ABE001B6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81200" y="5715000"/>
            <a:ext cx="5486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mtClean="0"/>
              <a:t>An Introduction to Programming Using Python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mtClean="0"/>
              <a:t>David Schneider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6"/>
          <p:cNvSpPr/>
          <p:nvPr/>
        </p:nvSpPr>
        <p:spPr>
          <a:xfrm>
            <a:off x="304800" y="228600"/>
            <a:ext cx="8610600" cy="6477000"/>
          </a:xfrm>
          <a:prstGeom prst="foldedCorner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7000"/>
                </a:schemeClr>
              </a:gs>
              <a:gs pos="50000">
                <a:schemeClr val="accent1">
                  <a:tint val="44500"/>
                  <a:satMod val="160000"/>
                  <a:alpha val="94000"/>
                </a:schemeClr>
              </a:gs>
              <a:gs pos="100000">
                <a:schemeClr val="accent1">
                  <a:tint val="23500"/>
                  <a:satMod val="160000"/>
                  <a:alpha val="95000"/>
                </a:schemeClr>
              </a:gs>
            </a:gsLst>
            <a:lin ang="5400000" scaled="0"/>
          </a:gradFill>
          <a:ln>
            <a:noFill/>
          </a:ln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300" y="6400800"/>
            <a:ext cx="8229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2" r:id="rId2"/>
    <p:sldLayoutId id="2147483793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Lists and </a:t>
            </a:r>
            <a:r>
              <a:rPr lang="en-US" altLang="en-US" dirty="0" err="1" smtClean="0"/>
              <a:t>Tuples</a:t>
            </a:r>
            <a:r>
              <a:rPr lang="en-US" altLang="en-US" dirty="0" smtClean="0"/>
              <a:t>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an 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z="4000" b="1" smtClean="0"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altLang="en-US" smtClean="0"/>
              <a:t> and </a:t>
            </a:r>
            <a:r>
              <a:rPr lang="en-US" altLang="en-US" sz="4000" b="1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altLang="en-US" smtClean="0"/>
              <a:t> Methods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These statements each display list </a:t>
            </a:r>
            <a:r>
              <a:rPr lang="en-US" altLang="en-US" b="1" smtClean="0"/>
              <a:t>['a', 'b', 'c']</a:t>
            </a:r>
            <a:r>
              <a:rPr lang="en-US" altLang="en-US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413" y="3074988"/>
            <a:ext cx="4749800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z="4000" b="1" smtClean="0"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altLang="en-US" smtClean="0"/>
              <a:t> and </a:t>
            </a:r>
            <a:r>
              <a:rPr lang="en-US" altLang="en-US" sz="4000" b="1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altLang="en-US" smtClean="0"/>
              <a:t>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 3: Program shows </a:t>
            </a:r>
            <a:r>
              <a:rPr lang="en-US" dirty="0"/>
              <a:t>how </a:t>
            </a:r>
            <a:r>
              <a:rPr lang="en-US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join</a:t>
            </a:r>
            <a:r>
              <a:rPr lang="en-US" dirty="0" smtClean="0"/>
              <a:t> </a:t>
            </a:r>
            <a:r>
              <a:rPr lang="en-US" dirty="0"/>
              <a:t>method </a:t>
            </a:r>
            <a:r>
              <a:rPr lang="en-US" dirty="0" smtClean="0"/>
              <a:t>used </a:t>
            </a:r>
            <a:r>
              <a:rPr lang="en-US" dirty="0"/>
              <a:t>to display </a:t>
            </a:r>
            <a:r>
              <a:rPr lang="en-US" dirty="0" smtClean="0"/>
              <a:t>items </a:t>
            </a:r>
            <a:r>
              <a:rPr lang="en-US" dirty="0"/>
              <a:t>from </a:t>
            </a:r>
            <a:r>
              <a:rPr lang="en-US" dirty="0" smtClean="0"/>
              <a:t>list </a:t>
            </a:r>
            <a:r>
              <a:rPr lang="en-US" dirty="0"/>
              <a:t>of strings.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048000"/>
            <a:ext cx="6732588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z="4000" b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altLang="en-US" smtClean="0"/>
              <a:t>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Tuples, like lists, are ordered sequences of items</a:t>
            </a:r>
          </a:p>
          <a:p>
            <a:pPr eaLnBrk="1" hangingPunct="1">
              <a:defRPr/>
            </a:pPr>
            <a:r>
              <a:rPr lang="en-US" dirty="0" smtClean="0"/>
              <a:t>Difference – tuples cannot be modified in place</a:t>
            </a:r>
          </a:p>
          <a:p>
            <a:pPr lvl="1" eaLnBrk="1" hangingPunct="1">
              <a:defRPr/>
            </a:pPr>
            <a:r>
              <a:rPr lang="en-US" dirty="0" smtClean="0"/>
              <a:t>Have no </a:t>
            </a:r>
            <a:r>
              <a:rPr lang="en-US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append</a:t>
            </a:r>
            <a:r>
              <a:rPr lang="en-US" dirty="0" smtClean="0"/>
              <a:t>, </a:t>
            </a:r>
            <a:r>
              <a:rPr lang="en-US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extend</a:t>
            </a:r>
            <a:r>
              <a:rPr lang="en-US" dirty="0" smtClean="0"/>
              <a:t>, or </a:t>
            </a:r>
            <a:r>
              <a:rPr lang="en-US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insert</a:t>
            </a:r>
            <a:r>
              <a:rPr lang="en-US" dirty="0" smtClean="0"/>
              <a:t> method</a:t>
            </a:r>
          </a:p>
          <a:p>
            <a:pPr eaLnBrk="1" hangingPunct="1">
              <a:defRPr/>
            </a:pPr>
            <a:r>
              <a:rPr lang="en-US" dirty="0" smtClean="0"/>
              <a:t>Items of  tuple cannot be directly deleted, sorted, or altered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z="4000" b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altLang="en-US" smtClean="0"/>
              <a:t> Object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eaLnBrk="1" hangingPunct="1"/>
            <a:r>
              <a:rPr lang="en-US" altLang="en-US" smtClean="0"/>
              <a:t>All other list functions and methods apply </a:t>
            </a:r>
          </a:p>
          <a:p>
            <a:pPr lvl="1" eaLnBrk="1" hangingPunct="1"/>
            <a:r>
              <a:rPr lang="en-US" altLang="en-US" smtClean="0"/>
              <a:t>Items can be accessed by indices</a:t>
            </a:r>
          </a:p>
          <a:p>
            <a:pPr lvl="1" eaLnBrk="1" hangingPunct="1"/>
            <a:r>
              <a:rPr lang="en-US" altLang="en-US" smtClean="0"/>
              <a:t>Tuples can be sliced, concatenated, and repeated</a:t>
            </a:r>
          </a:p>
          <a:p>
            <a:pPr eaLnBrk="1" hangingPunct="1"/>
            <a:r>
              <a:rPr lang="en-US" altLang="en-US" smtClean="0"/>
              <a:t>Tuples written as comma-separated sequences enclosed in parentheses</a:t>
            </a:r>
          </a:p>
          <a:p>
            <a:pPr lvl="1" eaLnBrk="1" hangingPunct="1"/>
            <a:r>
              <a:rPr lang="en-US" altLang="en-US" smtClean="0"/>
              <a:t>Can also be written without the parentheses.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z="4000" b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altLang="en-US" smtClean="0"/>
              <a:t> Object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4: Program shows tuples have several of same functions as lists.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895600"/>
            <a:ext cx="55372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z="4000" b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altLang="en-US" smtClean="0"/>
              <a:t> Object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5: Program swaps values of two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9900" y="2895600"/>
            <a:ext cx="2473325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Lists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Beside numbers or strings, items can be lists or tuples.</a:t>
            </a:r>
          </a:p>
          <a:p>
            <a:pPr eaLnBrk="1" hangingPunct="1">
              <a:defRPr/>
            </a:pPr>
            <a:r>
              <a:rPr lang="en-US" altLang="en-US" dirty="0" smtClean="0"/>
              <a:t>Consider a list of tuples named </a:t>
            </a:r>
            <a:r>
              <a:rPr lang="en-US" altLang="en-US" sz="28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</a:t>
            </a:r>
            <a:br>
              <a:rPr lang="en-US" altLang="en-US" sz="28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</a:br>
            <a:r>
              <a:rPr lang="en-US" altLang="en-US" sz="28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L[0] </a:t>
            </a:r>
            <a:r>
              <a:rPr lang="en-US" altLang="en-US" dirty="0"/>
              <a:t>is the first tuple</a:t>
            </a:r>
            <a:br>
              <a:rPr lang="en-US" altLang="en-US" dirty="0"/>
            </a:br>
            <a:r>
              <a:rPr lang="en-US" altLang="en-US" sz="28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L[0][0] </a:t>
            </a:r>
            <a:r>
              <a:rPr lang="en-US" altLang="en-US" dirty="0"/>
              <a:t>is the first item in the first </a:t>
            </a:r>
            <a:r>
              <a:rPr lang="en-US" altLang="en-US" dirty="0" smtClean="0"/>
              <a:t>tuple</a:t>
            </a:r>
          </a:p>
          <a:p>
            <a:pPr eaLnBrk="1" hangingPunct="1">
              <a:defRPr/>
            </a:pPr>
            <a:r>
              <a:rPr lang="en-US" altLang="en-US" dirty="0" smtClean="0"/>
              <a:t>And </a:t>
            </a:r>
            <a:r>
              <a:rPr lang="en-US" altLang="en-US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L[-1] </a:t>
            </a:r>
            <a:r>
              <a:rPr lang="en-US" altLang="en-US" dirty="0" smtClean="0"/>
              <a:t>is the last tuple</a:t>
            </a:r>
            <a:br>
              <a:rPr lang="en-US" altLang="en-US" dirty="0" smtClean="0"/>
            </a:br>
            <a:r>
              <a:rPr lang="en-US" altLang="en-US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L[-1][-1] </a:t>
            </a:r>
            <a:r>
              <a:rPr lang="en-US" altLang="en-US" dirty="0" smtClean="0"/>
              <a:t>is the last item in the last tuple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Lists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6: Program manipulates</a:t>
            </a:r>
            <a:br>
              <a:rPr lang="en-US" altLang="en-US" smtClean="0"/>
            </a:br>
            <a:r>
              <a:rPr lang="en-US" altLang="en-US" i="1" smtClean="0"/>
              <a:t>regions</a:t>
            </a:r>
            <a:r>
              <a:rPr lang="en-US" altLang="en-US" smtClean="0"/>
              <a:t> contains four tuples, each tuple gives name and 2010 population (in millions) of a region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363" y="3810000"/>
            <a:ext cx="8275637" cy="2397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Immutable and Mutable Objects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object is an entity </a:t>
            </a:r>
          </a:p>
          <a:p>
            <a:pPr lvl="1" eaLnBrk="1" hangingPunct="1"/>
            <a:r>
              <a:rPr lang="en-US" altLang="en-US" smtClean="0"/>
              <a:t>Holds data. </a:t>
            </a:r>
          </a:p>
          <a:p>
            <a:pPr lvl="1" eaLnBrk="1" hangingPunct="1"/>
            <a:r>
              <a:rPr lang="en-US" altLang="en-US" smtClean="0"/>
              <a:t>Has operations and/or methods that can manipulate the data. </a:t>
            </a:r>
          </a:p>
          <a:p>
            <a:pPr eaLnBrk="1" hangingPunct="1"/>
            <a:r>
              <a:rPr lang="en-US" altLang="en-US" smtClean="0"/>
              <a:t>When variable created with assignment statement</a:t>
            </a:r>
          </a:p>
          <a:p>
            <a:pPr lvl="1" eaLnBrk="1" hangingPunct="1"/>
            <a:r>
              <a:rPr lang="en-US" altLang="en-US" smtClean="0"/>
              <a:t>Value on the right side becomes an object in memory</a:t>
            </a:r>
          </a:p>
          <a:p>
            <a:pPr lvl="1" eaLnBrk="1" hangingPunct="1"/>
            <a:r>
              <a:rPr lang="en-US" altLang="en-US" smtClean="0"/>
              <a:t>Variable references (points to)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Immutable and Mutable Objects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list altered</a:t>
            </a:r>
          </a:p>
          <a:p>
            <a:pPr lvl="1" eaLnBrk="1" hangingPunct="1"/>
            <a:r>
              <a:rPr lang="en-US" altLang="en-US" smtClean="0"/>
              <a:t>Changes made to the object in list's memory location</a:t>
            </a:r>
          </a:p>
          <a:p>
            <a:pPr eaLnBrk="1" hangingPunct="1"/>
            <a:r>
              <a:rPr lang="en-US" altLang="en-US" smtClean="0"/>
              <a:t>Contrast when value of variable is number, string, or tuple  … when value changed, </a:t>
            </a:r>
          </a:p>
          <a:p>
            <a:pPr lvl="1" eaLnBrk="1" hangingPunct="1"/>
            <a:r>
              <a:rPr lang="en-US" altLang="en-US" smtClean="0"/>
              <a:t>Python designates a new memory location to hold the new value </a:t>
            </a:r>
          </a:p>
          <a:p>
            <a:pPr lvl="1" eaLnBrk="1" hangingPunct="1"/>
            <a:r>
              <a:rPr lang="en-US" altLang="en-US" smtClean="0"/>
              <a:t>And the variable references that new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z="4000" b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z="4000" smtClean="0"/>
              <a:t> </a:t>
            </a:r>
            <a:r>
              <a:rPr lang="en-US" altLang="en-US" smtClean="0"/>
              <a:t>Object</a:t>
            </a:r>
          </a:p>
        </p:txBody>
      </p:sp>
      <p:sp>
        <p:nvSpPr>
          <p:cNvPr id="409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list is an ordered sequence of Python objects</a:t>
            </a:r>
          </a:p>
          <a:p>
            <a:pPr lvl="1" eaLnBrk="1" hangingPunct="1"/>
            <a:r>
              <a:rPr lang="en-US" altLang="en-US" smtClean="0"/>
              <a:t>Objects can be of any type </a:t>
            </a:r>
          </a:p>
          <a:p>
            <a:pPr lvl="1" eaLnBrk="1" hangingPunct="1"/>
            <a:r>
              <a:rPr lang="en-US" altLang="en-US" smtClean="0"/>
              <a:t>Objects do not have to all be the same type. </a:t>
            </a:r>
          </a:p>
          <a:p>
            <a:pPr lvl="1" eaLnBrk="1" hangingPunct="1"/>
            <a:r>
              <a:rPr lang="en-US" altLang="en-US" smtClean="0"/>
              <a:t>Constructed by writing items enclosed in square brackets … items separated by commas.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876800"/>
            <a:ext cx="6659563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Immutable and Mutable Objects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way to say this</a:t>
            </a:r>
          </a:p>
          <a:p>
            <a:pPr lvl="1" eaLnBrk="1" hangingPunct="1"/>
            <a:r>
              <a:rPr lang="en-US" altLang="en-US" smtClean="0"/>
              <a:t>Lists can be changed in place</a:t>
            </a:r>
          </a:p>
          <a:p>
            <a:pPr lvl="1" eaLnBrk="1" hangingPunct="1"/>
            <a:r>
              <a:rPr lang="en-US" altLang="en-US" smtClean="0"/>
              <a:t>Numbers, strings, and tuples cannot</a:t>
            </a:r>
          </a:p>
          <a:p>
            <a:pPr eaLnBrk="1" hangingPunct="1"/>
            <a:r>
              <a:rPr lang="en-US" altLang="en-US" smtClean="0"/>
              <a:t>Objects changed in place are </a:t>
            </a:r>
            <a:r>
              <a:rPr lang="en-US" altLang="en-US" i="1" smtClean="0"/>
              <a:t>mutable</a:t>
            </a:r>
          </a:p>
          <a:p>
            <a:pPr eaLnBrk="1" hangingPunct="1"/>
            <a:r>
              <a:rPr lang="en-US" altLang="en-US" smtClean="0"/>
              <a:t>Objects that </a:t>
            </a:r>
            <a:r>
              <a:rPr lang="en-US" altLang="en-US" i="1" smtClean="0"/>
              <a:t>cannot</a:t>
            </a:r>
            <a:r>
              <a:rPr lang="en-US" altLang="en-US" smtClean="0"/>
              <a:t> be changed in place are </a:t>
            </a:r>
            <a:r>
              <a:rPr lang="en-US" altLang="en-US" i="1" smtClean="0"/>
              <a:t>immutable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Immutable and Mutable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533400" y="5811838"/>
            <a:ext cx="8077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FIGURE 2.29  Memory allocation corresponding to a  program.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1604963"/>
            <a:ext cx="6019800" cy="375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Immutable and Mutable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33400" y="5811838"/>
            <a:ext cx="8077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FIGURE 2.29  Memory allocation corresponding to a  program.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47800"/>
            <a:ext cx="5029200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Copying Lists</a:t>
            </a:r>
          </a:p>
        </p:txBody>
      </p:sp>
      <p:sp>
        <p:nvSpPr>
          <p:cNvPr id="2867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results of this program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All because </a:t>
            </a:r>
            <a:r>
              <a:rPr lang="en-US" altLang="en-US" i="1" smtClean="0"/>
              <a:t>lists are mutable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738" y="2438400"/>
            <a:ext cx="8269287" cy="164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Copying Lists</a:t>
            </a:r>
          </a:p>
        </p:txBody>
      </p:sp>
      <p:sp>
        <p:nvSpPr>
          <p:cNvPr id="2969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Now note change in line 2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Third line of code will not affect memory location pointed to by </a:t>
            </a:r>
            <a:r>
              <a:rPr lang="en-US" altLang="en-US" i="1" smtClean="0"/>
              <a:t>list1</a:t>
            </a:r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525" y="2438400"/>
            <a:ext cx="7923213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Indexing, Deleting, and </a:t>
            </a:r>
            <a:br>
              <a:rPr lang="en-US" altLang="en-US" smtClean="0"/>
            </a:br>
            <a:r>
              <a:rPr lang="en-US" altLang="en-US" smtClean="0"/>
              <a:t>Slicing Out of Bounds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Python does </a:t>
            </a:r>
            <a:r>
              <a:rPr lang="en-US" i="1" dirty="0" smtClean="0"/>
              <a:t>not</a:t>
            </a:r>
            <a:r>
              <a:rPr lang="en-US" dirty="0" smtClean="0"/>
              <a:t> allow out of bounds indexing for individual items in lists and tuples</a:t>
            </a:r>
          </a:p>
          <a:p>
            <a:pPr lvl="1" eaLnBrk="1" hangingPunct="1">
              <a:defRPr/>
            </a:pPr>
            <a:r>
              <a:rPr lang="en-US" dirty="0" smtClean="0"/>
              <a:t>But </a:t>
            </a:r>
            <a:r>
              <a:rPr lang="en-US" i="1" dirty="0" smtClean="0"/>
              <a:t>does</a:t>
            </a:r>
            <a:r>
              <a:rPr lang="en-US" dirty="0" smtClean="0"/>
              <a:t> allow </a:t>
            </a:r>
            <a:r>
              <a:rPr lang="en-US" dirty="0"/>
              <a:t>it for </a:t>
            </a:r>
            <a:r>
              <a:rPr lang="en-US" dirty="0" smtClean="0"/>
              <a:t>slices</a:t>
            </a:r>
          </a:p>
          <a:p>
            <a:pPr eaLnBrk="1" hangingPunct="1">
              <a:defRPr/>
            </a:pPr>
            <a:r>
              <a:rPr lang="en-US" dirty="0" smtClean="0"/>
              <a:t>Given   </a:t>
            </a:r>
            <a:r>
              <a:rPr lang="en-US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list1 = [1, 2, 3, 4, 5</a:t>
            </a:r>
            <a:r>
              <a:rPr lang="en-US" sz="28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]</a:t>
            </a:r>
          </a:p>
          <a:p>
            <a:pPr lvl="1" eaLnBrk="1" hangingPunct="1">
              <a:defRPr/>
            </a:pPr>
            <a:r>
              <a:rPr lang="en-US" sz="2400" dirty="0" smtClean="0"/>
              <a:t>Then 	</a:t>
            </a:r>
            <a:r>
              <a:rPr lang="en-US" sz="2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print(list1[7]) </a:t>
            </a:r>
            <a:br>
              <a:rPr lang="en-US" sz="2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		print(list1</a:t>
            </a:r>
            <a:r>
              <a:rPr 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[-7</a:t>
            </a:r>
            <a:r>
              <a:rPr lang="en-US" sz="2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]) </a:t>
            </a:r>
            <a:br>
              <a:rPr lang="en-US" sz="2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		del </a:t>
            </a:r>
            <a:r>
              <a:rPr 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list1[7]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3048000" y="3733800"/>
            <a:ext cx="1219200" cy="1219200"/>
          </a:xfrm>
          <a:prstGeom prst="noSmoking">
            <a:avLst/>
          </a:prstGeom>
          <a:solidFill>
            <a:srgbClr val="C0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Indexing, Deleting, and </a:t>
            </a:r>
            <a:br>
              <a:rPr lang="en-US" altLang="en-US" smtClean="0"/>
            </a:br>
            <a:r>
              <a:rPr lang="en-US" altLang="en-US" smtClean="0"/>
              <a:t>Slicing Out of Bounds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If left index in slice too far negative</a:t>
            </a:r>
          </a:p>
          <a:p>
            <a:pPr lvl="1" eaLnBrk="1" hangingPunct="1"/>
            <a:r>
              <a:rPr lang="en-US" altLang="en-US" smtClean="0"/>
              <a:t>Slice will start at the beginning of the list</a:t>
            </a:r>
          </a:p>
          <a:p>
            <a:pPr eaLnBrk="1" hangingPunct="1"/>
            <a:r>
              <a:rPr lang="en-US" altLang="en-US" smtClean="0"/>
              <a:t>If right index is too large, </a:t>
            </a:r>
          </a:p>
          <a:p>
            <a:pPr lvl="1" eaLnBrk="1" hangingPunct="1"/>
            <a:r>
              <a:rPr lang="en-US" altLang="en-US" smtClean="0"/>
              <a:t>Slice will go to the end of the list.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114800"/>
            <a:ext cx="4359275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z="4000" b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z="4000" smtClean="0"/>
              <a:t> </a:t>
            </a:r>
            <a:r>
              <a:rPr lang="en-US" altLang="en-US" smtClean="0"/>
              <a:t>Object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2.5 List operations (The lists </a:t>
            </a:r>
            <a:r>
              <a:rPr lang="en-US" altLang="en-US" i="1" smtClean="0"/>
              <a:t>team</a:t>
            </a:r>
            <a:r>
              <a:rPr lang="en-US" altLang="en-US" smtClean="0"/>
              <a:t>, </a:t>
            </a:r>
            <a:r>
              <a:rPr lang="en-US" altLang="en-US" i="1" smtClean="0"/>
              <a:t>num</a:t>
            </a:r>
            <a:r>
              <a:rPr lang="en-US" altLang="en-US" smtClean="0"/>
              <a:t>, and </a:t>
            </a:r>
            <a:r>
              <a:rPr lang="en-US" altLang="en-US" i="1" smtClean="0"/>
              <a:t>words</a:t>
            </a:r>
            <a:r>
              <a:rPr lang="en-US" altLang="en-US" smtClean="0"/>
              <a:t> given in previous slide)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0063"/>
            <a:ext cx="8229600" cy="2141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z="4000" b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z="4000" smtClean="0"/>
              <a:t> </a:t>
            </a:r>
            <a:r>
              <a:rPr lang="en-US" altLang="en-US" smtClean="0"/>
              <a:t>Object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2.5 List operations (The lists </a:t>
            </a:r>
            <a:r>
              <a:rPr lang="en-US" altLang="en-US" i="1" smtClean="0"/>
              <a:t>team</a:t>
            </a:r>
            <a:r>
              <a:rPr lang="en-US" altLang="en-US" smtClean="0"/>
              <a:t>, </a:t>
            </a:r>
            <a:r>
              <a:rPr lang="en-US" altLang="en-US" i="1" smtClean="0"/>
              <a:t>num</a:t>
            </a:r>
            <a:r>
              <a:rPr lang="en-US" altLang="en-US" smtClean="0"/>
              <a:t>, and </a:t>
            </a:r>
            <a:r>
              <a:rPr lang="en-US" altLang="en-US" i="1" smtClean="0"/>
              <a:t>words</a:t>
            </a:r>
            <a:r>
              <a:rPr lang="en-US" altLang="en-US" smtClean="0"/>
              <a:t> given in previous slide)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14663"/>
            <a:ext cx="8229600" cy="2062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z="4000" b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z="4000" smtClean="0"/>
              <a:t> </a:t>
            </a:r>
            <a:r>
              <a:rPr lang="en-US" altLang="en-US" smtClean="0"/>
              <a:t>Object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Program requests five grades as input, displays average after dropping two lowest grades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00400"/>
            <a:ext cx="8237538" cy="274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z="4000" b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z="4000" smtClean="0"/>
              <a:t> </a:t>
            </a:r>
            <a:r>
              <a:rPr lang="en-US" altLang="en-US" smtClean="0"/>
              <a:t>Object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altLang="en-US" smtClean="0"/>
              <a:t>Program requests five grades as input, displays average after dropping two lowest grades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819400"/>
            <a:ext cx="5429250" cy="3335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Slices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i="1" smtClean="0"/>
              <a:t>slice</a:t>
            </a:r>
            <a:r>
              <a:rPr lang="en-US" altLang="en-US" smtClean="0"/>
              <a:t> of a list is a sublist specified with colon notation</a:t>
            </a:r>
          </a:p>
          <a:p>
            <a:pPr lvl="1" eaLnBrk="1" hangingPunct="1"/>
            <a:r>
              <a:rPr lang="en-US" altLang="en-US" smtClean="0"/>
              <a:t>Analogous to a slice of a string</a:t>
            </a:r>
          </a:p>
          <a:p>
            <a:pPr eaLnBrk="1" hangingPunct="1"/>
            <a:r>
              <a:rPr lang="en-US" altLang="en-US" smtClean="0"/>
              <a:t>Table 2.6 Meanings of slice notations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191000"/>
            <a:ext cx="8347075" cy="1576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Slices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2.7 Examples of slices where </a:t>
            </a:r>
            <a:br>
              <a:rPr lang="en-US" altLang="en-US" smtClean="0"/>
            </a:br>
            <a:r>
              <a:rPr lang="en-US" altLang="en-US" smtClean="0"/>
              <a:t>list1 = ['a', 'b', 'c', 'd', 'e', 'f'].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971800"/>
            <a:ext cx="7464425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z="4000" b="1" smtClean="0"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altLang="en-US" smtClean="0"/>
              <a:t> and </a:t>
            </a:r>
            <a:r>
              <a:rPr lang="en-US" altLang="en-US" sz="4000" b="1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altLang="en-US" smtClean="0"/>
              <a:t> Methods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eaLnBrk="1" hangingPunct="1"/>
            <a:r>
              <a:rPr lang="en-US" altLang="en-US" smtClean="0"/>
              <a:t>Split method turns single string into list of substrings</a:t>
            </a:r>
          </a:p>
          <a:p>
            <a:pPr eaLnBrk="1" hangingPunct="1"/>
            <a:r>
              <a:rPr lang="en-US" altLang="en-US" smtClean="0"/>
              <a:t>Join method turns a list of strings into a single string.</a:t>
            </a:r>
          </a:p>
          <a:p>
            <a:pPr eaLnBrk="1" hangingPunct="1"/>
            <a:r>
              <a:rPr lang="en-US" altLang="en-US" smtClean="0"/>
              <a:t>Notice that these methods are inverses of each other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thonMaster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ppt6191.tmp</Template>
  <TotalTime>173</TotalTime>
  <Words>946</Words>
  <Application>Microsoft Office PowerPoint</Application>
  <PresentationFormat>On-screen Show (4:3)</PresentationFormat>
  <Paragraphs>124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Arial</vt:lpstr>
      <vt:lpstr>Courier New</vt:lpstr>
      <vt:lpstr>PythonMaster1</vt:lpstr>
      <vt:lpstr>Lists and Tuples  an Introduction</vt:lpstr>
      <vt:lpstr>The list Object</vt:lpstr>
      <vt:lpstr>The list Object</vt:lpstr>
      <vt:lpstr>The list Object</vt:lpstr>
      <vt:lpstr>The list Object</vt:lpstr>
      <vt:lpstr>The list Object</vt:lpstr>
      <vt:lpstr>Slices</vt:lpstr>
      <vt:lpstr>Slices</vt:lpstr>
      <vt:lpstr>The split and join Methods </vt:lpstr>
      <vt:lpstr>The split and join Methods </vt:lpstr>
      <vt:lpstr>The split and join Methods </vt:lpstr>
      <vt:lpstr>The tuple Object </vt:lpstr>
      <vt:lpstr>The tuple Object </vt:lpstr>
      <vt:lpstr>The tuple Object </vt:lpstr>
      <vt:lpstr>The tuple Object </vt:lpstr>
      <vt:lpstr>Nested Lists </vt:lpstr>
      <vt:lpstr>Nested Lists </vt:lpstr>
      <vt:lpstr>Immutable and Mutable Objects</vt:lpstr>
      <vt:lpstr>Immutable and Mutable Objects</vt:lpstr>
      <vt:lpstr>Immutable and Mutable Objects</vt:lpstr>
      <vt:lpstr>Immutable and Mutable Objects</vt:lpstr>
      <vt:lpstr>Immutable and Mutable Objects</vt:lpstr>
      <vt:lpstr>Copying Lists</vt:lpstr>
      <vt:lpstr>Copying Lists</vt:lpstr>
      <vt:lpstr>Indexing, Deleting, and  Slicing Out of Bounds</vt:lpstr>
      <vt:lpstr>Indexing, Deleting, and  Slicing Out of Bounds</vt:lpstr>
      <vt:lpstr>End</vt:lpstr>
    </vt:vector>
  </TitlesOfParts>
  <Company>Windows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Lists, Tuples, and Files an Introduction</dc:title>
  <dc:creator>Steve</dc:creator>
  <cp:lastModifiedBy>Kilwake J</cp:lastModifiedBy>
  <cp:revision>20</cp:revision>
  <dcterms:created xsi:type="dcterms:W3CDTF">2014-10-13T21:48:45Z</dcterms:created>
  <dcterms:modified xsi:type="dcterms:W3CDTF">2021-05-18T13:41:10Z</dcterms:modified>
</cp:coreProperties>
</file>