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54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7DB51-1392-4B9F-AC86-CE05744C7631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8B33D-E333-4DB1-8E77-66B8F9BEA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84841-63D3-4829-A6B2-90BD537416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562600"/>
            <a:ext cx="8229600" cy="685800"/>
          </a:xfr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3BBC3E6E-CF05-4C5B-8CDD-6AF8B5158BBF}" type="datetimeFigureOut">
              <a:rPr lang="en-US" smtClean="0"/>
              <a:pPr/>
              <a:t>06-Jul-21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339225D-F0A1-4F4C-97DA-F1D141F78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</a:t>
            </a:r>
            <a:r>
              <a:rPr lang="en-US" dirty="0"/>
              <a:t>O</a:t>
            </a:r>
            <a:r>
              <a:rPr lang="en-US" dirty="0" smtClean="0"/>
              <a:t>riented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Classes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Classes are templates from which objects are created</a:t>
            </a:r>
          </a:p>
          <a:p>
            <a:pPr lvl="1" eaLnBrk="1" hangingPunct="1"/>
            <a:r>
              <a:rPr lang="en-US" altLang="en-US" smtClean="0"/>
              <a:t>Specifies properties, methods that will be common to all objects, instances of that class</a:t>
            </a:r>
          </a:p>
          <a:p>
            <a:pPr eaLnBrk="1" hangingPunct="1"/>
            <a:r>
              <a:rPr lang="en-US" altLang="en-US" smtClean="0"/>
              <a:t>Classes can be </a:t>
            </a:r>
          </a:p>
          <a:p>
            <a:pPr lvl="1" eaLnBrk="1" hangingPunct="1"/>
            <a:r>
              <a:rPr lang="en-US" altLang="en-US" smtClean="0"/>
              <a:t>Typed directly into programs </a:t>
            </a:r>
          </a:p>
          <a:p>
            <a:pPr lvl="1" eaLnBrk="1" hangingPunct="1"/>
            <a:r>
              <a:rPr lang="en-US" altLang="en-US" smtClean="0"/>
              <a:t>Stored in modules and brought into programs with an import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en-US" smtClean="0"/>
              <a:t>User-defined Classes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2: Program shows effect of three different statements that create an instance of a Rectangle object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33400" y="2895600"/>
            <a:ext cx="7532688" cy="2762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10400" y="4491038"/>
            <a:ext cx="151447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Classes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3: Program uses </a:t>
            </a:r>
            <a:r>
              <a:rPr lang="en-US" altLang="en-US" i="1" smtClean="0"/>
              <a:t>Rectangle</a:t>
            </a:r>
            <a:r>
              <a:rPr lang="en-US" altLang="en-US" smtClean="0"/>
              <a:t> class methods to set, get measurements of rectangle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 l="1200" r="1716"/>
          <a:stretch/>
        </p:blipFill>
        <p:spPr bwMode="auto">
          <a:xfrm>
            <a:off x="457200" y="2971800"/>
            <a:ext cx="8321675" cy="2124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Classes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81000" y="2266950"/>
            <a:ext cx="8428038" cy="329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Other Forms of Initializer Method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other ways the initializer could have been defined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Third form, </a:t>
            </a:r>
            <a:br>
              <a:rPr lang="en-US" altLang="en-US" smtClean="0"/>
            </a:br>
            <a:r>
              <a:rPr lang="en-US" altLang="en-US" smtClean="0"/>
              <a:t>statement</a:t>
            </a:r>
            <a:br>
              <a:rPr lang="en-US" altLang="en-US" smtClean="0"/>
            </a:br>
            <a:r>
              <a:rPr lang="en-US" altLang="en-US" smtClean="0"/>
              <a:t>creating an</a:t>
            </a:r>
            <a:br>
              <a:rPr lang="en-US" altLang="en-US" smtClean="0"/>
            </a:br>
            <a:r>
              <a:rPr lang="en-US" altLang="en-US" smtClean="0"/>
              <a:t>instance</a:t>
            </a:r>
            <a:br>
              <a:rPr lang="en-US" altLang="en-US" smtClean="0"/>
            </a:br>
            <a:r>
              <a:rPr lang="en-US" altLang="en-US" smtClean="0"/>
              <a:t>must provide</a:t>
            </a:r>
            <a:br>
              <a:rPr lang="en-US" altLang="en-US" smtClean="0"/>
            </a:br>
            <a:r>
              <a:rPr lang="en-US" altLang="en-US" smtClean="0"/>
              <a:t>two arguments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2667000"/>
            <a:ext cx="41910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6210300" y="4419600"/>
            <a:ext cx="1943100" cy="609600"/>
          </a:xfrm>
          <a:prstGeom prst="ellipse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Number of Methods in a Class Definition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Class definitions can contain as many methods as desired</a:t>
            </a:r>
          </a:p>
          <a:p>
            <a:pPr eaLnBrk="1" hangingPunct="1"/>
            <a:r>
              <a:rPr lang="en-US" altLang="en-US" dirty="0" smtClean="0"/>
              <a:t>Example 4: Program uses a class containing no mutator or accessor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114800"/>
            <a:ext cx="7102475" cy="2551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Number of Methods in a Class Definition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8" y="2438400"/>
            <a:ext cx="7847012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 of Objects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Items of a list can have any data type</a:t>
            </a:r>
          </a:p>
          <a:p>
            <a:pPr lvl="1" eaLnBrk="1" hangingPunct="1"/>
            <a:r>
              <a:rPr lang="en-US" altLang="en-US" dirty="0" smtClean="0"/>
              <a:t>Including a user-defined class</a:t>
            </a:r>
          </a:p>
          <a:p>
            <a:pPr eaLnBrk="1" hangingPunct="1"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END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Definitions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u="sng" dirty="0" smtClean="0"/>
              <a:t>Class definition</a:t>
            </a:r>
            <a:r>
              <a:rPr lang="en-US" altLang="en-US" dirty="0" smtClean="0"/>
              <a:t>: set of statements that define a class’s methods and data attributes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/>
              <a:t>Format: begin with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en-US" i="1" dirty="0" err="1" smtClean="0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 dirty="0" smtClean="0">
                <a:cs typeface="Courier New" pitchFamily="49" charset="0"/>
              </a:rPr>
              <a:t>Class names often start with uppercase letter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Method definition like any other python function definition</a:t>
            </a:r>
          </a:p>
          <a:p>
            <a:pPr lvl="2">
              <a:buFontTx/>
              <a:buChar char="•"/>
            </a:pPr>
            <a:r>
              <a:rPr lang="en-US" altLang="en-US" u="sng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u="sng" dirty="0" smtClean="0">
                <a:cs typeface="Courier New" pitchFamily="49" charset="0"/>
              </a:rPr>
              <a:t> parameter</a:t>
            </a:r>
            <a:r>
              <a:rPr lang="en-US" altLang="en-US" dirty="0" smtClean="0">
                <a:cs typeface="Courier New" pitchFamily="49" charset="0"/>
              </a:rPr>
              <a:t>: required in every method in the class – references the specific object that the method is working on (</a:t>
            </a:r>
            <a:r>
              <a:rPr lang="en-US" altLang="en-US" b="1" i="1" dirty="0" smtClean="0">
                <a:cs typeface="Courier New" pitchFamily="49" charset="0"/>
              </a:rPr>
              <a:t>self</a:t>
            </a:r>
            <a:r>
              <a:rPr lang="en-US" altLang="en-US" dirty="0" smtClean="0">
                <a:cs typeface="Courier New" pitchFamily="49" charset="0"/>
              </a:rPr>
              <a:t> is the equivalent of </a:t>
            </a:r>
            <a:r>
              <a:rPr lang="en-US" altLang="en-US" b="1" i="1" dirty="0" smtClean="0">
                <a:cs typeface="Courier New" pitchFamily="49" charset="0"/>
              </a:rPr>
              <a:t>this</a:t>
            </a:r>
            <a:r>
              <a:rPr lang="en-US" altLang="en-US" dirty="0" smtClean="0">
                <a:cs typeface="Courier New" pitchFamily="49" charset="0"/>
              </a:rPr>
              <a:t> operator in Java)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Definitions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u="sng" dirty="0" smtClean="0">
                <a:cs typeface="Courier New" pitchFamily="49" charset="0"/>
              </a:rPr>
              <a:t>Initializer method</a:t>
            </a:r>
            <a:r>
              <a:rPr lang="en-US" altLang="en-US" dirty="0" smtClean="0">
                <a:cs typeface="Courier New" pitchFamily="49" charset="0"/>
              </a:rPr>
              <a:t>: automatically executed when an instance of the class is created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Initializes object’s data attributes and assigns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dirty="0" smtClean="0">
                <a:cs typeface="Courier New" pitchFamily="49" charset="0"/>
              </a:rPr>
              <a:t> parameter to the object that was just created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Format: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def __init__ (self):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Usually the first method in a class definition ( </a:t>
            </a:r>
            <a:r>
              <a:rPr lang="en-US" altLang="en-US" b="1" i="1" dirty="0" smtClean="0">
                <a:cs typeface="Courier New" pitchFamily="49" charset="0"/>
              </a:rPr>
              <a:t>Initializer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b="1" i="1" dirty="0">
                <a:cs typeface="Courier New" pitchFamily="49" charset="0"/>
              </a:rPr>
              <a:t>method</a:t>
            </a:r>
            <a:r>
              <a:rPr lang="en-US" altLang="en-US" dirty="0" smtClean="0">
                <a:cs typeface="Courier New" pitchFamily="49" charset="0"/>
              </a:rPr>
              <a:t> is the equivalent of the </a:t>
            </a:r>
            <a:r>
              <a:rPr lang="en-US" altLang="en-US" b="1" i="1" dirty="0">
                <a:cs typeface="Courier New" pitchFamily="49" charset="0"/>
              </a:rPr>
              <a:t>constructor</a:t>
            </a:r>
            <a:r>
              <a:rPr lang="en-US" altLang="en-US" dirty="0" smtClean="0">
                <a:cs typeface="Courier New" pitchFamily="49" charset="0"/>
              </a:rPr>
              <a:t> in Java)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Definitions (cont’d.)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36705"/>
            <a:ext cx="8229600" cy="43450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Definitions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dirty="0" smtClean="0">
                <a:cs typeface="Courier New" pitchFamily="49" charset="0"/>
              </a:rPr>
              <a:t>To create a new instance of a class call the </a:t>
            </a:r>
            <a:r>
              <a:rPr lang="en-US" altLang="en-US" dirty="0" err="1" smtClean="0">
                <a:cs typeface="Courier New" pitchFamily="49" charset="0"/>
              </a:rPr>
              <a:t>initializer</a:t>
            </a:r>
            <a:r>
              <a:rPr lang="en-US" altLang="en-US" dirty="0" smtClean="0">
                <a:cs typeface="Courier New" pitchFamily="49" charset="0"/>
              </a:rPr>
              <a:t> method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Format: </a:t>
            </a:r>
            <a:r>
              <a:rPr lang="en-US" altLang="en-US" i="1" dirty="0" err="1" smtClean="0">
                <a:latin typeface="Courier New" pitchFamily="49" charset="0"/>
                <a:cs typeface="Courier New" pitchFamily="49" charset="0"/>
              </a:rPr>
              <a:t>My_instance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en-US" i="1" dirty="0" err="1" smtClean="0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Tx/>
              <a:buChar char="•"/>
            </a:pPr>
            <a:r>
              <a:rPr lang="en-US" altLang="en-US" dirty="0" smtClean="0">
                <a:cs typeface="Courier New" pitchFamily="49" charset="0"/>
              </a:rPr>
              <a:t>To call any of the class methods using the created instance, use dot notation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Format: </a:t>
            </a:r>
            <a:r>
              <a:rPr lang="en-US" altLang="en-US" i="1" dirty="0" err="1" smtClean="0">
                <a:latin typeface="Courier New" pitchFamily="49" charset="0"/>
                <a:cs typeface="Courier New" pitchFamily="49" charset="0"/>
              </a:rPr>
              <a:t>My_instance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altLang="en-US" i="1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Because the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dirty="0" smtClean="0">
                <a:cs typeface="Courier New" pitchFamily="49" charset="0"/>
              </a:rPr>
              <a:t> parameter references the specific instance of the object, the method will affect this instance</a:t>
            </a:r>
          </a:p>
          <a:p>
            <a:pPr lvl="2">
              <a:buFontTx/>
              <a:buChar char="•"/>
            </a:pPr>
            <a:r>
              <a:rPr lang="en-US" altLang="en-US" dirty="0" smtClean="0">
                <a:cs typeface="Courier New" pitchFamily="49" charset="0"/>
              </a:rPr>
              <a:t>Reference to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altLang="en-US" dirty="0" smtClean="0">
                <a:cs typeface="Courier New" pitchFamily="49" charset="0"/>
              </a:rPr>
              <a:t> is passed automatically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Hiding Attributes and Storing Classes in Modules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>
                <a:cs typeface="Courier New" pitchFamily="49" charset="0"/>
              </a:rPr>
              <a:t>An object’s data attributes should be private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To make sure of this, place two underscores (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en-US" dirty="0" smtClean="0">
                <a:cs typeface="Courier New" pitchFamily="49" charset="0"/>
              </a:rPr>
              <a:t>) in front of attribute name</a:t>
            </a:r>
          </a:p>
          <a:p>
            <a:pPr lvl="2">
              <a:buFontTx/>
              <a:buChar char="•"/>
            </a:pPr>
            <a:r>
              <a:rPr lang="en-US" altLang="en-US" dirty="0" smtClean="0">
                <a:cs typeface="Courier New" pitchFamily="49" charset="0"/>
              </a:rPr>
              <a:t>Example: 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current_minute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Char char="•"/>
            </a:pPr>
            <a:r>
              <a:rPr lang="en-US" altLang="en-US" dirty="0" smtClean="0">
                <a:cs typeface="Courier New" pitchFamily="49" charset="0"/>
              </a:rPr>
              <a:t>Classes can be stored in modules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Filename for module must end in .</a:t>
            </a:r>
            <a:r>
              <a:rPr lang="en-US" altLang="en-US" dirty="0" err="1" smtClean="0">
                <a:cs typeface="Courier New" pitchFamily="49" charset="0"/>
              </a:rPr>
              <a:t>py</a:t>
            </a:r>
            <a:endParaRPr lang="en-US" altLang="en-US" dirty="0" smtClean="0">
              <a:cs typeface="Courier New" pitchFamily="49" charset="0"/>
            </a:endParaRP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cs typeface="Courier New" pitchFamily="49" charset="0"/>
              </a:rPr>
              <a:t>Module can be imported to programs that use the class</a:t>
            </a:r>
          </a:p>
          <a:p>
            <a:pPr>
              <a:buFontTx/>
              <a:buChar char="•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Classes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Each class we define will </a:t>
            </a:r>
          </a:p>
          <a:p>
            <a:pPr lvl="1" eaLnBrk="1" hangingPunct="1"/>
            <a:r>
              <a:rPr lang="en-US" altLang="en-US" smtClean="0"/>
              <a:t>Have a specified set of methods </a:t>
            </a:r>
          </a:p>
          <a:p>
            <a:pPr eaLnBrk="1" hangingPunct="1"/>
            <a:r>
              <a:rPr lang="en-US" altLang="en-US" smtClean="0"/>
              <a:t>Each object (instance) of the class </a:t>
            </a:r>
          </a:p>
          <a:p>
            <a:pPr lvl="1" eaLnBrk="1" hangingPunct="1"/>
            <a:r>
              <a:rPr lang="en-US" altLang="en-US" smtClean="0"/>
              <a:t>Will have its own value(s)</a:t>
            </a:r>
          </a:p>
          <a:p>
            <a:pPr eaLnBrk="1" hangingPunct="1"/>
            <a:r>
              <a:rPr lang="en-US" altLang="en-US" smtClean="0"/>
              <a:t>Class definitions have the general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724400"/>
            <a:ext cx="5743575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Classes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Methods defined much like ordinary functions</a:t>
            </a:r>
          </a:p>
          <a:p>
            <a:pPr lvl="1" eaLnBrk="1" hangingPunct="1"/>
            <a:r>
              <a:rPr lang="en-US" altLang="en-US" dirty="0" smtClean="0"/>
              <a:t>Methods have </a:t>
            </a:r>
            <a:r>
              <a:rPr lang="en-US" altLang="en-US" i="1" dirty="0" smtClean="0"/>
              <a:t>self</a:t>
            </a:r>
            <a:r>
              <a:rPr lang="en-US" altLang="en-US" dirty="0" smtClean="0"/>
              <a:t> as their first parameter. </a:t>
            </a:r>
          </a:p>
          <a:p>
            <a:pPr lvl="1" eaLnBrk="1" hangingPunct="1"/>
            <a:r>
              <a:rPr lang="en-US" altLang="en-US" dirty="0" smtClean="0"/>
              <a:t>Each method's self parameter references the object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1295400" y="5715000"/>
            <a:ext cx="670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400" dirty="0" smtClean="0"/>
              <a:t>A </a:t>
            </a:r>
            <a:r>
              <a:rPr lang="en-US" altLang="en-US" sz="2400" dirty="0"/>
              <a:t>typical class definition.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733800"/>
            <a:ext cx="6780213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User-defined Classes</a:t>
            </a:r>
          </a:p>
        </p:txBody>
      </p:sp>
      <p:sp>
        <p:nvSpPr>
          <p:cNvPr id="921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15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typical class definition.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Inc., Hoboken, NJ.  All rights reserved.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271588"/>
            <a:ext cx="7513637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208</TotalTime>
  <Words>610</Words>
  <Application>Microsoft Office PowerPoint</Application>
  <PresentationFormat>On-screen Show (4:3)</PresentationFormat>
  <Paragraphs>77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Foundry</vt:lpstr>
      <vt:lpstr>Object Oriented Programming</vt:lpstr>
      <vt:lpstr>Class Definitions</vt:lpstr>
      <vt:lpstr>Class Definitions (cont’d.)</vt:lpstr>
      <vt:lpstr>Class Definitions (cont’d.)</vt:lpstr>
      <vt:lpstr>Class Definitions (cont’d.)</vt:lpstr>
      <vt:lpstr>Hiding Attributes and Storing Classes in Modules</vt:lpstr>
      <vt:lpstr>User-defined Classes</vt:lpstr>
      <vt:lpstr>User-defined Classes</vt:lpstr>
      <vt:lpstr>User-defined Classes</vt:lpstr>
      <vt:lpstr>User-defined Classes</vt:lpstr>
      <vt:lpstr>User-defined Classes</vt:lpstr>
      <vt:lpstr>User-defined Classes</vt:lpstr>
      <vt:lpstr>User-defined Classes</vt:lpstr>
      <vt:lpstr>Other Forms of Initializer Method</vt:lpstr>
      <vt:lpstr>Number of Methods in a Class Definition</vt:lpstr>
      <vt:lpstr>Number of Methods in a Class Definition</vt:lpstr>
      <vt:lpstr>Lists of Objects</vt:lpstr>
      <vt:lpstr>END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Kilwake J</dc:creator>
  <cp:lastModifiedBy>Kilwake J</cp:lastModifiedBy>
  <cp:revision>3</cp:revision>
  <dcterms:created xsi:type="dcterms:W3CDTF">2021-07-05T09:06:34Z</dcterms:created>
  <dcterms:modified xsi:type="dcterms:W3CDTF">2021-07-06T19:04:34Z</dcterms:modified>
</cp:coreProperties>
</file>