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57BFD-7A43-4B96-8435-67C5DA32FE8F}" type="datetimeFigureOut">
              <a:rPr lang="en-US" smtClean="0"/>
              <a:t>16-Jun-21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5AE5A-9D8F-4B08-907E-1A4DD7CBEA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Execution Flow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Enables combining multiple relational operators</a:t>
            </a:r>
          </a:p>
          <a:p>
            <a:pPr eaLnBrk="1" hangingPunct="1"/>
            <a:r>
              <a:rPr lang="en-US" altLang="en-US" dirty="0" smtClean="0"/>
              <a:t>Logical operators are the reserved words 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dirty="0" smtClean="0"/>
              <a:t>, and </a:t>
            </a:r>
            <a:r>
              <a:rPr lang="en-US" alt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</a:t>
            </a:r>
          </a:p>
          <a:p>
            <a:pPr eaLnBrk="1" hangingPunct="1"/>
            <a:r>
              <a:rPr lang="en-US" altLang="en-US" dirty="0" smtClean="0"/>
              <a:t>Conditions that use these operators are called compound conditions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Given: </a:t>
            </a:r>
            <a:r>
              <a:rPr lang="en-US" i="1" dirty="0"/>
              <a:t>cond1 </a:t>
            </a:r>
            <a:r>
              <a:rPr lang="en-US" dirty="0"/>
              <a:t>and </a:t>
            </a:r>
            <a:r>
              <a:rPr lang="en-US" i="1" dirty="0"/>
              <a:t>cond2 </a:t>
            </a:r>
            <a:r>
              <a:rPr lang="en-US" dirty="0"/>
              <a:t>are </a:t>
            </a:r>
            <a:r>
              <a:rPr lang="en-US" dirty="0" smtClean="0"/>
              <a:t>conditions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cond1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cond2 </a:t>
            </a:r>
            <a:r>
              <a:rPr lang="en-US" sz="3200" dirty="0"/>
              <a:t>true only if both conditions are </a:t>
            </a:r>
            <a:r>
              <a:rPr lang="en-US" sz="3200" dirty="0" smtClean="0"/>
              <a:t>true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ond1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cond2 </a:t>
            </a:r>
            <a:r>
              <a:rPr lang="en-US" sz="3200" dirty="0" smtClean="0"/>
              <a:t>true if either or both conditions are true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 cond1 </a:t>
            </a:r>
            <a:r>
              <a:rPr lang="en-US" sz="3200" dirty="0" smtClean="0"/>
              <a:t>is false if the condition is true, true if the condition is false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Operators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6: Given n = 4, answ  = “Y”  Determine expressions = </a:t>
            </a:r>
            <a:r>
              <a:rPr lang="en-US" altLang="en-US" i="1" smtClean="0"/>
              <a:t>True</a:t>
            </a:r>
            <a:r>
              <a:rPr lang="en-US" altLang="en-US" smtClean="0"/>
              <a:t> or </a:t>
            </a:r>
            <a:r>
              <a:rPr lang="en-US" altLang="en-US" i="1" smtClean="0"/>
              <a:t>False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998788"/>
            <a:ext cx="4529138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Short-Circuit Evaluation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the condition </a:t>
            </a: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cond1 and cond2 </a:t>
            </a:r>
          </a:p>
          <a:p>
            <a:pPr lvl="1" eaLnBrk="1" hangingPunct="1"/>
            <a:r>
              <a:rPr lang="en-US" altLang="en-US" sz="3200" smtClean="0"/>
              <a:t>If Python evaluates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cond1</a:t>
            </a:r>
            <a:r>
              <a:rPr lang="en-US" altLang="en-US" sz="3200" smtClean="0"/>
              <a:t> as false, it does not bother to check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cond2</a:t>
            </a:r>
            <a:endParaRPr lang="en-US" altLang="en-US" sz="3600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3600" smtClean="0"/>
              <a:t>Similarly with </a:t>
            </a:r>
            <a:r>
              <a:rPr lang="en-US" altLang="en-US" sz="3600" b="1" smtClean="0">
                <a:latin typeface="Courier New" pitchFamily="49" charset="0"/>
                <a:cs typeface="Courier New" pitchFamily="49" charset="0"/>
              </a:rPr>
              <a:t>cond1 or cond2 </a:t>
            </a:r>
          </a:p>
          <a:p>
            <a:pPr lvl="1" eaLnBrk="1" hangingPunct="1"/>
            <a:r>
              <a:rPr lang="en-US" altLang="en-US" sz="3200" smtClean="0"/>
              <a:t>If Python finds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cond1</a:t>
            </a:r>
            <a:r>
              <a:rPr lang="en-US" altLang="en-US" sz="3200" smtClean="0"/>
              <a:t> true, it does not bother to check further</a:t>
            </a:r>
          </a:p>
          <a:p>
            <a:pPr eaLnBrk="1" hangingPunct="1"/>
            <a:r>
              <a:rPr lang="en-US" altLang="en-US" sz="3600" smtClean="0"/>
              <a:t>Think why this feature helps for</a:t>
            </a:r>
            <a:br>
              <a:rPr lang="en-US" altLang="en-US" sz="3600" smtClean="0"/>
            </a:br>
            <a:r>
              <a:rPr lang="en-US" altLang="en-US" sz="2400" b="1" smtClean="0">
                <a:latin typeface="Courier New" pitchFamily="49" charset="0"/>
                <a:cs typeface="Courier New" pitchFamily="49" charset="0"/>
              </a:rPr>
              <a:t>(number != 0) and (m == (n / number))</a:t>
            </a: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altLang="en-US" sz="3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sz="4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Objects True and False are said to have Boolean data type </a:t>
            </a:r>
          </a:p>
          <a:p>
            <a:pPr lvl="1" eaLnBrk="1" hangingPunct="1"/>
            <a:r>
              <a:rPr lang="en-US" altLang="en-US" smtClean="0"/>
              <a:t> Of data type </a:t>
            </a:r>
            <a:r>
              <a:rPr lang="en-US" altLang="en-US" sz="3200" b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en-US" b="1" smtClean="0"/>
              <a:t>.</a:t>
            </a:r>
          </a:p>
          <a:p>
            <a:pPr eaLnBrk="1" hangingPunct="1"/>
            <a:r>
              <a:rPr lang="en-US" altLang="en-US" smtClean="0"/>
              <a:t>What do these lines display?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2057400" cy="1316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2175" y="4483100"/>
            <a:ext cx="2792413" cy="73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Methods that Return Boolean Values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pPr eaLnBrk="1" hangingPunct="1"/>
            <a:r>
              <a:rPr lang="en-US" altLang="en-US" smtClean="0"/>
              <a:t>Given: strings 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altLang="en-US" smtClean="0"/>
              <a:t> and </a:t>
            </a:r>
            <a:r>
              <a:rPr lang="en-US" altLang="en-US" sz="2800" b="1" smtClean="0">
                <a:latin typeface="Courier New" pitchFamily="49" charset="0"/>
                <a:cs typeface="Courier New" pitchFamily="49" charset="0"/>
              </a:rPr>
              <a:t>str2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   str1.startswith(str2)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   str1.endswith(str2)</a:t>
            </a:r>
          </a:p>
          <a:p>
            <a:pPr eaLnBrk="1" hangingPunct="1"/>
            <a:r>
              <a:rPr lang="en-US" altLang="en-US" smtClean="0"/>
              <a:t>For determining the type of an item</a:t>
            </a:r>
          </a:p>
          <a:p>
            <a:pPr lvl="1" eaLnBrk="1" hangingPunct="1"/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   isinstance(item, dataType)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Methods that Return Boolean Values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Methods that return either True or 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62213"/>
            <a:ext cx="8372475" cy="1966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1311275" y="5213350"/>
            <a:ext cx="670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/>
              <a:t>Table 3.4 Methods that return either True or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Simplifying Conditions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 or tuples can sometimes be used to simplify long compound conditions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62263"/>
            <a:ext cx="8075613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0"/>
            <a:ext cx="30670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572000"/>
            <a:ext cx="31337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Simplifying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Use of De Morgan’s Laws</a:t>
            </a:r>
          </a:p>
          <a:p>
            <a:pPr eaLnBrk="1" hangingPunct="1"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 and cond2)</a:t>
            </a:r>
            <a:r>
              <a:rPr lang="en-US" dirty="0"/>
              <a:t>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is </a:t>
            </a:r>
            <a:r>
              <a:rPr lang="en-US" dirty="0"/>
              <a:t>the same as		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not(cond1) or not(cond2)</a:t>
            </a:r>
          </a:p>
          <a:p>
            <a:pPr eaLnBrk="1" hangingPunct="1"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 or cond2)</a:t>
            </a:r>
            <a:r>
              <a:rPr lang="en-US" dirty="0"/>
              <a:t>	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is </a:t>
            </a:r>
            <a:r>
              <a:rPr lang="en-US" dirty="0"/>
              <a:t>the same as 		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not(cond1) and not(cond2)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Century Schoolbook" pitchFamily="18" charset="0"/>
              </a:rPr>
              <a:t>END</a:t>
            </a:r>
            <a:endParaRPr lang="en-US" sz="9600" dirty="0">
              <a:solidFill>
                <a:srgbClr val="FF000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and Logical Operators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/>
              <a:t>condition</a:t>
            </a:r>
            <a:r>
              <a:rPr lang="en-US" altLang="en-US" dirty="0" smtClean="0"/>
              <a:t> is an expression </a:t>
            </a:r>
          </a:p>
          <a:p>
            <a:pPr lvl="1" eaLnBrk="1" hangingPunct="1"/>
            <a:r>
              <a:rPr lang="en-US" altLang="en-US" dirty="0" smtClean="0"/>
              <a:t>Involving relational operators (such as &lt; and &gt;=)</a:t>
            </a:r>
          </a:p>
          <a:p>
            <a:pPr lvl="1" eaLnBrk="1" hangingPunct="1"/>
            <a:r>
              <a:rPr lang="en-US" altLang="en-US" dirty="0" smtClean="0"/>
              <a:t>Logical operators (such as </a:t>
            </a:r>
            <a:r>
              <a:rPr lang="en-US" altLang="en-US" dirty="0" smtClean="0">
                <a:solidFill>
                  <a:srgbClr val="FF0000"/>
                </a:solidFill>
              </a:rPr>
              <a:t>and</a:t>
            </a:r>
            <a:r>
              <a:rPr lang="en-US" altLang="en-US" dirty="0" smtClean="0"/>
              <a:t>, </a:t>
            </a:r>
            <a:r>
              <a:rPr lang="en-US" altLang="en-US" dirty="0">
                <a:solidFill>
                  <a:srgbClr val="FF0000"/>
                </a:solidFill>
              </a:rPr>
              <a:t>or</a:t>
            </a:r>
            <a:r>
              <a:rPr lang="en-US" altLang="en-US" dirty="0" smtClean="0"/>
              <a:t>, and </a:t>
            </a:r>
            <a:r>
              <a:rPr lang="en-US" altLang="en-US" dirty="0">
                <a:solidFill>
                  <a:srgbClr val="FF0000"/>
                </a:solidFill>
              </a:rPr>
              <a:t>not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Evaluates to either </a:t>
            </a:r>
            <a:r>
              <a:rPr lang="en-US" altLang="en-US" dirty="0" smtClean="0">
                <a:solidFill>
                  <a:srgbClr val="00B050"/>
                </a:solidFill>
              </a:rPr>
              <a:t>True</a:t>
            </a:r>
            <a:r>
              <a:rPr lang="en-US" altLang="en-US" dirty="0" smtClean="0"/>
              <a:t> or </a:t>
            </a:r>
            <a:r>
              <a:rPr lang="en-US" altLang="en-US" dirty="0">
                <a:solidFill>
                  <a:srgbClr val="00B050"/>
                </a:solidFill>
              </a:rPr>
              <a:t>False</a:t>
            </a:r>
            <a:r>
              <a:rPr lang="en-US" altLang="en-US" dirty="0" smtClean="0"/>
              <a:t> </a:t>
            </a:r>
          </a:p>
          <a:p>
            <a:pPr eaLnBrk="1" hangingPunct="1"/>
            <a:r>
              <a:rPr lang="en-US" altLang="en-US" dirty="0" smtClean="0"/>
              <a:t>Conditions used to make decisions</a:t>
            </a:r>
          </a:p>
          <a:p>
            <a:pPr lvl="1" eaLnBrk="1" hangingPunct="1"/>
            <a:r>
              <a:rPr lang="en-US" altLang="en-US" dirty="0" smtClean="0"/>
              <a:t>Control loops</a:t>
            </a:r>
          </a:p>
          <a:p>
            <a:pPr lvl="1" eaLnBrk="1" hangingPunct="1"/>
            <a:r>
              <a:rPr lang="en-US" altLang="en-US" dirty="0" smtClean="0"/>
              <a:t>Choose between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Relational operator </a:t>
            </a:r>
            <a:r>
              <a:rPr lang="en-US" altLang="en-US" i="1" dirty="0" smtClean="0"/>
              <a:t>less than </a:t>
            </a:r>
            <a:r>
              <a:rPr lang="en-US" altLang="en-US" dirty="0" smtClean="0"/>
              <a:t>(&lt;) can be applied to</a:t>
            </a:r>
          </a:p>
          <a:p>
            <a:pPr lvl="1" eaLnBrk="1" hangingPunct="1"/>
            <a:r>
              <a:rPr lang="en-US" altLang="en-US" dirty="0" smtClean="0"/>
              <a:t>Numbers</a:t>
            </a:r>
          </a:p>
          <a:p>
            <a:pPr lvl="1" eaLnBrk="1" hangingPunct="1"/>
            <a:r>
              <a:rPr lang="en-US" altLang="en-US" dirty="0" smtClean="0"/>
              <a:t>Strings</a:t>
            </a:r>
          </a:p>
          <a:p>
            <a:pPr lvl="1" eaLnBrk="1" hangingPunct="1"/>
            <a:r>
              <a:rPr lang="en-US" altLang="en-US" dirty="0" smtClean="0"/>
              <a:t>Other objects</a:t>
            </a:r>
          </a:p>
          <a:p>
            <a:pPr eaLnBrk="1" hangingPunct="1"/>
            <a:r>
              <a:rPr lang="en-US" altLang="en-US" dirty="0" smtClean="0"/>
              <a:t>For strings, the ASCII table determines order of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96925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1295400" y="5334000"/>
            <a:ext cx="6705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/>
              <a:t>Table 3.3 Relational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rules</a:t>
            </a:r>
          </a:p>
          <a:p>
            <a:pPr lvl="1" eaLnBrk="1" hangingPunct="1"/>
            <a:r>
              <a:rPr lang="en-US" altLang="en-US" smtClean="0"/>
              <a:t>An int </a:t>
            </a:r>
            <a:r>
              <a:rPr lang="en-US" altLang="en-US" i="1" smtClean="0"/>
              <a:t>can</a:t>
            </a:r>
            <a:r>
              <a:rPr lang="en-US" altLang="en-US" smtClean="0"/>
              <a:t> be compared to a float. </a:t>
            </a:r>
          </a:p>
          <a:p>
            <a:pPr lvl="1" eaLnBrk="1" hangingPunct="1"/>
            <a:r>
              <a:rPr lang="en-US" altLang="en-US" smtClean="0"/>
              <a:t>Otherwise, values of different types </a:t>
            </a:r>
            <a:r>
              <a:rPr lang="en-US" altLang="en-US" i="1" smtClean="0"/>
              <a:t>cannot</a:t>
            </a:r>
            <a:r>
              <a:rPr lang="en-US" altLang="en-US" smtClean="0"/>
              <a:t> be compared</a:t>
            </a:r>
          </a:p>
          <a:p>
            <a:pPr lvl="1" eaLnBrk="1" hangingPunct="1"/>
            <a:r>
              <a:rPr lang="en-US" altLang="en-US" smtClean="0"/>
              <a:t>Relational operators can be applied to lists or tuples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419600"/>
            <a:ext cx="307657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1: Determine whether following conditions evaluate to </a:t>
            </a:r>
            <a:r>
              <a:rPr lang="en-US" altLang="en-US" i="1" smtClean="0"/>
              <a:t>True</a:t>
            </a:r>
            <a:r>
              <a:rPr lang="en-US" altLang="en-US" smtClean="0"/>
              <a:t> or </a:t>
            </a:r>
            <a:r>
              <a:rPr lang="en-US" altLang="en-US" i="1" smtClean="0"/>
              <a:t>False</a:t>
            </a:r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048000"/>
            <a:ext cx="3506788" cy="2205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2: Determine whether following conditions evaluate to </a:t>
            </a:r>
            <a:r>
              <a:rPr lang="en-US" altLang="en-US" i="1" smtClean="0"/>
              <a:t>True</a:t>
            </a:r>
            <a:r>
              <a:rPr lang="en-US" altLang="en-US" smtClean="0"/>
              <a:t> or </a:t>
            </a:r>
            <a:r>
              <a:rPr lang="en-US" altLang="en-US" i="1" smtClean="0"/>
              <a:t>False</a:t>
            </a:r>
            <a:r>
              <a:rPr lang="en-US" altLang="en-US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124200"/>
            <a:ext cx="4851400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the Items in a List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Items in a list of items having same data type can be ordered with the </a:t>
            </a:r>
            <a:r>
              <a:rPr lang="en-US" altLang="en-US" sz="2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altLang="en-US" dirty="0" smtClean="0"/>
              <a:t> method</a:t>
            </a:r>
          </a:p>
          <a:p>
            <a:pPr eaLnBrk="1" hangingPunct="1"/>
            <a:r>
              <a:rPr lang="en-US" altLang="en-US" dirty="0" smtClean="0"/>
              <a:t>Example 3: Program illustrates how Python orders two simple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3870325"/>
            <a:ext cx="3638550" cy="230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Sorting the Items in a List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4: Items in a complicated list of strings.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Example 5: Items in a list of tuples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2438400"/>
            <a:ext cx="81788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" y="4827588"/>
            <a:ext cx="8178800" cy="1420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630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Execution Flow control</vt:lpstr>
      <vt:lpstr>Relational and Logical Operators</vt:lpstr>
      <vt:lpstr>Relational Operators</vt:lpstr>
      <vt:lpstr>Relational Operators</vt:lpstr>
      <vt:lpstr>Relational Operators</vt:lpstr>
      <vt:lpstr>Relational Operators</vt:lpstr>
      <vt:lpstr>Relational Operators</vt:lpstr>
      <vt:lpstr>Sorting the Items in a List </vt:lpstr>
      <vt:lpstr>Sorting the Items in a List </vt:lpstr>
      <vt:lpstr>Logical Operators</vt:lpstr>
      <vt:lpstr>Logical Operators</vt:lpstr>
      <vt:lpstr>Logical Operators</vt:lpstr>
      <vt:lpstr>Short-Circuit Evaluation</vt:lpstr>
      <vt:lpstr>The bool Data Type</vt:lpstr>
      <vt:lpstr>Methods that Return Boolean Values</vt:lpstr>
      <vt:lpstr>Methods that Return Boolean Values</vt:lpstr>
      <vt:lpstr>Simplifying Conditions</vt:lpstr>
      <vt:lpstr>Simplifying Conditions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Execution Flow control</dc:title>
  <dc:creator>Kilwake J</dc:creator>
  <cp:lastModifiedBy>Kilwake J</cp:lastModifiedBy>
  <cp:revision>1</cp:revision>
  <dcterms:created xsi:type="dcterms:W3CDTF">2021-06-16T07:59:42Z</dcterms:created>
  <dcterms:modified xsi:type="dcterms:W3CDTF">2021-06-16T08:31:37Z</dcterms:modified>
</cp:coreProperties>
</file>