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99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xmlns="" id="{7171E0E2-D8CB-458A-A7FD-C7BDBBF629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629C36"/>
                </a:solidFill>
                <a:latin typeface="Tw Cen MT" pitchFamily="34" charset="0"/>
              </a:rPr>
              <a:t>C H A P T E R  3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xmlns="" id="{3BBCDA7C-5C30-4796-97E9-62C5B2239C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latin typeface="Tw Cen MT" pitchFamily="34" charset="0"/>
              </a:rPr>
              <a:t>A First Look at Classes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98575F-E5DA-4252-BF64-BE4C38931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533400"/>
            <a:ext cx="4267200" cy="533400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EBF3F-092E-47C3-8F84-A1C3E617A53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15F791-60D0-4556-9E52-B11ECFB834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3901A-EDE4-40C9-9ABE-86FD8CB1FD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F01B4-4EC4-4CE9-983D-58EDF5A3543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54648-2A4E-49D1-ADA1-704C7DDF0E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E813F-5CC2-4275-889B-C8D46D711B2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90858-A515-4683-BB6C-9AC07D1BE60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E363D-D9DD-4701-B6EE-80AAB28DFB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BB3A0-A346-408B-AF78-7B202E3384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6C99B-48FD-4400-A101-7C295B726D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F1BF-DEEF-45B0-9871-84EB2B7D977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E0A3-0A0F-4477-9AA4-814C8E1AB8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A174905C-FB95-41A8-A07F-796A56F2FD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5838" y="6416675"/>
            <a:ext cx="6548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dirty="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2018 Pearson Education, Inc. Publishing as Pearson Addison-Wesley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3762A84A-FDA7-4EB1-AE17-83765D275B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C186F4-F28A-43C2-A1FB-67AAAE11700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3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513" y="6457950"/>
            <a:ext cx="800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29C36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RectangleDemo.java" TargetMode="Externa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RoomAreas.java" TargetMode="Externa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Rectangle%20Class%20Phase%206/RoomConstructor.java" TargetMode="External"/><Relationship Id="rId2" Type="http://schemas.openxmlformats.org/officeDocument/2006/relationships/hyperlink" Target="Rectangle%20Class%20Phase%206/ConstructorDemo.java" TargetMode="Externa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Classes and Objects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 Modifiers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 smtClean="0"/>
              <a:t>An access modifier is a Java key word that indicates how a field or method can be accessed.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 smtClean="0"/>
              <a:t>There are </a:t>
            </a:r>
            <a:r>
              <a:rPr lang="en-US" altLang="en-US" dirty="0" smtClean="0"/>
              <a:t>four </a:t>
            </a:r>
            <a:r>
              <a:rPr lang="en-US" altLang="en-US" dirty="0" smtClean="0"/>
              <a:t>Java access modifiers:</a:t>
            </a:r>
          </a:p>
          <a:p>
            <a:pPr lvl="1" eaLnBrk="1" hangingPunct="1">
              <a:buFont typeface="Arial" charset="0"/>
              <a:buBlip>
                <a:blip r:embed="rId2"/>
              </a:buBlip>
            </a:pPr>
            <a:r>
              <a:rPr lang="en-US" altLang="en-US" dirty="0" smtClean="0">
                <a:latin typeface="Courier New" pitchFamily="49" charset="0"/>
              </a:rPr>
              <a:t>public</a:t>
            </a:r>
          </a:p>
          <a:p>
            <a:pPr lvl="1" eaLnBrk="1" hangingPunct="1">
              <a:buFont typeface="Arial" charset="0"/>
              <a:buBlip>
                <a:blip r:embed="rId2"/>
              </a:buBlip>
            </a:pPr>
            <a:r>
              <a:rPr lang="en-US" altLang="en-US" dirty="0" smtClean="0">
                <a:latin typeface="Courier New" pitchFamily="49" charset="0"/>
              </a:rPr>
              <a:t>private</a:t>
            </a:r>
          </a:p>
          <a:p>
            <a:pPr lvl="1" eaLnBrk="1" hangingPunct="1">
              <a:buFont typeface="Arial" charset="0"/>
              <a:buBlip>
                <a:blip r:embed="rId2"/>
              </a:buBlip>
            </a:pPr>
            <a:r>
              <a:rPr lang="en-US" altLang="en-US" dirty="0" smtClean="0">
                <a:latin typeface="Courier New" pitchFamily="49" charset="0"/>
              </a:rPr>
              <a:t>protected</a:t>
            </a:r>
          </a:p>
          <a:p>
            <a:pPr lvl="1" eaLnBrk="1" hangingPunct="1">
              <a:buFont typeface="Arial" charset="0"/>
              <a:buBlip>
                <a:blip r:embed="rId2"/>
              </a:buBlip>
            </a:pPr>
            <a:r>
              <a:rPr lang="en-US" altLang="en-US" dirty="0" smtClean="0">
                <a:latin typeface="Courier New" pitchFamily="49" charset="0"/>
              </a:rPr>
              <a:t>package</a:t>
            </a:r>
            <a:endParaRPr lang="en-US" alt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 Modifiers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i="1" dirty="0" smtClean="0"/>
              <a:t>public</a:t>
            </a:r>
            <a:r>
              <a:rPr lang="en-US" altLang="en-US" sz="2800" dirty="0" smtClean="0"/>
              <a:t>: This access modifier states that any other class can access the resource.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i="1" dirty="0" smtClean="0"/>
              <a:t>private</a:t>
            </a:r>
            <a:r>
              <a:rPr lang="en-US" altLang="en-US" sz="2800" dirty="0" smtClean="0"/>
              <a:t>: This access modifier indicates that only data within this class can access the resource.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i="1" dirty="0" smtClean="0"/>
              <a:t>protected</a:t>
            </a:r>
            <a:r>
              <a:rPr lang="en-US" altLang="en-US" sz="2800" dirty="0" smtClean="0"/>
              <a:t>: This modifier indicates that only classes in the current package or a class lower in the class hierarchy can access this resource</a:t>
            </a:r>
            <a:r>
              <a:rPr lang="en-US" altLang="en-US" sz="2800" dirty="0" smtClean="0"/>
              <a:t>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i="1" dirty="0" smtClean="0"/>
              <a:t>package/default</a:t>
            </a:r>
            <a:r>
              <a:rPr lang="en-US" altLang="en-US" sz="2800" dirty="0" smtClean="0"/>
              <a:t>: when no modifier is specified </a:t>
            </a:r>
            <a:endParaRPr lang="en-US" altLang="en-US" sz="2800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400" dirty="0" smtClean="0">
                <a:solidFill>
                  <a:srgbClr val="FF0000"/>
                </a:solidFill>
              </a:rPr>
              <a:t>These will be explained in greater detail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 Modifiers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400" smtClean="0"/>
              <a:t>Classes that need to be used by other classes are typically made public.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400" smtClean="0"/>
              <a:t>If there is more than one class in a file, only one may be public and it must match the file name.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400" smtClean="0"/>
              <a:t>Class headers have a format: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400" i="1" smtClean="0">
                <a:solidFill>
                  <a:srgbClr val="C00000"/>
                </a:solidFill>
                <a:latin typeface="Courier New" pitchFamily="49" charset="0"/>
              </a:rPr>
              <a:t>AccessModifier</a:t>
            </a:r>
            <a:r>
              <a:rPr lang="en-US" altLang="en-US" sz="2400" smtClean="0">
                <a:solidFill>
                  <a:srgbClr val="C00000"/>
                </a:solidFill>
                <a:latin typeface="Courier New" pitchFamily="49" charset="0"/>
              </a:rPr>
              <a:t> class </a:t>
            </a:r>
            <a:r>
              <a:rPr lang="en-US" altLang="en-US" sz="2400" i="1" smtClean="0">
                <a:solidFill>
                  <a:srgbClr val="C00000"/>
                </a:solidFill>
                <a:latin typeface="Courier New" pitchFamily="49" charset="0"/>
              </a:rPr>
              <a:t>ClassName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altLang="en-US" sz="2400" i="1" smtClean="0">
                <a:solidFill>
                  <a:srgbClr val="C00000"/>
                </a:solidFill>
                <a:latin typeface="Courier New" pitchFamily="49" charset="0"/>
              </a:rPr>
              <a:t>Class Members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Encapsulation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dirty="0" smtClean="0"/>
              <a:t>Classes should be as limited in scope as needed to accomplish the goal.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dirty="0" smtClean="0"/>
              <a:t>Each class should contain all that is needed for it to operate.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dirty="0" smtClean="0">
                <a:solidFill>
                  <a:srgbClr val="FF0000"/>
                </a:solidFill>
              </a:rPr>
              <a:t>Enclosing the proper attributes and methods inside a single class is called </a:t>
            </a:r>
            <a:r>
              <a:rPr lang="en-US" altLang="en-US" sz="2800" i="1" dirty="0" smtClean="0">
                <a:solidFill>
                  <a:srgbClr val="0070C0"/>
                </a:solidFill>
              </a:rPr>
              <a:t>encapsulation</a:t>
            </a:r>
            <a:r>
              <a:rPr lang="en-US" altLang="en-US" sz="2800" dirty="0" smtClean="0"/>
              <a:t>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800" dirty="0" smtClean="0"/>
              <a:t>Encapsulation ensures that the class is </a:t>
            </a:r>
            <a:r>
              <a:rPr lang="en-US" altLang="en-US" sz="2800" i="1" dirty="0" smtClean="0"/>
              <a:t>self-contained</a:t>
            </a:r>
            <a:r>
              <a:rPr lang="en-US" alt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a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 smtClean="0"/>
              <a:t>When designing a class, decisions about the following must be made.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Blip>
                <a:blip r:embed="rId2"/>
              </a:buBlip>
            </a:pPr>
            <a:r>
              <a:rPr lang="en-US" altLang="en-US" smtClean="0"/>
              <a:t>what data must be accounted for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Blip>
                <a:blip r:embed="rId2"/>
              </a:buBlip>
            </a:pPr>
            <a:r>
              <a:rPr lang="en-US" altLang="en-US" smtClean="0"/>
              <a:t>what actions need to be performed</a:t>
            </a:r>
          </a:p>
          <a:p>
            <a:pPr lvl="1" eaLnBrk="1" hangingPunct="1">
              <a:lnSpc>
                <a:spcPct val="90000"/>
              </a:lnSpc>
              <a:buFont typeface="Arial" charset="0"/>
              <a:buBlip>
                <a:blip r:embed="rId2"/>
              </a:buBlip>
            </a:pPr>
            <a:r>
              <a:rPr lang="en-US" altLang="en-US" smtClean="0"/>
              <a:t>what data can be modified</a:t>
            </a:r>
          </a:p>
          <a:p>
            <a:pPr lvl="1" eaLnBrk="1" hangingPunct="1">
              <a:lnSpc>
                <a:spcPct val="90000"/>
              </a:lnSpc>
              <a:buFont typeface="Arial" charset="0"/>
              <a:buBlip>
                <a:blip r:embed="rId2"/>
              </a:buBlip>
            </a:pPr>
            <a:r>
              <a:rPr lang="en-US" altLang="en-US" smtClean="0"/>
              <a:t>what data needs to be accessible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Blip>
                <a:blip r:embed="rId2"/>
              </a:buBlip>
            </a:pPr>
            <a:r>
              <a:rPr lang="en-US" altLang="en-US" smtClean="0"/>
              <a:t>any rules as to how data should be modified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 smtClean="0"/>
              <a:t>Class design typically is done with the aid of a Unified Modeling Language (UML) diagram.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 Class Diagram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mtClean="0"/>
              <a:t>A UML class diagram is a graphical tool that can aid in the design of a class.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mtClean="0"/>
              <a:t>The diagram has three main sections.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3276600"/>
            <a:ext cx="2971800" cy="1371600"/>
            <a:chOff x="1968" y="2208"/>
            <a:chExt cx="1872" cy="864"/>
          </a:xfrm>
        </p:grpSpPr>
        <p:sp>
          <p:nvSpPr>
            <p:cNvPr id="15369" name="Rectangle 4">
              <a:extLst>
                <a:ext uri="{FF2B5EF4-FFF2-40B4-BE49-F238E27FC236}">
                  <a16:creationId xmlns:a16="http://schemas.microsoft.com/office/drawing/2014/main" xmlns="" id="{AFCE01BF-B3F1-4936-84E6-10E503EB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>
                  <a:solidFill>
                    <a:srgbClr val="000000"/>
                  </a:solidFill>
                </a:rPr>
                <a:t>Class Name</a:t>
              </a:r>
            </a:p>
          </p:txBody>
        </p:sp>
        <p:sp>
          <p:nvSpPr>
            <p:cNvPr id="15370" name="Rectangle 6">
              <a:extLst>
                <a:ext uri="{FF2B5EF4-FFF2-40B4-BE49-F238E27FC236}">
                  <a16:creationId xmlns:a16="http://schemas.microsoft.com/office/drawing/2014/main" xmlns="" id="{5F92097A-1B44-4D7B-B845-59FB9B435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>
                  <a:solidFill>
                    <a:srgbClr val="000000"/>
                  </a:solidFill>
                </a:rPr>
                <a:t>Attributes</a:t>
              </a:r>
            </a:p>
          </p:txBody>
        </p:sp>
        <p:sp>
          <p:nvSpPr>
            <p:cNvPr id="15371" name="Rectangle 7">
              <a:extLst>
                <a:ext uri="{FF2B5EF4-FFF2-40B4-BE49-F238E27FC236}">
                  <a16:creationId xmlns:a16="http://schemas.microsoft.com/office/drawing/2014/main" xmlns="" id="{CFDF81AF-707A-4D7E-971E-61664A4E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>
                  <a:solidFill>
                    <a:srgbClr val="000000"/>
                  </a:solidFill>
                </a:rPr>
                <a:t>Methods</a:t>
              </a:r>
            </a:p>
          </p:txBody>
        </p:sp>
      </p:grp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4648200" y="3429000"/>
            <a:ext cx="4283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C00000"/>
                </a:solidFill>
                <a:latin typeface="Times New Roman" pitchFamily="18" charset="0"/>
              </a:rPr>
              <a:t>UML diagrams are easily converted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C00000"/>
                </a:solidFill>
                <a:latin typeface="Times New Roman" pitchFamily="18" charset="0"/>
              </a:rPr>
              <a:t>to Java class files.  There will be more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C00000"/>
                </a:solidFill>
                <a:latin typeface="Times New Roman" pitchFamily="18" charset="0"/>
              </a:rPr>
              <a:t>about UML diagrams a little later.</a:t>
            </a:r>
          </a:p>
        </p:txBody>
      </p:sp>
      <p:sp>
        <p:nvSpPr>
          <p:cNvPr id="17414" name="AutoShape 10"/>
          <p:cNvSpPr>
            <a:spLocks/>
          </p:cNvSpPr>
          <p:nvPr/>
        </p:nvSpPr>
        <p:spPr bwMode="auto">
          <a:xfrm>
            <a:off x="4191000" y="32766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685800" y="5029200"/>
            <a:ext cx="80819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en-US" sz="3200">
                <a:solidFill>
                  <a:srgbClr val="000000"/>
                </a:solidFill>
                <a:latin typeface="Times New Roman" pitchFamily="18" charset="0"/>
              </a:rPr>
              <a:t>The class name should concisely reflect what</a:t>
            </a:r>
            <a:br>
              <a:rPr lang="en-US" altLang="en-US" sz="32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en-US" sz="3200">
                <a:solidFill>
                  <a:srgbClr val="000000"/>
                </a:solidFill>
                <a:latin typeface="Times New Roman" pitchFamily="18" charset="0"/>
              </a:rPr>
              <a:t>the class represents.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 smtClean="0"/>
              <a:t>The data elements of a class define the object to be instantiated from the class.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 smtClean="0"/>
              <a:t>The attributes must be specific to the class and define it completely.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 smtClean="0"/>
              <a:t>Example:  A rectangle is defined by</a:t>
            </a:r>
          </a:p>
          <a:p>
            <a:pPr lvl="1" eaLnBrk="1" hangingPunct="1">
              <a:lnSpc>
                <a:spcPct val="90000"/>
              </a:lnSpc>
              <a:buFont typeface="Arial" charset="0"/>
              <a:buBlip>
                <a:blip r:embed="rId2"/>
              </a:buBlip>
            </a:pPr>
            <a:r>
              <a:rPr lang="en-US" altLang="en-US" smtClean="0"/>
              <a:t>length</a:t>
            </a:r>
          </a:p>
          <a:p>
            <a:pPr lvl="1" eaLnBrk="1" hangingPunct="1">
              <a:lnSpc>
                <a:spcPct val="90000"/>
              </a:lnSpc>
              <a:buFont typeface="Arial" charset="0"/>
              <a:buBlip>
                <a:blip r:embed="rId2"/>
              </a:buBlip>
            </a:pPr>
            <a:r>
              <a:rPr lang="en-US" altLang="en-US" smtClean="0"/>
              <a:t>width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 smtClean="0"/>
              <a:t>The attributes are then accessed by methods within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Hiding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0" dirty="0" smtClean="0"/>
              <a:t>Another aspect of encapsulation is the concept of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data hiding</a:t>
            </a:r>
            <a:r>
              <a:rPr lang="en-US" altLang="en-US" sz="2800" b="0" dirty="0" smtClean="0"/>
              <a:t>.</a:t>
            </a:r>
          </a:p>
          <a:p>
            <a:pPr eaLnBrk="1" hangingPunct="1"/>
            <a:r>
              <a:rPr lang="en-US" altLang="en-US" sz="2800" b="0" dirty="0" smtClean="0"/>
              <a:t>Classes should not only be self-contained but they should be </a:t>
            </a:r>
            <a:r>
              <a:rPr lang="en-US" altLang="en-US" sz="2800" b="0" i="1" dirty="0" smtClean="0"/>
              <a:t>self-governing</a:t>
            </a:r>
            <a:r>
              <a:rPr lang="en-US" altLang="en-US" sz="2800" b="0" dirty="0" smtClean="0"/>
              <a:t> as well.</a:t>
            </a:r>
          </a:p>
          <a:p>
            <a:pPr eaLnBrk="1" hangingPunct="1"/>
            <a:r>
              <a:rPr lang="en-US" altLang="en-US" sz="2800" b="0" dirty="0" smtClean="0"/>
              <a:t>Classes use the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private</a:t>
            </a:r>
            <a:r>
              <a:rPr lang="en-US" altLang="en-US" sz="2800" b="0" dirty="0" smtClean="0"/>
              <a:t>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access</a:t>
            </a:r>
            <a:r>
              <a:rPr lang="en-US" altLang="en-US" sz="2800" b="0" dirty="0" smtClean="0"/>
              <a:t> modifier on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fields</a:t>
            </a:r>
            <a:r>
              <a:rPr lang="en-US" altLang="en-US" sz="2800" b="0" dirty="0" smtClean="0"/>
              <a:t> to hide them from other classes.</a:t>
            </a:r>
          </a:p>
          <a:p>
            <a:pPr eaLnBrk="1" hangingPunct="1"/>
            <a:r>
              <a:rPr lang="en-US" altLang="en-US" sz="2800" b="0" dirty="0" smtClean="0"/>
              <a:t>Classes need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methods</a:t>
            </a:r>
            <a:r>
              <a:rPr lang="en-US" altLang="en-US" sz="2800" b="0" dirty="0" smtClean="0"/>
              <a:t> to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allow</a:t>
            </a:r>
            <a:r>
              <a:rPr lang="en-US" altLang="en-US" sz="2800" b="0" dirty="0" smtClean="0"/>
              <a:t>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access</a:t>
            </a:r>
            <a:r>
              <a:rPr lang="en-US" altLang="en-US" sz="2800" b="0" dirty="0" smtClean="0"/>
              <a:t> and modification of the class’ </a:t>
            </a:r>
            <a:r>
              <a:rPr lang="en-US" altLang="en-US" sz="2800" b="0" dirty="0" smtClean="0"/>
              <a:t>private data</a:t>
            </a:r>
            <a:r>
              <a:rPr lang="en-US" altLang="en-US" sz="28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en-US" sz="2400" b="0" dirty="0" smtClean="0"/>
              <a:t>The class’ methods define the actions that an instance of the class can perform</a:t>
            </a:r>
          </a:p>
          <a:p>
            <a:pPr eaLnBrk="1" hangingPunct="1"/>
            <a:r>
              <a:rPr lang="en-US" altLang="en-US" sz="2400" b="0" dirty="0" smtClean="0"/>
              <a:t>Method </a:t>
            </a:r>
            <a:r>
              <a:rPr lang="en-US" altLang="en-US" sz="2400" b="0" dirty="0" smtClean="0"/>
              <a:t>headers have a format:</a:t>
            </a:r>
          </a:p>
          <a:p>
            <a:pPr lvl="1" eaLnBrk="1" hangingPunct="1">
              <a:buFontTx/>
              <a:buNone/>
            </a:pPr>
            <a:r>
              <a:rPr lang="en-US" altLang="en-US" sz="2000" b="1" i="1" dirty="0" err="1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AccessModifier</a:t>
            </a:r>
            <a:r>
              <a:rPr lang="en-US" altLang="en-US" sz="2000" b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i="1" dirty="0" err="1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ReturnType</a:t>
            </a:r>
            <a:r>
              <a:rPr lang="en-US" altLang="en-US" sz="2000" b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en-US" sz="2000" b="1" i="1" dirty="0" err="1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ethodName</a:t>
            </a:r>
            <a:r>
              <a:rPr lang="en-US" altLang="en-US" sz="2000" b="1" i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(Parameters</a:t>
            </a:r>
            <a:r>
              <a:rPr lang="en-US" altLang="en-US" sz="2000" b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en-US" sz="2000" b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en-US" sz="2000" b="1" i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Method body.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z="2400" b="0" dirty="0" smtClean="0"/>
              <a:t>Methods that need to be used by other classes should be made public</a:t>
            </a:r>
            <a:r>
              <a:rPr lang="en-US" altLang="en-US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0" dirty="0" smtClean="0"/>
              <a:t>The attributes of a class might need to be:</a:t>
            </a:r>
          </a:p>
          <a:p>
            <a:pPr lvl="1" eaLnBrk="1" hangingPunct="1"/>
            <a:r>
              <a:rPr lang="en-US" altLang="en-US" dirty="0" smtClean="0"/>
              <a:t>changed</a:t>
            </a:r>
          </a:p>
          <a:p>
            <a:pPr lvl="1" eaLnBrk="1" hangingPunct="1"/>
            <a:r>
              <a:rPr lang="en-US" altLang="en-US" dirty="0" smtClean="0"/>
              <a:t>accessed</a:t>
            </a:r>
          </a:p>
          <a:p>
            <a:pPr lvl="1" eaLnBrk="1" hangingPunct="1"/>
            <a:r>
              <a:rPr lang="en-US" altLang="en-US" dirty="0" smtClean="0"/>
              <a:t>calculated</a:t>
            </a:r>
          </a:p>
          <a:p>
            <a:pPr eaLnBrk="1" hangingPunct="1"/>
            <a:r>
              <a:rPr lang="en-US" altLang="en-US" b="0" dirty="0" smtClean="0"/>
              <a:t>The methods that change and access attributes are called </a:t>
            </a:r>
            <a:r>
              <a:rPr lang="en-US" altLang="en-US" b="0" i="1" dirty="0" err="1" smtClean="0">
                <a:solidFill>
                  <a:srgbClr val="FF0000"/>
                </a:solidFill>
              </a:rPr>
              <a:t>accessors</a:t>
            </a:r>
            <a:r>
              <a:rPr lang="en-US" altLang="en-US" b="0" i="1" dirty="0" smtClean="0"/>
              <a:t> (get methods)</a:t>
            </a:r>
            <a:r>
              <a:rPr lang="en-US" altLang="en-US" b="0" dirty="0" smtClean="0"/>
              <a:t> </a:t>
            </a:r>
            <a:r>
              <a:rPr lang="en-US" altLang="en-US" b="0" dirty="0" smtClean="0"/>
              <a:t>and </a:t>
            </a:r>
            <a:r>
              <a:rPr lang="en-US" altLang="en-US" b="0" i="1" dirty="0" err="1" smtClean="0">
                <a:solidFill>
                  <a:srgbClr val="FF0000"/>
                </a:solidFill>
              </a:rPr>
              <a:t>mutators</a:t>
            </a:r>
            <a:r>
              <a:rPr lang="en-US" altLang="en-US" b="0" i="1" dirty="0" smtClean="0"/>
              <a:t> (set methods)</a:t>
            </a:r>
            <a:r>
              <a:rPr lang="en-US" altLang="en-US" b="0" dirty="0" smtClean="0"/>
              <a:t>.</a:t>
            </a:r>
            <a:endParaRPr lang="en-US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Classes</a:t>
            </a:r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/>
              <a:t>In an object-oriented programming language, like Java, you create programs that are made of objects.</a:t>
            </a:r>
          </a:p>
          <a:p>
            <a:pPr>
              <a:buFontTx/>
              <a:buChar char="•"/>
            </a:pPr>
            <a:r>
              <a:rPr lang="en-US" altLang="en-US" sz="2800" smtClean="0"/>
              <a:t>In software, an object has two capabilities: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An object can store data.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An object can perform operations.</a:t>
            </a:r>
          </a:p>
          <a:p>
            <a:pPr>
              <a:buFontTx/>
              <a:buChar char="•"/>
            </a:pPr>
            <a:r>
              <a:rPr lang="en-US" altLang="en-US" sz="2800" smtClean="0"/>
              <a:t>The data stored in an object are commonly called </a:t>
            </a:r>
            <a:r>
              <a:rPr lang="en-US" altLang="en-US" sz="2800" i="1" smtClean="0"/>
              <a:t>attributes </a:t>
            </a:r>
            <a:r>
              <a:rPr lang="en-US" altLang="en-US" sz="2800" smtClean="0"/>
              <a:t>or </a:t>
            </a:r>
            <a:r>
              <a:rPr lang="en-US" altLang="en-US" sz="2800" i="1" smtClean="0"/>
              <a:t>fields</a:t>
            </a:r>
            <a:r>
              <a:rPr lang="en-US" altLang="en-US" sz="2800" smtClean="0"/>
              <a:t>.</a:t>
            </a:r>
          </a:p>
          <a:p>
            <a:pPr>
              <a:buFontTx/>
              <a:buChar char="•"/>
            </a:pPr>
            <a:r>
              <a:rPr lang="en-US" altLang="en-US" sz="2800" smtClean="0"/>
              <a:t>The operations that an object can perform are called </a:t>
            </a:r>
            <a:r>
              <a:rPr lang="en-US" altLang="en-US" sz="2800" i="1" smtClean="0"/>
              <a:t>methods</a:t>
            </a:r>
            <a:r>
              <a:rPr lang="en-US" altLang="en-US" sz="2800" smtClean="0"/>
              <a:t>.</a:t>
            </a:r>
          </a:p>
          <a:p>
            <a:pPr lvl="2"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Accessors and Mutators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Because of the concept of data hiding,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fields</a:t>
            </a:r>
            <a:r>
              <a:rPr lang="en-US" altLang="en-US" sz="2800" dirty="0" smtClean="0"/>
              <a:t> in a class are </a:t>
            </a:r>
            <a:r>
              <a:rPr lang="en-US" altLang="en-US" sz="2800" b="0" i="1" dirty="0" smtClean="0">
                <a:solidFill>
                  <a:srgbClr val="FF0000"/>
                </a:solidFill>
              </a:rPr>
              <a:t>private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methods that retrieve the data of fields are called </a:t>
            </a:r>
            <a:r>
              <a:rPr lang="en-US" altLang="en-US" sz="2800" b="0" i="1" dirty="0" err="1" smtClean="0">
                <a:solidFill>
                  <a:srgbClr val="FF0000"/>
                </a:solidFill>
              </a:rPr>
              <a:t>accessors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methods that modify the data of fields are called </a:t>
            </a:r>
            <a:r>
              <a:rPr lang="en-US" altLang="en-US" sz="2800" b="0" i="1" dirty="0" err="1" smtClean="0">
                <a:solidFill>
                  <a:srgbClr val="FF0000"/>
                </a:solidFill>
              </a:rPr>
              <a:t>mutators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field that the programmer wishes to be </a:t>
            </a:r>
            <a:r>
              <a:rPr lang="en-US" altLang="en-US" sz="2800" b="0" dirty="0" smtClean="0">
                <a:solidFill>
                  <a:srgbClr val="FF0000"/>
                </a:solidFill>
              </a:rPr>
              <a:t>viewed</a:t>
            </a:r>
            <a:r>
              <a:rPr lang="en-US" altLang="en-US" sz="2800" dirty="0" smtClean="0"/>
              <a:t> by other classes </a:t>
            </a:r>
            <a:r>
              <a:rPr lang="en-US" altLang="en-US" sz="2800" b="0" dirty="0" err="1" smtClean="0">
                <a:solidFill>
                  <a:srgbClr val="FF0000"/>
                </a:solidFill>
              </a:rPr>
              <a:t>needs</a:t>
            </a:r>
            <a:r>
              <a:rPr lang="en-US" altLang="en-US" sz="2800" dirty="0" smtClean="0"/>
              <a:t> an </a:t>
            </a:r>
            <a:r>
              <a:rPr lang="en-US" altLang="en-US" sz="2800" b="0" dirty="0" smtClean="0">
                <a:solidFill>
                  <a:srgbClr val="FF0000"/>
                </a:solidFill>
              </a:rPr>
              <a:t>accessor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field that the programmer wishes to be </a:t>
            </a:r>
            <a:r>
              <a:rPr lang="en-US" altLang="en-US" sz="2800" b="0" dirty="0" err="1" smtClean="0">
                <a:solidFill>
                  <a:srgbClr val="FF0000"/>
                </a:solidFill>
              </a:rPr>
              <a:t>modified</a:t>
            </a:r>
            <a:r>
              <a:rPr lang="en-US" altLang="en-US" sz="2800" dirty="0" smtClean="0"/>
              <a:t> by other classes </a:t>
            </a:r>
            <a:r>
              <a:rPr lang="en-US" altLang="en-US" sz="2800" b="0" dirty="0" err="1" smtClean="0">
                <a:solidFill>
                  <a:srgbClr val="FF0000"/>
                </a:solidFill>
              </a:rPr>
              <a:t>needs</a:t>
            </a:r>
            <a:r>
              <a:rPr lang="en-US" altLang="en-US" sz="2800" dirty="0" smtClean="0"/>
              <a:t> a </a:t>
            </a:r>
            <a:r>
              <a:rPr lang="en-US" altLang="en-US" sz="2800" b="0" dirty="0" smtClean="0">
                <a:solidFill>
                  <a:srgbClr val="FF0000"/>
                </a:solidFill>
              </a:rPr>
              <a:t>mutator</a:t>
            </a:r>
            <a:r>
              <a:rPr lang="en-US" alt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Rectangle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Rectangle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//Fields of the class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length;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width;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..............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Accessor methods */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return length;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67200" y="1600200"/>
            <a:ext cx="358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Mutator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methods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b="1" kern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etLength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v1)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length=v1;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b="1" kern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etWidth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v2)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width=v2;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kern="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Other methods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computeArea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(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length * width);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kern="0" noProof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Accessors and Mutators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tabLst>
                <a:tab pos="2233613" algn="l"/>
              </a:tabLst>
            </a:pPr>
            <a:r>
              <a:rPr lang="en-US" altLang="en-US" sz="2800" dirty="0" smtClean="0"/>
              <a:t>For the </a:t>
            </a:r>
            <a:r>
              <a:rPr lang="en-US" altLang="en-US" sz="2800" dirty="0" smtClean="0">
                <a:latin typeface="Courier New" pitchFamily="49" charset="0"/>
              </a:rPr>
              <a:t>Rectangle</a:t>
            </a:r>
            <a:r>
              <a:rPr lang="en-US" altLang="en-US" sz="2800" dirty="0" smtClean="0"/>
              <a:t> example, the </a:t>
            </a:r>
            <a:r>
              <a:rPr lang="en-US" altLang="en-US" sz="2800" dirty="0" err="1" smtClean="0"/>
              <a:t>accessors</a:t>
            </a:r>
            <a:r>
              <a:rPr lang="en-US" altLang="en-US" sz="2800" dirty="0" smtClean="0"/>
              <a:t> and </a:t>
            </a:r>
            <a:r>
              <a:rPr lang="en-US" altLang="en-US" sz="2800" dirty="0" err="1" smtClean="0"/>
              <a:t>mutators</a:t>
            </a:r>
            <a:r>
              <a:rPr lang="en-US" altLang="en-US" sz="2800" dirty="0" smtClean="0"/>
              <a:t> are:</a:t>
            </a:r>
          </a:p>
          <a:p>
            <a:pPr lvl="1" eaLnBrk="1" hangingPunct="1">
              <a:tabLst>
                <a:tab pos="2233613" algn="l"/>
              </a:tabLst>
            </a:pPr>
            <a:r>
              <a:rPr lang="en-US" altLang="en-US" sz="2000" dirty="0" err="1" smtClean="0">
                <a:latin typeface="Courier New" pitchFamily="49" charset="0"/>
              </a:rPr>
              <a:t>setLength</a:t>
            </a:r>
            <a:r>
              <a:rPr lang="en-US" altLang="en-US" sz="2000" dirty="0" smtClean="0"/>
              <a:t>	: Sets the value of the </a:t>
            </a:r>
            <a:r>
              <a:rPr lang="en-US" altLang="en-US" sz="2000" dirty="0" smtClean="0">
                <a:latin typeface="Courier New" pitchFamily="49" charset="0"/>
              </a:rPr>
              <a:t>length</a:t>
            </a:r>
            <a:r>
              <a:rPr lang="en-US" altLang="en-US" sz="2000" dirty="0" smtClean="0"/>
              <a:t> field.</a:t>
            </a:r>
          </a:p>
          <a:p>
            <a:pPr lvl="2" eaLnBrk="1" hangingPunct="1">
              <a:buFontTx/>
              <a:buNone/>
              <a:tabLst>
                <a:tab pos="2233613" algn="l"/>
              </a:tabLst>
            </a:pP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public void </a:t>
            </a:r>
            <a:r>
              <a:rPr lang="en-US" altLang="en-US" sz="1800" dirty="0" err="1" smtClean="0">
                <a:solidFill>
                  <a:srgbClr val="CA0C48"/>
                </a:solidFill>
                <a:latin typeface="Courier New" pitchFamily="49" charset="0"/>
              </a:rPr>
              <a:t>setLength</a:t>
            </a: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(double </a:t>
            </a:r>
            <a:r>
              <a:rPr lang="en-US" altLang="en-US" sz="1800" dirty="0" err="1" smtClean="0">
                <a:solidFill>
                  <a:srgbClr val="CA0C48"/>
                </a:solidFill>
                <a:latin typeface="Courier New" pitchFamily="49" charset="0"/>
              </a:rPr>
              <a:t>len</a:t>
            </a: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)</a:t>
            </a:r>
            <a:r>
              <a:rPr lang="en-US" altLang="en-US" sz="1800" dirty="0" smtClean="0">
                <a:solidFill>
                  <a:srgbClr val="CA0C48"/>
                </a:solidFill>
              </a:rPr>
              <a:t> </a:t>
            </a:r>
            <a:r>
              <a:rPr lang="en-US" altLang="en-US" sz="1800" dirty="0" smtClean="0">
                <a:solidFill>
                  <a:srgbClr val="CA0C48"/>
                </a:solidFill>
              </a:rPr>
              <a:t>…//mutator</a:t>
            </a:r>
            <a:endParaRPr lang="en-US" altLang="en-US" sz="1800" dirty="0" smtClean="0">
              <a:solidFill>
                <a:srgbClr val="CA0C48"/>
              </a:solidFill>
            </a:endParaRPr>
          </a:p>
          <a:p>
            <a:pPr lvl="1" eaLnBrk="1" hangingPunct="1">
              <a:tabLst>
                <a:tab pos="2233613" algn="l"/>
              </a:tabLst>
            </a:pPr>
            <a:r>
              <a:rPr lang="en-US" altLang="en-US" sz="2000" dirty="0" err="1" smtClean="0">
                <a:latin typeface="Courier New" pitchFamily="49" charset="0"/>
              </a:rPr>
              <a:t>setWidth</a:t>
            </a:r>
            <a:r>
              <a:rPr lang="en-US" altLang="en-US" sz="2000" dirty="0" smtClean="0"/>
              <a:t>	: Sets the value of the </a:t>
            </a:r>
            <a:r>
              <a:rPr lang="en-US" altLang="en-US" sz="2000" dirty="0" smtClean="0">
                <a:latin typeface="Courier New" pitchFamily="49" charset="0"/>
              </a:rPr>
              <a:t>width</a:t>
            </a:r>
            <a:r>
              <a:rPr lang="en-US" altLang="en-US" sz="2000" dirty="0" smtClean="0"/>
              <a:t> field.</a:t>
            </a:r>
          </a:p>
          <a:p>
            <a:pPr lvl="2" eaLnBrk="1" hangingPunct="1">
              <a:buFontTx/>
              <a:buNone/>
              <a:tabLst>
                <a:tab pos="2233613" algn="l"/>
              </a:tabLst>
            </a:pP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public void </a:t>
            </a:r>
            <a:r>
              <a:rPr lang="en-US" altLang="en-US" sz="1800" dirty="0" err="1" smtClean="0">
                <a:solidFill>
                  <a:srgbClr val="CA0C48"/>
                </a:solidFill>
                <a:latin typeface="Courier New" pitchFamily="49" charset="0"/>
              </a:rPr>
              <a:t>setLength</a:t>
            </a: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(double w)</a:t>
            </a:r>
            <a:r>
              <a:rPr lang="en-US" altLang="en-US" sz="1800" dirty="0" smtClean="0">
                <a:solidFill>
                  <a:srgbClr val="CA0C48"/>
                </a:solidFill>
              </a:rPr>
              <a:t> </a:t>
            </a:r>
            <a:r>
              <a:rPr lang="en-US" altLang="en-US" sz="1800" dirty="0" smtClean="0">
                <a:solidFill>
                  <a:srgbClr val="CA0C48"/>
                </a:solidFill>
              </a:rPr>
              <a:t>…//mutator</a:t>
            </a:r>
            <a:endParaRPr lang="en-US" altLang="en-US" sz="1800" dirty="0" smtClean="0">
              <a:solidFill>
                <a:srgbClr val="CA0C48"/>
              </a:solidFill>
            </a:endParaRPr>
          </a:p>
          <a:p>
            <a:pPr lvl="1" eaLnBrk="1" hangingPunct="1">
              <a:tabLst>
                <a:tab pos="2233613" algn="l"/>
              </a:tabLst>
            </a:pPr>
            <a:r>
              <a:rPr lang="en-US" altLang="en-US" sz="2000" dirty="0" err="1" smtClean="0">
                <a:latin typeface="Courier New" pitchFamily="49" charset="0"/>
              </a:rPr>
              <a:t>getLength</a:t>
            </a:r>
            <a:r>
              <a:rPr lang="en-US" altLang="en-US" sz="2000" dirty="0" smtClean="0"/>
              <a:t>	: Returns the value of the </a:t>
            </a:r>
            <a:r>
              <a:rPr lang="en-US" altLang="en-US" sz="2000" dirty="0" smtClean="0">
                <a:latin typeface="Courier New" pitchFamily="49" charset="0"/>
              </a:rPr>
              <a:t>length</a:t>
            </a:r>
            <a:r>
              <a:rPr lang="en-US" altLang="en-US" sz="2000" dirty="0" smtClean="0"/>
              <a:t> field.</a:t>
            </a:r>
          </a:p>
          <a:p>
            <a:pPr lvl="2" eaLnBrk="1" hangingPunct="1">
              <a:buFontTx/>
              <a:buNone/>
              <a:tabLst>
                <a:tab pos="2233613" algn="l"/>
              </a:tabLst>
            </a:pP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public </a:t>
            </a:r>
            <a:r>
              <a:rPr lang="en-US" altLang="en-US" sz="1800" dirty="0" err="1" smtClean="0">
                <a:solidFill>
                  <a:srgbClr val="CA0C48"/>
                </a:solidFill>
                <a:latin typeface="Courier New" pitchFamily="49" charset="0"/>
              </a:rPr>
              <a:t>int</a:t>
            </a: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CA0C48"/>
                </a:solidFill>
                <a:latin typeface="Courier New" pitchFamily="49" charset="0"/>
              </a:rPr>
              <a:t>getLength</a:t>
            </a: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()</a:t>
            </a:r>
            <a:r>
              <a:rPr lang="en-US" altLang="en-US" sz="1800" dirty="0" smtClean="0">
                <a:solidFill>
                  <a:srgbClr val="CA0C48"/>
                </a:solidFill>
              </a:rPr>
              <a:t> </a:t>
            </a:r>
            <a:r>
              <a:rPr lang="en-US" altLang="en-US" sz="1800" dirty="0" smtClean="0">
                <a:solidFill>
                  <a:srgbClr val="CA0C48"/>
                </a:solidFill>
              </a:rPr>
              <a:t>…// accessor</a:t>
            </a:r>
            <a:endParaRPr lang="en-US" altLang="en-US" sz="1800" dirty="0" smtClean="0">
              <a:solidFill>
                <a:srgbClr val="CA0C48"/>
              </a:solidFill>
            </a:endParaRPr>
          </a:p>
          <a:p>
            <a:pPr lvl="1" eaLnBrk="1" hangingPunct="1">
              <a:tabLst>
                <a:tab pos="2233613" algn="l"/>
              </a:tabLst>
            </a:pPr>
            <a:r>
              <a:rPr lang="en-US" altLang="en-US" sz="2000" dirty="0" err="1" smtClean="0">
                <a:latin typeface="Courier New" pitchFamily="49" charset="0"/>
              </a:rPr>
              <a:t>getWidth</a:t>
            </a:r>
            <a:r>
              <a:rPr lang="en-US" altLang="en-US" sz="2000" dirty="0" smtClean="0"/>
              <a:t>	: Returns the value of the </a:t>
            </a:r>
            <a:r>
              <a:rPr lang="en-US" altLang="en-US" sz="2000" dirty="0" smtClean="0">
                <a:latin typeface="Courier New" pitchFamily="49" charset="0"/>
              </a:rPr>
              <a:t>width</a:t>
            </a:r>
            <a:r>
              <a:rPr lang="en-US" altLang="en-US" sz="2000" dirty="0" smtClean="0"/>
              <a:t> field.</a:t>
            </a:r>
          </a:p>
          <a:p>
            <a:pPr lvl="2" eaLnBrk="1" hangingPunct="1">
              <a:buFontTx/>
              <a:buNone/>
              <a:tabLst>
                <a:tab pos="2233613" algn="l"/>
              </a:tabLst>
            </a:pP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public </a:t>
            </a:r>
            <a:r>
              <a:rPr lang="en-US" altLang="en-US" sz="1800" dirty="0" err="1" smtClean="0">
                <a:solidFill>
                  <a:srgbClr val="CA0C48"/>
                </a:solidFill>
                <a:latin typeface="Courier New" pitchFamily="49" charset="0"/>
              </a:rPr>
              <a:t>int</a:t>
            </a: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 </a:t>
            </a:r>
            <a:r>
              <a:rPr lang="en-US" altLang="en-US" sz="1800" dirty="0" err="1" smtClean="0">
                <a:solidFill>
                  <a:srgbClr val="CA0C48"/>
                </a:solidFill>
                <a:latin typeface="Courier New" pitchFamily="49" charset="0"/>
              </a:rPr>
              <a:t>getWidth</a:t>
            </a:r>
            <a:r>
              <a:rPr lang="en-US" altLang="en-US" sz="1800" dirty="0" smtClean="0">
                <a:solidFill>
                  <a:srgbClr val="CA0C48"/>
                </a:solidFill>
                <a:latin typeface="Courier New" pitchFamily="49" charset="0"/>
              </a:rPr>
              <a:t>()</a:t>
            </a:r>
            <a:r>
              <a:rPr lang="en-US" altLang="en-US" sz="1800" dirty="0" smtClean="0">
                <a:solidFill>
                  <a:srgbClr val="CA0C48"/>
                </a:solidFill>
              </a:rPr>
              <a:t> </a:t>
            </a:r>
            <a:r>
              <a:rPr lang="en-US" altLang="en-US" sz="1800" dirty="0" smtClean="0">
                <a:solidFill>
                  <a:srgbClr val="CA0C48"/>
                </a:solidFill>
              </a:rPr>
              <a:t>…//accessor</a:t>
            </a:r>
            <a:endParaRPr lang="en-US" altLang="en-US" sz="1800" dirty="0" smtClean="0">
              <a:solidFill>
                <a:srgbClr val="CA0C48"/>
              </a:solidFill>
            </a:endParaRPr>
          </a:p>
          <a:p>
            <a:pPr eaLnBrk="1" hangingPunct="1">
              <a:tabLst>
                <a:tab pos="2233613" algn="l"/>
              </a:tabLst>
            </a:pPr>
            <a:r>
              <a:rPr lang="en-US" altLang="en-US" sz="2800" dirty="0" smtClean="0"/>
              <a:t>Other names for these methods are </a:t>
            </a:r>
            <a:r>
              <a:rPr lang="en-US" altLang="en-US" sz="2800" i="1" dirty="0" smtClean="0"/>
              <a:t>getters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/>
              <a:t>setters</a:t>
            </a:r>
            <a:r>
              <a:rPr lang="en-US" alt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Stale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Some data is the result of a calculation.</a:t>
            </a:r>
          </a:p>
          <a:p>
            <a:pPr eaLnBrk="1" hangingPunct="1"/>
            <a:r>
              <a:rPr lang="en-US" altLang="en-US" sz="2800" smtClean="0"/>
              <a:t>Consider the area of a rectangle.</a:t>
            </a:r>
          </a:p>
          <a:p>
            <a:pPr lvl="1" eaLnBrk="1" hangingPunct="1"/>
            <a:r>
              <a:rPr lang="en-US" altLang="en-US" sz="2400" smtClean="0">
                <a:latin typeface="Courier New" pitchFamily="49" charset="0"/>
              </a:rPr>
              <a:t>length</a:t>
            </a:r>
            <a:r>
              <a:rPr lang="en-US" altLang="en-US" sz="2400" smtClean="0"/>
              <a:t> times </a:t>
            </a:r>
            <a:r>
              <a:rPr lang="en-US" altLang="en-US" sz="2400" smtClean="0">
                <a:latin typeface="Courier New" pitchFamily="49" charset="0"/>
              </a:rPr>
              <a:t>width</a:t>
            </a:r>
          </a:p>
          <a:p>
            <a:pPr eaLnBrk="1" hangingPunct="1"/>
            <a:r>
              <a:rPr lang="en-US" altLang="en-US" sz="2800" smtClean="0"/>
              <a:t>It would be impractical to use an </a:t>
            </a:r>
            <a:r>
              <a:rPr lang="en-US" altLang="en-US" sz="2800" smtClean="0">
                <a:latin typeface="Courier New" pitchFamily="49" charset="0"/>
              </a:rPr>
              <a:t>area</a:t>
            </a:r>
            <a:r>
              <a:rPr lang="en-US" altLang="en-US" sz="2800" smtClean="0"/>
              <a:t> variable here.</a:t>
            </a:r>
          </a:p>
          <a:p>
            <a:pPr eaLnBrk="1" hangingPunct="1"/>
            <a:r>
              <a:rPr lang="en-US" altLang="en-US" sz="2800" smtClean="0"/>
              <a:t>Data that requires the calculation of various factors has the potential to become </a:t>
            </a:r>
            <a:r>
              <a:rPr lang="en-US" altLang="en-US" sz="2800" i="1" smtClean="0"/>
              <a:t>stale</a:t>
            </a:r>
            <a:r>
              <a:rPr lang="en-US" altLang="en-US" sz="2800" smtClean="0"/>
              <a:t>.</a:t>
            </a:r>
          </a:p>
          <a:p>
            <a:pPr eaLnBrk="1" hangingPunct="1"/>
            <a:r>
              <a:rPr lang="en-US" altLang="en-US" sz="2800" smtClean="0"/>
              <a:t>To avoid stale data, it is best to calculate the value of that data within a method rather than store it in a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Stale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Rather than use an </a:t>
            </a:r>
            <a:r>
              <a:rPr lang="en-US" altLang="en-US" sz="2800" smtClean="0">
                <a:latin typeface="Courier New" pitchFamily="49" charset="0"/>
              </a:rPr>
              <a:t>area</a:t>
            </a:r>
            <a:r>
              <a:rPr lang="en-US" altLang="en-US" sz="2800" smtClean="0"/>
              <a:t> variable in a rectangle class: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</a:rPr>
              <a:t>public double getArea()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</a:rPr>
              <a:t>	return length * width;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en-US" sz="2800" smtClean="0"/>
              <a:t>This dynamically calculates the value of the rectangle’s area when the method is called.</a:t>
            </a:r>
          </a:p>
          <a:p>
            <a:pPr eaLnBrk="1" hangingPunct="1"/>
            <a:r>
              <a:rPr lang="en-US" altLang="en-US" sz="2800" smtClean="0"/>
              <a:t>Now, any change to the </a:t>
            </a:r>
            <a:r>
              <a:rPr lang="en-US" altLang="en-US" sz="2800" smtClean="0">
                <a:latin typeface="Courier New" pitchFamily="49" charset="0"/>
              </a:rPr>
              <a:t>length</a:t>
            </a:r>
            <a:r>
              <a:rPr lang="en-US" altLang="en-US" sz="2800" smtClean="0"/>
              <a:t> or </a:t>
            </a:r>
            <a:r>
              <a:rPr lang="en-US" altLang="en-US" sz="2800" smtClean="0">
                <a:latin typeface="Courier New" pitchFamily="49" charset="0"/>
              </a:rPr>
              <a:t>width</a:t>
            </a:r>
            <a:r>
              <a:rPr lang="en-US" altLang="en-US" sz="2800" smtClean="0"/>
              <a:t> variables will not leave the area of the rectangle stale.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 Data Type and Parameter Notation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/>
            <a:r>
              <a:rPr lang="en-US" altLang="en-US" sz="2800" b="0" dirty="0" smtClean="0"/>
              <a:t>UML diagrams are language independent.</a:t>
            </a:r>
          </a:p>
          <a:p>
            <a:pPr eaLnBrk="1" hangingPunct="1"/>
            <a:r>
              <a:rPr lang="en-US" altLang="en-US" sz="2800" b="0" dirty="0" smtClean="0"/>
              <a:t>UML diagrams use an independent notation to show return types, access modifiers, etc.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52888" y="3429000"/>
            <a:ext cx="3352800" cy="2667000"/>
            <a:chOff x="1968" y="2208"/>
            <a:chExt cx="1872" cy="864"/>
          </a:xfrm>
        </p:grpSpPr>
        <p:sp>
          <p:nvSpPr>
            <p:cNvPr id="25609" name="Rectangle 5">
              <a:extLst>
                <a:ext uri="{FF2B5EF4-FFF2-40B4-BE49-F238E27FC236}">
                  <a16:creationId xmlns:a16="http://schemas.microsoft.com/office/drawing/2014/main" xmlns="" id="{213B4F6F-DEB1-479F-BF7D-04F801E1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25610" name="Rectangle 6">
              <a:extLst>
                <a:ext uri="{FF2B5EF4-FFF2-40B4-BE49-F238E27FC236}">
                  <a16:creationId xmlns:a16="http://schemas.microsoft.com/office/drawing/2014/main" xmlns="" id="{07D613D5-46AD-4F88-ACD0-1BA5C3EE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dirty="0">
                  <a:solidFill>
                    <a:srgbClr val="CA0C48"/>
                  </a:solidFill>
                  <a:latin typeface="Times New Roman" pitchFamily="18" charset="0"/>
                </a:rPr>
                <a:t>-</a:t>
              </a:r>
              <a:r>
                <a:rPr lang="en-US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width : double</a:t>
              </a:r>
            </a:p>
          </p:txBody>
        </p:sp>
        <p:sp>
          <p:nvSpPr>
            <p:cNvPr id="25611" name="Rectangle 7">
              <a:extLst>
                <a:ext uri="{FF2B5EF4-FFF2-40B4-BE49-F238E27FC236}">
                  <a16:creationId xmlns:a16="http://schemas.microsoft.com/office/drawing/2014/main" xmlns="" id="{A186EDBE-7AE9-43F4-BC40-9A1FEC387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dirty="0">
                  <a:solidFill>
                    <a:srgbClr val="CA0C48"/>
                  </a:solidFill>
                  <a:latin typeface="Times New Roman" pitchFamily="18" charset="0"/>
                </a:rPr>
                <a:t>+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setWidth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(w : double) : void</a:t>
              </a:r>
            </a:p>
          </p:txBody>
        </p:sp>
      </p:grp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1309688" y="3733800"/>
            <a:ext cx="2057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A0C48"/>
                </a:solidFill>
                <a:latin typeface="Times New Roman" pitchFamily="18" charset="0"/>
              </a:rPr>
              <a:t>Access modifiers are denoted as: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A0C48"/>
                </a:solidFill>
                <a:latin typeface="Times New Roman" pitchFamily="18" charset="0"/>
              </a:rPr>
              <a:t>+	public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A0C48"/>
                </a:solidFill>
                <a:latin typeface="Times New Roman" pitchFamily="18" charset="0"/>
              </a:rPr>
              <a:t>-	private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A0C48"/>
                </a:solidFill>
                <a:latin typeface="Times New Roman" pitchFamily="18" charset="0"/>
              </a:rPr>
              <a:t>#	</a:t>
            </a:r>
            <a:r>
              <a:rPr lang="en-US" altLang="en-US" sz="2000" dirty="0" smtClean="0">
                <a:solidFill>
                  <a:srgbClr val="CA0C48"/>
                </a:solidFill>
                <a:latin typeface="Times New Roman" pitchFamily="18" charset="0"/>
              </a:rPr>
              <a:t>protected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CA0C48"/>
                </a:solidFill>
                <a:latin typeface="Times New Roman" pitchFamily="18" charset="0"/>
              </a:rPr>
              <a:t>~	package</a:t>
            </a:r>
            <a:endParaRPr lang="en-US" altLang="en-US" sz="2000" dirty="0">
              <a:solidFill>
                <a:srgbClr val="CA0C48"/>
              </a:solidFill>
              <a:latin typeface="Times New Roman" pitchFamily="18" charset="0"/>
            </a:endParaRPr>
          </a:p>
        </p:txBody>
      </p:sp>
      <p:cxnSp>
        <p:nvCxnSpPr>
          <p:cNvPr id="26630" name="AutoShape 10"/>
          <p:cNvCxnSpPr>
            <a:cxnSpLocks noChangeShapeType="1"/>
          </p:cNvCxnSpPr>
          <p:nvPr/>
        </p:nvCxnSpPr>
        <p:spPr bwMode="auto">
          <a:xfrm rot="16200000" flipH="1">
            <a:off x="3068638" y="5008563"/>
            <a:ext cx="301625" cy="1714500"/>
          </a:xfrm>
          <a:prstGeom prst="bentConnector2">
            <a:avLst/>
          </a:prstGeom>
          <a:noFill/>
          <a:ln w="25400">
            <a:solidFill>
              <a:srgbClr val="CA0C48"/>
            </a:solidFill>
            <a:miter lim="800000"/>
            <a:headEnd/>
            <a:tailEnd type="triangle" w="med" len="med"/>
          </a:ln>
        </p:spPr>
      </p:cxnSp>
      <p:cxnSp>
        <p:nvCxnSpPr>
          <p:cNvPr id="26631" name="AutoShape 12"/>
          <p:cNvCxnSpPr>
            <a:cxnSpLocks noChangeShapeType="1"/>
          </p:cNvCxnSpPr>
          <p:nvPr/>
        </p:nvCxnSpPr>
        <p:spPr bwMode="auto">
          <a:xfrm>
            <a:off x="3405188" y="4541838"/>
            <a:ext cx="685800" cy="2206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00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 Data Type and Parameter Notation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UML diagrams are language independent.</a:t>
            </a:r>
          </a:p>
          <a:p>
            <a:pPr eaLnBrk="1" hangingPunct="1"/>
            <a:r>
              <a:rPr lang="en-US" altLang="en-US" sz="2800" smtClean="0"/>
              <a:t>UML diagrams use an independent notation to show return types, access modifiers, etc.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38400" y="3429000"/>
            <a:ext cx="3352800" cy="2667000"/>
            <a:chOff x="1968" y="2208"/>
            <a:chExt cx="1872" cy="864"/>
          </a:xfrm>
        </p:grpSpPr>
        <p:sp>
          <p:nvSpPr>
            <p:cNvPr id="26632" name="Rectangle 9">
              <a:extLst>
                <a:ext uri="{FF2B5EF4-FFF2-40B4-BE49-F238E27FC236}">
                  <a16:creationId xmlns:a16="http://schemas.microsoft.com/office/drawing/2014/main" xmlns="" id="{042C6052-0FB5-411C-9ECE-46803BDAF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26633" name="Rectangle 10">
              <a:extLst>
                <a:ext uri="{FF2B5EF4-FFF2-40B4-BE49-F238E27FC236}">
                  <a16:creationId xmlns:a16="http://schemas.microsoft.com/office/drawing/2014/main" xmlns="" id="{CD40EDC0-10FF-4634-A1B5-1DFA139C5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- width </a:t>
              </a:r>
              <a:r>
                <a:rPr lang="en-US" altLang="en-US" sz="2000" b="0" dirty="0">
                  <a:solidFill>
                    <a:srgbClr val="CA0C48"/>
                  </a:solidFill>
                  <a:latin typeface="Times New Roman" pitchFamily="18" charset="0"/>
                </a:rPr>
                <a:t>: double</a:t>
              </a:r>
            </a:p>
          </p:txBody>
        </p:sp>
        <p:sp>
          <p:nvSpPr>
            <p:cNvPr id="26634" name="Rectangle 11">
              <a:extLst>
                <a:ext uri="{FF2B5EF4-FFF2-40B4-BE49-F238E27FC236}">
                  <a16:creationId xmlns:a16="http://schemas.microsoft.com/office/drawing/2014/main" xmlns="" id="{8A038412-BA8C-4F58-BA4C-52C453B31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setWidth(w : double) : void</a:t>
              </a:r>
            </a:p>
          </p:txBody>
        </p:sp>
      </p:grpSp>
      <p:sp>
        <p:nvSpPr>
          <p:cNvPr id="27653" name="Text Box 12"/>
          <p:cNvSpPr txBox="1">
            <a:spLocks noChangeArrowheads="1"/>
          </p:cNvSpPr>
          <p:nvPr/>
        </p:nvSpPr>
        <p:spPr bwMode="auto">
          <a:xfrm>
            <a:off x="6124575" y="3276600"/>
            <a:ext cx="27146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CA0C48"/>
                </a:solidFill>
                <a:latin typeface="Times New Roman" pitchFamily="18" charset="0"/>
              </a:rPr>
              <a:t>Variable types are placed after the variable name, separated by a colon.</a:t>
            </a:r>
          </a:p>
        </p:txBody>
      </p:sp>
      <p:cxnSp>
        <p:nvCxnSpPr>
          <p:cNvPr id="27654" name="AutoShape 13"/>
          <p:cNvCxnSpPr>
            <a:cxnSpLocks noChangeShapeType="1"/>
            <a:stCxn id="27653" idx="2"/>
            <a:endCxn id="26633" idx="3"/>
          </p:cNvCxnSpPr>
          <p:nvPr/>
        </p:nvCxnSpPr>
        <p:spPr bwMode="auto">
          <a:xfrm rot="5400000">
            <a:off x="6549231" y="3829844"/>
            <a:ext cx="174625" cy="1690688"/>
          </a:xfrm>
          <a:prstGeom prst="bentConnector2">
            <a:avLst/>
          </a:prstGeom>
          <a:noFill/>
          <a:ln w="25400">
            <a:solidFill>
              <a:srgbClr val="CA0C48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 Data Type and Parameter Notation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UML diagrams are language independent.</a:t>
            </a:r>
          </a:p>
          <a:p>
            <a:pPr eaLnBrk="1" hangingPunct="1"/>
            <a:r>
              <a:rPr lang="en-US" altLang="en-US" sz="2800" smtClean="0"/>
              <a:t>UML diagrams use an independent notation to show return types, access modifiers, etc.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38400" y="3429000"/>
            <a:ext cx="3352800" cy="2667000"/>
            <a:chOff x="1968" y="2208"/>
            <a:chExt cx="1872" cy="864"/>
          </a:xfrm>
        </p:grpSpPr>
        <p:sp>
          <p:nvSpPr>
            <p:cNvPr id="27656" name="Rectangle 9">
              <a:extLst>
                <a:ext uri="{FF2B5EF4-FFF2-40B4-BE49-F238E27FC236}">
                  <a16:creationId xmlns:a16="http://schemas.microsoft.com/office/drawing/2014/main" xmlns="" id="{DC828B47-08A7-4EFE-8584-D327852FC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27657" name="Rectangle 10">
              <a:extLst>
                <a:ext uri="{FF2B5EF4-FFF2-40B4-BE49-F238E27FC236}">
                  <a16:creationId xmlns:a16="http://schemas.microsoft.com/office/drawing/2014/main" xmlns="" id="{CD4585A9-15E2-495B-8D56-931409999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- width : double</a:t>
              </a:r>
            </a:p>
          </p:txBody>
        </p:sp>
        <p:sp>
          <p:nvSpPr>
            <p:cNvPr id="27658" name="Rectangle 11">
              <a:extLst>
                <a:ext uri="{FF2B5EF4-FFF2-40B4-BE49-F238E27FC236}">
                  <a16:creationId xmlns:a16="http://schemas.microsoft.com/office/drawing/2014/main" xmlns="" id="{1DF32F21-8058-408B-BE2D-AE9E5754B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setWidth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(w : double) </a:t>
              </a:r>
              <a:r>
                <a:rPr lang="en-US" altLang="en-US" sz="2000" b="0" dirty="0">
                  <a:solidFill>
                    <a:srgbClr val="CA0C48"/>
                  </a:solidFill>
                  <a:latin typeface="Times New Roman" pitchFamily="18" charset="0"/>
                </a:rPr>
                <a:t>: void</a:t>
              </a:r>
            </a:p>
          </p:txBody>
        </p:sp>
      </p:grpSp>
      <p:sp>
        <p:nvSpPr>
          <p:cNvPr id="28677" name="Text Box 12"/>
          <p:cNvSpPr txBox="1">
            <a:spLocks noChangeArrowheads="1"/>
          </p:cNvSpPr>
          <p:nvPr/>
        </p:nvSpPr>
        <p:spPr bwMode="auto">
          <a:xfrm>
            <a:off x="5867400" y="3352800"/>
            <a:ext cx="2819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CA0C48"/>
                </a:solidFill>
                <a:latin typeface="Times New Roman" pitchFamily="18" charset="0"/>
              </a:rPr>
              <a:t>Method return types are placed after the method declaration name, separated by a colon.</a:t>
            </a:r>
          </a:p>
        </p:txBody>
      </p:sp>
      <p:cxnSp>
        <p:nvCxnSpPr>
          <p:cNvPr id="28678" name="AutoShape 13"/>
          <p:cNvCxnSpPr>
            <a:cxnSpLocks noChangeShapeType="1"/>
            <a:stCxn id="28677" idx="2"/>
            <a:endCxn id="27658" idx="3"/>
          </p:cNvCxnSpPr>
          <p:nvPr/>
        </p:nvCxnSpPr>
        <p:spPr bwMode="auto">
          <a:xfrm rot="5400000">
            <a:off x="6040437" y="4414838"/>
            <a:ext cx="987425" cy="1485900"/>
          </a:xfrm>
          <a:prstGeom prst="bentConnector2">
            <a:avLst/>
          </a:prstGeom>
          <a:noFill/>
          <a:ln w="25400">
            <a:solidFill>
              <a:srgbClr val="CA0C48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 Data Type and Parameter Notation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7700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UML diagrams are language independent.</a:t>
            </a:r>
          </a:p>
          <a:p>
            <a:pPr eaLnBrk="1" hangingPunct="1"/>
            <a:r>
              <a:rPr lang="en-US" altLang="en-US" sz="2800" smtClean="0"/>
              <a:t>UML diagrams use an independent notation to show return types, access modifiers, etc.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03663" y="3617913"/>
            <a:ext cx="3352800" cy="2667000"/>
            <a:chOff x="1968" y="2208"/>
            <a:chExt cx="1872" cy="864"/>
          </a:xfrm>
        </p:grpSpPr>
        <p:sp>
          <p:nvSpPr>
            <p:cNvPr id="28680" name="Rectangle 5">
              <a:extLst>
                <a:ext uri="{FF2B5EF4-FFF2-40B4-BE49-F238E27FC236}">
                  <a16:creationId xmlns:a16="http://schemas.microsoft.com/office/drawing/2014/main" xmlns="" id="{CE1BC397-A11E-4A07-B224-58135EED0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28681" name="Rectangle 6">
              <a:extLst>
                <a:ext uri="{FF2B5EF4-FFF2-40B4-BE49-F238E27FC236}">
                  <a16:creationId xmlns:a16="http://schemas.microsoft.com/office/drawing/2014/main" xmlns="" id="{C723E204-2903-4413-9F19-BB1CF78F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- width : double</a:t>
              </a:r>
            </a:p>
          </p:txBody>
        </p:sp>
        <p:sp>
          <p:nvSpPr>
            <p:cNvPr id="28682" name="Rectangle 7">
              <a:extLst>
                <a:ext uri="{FF2B5EF4-FFF2-40B4-BE49-F238E27FC236}">
                  <a16:creationId xmlns:a16="http://schemas.microsoft.com/office/drawing/2014/main" xmlns="" id="{3EF44B91-D5CC-4670-A7A5-3681ED7B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setWidth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en-US" sz="2000" b="0" dirty="0">
                  <a:solidFill>
                    <a:srgbClr val="CA0C48"/>
                  </a:solidFill>
                  <a:latin typeface="Times New Roman" pitchFamily="18" charset="0"/>
                </a:rPr>
                <a:t>w : double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) : void</a:t>
              </a:r>
            </a:p>
          </p:txBody>
        </p:sp>
      </p:grp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1312863" y="3617913"/>
            <a:ext cx="2514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CA0C48"/>
                </a:solidFill>
                <a:latin typeface="Times New Roman" pitchFamily="18" charset="0"/>
              </a:rPr>
              <a:t>Method parameters are shown inside the parentheses using the same notation as variables.</a:t>
            </a:r>
          </a:p>
        </p:txBody>
      </p:sp>
      <p:cxnSp>
        <p:nvCxnSpPr>
          <p:cNvPr id="29702" name="AutoShape 9"/>
          <p:cNvCxnSpPr>
            <a:cxnSpLocks noChangeShapeType="1"/>
            <a:stCxn id="29701" idx="2"/>
          </p:cNvCxnSpPr>
          <p:nvPr/>
        </p:nvCxnSpPr>
        <p:spPr bwMode="auto">
          <a:xfrm rot="16200000" flipH="1">
            <a:off x="3841750" y="3962401"/>
            <a:ext cx="466725" cy="3009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A0C48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32974C62-8135-407E-BE2B-E09206F34056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Converting the UML Diagram to Code</a:t>
            </a:r>
            <a:endParaRPr lang="en-US" altLang="en-US" sz="28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09688"/>
            <a:ext cx="8294688" cy="272891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Putting all of this information together, a Java class file can be built easily using the UML diagram.</a:t>
            </a:r>
          </a:p>
          <a:p>
            <a:pPr eaLnBrk="1" hangingPunct="1"/>
            <a:r>
              <a:rPr lang="en-US" altLang="en-US" sz="2800" smtClean="0"/>
              <a:t>The UML diagram parts match the Java class file structure.</a:t>
            </a:r>
            <a:endParaRPr lang="en-US" altLang="en-US" sz="2800" smtClean="0">
              <a:solidFill>
                <a:schemeClr val="accent2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91000" y="4129088"/>
            <a:ext cx="2590800" cy="1600200"/>
            <a:chOff x="1920" y="2400"/>
            <a:chExt cx="1632" cy="1008"/>
          </a:xfrm>
        </p:grpSpPr>
        <p:sp>
          <p:nvSpPr>
            <p:cNvPr id="29703" name="Rectangle 4">
              <a:extLst>
                <a:ext uri="{FF2B5EF4-FFF2-40B4-BE49-F238E27FC236}">
                  <a16:creationId xmlns:a16="http://schemas.microsoft.com/office/drawing/2014/main" xmlns="" id="{96CC786C-E2FD-40E3-A94A-ABBD4FB2E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00"/>
              <a:ext cx="163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b="0" dirty="0" err="1">
                  <a:solidFill>
                    <a:srgbClr val="000000"/>
                  </a:solidFill>
                  <a:latin typeface="Times New Roman" pitchFamily="18" charset="0"/>
                </a:rPr>
                <a:t>ClassName</a:t>
              </a:r>
              <a:endParaRPr lang="en-US" altLang="en-US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4" name="Rectangle 5">
              <a:extLst>
                <a:ext uri="{FF2B5EF4-FFF2-40B4-BE49-F238E27FC236}">
                  <a16:creationId xmlns:a16="http://schemas.microsoft.com/office/drawing/2014/main" xmlns="" id="{D2B0DCCA-804F-4988-861A-D985C3FA1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163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Attributes</a:t>
              </a:r>
            </a:p>
          </p:txBody>
        </p:sp>
        <p:sp>
          <p:nvSpPr>
            <p:cNvPr id="29705" name="Rectangle 6">
              <a:extLst>
                <a:ext uri="{FF2B5EF4-FFF2-40B4-BE49-F238E27FC236}">
                  <a16:creationId xmlns:a16="http://schemas.microsoft.com/office/drawing/2014/main" xmlns="" id="{24DDD893-EA5E-4A21-8A44-392A969E1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163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Methods</a:t>
              </a:r>
            </a:p>
          </p:txBody>
        </p:sp>
      </p:grpSp>
      <p:sp>
        <p:nvSpPr>
          <p:cNvPr id="30726" name="Text Box 11"/>
          <p:cNvSpPr txBox="1">
            <a:spLocks noChangeArrowheads="1"/>
          </p:cNvSpPr>
          <p:nvPr/>
        </p:nvSpPr>
        <p:spPr bwMode="auto">
          <a:xfrm>
            <a:off x="1524000" y="4129088"/>
            <a:ext cx="2032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A0C48"/>
              </a:buClr>
              <a:buSzPct val="110000"/>
              <a:tabLst>
                <a:tab pos="23336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header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A0C48"/>
              </a:buClr>
              <a:buSzPct val="110000"/>
              <a:tabLst>
                <a:tab pos="23336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A0C48"/>
              </a:buClr>
              <a:buSzPct val="110000"/>
              <a:tabLst>
                <a:tab pos="23336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Attributes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A0C48"/>
              </a:buClr>
              <a:buSzPct val="110000"/>
              <a:tabLst>
                <a:tab pos="23336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Methods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A0C48"/>
              </a:buClr>
              <a:buSzPct val="110000"/>
              <a:tabLst>
                <a:tab pos="233363" algn="l"/>
              </a:tabLst>
            </a:pPr>
            <a:r>
              <a:rPr lang="en-US" alt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Strings as Objects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A primitive data type can only </a:t>
            </a:r>
            <a:r>
              <a:rPr lang="en-US" altLang="en-US" dirty="0" smtClean="0">
                <a:solidFill>
                  <a:srgbClr val="FF0000"/>
                </a:solidFill>
              </a:rPr>
              <a:t>store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data</a:t>
            </a:r>
            <a:r>
              <a:rPr lang="en-US" altLang="en-US" dirty="0" smtClean="0"/>
              <a:t>, as it has no other built-in capabilities.</a:t>
            </a:r>
          </a:p>
          <a:p>
            <a:pPr>
              <a:buFontTx/>
              <a:buChar char="•"/>
            </a:pPr>
            <a:r>
              <a:rPr lang="en-US" altLang="en-US" dirty="0" smtClean="0"/>
              <a:t>An object can store data and perform operations on that data.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In addition to storing strings,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objects have numerous </a:t>
            </a:r>
            <a:r>
              <a:rPr lang="en-US" altLang="en-US" dirty="0" smtClean="0">
                <a:solidFill>
                  <a:srgbClr val="FF0000"/>
                </a:solidFill>
              </a:rPr>
              <a:t>methods</a:t>
            </a:r>
            <a:r>
              <a:rPr lang="en-US" altLang="en-US" dirty="0" smtClean="0"/>
              <a:t> that perform </a:t>
            </a:r>
            <a:r>
              <a:rPr lang="en-US" altLang="en-US" dirty="0" smtClean="0">
                <a:solidFill>
                  <a:srgbClr val="FF0000"/>
                </a:solidFill>
              </a:rPr>
              <a:t>operations</a:t>
            </a:r>
            <a:r>
              <a:rPr lang="en-US" altLang="en-US" dirty="0" smtClean="0"/>
              <a:t> on the strings they hold.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Converting the UML Diagram to Code</a:t>
            </a:r>
            <a:endParaRPr lang="en-US" altLang="en-US" sz="280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2819400"/>
            <a:ext cx="3352800" cy="3276600"/>
            <a:chOff x="96" y="864"/>
            <a:chExt cx="2112" cy="2064"/>
          </a:xfrm>
        </p:grpSpPr>
        <p:sp>
          <p:nvSpPr>
            <p:cNvPr id="30727" name="Rectangle 4">
              <a:extLst>
                <a:ext uri="{FF2B5EF4-FFF2-40B4-BE49-F238E27FC236}">
                  <a16:creationId xmlns:a16="http://schemas.microsoft.com/office/drawing/2014/main" xmlns="" id="{839BEF07-DED5-4D7D-87FA-0C7673B87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30728" name="Rectangle 5">
              <a:extLst>
                <a:ext uri="{FF2B5EF4-FFF2-40B4-BE49-F238E27FC236}">
                  <a16:creationId xmlns:a16="http://schemas.microsoft.com/office/drawing/2014/main" xmlns="" id="{A6D0B1E4-E84B-4F89-81EE-63C9418D6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-"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 width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-"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 length : double</a:t>
              </a:r>
            </a:p>
          </p:txBody>
        </p:sp>
        <p:sp>
          <p:nvSpPr>
            <p:cNvPr id="30729" name="Rectangle 6">
              <a:extLst>
                <a:ext uri="{FF2B5EF4-FFF2-40B4-BE49-F238E27FC236}">
                  <a16:creationId xmlns:a16="http://schemas.microsoft.com/office/drawing/2014/main" xmlns="" id="{EFF783E1-CE9B-4C4C-9C67-CB05D59E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setWidth(w : double) : void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setLength(len : double): void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getWidth()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getLength()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getArea() : double</a:t>
              </a:r>
            </a:p>
          </p:txBody>
        </p:sp>
      </p:grpSp>
      <p:sp>
        <p:nvSpPr>
          <p:cNvPr id="31748" name="Text Box 10"/>
          <p:cNvSpPr txBox="1">
            <a:spLocks noChangeArrowheads="1"/>
          </p:cNvSpPr>
          <p:nvPr/>
        </p:nvSpPr>
        <p:spPr bwMode="auto">
          <a:xfrm>
            <a:off x="369888" y="1354138"/>
            <a:ext cx="39846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A0C48"/>
                </a:solidFill>
                <a:latin typeface="Times New Roman" pitchFamily="18" charset="0"/>
              </a:rPr>
              <a:t>The structure of the class can be compiled and tested without having bodies for the methods.  Just be sure to put in dummy return values for methods that have a return type other than void.</a:t>
            </a:r>
          </a:p>
        </p:txBody>
      </p:sp>
      <p:sp>
        <p:nvSpPr>
          <p:cNvPr id="31749" name="Text Box 11"/>
          <p:cNvSpPr txBox="1">
            <a:spLocks noChangeArrowheads="1"/>
          </p:cNvSpPr>
          <p:nvPr/>
        </p:nvSpPr>
        <p:spPr bwMode="auto">
          <a:xfrm>
            <a:off x="4495800" y="1354138"/>
            <a:ext cx="4800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public class Rectangle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private double width;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private double length;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endParaRPr lang="en-US" altLang="en-US" sz="1600">
              <a:solidFill>
                <a:srgbClr val="000000"/>
              </a:solidFill>
              <a:latin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void setWidth(double w)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void setLength(double len)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double getWidth()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return 0.0;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double getLength()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return 0.0;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double getArea()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return 0.0;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endParaRPr lang="en-US" altLang="en-US" sz="160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Converting the UML Diagram to Code</a:t>
            </a:r>
            <a:endParaRPr lang="en-US" altLang="en-US" sz="280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2819400"/>
            <a:ext cx="3352800" cy="3276600"/>
            <a:chOff x="96" y="864"/>
            <a:chExt cx="2112" cy="2064"/>
          </a:xfrm>
        </p:grpSpPr>
        <p:sp>
          <p:nvSpPr>
            <p:cNvPr id="30727" name="Rectangle 4">
              <a:extLst>
                <a:ext uri="{FF2B5EF4-FFF2-40B4-BE49-F238E27FC236}">
                  <a16:creationId xmlns:a16="http://schemas.microsoft.com/office/drawing/2014/main" xmlns="" id="{D484114D-23A1-48EE-9762-EC6A3767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30728" name="Rectangle 5">
              <a:extLst>
                <a:ext uri="{FF2B5EF4-FFF2-40B4-BE49-F238E27FC236}">
                  <a16:creationId xmlns:a16="http://schemas.microsoft.com/office/drawing/2014/main" xmlns="" id="{A5883994-2C83-4DF7-9ECE-9C567666A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-"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 width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-"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 length : double</a:t>
              </a:r>
            </a:p>
          </p:txBody>
        </p:sp>
        <p:sp>
          <p:nvSpPr>
            <p:cNvPr id="30729" name="Rectangle 6">
              <a:extLst>
                <a:ext uri="{FF2B5EF4-FFF2-40B4-BE49-F238E27FC236}">
                  <a16:creationId xmlns:a16="http://schemas.microsoft.com/office/drawing/2014/main" xmlns="" id="{346FD8AC-205C-430A-8391-9D1FE20F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setWidth(w : double) : void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setLength(len : double): void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getWidth()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getLength()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+ getArea() : double</a:t>
              </a:r>
            </a:p>
          </p:txBody>
        </p:sp>
      </p:grp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369888" y="1354138"/>
            <a:ext cx="3984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A0C48"/>
                </a:solidFill>
                <a:latin typeface="Times New Roman" pitchFamily="18" charset="0"/>
              </a:rPr>
              <a:t>Once the class structure has been tested, the method bodies can be written and tested. </a:t>
            </a:r>
          </a:p>
        </p:txBody>
      </p:sp>
      <p:sp>
        <p:nvSpPr>
          <p:cNvPr id="32773" name="Text Box 11"/>
          <p:cNvSpPr txBox="1">
            <a:spLocks noChangeArrowheads="1"/>
          </p:cNvSpPr>
          <p:nvPr/>
        </p:nvSpPr>
        <p:spPr bwMode="auto">
          <a:xfrm>
            <a:off x="4495800" y="1354138"/>
            <a:ext cx="4800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public class Rectangle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private double width;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private double length;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endParaRPr lang="en-US" altLang="en-US" sz="1600">
              <a:solidFill>
                <a:srgbClr val="000000"/>
              </a:solidFill>
              <a:latin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void setWidth(double w)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</a:t>
            </a:r>
            <a:r>
              <a:rPr lang="en-US" altLang="en-US" sz="1600">
                <a:solidFill>
                  <a:srgbClr val="FF3300"/>
                </a:solidFill>
                <a:latin typeface="Courier New" pitchFamily="49" charset="0"/>
              </a:rPr>
              <a:t>	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width = 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void setLength(double len)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length = len;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double getWidth()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</a:t>
            </a:r>
            <a:r>
              <a:rPr lang="en-US" altLang="en-US" sz="1600">
                <a:solidFill>
                  <a:srgbClr val="FF3300"/>
                </a:solidFill>
                <a:latin typeface="Courier New" pitchFamily="49" charset="0"/>
              </a:rPr>
              <a:t>	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return width;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double getLength()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return length;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public double getArea()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{</a:t>
            </a:r>
            <a:r>
              <a:rPr lang="en-US" altLang="en-US" sz="1600">
                <a:solidFill>
                  <a:srgbClr val="FF3300"/>
                </a:solidFill>
                <a:latin typeface="Courier New" pitchFamily="49" charset="0"/>
              </a:rPr>
              <a:t>	</a:t>
            </a:r>
            <a:r>
              <a:rPr lang="en-US" altLang="en-US" sz="1600">
                <a:solidFill>
                  <a:srgbClr val="CA0C48"/>
                </a:solidFill>
                <a:latin typeface="Courier New" pitchFamily="49" charset="0"/>
              </a:rPr>
              <a:t>return length * width</a:t>
            </a:r>
            <a:r>
              <a:rPr lang="en-US" altLang="en-US" sz="160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6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endParaRPr lang="en-US" altLang="en-US" sz="160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Layout Conventions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layout of a source code file can vary by employer or instructor.</a:t>
            </a:r>
          </a:p>
          <a:p>
            <a:pPr eaLnBrk="1" hangingPunct="1"/>
            <a:r>
              <a:rPr lang="en-US" altLang="en-US" smtClean="0"/>
              <a:t>Generally the layout is:</a:t>
            </a:r>
          </a:p>
          <a:p>
            <a:pPr lvl="1" eaLnBrk="1" hangingPunct="1"/>
            <a:r>
              <a:rPr lang="en-US" altLang="en-US" smtClean="0"/>
              <a:t>Attributes are typically listed first</a:t>
            </a:r>
          </a:p>
          <a:p>
            <a:pPr lvl="1" eaLnBrk="1" hangingPunct="1"/>
            <a:r>
              <a:rPr lang="en-US" altLang="en-US" smtClean="0"/>
              <a:t>Methods are typically listed second</a:t>
            </a:r>
          </a:p>
          <a:p>
            <a:pPr lvl="2" eaLnBrk="1" hangingPunct="1"/>
            <a:r>
              <a:rPr lang="en-US" altLang="en-US" smtClean="0"/>
              <a:t>The main method is sometimes first, sometimes last.</a:t>
            </a:r>
          </a:p>
          <a:p>
            <a:pPr lvl="2" eaLnBrk="1" hangingPunct="1"/>
            <a:r>
              <a:rPr lang="en-US" altLang="en-US" smtClean="0"/>
              <a:t>Accessors and mutators are typically grouped.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Driver Program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763000" cy="4754563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An application in Java is a collection of classes that interact.</a:t>
            </a:r>
          </a:p>
          <a:p>
            <a:pPr eaLnBrk="1" hangingPunct="1"/>
            <a:r>
              <a:rPr lang="en-US" altLang="en-US" b="0" dirty="0" smtClean="0"/>
              <a:t>The class that starts the application must have a </a:t>
            </a:r>
            <a:r>
              <a:rPr lang="en-US" altLang="en-US" b="0" dirty="0" smtClean="0">
                <a:latin typeface="Courier New" pitchFamily="49" charset="0"/>
              </a:rPr>
              <a:t>main</a:t>
            </a:r>
            <a:r>
              <a:rPr lang="en-US" altLang="en-US" b="0" dirty="0" smtClean="0"/>
              <a:t> method.</a:t>
            </a:r>
          </a:p>
          <a:p>
            <a:pPr eaLnBrk="1" hangingPunct="1"/>
            <a:r>
              <a:rPr lang="en-US" altLang="en-US" b="0" dirty="0" smtClean="0"/>
              <a:t>This class can be used as a </a:t>
            </a:r>
            <a:r>
              <a:rPr lang="en-US" altLang="en-US" b="0" i="1" dirty="0" smtClean="0"/>
              <a:t>driver</a:t>
            </a:r>
            <a:r>
              <a:rPr lang="en-US" altLang="en-US" b="0" dirty="0" smtClean="0"/>
              <a:t> to test the capabilities of other classes.</a:t>
            </a:r>
          </a:p>
          <a:p>
            <a:pPr eaLnBrk="1" hangingPunct="1"/>
            <a:r>
              <a:rPr lang="en-US" altLang="en-US" b="0" dirty="0" smtClean="0"/>
              <a:t>In the </a:t>
            </a:r>
            <a:r>
              <a:rPr lang="en-US" altLang="en-US" b="0" dirty="0" smtClean="0">
                <a:latin typeface="Courier New" pitchFamily="49" charset="0"/>
              </a:rPr>
              <a:t>Rectangle</a:t>
            </a:r>
            <a:r>
              <a:rPr lang="en-US" altLang="en-US" b="0" dirty="0" smtClean="0"/>
              <a:t> class example, notice that there was no </a:t>
            </a:r>
            <a:r>
              <a:rPr lang="en-US" altLang="en-US" b="0" dirty="0" smtClean="0">
                <a:latin typeface="Courier New" pitchFamily="49" charset="0"/>
              </a:rPr>
              <a:t>main</a:t>
            </a:r>
            <a:r>
              <a:rPr lang="en-US" altLang="en-US" b="0" dirty="0" smtClean="0"/>
              <a:t> method</a:t>
            </a:r>
            <a:r>
              <a:rPr lang="en-US" altLang="en-US" b="0" dirty="0" smtClean="0"/>
              <a:t>.</a:t>
            </a:r>
          </a:p>
          <a:p>
            <a:pPr eaLnBrk="1" hangingPunct="1"/>
            <a:r>
              <a:rPr lang="en-US" altLang="en-US" b="0" dirty="0" smtClean="0"/>
              <a:t>So the </a:t>
            </a:r>
            <a:r>
              <a:rPr lang="en-US" altLang="en-US" b="0" dirty="0" smtClean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altLang="en-US" b="0" dirty="0" smtClean="0"/>
              <a:t> class </a:t>
            </a:r>
            <a:r>
              <a:rPr lang="en-US" altLang="en-US" b="0" dirty="0" smtClean="0">
                <a:solidFill>
                  <a:srgbClr val="FF0000"/>
                </a:solidFill>
              </a:rPr>
              <a:t>cannot</a:t>
            </a:r>
            <a:r>
              <a:rPr lang="en-US" altLang="en-US" b="0" dirty="0" smtClean="0"/>
              <a:t> be executed</a:t>
            </a:r>
            <a:endParaRPr lang="en-US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Driver Program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76200" y="1365250"/>
            <a:ext cx="4452938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public class RectangleDemo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  public static void main(String[] args)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	  Rectangle r = new Rectangle();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	  r.setWidth(10);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	  r.setLength(10);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	  System.out.println("Width = 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                   + r.getWidth());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     System.out.println("Length = 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                   + r.getLength());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     System.out.println("Area = 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                   + r.getArea());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3363" algn="l"/>
                <a:tab pos="571500" algn="l"/>
              </a:tabLst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290513" y="4876800"/>
            <a:ext cx="4022725" cy="101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This </a:t>
            </a:r>
            <a:r>
              <a:rPr lang="en-US" altLang="en-US" sz="2000" dirty="0" err="1">
                <a:solidFill>
                  <a:srgbClr val="000000"/>
                </a:solidFill>
                <a:latin typeface="Courier New" pitchFamily="49" charset="0"/>
                <a:hlinkClick r:id="rId2" action="ppaction://hlinkfile"/>
              </a:rPr>
              <a:t>RectangleDemo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</a:rPr>
              <a:t> class is a Java application that uses the Rectangle class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. It’s a driver program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5" name="Line 7"/>
          <p:cNvSpPr>
            <a:spLocks noChangeShapeType="1"/>
          </p:cNvSpPr>
          <p:nvPr/>
        </p:nvSpPr>
        <p:spPr bwMode="auto">
          <a:xfrm>
            <a:off x="4495800" y="1371600"/>
            <a:ext cx="0" cy="480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4540250" y="1323975"/>
            <a:ext cx="460375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public class Rectangle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private double width;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private double length;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endParaRPr lang="en-US" alt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itchFamily="49" charset="0"/>
              </a:rPr>
              <a:t>setWidth</a:t>
            </a: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(double w)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400" dirty="0">
                <a:solidFill>
                  <a:srgbClr val="CA0C48"/>
                </a:solidFill>
                <a:latin typeface="Courier New" pitchFamily="49" charset="0"/>
              </a:rPr>
              <a:t>width = 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public 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itchFamily="49" charset="0"/>
              </a:rPr>
              <a:t>setLength</a:t>
            </a: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(double </a:t>
            </a:r>
            <a:r>
              <a:rPr lang="en-US" altLang="en-US" sz="1400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400" dirty="0">
                <a:solidFill>
                  <a:srgbClr val="CA0C48"/>
                </a:solidFill>
                <a:latin typeface="Courier New" pitchFamily="49" charset="0"/>
              </a:rPr>
              <a:t>length = </a:t>
            </a:r>
            <a:r>
              <a:rPr lang="en-US" altLang="en-US" sz="1400" dirty="0" err="1">
                <a:solidFill>
                  <a:srgbClr val="CA0C48"/>
                </a:solidFill>
                <a:latin typeface="Courier New" pitchFamily="49" charset="0"/>
              </a:rPr>
              <a:t>len</a:t>
            </a:r>
            <a:r>
              <a:rPr lang="en-US" altLang="en-US" sz="1400" dirty="0">
                <a:solidFill>
                  <a:srgbClr val="CA0C48"/>
                </a:solidFill>
                <a:latin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public double </a:t>
            </a:r>
            <a:r>
              <a:rPr lang="en-US" altLang="en-US" sz="1400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400" dirty="0">
                <a:solidFill>
                  <a:srgbClr val="CA0C48"/>
                </a:solidFill>
                <a:latin typeface="Courier New" pitchFamily="49" charset="0"/>
              </a:rPr>
              <a:t>return width;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public double </a:t>
            </a:r>
            <a:r>
              <a:rPr lang="en-US" altLang="en-US" sz="1400" dirty="0" err="1">
                <a:solidFill>
                  <a:srgbClr val="000000"/>
                </a:solidFill>
                <a:latin typeface="Courier New" pitchFamily="49" charset="0"/>
              </a:rPr>
              <a:t>getLength</a:t>
            </a: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{	</a:t>
            </a:r>
            <a:r>
              <a:rPr lang="en-US" altLang="en-US" sz="1400" dirty="0">
                <a:solidFill>
                  <a:srgbClr val="CA0C48"/>
                </a:solidFill>
                <a:latin typeface="Courier New" pitchFamily="49" charset="0"/>
              </a:rPr>
              <a:t>return length;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public double </a:t>
            </a:r>
            <a:r>
              <a:rPr lang="en-US" altLang="en-US" sz="1400" dirty="0" err="1">
                <a:solidFill>
                  <a:srgbClr val="000000"/>
                </a:solidFill>
                <a:latin typeface="Courier New" pitchFamily="49" charset="0"/>
              </a:rPr>
              <a:t>getArea</a:t>
            </a: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{</a:t>
            </a:r>
            <a:r>
              <a:rPr lang="en-US" altLang="en-US" sz="1400" dirty="0">
                <a:solidFill>
                  <a:srgbClr val="FF3300"/>
                </a:solidFill>
                <a:latin typeface="Courier New" pitchFamily="49" charset="0"/>
              </a:rPr>
              <a:t>	</a:t>
            </a:r>
            <a:r>
              <a:rPr lang="en-US" altLang="en-US" sz="1400" dirty="0">
                <a:solidFill>
                  <a:srgbClr val="CA0C48"/>
                </a:solidFill>
                <a:latin typeface="Courier New" pitchFamily="49" charset="0"/>
              </a:rPr>
              <a:t>return length * width;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</a:pPr>
            <a:endParaRPr lang="en-US" alt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Arguments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0" dirty="0" smtClean="0"/>
              <a:t>Methods can have multiple parameters.</a:t>
            </a:r>
          </a:p>
          <a:p>
            <a:pPr eaLnBrk="1" hangingPunct="1"/>
            <a:r>
              <a:rPr lang="en-US" altLang="en-US" b="0" dirty="0" smtClean="0"/>
              <a:t>The format for a multiple parameter method is: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altLang="en-US" sz="1600" b="1" i="1" dirty="0" err="1" smtClean="0">
                <a:solidFill>
                  <a:srgbClr val="CA0C48"/>
                </a:solidFill>
                <a:latin typeface="Courier New" pitchFamily="49" charset="0"/>
              </a:rPr>
              <a:t>AccessModifier</a:t>
            </a: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 </a:t>
            </a:r>
            <a:r>
              <a:rPr lang="en-US" altLang="en-US" sz="1600" b="1" i="1" dirty="0" err="1" smtClean="0">
                <a:solidFill>
                  <a:srgbClr val="CA0C48"/>
                </a:solidFill>
                <a:latin typeface="Courier New" pitchFamily="49" charset="0"/>
              </a:rPr>
              <a:t>ReturnType</a:t>
            </a: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 </a:t>
            </a:r>
            <a:r>
              <a:rPr lang="en-US" altLang="en-US" sz="1600" b="1" i="1" dirty="0" err="1" smtClean="0">
                <a:solidFill>
                  <a:srgbClr val="CA0C48"/>
                </a:solidFill>
                <a:latin typeface="Courier New" pitchFamily="49" charset="0"/>
              </a:rPr>
              <a:t>MethodName</a:t>
            </a: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(</a:t>
            </a:r>
            <a:r>
              <a:rPr lang="en-US" altLang="en-US" sz="1600" b="1" i="1" dirty="0" err="1" smtClean="0">
                <a:solidFill>
                  <a:srgbClr val="CA0C48"/>
                </a:solidFill>
                <a:latin typeface="Courier New" pitchFamily="49" charset="0"/>
              </a:rPr>
              <a:t>ParamType</a:t>
            </a: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 </a:t>
            </a:r>
            <a:r>
              <a:rPr lang="en-US" altLang="en-US" sz="1600" b="1" i="1" dirty="0" err="1" smtClean="0">
                <a:solidFill>
                  <a:srgbClr val="CA0C48"/>
                </a:solidFill>
                <a:latin typeface="Courier New" pitchFamily="49" charset="0"/>
              </a:rPr>
              <a:t>ParamName</a:t>
            </a: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,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                                     </a:t>
            </a:r>
            <a:r>
              <a:rPr lang="en-US" altLang="en-US" sz="1600" b="1" i="1" dirty="0" err="1" smtClean="0">
                <a:solidFill>
                  <a:srgbClr val="CA0C48"/>
                </a:solidFill>
                <a:latin typeface="Courier New" pitchFamily="49" charset="0"/>
              </a:rPr>
              <a:t>ParamType</a:t>
            </a: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 </a:t>
            </a:r>
            <a:r>
              <a:rPr lang="en-US" altLang="en-US" sz="1600" b="1" i="1" dirty="0" err="1" smtClean="0">
                <a:solidFill>
                  <a:srgbClr val="CA0C48"/>
                </a:solidFill>
                <a:latin typeface="Courier New" pitchFamily="49" charset="0"/>
              </a:rPr>
              <a:t>ParamName</a:t>
            </a: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,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altLang="en-US" sz="1600" b="1" i="1" dirty="0" smtClean="0">
                <a:solidFill>
                  <a:srgbClr val="CA0C48"/>
                </a:solidFill>
                <a:latin typeface="Courier New" pitchFamily="49" charset="0"/>
              </a:rPr>
              <a:t>                                     etc)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altLang="en-US" sz="1600" b="1" dirty="0" smtClean="0">
                <a:solidFill>
                  <a:srgbClr val="CA0C48"/>
                </a:solidFill>
                <a:latin typeface="Courier New" pitchFamily="49" charset="0"/>
              </a:rPr>
              <a:t>{</a:t>
            </a:r>
          </a:p>
          <a:p>
            <a:pPr marL="457200" lvl="1" indent="0" eaLnBrk="1" hangingPunct="1">
              <a:buFont typeface="Arial" charset="0"/>
              <a:buNone/>
            </a:pPr>
            <a:r>
              <a:rPr lang="en-US" altLang="en-US" sz="1600" b="1" dirty="0" smtClean="0">
                <a:solidFill>
                  <a:srgbClr val="CA0C48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en-US" b="0" dirty="0" smtClean="0"/>
              <a:t>Parameters in methods are treated as local variables within the method</a:t>
            </a:r>
            <a:r>
              <a:rPr lang="en-US" altLang="en-US" b="0" dirty="0" smtClean="0"/>
              <a:t>.</a:t>
            </a:r>
            <a:endParaRPr lang="en-US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Arguments Passed By Value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In Java, all arguments to a method are passed “by value”.</a:t>
            </a:r>
          </a:p>
          <a:p>
            <a:pPr eaLnBrk="1" hangingPunct="1"/>
            <a:r>
              <a:rPr lang="en-US" altLang="en-US" b="0" smtClean="0"/>
              <a:t>If the argument is a reference to an object, it is the reference that is passed to the method.</a:t>
            </a:r>
          </a:p>
          <a:p>
            <a:pPr eaLnBrk="1" hangingPunct="1"/>
            <a:r>
              <a:rPr lang="en-US" altLang="en-US" b="0" smtClean="0"/>
              <a:t>If the argument is a primitive, a copy of the value is passed to the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Instance Fields and Methods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Fields and methods that are declared as previously shown are called </a:t>
            </a:r>
            <a:r>
              <a:rPr lang="en-US" altLang="en-US" b="0" i="1" smtClean="0"/>
              <a:t>instance fields</a:t>
            </a:r>
            <a:r>
              <a:rPr lang="en-US" altLang="en-US" b="0" smtClean="0"/>
              <a:t> and </a:t>
            </a:r>
            <a:r>
              <a:rPr lang="en-US" altLang="en-US" b="0" i="1" smtClean="0"/>
              <a:t>instance methods</a:t>
            </a:r>
            <a:r>
              <a:rPr lang="en-US" altLang="en-US" b="0" smtClean="0"/>
              <a:t>.</a:t>
            </a:r>
          </a:p>
          <a:p>
            <a:pPr eaLnBrk="1" hangingPunct="1"/>
            <a:r>
              <a:rPr lang="en-US" altLang="en-US" b="0" smtClean="0"/>
              <a:t>Objects created from a class each have their own copy of instance fields.</a:t>
            </a:r>
          </a:p>
          <a:p>
            <a:pPr eaLnBrk="1" hangingPunct="1"/>
            <a:r>
              <a:rPr lang="en-US" altLang="en-US" b="0" smtClean="0"/>
              <a:t>Instance methods are methods that are not declared with a special keyword, </a:t>
            </a:r>
            <a:r>
              <a:rPr lang="en-US" altLang="en-US" b="0" i="1" smtClean="0"/>
              <a:t>static</a:t>
            </a:r>
            <a:r>
              <a:rPr lang="en-US" altLang="en-US" b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Instance Fields and Methods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0" smtClean="0"/>
              <a:t>Instance fields and instance methods require an object to be created in order to be used.</a:t>
            </a:r>
          </a:p>
          <a:p>
            <a:pPr eaLnBrk="1" hangingPunct="1"/>
            <a:r>
              <a:rPr lang="en-US" altLang="en-US" sz="2800" b="0" smtClean="0"/>
              <a:t>Example: </a:t>
            </a:r>
            <a:r>
              <a:rPr lang="en-US" altLang="en-US" sz="2800" b="0" smtClean="0">
                <a:hlinkClick r:id="rId2" action="ppaction://hlinkfile"/>
              </a:rPr>
              <a:t>RoomAreas.java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Note that each room represented in this example can have different dimensions.</a:t>
            </a:r>
          </a:p>
          <a:p>
            <a:pPr eaLnBrk="1" hangingPunct="1"/>
            <a:endParaRPr lang="en-US" altLang="en-US" sz="2800" b="0" smtClean="0"/>
          </a:p>
          <a:p>
            <a:pPr marL="914400" lvl="2" indent="0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Rectangle kitchen = new Rectangle();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Rectangle bedroom = new Rectangle();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Rectangle den = new Rectangle();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0" dirty="0" smtClean="0"/>
              <a:t>Classes can have special methods called </a:t>
            </a:r>
            <a:r>
              <a:rPr lang="en-US" altLang="en-US" b="0" i="1" dirty="0" smtClean="0"/>
              <a:t>constructors</a:t>
            </a:r>
            <a:r>
              <a:rPr lang="en-US" altLang="en-US" b="0" dirty="0" smtClean="0"/>
              <a:t>.</a:t>
            </a:r>
          </a:p>
          <a:p>
            <a:pPr eaLnBrk="1" hangingPunct="1"/>
            <a:r>
              <a:rPr lang="en-US" altLang="en-US" b="0" dirty="0" smtClean="0"/>
              <a:t>Constructors are used to perform operations at the time an object is created.</a:t>
            </a:r>
          </a:p>
          <a:p>
            <a:pPr eaLnBrk="1" hangingPunct="1"/>
            <a:r>
              <a:rPr lang="en-US" altLang="en-US" b="0" dirty="0" smtClean="0"/>
              <a:t>Constructors typically initialize instance fields and perform other object initialization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Strings as Objects (cont’d)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From chapter 2, we learned that a reference variable contains the address of an object</a:t>
            </a:r>
            <a:r>
              <a:rPr lang="en-US" altLang="en-US" dirty="0" smtClean="0"/>
              <a:t>.</a:t>
            </a:r>
          </a:p>
          <a:p>
            <a:pPr>
              <a:buFontTx/>
              <a:buChar char="•"/>
            </a:pPr>
            <a:r>
              <a:rPr lang="en-US" altLang="en-US" b="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b="0" dirty="0" smtClean="0"/>
              <a:t> </a:t>
            </a:r>
            <a:r>
              <a:rPr lang="en-US" altLang="en-US" b="0" dirty="0" err="1" smtClean="0">
                <a:latin typeface="Courier New" pitchFamily="49" charset="0"/>
                <a:cs typeface="Courier New" pitchFamily="49" charset="0"/>
              </a:rPr>
              <a:t>cityName</a:t>
            </a:r>
            <a:r>
              <a:rPr lang="en-US" altLang="en-US" b="0" dirty="0" smtClean="0">
                <a:latin typeface="Courier New" pitchFamily="49" charset="0"/>
                <a:cs typeface="Courier New" pitchFamily="49" charset="0"/>
              </a:rPr>
              <a:t>=“Charleston”</a:t>
            </a:r>
            <a:r>
              <a:rPr lang="en-US" altLang="en-US" b="0" dirty="0" smtClean="0"/>
              <a:t>;</a:t>
            </a:r>
            <a:endParaRPr lang="en-US" altLang="en-US" b="0" dirty="0" smtClean="0"/>
          </a:p>
          <a:p>
            <a:pPr>
              <a:buFontTx/>
              <a:buChar char="•"/>
            </a:pPr>
            <a:endParaRPr lang="en-US" altLang="en-US" dirty="0" smtClean="0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038600"/>
            <a:ext cx="8267700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Constructors have a few special properties that set them apart from normal methods.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smtClean="0"/>
              <a:t>Constructors have the same name as the class.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smtClean="0"/>
              <a:t>Constructors have no return type (not even void).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smtClean="0"/>
              <a:t>Constructors may not return any values.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smtClean="0"/>
              <a:t>Constructors are typically public.</a:t>
            </a:r>
          </a:p>
          <a:p>
            <a:pPr eaLnBrk="1" hangingPunct="1"/>
            <a:r>
              <a:rPr lang="en-US" altLang="en-US" sz="2800" smtClean="0"/>
              <a:t>Example: </a:t>
            </a:r>
            <a:r>
              <a:rPr lang="en-US" altLang="en-US" sz="2800" smtClean="0">
                <a:hlinkClick r:id="rId2" action="ppaction://hlinkfile"/>
              </a:rPr>
              <a:t>ConstructorDemo.java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Example: </a:t>
            </a:r>
            <a:r>
              <a:rPr lang="en-US" altLang="en-US" sz="2800" smtClean="0">
                <a:hlinkClick r:id="rId3" action="ppaction://hlinkfile"/>
              </a:rPr>
              <a:t>RoomConstructor.java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Default Constructor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a constructor is not defined, Java provides a default constructor.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smtClean="0"/>
              <a:t>It sets all of the class’ numeric fields to 0.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smtClean="0"/>
              <a:t>It sets all of the class’ boolean fields to false.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smtClean="0"/>
              <a:t>It sets all of the class’ reference variables, the default constructor sets them to the special value </a:t>
            </a:r>
            <a:r>
              <a:rPr lang="en-US" altLang="en-US" sz="2400" i="1" smtClean="0"/>
              <a:t>null</a:t>
            </a:r>
            <a:r>
              <a:rPr lang="en-US" altLang="en-US" sz="2400" smtClean="0"/>
              <a:t>.</a:t>
            </a:r>
          </a:p>
          <a:p>
            <a:pPr eaLnBrk="1" hangingPunct="1"/>
            <a:r>
              <a:rPr lang="en-US" altLang="en-US" sz="2800" smtClean="0"/>
              <a:t>The default constructor is a constructor with no parameters.</a:t>
            </a:r>
          </a:p>
          <a:p>
            <a:pPr eaLnBrk="1" hangingPunct="1"/>
            <a:r>
              <a:rPr lang="en-US" altLang="en-US" sz="2800" smtClean="0"/>
              <a:t>Default constructors are used to initialize an object in a default configuration.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 in UML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 UML, the most common way constructors are defined is:</a:t>
            </a:r>
            <a:endParaRPr lang="en-US" altLang="en-US" sz="2800" smtClean="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2590800"/>
            <a:ext cx="3962400" cy="3276600"/>
            <a:chOff x="96" y="864"/>
            <a:chExt cx="2112" cy="2064"/>
          </a:xfrm>
        </p:grpSpPr>
        <p:sp>
          <p:nvSpPr>
            <p:cNvPr id="43018" name="Rectangle 6">
              <a:extLst>
                <a:ext uri="{FF2B5EF4-FFF2-40B4-BE49-F238E27FC236}">
                  <a16:creationId xmlns:a16="http://schemas.microsoft.com/office/drawing/2014/main" xmlns="" id="{1F0A0A99-E900-48B9-9616-2DED02DB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43019" name="Rectangle 7">
              <a:extLst>
                <a:ext uri="{FF2B5EF4-FFF2-40B4-BE49-F238E27FC236}">
                  <a16:creationId xmlns:a16="http://schemas.microsoft.com/office/drawing/2014/main" xmlns="" id="{0D724AEB-8E95-4DA5-AA8B-D16532B7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-"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 width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-"/>
                <a:defRPr/>
              </a:pPr>
              <a:r>
                <a:rPr lang="en-US" altLang="en-US" sz="2000" b="0">
                  <a:solidFill>
                    <a:srgbClr val="000000"/>
                  </a:solidFill>
                  <a:latin typeface="Times New Roman" pitchFamily="18" charset="0"/>
                </a:rPr>
                <a:t> length : double</a:t>
              </a:r>
            </a:p>
          </p:txBody>
        </p:sp>
        <p:sp>
          <p:nvSpPr>
            <p:cNvPr id="43020" name="Rectangle 8">
              <a:extLst>
                <a:ext uri="{FF2B5EF4-FFF2-40B4-BE49-F238E27FC236}">
                  <a16:creationId xmlns:a16="http://schemas.microsoft.com/office/drawing/2014/main" xmlns="" id="{81A62536-AE66-41AD-97E3-C45F41245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dirty="0">
                  <a:solidFill>
                    <a:srgbClr val="CA0C48"/>
                  </a:solidFill>
                  <a:latin typeface="Times New Roman" pitchFamily="18" charset="0"/>
                </a:rPr>
                <a:t>+Rectangle(</a:t>
              </a:r>
              <a:r>
                <a:rPr lang="en-US" altLang="en-US" sz="2000" dirty="0" err="1">
                  <a:solidFill>
                    <a:srgbClr val="CA0C48"/>
                  </a:solidFill>
                  <a:latin typeface="Times New Roman" pitchFamily="18" charset="0"/>
                </a:rPr>
                <a:t>len:double</a:t>
              </a:r>
              <a:r>
                <a:rPr lang="en-US" altLang="en-US" sz="2000" dirty="0">
                  <a:solidFill>
                    <a:srgbClr val="CA0C48"/>
                  </a:solidFill>
                  <a:latin typeface="Times New Roman" pitchFamily="18" charset="0"/>
                </a:rPr>
                <a:t>, w:double)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setWidth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(w : double) : void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setLength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len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 : double): void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getWidth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()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getLength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() : double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solidFill>
                    <a:srgbClr val="000000"/>
                  </a:solidFill>
                  <a:latin typeface="Times New Roman" pitchFamily="18" charset="0"/>
                </a:rPr>
                <a:t>getArea</a:t>
              </a:r>
              <a:r>
                <a:rPr lang="en-US" altLang="en-US" sz="2000" b="0" dirty="0">
                  <a:solidFill>
                    <a:srgbClr val="000000"/>
                  </a:solidFill>
                  <a:latin typeface="Times New Roman" pitchFamily="18" charset="0"/>
                </a:rPr>
                <a:t>() : double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81600" y="2514600"/>
            <a:ext cx="3114675" cy="1676400"/>
            <a:chOff x="3264" y="1584"/>
            <a:chExt cx="1962" cy="1056"/>
          </a:xfrm>
        </p:grpSpPr>
        <p:sp>
          <p:nvSpPr>
            <p:cNvPr id="44038" name="Text Box 9"/>
            <p:cNvSpPr txBox="1">
              <a:spLocks noChangeArrowheads="1"/>
            </p:cNvSpPr>
            <p:nvPr/>
          </p:nvSpPr>
          <p:spPr bwMode="auto">
            <a:xfrm>
              <a:off x="3744" y="1584"/>
              <a:ext cx="1482" cy="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CA0C48"/>
                  </a:solidFill>
                  <a:latin typeface="Times New Roman" pitchFamily="18" charset="0"/>
                </a:rPr>
                <a:t>Notice there is no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CA0C48"/>
                  </a:solidFill>
                  <a:latin typeface="Times New Roman" pitchFamily="18" charset="0"/>
                </a:rPr>
                <a:t>return type listed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CA0C48"/>
                  </a:solidFill>
                  <a:latin typeface="Times New Roman" pitchFamily="18" charset="0"/>
                </a:rPr>
                <a:t>for constructors.</a:t>
              </a:r>
            </a:p>
          </p:txBody>
        </p:sp>
        <p:sp>
          <p:nvSpPr>
            <p:cNvPr id="44039" name="Line 12"/>
            <p:cNvSpPr>
              <a:spLocks noChangeShapeType="1"/>
            </p:cNvSpPr>
            <p:nvPr/>
          </p:nvSpPr>
          <p:spPr bwMode="auto">
            <a:xfrm flipH="1">
              <a:off x="3264" y="2640"/>
              <a:ext cx="1200" cy="0"/>
            </a:xfrm>
            <a:prstGeom prst="line">
              <a:avLst/>
            </a:prstGeom>
            <a:noFill/>
            <a:ln w="25400">
              <a:solidFill>
                <a:srgbClr val="CA0C48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40" name="Line 13"/>
            <p:cNvSpPr>
              <a:spLocks noChangeShapeType="1"/>
            </p:cNvSpPr>
            <p:nvPr/>
          </p:nvSpPr>
          <p:spPr bwMode="auto">
            <a:xfrm>
              <a:off x="4464" y="2352"/>
              <a:ext cx="0" cy="288"/>
            </a:xfrm>
            <a:prstGeom prst="line">
              <a:avLst/>
            </a:prstGeom>
            <a:noFill/>
            <a:ln w="25400">
              <a:solidFill>
                <a:srgbClr val="CA0C48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Class Constructor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of the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class constructors accepts a string literal as an argument.</a:t>
            </a:r>
          </a:p>
          <a:p>
            <a:pPr eaLnBrk="1" hangingPunct="1"/>
            <a:r>
              <a:rPr lang="en-US" altLang="en-US" smtClean="0"/>
              <a:t>This string literal is used to initialize a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object.</a:t>
            </a:r>
          </a:p>
          <a:p>
            <a:pPr eaLnBrk="1" hangingPunct="1"/>
            <a:r>
              <a:rPr lang="en-US" altLang="en-US" smtClean="0"/>
              <a:t>For instance:</a:t>
            </a:r>
          </a:p>
          <a:p>
            <a:pPr eaLnBrk="1" hangingPunct="1"/>
            <a:endParaRPr lang="en-US" altLang="en-US" smtClean="0"/>
          </a:p>
          <a:p>
            <a:pPr marL="457200" lvl="1" indent="0"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</a:rPr>
              <a:t>String name = new String(</a:t>
            </a:r>
            <a:r>
              <a:rPr lang="en-US" altLang="en-US" sz="2000" smtClean="0">
                <a:solidFill>
                  <a:srgbClr val="CA0C48"/>
                </a:solidFill>
                <a:latin typeface="Courier New" pitchFamily="49" charset="0"/>
              </a:rPr>
              <a:t>"Michael Long"</a:t>
            </a:r>
            <a:r>
              <a:rPr lang="en-US" altLang="en-US" sz="200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Class Constructor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This creates a new reference variable </a:t>
            </a:r>
            <a:r>
              <a:rPr lang="en-US" altLang="en-US" sz="2800" i="1" smtClean="0"/>
              <a:t>name</a:t>
            </a:r>
            <a:r>
              <a:rPr lang="en-US" altLang="en-US" sz="2800" smtClean="0"/>
              <a:t> that points to a </a:t>
            </a:r>
            <a:r>
              <a:rPr lang="en-US" altLang="en-US" sz="280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800" smtClean="0"/>
              <a:t> object that represents the name “Michael Long”</a:t>
            </a:r>
          </a:p>
          <a:p>
            <a:pPr eaLnBrk="1" hangingPunct="1"/>
            <a:r>
              <a:rPr lang="en-US" altLang="en-US" sz="2800" smtClean="0"/>
              <a:t>Because they are used so often, Strings can be created with a shorthand:</a:t>
            </a:r>
          </a:p>
          <a:p>
            <a:pPr eaLnBrk="1" hangingPunct="1"/>
            <a:endParaRPr lang="en-US" altLang="en-US" sz="2800" smtClean="0"/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solidFill>
                  <a:srgbClr val="CA0C48"/>
                </a:solidFill>
                <a:latin typeface="Courier New" pitchFamily="49" charset="0"/>
              </a:rPr>
              <a:t>String name = "Michael Long";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Strings as Objects (cont’d)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The </a:t>
            </a:r>
            <a:r>
              <a:rPr lang="en-US" altLang="en-US" sz="2800" dirty="0" smtClean="0">
                <a:latin typeface="Courier New" pitchFamily="49" charset="0"/>
              </a:rPr>
              <a:t>length()</a:t>
            </a:r>
            <a:r>
              <a:rPr lang="en-US" altLang="en-US" sz="2800" dirty="0" smtClean="0"/>
              <a:t> method of the </a:t>
            </a:r>
            <a:r>
              <a:rPr lang="en-US" altLang="en-US" sz="2800" dirty="0" smtClean="0">
                <a:latin typeface="Courier New" pitchFamily="49" charset="0"/>
              </a:rPr>
              <a:t>String</a:t>
            </a:r>
            <a:r>
              <a:rPr lang="en-US" altLang="en-US" sz="2800" dirty="0" smtClean="0"/>
              <a:t> class returns </a:t>
            </a:r>
            <a:r>
              <a:rPr lang="en-US" altLang="en-US" sz="2800" dirty="0" smtClean="0"/>
              <a:t>an </a:t>
            </a:r>
            <a:r>
              <a:rPr lang="en-US" altLang="en-US" sz="2800" dirty="0" smtClean="0"/>
              <a:t>integer value that is equal to the length of the string.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altLang="en-US" sz="24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stringLength</a:t>
            </a:r>
            <a:r>
              <a:rPr lang="en-US" altLang="en-US" sz="2400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alt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cityName.length</a:t>
            </a:r>
            <a:r>
              <a:rPr lang="en-US" altLang="en-US" sz="2400" dirty="0" smtClean="0">
                <a:solidFill>
                  <a:srgbClr val="C00000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0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The variable </a:t>
            </a:r>
            <a:r>
              <a:rPr lang="en-US" altLang="en-US" sz="2800" dirty="0" err="1" smtClean="0">
                <a:latin typeface="Courier New" pitchFamily="49" charset="0"/>
              </a:rPr>
              <a:t>stringLength</a:t>
            </a:r>
            <a:r>
              <a:rPr lang="en-US" altLang="en-US" sz="2800" dirty="0" smtClean="0"/>
              <a:t> will contain 10 after this statement since the string "Charleston" has 10 characters.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0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Primitive data types </a:t>
            </a:r>
            <a:r>
              <a:rPr lang="en-US" altLang="en-US" sz="2800" dirty="0" smtClean="0"/>
              <a:t>can not have methods that can be run whereas objects can.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Classes and Instances</a:t>
            </a: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000" dirty="0" smtClean="0"/>
              <a:t>A class is a template/blueprint and many </a:t>
            </a:r>
            <a:r>
              <a:rPr lang="en-US" altLang="en-US" sz="2000" dirty="0" smtClean="0"/>
              <a:t>objects can be created from a class.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 smtClean="0"/>
              <a:t>Each object is independent of the others.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590800"/>
            <a:ext cx="5648325" cy="398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1143000"/>
          </a:xfrm>
        </p:spPr>
        <p:txBody>
          <a:bodyPr/>
          <a:lstStyle/>
          <a:p>
            <a:r>
              <a:rPr lang="en-US" altLang="en-US" dirty="0" smtClean="0"/>
              <a:t>Classes and Instances (cont’d)</a:t>
            </a:r>
          </a:p>
        </p:txBody>
      </p:sp>
      <p:pic>
        <p:nvPicPr>
          <p:cNvPr id="10243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743200"/>
            <a:ext cx="8058150" cy="3744913"/>
          </a:xfrm>
        </p:spPr>
      </p:pic>
      <p:sp>
        <p:nvSpPr>
          <p:cNvPr id="4" name="Title 1"/>
          <p:cNvSpPr txBox="1">
            <a:spLocks noChangeArrowheads="1"/>
          </p:cNvSpPr>
          <p:nvPr/>
        </p:nvSpPr>
        <p:spPr bwMode="auto">
          <a:xfrm>
            <a:off x="609600" y="1371600"/>
            <a:ext cx="8229600" cy="13716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800" kern="0" dirty="0" smtClean="0">
                <a:solidFill>
                  <a:srgbClr val="629C36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 person=“Jenny”;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800" kern="0" dirty="0" smtClean="0">
                <a:solidFill>
                  <a:srgbClr val="629C36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 pet=“Fido”;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800" kern="0" dirty="0" smtClean="0">
                <a:solidFill>
                  <a:srgbClr val="629C36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 </a:t>
            </a:r>
            <a:r>
              <a:rPr lang="en-US" altLang="en-US" sz="2800" kern="0" dirty="0" err="1" smtClean="0">
                <a:solidFill>
                  <a:srgbClr val="629C36"/>
                </a:solidFill>
                <a:latin typeface="Courier New" pitchFamily="49" charset="0"/>
                <a:ea typeface="+mj-ea"/>
                <a:cs typeface="Courier New" pitchFamily="49" charset="0"/>
              </a:rPr>
              <a:t>favoriteColor</a:t>
            </a:r>
            <a:r>
              <a:rPr lang="en-US" altLang="en-US" sz="2800" kern="0" dirty="0" smtClean="0">
                <a:solidFill>
                  <a:srgbClr val="629C36"/>
                </a:solidFill>
                <a:latin typeface="Courier New" pitchFamily="49" charset="0"/>
                <a:ea typeface="+mj-ea"/>
                <a:cs typeface="Courier New" pitchFamily="49" charset="0"/>
              </a:rPr>
              <a:t>=“Blue”;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629C3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Classes and Instances (cont’d)</a:t>
            </a: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There are three instances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 on the previous slide.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Each </a:t>
            </a:r>
            <a:r>
              <a:rPr lang="en-US" altLang="en-US" dirty="0" smtClean="0"/>
              <a:t>instance of the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 class contains different </a:t>
            </a:r>
            <a:r>
              <a:rPr lang="en-US" altLang="en-US" dirty="0" smtClean="0"/>
              <a:t>data (</a:t>
            </a:r>
            <a:r>
              <a:rPr lang="en-US" altLang="en-US" b="0" dirty="0" smtClean="0">
                <a:latin typeface="Courier New" pitchFamily="49" charset="0"/>
                <a:cs typeface="Courier New" pitchFamily="49" charset="0"/>
              </a:rPr>
              <a:t>different string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The instances are all share the same design.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Classes and Instances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Each instance has all of the attributes and methods that were defined in the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 class.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Classes are defined to represent a single concept or service.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CA0C48"/>
      </a:hlink>
      <a:folHlink>
        <a:srgbClr val="8000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2138</Words>
  <Application>Microsoft Office PowerPoint</Application>
  <PresentationFormat>On-screen Show (4:3)</PresentationFormat>
  <Paragraphs>403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Default Design</vt:lpstr>
      <vt:lpstr>Classes and Objects</vt:lpstr>
      <vt:lpstr>Classes</vt:lpstr>
      <vt:lpstr>Strings as Objects</vt:lpstr>
      <vt:lpstr>Strings as Objects (cont’d)</vt:lpstr>
      <vt:lpstr>Strings as Objects (cont’d)</vt:lpstr>
      <vt:lpstr>Classes and Instances</vt:lpstr>
      <vt:lpstr>Classes and Instances (cont’d)</vt:lpstr>
      <vt:lpstr>Classes and Instances (cont’d)</vt:lpstr>
      <vt:lpstr>Classes and Instances (cont’d)</vt:lpstr>
      <vt:lpstr>Access Modifiers</vt:lpstr>
      <vt:lpstr>Access Modifiers</vt:lpstr>
      <vt:lpstr>Access Modifiers</vt:lpstr>
      <vt:lpstr>Encapsulation</vt:lpstr>
      <vt:lpstr>Designing a Class</vt:lpstr>
      <vt:lpstr>UML Class Diagram</vt:lpstr>
      <vt:lpstr>Attributes</vt:lpstr>
      <vt:lpstr>Data Hiding</vt:lpstr>
      <vt:lpstr>Methods</vt:lpstr>
      <vt:lpstr>Methods</vt:lpstr>
      <vt:lpstr>Accessors and Mutators</vt:lpstr>
      <vt:lpstr>The Rectangle class</vt:lpstr>
      <vt:lpstr>Accessors and Mutators</vt:lpstr>
      <vt:lpstr>Stale Data</vt:lpstr>
      <vt:lpstr>Stale Data</vt:lpstr>
      <vt:lpstr>UML Data Type and Parameter Notation</vt:lpstr>
      <vt:lpstr>UML Data Type and Parameter Notation</vt:lpstr>
      <vt:lpstr>UML Data Type and Parameter Notation</vt:lpstr>
      <vt:lpstr>UML Data Type and Parameter Notation</vt:lpstr>
      <vt:lpstr>Converting the UML Diagram to Code</vt:lpstr>
      <vt:lpstr>Converting the UML Diagram to Code</vt:lpstr>
      <vt:lpstr>Converting the UML Diagram to Code</vt:lpstr>
      <vt:lpstr>Class Layout Conventions</vt:lpstr>
      <vt:lpstr>A Driver Program</vt:lpstr>
      <vt:lpstr>A Driver Program</vt:lpstr>
      <vt:lpstr>Multiple Arguments</vt:lpstr>
      <vt:lpstr>Arguments Passed By Value</vt:lpstr>
      <vt:lpstr>Instance Fields and Methods</vt:lpstr>
      <vt:lpstr>Instance Fields and Methods</vt:lpstr>
      <vt:lpstr>Constructors</vt:lpstr>
      <vt:lpstr>Constructors</vt:lpstr>
      <vt:lpstr>The Default Constructor</vt:lpstr>
      <vt:lpstr>Constructors in UML</vt:lpstr>
      <vt:lpstr>The String Class Constructor</vt:lpstr>
      <vt:lpstr>The String Class Constructor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Kilwake J</dc:creator>
  <cp:lastModifiedBy>Kilwake J</cp:lastModifiedBy>
  <cp:revision>1</cp:revision>
  <dcterms:created xsi:type="dcterms:W3CDTF">2021-06-17T10:07:42Z</dcterms:created>
  <dcterms:modified xsi:type="dcterms:W3CDTF">2021-06-17T12:47:43Z</dcterms:modified>
</cp:coreProperties>
</file>