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1218E-4462-45F8-ADBE-4347ECC462E9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6C1AC-89C2-43D8-90AF-EAC41736EB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CB41D41-EB20-4997-889C-8CD5F59360C0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23006EC-1378-4504-91BE-A96ADAA883CE}" type="slidenum">
              <a:rPr lang="en-US" altLang="en-US">
                <a:solidFill>
                  <a:prstClr val="black"/>
                </a:solidFill>
              </a:rPr>
              <a:pPr/>
              <a:t>27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64D6E11-1519-418F-874C-6C0FCAB43EB1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F083326-3820-40B5-B830-E6EA706B6BA8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5CD4200-869D-4564-9BDD-EBF5B0B7D19C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44C3899-47EA-4E1A-80A0-7B918BA23BE4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B4B3760-D168-41B1-953F-B27CD36185B4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19ED18C-58AD-4CE1-B55E-7945F58DFC64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8BDEBD5-2F07-451C-B2A4-8642C0D6C7A3}" type="slidenum">
              <a:rPr lang="en-US" altLang="en-US">
                <a:solidFill>
                  <a:prstClr val="black"/>
                </a:solidFill>
              </a:rPr>
              <a:pPr/>
              <a:t>25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1AEC82E-4E8D-4E93-AA54-2ACD046271A9}" type="slidenum">
              <a:rPr lang="en-US" altLang="en-US">
                <a:solidFill>
                  <a:prstClr val="black"/>
                </a:solidFill>
              </a:rPr>
              <a:pPr/>
              <a:t>26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EE23-4535-419B-BD5F-04013563AD90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58367-25AD-406F-AA74-1E38D8A496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EE23-4535-419B-BD5F-04013563AD90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58367-25AD-406F-AA74-1E38D8A496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EE23-4535-419B-BD5F-04013563AD90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58367-25AD-406F-AA74-1E38D8A496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xmlns="" id="{423D5731-22C3-4C5F-903D-1F909BD821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800" b="1" dirty="0">
                <a:solidFill>
                  <a:srgbClr val="629C36"/>
                </a:solidFill>
                <a:latin typeface="Tw Cen MT" pitchFamily="34" charset="0"/>
              </a:rPr>
              <a:t>C H A P T E R  2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xmlns="" id="{8EF0D3BE-BB5A-4D1C-9408-949E17EA43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514600"/>
            <a:ext cx="3048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3600" b="1" dirty="0">
                <a:solidFill>
                  <a:srgbClr val="000000"/>
                </a:solidFill>
                <a:latin typeface="Tw Cen MT" pitchFamily="34" charset="0"/>
              </a:rPr>
              <a:t>Java Fundamentals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3382002-48E1-4186-B93B-08EEA0F3DE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91000" y="533400"/>
            <a:ext cx="4267200" cy="5334000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 typeface="Arial" panose="020B0604020202020204" pitchFamily="34" charset="0"/>
              <a:buChar char="•"/>
              <a:defRPr/>
            </a:lvl1pPr>
            <a:lvl2pPr marL="742950" indent="-285750">
              <a:buClrTx/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 marL="1600200" indent="-228600">
              <a:buClrTx/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6123260C-4F0A-41FD-83EA-3AA246A88E9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2BAFE2-6268-4887-9C0F-8B7DE9796B4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6123260C-4F0A-41FD-83EA-3AA246A88E9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EF8349-1887-43F4-92A5-9D76B245F40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6123260C-4F0A-41FD-83EA-3AA246A88E9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46A2BE-26D7-4A85-ABA1-EC64A9DD2DA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xmlns="" id="{6123260C-4F0A-41FD-83EA-3AA246A88E9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1C6D71-3FE6-4E42-8FF8-5E03AB525BF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xmlns="" id="{6123260C-4F0A-41FD-83EA-3AA246A88E9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D2D436-D620-4DDA-B51B-7A8CD0B3095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xmlns="" id="{6123260C-4F0A-41FD-83EA-3AA246A88E9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83C306-4282-4934-9558-90B27A70743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6123260C-4F0A-41FD-83EA-3AA246A88E9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D725FD-CB46-4EE8-8F56-D6D0026D3FF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EE23-4535-419B-BD5F-04013563AD90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58367-25AD-406F-AA74-1E38D8A496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6123260C-4F0A-41FD-83EA-3AA246A88E9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9AA25-413E-4451-B1BA-8BABF753B5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6123260C-4F0A-41FD-83EA-3AA246A88E9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F3D0C5-9660-415E-85B9-0D392798213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6123260C-4F0A-41FD-83EA-3AA246A88E9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BCC711-A312-4B5D-A9DD-85D38348EB2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EE23-4535-419B-BD5F-04013563AD90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58367-25AD-406F-AA74-1E38D8A496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EE23-4535-419B-BD5F-04013563AD90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58367-25AD-406F-AA74-1E38D8A496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EE23-4535-419B-BD5F-04013563AD90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58367-25AD-406F-AA74-1E38D8A496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EE23-4535-419B-BD5F-04013563AD90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58367-25AD-406F-AA74-1E38D8A496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EE23-4535-419B-BD5F-04013563AD90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58367-25AD-406F-AA74-1E38D8A496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EE23-4535-419B-BD5F-04013563AD90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58367-25AD-406F-AA74-1E38D8A496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EE23-4535-419B-BD5F-04013563AD90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58367-25AD-406F-AA74-1E38D8A496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4EE23-4535-419B-BD5F-04013563AD90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58367-25AD-406F-AA74-1E38D8A496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xmlns="" id="{F4361E1A-0F3A-4C68-A6C8-A3A592AB77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63613" y="6400800"/>
            <a:ext cx="6548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000" dirty="0">
                <a:solidFill>
                  <a:srgbClr val="000000"/>
                </a:solidFill>
                <a:latin typeface="Century Gothic" pitchFamily="34" charset="0"/>
                <a:ea typeface="ヒラギノ角ゴ Pro W3" pitchFamily="1" charset="-128"/>
              </a:rPr>
              <a:t>Copyright © 2018 Pearson Education, Inc. Publishing as Pearson Addison-Wesley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xmlns="" id="{6123260C-4F0A-41FD-83EA-3AA246A88E9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2C8A558-91F2-4F31-A7AB-4C0D7EAFBA16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030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3513" y="6457950"/>
            <a:ext cx="8001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29C3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29C36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29C36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29C36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29C36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Fundamentals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The Parts of a Java Program (cont’d.)</a:t>
            </a:r>
          </a:p>
        </p:txBody>
      </p:sp>
      <p:sp>
        <p:nvSpPr>
          <p:cNvPr id="21507" name="Content Placeholder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r>
              <a:rPr lang="en-US" altLang="en-US" sz="1800" smtClean="0"/>
              <a:t>Line 7 contains a statement that displays a message on the screen.</a:t>
            </a:r>
          </a:p>
          <a:p>
            <a:pPr lvl="1"/>
            <a:r>
              <a:rPr lang="en-US" altLang="en-US" sz="1800" b="1" smtClean="0"/>
              <a:t>The group of characters inside the quotation marks is called a </a:t>
            </a:r>
            <a:r>
              <a:rPr lang="en-US" altLang="en-US" sz="1800" b="1" i="1" smtClean="0"/>
              <a:t>string literal</a:t>
            </a:r>
            <a:r>
              <a:rPr lang="en-US" altLang="en-US" sz="1800" b="1" smtClean="0"/>
              <a:t>.</a:t>
            </a:r>
          </a:p>
          <a:p>
            <a:pPr lvl="1"/>
            <a:r>
              <a:rPr lang="en-US" altLang="en-US" sz="1800" b="1" smtClean="0">
                <a:solidFill>
                  <a:srgbClr val="000000"/>
                </a:solidFill>
              </a:rPr>
              <a:t>At the end of the line is a semicolon; it marks the end of a statement in Java.</a:t>
            </a:r>
          </a:p>
          <a:p>
            <a:pPr lvl="2">
              <a:buFontTx/>
              <a:buChar char="•"/>
            </a:pPr>
            <a:r>
              <a:rPr lang="en-US" altLang="en-US" sz="1800" b="1" smtClean="0">
                <a:solidFill>
                  <a:srgbClr val="000000"/>
                </a:solidFill>
              </a:rPr>
              <a:t>Not every line of code ends with a semicolon, however</a:t>
            </a:r>
            <a:r>
              <a:rPr lang="en-US" altLang="en-US" sz="1800" smtClean="0">
                <a:solidFill>
                  <a:srgbClr val="000000"/>
                </a:solidFill>
              </a:rPr>
              <a:t>.</a:t>
            </a:r>
          </a:p>
          <a:p>
            <a:pPr>
              <a:buFontTx/>
              <a:buChar char="•"/>
            </a:pPr>
            <a:endParaRPr lang="en-US" altLang="en-US" sz="2000" smtClean="0"/>
          </a:p>
        </p:txBody>
      </p:sp>
      <p:pic>
        <p:nvPicPr>
          <p:cNvPr id="21508" name="Content Placeholder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06538"/>
            <a:ext cx="8229600" cy="286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509" name="Straight Arrow Connector 12"/>
          <p:cNvCxnSpPr>
            <a:cxnSpLocks noChangeShapeType="1"/>
          </p:cNvCxnSpPr>
          <p:nvPr/>
        </p:nvCxnSpPr>
        <p:spPr bwMode="auto">
          <a:xfrm flipH="1">
            <a:off x="6272213" y="3621088"/>
            <a:ext cx="800100" cy="0"/>
          </a:xfrm>
          <a:prstGeom prst="straightConnector1">
            <a:avLst/>
          </a:prstGeom>
          <a:noFill/>
          <a:ln w="9525" algn="ctr">
            <a:solidFill>
              <a:srgbClr val="CA0C48"/>
            </a:solidFill>
            <a:round/>
            <a:headEnd/>
            <a:tailEnd type="triangle" w="lg" len="lg"/>
          </a:ln>
        </p:spPr>
      </p:cxnSp>
      <p:sp>
        <p:nvSpPr>
          <p:cNvPr id="21510" name="TextBox 13"/>
          <p:cNvSpPr txBox="1">
            <a:spLocks noChangeArrowheads="1"/>
          </p:cNvSpPr>
          <p:nvPr/>
        </p:nvSpPr>
        <p:spPr bwMode="auto">
          <a:xfrm>
            <a:off x="7010400" y="3436938"/>
            <a:ext cx="12366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solidFill>
                  <a:srgbClr val="CA0C48"/>
                </a:solidFill>
              </a:rPr>
              <a:t>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The Parts of a Java Program (cont’d.)</a:t>
            </a:r>
          </a:p>
        </p:txBody>
      </p:sp>
      <p:sp>
        <p:nvSpPr>
          <p:cNvPr id="2355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000" b="1" dirty="0" smtClean="0"/>
              <a:t>Java is a case-sensitive language. </a:t>
            </a:r>
          </a:p>
          <a:p>
            <a:pPr eaLnBrk="1" hangingPunct="1">
              <a:buFontTx/>
              <a:buChar char="•"/>
            </a:pPr>
            <a:r>
              <a:rPr lang="en-US" altLang="en-US" sz="2000" b="1" dirty="0" smtClean="0"/>
              <a:t>All Java programs must be stored in a file with a 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.java</a:t>
            </a:r>
            <a:r>
              <a:rPr lang="en-US" altLang="en-US" sz="2000" b="1" dirty="0" smtClean="0"/>
              <a:t> file extension.</a:t>
            </a:r>
          </a:p>
          <a:p>
            <a:pPr eaLnBrk="1" hangingPunct="1">
              <a:buFontTx/>
              <a:buChar char="•"/>
            </a:pPr>
            <a:r>
              <a:rPr lang="en-US" altLang="en-US" sz="2000" b="1" dirty="0" smtClean="0"/>
              <a:t>Comments are ignored by the compiler.</a:t>
            </a:r>
          </a:p>
          <a:p>
            <a:pPr eaLnBrk="1" hangingPunct="1">
              <a:buFontTx/>
              <a:buChar char="•"/>
            </a:pPr>
            <a:r>
              <a:rPr lang="en-US" altLang="en-US" sz="2000" b="1" dirty="0" smtClean="0"/>
              <a:t>A 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.java</a:t>
            </a:r>
            <a:r>
              <a:rPr lang="en-US" altLang="en-US" sz="2000" b="1" dirty="0" smtClean="0"/>
              <a:t> file may contain many classes but may only have one public class.</a:t>
            </a:r>
          </a:p>
          <a:p>
            <a:pPr eaLnBrk="1" hangingPunct="1">
              <a:buFontTx/>
              <a:buChar char="•"/>
            </a:pPr>
            <a:r>
              <a:rPr lang="en-US" altLang="en-US" sz="2000" b="1" dirty="0" smtClean="0"/>
              <a:t>If a 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.java</a:t>
            </a:r>
            <a:r>
              <a:rPr lang="en-US" altLang="en-US" sz="2000" b="1" dirty="0" smtClean="0"/>
              <a:t> file has a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public</a:t>
            </a:r>
            <a:r>
              <a:rPr lang="en-US" altLang="en-US" sz="2000" b="1" dirty="0" smtClean="0"/>
              <a:t>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class</a:t>
            </a:r>
            <a:r>
              <a:rPr lang="en-US" altLang="en-US" sz="2000" b="1" dirty="0" smtClean="0"/>
              <a:t>, the class </a:t>
            </a:r>
            <a:r>
              <a:rPr lang="en-US" altLang="en-US" sz="2000" b="1" dirty="0" smtClean="0">
                <a:solidFill>
                  <a:schemeClr val="accent5">
                    <a:lumMod val="75000"/>
                  </a:schemeClr>
                </a:solidFill>
              </a:rPr>
              <a:t>must</a:t>
            </a:r>
            <a:r>
              <a:rPr lang="en-US" altLang="en-US" sz="2000" b="1" dirty="0" smtClean="0"/>
              <a:t> have the same name as the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file</a:t>
            </a:r>
            <a:r>
              <a:rPr lang="en-US" altLang="en-US" sz="2000" b="1" dirty="0" smtClean="0"/>
              <a:t>.</a:t>
            </a:r>
          </a:p>
          <a:p>
            <a:pPr eaLnBrk="1" hangingPunct="1">
              <a:buFontTx/>
              <a:buChar char="•"/>
            </a:pPr>
            <a:r>
              <a:rPr lang="en-US" altLang="en-US" sz="2000" b="1" dirty="0" smtClean="0"/>
              <a:t>Java applications must have a 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altLang="en-US" sz="2000" b="1" dirty="0" smtClean="0"/>
              <a:t> method.</a:t>
            </a:r>
          </a:p>
          <a:p>
            <a:pPr eaLnBrk="1" hangingPunct="1">
              <a:buFontTx/>
              <a:buChar char="•"/>
            </a:pPr>
            <a:r>
              <a:rPr lang="en-US" altLang="en-US" sz="2000" b="1" dirty="0" smtClean="0"/>
              <a:t>For every left brace, or opening brace, there must be a corresponding right brace, or closing brace.</a:t>
            </a:r>
          </a:p>
          <a:p>
            <a:pPr eaLnBrk="1" hangingPunct="1">
              <a:buFontTx/>
              <a:buChar char="•"/>
            </a:pPr>
            <a:r>
              <a:rPr lang="en-US" altLang="en-US" sz="2000" b="1" dirty="0" smtClean="0"/>
              <a:t>Statements are terminated with semicolons, but c</a:t>
            </a:r>
            <a:r>
              <a:rPr lang="en-US" altLang="en-US" sz="1800" b="1" dirty="0" smtClean="0"/>
              <a:t>omments, class headers, method headers, and  braces are not.</a:t>
            </a:r>
          </a:p>
          <a:p>
            <a:pPr>
              <a:buFontTx/>
              <a:buChar char="•"/>
            </a:pPr>
            <a:endParaRPr lang="en-US" alt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The Parts of a Java Program (cont’d.)</a:t>
            </a:r>
          </a:p>
        </p:txBody>
      </p:sp>
      <p:pic>
        <p:nvPicPr>
          <p:cNvPr id="24579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287588"/>
            <a:ext cx="8229600" cy="31511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/>
            <a:r>
              <a:rPr lang="en-US" altLang="en-US" sz="3200" b="1" dirty="0" smtClean="0"/>
              <a:t>The </a:t>
            </a:r>
            <a:r>
              <a:rPr lang="en-US" altLang="en-US" sz="3200" b="1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altLang="en-US" sz="3200" b="1" dirty="0" smtClean="0"/>
              <a:t> and </a:t>
            </a:r>
            <a:r>
              <a:rPr lang="en-US" altLang="en-US" sz="3200" b="1" dirty="0" err="1" smtClean="0">
                <a:latin typeface="Courier New" pitchFamily="49" charset="0"/>
                <a:cs typeface="Courier New" pitchFamily="49" charset="0"/>
              </a:rPr>
              <a:t>System.out.</a:t>
            </a:r>
            <a:r>
              <a:rPr lang="en-US" altLang="en-US" sz="3200" b="1" dirty="0" err="1" smtClean="0">
                <a:latin typeface="Courier New" pitchFamily="49" charset="0"/>
              </a:rPr>
              <a:t>println</a:t>
            </a:r>
            <a:r>
              <a:rPr lang="en-US" altLang="en-US" sz="3200" b="1" dirty="0" smtClean="0"/>
              <a:t> Methods, and the Java API</a:t>
            </a:r>
          </a:p>
        </p:txBody>
      </p:sp>
      <p:sp>
        <p:nvSpPr>
          <p:cNvPr id="2560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000" b="1" smtClean="0"/>
              <a:t>Many of the programs that you will write will run in a console window.</a:t>
            </a:r>
          </a:p>
          <a:p>
            <a:pPr>
              <a:buFontTx/>
              <a:buChar char="•"/>
            </a:pPr>
            <a:endParaRPr lang="en-US" altLang="en-US" b="1" smtClean="0"/>
          </a:p>
        </p:txBody>
      </p:sp>
      <p:pic>
        <p:nvPicPr>
          <p:cNvPr id="2560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150" y="2819400"/>
            <a:ext cx="36957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200" b="1" smtClean="0"/>
              <a:t>The </a:t>
            </a:r>
            <a:r>
              <a:rPr lang="en-US" altLang="en-US" sz="3200" b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altLang="en-US" sz="3200" b="1" smtClean="0"/>
              <a:t> and </a:t>
            </a:r>
            <a:r>
              <a:rPr lang="en-US" altLang="en-US" sz="3200" b="1" smtClean="0">
                <a:latin typeface="Courier New" pitchFamily="49" charset="0"/>
                <a:cs typeface="Courier New" pitchFamily="49" charset="0"/>
              </a:rPr>
              <a:t>System.out.</a:t>
            </a:r>
            <a:r>
              <a:rPr lang="en-US" altLang="en-US" sz="3200" b="1" smtClean="0">
                <a:latin typeface="Courier New" pitchFamily="49" charset="0"/>
              </a:rPr>
              <a:t>println</a:t>
            </a:r>
            <a:r>
              <a:rPr lang="en-US" altLang="en-US" sz="3200" b="1" smtClean="0"/>
              <a:t> Methods, and the Java API (cont’d.)</a:t>
            </a:r>
          </a:p>
        </p:txBody>
      </p:sp>
      <p:sp>
        <p:nvSpPr>
          <p:cNvPr id="2662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b="1" dirty="0" smtClean="0"/>
              <a:t>The console window that starts a Java application is typically known as the </a:t>
            </a:r>
            <a:r>
              <a:rPr lang="en-US" altLang="en-US" b="1" i="1" dirty="0" smtClean="0"/>
              <a:t>standard output</a:t>
            </a:r>
            <a:r>
              <a:rPr lang="en-US" altLang="en-US" b="1" dirty="0" smtClean="0"/>
              <a:t> device.</a:t>
            </a:r>
          </a:p>
          <a:p>
            <a:pPr eaLnBrk="1" hangingPunct="1">
              <a:buFontTx/>
              <a:buChar char="•"/>
            </a:pPr>
            <a:r>
              <a:rPr lang="en-US" altLang="en-US" b="1" dirty="0" smtClean="0"/>
              <a:t>The </a:t>
            </a:r>
            <a:r>
              <a:rPr lang="en-US" altLang="en-US" b="1" i="1" dirty="0" smtClean="0"/>
              <a:t>standard input</a:t>
            </a:r>
            <a:r>
              <a:rPr lang="en-US" altLang="en-US" b="1" dirty="0" smtClean="0"/>
              <a:t> device is typically the keyboard.</a:t>
            </a:r>
          </a:p>
          <a:p>
            <a:pPr eaLnBrk="1" hangingPunct="1">
              <a:buFontTx/>
              <a:buChar char="•"/>
            </a:pPr>
            <a:r>
              <a:rPr lang="en-US" altLang="en-US" b="1" dirty="0" smtClean="0"/>
              <a:t>Java sends information to the standard output device by using a Java class stored in the standard Java library.</a:t>
            </a:r>
          </a:p>
          <a:p>
            <a:pPr>
              <a:buFontTx/>
              <a:buChar char="•"/>
            </a:pPr>
            <a:endParaRPr lang="en-US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200" b="1" dirty="0" smtClean="0"/>
              <a:t>The </a:t>
            </a:r>
            <a:r>
              <a:rPr lang="en-US" altLang="en-US" sz="3200" b="1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altLang="en-US" sz="3200" b="1" dirty="0" smtClean="0"/>
              <a:t> and </a:t>
            </a:r>
            <a:r>
              <a:rPr lang="en-US" altLang="en-US" sz="3200" b="1" dirty="0" err="1" smtClean="0">
                <a:latin typeface="Courier New" pitchFamily="49" charset="0"/>
                <a:cs typeface="Courier New" pitchFamily="49" charset="0"/>
              </a:rPr>
              <a:t>System.out.</a:t>
            </a:r>
            <a:r>
              <a:rPr lang="en-US" altLang="en-US" sz="3200" b="1" dirty="0" err="1" smtClean="0">
                <a:latin typeface="Courier New" pitchFamily="49" charset="0"/>
              </a:rPr>
              <a:t>println</a:t>
            </a:r>
            <a:r>
              <a:rPr lang="en-US" altLang="en-US" sz="3200" b="1" dirty="0" smtClean="0"/>
              <a:t> Methods, and the Java API (cont’d.)</a:t>
            </a:r>
          </a:p>
        </p:txBody>
      </p:sp>
      <p:sp>
        <p:nvSpPr>
          <p:cNvPr id="2765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b="1" smtClean="0"/>
              <a:t>Java classes in the standard Java library are accessed using the Java Applications Programming Interface (API).</a:t>
            </a:r>
          </a:p>
          <a:p>
            <a:pPr eaLnBrk="1" hangingPunct="1">
              <a:buFontTx/>
              <a:buChar char="•"/>
            </a:pPr>
            <a:r>
              <a:rPr lang="en-US" altLang="en-US" b="1" smtClean="0"/>
              <a:t>The standard Java library is commonly referred to as the </a:t>
            </a:r>
            <a:r>
              <a:rPr lang="en-US" altLang="en-US" b="1" i="1" smtClean="0"/>
              <a:t>Java API</a:t>
            </a:r>
            <a:r>
              <a:rPr lang="en-US" altLang="en-US" b="1" smtClean="0"/>
              <a:t>.</a:t>
            </a:r>
          </a:p>
          <a:p>
            <a:pPr>
              <a:buFontTx/>
              <a:buChar char="•"/>
            </a:pPr>
            <a:endParaRPr lang="en-US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200" b="1" smtClean="0"/>
              <a:t>The </a:t>
            </a:r>
            <a:r>
              <a:rPr lang="en-US" altLang="en-US" sz="3200" b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altLang="en-US" sz="3200" b="1" smtClean="0"/>
              <a:t> and </a:t>
            </a:r>
            <a:r>
              <a:rPr lang="en-US" altLang="en-US" sz="3200" b="1" smtClean="0">
                <a:latin typeface="Courier New" pitchFamily="49" charset="0"/>
                <a:cs typeface="Courier New" pitchFamily="49" charset="0"/>
              </a:rPr>
              <a:t>System.out.</a:t>
            </a:r>
            <a:r>
              <a:rPr lang="en-US" altLang="en-US" sz="3200" b="1" smtClean="0">
                <a:latin typeface="Courier New" pitchFamily="49" charset="0"/>
              </a:rPr>
              <a:t>println</a:t>
            </a:r>
            <a:r>
              <a:rPr lang="en-US" altLang="en-US" sz="3200" b="1" smtClean="0"/>
              <a:t> Methods, and the Java API (cont’d.)</a:t>
            </a:r>
          </a:p>
        </p:txBody>
      </p:sp>
      <p:sp>
        <p:nvSpPr>
          <p:cNvPr id="2867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 b="1" smtClean="0"/>
              <a:t>The previous example uses the line:</a:t>
            </a:r>
          </a:p>
          <a:p>
            <a:pPr eaLnBrk="1" hangingPunct="1">
              <a:buFontTx/>
              <a:buChar char="•"/>
            </a:pPr>
            <a:endParaRPr lang="en-US" altLang="en-US" sz="1200" b="1" smtClean="0"/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itchFamily="49" charset="0"/>
              </a:rPr>
              <a:t>System.out.println("Programming is great fun!");</a:t>
            </a:r>
            <a:endParaRPr lang="en-US" altLang="en-US" sz="2000" b="1" smtClean="0"/>
          </a:p>
          <a:p>
            <a:pPr eaLnBrk="1" hangingPunct="1">
              <a:buFontTx/>
              <a:buChar char="•"/>
            </a:pPr>
            <a:endParaRPr lang="en-US" altLang="en-US" sz="1200" b="1" smtClean="0"/>
          </a:p>
          <a:p>
            <a:pPr eaLnBrk="1" hangingPunct="1">
              <a:buFontTx/>
              <a:buChar char="•"/>
            </a:pPr>
            <a:r>
              <a:rPr lang="en-US" altLang="en-US" sz="2800" b="1" smtClean="0"/>
              <a:t>This line uses the </a:t>
            </a:r>
            <a:r>
              <a:rPr lang="en-US" altLang="en-US" sz="2800" b="1" smtClean="0">
                <a:latin typeface="Courier New" pitchFamily="49" charset="0"/>
              </a:rPr>
              <a:t>System</a:t>
            </a:r>
            <a:r>
              <a:rPr lang="en-US" altLang="en-US" sz="2800" b="1" smtClean="0"/>
              <a:t> class from the standard Java library.</a:t>
            </a:r>
          </a:p>
          <a:p>
            <a:pPr eaLnBrk="1" hangingPunct="1">
              <a:buFontTx/>
              <a:buChar char="•"/>
            </a:pPr>
            <a:r>
              <a:rPr lang="en-US" altLang="en-US" sz="2800" b="1" smtClean="0"/>
              <a:t>The </a:t>
            </a:r>
            <a:r>
              <a:rPr lang="en-US" altLang="en-US" sz="2800" b="1" smtClean="0">
                <a:latin typeface="Courier New" pitchFamily="49" charset="0"/>
              </a:rPr>
              <a:t>System</a:t>
            </a:r>
            <a:r>
              <a:rPr lang="en-US" altLang="en-US" sz="2800" b="1" smtClean="0"/>
              <a:t> class contains methods and objects that perform system level tasks. </a:t>
            </a:r>
          </a:p>
          <a:p>
            <a:pPr eaLnBrk="1" hangingPunct="1">
              <a:buFontTx/>
              <a:buChar char="•"/>
            </a:pPr>
            <a:r>
              <a:rPr lang="en-US" altLang="en-US" sz="2800" b="1" smtClean="0"/>
              <a:t>The </a:t>
            </a:r>
            <a:r>
              <a:rPr lang="en-US" altLang="en-US" sz="2800" b="1" smtClean="0">
                <a:latin typeface="Courier New" pitchFamily="49" charset="0"/>
              </a:rPr>
              <a:t>out</a:t>
            </a:r>
            <a:r>
              <a:rPr lang="en-US" altLang="en-US" sz="2800" b="1" smtClean="0"/>
              <a:t> object, a member of the </a:t>
            </a:r>
            <a:r>
              <a:rPr lang="en-US" altLang="en-US" sz="2800" b="1" smtClean="0">
                <a:latin typeface="Courier New" pitchFamily="49" charset="0"/>
              </a:rPr>
              <a:t>System</a:t>
            </a:r>
            <a:r>
              <a:rPr lang="en-US" altLang="en-US" sz="2800" b="1" smtClean="0"/>
              <a:t> class, contains the methods </a:t>
            </a:r>
            <a:r>
              <a:rPr lang="en-US" altLang="en-US" sz="2800" b="1" smtClean="0">
                <a:latin typeface="Courier New" pitchFamily="49" charset="0"/>
              </a:rPr>
              <a:t>print</a:t>
            </a:r>
            <a:r>
              <a:rPr lang="en-US" altLang="en-US" sz="2800" b="1" smtClean="0"/>
              <a:t> and </a:t>
            </a:r>
            <a:r>
              <a:rPr lang="en-US" altLang="en-US" sz="2800" b="1" smtClean="0">
                <a:latin typeface="Courier New" pitchFamily="49" charset="0"/>
              </a:rPr>
              <a:t>println</a:t>
            </a:r>
            <a:r>
              <a:rPr lang="en-US" altLang="en-US" sz="2800" b="1" smtClean="0"/>
              <a:t>.</a:t>
            </a:r>
          </a:p>
          <a:p>
            <a:pPr>
              <a:buFontTx/>
              <a:buChar char="•"/>
            </a:pPr>
            <a:endParaRPr lang="en-US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200" b="1" dirty="0" smtClean="0"/>
              <a:t>The </a:t>
            </a:r>
            <a:r>
              <a:rPr lang="en-US" altLang="en-US" sz="3200" b="1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altLang="en-US" sz="3200" b="1" dirty="0" smtClean="0"/>
              <a:t> and </a:t>
            </a:r>
            <a:r>
              <a:rPr lang="en-US" altLang="en-US" sz="3200" b="1" dirty="0" err="1" smtClean="0">
                <a:latin typeface="Courier New" pitchFamily="49" charset="0"/>
                <a:cs typeface="Courier New" pitchFamily="49" charset="0"/>
              </a:rPr>
              <a:t>System.out.</a:t>
            </a:r>
            <a:r>
              <a:rPr lang="en-US" altLang="en-US" sz="3200" b="1" dirty="0" err="1" smtClean="0">
                <a:latin typeface="Courier New" pitchFamily="49" charset="0"/>
              </a:rPr>
              <a:t>println</a:t>
            </a:r>
            <a:r>
              <a:rPr lang="en-US" altLang="en-US" sz="3200" b="1" dirty="0" smtClean="0"/>
              <a:t> Methods, and the Java API (cont’d.)</a:t>
            </a:r>
          </a:p>
        </p:txBody>
      </p:sp>
      <p:pic>
        <p:nvPicPr>
          <p:cNvPr id="29699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822450"/>
            <a:ext cx="8229600" cy="40814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200" b="1" smtClean="0"/>
              <a:t>The </a:t>
            </a:r>
            <a:r>
              <a:rPr lang="en-US" altLang="en-US" sz="3200" b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altLang="en-US" sz="3200" b="1" smtClean="0"/>
              <a:t> and </a:t>
            </a:r>
            <a:r>
              <a:rPr lang="en-US" altLang="en-US" sz="3200" b="1" smtClean="0">
                <a:latin typeface="Courier New" pitchFamily="49" charset="0"/>
                <a:cs typeface="Courier New" pitchFamily="49" charset="0"/>
              </a:rPr>
              <a:t>System.out.</a:t>
            </a:r>
            <a:r>
              <a:rPr lang="en-US" altLang="en-US" sz="3200" b="1" smtClean="0">
                <a:latin typeface="Courier New" pitchFamily="49" charset="0"/>
              </a:rPr>
              <a:t>println</a:t>
            </a:r>
            <a:r>
              <a:rPr lang="en-US" altLang="en-US" sz="3200" b="1" smtClean="0"/>
              <a:t> Methods, and the Java API (cont’d.)</a:t>
            </a:r>
          </a:p>
        </p:txBody>
      </p:sp>
      <p:sp>
        <p:nvSpPr>
          <p:cNvPr id="3072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 b="1" smtClean="0"/>
              <a:t>The </a:t>
            </a:r>
            <a:r>
              <a:rPr lang="en-US" altLang="en-US" sz="2800" b="1" smtClean="0">
                <a:latin typeface="Courier New" pitchFamily="49" charset="0"/>
              </a:rPr>
              <a:t>print</a:t>
            </a:r>
            <a:r>
              <a:rPr lang="en-US" altLang="en-US" sz="2800" b="1" smtClean="0"/>
              <a:t> and </a:t>
            </a:r>
            <a:r>
              <a:rPr lang="en-US" altLang="en-US" sz="2800" b="1" smtClean="0">
                <a:latin typeface="Courier New" pitchFamily="49" charset="0"/>
              </a:rPr>
              <a:t>println</a:t>
            </a:r>
            <a:r>
              <a:rPr lang="en-US" altLang="en-US" sz="2800" b="1" smtClean="0"/>
              <a:t> methods actually perform the task of sending characters to the output device.</a:t>
            </a:r>
          </a:p>
          <a:p>
            <a:pPr eaLnBrk="1" hangingPunct="1">
              <a:buFontTx/>
              <a:buChar char="•"/>
            </a:pPr>
            <a:r>
              <a:rPr lang="en-US" altLang="en-US" sz="2800" b="1" smtClean="0"/>
              <a:t>The line:</a:t>
            </a:r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itchFamily="49" charset="0"/>
              </a:rPr>
              <a:t>System.out.println("Programming is great fun!");</a:t>
            </a:r>
            <a:endParaRPr lang="en-US" altLang="en-US" sz="2000" b="1" smtClean="0"/>
          </a:p>
          <a:p>
            <a:pPr lvl="1" eaLnBrk="1" hangingPunct="1">
              <a:buFontTx/>
              <a:buNone/>
            </a:pPr>
            <a:r>
              <a:rPr lang="en-US" altLang="en-US" b="1" smtClean="0"/>
              <a:t>is pronounced: “</a:t>
            </a:r>
            <a:r>
              <a:rPr lang="en-US" altLang="en-US" b="1" i="1" smtClean="0"/>
              <a:t>system dot out dot print line”</a:t>
            </a:r>
          </a:p>
          <a:p>
            <a:pPr eaLnBrk="1" hangingPunct="1">
              <a:buFontTx/>
              <a:buChar char="•"/>
            </a:pPr>
            <a:r>
              <a:rPr lang="en-US" altLang="en-US" sz="2800" b="1" smtClean="0"/>
              <a:t>The value inside the parenthesis, called an </a:t>
            </a:r>
            <a:r>
              <a:rPr lang="en-US" altLang="en-US" sz="2800" b="1" i="1" smtClean="0"/>
              <a:t>argument</a:t>
            </a:r>
            <a:r>
              <a:rPr lang="en-US" altLang="en-US" sz="2800" b="1" smtClean="0"/>
              <a:t>, will be sent to the output device (in this case, a string).</a:t>
            </a:r>
          </a:p>
          <a:p>
            <a:pPr>
              <a:buFontTx/>
              <a:buChar char="•"/>
            </a:pPr>
            <a:endParaRPr lang="en-US" altLang="en-US" sz="2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200" smtClean="0"/>
              <a:t>The </a:t>
            </a:r>
            <a:r>
              <a:rPr lang="en-US" altLang="en-US" sz="3200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altLang="en-US" sz="3200" smtClean="0"/>
              <a:t> and </a:t>
            </a:r>
            <a:r>
              <a:rPr lang="en-US" altLang="en-US" sz="3200" smtClean="0">
                <a:latin typeface="Courier New" pitchFamily="49" charset="0"/>
                <a:cs typeface="Courier New" pitchFamily="49" charset="0"/>
              </a:rPr>
              <a:t>System.out.</a:t>
            </a:r>
            <a:r>
              <a:rPr lang="en-US" altLang="en-US" sz="3200" smtClean="0">
                <a:latin typeface="Courier New" pitchFamily="49" charset="0"/>
              </a:rPr>
              <a:t>println</a:t>
            </a:r>
            <a:r>
              <a:rPr lang="en-US" altLang="en-US" sz="3200" smtClean="0"/>
              <a:t> Methods, and the Java API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CC9DBC-A2DB-464B-B9EB-A70BE1CB1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b="1" dirty="0"/>
              <a:t>The </a:t>
            </a:r>
            <a:r>
              <a:rPr lang="en-US" altLang="en-US" sz="2800" b="1" dirty="0" err="1">
                <a:latin typeface="Courier New" pitchFamily="49" charset="0"/>
              </a:rPr>
              <a:t>println</a:t>
            </a:r>
            <a:r>
              <a:rPr lang="en-US" altLang="en-US" sz="2800" b="1" dirty="0"/>
              <a:t> method places a newline character at the end of whatever is being printed out.</a:t>
            </a:r>
          </a:p>
          <a:p>
            <a:pPr lvl="1" eaLnBrk="1" hangingPunct="1">
              <a:defRPr/>
            </a:pPr>
            <a:r>
              <a:rPr lang="en-US" altLang="en-US" b="1" dirty="0"/>
              <a:t>The following lines: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altLang="en-US" b="1" dirty="0"/>
          </a:p>
          <a:p>
            <a:pPr lvl="2" eaLnBrk="1" hangingPunct="1">
              <a:buFontTx/>
              <a:buNone/>
              <a:defRPr/>
            </a:pPr>
            <a:r>
              <a:rPr lang="en-US" altLang="en-US" sz="1800" b="1" dirty="0" err="1">
                <a:latin typeface="Courier New" pitchFamily="49" charset="0"/>
              </a:rPr>
              <a:t>System.out.println</a:t>
            </a:r>
            <a:r>
              <a:rPr lang="en-US" altLang="en-US" sz="1800" b="1" dirty="0">
                <a:latin typeface="Courier New" pitchFamily="49" charset="0"/>
              </a:rPr>
              <a:t>("This is being printed out");</a:t>
            </a:r>
            <a:endParaRPr lang="en-US" altLang="en-US" b="1" dirty="0"/>
          </a:p>
          <a:p>
            <a:pPr lvl="2" eaLnBrk="1" hangingPunct="1">
              <a:buFontTx/>
              <a:buNone/>
              <a:defRPr/>
            </a:pPr>
            <a:r>
              <a:rPr lang="en-US" altLang="en-US" sz="1800" b="1" dirty="0" err="1">
                <a:latin typeface="Courier New" pitchFamily="49" charset="0"/>
              </a:rPr>
              <a:t>System.out.println</a:t>
            </a:r>
            <a:r>
              <a:rPr lang="en-US" altLang="en-US" sz="1800" b="1" dirty="0">
                <a:latin typeface="Courier New" pitchFamily="49" charset="0"/>
              </a:rPr>
              <a:t>("on two separate lines.");</a:t>
            </a:r>
            <a:endParaRPr lang="en-US" altLang="en-US" b="1" dirty="0"/>
          </a:p>
          <a:p>
            <a:pPr marL="457200" lvl="1" indent="0" eaLnBrk="1" hangingPunct="1">
              <a:buFontTx/>
              <a:buNone/>
              <a:defRPr/>
            </a:pPr>
            <a:endParaRPr lang="en-US" altLang="en-US" sz="2400" b="1" dirty="0"/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2400" b="1" dirty="0"/>
              <a:t>Would be printed out on separate lines since the first statement sends a newline command to the screen.</a:t>
            </a:r>
          </a:p>
          <a:p>
            <a:pPr>
              <a:defRPr/>
            </a:pP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Parts of a Java Program</a:t>
            </a:r>
          </a:p>
        </p:txBody>
      </p:sp>
      <p:pic>
        <p:nvPicPr>
          <p:cNvPr id="7171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42913" y="4648200"/>
            <a:ext cx="8229600" cy="1395413"/>
          </a:xfrm>
        </p:spPr>
      </p:pic>
      <p:pic>
        <p:nvPicPr>
          <p:cNvPr id="7172" name="Content Placeholder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24000"/>
            <a:ext cx="8229600" cy="286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200" smtClean="0"/>
              <a:t>The </a:t>
            </a:r>
            <a:r>
              <a:rPr lang="en-US" altLang="en-US" sz="3200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altLang="en-US" sz="3200" smtClean="0"/>
              <a:t> and </a:t>
            </a:r>
            <a:r>
              <a:rPr lang="en-US" altLang="en-US" sz="3200" smtClean="0">
                <a:latin typeface="Courier New" pitchFamily="49" charset="0"/>
                <a:cs typeface="Courier New" pitchFamily="49" charset="0"/>
              </a:rPr>
              <a:t>System.out.</a:t>
            </a:r>
            <a:r>
              <a:rPr lang="en-US" altLang="en-US" sz="3200" smtClean="0">
                <a:latin typeface="Courier New" pitchFamily="49" charset="0"/>
              </a:rPr>
              <a:t>println</a:t>
            </a:r>
            <a:r>
              <a:rPr lang="en-US" altLang="en-US" sz="3200" smtClean="0"/>
              <a:t> Methods, and the Java API (cont’d.)</a:t>
            </a:r>
          </a:p>
        </p:txBody>
      </p:sp>
      <p:sp>
        <p:nvSpPr>
          <p:cNvPr id="3277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Tx/>
              <a:buChar char="•"/>
            </a:pPr>
            <a:r>
              <a:rPr lang="en-US" altLang="en-US" sz="2400" b="1" smtClean="0"/>
              <a:t>The </a:t>
            </a:r>
            <a:r>
              <a:rPr lang="en-US" altLang="en-US" sz="2400" b="1" smtClean="0">
                <a:latin typeface="Courier New" pitchFamily="49" charset="0"/>
              </a:rPr>
              <a:t>print</a:t>
            </a:r>
            <a:r>
              <a:rPr lang="en-US" altLang="en-US" sz="2400" b="1" smtClean="0"/>
              <a:t> statement works very similarly to the </a:t>
            </a:r>
            <a:r>
              <a:rPr lang="en-US" altLang="en-US" sz="2400" b="1" smtClean="0">
                <a:latin typeface="Courier New" pitchFamily="49" charset="0"/>
              </a:rPr>
              <a:t>println</a:t>
            </a:r>
            <a:r>
              <a:rPr lang="en-US" altLang="en-US" sz="2400" b="1" smtClean="0"/>
              <a:t> statement.</a:t>
            </a:r>
          </a:p>
          <a:p>
            <a:pPr eaLnBrk="1" hangingPunct="1">
              <a:buFontTx/>
              <a:buChar char="•"/>
            </a:pPr>
            <a:r>
              <a:rPr lang="en-US" altLang="en-US" sz="2400" b="1" smtClean="0"/>
              <a:t>However, the </a:t>
            </a:r>
            <a:r>
              <a:rPr lang="en-US" altLang="en-US" sz="2400" b="1" smtClean="0">
                <a:latin typeface="Courier New" pitchFamily="49" charset="0"/>
              </a:rPr>
              <a:t>print</a:t>
            </a:r>
            <a:r>
              <a:rPr lang="en-US" altLang="en-US" sz="2400" b="1" smtClean="0"/>
              <a:t> statement does not put a newline character at the end of the output.</a:t>
            </a:r>
          </a:p>
          <a:p>
            <a:pPr eaLnBrk="1" hangingPunct="1">
              <a:buFontTx/>
              <a:buChar char="•"/>
            </a:pPr>
            <a:r>
              <a:rPr lang="en-US" altLang="en-US" sz="2400" b="1" smtClean="0"/>
              <a:t>The lines: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System.out.print("These lines will be");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System.out.print("printed on");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System.out.println("the same line.");</a:t>
            </a:r>
          </a:p>
          <a:p>
            <a:pPr lvl="1" eaLnBrk="1" hangingPunct="1"/>
            <a:r>
              <a:rPr lang="en-US" altLang="en-US" sz="2400" b="1" smtClean="0"/>
              <a:t>Produce the following output: </a:t>
            </a:r>
            <a:br>
              <a:rPr lang="en-US" altLang="en-US" sz="2400" b="1" smtClean="0"/>
            </a:br>
            <a:r>
              <a:rPr lang="en-US" altLang="en-US" sz="2400" b="1" smtClean="0"/>
              <a:t>	</a:t>
            </a:r>
            <a:r>
              <a:rPr lang="en-US" altLang="en-US" sz="1800" b="1" smtClean="0">
                <a:latin typeface="Courier New" pitchFamily="49" charset="0"/>
              </a:rPr>
              <a:t>These lines will beprinted onthe same line.</a:t>
            </a:r>
          </a:p>
          <a:p>
            <a:pPr lvl="1" eaLnBrk="1" hangingPunct="1"/>
            <a:r>
              <a:rPr lang="en-US" altLang="en-US" sz="2400" b="1" smtClean="0"/>
              <a:t>Notice the odd spacing?  </a:t>
            </a:r>
          </a:p>
          <a:p>
            <a:pPr lvl="1" eaLnBrk="1" hangingPunct="1"/>
            <a:r>
              <a:rPr lang="en-US" altLang="en-US" sz="2400" b="1" smtClean="0"/>
              <a:t>Why do some words run together?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200" smtClean="0"/>
              <a:t>The </a:t>
            </a:r>
            <a:r>
              <a:rPr lang="en-US" altLang="en-US" sz="3200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altLang="en-US" sz="3200" smtClean="0"/>
              <a:t> and </a:t>
            </a:r>
            <a:r>
              <a:rPr lang="en-US" altLang="en-US" sz="3200" smtClean="0">
                <a:latin typeface="Courier New" pitchFamily="49" charset="0"/>
                <a:cs typeface="Courier New" pitchFamily="49" charset="0"/>
              </a:rPr>
              <a:t>System.out.</a:t>
            </a:r>
            <a:r>
              <a:rPr lang="en-US" altLang="en-US" sz="3200" smtClean="0">
                <a:latin typeface="Courier New" pitchFamily="49" charset="0"/>
              </a:rPr>
              <a:t>println</a:t>
            </a:r>
            <a:r>
              <a:rPr lang="en-US" altLang="en-US" sz="3200" smtClean="0"/>
              <a:t> Methods, and the Java API (cont’d.)</a:t>
            </a:r>
          </a:p>
        </p:txBody>
      </p:sp>
      <p:sp>
        <p:nvSpPr>
          <p:cNvPr id="3379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400" b="1" smtClean="0"/>
              <a:t>For all of the previous examples, we have been printing out strings of characters.</a:t>
            </a:r>
          </a:p>
          <a:p>
            <a:pPr eaLnBrk="1" hangingPunct="1">
              <a:buFontTx/>
              <a:buChar char="•"/>
            </a:pPr>
            <a:r>
              <a:rPr lang="en-US" altLang="en-US" sz="2400" b="1" smtClean="0"/>
              <a:t>Later, we will see that much more can be printed.</a:t>
            </a:r>
          </a:p>
          <a:p>
            <a:pPr eaLnBrk="1" hangingPunct="1">
              <a:buFontTx/>
              <a:buChar char="•"/>
            </a:pPr>
            <a:r>
              <a:rPr lang="en-US" altLang="en-US" sz="2400" b="1" smtClean="0"/>
              <a:t>There are some special characters that can be put into the output.</a:t>
            </a:r>
            <a:br>
              <a:rPr lang="en-US" altLang="en-US" sz="2400" b="1" smtClean="0"/>
            </a:br>
            <a:r>
              <a:rPr lang="en-US" altLang="en-US" sz="2400" b="1" smtClean="0"/>
              <a:t>	</a:t>
            </a:r>
            <a:r>
              <a:rPr lang="en-US" altLang="en-US" sz="1800" b="1" smtClean="0">
                <a:latin typeface="Courier New" pitchFamily="49" charset="0"/>
              </a:rPr>
              <a:t>System.out.print("This will have a newline.\n");</a:t>
            </a:r>
          </a:p>
          <a:p>
            <a:pPr eaLnBrk="1" hangingPunct="1">
              <a:buFontTx/>
              <a:buChar char="•"/>
            </a:pPr>
            <a:r>
              <a:rPr lang="en-US" altLang="en-US" sz="2400" b="1" smtClean="0"/>
              <a:t>The </a:t>
            </a:r>
            <a:r>
              <a:rPr lang="en-US" altLang="en-US" sz="2400" b="1" smtClean="0">
                <a:latin typeface="Courier New" pitchFamily="49" charset="0"/>
              </a:rPr>
              <a:t>\n</a:t>
            </a:r>
            <a:r>
              <a:rPr lang="en-US" altLang="en-US" sz="2400" b="1" smtClean="0"/>
              <a:t> in the string is an escape sequence that represents the newline character.</a:t>
            </a:r>
          </a:p>
          <a:p>
            <a:pPr eaLnBrk="1" hangingPunct="1">
              <a:buFontTx/>
              <a:buChar char="•"/>
            </a:pPr>
            <a:r>
              <a:rPr lang="en-US" altLang="en-US" sz="2400" b="1" smtClean="0"/>
              <a:t>Escape sequences allow the programmer to print characters that otherwise would be unprintable.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200" smtClean="0"/>
              <a:t>The </a:t>
            </a:r>
            <a:r>
              <a:rPr lang="en-US" altLang="en-US" sz="3200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altLang="en-US" sz="3200" smtClean="0"/>
              <a:t> and </a:t>
            </a:r>
            <a:r>
              <a:rPr lang="en-US" altLang="en-US" sz="3200" smtClean="0">
                <a:latin typeface="Courier New" pitchFamily="49" charset="0"/>
                <a:cs typeface="Courier New" pitchFamily="49" charset="0"/>
              </a:rPr>
              <a:t>System.out.</a:t>
            </a:r>
            <a:r>
              <a:rPr lang="en-US" altLang="en-US" sz="3200" smtClean="0">
                <a:latin typeface="Courier New" pitchFamily="49" charset="0"/>
              </a:rPr>
              <a:t>println</a:t>
            </a:r>
            <a:r>
              <a:rPr lang="en-US" altLang="en-US" sz="3200" smtClean="0"/>
              <a:t> Methods, and the Java API (cont’d.)</a:t>
            </a:r>
          </a:p>
        </p:txBody>
      </p:sp>
      <p:pic>
        <p:nvPicPr>
          <p:cNvPr id="34819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217738"/>
            <a:ext cx="8229600" cy="32908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200" smtClean="0"/>
              <a:t>The </a:t>
            </a:r>
            <a:r>
              <a:rPr lang="en-US" altLang="en-US" sz="3200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altLang="en-US" sz="3200" smtClean="0"/>
              <a:t> and </a:t>
            </a:r>
            <a:r>
              <a:rPr lang="en-US" altLang="en-US" sz="3200" smtClean="0">
                <a:latin typeface="Courier New" pitchFamily="49" charset="0"/>
                <a:cs typeface="Courier New" pitchFamily="49" charset="0"/>
              </a:rPr>
              <a:t>System.out.</a:t>
            </a:r>
            <a:r>
              <a:rPr lang="en-US" altLang="en-US" sz="3200" smtClean="0">
                <a:latin typeface="Courier New" pitchFamily="49" charset="0"/>
              </a:rPr>
              <a:t>println</a:t>
            </a:r>
            <a:r>
              <a:rPr lang="en-US" altLang="en-US" sz="3200" smtClean="0"/>
              <a:t> Methods, and the Java API (cont’d.)</a:t>
            </a:r>
          </a:p>
        </p:txBody>
      </p:sp>
      <p:sp>
        <p:nvSpPr>
          <p:cNvPr id="3584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000" b="1" smtClean="0"/>
              <a:t>Even though the escape sequences are comprised of two characters, they are treated by the compiler as a single character.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endParaRPr lang="en-US" altLang="en-US" sz="1200" b="1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System.out.print("These are our top sellers:\n");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System.out.print("\tComputer games\n\tCoffee\n ");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System.out.println("\tAspirin");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 sz="12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b="1" smtClean="0"/>
              <a:t>Would result in the following output: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These are our top sellers: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	Computer games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	Coffee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			Asprin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b="1" smtClean="0"/>
              <a:t>With escape sequences, complex text output can be achieved.</a:t>
            </a:r>
          </a:p>
          <a:p>
            <a:pPr>
              <a:buFontTx/>
              <a:buChar char="•"/>
            </a:pPr>
            <a:endParaRPr lang="en-US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Variables and Literals</a:t>
            </a:r>
          </a:p>
        </p:txBody>
      </p:sp>
      <p:sp>
        <p:nvSpPr>
          <p:cNvPr id="3686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b="1" dirty="0" smtClean="0">
                <a:cs typeface="Times New Roman" pitchFamily="18" charset="0"/>
              </a:rPr>
              <a:t>A </a:t>
            </a:r>
            <a:r>
              <a:rPr lang="en-US" altLang="en-US" b="1" i="1" dirty="0" smtClean="0">
                <a:cs typeface="Times New Roman" pitchFamily="18" charset="0"/>
              </a:rPr>
              <a:t>variable</a:t>
            </a:r>
            <a:r>
              <a:rPr lang="en-US" altLang="en-US" b="1" dirty="0" smtClean="0">
                <a:cs typeface="Times New Roman" pitchFamily="18" charset="0"/>
              </a:rPr>
              <a:t> is a named storage location in the computer’s memory.</a:t>
            </a:r>
          </a:p>
          <a:p>
            <a:pPr eaLnBrk="1" hangingPunct="1">
              <a:buFontTx/>
              <a:buChar char="•"/>
            </a:pPr>
            <a:r>
              <a:rPr lang="en-US" altLang="en-US" b="1" dirty="0" smtClean="0">
                <a:cs typeface="Times New Roman" pitchFamily="18" charset="0"/>
              </a:rPr>
              <a:t>A </a:t>
            </a:r>
            <a:r>
              <a:rPr lang="en-US" altLang="en-US" b="1" i="1" dirty="0" smtClean="0">
                <a:cs typeface="Times New Roman" pitchFamily="18" charset="0"/>
              </a:rPr>
              <a:t>literal</a:t>
            </a:r>
            <a:r>
              <a:rPr lang="en-US" altLang="en-US" b="1" dirty="0" smtClean="0">
                <a:cs typeface="Times New Roman" pitchFamily="18" charset="0"/>
              </a:rPr>
              <a:t> is a value that is written into the code of a program</a:t>
            </a:r>
            <a:r>
              <a:rPr lang="en-US" altLang="en-US" b="1" dirty="0" smtClean="0">
                <a:cs typeface="Times New Roman" pitchFamily="18" charset="0"/>
              </a:rPr>
              <a:t>.(6 is an integer literal, 7.5 if a double literal, “hello” is a string literal etc)</a:t>
            </a:r>
            <a:endParaRPr lang="en-US" altLang="en-US" b="1" dirty="0" smtClean="0">
              <a:cs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b="1" dirty="0" smtClean="0">
                <a:cs typeface="Times New Roman" pitchFamily="18" charset="0"/>
              </a:rPr>
              <a:t>Programmers </a:t>
            </a:r>
            <a:r>
              <a:rPr lang="en-US" altLang="en-US" b="1" dirty="0" smtClean="0">
                <a:cs typeface="Times New Roman" pitchFamily="18" charset="0"/>
              </a:rPr>
              <a:t>determine the number and type of  variables a program will need.</a:t>
            </a:r>
          </a:p>
          <a:p>
            <a:pPr>
              <a:buFontTx/>
              <a:buChar char="•"/>
            </a:pPr>
            <a:endParaRPr lang="en-US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Variables and Literals (cont’d.)</a:t>
            </a:r>
          </a:p>
        </p:txBody>
      </p:sp>
      <p:sp>
        <p:nvSpPr>
          <p:cNvPr id="7171" name="Content Placeholder 6">
            <a:extLst>
              <a:ext uri="{FF2B5EF4-FFF2-40B4-BE49-F238E27FC236}">
                <a16:creationId xmlns:a16="http://schemas.microsoft.com/office/drawing/2014/main" xmlns="" id="{0520C979-B8C3-4369-8111-FEAA1A6ED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endParaRPr lang="en-US" altLang="en-US" b="1" dirty="0"/>
          </a:p>
          <a:p>
            <a:pPr>
              <a:defRPr/>
            </a:pPr>
            <a:endParaRPr lang="en-US" altLang="en-US" b="1" dirty="0"/>
          </a:p>
          <a:p>
            <a:pPr>
              <a:defRPr/>
            </a:pPr>
            <a:endParaRPr lang="en-US" altLang="en-US" b="1" dirty="0"/>
          </a:p>
          <a:p>
            <a:pPr>
              <a:defRPr/>
            </a:pPr>
            <a:endParaRPr lang="en-US" altLang="en-US" b="1" dirty="0"/>
          </a:p>
          <a:p>
            <a:pPr>
              <a:defRPr/>
            </a:pPr>
            <a:endParaRPr lang="en-US" altLang="en-US" b="1" dirty="0"/>
          </a:p>
          <a:p>
            <a:pPr>
              <a:defRPr/>
            </a:pPr>
            <a:r>
              <a:rPr lang="en-US" altLang="en-US" sz="1800" b="1" dirty="0"/>
              <a:t>Line 7 contains a variable declaration.</a:t>
            </a:r>
          </a:p>
          <a:p>
            <a:pPr>
              <a:defRPr/>
            </a:pPr>
            <a:r>
              <a:rPr lang="en-US" altLang="en-US" sz="1800" b="1" dirty="0"/>
              <a:t>Variables must be declared before they are used.</a:t>
            </a:r>
          </a:p>
          <a:p>
            <a:pPr>
              <a:defRPr/>
            </a:pPr>
            <a:r>
              <a:rPr lang="en-US" altLang="en-US" sz="1800" b="1" dirty="0"/>
              <a:t>A variable declaration tells the compiler the variable’s name and the type of data it will hold. </a:t>
            </a:r>
          </a:p>
          <a:p>
            <a:pPr>
              <a:defRPr/>
            </a:pPr>
            <a:r>
              <a:rPr lang="en-US" altLang="en-US" sz="1800" b="1" dirty="0"/>
              <a:t>This variable’s name is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800" b="1" dirty="0"/>
              <a:t>, and the word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/>
              <a:t> means that it will hold an integer value.</a:t>
            </a:r>
          </a:p>
          <a:p>
            <a:pPr marL="0" indent="0">
              <a:buFontTx/>
              <a:buNone/>
              <a:defRPr/>
            </a:pPr>
            <a:r>
              <a:rPr lang="en-US" altLang="en-US" sz="1600" b="1" dirty="0"/>
              <a:t>	       </a:t>
            </a:r>
            <a:r>
              <a:rPr lang="en-US" altLang="en-US" sz="1800" b="1" i="1" dirty="0">
                <a:solidFill>
                  <a:srgbClr val="CA0C48"/>
                </a:solidFill>
              </a:rPr>
              <a:t>Notice that variable declarations end with a semicolon.</a:t>
            </a:r>
          </a:p>
        </p:txBody>
      </p:sp>
      <p:pic>
        <p:nvPicPr>
          <p:cNvPr id="37892" name="Content Placeholder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2050" y="1219200"/>
            <a:ext cx="6819900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7893" name="Straight Arrow Connector 8"/>
          <p:cNvCxnSpPr>
            <a:cxnSpLocks noChangeShapeType="1"/>
          </p:cNvCxnSpPr>
          <p:nvPr/>
        </p:nvCxnSpPr>
        <p:spPr bwMode="auto">
          <a:xfrm flipH="1">
            <a:off x="2990850" y="2971800"/>
            <a:ext cx="1600200" cy="0"/>
          </a:xfrm>
          <a:prstGeom prst="straightConnector1">
            <a:avLst/>
          </a:prstGeom>
          <a:noFill/>
          <a:ln w="9525" algn="ctr">
            <a:solidFill>
              <a:srgbClr val="CA0C48"/>
            </a:solidFill>
            <a:round/>
            <a:headEnd/>
            <a:tailEnd type="triangle" w="lg" len="lg"/>
          </a:ln>
        </p:spPr>
      </p:cxnSp>
      <p:sp>
        <p:nvSpPr>
          <p:cNvPr id="37894" name="TextBox 9"/>
          <p:cNvSpPr txBox="1">
            <a:spLocks noChangeArrowheads="1"/>
          </p:cNvSpPr>
          <p:nvPr/>
        </p:nvSpPr>
        <p:spPr bwMode="auto">
          <a:xfrm>
            <a:off x="4724400" y="2786063"/>
            <a:ext cx="2244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CA0C48"/>
                </a:solidFill>
              </a:rPr>
              <a:t>Variable Declaration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Variables and Literals (cont’d.)</a:t>
            </a:r>
          </a:p>
        </p:txBody>
      </p:sp>
      <p:sp>
        <p:nvSpPr>
          <p:cNvPr id="39939" name="Content Placeholder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altLang="en-US" b="1" smtClean="0"/>
          </a:p>
          <a:p>
            <a:pPr>
              <a:buFontTx/>
              <a:buChar char="•"/>
            </a:pPr>
            <a:endParaRPr lang="en-US" altLang="en-US" b="1" smtClean="0"/>
          </a:p>
          <a:p>
            <a:pPr>
              <a:buFontTx/>
              <a:buChar char="•"/>
            </a:pPr>
            <a:endParaRPr lang="en-US" altLang="en-US" b="1" smtClean="0"/>
          </a:p>
          <a:p>
            <a:pPr>
              <a:buFontTx/>
              <a:buChar char="•"/>
            </a:pPr>
            <a:endParaRPr lang="en-US" altLang="en-US" b="1" smtClean="0"/>
          </a:p>
          <a:p>
            <a:pPr>
              <a:buFontTx/>
              <a:buChar char="•"/>
            </a:pPr>
            <a:endParaRPr lang="en-US" altLang="en-US" b="1" smtClean="0"/>
          </a:p>
          <a:p>
            <a:pPr>
              <a:buFontTx/>
              <a:buChar char="•"/>
            </a:pPr>
            <a:r>
              <a:rPr lang="en-US" altLang="en-US" sz="1800" b="1" smtClean="0"/>
              <a:t>Line 9 contains an assignment statement.</a:t>
            </a:r>
          </a:p>
          <a:p>
            <a:pPr>
              <a:buFontTx/>
              <a:buChar char="•"/>
            </a:pPr>
            <a:r>
              <a:rPr lang="en-US" altLang="en-US" sz="1800" b="1" smtClean="0"/>
              <a:t>The equal sign is an operator that stores the value on its right (in this case 5) into the variable named on its left.</a:t>
            </a:r>
          </a:p>
          <a:p>
            <a:pPr>
              <a:buFontTx/>
              <a:buChar char="•"/>
            </a:pPr>
            <a:r>
              <a:rPr lang="en-US" altLang="en-US" sz="1800" b="1" smtClean="0"/>
              <a:t>After this line executes, the value variable will contain the value 5.</a:t>
            </a:r>
            <a:endParaRPr lang="en-US" altLang="en-US" sz="1800" b="1" smtClean="0">
              <a:solidFill>
                <a:srgbClr val="CA0C48"/>
              </a:solidFill>
            </a:endParaRPr>
          </a:p>
          <a:p>
            <a:pPr marL="457200" lvl="1" indent="0">
              <a:buFontTx/>
              <a:buNone/>
            </a:pPr>
            <a:r>
              <a:rPr lang="en-US" altLang="en-US" sz="1800" b="1" smtClean="0">
                <a:solidFill>
                  <a:srgbClr val="CA0C48"/>
                </a:solidFill>
              </a:rPr>
              <a:t>     Line 9 </a:t>
            </a:r>
            <a:r>
              <a:rPr lang="en-US" altLang="en-US" sz="1800" b="1" i="1" smtClean="0">
                <a:solidFill>
                  <a:srgbClr val="CA0C48"/>
                </a:solidFill>
              </a:rPr>
              <a:t>doesn’t print anything. It runs silently behind the scenes.</a:t>
            </a:r>
          </a:p>
        </p:txBody>
      </p:sp>
      <p:pic>
        <p:nvPicPr>
          <p:cNvPr id="39940" name="Content Placeholder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2050" y="1219200"/>
            <a:ext cx="6819900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9941" name="Straight Arrow Connector 8"/>
          <p:cNvCxnSpPr>
            <a:cxnSpLocks noChangeShapeType="1"/>
          </p:cNvCxnSpPr>
          <p:nvPr/>
        </p:nvCxnSpPr>
        <p:spPr bwMode="auto">
          <a:xfrm flipH="1">
            <a:off x="2982913" y="3341688"/>
            <a:ext cx="1600200" cy="0"/>
          </a:xfrm>
          <a:prstGeom prst="straightConnector1">
            <a:avLst/>
          </a:prstGeom>
          <a:noFill/>
          <a:ln w="9525" algn="ctr">
            <a:solidFill>
              <a:srgbClr val="CA0C48"/>
            </a:solidFill>
            <a:round/>
            <a:headEnd/>
            <a:tailEnd type="triangle" w="lg" len="lg"/>
          </a:ln>
        </p:spPr>
      </p:cxnSp>
      <p:sp>
        <p:nvSpPr>
          <p:cNvPr id="39942" name="TextBox 9"/>
          <p:cNvSpPr txBox="1">
            <a:spLocks noChangeArrowheads="1"/>
          </p:cNvSpPr>
          <p:nvPr/>
        </p:nvSpPr>
        <p:spPr bwMode="auto">
          <a:xfrm>
            <a:off x="4716463" y="3155950"/>
            <a:ext cx="2505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CA0C48"/>
                </a:solidFill>
              </a:rPr>
              <a:t>Assignment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Variables and Literals (cont’d.)</a:t>
            </a:r>
          </a:p>
        </p:txBody>
      </p:sp>
      <p:sp>
        <p:nvSpPr>
          <p:cNvPr id="41987" name="Content Placeholder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altLang="en-US" b="1" dirty="0" smtClean="0"/>
          </a:p>
          <a:p>
            <a:pPr>
              <a:buFontTx/>
              <a:buChar char="•"/>
            </a:pPr>
            <a:endParaRPr lang="en-US" altLang="en-US" b="1" dirty="0" smtClean="0"/>
          </a:p>
          <a:p>
            <a:pPr>
              <a:buFontTx/>
              <a:buChar char="•"/>
            </a:pPr>
            <a:endParaRPr lang="en-US" altLang="en-US" b="1" dirty="0" smtClean="0"/>
          </a:p>
          <a:p>
            <a:pPr>
              <a:buFontTx/>
              <a:buChar char="•"/>
            </a:pPr>
            <a:endParaRPr lang="en-US" altLang="en-US" b="1" dirty="0" smtClean="0"/>
          </a:p>
          <a:p>
            <a:pPr>
              <a:buFontTx/>
              <a:buChar char="•"/>
            </a:pPr>
            <a:endParaRPr lang="en-US" altLang="en-US" b="1" dirty="0" smtClean="0"/>
          </a:p>
          <a:p>
            <a:pPr>
              <a:buFontTx/>
              <a:buChar char="•"/>
            </a:pPr>
            <a:r>
              <a:rPr lang="en-US" altLang="en-US" sz="1800" b="1" dirty="0" smtClean="0"/>
              <a:t>Line 10 sends the string literal </a:t>
            </a:r>
            <a:r>
              <a:rPr lang="en-US" altLang="en-US" sz="1800" b="1" dirty="0" smtClean="0">
                <a:latin typeface="Courier New" pitchFamily="49" charset="0"/>
                <a:cs typeface="Courier New" pitchFamily="49" charset="0"/>
              </a:rPr>
              <a:t>"The value is " </a:t>
            </a:r>
            <a:r>
              <a:rPr lang="en-US" altLang="en-US" sz="1800" b="1" dirty="0" smtClean="0"/>
              <a:t>to the </a:t>
            </a:r>
            <a:r>
              <a:rPr lang="en-US" altLang="en-US" sz="1800" b="1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altLang="en-US" sz="1800" b="1" dirty="0" smtClean="0"/>
              <a:t> method.</a:t>
            </a:r>
          </a:p>
          <a:p>
            <a:pPr>
              <a:buFontTx/>
              <a:buChar char="•"/>
            </a:pPr>
            <a:r>
              <a:rPr lang="en-US" altLang="en-US" sz="1800" b="1" dirty="0" smtClean="0">
                <a:solidFill>
                  <a:srgbClr val="000000"/>
                </a:solidFill>
              </a:rPr>
              <a:t>Line 11 send the name of the </a:t>
            </a: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altLang="en-US" sz="1800" b="1" dirty="0" smtClean="0">
                <a:solidFill>
                  <a:srgbClr val="000000"/>
                </a:solidFill>
              </a:rPr>
              <a:t> variable to the </a:t>
            </a:r>
            <a:r>
              <a:rPr lang="en-US" altLang="en-US" sz="1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altLang="en-US" sz="1800" b="1" dirty="0" smtClean="0">
                <a:solidFill>
                  <a:srgbClr val="000000"/>
                </a:solidFill>
              </a:rPr>
              <a:t> method.</a:t>
            </a:r>
          </a:p>
          <a:p>
            <a:pPr>
              <a:buFontTx/>
              <a:buChar char="•"/>
            </a:pPr>
            <a:r>
              <a:rPr lang="en-US" altLang="en-US" sz="1800" b="1" dirty="0" smtClean="0">
                <a:solidFill>
                  <a:srgbClr val="000000"/>
                </a:solidFill>
              </a:rPr>
              <a:t>When you send a variable name to </a:t>
            </a: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altLang="en-US" sz="1800" b="1" dirty="0" smtClean="0">
                <a:solidFill>
                  <a:srgbClr val="000000"/>
                </a:solidFill>
              </a:rPr>
              <a:t> or </a:t>
            </a:r>
            <a:r>
              <a:rPr lang="en-US" altLang="en-US" sz="1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altLang="en-US" sz="1800" b="1" dirty="0" smtClean="0">
                <a:solidFill>
                  <a:srgbClr val="000000"/>
                </a:solidFill>
              </a:rPr>
              <a:t>, the variable’s contents are displayed.</a:t>
            </a:r>
          </a:p>
          <a:p>
            <a:pPr marL="457200" lvl="1" indent="0">
              <a:buFontTx/>
              <a:buNone/>
            </a:pPr>
            <a:r>
              <a:rPr lang="en-US" altLang="en-US" sz="1800" b="1" dirty="0" smtClean="0">
                <a:solidFill>
                  <a:srgbClr val="CA0C48"/>
                </a:solidFill>
              </a:rPr>
              <a:t>     Notice there are no quotation marks around the variable </a:t>
            </a:r>
            <a:r>
              <a:rPr lang="en-US" altLang="en-US" sz="1800" b="1" dirty="0" smtClean="0">
                <a:solidFill>
                  <a:srgbClr val="CA0C48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altLang="en-US" sz="1800" b="1" dirty="0" smtClean="0">
                <a:solidFill>
                  <a:srgbClr val="CA0C48"/>
                </a:solidFill>
              </a:rPr>
              <a:t>.</a:t>
            </a:r>
            <a:endParaRPr lang="en-US" altLang="en-US" sz="1800" b="1" i="1" dirty="0" smtClean="0">
              <a:solidFill>
                <a:srgbClr val="CA0C48"/>
              </a:solidFill>
            </a:endParaRPr>
          </a:p>
        </p:txBody>
      </p:sp>
      <p:pic>
        <p:nvPicPr>
          <p:cNvPr id="41988" name="Content Placeholder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2050" y="1219200"/>
            <a:ext cx="6819900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1989" name="Straight Arrow Connector 8"/>
          <p:cNvCxnSpPr>
            <a:cxnSpLocks noChangeShapeType="1"/>
            <a:stCxn id="41990" idx="1"/>
          </p:cNvCxnSpPr>
          <p:nvPr/>
        </p:nvCxnSpPr>
        <p:spPr bwMode="auto">
          <a:xfrm flipH="1" flipV="1">
            <a:off x="4800600" y="3581400"/>
            <a:ext cx="914400" cy="0"/>
          </a:xfrm>
          <a:prstGeom prst="straightConnector1">
            <a:avLst/>
          </a:prstGeom>
          <a:noFill/>
          <a:ln w="9525" algn="ctr">
            <a:solidFill>
              <a:srgbClr val="CA0C48"/>
            </a:solidFill>
            <a:round/>
            <a:headEnd/>
            <a:tailEnd type="triangle" w="lg" len="lg"/>
          </a:ln>
        </p:spPr>
      </p:cxnSp>
      <p:sp>
        <p:nvSpPr>
          <p:cNvPr id="41990" name="TextBox 9"/>
          <p:cNvSpPr txBox="1">
            <a:spLocks noChangeArrowheads="1"/>
          </p:cNvSpPr>
          <p:nvPr/>
        </p:nvSpPr>
        <p:spPr bwMode="auto">
          <a:xfrm>
            <a:off x="5715000" y="3397250"/>
            <a:ext cx="23002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CA0C48"/>
                </a:solidFill>
              </a:rPr>
              <a:t>Display String Literal</a:t>
            </a:r>
          </a:p>
        </p:txBody>
      </p:sp>
      <p:cxnSp>
        <p:nvCxnSpPr>
          <p:cNvPr id="41991" name="Straight Arrow Connector 8"/>
          <p:cNvCxnSpPr>
            <a:cxnSpLocks noChangeShapeType="1"/>
          </p:cNvCxnSpPr>
          <p:nvPr/>
        </p:nvCxnSpPr>
        <p:spPr bwMode="auto">
          <a:xfrm flipH="1">
            <a:off x="4210050" y="3767138"/>
            <a:ext cx="800100" cy="0"/>
          </a:xfrm>
          <a:prstGeom prst="straightConnector1">
            <a:avLst/>
          </a:prstGeom>
          <a:noFill/>
          <a:ln w="9525" algn="ctr">
            <a:solidFill>
              <a:srgbClr val="CA0C48"/>
            </a:solidFill>
            <a:round/>
            <a:headEnd/>
            <a:tailEnd type="triangle" w="lg" len="lg"/>
          </a:ln>
        </p:spPr>
      </p:cxnSp>
      <p:sp>
        <p:nvSpPr>
          <p:cNvPr id="41992" name="TextBox 9"/>
          <p:cNvSpPr txBox="1">
            <a:spLocks noChangeArrowheads="1"/>
          </p:cNvSpPr>
          <p:nvPr/>
        </p:nvSpPr>
        <p:spPr bwMode="auto">
          <a:xfrm>
            <a:off x="5049838" y="3581400"/>
            <a:ext cx="2984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CA0C48"/>
                </a:solidFill>
              </a:rPr>
              <a:t>Display Variable’s 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Variables and Literals (cont’d.)</a:t>
            </a:r>
          </a:p>
        </p:txBody>
      </p:sp>
      <p:pic>
        <p:nvPicPr>
          <p:cNvPr id="44035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0375" y="1600200"/>
            <a:ext cx="822325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Displaying Multiple Items with the + Operator</a:t>
            </a:r>
          </a:p>
        </p:txBody>
      </p:sp>
      <p:sp>
        <p:nvSpPr>
          <p:cNvPr id="4505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3600" b="1" dirty="0" smtClean="0"/>
              <a:t>The </a:t>
            </a:r>
            <a:r>
              <a:rPr lang="en-US" altLang="en-US" sz="3600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altLang="en-US" sz="3600" b="1" dirty="0" smtClean="0"/>
              <a:t> operator can be used in two ways.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b="1" dirty="0" smtClean="0"/>
              <a:t> as a concatenation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b="1" dirty="0" smtClean="0"/>
              <a:t> as an addition operator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3600" b="1" dirty="0" smtClean="0"/>
              <a:t>If either side of the </a:t>
            </a:r>
            <a:r>
              <a:rPr lang="en-US" altLang="en-US" sz="3600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altLang="en-US" sz="3600" b="1" dirty="0" smtClean="0"/>
              <a:t> operator is a string, the result will be a string.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 smtClean="0"/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System.out.println</a:t>
            </a:r>
            <a:r>
              <a:rPr lang="en-US" altLang="en-US" sz="1800" b="1" dirty="0" smtClean="0">
                <a:latin typeface="Courier New" pitchFamily="49" charset="0"/>
              </a:rPr>
              <a:t>("Hello " + "World");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System.out.println</a:t>
            </a:r>
            <a:r>
              <a:rPr lang="en-US" altLang="en-US" sz="1800" b="1" dirty="0" smtClean="0">
                <a:latin typeface="Courier New" pitchFamily="49" charset="0"/>
              </a:rPr>
              <a:t>("The value is: " + 5);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System.out.println</a:t>
            </a:r>
            <a:r>
              <a:rPr lang="en-US" altLang="en-US" sz="1800" b="1" dirty="0" smtClean="0">
                <a:latin typeface="Courier New" pitchFamily="49" charset="0"/>
              </a:rPr>
              <a:t>("The value is: " + value);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System.out.println</a:t>
            </a:r>
            <a:r>
              <a:rPr lang="en-US" altLang="en-US" sz="1800" b="1" dirty="0" smtClean="0">
                <a:latin typeface="Courier New" pitchFamily="49" charset="0"/>
              </a:rPr>
              <a:t>("The value is: " + </a:t>
            </a:r>
            <a:r>
              <a:rPr lang="en-US" altLang="en-US" sz="1800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en-US" sz="1800" b="1" dirty="0" smtClean="0">
                <a:latin typeface="Courier New" pitchFamily="49" charset="0"/>
              </a:rPr>
              <a:t>/n</a:t>
            </a:r>
            <a:r>
              <a:rPr lang="en-US" altLang="en-US" sz="1800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en-US" sz="1800" b="1" dirty="0" smtClean="0">
                <a:latin typeface="Courier New" pitchFamily="49" charset="0"/>
              </a:rPr>
              <a:t> + 5);</a:t>
            </a:r>
          </a:p>
          <a:p>
            <a:pPr>
              <a:buFontTx/>
              <a:buChar char="•"/>
            </a:pPr>
            <a:endParaRPr lang="en-US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The Parts of a Java Program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507A59-59F5-45E7-BCD2-6FBC82880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b="1" dirty="0"/>
              <a:t>To compile the </a:t>
            </a:r>
            <a:r>
              <a:rPr lang="en-US" altLang="en-US" sz="2400" b="1" dirty="0" smtClean="0"/>
              <a:t>example from the command prompt:</a:t>
            </a:r>
            <a:endParaRPr lang="en-US" altLang="en-US" sz="2400" b="1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en-US" sz="1800" b="1" dirty="0"/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b="1" dirty="0">
                <a:latin typeface="Courier New" pitchFamily="49" charset="0"/>
              </a:rPr>
              <a:t>		</a:t>
            </a:r>
            <a:r>
              <a:rPr lang="en-US" altLang="en-US" sz="2400" b="1" dirty="0" err="1">
                <a:latin typeface="Courier New" pitchFamily="49" charset="0"/>
              </a:rPr>
              <a:t>javac</a:t>
            </a:r>
            <a:r>
              <a:rPr lang="en-US" altLang="en-US" sz="2400" b="1" dirty="0">
                <a:latin typeface="Courier New" pitchFamily="49" charset="0"/>
              </a:rPr>
              <a:t> Simple.java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800" b="1" dirty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dirty="0"/>
              <a:t>Notice the </a:t>
            </a:r>
            <a:r>
              <a:rPr lang="en-US" altLang="en-US" sz="2000" b="1" dirty="0">
                <a:latin typeface="Courier New" pitchFamily="49" charset="0"/>
              </a:rPr>
              <a:t>.java</a:t>
            </a:r>
            <a:r>
              <a:rPr lang="en-US" altLang="en-US" sz="2000" b="1" dirty="0"/>
              <a:t> file extension is needed.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dirty="0"/>
              <a:t>This will result in a file named </a:t>
            </a:r>
            <a:r>
              <a:rPr lang="en-US" altLang="en-US" sz="20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Simple.class</a:t>
            </a:r>
            <a:r>
              <a:rPr lang="en-US" altLang="en-US" sz="2000" b="1" dirty="0"/>
              <a:t> being created</a:t>
            </a:r>
            <a:r>
              <a:rPr lang="en-US" altLang="en-US" sz="2000" b="1" dirty="0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dirty="0" smtClean="0"/>
              <a:t>You must be in the directory where the file is stored</a:t>
            </a:r>
            <a:endParaRPr lang="en-US" altLang="en-US" sz="2000" b="1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400" b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b="1" dirty="0"/>
              <a:t>To run the example: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800" b="1" dirty="0"/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b="1" dirty="0">
                <a:latin typeface="Courier New" pitchFamily="49" charset="0"/>
              </a:rPr>
              <a:t>		java Simple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800" b="1" dirty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dirty="0"/>
              <a:t>Notice there is no file extension here.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dirty="0"/>
              <a:t>The </a:t>
            </a:r>
            <a:r>
              <a:rPr lang="en-US" altLang="en-US" sz="2000" b="1" i="1" dirty="0"/>
              <a:t>java</a:t>
            </a:r>
            <a:r>
              <a:rPr lang="en-US" altLang="en-US" sz="2000" b="1" dirty="0"/>
              <a:t> command assumes the extension is </a:t>
            </a:r>
            <a:r>
              <a:rPr lang="en-US" altLang="en-US" sz="2000" b="1" dirty="0">
                <a:latin typeface="Courier New" pitchFamily="49" charset="0"/>
              </a:rPr>
              <a:t>.class</a:t>
            </a:r>
            <a:r>
              <a:rPr lang="en-US" altLang="en-US" sz="2000" b="1" dirty="0"/>
              <a:t>.</a:t>
            </a:r>
          </a:p>
          <a:p>
            <a:pPr>
              <a:defRPr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BA8635-FC7F-4CF2-8CF8-57893D38F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1" dirty="0"/>
              <a:t>Java commands that have string literals must be treated with care.</a:t>
            </a:r>
          </a:p>
          <a:p>
            <a:pPr eaLnBrk="1" hangingPunct="1">
              <a:defRPr/>
            </a:pPr>
            <a:r>
              <a:rPr lang="en-US" altLang="en-US" b="1" dirty="0"/>
              <a:t>A string literal value cannot span lines in a Java source code file.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b="1" dirty="0"/>
          </a:p>
          <a:p>
            <a:pPr lvl="1" eaLnBrk="1" hangingPunct="1">
              <a:buFontTx/>
              <a:buNone/>
              <a:defRPr/>
            </a:pPr>
            <a:r>
              <a:rPr lang="en-US" altLang="en-US" sz="1800" b="1" dirty="0">
                <a:latin typeface="Courier New" pitchFamily="49" charset="0"/>
              </a:rPr>
              <a:t>	</a:t>
            </a:r>
            <a:r>
              <a:rPr lang="en-US" altLang="en-US" sz="1800" b="1" dirty="0" err="1">
                <a:latin typeface="Courier New" pitchFamily="49" charset="0"/>
              </a:rPr>
              <a:t>System.out.println</a:t>
            </a:r>
            <a:r>
              <a:rPr lang="en-US" altLang="en-US" sz="1800" b="1" dirty="0">
                <a:latin typeface="Courier New" pitchFamily="49" charset="0"/>
              </a:rPr>
              <a:t>("This line is too long and now it has spanned more than one line, which will cause a syntax error to be generated by the compiler. ");</a:t>
            </a:r>
          </a:p>
          <a:p>
            <a:pPr>
              <a:defRPr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String Concatenation (cont’d.)</a:t>
            </a:r>
          </a:p>
        </p:txBody>
      </p:sp>
      <p:sp>
        <p:nvSpPr>
          <p:cNvPr id="4710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b="1" smtClean="0"/>
              <a:t>The String concatenation operator can be used to fix this problem.</a:t>
            </a:r>
          </a:p>
          <a:p>
            <a:pPr lvl="2" eaLnBrk="1" hangingPunct="1">
              <a:buFontTx/>
              <a:buNone/>
            </a:pPr>
            <a:r>
              <a:rPr lang="en-US" altLang="en-US" sz="1600" b="1" smtClean="0">
                <a:latin typeface="Courier New" pitchFamily="49" charset="0"/>
              </a:rPr>
              <a:t>System.out.println("These lines are " +</a:t>
            </a:r>
          </a:p>
          <a:p>
            <a:pPr lvl="2" eaLnBrk="1" hangingPunct="1">
              <a:buFontTx/>
              <a:buNone/>
            </a:pPr>
            <a:r>
              <a:rPr lang="en-US" altLang="en-US" sz="1600" b="1" smtClean="0">
                <a:latin typeface="Courier New" pitchFamily="49" charset="0"/>
              </a:rPr>
              <a:t>                   "now ok and will not " +</a:t>
            </a:r>
          </a:p>
          <a:p>
            <a:pPr lvl="2" eaLnBrk="1" hangingPunct="1">
              <a:buFontTx/>
              <a:buNone/>
            </a:pPr>
            <a:r>
              <a:rPr lang="en-US" altLang="en-US" sz="1600" b="1" smtClean="0">
                <a:latin typeface="Courier New" pitchFamily="49" charset="0"/>
              </a:rPr>
              <a:t>                   "cause the error as before.");</a:t>
            </a:r>
          </a:p>
          <a:p>
            <a:pPr eaLnBrk="1" hangingPunct="1">
              <a:buFontTx/>
              <a:buChar char="•"/>
            </a:pPr>
            <a:r>
              <a:rPr lang="en-US" altLang="en-US" b="1" smtClean="0"/>
              <a:t>String concatenation can join various data types.</a:t>
            </a:r>
          </a:p>
          <a:p>
            <a:pPr lvl="2" eaLnBrk="1" hangingPunct="1">
              <a:buFontTx/>
              <a:buNone/>
            </a:pPr>
            <a:r>
              <a:rPr lang="en-US" altLang="en-US" sz="1600" b="1" smtClean="0">
                <a:latin typeface="Courier New" pitchFamily="49" charset="0"/>
              </a:rPr>
              <a:t>System.out.println("We can join a string to " +</a:t>
            </a:r>
          </a:p>
          <a:p>
            <a:pPr lvl="2" eaLnBrk="1" hangingPunct="1">
              <a:buFontTx/>
              <a:buNone/>
            </a:pPr>
            <a:r>
              <a:rPr lang="en-US" altLang="en-US" sz="1600" b="1" smtClean="0">
                <a:latin typeface="Courier New" pitchFamily="49" charset="0"/>
              </a:rPr>
              <a:t>                   "a number like this: " + 5);</a:t>
            </a:r>
          </a:p>
          <a:p>
            <a:pPr>
              <a:buFontTx/>
              <a:buChar char="•"/>
            </a:pPr>
            <a:endParaRPr lang="en-US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String Concatenation (cont’d.)</a:t>
            </a:r>
          </a:p>
        </p:txBody>
      </p:sp>
      <p:sp>
        <p:nvSpPr>
          <p:cNvPr id="4813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 b="1" smtClean="0"/>
              <a:t>The Concatenation operator can be used to format complex String objects.</a:t>
            </a:r>
          </a:p>
          <a:p>
            <a:pPr eaLnBrk="1" hangingPunct="1">
              <a:buFontTx/>
              <a:buChar char="•"/>
            </a:pPr>
            <a:endParaRPr lang="en-US" altLang="en-US" sz="1200" b="1" smtClean="0"/>
          </a:p>
          <a:p>
            <a:pPr lvl="2" eaLnBrk="1" hangingPunct="1">
              <a:buFontTx/>
              <a:buNone/>
            </a:pPr>
            <a:r>
              <a:rPr lang="en-US" altLang="en-US" sz="1600" b="1" smtClean="0">
                <a:latin typeface="Courier New" pitchFamily="49" charset="0"/>
              </a:rPr>
              <a:t>System.out.println("The following will be printed " +</a:t>
            </a:r>
          </a:p>
          <a:p>
            <a:pPr lvl="2" eaLnBrk="1" hangingPunct="1">
              <a:buFontTx/>
              <a:buNone/>
            </a:pPr>
            <a:r>
              <a:rPr lang="en-US" altLang="en-US" sz="1600" b="1" smtClean="0">
                <a:latin typeface="Courier New" pitchFamily="49" charset="0"/>
              </a:rPr>
              <a:t>                   "in a tabbed format: " +</a:t>
            </a:r>
          </a:p>
          <a:p>
            <a:pPr lvl="2" eaLnBrk="1" hangingPunct="1">
              <a:buFontTx/>
              <a:buNone/>
            </a:pPr>
            <a:r>
              <a:rPr lang="en-US" altLang="en-US" sz="1600" b="1" smtClean="0">
                <a:latin typeface="Courier New" pitchFamily="49" charset="0"/>
              </a:rPr>
              <a:t>                   "\n\tFirst = " + 5 * 6 + ", " +</a:t>
            </a:r>
          </a:p>
          <a:p>
            <a:pPr lvl="2" eaLnBrk="1" hangingPunct="1">
              <a:buFontTx/>
              <a:buNone/>
            </a:pPr>
            <a:r>
              <a:rPr lang="en-US" altLang="en-US" sz="1600" b="1" smtClean="0">
                <a:latin typeface="Courier New" pitchFamily="49" charset="0"/>
              </a:rPr>
              <a:t>                   "\n\tSecond = " + </a:t>
            </a:r>
            <a:r>
              <a:rPr lang="en-US" altLang="en-US" sz="1600" b="1" smtClean="0">
                <a:solidFill>
                  <a:srgbClr val="CA0C48"/>
                </a:solidFill>
                <a:latin typeface="Courier New" pitchFamily="49" charset="0"/>
              </a:rPr>
              <a:t>(6 + 4) </a:t>
            </a:r>
            <a:r>
              <a:rPr lang="en-US" altLang="en-US" sz="1600" b="1" smtClean="0">
                <a:latin typeface="Courier New" pitchFamily="49" charset="0"/>
              </a:rPr>
              <a:t>+ "," +</a:t>
            </a:r>
          </a:p>
          <a:p>
            <a:pPr lvl="2" eaLnBrk="1" hangingPunct="1">
              <a:buFontTx/>
              <a:buNone/>
            </a:pPr>
            <a:r>
              <a:rPr lang="en-US" altLang="en-US" sz="1600" b="1" smtClean="0">
                <a:latin typeface="Courier New" pitchFamily="49" charset="0"/>
              </a:rPr>
              <a:t>                   "\n\tThird = " + 16.7 + "."); </a:t>
            </a:r>
          </a:p>
          <a:p>
            <a:pPr lvl="2" eaLnBrk="1" hangingPunct="1">
              <a:buFontTx/>
              <a:buNone/>
            </a:pPr>
            <a:endParaRPr lang="en-US" altLang="en-US" sz="1600" b="1" smtClean="0">
              <a:latin typeface="Courier New" pitchFamily="49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800" b="1" smtClean="0"/>
              <a:t>Notice that if an addition operation is also needed, it must be put in parenthesis.</a:t>
            </a:r>
          </a:p>
          <a:p>
            <a:pPr>
              <a:buFontTx/>
              <a:buChar char="•"/>
            </a:pPr>
            <a:endParaRPr lang="en-US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Identifiers</a:t>
            </a:r>
          </a:p>
        </p:txBody>
      </p:sp>
      <p:sp>
        <p:nvSpPr>
          <p:cNvPr id="4915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b="1" smtClean="0"/>
              <a:t>Identifiers are programmer-defined names for:</a:t>
            </a:r>
          </a:p>
          <a:p>
            <a:pPr lvl="1" eaLnBrk="1" hangingPunct="1"/>
            <a:r>
              <a:rPr lang="en-US" altLang="en-US" b="1" smtClean="0"/>
              <a:t>classes</a:t>
            </a:r>
          </a:p>
          <a:p>
            <a:pPr lvl="1" eaLnBrk="1" hangingPunct="1"/>
            <a:r>
              <a:rPr lang="en-US" altLang="en-US" b="1" smtClean="0"/>
              <a:t>variables</a:t>
            </a:r>
          </a:p>
          <a:p>
            <a:pPr lvl="1" eaLnBrk="1" hangingPunct="1"/>
            <a:r>
              <a:rPr lang="en-US" altLang="en-US" b="1" smtClean="0"/>
              <a:t>methods</a:t>
            </a:r>
          </a:p>
          <a:p>
            <a:pPr eaLnBrk="1" hangingPunct="1">
              <a:buFontTx/>
              <a:buChar char="•"/>
            </a:pPr>
            <a:r>
              <a:rPr lang="en-US" altLang="en-US" b="1" smtClean="0"/>
              <a:t>Identifiers may not be any of the Java reserved key words.</a:t>
            </a:r>
          </a:p>
          <a:p>
            <a:pPr>
              <a:buFontTx/>
              <a:buChar char="•"/>
            </a:pPr>
            <a:endParaRPr lang="en-US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Identifiers (cont’d.)</a:t>
            </a:r>
          </a:p>
        </p:txBody>
      </p:sp>
      <p:sp>
        <p:nvSpPr>
          <p:cNvPr id="5017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b="1" smtClean="0"/>
              <a:t>Identifiers must follow certain rules: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smtClean="0"/>
              <a:t>An identifier may only contain:</a:t>
            </a:r>
          </a:p>
          <a:p>
            <a:pPr lvl="2" eaLnBrk="1" hangingPunct="1">
              <a:lnSpc>
                <a:spcPct val="90000"/>
              </a:lnSpc>
              <a:buFontTx/>
              <a:buChar char="•"/>
            </a:pPr>
            <a:r>
              <a:rPr lang="en-US" altLang="en-US" b="1" smtClean="0"/>
              <a:t>letters 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b="1" smtClean="0"/>
              <a:t>–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altLang="en-US" b="1" smtClean="0"/>
              <a:t> or 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b="1" smtClean="0"/>
              <a:t>–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altLang="en-US" b="1" smtClean="0"/>
              <a:t>, </a:t>
            </a:r>
          </a:p>
          <a:p>
            <a:pPr lvl="2" eaLnBrk="1" hangingPunct="1">
              <a:lnSpc>
                <a:spcPct val="90000"/>
              </a:lnSpc>
              <a:buFontTx/>
              <a:buChar char="•"/>
            </a:pPr>
            <a:r>
              <a:rPr lang="en-US" altLang="en-US" b="1" smtClean="0"/>
              <a:t>the digits 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b="1" smtClean="0"/>
              <a:t>–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9</a:t>
            </a:r>
            <a:r>
              <a:rPr lang="en-US" altLang="en-US" b="1" smtClean="0"/>
              <a:t>, </a:t>
            </a:r>
          </a:p>
          <a:p>
            <a:pPr lvl="2" eaLnBrk="1" hangingPunct="1">
              <a:lnSpc>
                <a:spcPct val="90000"/>
              </a:lnSpc>
              <a:buFontTx/>
              <a:buChar char="•"/>
            </a:pPr>
            <a:r>
              <a:rPr lang="en-US" altLang="en-US" b="1" smtClean="0"/>
              <a:t>underscores ( 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altLang="en-US" b="1" smtClean="0">
                <a:cs typeface="Courier New" pitchFamily="49" charset="0"/>
              </a:rPr>
              <a:t> </a:t>
            </a:r>
            <a:r>
              <a:rPr lang="en-US" altLang="en-US" b="1" smtClean="0"/>
              <a:t>), or </a:t>
            </a:r>
          </a:p>
          <a:p>
            <a:pPr lvl="2" eaLnBrk="1" hangingPunct="1">
              <a:lnSpc>
                <a:spcPct val="90000"/>
              </a:lnSpc>
              <a:buFontTx/>
              <a:buChar char="•"/>
            </a:pPr>
            <a:r>
              <a:rPr lang="en-US" altLang="en-US" b="1" smtClean="0"/>
              <a:t>the dollar sign ( </a:t>
            </a:r>
            <a:r>
              <a:rPr lang="en-US" altLang="en-US" b="1" smtClean="0">
                <a:cs typeface="Courier New" pitchFamily="49" charset="0"/>
              </a:rPr>
              <a:t>$ </a:t>
            </a:r>
            <a:r>
              <a:rPr lang="en-US" altLang="en-US" b="1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smtClean="0"/>
              <a:t>The first character may not be a digit.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smtClean="0"/>
              <a:t>Identifiers are case sensitive.</a:t>
            </a:r>
          </a:p>
          <a:p>
            <a:pPr lvl="2" eaLnBrk="1" hangingPunct="1">
              <a:lnSpc>
                <a:spcPct val="90000"/>
              </a:lnSpc>
              <a:buFontTx/>
              <a:buChar char="•"/>
            </a:pPr>
            <a:r>
              <a:rPr lang="en-US" altLang="en-US" b="1" smtClean="0">
                <a:latin typeface="Courier New" pitchFamily="49" charset="0"/>
              </a:rPr>
              <a:t>itemsOrdered</a:t>
            </a:r>
            <a:r>
              <a:rPr lang="en-US" altLang="en-US" b="1" smtClean="0"/>
              <a:t> is not the same as </a:t>
            </a:r>
            <a:r>
              <a:rPr lang="en-US" altLang="en-US" b="1" smtClean="0">
                <a:latin typeface="Courier New" pitchFamily="49" charset="0"/>
              </a:rPr>
              <a:t>itemsordered</a:t>
            </a:r>
            <a:r>
              <a:rPr lang="en-US" altLang="en-US" b="1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smtClean="0"/>
              <a:t>Identifiers cannot include spaces.</a:t>
            </a:r>
          </a:p>
          <a:p>
            <a:pPr>
              <a:buFontTx/>
              <a:buChar char="•"/>
            </a:pPr>
            <a:endParaRPr lang="en-US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 Names</a:t>
            </a:r>
          </a:p>
        </p:txBody>
      </p:sp>
      <p:sp>
        <p:nvSpPr>
          <p:cNvPr id="5120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 b="1" smtClean="0"/>
              <a:t>Variable names should begin with a lower case letter and then capitalize the first letter of each word thereafter:</a:t>
            </a:r>
          </a:p>
          <a:p>
            <a:pPr lvl="2" eaLnBrk="1" hangingPunct="1">
              <a:buFontTx/>
              <a:buNone/>
            </a:pPr>
            <a:r>
              <a:rPr lang="en-US" altLang="en-US" sz="2000" b="1" smtClean="0"/>
              <a:t>Ex: </a:t>
            </a:r>
            <a:r>
              <a:rPr lang="en-US" altLang="en-US" sz="2000" b="1" smtClean="0">
                <a:latin typeface="Courier New" pitchFamily="49" charset="0"/>
              </a:rPr>
              <a:t>int </a:t>
            </a:r>
            <a:r>
              <a:rPr lang="en-US" altLang="en-US" sz="2000" b="1" smtClean="0">
                <a:solidFill>
                  <a:schemeClr val="hlink"/>
                </a:solidFill>
                <a:latin typeface="Courier New" pitchFamily="49" charset="0"/>
              </a:rPr>
              <a:t>caTaxRate</a:t>
            </a:r>
          </a:p>
          <a:p>
            <a:pPr eaLnBrk="1" hangingPunct="1">
              <a:buFontTx/>
              <a:buChar char="•"/>
            </a:pPr>
            <a:r>
              <a:rPr lang="en-US" altLang="en-US" sz="2800" b="1" smtClean="0"/>
              <a:t>Class names should begin with a capital letter and each word thereafter should be capitalized.</a:t>
            </a:r>
          </a:p>
          <a:p>
            <a:pPr lvl="2" eaLnBrk="1" hangingPunct="1">
              <a:buFontTx/>
              <a:buNone/>
            </a:pPr>
            <a:r>
              <a:rPr lang="en-US" altLang="en-US" sz="2000" b="1" smtClean="0"/>
              <a:t>Ex: </a:t>
            </a:r>
            <a:r>
              <a:rPr lang="en-US" altLang="en-US" sz="2000" b="1" smtClean="0">
                <a:latin typeface="Courier New" pitchFamily="49" charset="0"/>
              </a:rPr>
              <a:t>public class </a:t>
            </a:r>
            <a:r>
              <a:rPr lang="en-US" altLang="en-US" sz="2000" b="1" smtClean="0">
                <a:solidFill>
                  <a:schemeClr val="hlink"/>
                </a:solidFill>
                <a:latin typeface="Courier New" pitchFamily="49" charset="0"/>
              </a:rPr>
              <a:t>BigLittle</a:t>
            </a:r>
          </a:p>
          <a:p>
            <a:pPr>
              <a:buFontTx/>
              <a:buChar char="•"/>
            </a:pPr>
            <a:r>
              <a:rPr lang="en-US" altLang="en-US" sz="2800" b="1" smtClean="0"/>
              <a:t>This helps differentiate the names of variables from the names of classes.</a:t>
            </a:r>
          </a:p>
          <a:p>
            <a:pPr>
              <a:buFontTx/>
              <a:buChar char="•"/>
            </a:pPr>
            <a:endParaRPr lang="en-US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Primitive Data Types</a:t>
            </a:r>
          </a:p>
        </p:txBody>
      </p:sp>
      <p:sp>
        <p:nvSpPr>
          <p:cNvPr id="5222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chemeClr val="tx1"/>
              </a:buClr>
              <a:buSzPct val="110000"/>
              <a:buFontTx/>
              <a:buChar char="•"/>
            </a:pPr>
            <a:r>
              <a:rPr lang="en-US" altLang="en-US" sz="2800" b="1" smtClean="0"/>
              <a:t>Primitive data types are built into the Java language and are not derived from classes.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SzPct val="110000"/>
              <a:buFontTx/>
              <a:buChar char="•"/>
            </a:pPr>
            <a:r>
              <a:rPr lang="en-US" altLang="en-US" sz="2800" b="1" smtClean="0"/>
              <a:t>There are 8 Java primitive data types.</a:t>
            </a:r>
          </a:p>
          <a:p>
            <a:pPr>
              <a:buFontTx/>
              <a:buChar char="•"/>
            </a:pPr>
            <a:endParaRPr lang="en-US" altLang="en-US" b="1" smtClean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3085687-F57D-49AE-B15E-583E13FB8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148013"/>
            <a:ext cx="40671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altLang="en-US" sz="3200" kern="0" dirty="0">
                <a:solidFill>
                  <a:srgbClr val="000000"/>
                </a:solidFill>
                <a:latin typeface="Courier New" pitchFamily="49" charset="0"/>
              </a:rPr>
              <a:t>byte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altLang="en-US" sz="3200" kern="0" dirty="0">
                <a:solidFill>
                  <a:srgbClr val="000000"/>
                </a:solidFill>
                <a:latin typeface="Courier New" pitchFamily="49" charset="0"/>
              </a:rPr>
              <a:t>short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altLang="en-US" sz="3200" kern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endParaRPr lang="en-US" altLang="en-US" sz="3200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altLang="en-US" sz="3200" kern="0" dirty="0">
                <a:solidFill>
                  <a:srgbClr val="000000"/>
                </a:solidFill>
                <a:latin typeface="Courier New" pitchFamily="49" charset="0"/>
              </a:rPr>
              <a:t>long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9D0416A-522B-49E0-8BA1-47C35143A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148013"/>
            <a:ext cx="4065588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altLang="en-US" sz="3200" kern="0" dirty="0">
                <a:solidFill>
                  <a:srgbClr val="000000"/>
                </a:solidFill>
                <a:latin typeface="Courier New" pitchFamily="49" charset="0"/>
              </a:rPr>
              <a:t>float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altLang="en-US" sz="3200" kern="0" dirty="0">
                <a:solidFill>
                  <a:srgbClr val="000000"/>
                </a:solidFill>
                <a:latin typeface="Courier New" pitchFamily="49" charset="0"/>
              </a:rPr>
              <a:t>double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altLang="en-US" sz="3200" kern="0" dirty="0" err="1">
                <a:solidFill>
                  <a:srgbClr val="000000"/>
                </a:solidFill>
                <a:latin typeface="Courier New" pitchFamily="49" charset="0"/>
              </a:rPr>
              <a:t>boolean</a:t>
            </a:r>
            <a:endParaRPr lang="en-US" altLang="en-US" sz="3200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altLang="en-US" sz="3200" kern="0" dirty="0">
                <a:solidFill>
                  <a:srgbClr val="000000"/>
                </a:solidFill>
                <a:latin typeface="Courier New" pitchFamily="49" charset="0"/>
              </a:rPr>
              <a:t>char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Numeric Data Types</a:t>
            </a:r>
          </a:p>
        </p:txBody>
      </p:sp>
      <p:pic>
        <p:nvPicPr>
          <p:cNvPr id="53251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249488"/>
            <a:ext cx="8229600" cy="32273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Variable Declarations</a:t>
            </a:r>
          </a:p>
        </p:txBody>
      </p:sp>
      <p:sp>
        <p:nvSpPr>
          <p:cNvPr id="5427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b="1" smtClean="0"/>
              <a:t>Variable Declarations take the following form:</a:t>
            </a:r>
          </a:p>
          <a:p>
            <a:pPr lvl="1" eaLnBrk="1" hangingPunct="1"/>
            <a:r>
              <a:rPr lang="en-US" altLang="en-US" b="1" i="1" smtClean="0"/>
              <a:t>DataType VariableName;</a:t>
            </a:r>
            <a:endParaRPr lang="en-US" altLang="en-US" b="1" smtClean="0"/>
          </a:p>
          <a:p>
            <a:pPr marL="914400" lvl="2" indent="0" eaLnBrk="1" hangingPunct="1">
              <a:buFontTx/>
              <a:buNone/>
            </a:pPr>
            <a:r>
              <a:rPr lang="en-US" altLang="en-US" b="1" smtClean="0">
                <a:latin typeface="Courier New" pitchFamily="49" charset="0"/>
              </a:rPr>
              <a:t>byte inches;</a:t>
            </a:r>
          </a:p>
          <a:p>
            <a:pPr marL="914400" lvl="2" indent="0" eaLnBrk="1" hangingPunct="1">
              <a:buFontTx/>
              <a:buNone/>
            </a:pPr>
            <a:r>
              <a:rPr lang="en-US" altLang="en-US" b="1" smtClean="0">
                <a:latin typeface="Courier New" pitchFamily="49" charset="0"/>
              </a:rPr>
              <a:t>short month;</a:t>
            </a:r>
          </a:p>
          <a:p>
            <a:pPr marL="914400" lvl="2" indent="0" eaLnBrk="1" hangingPunct="1">
              <a:buFontTx/>
              <a:buNone/>
            </a:pPr>
            <a:r>
              <a:rPr lang="en-US" altLang="en-US" b="1" smtClean="0">
                <a:latin typeface="Courier New" pitchFamily="49" charset="0"/>
              </a:rPr>
              <a:t>int speed;</a:t>
            </a:r>
          </a:p>
          <a:p>
            <a:pPr marL="914400" lvl="2" indent="0" eaLnBrk="1" hangingPunct="1">
              <a:buFontTx/>
              <a:buNone/>
            </a:pPr>
            <a:r>
              <a:rPr lang="en-US" altLang="en-US" b="1" smtClean="0">
                <a:latin typeface="Courier New" pitchFamily="49" charset="0"/>
              </a:rPr>
              <a:t>long timeStamp;</a:t>
            </a:r>
          </a:p>
          <a:p>
            <a:pPr marL="914400" lvl="2" indent="0" eaLnBrk="1" hangingPunct="1">
              <a:buFontTx/>
              <a:buNone/>
            </a:pPr>
            <a:r>
              <a:rPr lang="en-US" altLang="en-US" b="1" smtClean="0">
                <a:latin typeface="Courier New" pitchFamily="49" charset="0"/>
              </a:rPr>
              <a:t>float salesCommission;</a:t>
            </a:r>
          </a:p>
          <a:p>
            <a:pPr marL="914400" lvl="2" indent="0" eaLnBrk="1" hangingPunct="1">
              <a:buFontTx/>
              <a:buNone/>
            </a:pPr>
            <a:r>
              <a:rPr lang="en-US" altLang="en-US" b="1" smtClean="0">
                <a:latin typeface="Courier New" pitchFamily="49" charset="0"/>
              </a:rPr>
              <a:t>double distance;</a:t>
            </a:r>
          </a:p>
          <a:p>
            <a:pPr>
              <a:buFontTx/>
              <a:buChar char="•"/>
            </a:pPr>
            <a:endParaRPr lang="en-US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Integer Data Types</a:t>
            </a:r>
          </a:p>
        </p:txBody>
      </p:sp>
      <p:sp>
        <p:nvSpPr>
          <p:cNvPr id="5529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b="1" smtClean="0">
                <a:latin typeface="Courier New" pitchFamily="49" charset="0"/>
              </a:rPr>
              <a:t>byte</a:t>
            </a:r>
            <a:r>
              <a:rPr lang="en-US" altLang="en-US" b="1" smtClean="0"/>
              <a:t>, </a:t>
            </a:r>
            <a:r>
              <a:rPr lang="en-US" altLang="en-US" b="1" smtClean="0">
                <a:latin typeface="Courier New" pitchFamily="49" charset="0"/>
              </a:rPr>
              <a:t>short</a:t>
            </a:r>
            <a:r>
              <a:rPr lang="en-US" altLang="en-US" b="1" smtClean="0"/>
              <a:t>, </a:t>
            </a:r>
            <a:r>
              <a:rPr lang="en-US" altLang="en-US" b="1" smtClean="0">
                <a:latin typeface="Courier New" pitchFamily="49" charset="0"/>
              </a:rPr>
              <a:t>int</a:t>
            </a:r>
            <a:r>
              <a:rPr lang="en-US" altLang="en-US" b="1" smtClean="0"/>
              <a:t>, and </a:t>
            </a:r>
            <a:r>
              <a:rPr lang="en-US" altLang="en-US" b="1" smtClean="0">
                <a:latin typeface="Courier New" pitchFamily="49" charset="0"/>
              </a:rPr>
              <a:t>long</a:t>
            </a:r>
            <a:r>
              <a:rPr lang="en-US" altLang="en-US" b="1" smtClean="0"/>
              <a:t> are all integer data types.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b="1" smtClean="0"/>
              <a:t>They can hold whole numbers such as 5, 10, 23, 89, etc.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b="1" smtClean="0"/>
              <a:t>Integer data types cannot hold numbers that have a decimal point in them.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b="1" smtClean="0"/>
              <a:t>Integers embedded into Java source code are called </a:t>
            </a:r>
            <a:r>
              <a:rPr lang="en-US" altLang="en-US" b="1" i="1" smtClean="0"/>
              <a:t>integer literals</a:t>
            </a:r>
            <a:r>
              <a:rPr lang="en-US" altLang="en-US" b="1" smtClean="0"/>
              <a:t>.</a:t>
            </a:r>
          </a:p>
          <a:p>
            <a:pPr>
              <a:buFontTx/>
              <a:buChar char="•"/>
            </a:pPr>
            <a:endParaRPr lang="en-US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The Parts of a Java Program (cont’d.)</a:t>
            </a:r>
          </a:p>
        </p:txBody>
      </p:sp>
      <p:sp>
        <p:nvSpPr>
          <p:cNvPr id="9219" name="Content Placeholder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r>
              <a:rPr lang="en-US" altLang="en-US" sz="1800" smtClean="0"/>
              <a:t>The </a:t>
            </a: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en-US" sz="1800" smtClean="0"/>
              <a:t> in line 1 marks the beginning of a comment.</a:t>
            </a:r>
          </a:p>
          <a:p>
            <a:pPr>
              <a:buFontTx/>
              <a:buChar char="•"/>
            </a:pPr>
            <a:r>
              <a:rPr lang="en-US" altLang="en-US" sz="1800" smtClean="0"/>
              <a:t>The compiler ignores everything from the double slash to the end of the line.</a:t>
            </a:r>
          </a:p>
          <a:p>
            <a:pPr>
              <a:buFontTx/>
              <a:buChar char="•"/>
            </a:pPr>
            <a:r>
              <a:rPr lang="en-US" altLang="en-US" sz="1800" smtClean="0"/>
              <a:t>Comments are not required, but comments are very important because they help explain what is going on in the program.</a:t>
            </a:r>
          </a:p>
        </p:txBody>
      </p:sp>
      <p:pic>
        <p:nvPicPr>
          <p:cNvPr id="9220" name="Content Placeholder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06538"/>
            <a:ext cx="8229600" cy="286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221" name="Straight Arrow Connector 8"/>
          <p:cNvCxnSpPr>
            <a:cxnSpLocks noChangeShapeType="1"/>
          </p:cNvCxnSpPr>
          <p:nvPr/>
        </p:nvCxnSpPr>
        <p:spPr bwMode="auto">
          <a:xfrm flipH="1">
            <a:off x="4343400" y="2165350"/>
            <a:ext cx="1600200" cy="0"/>
          </a:xfrm>
          <a:prstGeom prst="straightConnector1">
            <a:avLst/>
          </a:prstGeom>
          <a:noFill/>
          <a:ln w="9525" algn="ctr">
            <a:solidFill>
              <a:srgbClr val="CA0C48"/>
            </a:solidFill>
            <a:round/>
            <a:headEnd/>
            <a:tailEnd type="triangle" w="lg" len="lg"/>
          </a:ln>
        </p:spPr>
      </p:cxnSp>
      <p:sp>
        <p:nvSpPr>
          <p:cNvPr id="9222" name="TextBox 9"/>
          <p:cNvSpPr txBox="1">
            <a:spLocks noChangeArrowheads="1"/>
          </p:cNvSpPr>
          <p:nvPr/>
        </p:nvSpPr>
        <p:spPr bwMode="auto">
          <a:xfrm>
            <a:off x="5943600" y="1981200"/>
            <a:ext cx="1184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solidFill>
                  <a:srgbClr val="CA0C48"/>
                </a:solidFill>
              </a:rPr>
              <a:t>Comment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Floating-Point Data Types</a:t>
            </a:r>
          </a:p>
        </p:txBody>
      </p:sp>
      <p:sp>
        <p:nvSpPr>
          <p:cNvPr id="5632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Tx/>
              <a:buChar char="•"/>
            </a:pPr>
            <a:r>
              <a:rPr lang="en-US" altLang="en-US" b="1" smtClean="0"/>
              <a:t>Data types that allow fractional values are called </a:t>
            </a:r>
            <a:r>
              <a:rPr lang="en-US" altLang="en-US" b="1" i="1" smtClean="0"/>
              <a:t>floating-point</a:t>
            </a:r>
            <a:r>
              <a:rPr lang="en-US" altLang="en-US" b="1" i="1" smtClean="0">
                <a:latin typeface="Minion-Italic"/>
              </a:rPr>
              <a:t> </a:t>
            </a:r>
            <a:r>
              <a:rPr lang="en-US" altLang="en-US" b="1" smtClean="0"/>
              <a:t>numbers.</a:t>
            </a:r>
          </a:p>
          <a:p>
            <a:pPr lvl="1" eaLnBrk="1" hangingPunct="1"/>
            <a:r>
              <a:rPr lang="en-US" altLang="en-US" b="1" smtClean="0"/>
              <a:t>1.7 and -45.316 are floating-point numbers.</a:t>
            </a:r>
          </a:p>
          <a:p>
            <a:pPr eaLnBrk="1" hangingPunct="1">
              <a:buFontTx/>
              <a:buChar char="•"/>
            </a:pPr>
            <a:r>
              <a:rPr lang="en-US" altLang="en-US" b="1" smtClean="0"/>
              <a:t>In Java there are two data types that can represent floating-point numbers.</a:t>
            </a:r>
          </a:p>
          <a:p>
            <a:pPr lvl="1" eaLnBrk="1" hangingPunct="1"/>
            <a:r>
              <a:rPr lang="en-US" altLang="en-US" b="1" smtClean="0">
                <a:latin typeface="Courier New" pitchFamily="49" charset="0"/>
              </a:rPr>
              <a:t>float</a:t>
            </a:r>
            <a:r>
              <a:rPr lang="en-US" altLang="en-US" b="1" smtClean="0"/>
              <a:t>	- also called </a:t>
            </a:r>
            <a:r>
              <a:rPr lang="en-US" altLang="en-US" b="1" i="1" smtClean="0"/>
              <a:t>single precision </a:t>
            </a:r>
          </a:p>
          <a:p>
            <a:pPr lvl="2" eaLnBrk="1" hangingPunct="1">
              <a:buFontTx/>
              <a:buChar char="•"/>
            </a:pPr>
            <a:r>
              <a:rPr lang="en-US" altLang="en-US" b="1" smtClean="0"/>
              <a:t>(7 decimal points)</a:t>
            </a:r>
          </a:p>
          <a:p>
            <a:pPr lvl="1" eaLnBrk="1" hangingPunct="1"/>
            <a:r>
              <a:rPr lang="en-US" altLang="en-US" b="1" smtClean="0">
                <a:latin typeface="Courier New" pitchFamily="49" charset="0"/>
              </a:rPr>
              <a:t>double</a:t>
            </a:r>
            <a:r>
              <a:rPr lang="en-US" altLang="en-US" b="1" smtClean="0"/>
              <a:t> - also called </a:t>
            </a:r>
            <a:r>
              <a:rPr lang="en-US" altLang="en-US" b="1" i="1" smtClean="0"/>
              <a:t>double precision </a:t>
            </a:r>
          </a:p>
          <a:p>
            <a:pPr lvl="2" eaLnBrk="1" hangingPunct="1">
              <a:buFontTx/>
              <a:buChar char="•"/>
            </a:pPr>
            <a:r>
              <a:rPr lang="en-US" altLang="en-US" b="1" smtClean="0"/>
              <a:t>(15 decimal points)</a:t>
            </a:r>
          </a:p>
          <a:p>
            <a:pPr>
              <a:buFontTx/>
              <a:buChar char="•"/>
            </a:pPr>
            <a:endParaRPr lang="en-US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Floating-Point Literals</a:t>
            </a:r>
          </a:p>
        </p:txBody>
      </p:sp>
      <p:sp>
        <p:nvSpPr>
          <p:cNvPr id="5734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b="1" smtClean="0"/>
              <a:t>When floating-point numbers are embedded into Java source code they are called </a:t>
            </a:r>
            <a:r>
              <a:rPr lang="en-US" altLang="en-US" b="1" i="1" smtClean="0"/>
              <a:t>floating-point literals</a:t>
            </a:r>
            <a:r>
              <a:rPr lang="en-US" altLang="en-US" b="1" smtClean="0"/>
              <a:t>.</a:t>
            </a:r>
          </a:p>
          <a:p>
            <a:pPr eaLnBrk="1" hangingPunct="1">
              <a:buFontTx/>
              <a:buChar char="•"/>
            </a:pPr>
            <a:r>
              <a:rPr lang="en-US" altLang="en-US" b="1" smtClean="0"/>
              <a:t>The default data type for floating-point literals is </a:t>
            </a:r>
            <a:r>
              <a:rPr lang="en-US" altLang="en-US" b="1" smtClean="0">
                <a:latin typeface="Courier New" pitchFamily="49" charset="0"/>
              </a:rPr>
              <a:t>double</a:t>
            </a:r>
            <a:r>
              <a:rPr lang="en-US" altLang="en-US" b="1" smtClean="0"/>
              <a:t>.</a:t>
            </a:r>
          </a:p>
          <a:p>
            <a:pPr lvl="1" eaLnBrk="1" hangingPunct="1"/>
            <a:r>
              <a:rPr lang="en-US" altLang="en-US" b="1" smtClean="0"/>
              <a:t>29.75, 1.76, and 31.51 are </a:t>
            </a:r>
            <a:r>
              <a:rPr lang="en-US" altLang="en-US" b="1" smtClean="0">
                <a:latin typeface="Courier New" pitchFamily="49" charset="0"/>
              </a:rPr>
              <a:t>double</a:t>
            </a:r>
            <a:r>
              <a:rPr lang="en-US" altLang="en-US" b="1" smtClean="0"/>
              <a:t> data types.</a:t>
            </a:r>
          </a:p>
          <a:p>
            <a:pPr eaLnBrk="1" hangingPunct="1">
              <a:buFontTx/>
              <a:buChar char="•"/>
            </a:pPr>
            <a:r>
              <a:rPr lang="en-US" altLang="en-US" b="1" smtClean="0"/>
              <a:t>Java is a </a:t>
            </a:r>
            <a:r>
              <a:rPr lang="en-US" altLang="en-US" b="1" i="1" smtClean="0"/>
              <a:t>strongly-typed </a:t>
            </a:r>
            <a:r>
              <a:rPr lang="en-US" altLang="en-US" b="1" smtClean="0"/>
              <a:t>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Floating-Point Literals (cont’d.)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xmlns="" id="{1DE071B0-473B-49B0-AC0F-43E1C911D4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altLang="en-US" sz="2800" b="1" dirty="0"/>
              <a:t>Literals cannot contain embedded currency symbols or commas.</a:t>
            </a:r>
          </a:p>
          <a:p>
            <a:pPr marL="457200" lvl="1" indent="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400" b="1" dirty="0" err="1">
                <a:latin typeface="Courier New" panose="02070309020205020404" pitchFamily="49" charset="0"/>
              </a:rPr>
              <a:t>grossPay</a:t>
            </a:r>
            <a:r>
              <a:rPr lang="en-US" altLang="en-US" sz="2400" b="1" dirty="0">
                <a:latin typeface="Courier New" panose="02070309020205020404" pitchFamily="49" charset="0"/>
              </a:rPr>
              <a:t> = $1,257.00; // ERROR!</a:t>
            </a:r>
          </a:p>
          <a:p>
            <a:pPr marL="457200" lvl="1" indent="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400" b="1" dirty="0" err="1">
                <a:latin typeface="Courier New" panose="02070309020205020404" pitchFamily="49" charset="0"/>
              </a:rPr>
              <a:t>grossPay</a:t>
            </a:r>
            <a:r>
              <a:rPr lang="en-US" altLang="en-US" sz="2400" b="1" dirty="0">
                <a:latin typeface="Courier New" panose="02070309020205020404" pitchFamily="49" charset="0"/>
              </a:rPr>
              <a:t> = 1257.00;   // Correct.</a:t>
            </a:r>
          </a:p>
          <a:p>
            <a:pPr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altLang="en-US" sz="2800" b="1" dirty="0"/>
              <a:t>Floating-point literals can be represented in </a:t>
            </a:r>
            <a:r>
              <a:rPr lang="en-US" altLang="en-US" sz="2800" b="1" i="1" dirty="0"/>
              <a:t>scientific notation</a:t>
            </a:r>
            <a:r>
              <a:rPr lang="en-US" altLang="en-US" sz="2800" b="1" dirty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b="1" dirty="0"/>
              <a:t>47,281.97  ==  4.728197 x 10</a:t>
            </a:r>
            <a:r>
              <a:rPr lang="en-US" altLang="en-US" sz="2400" b="1" baseline="30000" dirty="0"/>
              <a:t>4</a:t>
            </a:r>
            <a:r>
              <a:rPr lang="en-US" altLang="en-US" sz="2400" b="1" dirty="0"/>
              <a:t>. </a:t>
            </a:r>
          </a:p>
          <a:p>
            <a:pPr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altLang="en-US" sz="2800" b="1" dirty="0"/>
              <a:t>Java uses </a:t>
            </a:r>
            <a:r>
              <a:rPr lang="en-US" altLang="en-US" sz="2800" b="1" i="1" dirty="0"/>
              <a:t>E notation </a:t>
            </a:r>
            <a:r>
              <a:rPr lang="en-US" altLang="en-US" sz="2800" b="1" dirty="0"/>
              <a:t>to represent values in scientific notation.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b="1" dirty="0"/>
              <a:t>4.728197X10</a:t>
            </a:r>
            <a:r>
              <a:rPr lang="en-US" altLang="en-US" sz="2400" b="1" baseline="30000" dirty="0"/>
              <a:t>4</a:t>
            </a:r>
            <a:r>
              <a:rPr lang="en-US" altLang="en-US" sz="2400" b="1" dirty="0"/>
              <a:t> == 4.728197E4.</a:t>
            </a:r>
          </a:p>
          <a:p>
            <a:pPr>
              <a:buFontTx/>
              <a:buChar char="•"/>
              <a:defRPr/>
            </a:pPr>
            <a:endParaRPr lang="en-US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Scientific and E Notation</a:t>
            </a:r>
          </a:p>
        </p:txBody>
      </p:sp>
      <p:pic>
        <p:nvPicPr>
          <p:cNvPr id="59395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627313"/>
            <a:ext cx="8229600" cy="24717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smtClean="0">
                <a:latin typeface="Courier New" pitchFamily="49" charset="0"/>
              </a:rPr>
              <a:t>boolean</a:t>
            </a:r>
            <a:r>
              <a:rPr lang="en-US" altLang="en-US" smtClean="0"/>
              <a:t> Data Type</a:t>
            </a:r>
          </a:p>
        </p:txBody>
      </p:sp>
      <p:sp>
        <p:nvSpPr>
          <p:cNvPr id="6041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b="1" smtClean="0"/>
              <a:t>The Java </a:t>
            </a:r>
            <a:r>
              <a:rPr lang="en-US" altLang="en-US" b="1" smtClean="0">
                <a:latin typeface="Courier New" pitchFamily="49" charset="0"/>
              </a:rPr>
              <a:t>boolean</a:t>
            </a:r>
            <a:r>
              <a:rPr lang="en-US" altLang="en-US" b="1" smtClean="0"/>
              <a:t> data type can have two possible values.</a:t>
            </a:r>
          </a:p>
          <a:p>
            <a:pPr lvl="1" eaLnBrk="1" hangingPunct="1"/>
            <a:r>
              <a:rPr lang="en-US" altLang="en-US" b="1" smtClean="0">
                <a:latin typeface="Courier New" pitchFamily="49" charset="0"/>
              </a:rPr>
              <a:t>true</a:t>
            </a:r>
          </a:p>
          <a:p>
            <a:pPr lvl="1" eaLnBrk="1" hangingPunct="1"/>
            <a:r>
              <a:rPr lang="en-US" altLang="en-US" b="1" smtClean="0">
                <a:latin typeface="Courier New" pitchFamily="49" charset="0"/>
              </a:rPr>
              <a:t>false</a:t>
            </a:r>
          </a:p>
          <a:p>
            <a:pPr eaLnBrk="1" hangingPunct="1">
              <a:buFontTx/>
              <a:buChar char="•"/>
            </a:pPr>
            <a:r>
              <a:rPr lang="en-US" altLang="en-US" b="1" smtClean="0"/>
              <a:t>The value of a </a:t>
            </a:r>
            <a:r>
              <a:rPr lang="en-US" altLang="en-US" b="1" smtClean="0">
                <a:latin typeface="Courier New" pitchFamily="49" charset="0"/>
              </a:rPr>
              <a:t>boolean</a:t>
            </a:r>
            <a:r>
              <a:rPr lang="en-US" altLang="en-US" b="1" smtClean="0"/>
              <a:t> variable may only be copied into a </a:t>
            </a:r>
            <a:r>
              <a:rPr lang="en-US" altLang="en-US" b="1" smtClean="0">
                <a:latin typeface="Courier New" pitchFamily="49" charset="0"/>
              </a:rPr>
              <a:t>boolean</a:t>
            </a:r>
            <a:r>
              <a:rPr lang="en-US" altLang="en-US" b="1" smtClean="0"/>
              <a:t> variable.</a:t>
            </a:r>
          </a:p>
          <a:p>
            <a:pPr>
              <a:buFontTx/>
              <a:buChar char="•"/>
            </a:pPr>
            <a:endParaRPr lang="en-US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smtClean="0">
                <a:latin typeface="Courier New" pitchFamily="49" charset="0"/>
              </a:rPr>
              <a:t>char</a:t>
            </a:r>
            <a:r>
              <a:rPr lang="en-US" altLang="en-US" smtClean="0"/>
              <a:t> Data Type</a:t>
            </a:r>
          </a:p>
        </p:txBody>
      </p:sp>
      <p:sp>
        <p:nvSpPr>
          <p:cNvPr id="6144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 b="1" dirty="0" smtClean="0"/>
              <a:t>The Java </a:t>
            </a:r>
            <a:r>
              <a:rPr lang="en-US" altLang="en-US" sz="2800" b="1" dirty="0" smtClean="0">
                <a:latin typeface="Courier New" pitchFamily="49" charset="0"/>
              </a:rPr>
              <a:t>char</a:t>
            </a:r>
            <a:r>
              <a:rPr lang="en-US" altLang="en-US" sz="2800" b="1" dirty="0" smtClean="0"/>
              <a:t> data type provides access to single characters.</a:t>
            </a:r>
          </a:p>
          <a:p>
            <a:pPr eaLnBrk="1" hangingPunct="1">
              <a:buFontTx/>
              <a:buChar char="•"/>
            </a:pPr>
            <a:r>
              <a:rPr lang="en-US" altLang="en-US" sz="2800" b="1" dirty="0" smtClean="0">
                <a:latin typeface="Courier New" pitchFamily="49" charset="0"/>
              </a:rPr>
              <a:t>char</a:t>
            </a:r>
            <a:r>
              <a:rPr lang="en-US" altLang="en-US" sz="2800" b="1" dirty="0" smtClean="0"/>
              <a:t> literals are enclosed in single quote marks.</a:t>
            </a:r>
          </a:p>
          <a:p>
            <a:pPr lvl="1" eaLnBrk="1" hangingPunct="1"/>
            <a:r>
              <a:rPr lang="en-US" altLang="en-US" sz="2400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altLang="en-US" sz="2400" b="1" dirty="0" smtClean="0"/>
              <a:t>, </a:t>
            </a:r>
            <a:r>
              <a:rPr lang="en-US" altLang="en-US" sz="2400" b="1" dirty="0" smtClean="0">
                <a:latin typeface="Courier New" pitchFamily="49" charset="0"/>
                <a:cs typeface="Courier New" pitchFamily="49" charset="0"/>
              </a:rPr>
              <a:t>'Z'</a:t>
            </a:r>
            <a:r>
              <a:rPr lang="en-US" altLang="en-US" sz="2400" b="1" dirty="0" smtClean="0"/>
              <a:t>, </a:t>
            </a:r>
            <a:r>
              <a:rPr lang="en-US" altLang="en-US" sz="2400" b="1" dirty="0" smtClean="0">
                <a:latin typeface="Courier New" pitchFamily="49" charset="0"/>
                <a:cs typeface="Courier New" pitchFamily="49" charset="0"/>
              </a:rPr>
              <a:t>'\n'</a:t>
            </a:r>
            <a:r>
              <a:rPr lang="en-US" altLang="en-US" sz="2400" b="1" dirty="0" smtClean="0"/>
              <a:t>, </a:t>
            </a:r>
            <a:r>
              <a:rPr lang="en-US" altLang="en-US" sz="2400" b="1" dirty="0" smtClean="0">
                <a:latin typeface="Courier New" pitchFamily="49" charset="0"/>
                <a:cs typeface="Courier New" pitchFamily="49" charset="0"/>
              </a:rPr>
              <a:t>'1'</a:t>
            </a:r>
          </a:p>
          <a:p>
            <a:pPr eaLnBrk="1" hangingPunct="1">
              <a:buFontTx/>
              <a:buChar char="•"/>
            </a:pPr>
            <a:r>
              <a:rPr lang="en-US" altLang="en-US" sz="2800" b="1" dirty="0" smtClean="0"/>
              <a:t>Don’t confuse </a:t>
            </a:r>
            <a:r>
              <a:rPr lang="en-US" altLang="en-US" sz="2800" b="1" dirty="0" smtClean="0">
                <a:latin typeface="Courier New" pitchFamily="49" charset="0"/>
              </a:rPr>
              <a:t>char</a:t>
            </a:r>
            <a:r>
              <a:rPr lang="en-US" altLang="en-US" sz="2800" b="1" dirty="0" smtClean="0"/>
              <a:t> literals with string literals.</a:t>
            </a:r>
          </a:p>
          <a:p>
            <a:pPr lvl="1" eaLnBrk="1" hangingPunct="1"/>
            <a:r>
              <a:rPr lang="en-US" altLang="en-US" sz="2400" b="1" dirty="0" smtClean="0">
                <a:latin typeface="Courier New" pitchFamily="49" charset="0"/>
              </a:rPr>
              <a:t>char</a:t>
            </a:r>
            <a:r>
              <a:rPr lang="en-US" altLang="en-US" sz="2400" b="1" dirty="0" smtClean="0"/>
              <a:t> literals are enclosed in single quotes.</a:t>
            </a:r>
          </a:p>
          <a:p>
            <a:pPr lvl="1" eaLnBrk="1" hangingPunct="1"/>
            <a:r>
              <a:rPr lang="en-US" altLang="en-US" sz="2400" b="1" dirty="0" smtClean="0"/>
              <a:t>String literals are enclosed in double quotes.</a:t>
            </a:r>
          </a:p>
          <a:p>
            <a:pPr>
              <a:buFontTx/>
              <a:buChar char="•"/>
            </a:pPr>
            <a:endParaRPr lang="en-US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sz="9600" dirty="0" smtClean="0">
                <a:solidFill>
                  <a:srgbClr val="FF0000"/>
                </a:solidFill>
              </a:rPr>
              <a:t>END</a:t>
            </a:r>
            <a:endParaRPr lang="en-US" sz="9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The Parts of a Java Program (cont’d.)</a:t>
            </a:r>
          </a:p>
        </p:txBody>
      </p:sp>
      <p:sp>
        <p:nvSpPr>
          <p:cNvPr id="11267" name="Content Placeholder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r>
              <a:rPr lang="en-US" altLang="en-US" sz="1800" smtClean="0"/>
              <a:t>Line 2 is blank.</a:t>
            </a:r>
          </a:p>
          <a:p>
            <a:pPr>
              <a:buFontTx/>
              <a:buChar char="•"/>
            </a:pPr>
            <a:r>
              <a:rPr lang="en-US" altLang="en-US" sz="1800" smtClean="0"/>
              <a:t>Blank lines are often inserted by the programmer because they can make the program easier to read.</a:t>
            </a:r>
          </a:p>
        </p:txBody>
      </p:sp>
      <p:pic>
        <p:nvPicPr>
          <p:cNvPr id="11268" name="Content Placeholder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06538"/>
            <a:ext cx="8229600" cy="286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269" name="Straight Arrow Connector 8"/>
          <p:cNvCxnSpPr>
            <a:cxnSpLocks noChangeShapeType="1"/>
          </p:cNvCxnSpPr>
          <p:nvPr/>
        </p:nvCxnSpPr>
        <p:spPr bwMode="auto">
          <a:xfrm flipH="1">
            <a:off x="1104900" y="2443163"/>
            <a:ext cx="1600200" cy="0"/>
          </a:xfrm>
          <a:prstGeom prst="straightConnector1">
            <a:avLst/>
          </a:prstGeom>
          <a:noFill/>
          <a:ln w="9525" algn="ctr">
            <a:solidFill>
              <a:srgbClr val="CA0C48"/>
            </a:solidFill>
            <a:round/>
            <a:headEnd/>
            <a:tailEnd type="triangle" w="lg" len="lg"/>
          </a:ln>
        </p:spPr>
      </p:cxnSp>
      <p:sp>
        <p:nvSpPr>
          <p:cNvPr id="11270" name="TextBox 9"/>
          <p:cNvSpPr txBox="1">
            <a:spLocks noChangeArrowheads="1"/>
          </p:cNvSpPr>
          <p:nvPr/>
        </p:nvSpPr>
        <p:spPr bwMode="auto">
          <a:xfrm>
            <a:off x="2705100" y="2259013"/>
            <a:ext cx="1262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solidFill>
                  <a:srgbClr val="CA0C48"/>
                </a:solidFill>
              </a:rPr>
              <a:t>Blank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The Parts of a Java Program (cont’d.)</a:t>
            </a:r>
          </a:p>
        </p:txBody>
      </p:sp>
      <p:sp>
        <p:nvSpPr>
          <p:cNvPr id="13315" name="Content Placeholder 6"/>
          <p:cNvSpPr>
            <a:spLocks noGrp="1" noChangeArrowheads="1"/>
          </p:cNvSpPr>
          <p:nvPr>
            <p:ph idx="1"/>
          </p:nvPr>
        </p:nvSpPr>
        <p:spPr>
          <a:xfrm>
            <a:off x="381000" y="1506538"/>
            <a:ext cx="8229600" cy="4525962"/>
          </a:xfrm>
        </p:spPr>
        <p:txBody>
          <a:bodyPr/>
          <a:lstStyle/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r>
              <a:rPr lang="en-US" altLang="en-US" sz="1800" smtClean="0"/>
              <a:t>Line 3 is known as a </a:t>
            </a:r>
            <a:r>
              <a:rPr lang="en-US" altLang="en-US" sz="1800" i="1" smtClean="0"/>
              <a:t>class header</a:t>
            </a:r>
            <a:r>
              <a:rPr lang="en-US" altLang="en-US" sz="1800" smtClean="0"/>
              <a:t>, and it marks the beginning of a </a:t>
            </a:r>
            <a:r>
              <a:rPr lang="en-US" altLang="en-US" sz="1800" i="1" smtClean="0"/>
              <a:t>class definition</a:t>
            </a:r>
            <a:r>
              <a:rPr lang="en-US" altLang="en-US" sz="1800" smtClean="0"/>
              <a:t>.</a:t>
            </a:r>
          </a:p>
          <a:p>
            <a:pPr>
              <a:buFontTx/>
              <a:buChar char="•"/>
            </a:pPr>
            <a:r>
              <a:rPr lang="en-US" altLang="en-US" sz="1800" smtClean="0"/>
              <a:t>This line of code tells the compiler that a publicly accessible class named </a:t>
            </a: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Simple</a:t>
            </a:r>
            <a:r>
              <a:rPr lang="en-US" altLang="en-US" sz="1800" smtClean="0"/>
              <a:t> is being defined.</a:t>
            </a:r>
          </a:p>
          <a:p>
            <a:pPr>
              <a:buFontTx/>
              <a:buChar char="•"/>
            </a:pPr>
            <a:r>
              <a:rPr lang="en-US" altLang="en-US" sz="1800" smtClean="0"/>
              <a:t>A Java program must have at least one class definition.</a:t>
            </a:r>
          </a:p>
        </p:txBody>
      </p:sp>
      <p:pic>
        <p:nvPicPr>
          <p:cNvPr id="13316" name="Content Placeholder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06538"/>
            <a:ext cx="8229600" cy="286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317" name="Straight Arrow Connector 8"/>
          <p:cNvCxnSpPr>
            <a:cxnSpLocks noChangeShapeType="1"/>
          </p:cNvCxnSpPr>
          <p:nvPr/>
        </p:nvCxnSpPr>
        <p:spPr bwMode="auto">
          <a:xfrm flipH="1">
            <a:off x="2971800" y="2693988"/>
            <a:ext cx="1600200" cy="0"/>
          </a:xfrm>
          <a:prstGeom prst="straightConnector1">
            <a:avLst/>
          </a:prstGeom>
          <a:noFill/>
          <a:ln w="9525" algn="ctr">
            <a:solidFill>
              <a:srgbClr val="CA0C48"/>
            </a:solidFill>
            <a:round/>
            <a:headEnd/>
            <a:tailEnd type="triangle" w="lg" len="lg"/>
          </a:ln>
        </p:spPr>
      </p:cxnSp>
      <p:sp>
        <p:nvSpPr>
          <p:cNvPr id="13318" name="TextBox 9"/>
          <p:cNvSpPr txBox="1">
            <a:spLocks noChangeArrowheads="1"/>
          </p:cNvSpPr>
          <p:nvPr/>
        </p:nvSpPr>
        <p:spPr bwMode="auto">
          <a:xfrm>
            <a:off x="4572000" y="2509838"/>
            <a:ext cx="158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solidFill>
                  <a:srgbClr val="CA0C48"/>
                </a:solidFill>
              </a:rPr>
              <a:t>Class Header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The Parts of a Java Program (cont’d.)</a:t>
            </a:r>
          </a:p>
        </p:txBody>
      </p:sp>
      <p:sp>
        <p:nvSpPr>
          <p:cNvPr id="15363" name="Content Placeholder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r>
              <a:rPr lang="en-US" altLang="en-US" sz="1800" smtClean="0"/>
              <a:t>Line 4 contains an opening brace, and it is associated with the beginning of the class definition.</a:t>
            </a:r>
          </a:p>
          <a:p>
            <a:pPr>
              <a:buFontTx/>
              <a:buChar char="•"/>
            </a:pPr>
            <a:r>
              <a:rPr lang="en-US" altLang="en-US" sz="1800" smtClean="0"/>
              <a:t>The last line in the program, line 9, contains the closing brace.</a:t>
            </a:r>
          </a:p>
          <a:p>
            <a:pPr>
              <a:buFontTx/>
              <a:buChar char="•"/>
            </a:pPr>
            <a:r>
              <a:rPr lang="en-US" altLang="en-US" sz="1800" smtClean="0"/>
              <a:t>Everything between the two braces is the </a:t>
            </a:r>
            <a:r>
              <a:rPr lang="en-US" altLang="en-US" sz="1800" i="1" smtClean="0"/>
              <a:t>body</a:t>
            </a:r>
            <a:r>
              <a:rPr lang="en-US" altLang="en-US" sz="1800" smtClean="0"/>
              <a:t> of the class named </a:t>
            </a: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Simple</a:t>
            </a:r>
            <a:r>
              <a:rPr lang="en-US" altLang="en-US" sz="1800" smtClean="0"/>
              <a:t>. </a:t>
            </a:r>
          </a:p>
        </p:txBody>
      </p:sp>
      <p:pic>
        <p:nvPicPr>
          <p:cNvPr id="15364" name="Content Placeholder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06538"/>
            <a:ext cx="8229600" cy="286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365" name="Straight Arrow Connector 8"/>
          <p:cNvCxnSpPr>
            <a:cxnSpLocks noChangeShapeType="1"/>
          </p:cNvCxnSpPr>
          <p:nvPr/>
        </p:nvCxnSpPr>
        <p:spPr bwMode="auto">
          <a:xfrm flipH="1">
            <a:off x="1219200" y="2940050"/>
            <a:ext cx="1600200" cy="0"/>
          </a:xfrm>
          <a:prstGeom prst="straightConnector1">
            <a:avLst/>
          </a:prstGeom>
          <a:noFill/>
          <a:ln w="9525" algn="ctr">
            <a:solidFill>
              <a:srgbClr val="CA0C48"/>
            </a:solidFill>
            <a:round/>
            <a:headEnd/>
            <a:tailEnd type="triangle" w="lg" len="lg"/>
          </a:ln>
        </p:spPr>
      </p:cxnSp>
      <p:sp>
        <p:nvSpPr>
          <p:cNvPr id="15366" name="TextBox 9"/>
          <p:cNvSpPr txBox="1">
            <a:spLocks noChangeArrowheads="1"/>
          </p:cNvSpPr>
          <p:nvPr/>
        </p:nvSpPr>
        <p:spPr bwMode="auto">
          <a:xfrm>
            <a:off x="2819400" y="2754313"/>
            <a:ext cx="17240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solidFill>
                  <a:srgbClr val="CA0C48"/>
                </a:solidFill>
              </a:rPr>
              <a:t>Opening Brace</a:t>
            </a:r>
          </a:p>
        </p:txBody>
      </p:sp>
      <p:cxnSp>
        <p:nvCxnSpPr>
          <p:cNvPr id="15367" name="Straight Arrow Connector 10"/>
          <p:cNvCxnSpPr>
            <a:cxnSpLocks noChangeShapeType="1"/>
          </p:cNvCxnSpPr>
          <p:nvPr/>
        </p:nvCxnSpPr>
        <p:spPr bwMode="auto">
          <a:xfrm flipH="1">
            <a:off x="1211263" y="4187825"/>
            <a:ext cx="1600200" cy="0"/>
          </a:xfrm>
          <a:prstGeom prst="straightConnector1">
            <a:avLst/>
          </a:prstGeom>
          <a:noFill/>
          <a:ln w="9525" algn="ctr">
            <a:solidFill>
              <a:srgbClr val="CA0C48"/>
            </a:solidFill>
            <a:round/>
            <a:headEnd/>
            <a:tailEnd type="triangle" w="lg" len="lg"/>
          </a:ln>
        </p:spPr>
      </p:cxnSp>
      <p:sp>
        <p:nvSpPr>
          <p:cNvPr id="15368" name="TextBox 11"/>
          <p:cNvSpPr txBox="1">
            <a:spLocks noChangeArrowheads="1"/>
          </p:cNvSpPr>
          <p:nvPr/>
        </p:nvSpPr>
        <p:spPr bwMode="auto">
          <a:xfrm>
            <a:off x="2811463" y="4003675"/>
            <a:ext cx="16208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solidFill>
                  <a:srgbClr val="CA0C48"/>
                </a:solidFill>
              </a:rPr>
              <a:t>Closing Brace</a:t>
            </a:r>
          </a:p>
        </p:txBody>
      </p:sp>
      <p:sp>
        <p:nvSpPr>
          <p:cNvPr id="15369" name="Rectangle 3"/>
          <p:cNvSpPr>
            <a:spLocks noChangeArrowheads="1"/>
          </p:cNvSpPr>
          <p:nvPr/>
        </p:nvSpPr>
        <p:spPr bwMode="auto">
          <a:xfrm>
            <a:off x="1211263" y="3071813"/>
            <a:ext cx="5229225" cy="931862"/>
          </a:xfrm>
          <a:prstGeom prst="rect">
            <a:avLst/>
          </a:prstGeom>
          <a:solidFill>
            <a:srgbClr val="CA0C48">
              <a:alpha val="10196"/>
            </a:srgbClr>
          </a:solidFill>
          <a:ln w="9525" algn="ctr">
            <a:solidFill>
              <a:srgbClr val="CA0C48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  <p:cxnSp>
        <p:nvCxnSpPr>
          <p:cNvPr id="15370" name="Straight Arrow Connector 12"/>
          <p:cNvCxnSpPr>
            <a:cxnSpLocks noChangeShapeType="1"/>
          </p:cNvCxnSpPr>
          <p:nvPr/>
        </p:nvCxnSpPr>
        <p:spPr bwMode="auto">
          <a:xfrm flipH="1">
            <a:off x="6477000" y="3502025"/>
            <a:ext cx="800100" cy="0"/>
          </a:xfrm>
          <a:prstGeom prst="straightConnector1">
            <a:avLst/>
          </a:prstGeom>
          <a:noFill/>
          <a:ln w="9525" algn="ctr">
            <a:solidFill>
              <a:srgbClr val="CA0C48"/>
            </a:solidFill>
            <a:round/>
            <a:headEnd/>
            <a:tailEnd type="triangle" w="lg" len="lg"/>
          </a:ln>
        </p:spPr>
      </p:cxnSp>
      <p:sp>
        <p:nvSpPr>
          <p:cNvPr id="15371" name="TextBox 13"/>
          <p:cNvSpPr txBox="1">
            <a:spLocks noChangeArrowheads="1"/>
          </p:cNvSpPr>
          <p:nvPr/>
        </p:nvSpPr>
        <p:spPr bwMode="auto">
          <a:xfrm>
            <a:off x="7215188" y="3317875"/>
            <a:ext cx="13525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solidFill>
                  <a:srgbClr val="CA0C48"/>
                </a:solidFill>
              </a:rPr>
              <a:t>Class 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The Parts of a Java Program (cont’d.)</a:t>
            </a:r>
          </a:p>
        </p:txBody>
      </p:sp>
      <p:sp>
        <p:nvSpPr>
          <p:cNvPr id="17411" name="Content Placeholder 6"/>
          <p:cNvSpPr>
            <a:spLocks noGrp="1" noChangeArrowheads="1"/>
          </p:cNvSpPr>
          <p:nvPr>
            <p:ph idx="1"/>
          </p:nvPr>
        </p:nvSpPr>
        <p:spPr>
          <a:xfrm>
            <a:off x="381000" y="1506538"/>
            <a:ext cx="8229600" cy="4525962"/>
          </a:xfrm>
        </p:spPr>
        <p:txBody>
          <a:bodyPr>
            <a:normAutofit lnSpcReduction="10000"/>
          </a:bodyPr>
          <a:lstStyle/>
          <a:p>
            <a:pPr>
              <a:buFontTx/>
              <a:buChar char="•"/>
            </a:pPr>
            <a:endParaRPr lang="en-US" altLang="en-US" dirty="0" smtClean="0"/>
          </a:p>
          <a:p>
            <a:pPr>
              <a:buFontTx/>
              <a:buChar char="•"/>
            </a:pPr>
            <a:endParaRPr lang="en-US" altLang="en-US" dirty="0" smtClean="0"/>
          </a:p>
          <a:p>
            <a:pPr>
              <a:buFontTx/>
              <a:buChar char="•"/>
            </a:pPr>
            <a:endParaRPr lang="en-US" altLang="en-US" dirty="0" smtClean="0"/>
          </a:p>
          <a:p>
            <a:pPr>
              <a:buFontTx/>
              <a:buChar char="•"/>
            </a:pPr>
            <a:endParaRPr lang="en-US" altLang="en-US" dirty="0" smtClean="0"/>
          </a:p>
          <a:p>
            <a:pPr>
              <a:buFontTx/>
              <a:buChar char="•"/>
            </a:pPr>
            <a:endParaRPr lang="en-US" altLang="en-US" dirty="0" smtClean="0"/>
          </a:p>
          <a:p>
            <a:pPr>
              <a:buFontTx/>
              <a:buChar char="•"/>
            </a:pPr>
            <a:r>
              <a:rPr lang="en-US" altLang="en-US" sz="1800" dirty="0" smtClean="0"/>
              <a:t>Line 5 is known as a </a:t>
            </a:r>
            <a:r>
              <a:rPr lang="en-US" altLang="en-US" sz="1800" i="1" dirty="0" smtClean="0"/>
              <a:t>method header</a:t>
            </a:r>
            <a:r>
              <a:rPr lang="en-US" altLang="en-US" sz="1800" dirty="0" smtClean="0"/>
              <a:t>, and it marks the beginning of a </a:t>
            </a:r>
            <a:r>
              <a:rPr lang="en-US" altLang="en-US" sz="1800" i="1" dirty="0" smtClean="0"/>
              <a:t>method</a:t>
            </a:r>
            <a:r>
              <a:rPr lang="en-US" altLang="en-US" sz="1800" dirty="0" smtClean="0"/>
              <a:t>.</a:t>
            </a:r>
          </a:p>
          <a:p>
            <a:pPr>
              <a:buFontTx/>
              <a:buChar char="•"/>
            </a:pPr>
            <a:r>
              <a:rPr lang="en-US" altLang="en-US" sz="1800" dirty="0" smtClean="0"/>
              <a:t>The name of the method is 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altLang="en-US" sz="1800" dirty="0" smtClean="0"/>
              <a:t>, and the rest of the words are required for the method to be properly defined.</a:t>
            </a:r>
          </a:p>
          <a:p>
            <a:pPr lvl="1"/>
            <a:r>
              <a:rPr lang="en-US" altLang="en-US" sz="1800" b="1" dirty="0" smtClean="0"/>
              <a:t>Every Java application must have a method named </a:t>
            </a:r>
            <a:r>
              <a:rPr lang="en-US" altLang="en-US" sz="1800" b="1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altLang="en-US" sz="1800" b="1" dirty="0" smtClean="0"/>
              <a:t>.</a:t>
            </a:r>
          </a:p>
          <a:p>
            <a:pPr lvl="1"/>
            <a:r>
              <a:rPr lang="en-US" altLang="en-US" sz="1800" b="1" dirty="0" smtClean="0"/>
              <a:t>The </a:t>
            </a:r>
            <a:r>
              <a:rPr lang="en-US" altLang="en-US" sz="1800" b="1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altLang="en-US" sz="1800" b="1" dirty="0" smtClean="0"/>
              <a:t> method is the starting point of the application</a:t>
            </a:r>
            <a:r>
              <a:rPr lang="en-US" altLang="en-US" sz="2000" b="1" dirty="0" smtClean="0"/>
              <a:t>.</a:t>
            </a:r>
          </a:p>
        </p:txBody>
      </p:sp>
      <p:pic>
        <p:nvPicPr>
          <p:cNvPr id="17412" name="Content Placeholder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06538"/>
            <a:ext cx="8229600" cy="286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413" name="Straight Arrow Connector 8"/>
          <p:cNvCxnSpPr>
            <a:cxnSpLocks noChangeShapeType="1"/>
          </p:cNvCxnSpPr>
          <p:nvPr/>
        </p:nvCxnSpPr>
        <p:spPr bwMode="auto">
          <a:xfrm flipH="1">
            <a:off x="5029200" y="3157538"/>
            <a:ext cx="1600200" cy="0"/>
          </a:xfrm>
          <a:prstGeom prst="straightConnector1">
            <a:avLst/>
          </a:prstGeom>
          <a:noFill/>
          <a:ln w="9525" algn="ctr">
            <a:solidFill>
              <a:srgbClr val="CA0C48"/>
            </a:solidFill>
            <a:round/>
            <a:headEnd/>
            <a:tailEnd type="triangle" w="lg" len="lg"/>
          </a:ln>
        </p:spPr>
      </p:cxnSp>
      <p:sp>
        <p:nvSpPr>
          <p:cNvPr id="17414" name="TextBox 9"/>
          <p:cNvSpPr txBox="1">
            <a:spLocks noChangeArrowheads="1"/>
          </p:cNvSpPr>
          <p:nvPr/>
        </p:nvSpPr>
        <p:spPr bwMode="auto">
          <a:xfrm>
            <a:off x="6629400" y="2971800"/>
            <a:ext cx="1774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solidFill>
                  <a:srgbClr val="CA0C48"/>
                </a:solidFill>
              </a:rPr>
              <a:t>Method Header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The Parts of a Java Program (cont’d.)</a:t>
            </a:r>
          </a:p>
        </p:txBody>
      </p:sp>
      <p:sp>
        <p:nvSpPr>
          <p:cNvPr id="19459" name="Content Placeholder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r>
              <a:rPr lang="en-US" altLang="en-US" sz="1800" smtClean="0"/>
              <a:t>Line 6 contains an opening brace that belongs to the </a:t>
            </a: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altLang="en-US" sz="1800" smtClean="0"/>
              <a:t> method, and line 8 contains the closing brace.</a:t>
            </a:r>
          </a:p>
          <a:p>
            <a:pPr>
              <a:buFontTx/>
              <a:buChar char="•"/>
            </a:pPr>
            <a:r>
              <a:rPr lang="en-US" altLang="en-US" sz="1800" smtClean="0"/>
              <a:t>Everything between the two braces is the </a:t>
            </a:r>
            <a:r>
              <a:rPr lang="en-US" altLang="en-US" sz="1800" i="1" smtClean="0"/>
              <a:t>body</a:t>
            </a:r>
            <a:r>
              <a:rPr lang="en-US" altLang="en-US" sz="1800" smtClean="0"/>
              <a:t> of the </a:t>
            </a: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altLang="en-US" sz="1800" smtClean="0"/>
              <a:t> method.</a:t>
            </a:r>
          </a:p>
          <a:p>
            <a:pPr>
              <a:buFontTx/>
              <a:buChar char="•"/>
            </a:pPr>
            <a:r>
              <a:rPr lang="en-US" altLang="en-US" sz="1800" smtClean="0">
                <a:solidFill>
                  <a:srgbClr val="000000"/>
                </a:solidFill>
              </a:rPr>
              <a:t>Make sure to have a closing brace for every opening brace in your program.</a:t>
            </a:r>
          </a:p>
          <a:p>
            <a:pPr>
              <a:buFontTx/>
              <a:buChar char="•"/>
            </a:pPr>
            <a:endParaRPr lang="en-US" altLang="en-US" sz="2000" smtClean="0"/>
          </a:p>
        </p:txBody>
      </p:sp>
      <p:pic>
        <p:nvPicPr>
          <p:cNvPr id="19460" name="Content Placeholder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06538"/>
            <a:ext cx="8229600" cy="286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461" name="Straight Arrow Connector 8"/>
          <p:cNvCxnSpPr>
            <a:cxnSpLocks noChangeShapeType="1"/>
          </p:cNvCxnSpPr>
          <p:nvPr/>
        </p:nvCxnSpPr>
        <p:spPr bwMode="auto">
          <a:xfrm flipH="1">
            <a:off x="1514475" y="3352800"/>
            <a:ext cx="1600200" cy="0"/>
          </a:xfrm>
          <a:prstGeom prst="straightConnector1">
            <a:avLst/>
          </a:prstGeom>
          <a:noFill/>
          <a:ln w="9525" algn="ctr">
            <a:solidFill>
              <a:srgbClr val="CA0C48"/>
            </a:solidFill>
            <a:round/>
            <a:headEnd/>
            <a:tailEnd type="triangle" w="lg" len="lg"/>
          </a:ln>
        </p:spPr>
      </p:cxnSp>
      <p:sp>
        <p:nvSpPr>
          <p:cNvPr id="19462" name="TextBox 9"/>
          <p:cNvSpPr txBox="1">
            <a:spLocks noChangeArrowheads="1"/>
          </p:cNvSpPr>
          <p:nvPr/>
        </p:nvSpPr>
        <p:spPr bwMode="auto">
          <a:xfrm>
            <a:off x="3114675" y="3168650"/>
            <a:ext cx="17240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solidFill>
                  <a:srgbClr val="CA0C48"/>
                </a:solidFill>
              </a:rPr>
              <a:t>Opening Brace</a:t>
            </a:r>
          </a:p>
        </p:txBody>
      </p:sp>
      <p:cxnSp>
        <p:nvCxnSpPr>
          <p:cNvPr id="19463" name="Straight Arrow Connector 10"/>
          <p:cNvCxnSpPr>
            <a:cxnSpLocks noChangeShapeType="1"/>
          </p:cNvCxnSpPr>
          <p:nvPr/>
        </p:nvCxnSpPr>
        <p:spPr bwMode="auto">
          <a:xfrm flipH="1">
            <a:off x="1514475" y="3962400"/>
            <a:ext cx="1600200" cy="0"/>
          </a:xfrm>
          <a:prstGeom prst="straightConnector1">
            <a:avLst/>
          </a:prstGeom>
          <a:noFill/>
          <a:ln w="9525" algn="ctr">
            <a:solidFill>
              <a:srgbClr val="CA0C48"/>
            </a:solidFill>
            <a:round/>
            <a:headEnd/>
            <a:tailEnd type="triangle" w="lg" len="lg"/>
          </a:ln>
        </p:spPr>
      </p:cxnSp>
      <p:sp>
        <p:nvSpPr>
          <p:cNvPr id="19464" name="TextBox 11"/>
          <p:cNvSpPr txBox="1">
            <a:spLocks noChangeArrowheads="1"/>
          </p:cNvSpPr>
          <p:nvPr/>
        </p:nvSpPr>
        <p:spPr bwMode="auto">
          <a:xfrm>
            <a:off x="3114675" y="3778250"/>
            <a:ext cx="1620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solidFill>
                  <a:srgbClr val="CA0C48"/>
                </a:solidFill>
              </a:rPr>
              <a:t>Closing Brace</a:t>
            </a:r>
          </a:p>
        </p:txBody>
      </p:sp>
      <p:sp>
        <p:nvSpPr>
          <p:cNvPr id="19465" name="Rectangle 3"/>
          <p:cNvSpPr>
            <a:spLocks noChangeArrowheads="1"/>
          </p:cNvSpPr>
          <p:nvPr/>
        </p:nvSpPr>
        <p:spPr bwMode="auto">
          <a:xfrm>
            <a:off x="1524000" y="3502025"/>
            <a:ext cx="4916488" cy="250825"/>
          </a:xfrm>
          <a:prstGeom prst="rect">
            <a:avLst/>
          </a:prstGeom>
          <a:solidFill>
            <a:srgbClr val="CA0C48">
              <a:alpha val="10196"/>
            </a:srgbClr>
          </a:solidFill>
          <a:ln w="9525" algn="ctr">
            <a:solidFill>
              <a:srgbClr val="CA0C48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  <p:cxnSp>
        <p:nvCxnSpPr>
          <p:cNvPr id="19466" name="Straight Arrow Connector 12"/>
          <p:cNvCxnSpPr>
            <a:cxnSpLocks noChangeShapeType="1"/>
          </p:cNvCxnSpPr>
          <p:nvPr/>
        </p:nvCxnSpPr>
        <p:spPr bwMode="auto">
          <a:xfrm flipH="1">
            <a:off x="6477000" y="3608388"/>
            <a:ext cx="800100" cy="0"/>
          </a:xfrm>
          <a:prstGeom prst="straightConnector1">
            <a:avLst/>
          </a:prstGeom>
          <a:noFill/>
          <a:ln w="9525" algn="ctr">
            <a:solidFill>
              <a:srgbClr val="CA0C48"/>
            </a:solidFill>
            <a:round/>
            <a:headEnd/>
            <a:tailEnd type="triangle" w="lg" len="lg"/>
          </a:ln>
        </p:spPr>
      </p:cxnSp>
      <p:sp>
        <p:nvSpPr>
          <p:cNvPr id="19467" name="TextBox 13"/>
          <p:cNvSpPr txBox="1">
            <a:spLocks noChangeArrowheads="1"/>
          </p:cNvSpPr>
          <p:nvPr/>
        </p:nvSpPr>
        <p:spPr bwMode="auto">
          <a:xfrm>
            <a:off x="7215188" y="3424238"/>
            <a:ext cx="15446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solidFill>
                  <a:srgbClr val="CA0C48"/>
                </a:solidFill>
              </a:rPr>
              <a:t>Method 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CA0C48"/>
      </a:hlink>
      <a:folHlink>
        <a:srgbClr val="8000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2150</Words>
  <Application>Microsoft Office PowerPoint</Application>
  <PresentationFormat>On-screen Show (4:3)</PresentationFormat>
  <Paragraphs>330</Paragraphs>
  <Slides>46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Office Theme</vt:lpstr>
      <vt:lpstr>2_Default Design</vt:lpstr>
      <vt:lpstr>Java Fundamentals 1</vt:lpstr>
      <vt:lpstr>The Parts of a Java Program</vt:lpstr>
      <vt:lpstr>The Parts of a Java Program (cont’d.)</vt:lpstr>
      <vt:lpstr>The Parts of a Java Program (cont’d.)</vt:lpstr>
      <vt:lpstr>The Parts of a Java Program (cont’d.)</vt:lpstr>
      <vt:lpstr>The Parts of a Java Program (cont’d.)</vt:lpstr>
      <vt:lpstr>The Parts of a Java Program (cont’d.)</vt:lpstr>
      <vt:lpstr>The Parts of a Java Program (cont’d.)</vt:lpstr>
      <vt:lpstr>The Parts of a Java Program (cont’d.)</vt:lpstr>
      <vt:lpstr>The Parts of a Java Program (cont’d.)</vt:lpstr>
      <vt:lpstr>The Parts of a Java Program (cont’d.)</vt:lpstr>
      <vt:lpstr>The Parts of a Java Program (cont’d.)</vt:lpstr>
      <vt:lpstr>The System.out.print and System.out.println Methods, and the Java API</vt:lpstr>
      <vt:lpstr>The System.out.print and System.out.println Methods, and the Java API (cont’d.)</vt:lpstr>
      <vt:lpstr>The System.out.print and System.out.println Methods, and the Java API (cont’d.)</vt:lpstr>
      <vt:lpstr>The System.out.print and System.out.println Methods, and the Java API (cont’d.)</vt:lpstr>
      <vt:lpstr>The System.out.print and System.out.println Methods, and the Java API (cont’d.)</vt:lpstr>
      <vt:lpstr>The System.out.print and System.out.println Methods, and the Java API (cont’d.)</vt:lpstr>
      <vt:lpstr>The System.out.print and System.out.println Methods, and the Java API (cont’d.)</vt:lpstr>
      <vt:lpstr>The System.out.print and System.out.println Methods, and the Java API (cont’d.)</vt:lpstr>
      <vt:lpstr>The System.out.print and System.out.println Methods, and the Java API (cont’d.)</vt:lpstr>
      <vt:lpstr>The System.out.print and System.out.println Methods, and the Java API (cont’d.)</vt:lpstr>
      <vt:lpstr>The System.out.print and System.out.println Methods, and the Java API (cont’d.)</vt:lpstr>
      <vt:lpstr>Variables and Literals</vt:lpstr>
      <vt:lpstr>Variables and Literals (cont’d.)</vt:lpstr>
      <vt:lpstr>Variables and Literals (cont’d.)</vt:lpstr>
      <vt:lpstr>Variables and Literals (cont’d.)</vt:lpstr>
      <vt:lpstr>Variables and Literals (cont’d.)</vt:lpstr>
      <vt:lpstr>Displaying Multiple Items with the + Operator</vt:lpstr>
      <vt:lpstr>String Concatenation</vt:lpstr>
      <vt:lpstr>String Concatenation (cont’d.)</vt:lpstr>
      <vt:lpstr>String Concatenation (cont’d.)</vt:lpstr>
      <vt:lpstr>Identifiers</vt:lpstr>
      <vt:lpstr>Identifiers (cont’d.)</vt:lpstr>
      <vt:lpstr>Class Names</vt:lpstr>
      <vt:lpstr>Primitive Data Types</vt:lpstr>
      <vt:lpstr>Numeric Data Types</vt:lpstr>
      <vt:lpstr>Variable Declarations</vt:lpstr>
      <vt:lpstr>Integer Data Types</vt:lpstr>
      <vt:lpstr>Floating-Point Data Types</vt:lpstr>
      <vt:lpstr>Floating-Point Literals</vt:lpstr>
      <vt:lpstr>Floating-Point Literals (cont’d.)</vt:lpstr>
      <vt:lpstr>Scientific and E Notation</vt:lpstr>
      <vt:lpstr>The boolean Data Type</vt:lpstr>
      <vt:lpstr>The char Data Type</vt:lpstr>
      <vt:lpstr>END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Fundamentals 1</dc:title>
  <dc:creator>Kilwake J</dc:creator>
  <cp:lastModifiedBy>Kilwake J</cp:lastModifiedBy>
  <cp:revision>3</cp:revision>
  <dcterms:created xsi:type="dcterms:W3CDTF">2021-06-17T09:39:20Z</dcterms:created>
  <dcterms:modified xsi:type="dcterms:W3CDTF">2021-06-17T10:08:07Z</dcterms:modified>
</cp:coreProperties>
</file>