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6BFB-C25A-4892-83C5-A8205E6351C0}" type="datetimeFigureOut">
              <a:rPr lang="en-US" smtClean="0"/>
              <a:pPr/>
              <a:t>24-Jun-21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0553-5DD4-4812-9F28-339A77BBE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6BFB-C25A-4892-83C5-A8205E6351C0}" type="datetimeFigureOut">
              <a:rPr lang="en-US" smtClean="0"/>
              <a:pPr/>
              <a:t>24-Jun-21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0553-5DD4-4812-9F28-339A77BBE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6BFB-C25A-4892-83C5-A8205E6351C0}" type="datetimeFigureOut">
              <a:rPr lang="en-US" smtClean="0"/>
              <a:pPr/>
              <a:t>24-Jun-21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0553-5DD4-4812-9F28-339A77BBE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6BFB-C25A-4892-83C5-A8205E6351C0}" type="datetimeFigureOut">
              <a:rPr lang="en-US" smtClean="0"/>
              <a:pPr/>
              <a:t>24-Jun-21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0553-5DD4-4812-9F28-339A77BBE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6BFB-C25A-4892-83C5-A8205E6351C0}" type="datetimeFigureOut">
              <a:rPr lang="en-US" smtClean="0"/>
              <a:pPr/>
              <a:t>24-Jun-21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0553-5DD4-4812-9F28-339A77BBE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6BFB-C25A-4892-83C5-A8205E6351C0}" type="datetimeFigureOut">
              <a:rPr lang="en-US" smtClean="0"/>
              <a:pPr/>
              <a:t>24-Jun-21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0553-5DD4-4812-9F28-339A77BBE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6BFB-C25A-4892-83C5-A8205E6351C0}" type="datetimeFigureOut">
              <a:rPr lang="en-US" smtClean="0"/>
              <a:pPr/>
              <a:t>24-Jun-21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0553-5DD4-4812-9F28-339A77BBE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6BFB-C25A-4892-83C5-A8205E6351C0}" type="datetimeFigureOut">
              <a:rPr lang="en-US" smtClean="0"/>
              <a:pPr/>
              <a:t>24-Jun-21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0553-5DD4-4812-9F28-339A77BBE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6BFB-C25A-4892-83C5-A8205E6351C0}" type="datetimeFigureOut">
              <a:rPr lang="en-US" smtClean="0"/>
              <a:pPr/>
              <a:t>24-Jun-21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0553-5DD4-4812-9F28-339A77BBE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6BFB-C25A-4892-83C5-A8205E6351C0}" type="datetimeFigureOut">
              <a:rPr lang="en-US" smtClean="0"/>
              <a:pPr/>
              <a:t>24-Jun-21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0553-5DD4-4812-9F28-339A77BBE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6BFB-C25A-4892-83C5-A8205E6351C0}" type="datetimeFigureOut">
              <a:rPr lang="en-US" smtClean="0"/>
              <a:pPr/>
              <a:t>24-Jun-21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0553-5DD4-4812-9F28-339A77BBE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6BFB-C25A-4892-83C5-A8205E6351C0}" type="datetimeFigureOut">
              <a:rPr lang="en-US" smtClean="0"/>
              <a:pPr/>
              <a:t>24-Jun-21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0553-5DD4-4812-9F28-339A77BBE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Classes, variables, scope and packages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Object Oriented Design</a:t>
            </a:r>
            <a:br>
              <a:rPr lang="en-US" altLang="en-US" sz="3200" smtClean="0"/>
            </a:br>
            <a:r>
              <a:rPr lang="en-US" altLang="en-US" sz="2400" smtClean="0"/>
              <a:t>Finding Classes and Their Responsibilities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7772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Finding the classes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mtClean="0"/>
              <a:t>Get written description of the problem domain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mtClean="0"/>
              <a:t>Identify all nouns, each is a potential class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mtClean="0"/>
              <a:t>Refine list to include only classes relevant to the problem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Identify the responsibilities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mtClean="0"/>
              <a:t>Things a class is responsible for knowing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mtClean="0"/>
              <a:t>Things a class is responsible for doing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mtClean="0"/>
              <a:t>Refine list to include only classes relevant to the problem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	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Object Oriented Design</a:t>
            </a:r>
            <a:br>
              <a:rPr lang="en-US" altLang="en-US" sz="3200" smtClean="0"/>
            </a:br>
            <a:r>
              <a:rPr lang="en-US" altLang="en-US" sz="2400" smtClean="0"/>
              <a:t>Finding Classes and Their Responsibilities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5913" y="1676400"/>
            <a:ext cx="8294687" cy="2949575"/>
          </a:xfrm>
        </p:spPr>
        <p:txBody>
          <a:bodyPr wrap="none"/>
          <a:lstStyle/>
          <a:p>
            <a:pPr marL="571500" lvl="1" indent="-457200" eaLnBrk="1" hangingPunct="1">
              <a:lnSpc>
                <a:spcPct val="90000"/>
              </a:lnSpc>
              <a:buFont typeface="Arial" charset="0"/>
              <a:buChar char="•"/>
              <a:tabLst>
                <a:tab pos="801688" algn="ctr"/>
              </a:tabLst>
            </a:pPr>
            <a:r>
              <a:rPr lang="en-US" altLang="en-US" sz="3200" smtClean="0"/>
              <a:t>Identify the responsibilities</a:t>
            </a:r>
          </a:p>
          <a:p>
            <a:pPr marL="973138" lvl="2" indent="-457200" eaLnBrk="1" hangingPunct="1">
              <a:lnSpc>
                <a:spcPct val="90000"/>
              </a:lnSpc>
              <a:tabLst>
                <a:tab pos="801688" algn="ctr"/>
              </a:tabLst>
            </a:pPr>
            <a:r>
              <a:rPr lang="en-US" altLang="en-US" sz="2800" smtClean="0"/>
              <a:t>Things a class is responsible for knowing</a:t>
            </a:r>
          </a:p>
          <a:p>
            <a:pPr marL="973138" lvl="2" indent="-457200" eaLnBrk="1" hangingPunct="1">
              <a:lnSpc>
                <a:spcPct val="90000"/>
              </a:lnSpc>
              <a:tabLst>
                <a:tab pos="801688" algn="ctr"/>
              </a:tabLst>
            </a:pPr>
            <a:r>
              <a:rPr lang="en-US" altLang="en-US" sz="2800" smtClean="0"/>
              <a:t>Things a class is responsible for doing</a:t>
            </a:r>
          </a:p>
          <a:p>
            <a:pPr marL="973138" lvl="2" indent="-457200" eaLnBrk="1" hangingPunct="1">
              <a:lnSpc>
                <a:spcPct val="90000"/>
              </a:lnSpc>
              <a:tabLst>
                <a:tab pos="801688" algn="ctr"/>
              </a:tabLst>
            </a:pPr>
            <a:r>
              <a:rPr lang="en-US" altLang="en-US" sz="2800" smtClean="0"/>
              <a:t>Refine list to include only classes relevant </a:t>
            </a:r>
          </a:p>
          <a:p>
            <a:pPr marL="973138" lvl="2" indent="-457200" eaLnBrk="1" hangingPunct="1">
              <a:lnSpc>
                <a:spcPct val="90000"/>
              </a:lnSpc>
              <a:tabLst>
                <a:tab pos="801688" algn="ctr"/>
              </a:tabLst>
            </a:pPr>
            <a:r>
              <a:rPr lang="en-US" altLang="en-US" sz="2800" smtClean="0"/>
              <a:t>     to the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9718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FF0000"/>
                </a:solidFill>
                <a:latin typeface="Bahnschrift SemiBold" pitchFamily="34" charset="0"/>
              </a:rPr>
              <a:t>END</a:t>
            </a:r>
            <a:endParaRPr lang="en-US" sz="7200" dirty="0">
              <a:solidFill>
                <a:srgbClr val="FF0000"/>
              </a:solidFill>
              <a:latin typeface="Bahnschrift Semi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BankAccount</a:t>
            </a:r>
            <a:r>
              <a:rPr lang="en-US" altLang="en-US" smtClean="0"/>
              <a:t> Example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14600" y="1676400"/>
            <a:ext cx="3962400" cy="4191000"/>
            <a:chOff x="528" y="1152"/>
            <a:chExt cx="2496" cy="2640"/>
          </a:xfrm>
        </p:grpSpPr>
        <p:sp>
          <p:nvSpPr>
            <p:cNvPr id="46086" name="Rectangle 5">
              <a:extLst>
                <a:ext uri="{FF2B5EF4-FFF2-40B4-BE49-F238E27FC236}">
                  <a16:creationId xmlns="" xmlns:a16="http://schemas.microsoft.com/office/drawing/2014/main" id="{092FBA96-1DDA-4AFC-9E52-F189C2CB0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152"/>
              <a:ext cx="2496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BankAccount</a:t>
              </a:r>
            </a:p>
          </p:txBody>
        </p:sp>
        <p:sp>
          <p:nvSpPr>
            <p:cNvPr id="46087" name="Rectangle 6">
              <a:extLst>
                <a:ext uri="{FF2B5EF4-FFF2-40B4-BE49-F238E27FC236}">
                  <a16:creationId xmlns="" xmlns:a16="http://schemas.microsoft.com/office/drawing/2014/main" id="{58D6A80F-CB19-4F18-A348-5D7B277BA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536"/>
              <a:ext cx="2496" cy="6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Char char="-"/>
                <a:defRPr/>
              </a:pPr>
              <a:r>
                <a:rPr lang="en-US" altLang="en-US" sz="2000" b="0">
                  <a:latin typeface="Times New Roman" pitchFamily="18" charset="0"/>
                </a:rPr>
                <a:t> balance : double</a:t>
              </a:r>
            </a:p>
            <a:p>
              <a:pPr eaLnBrk="1" hangingPunct="1">
                <a:spcBef>
                  <a:spcPct val="0"/>
                </a:spcBef>
                <a:buFontTx/>
                <a:buChar char="-"/>
                <a:defRPr/>
              </a:pPr>
              <a:r>
                <a:rPr lang="en-US" altLang="en-US" sz="2000" b="0">
                  <a:latin typeface="Times New Roman" pitchFamily="18" charset="0"/>
                </a:rPr>
                <a:t> interestRate : double</a:t>
              </a:r>
            </a:p>
            <a:p>
              <a:pPr eaLnBrk="1" hangingPunct="1">
                <a:spcBef>
                  <a:spcPct val="0"/>
                </a:spcBef>
                <a:buFontTx/>
                <a:buChar char="-"/>
                <a:defRPr/>
              </a:pPr>
              <a:r>
                <a:rPr lang="en-US" altLang="en-US" sz="2000" b="0">
                  <a:latin typeface="Times New Roman" pitchFamily="18" charset="0"/>
                </a:rPr>
                <a:t> interest : double</a:t>
              </a:r>
            </a:p>
          </p:txBody>
        </p:sp>
        <p:sp>
          <p:nvSpPr>
            <p:cNvPr id="46088" name="Rectangle 7">
              <a:extLst>
                <a:ext uri="{FF2B5EF4-FFF2-40B4-BE49-F238E27FC236}">
                  <a16:creationId xmlns="" xmlns:a16="http://schemas.microsoft.com/office/drawing/2014/main" id="{B6B44540-AD7A-4AFF-B713-D05CBAD19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208"/>
              <a:ext cx="2496" cy="15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+BankAccount(startBalance:double,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                          intRate :double):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+ deposit(amount : double) : void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+ withdrawl(amount : double: void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+ addInterest() : void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+ getBalance() : double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+ getInterest() : double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Classes, Variables and Scope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The list below shows the scope of a variable depending on where it is declared.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sz="2400" dirty="0" smtClean="0"/>
              <a:t>Inside a method: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Visible only within that method.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Called a local variable.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sz="2400" dirty="0" smtClean="0"/>
              <a:t>In a method parameter:  ( </a:t>
            </a:r>
            <a:r>
              <a:rPr lang="en-US" altLang="en-US" sz="2200" dirty="0" smtClean="0">
                <a:solidFill>
                  <a:srgbClr val="FF0000"/>
                </a:solidFill>
                <a:latin typeface="Bahnschrift Light SemiCondensed" pitchFamily="34" charset="0"/>
                <a:cs typeface="Courier New" pitchFamily="49" charset="0"/>
              </a:rPr>
              <a:t>public void </a:t>
            </a:r>
            <a:r>
              <a:rPr lang="en-US" altLang="en-US" sz="2200" dirty="0" err="1" smtClean="0">
                <a:solidFill>
                  <a:srgbClr val="FF0000"/>
                </a:solidFill>
                <a:latin typeface="Bahnschrift Light SemiCondensed" pitchFamily="34" charset="0"/>
                <a:cs typeface="Courier New" pitchFamily="49" charset="0"/>
              </a:rPr>
              <a:t>setLength</a:t>
            </a:r>
            <a:r>
              <a:rPr lang="en-US" altLang="en-US" sz="2200" dirty="0" smtClean="0">
                <a:solidFill>
                  <a:srgbClr val="FF0000"/>
                </a:solidFill>
                <a:latin typeface="Bahnschrift Light SemiCondensed" pitchFamily="34" charset="0"/>
                <a:cs typeface="Courier New" pitchFamily="49" charset="0"/>
              </a:rPr>
              <a:t>(</a:t>
            </a:r>
            <a:r>
              <a:rPr lang="en-US" altLang="en-US" sz="2200" dirty="0" err="1" smtClean="0">
                <a:solidFill>
                  <a:srgbClr val="FF0000"/>
                </a:solidFill>
                <a:latin typeface="Bahnschrift Light SemiCondensed" pitchFamily="34" charset="0"/>
                <a:cs typeface="Courier New" pitchFamily="49" charset="0"/>
              </a:rPr>
              <a:t>int</a:t>
            </a:r>
            <a:r>
              <a:rPr lang="en-US" altLang="en-US" sz="2200" dirty="0" smtClean="0">
                <a:solidFill>
                  <a:srgbClr val="FF0000"/>
                </a:solidFill>
                <a:latin typeface="Bahnschrift Light SemiCondensed" pitchFamily="34" charset="0"/>
                <a:cs typeface="Courier New" pitchFamily="49" charset="0"/>
              </a:rPr>
              <a:t> </a:t>
            </a:r>
            <a:r>
              <a:rPr lang="en-US" altLang="en-US" sz="2200" dirty="0" err="1" smtClean="0">
                <a:solidFill>
                  <a:srgbClr val="FF0000"/>
                </a:solidFill>
                <a:latin typeface="Bahnschrift Light SemiCondensed" pitchFamily="34" charset="0"/>
                <a:cs typeface="Courier New" pitchFamily="49" charset="0"/>
              </a:rPr>
              <a:t>len</a:t>
            </a:r>
            <a:r>
              <a:rPr lang="en-US" altLang="en-US" sz="2200" dirty="0" smtClean="0">
                <a:solidFill>
                  <a:srgbClr val="FF0000"/>
                </a:solidFill>
                <a:latin typeface="Bahnschrift Light SemiCondensed" pitchFamily="34" charset="0"/>
                <a:cs typeface="Courier New" pitchFamily="49" charset="0"/>
              </a:rPr>
              <a:t>)</a:t>
            </a:r>
            <a:r>
              <a:rPr lang="en-US" altLang="en-US" sz="2200" dirty="0" smtClean="0">
                <a:latin typeface="Bahnschrift Light SemiCondensed" pitchFamily="34" charset="0"/>
                <a:cs typeface="Courier New" pitchFamily="49" charset="0"/>
              </a:rPr>
              <a:t>)</a:t>
            </a:r>
            <a:endParaRPr lang="en-US" altLang="en-US" sz="2200" dirty="0" smtClean="0">
              <a:solidFill>
                <a:srgbClr val="FF0000"/>
              </a:solidFill>
              <a:latin typeface="Bahnschrift Light SemiCondensed" pitchFamily="34" charset="0"/>
              <a:cs typeface="Courier New" pitchFamily="49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Called a parameter variable. (</a:t>
            </a:r>
            <a:r>
              <a:rPr lang="en-US" altLang="en-US" dirty="0" err="1" smtClean="0"/>
              <a:t>len</a:t>
            </a:r>
            <a:r>
              <a:rPr lang="en-US" altLang="en-US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Same as a local variable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Visible only within that method.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sz="2400" dirty="0" smtClean="0"/>
              <a:t>Inside the class but not in a method: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Visible to all methods of the class.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Called an instance field.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Shadowing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parameter variable is, in effect, a local variable.</a:t>
            </a:r>
          </a:p>
          <a:p>
            <a:pPr eaLnBrk="1" hangingPunct="1"/>
            <a:r>
              <a:rPr lang="en-US" altLang="en-US" sz="2400" smtClean="0"/>
              <a:t>Within a method, variable names must be unique.</a:t>
            </a:r>
          </a:p>
          <a:p>
            <a:pPr eaLnBrk="1" hangingPunct="1"/>
            <a:r>
              <a:rPr lang="en-US" altLang="en-US" sz="2400" smtClean="0"/>
              <a:t>A method may have a local variable with the same name as an instance field.</a:t>
            </a:r>
          </a:p>
          <a:p>
            <a:pPr eaLnBrk="1" hangingPunct="1"/>
            <a:r>
              <a:rPr lang="en-US" altLang="en-US" sz="2400" smtClean="0"/>
              <a:t>This is called shadowing.</a:t>
            </a:r>
          </a:p>
          <a:p>
            <a:pPr eaLnBrk="1" hangingPunct="1"/>
            <a:r>
              <a:rPr lang="en-US" altLang="en-US" sz="2400" smtClean="0"/>
              <a:t>The local variable will </a:t>
            </a:r>
            <a:r>
              <a:rPr lang="en-US" altLang="en-US" sz="2400" i="1" smtClean="0"/>
              <a:t>hide</a:t>
            </a:r>
            <a:r>
              <a:rPr lang="en-US" altLang="en-US" sz="2400" smtClean="0"/>
              <a:t> the value of the instance field.</a:t>
            </a:r>
          </a:p>
          <a:p>
            <a:pPr eaLnBrk="1" hangingPunct="1"/>
            <a:r>
              <a:rPr lang="en-US" altLang="en-US" sz="2400" smtClean="0"/>
              <a:t>Shadowing is discouraged and local variable names should not be the same as instance field names.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8200"/>
            <a:ext cx="891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public class Rectangle{</a:t>
            </a:r>
          </a:p>
          <a:p>
            <a:r>
              <a:rPr lang="en-US" dirty="0"/>
              <a:t>	</a:t>
            </a: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length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width;</a:t>
            </a:r>
          </a:p>
          <a:p>
            <a:r>
              <a:rPr lang="en-US" dirty="0"/>
              <a:t>	</a:t>
            </a:r>
            <a:r>
              <a:rPr lang="en-US" dirty="0" smtClean="0"/>
              <a:t>...........................</a:t>
            </a:r>
          </a:p>
          <a:p>
            <a:endParaRPr lang="en-US" dirty="0"/>
          </a:p>
          <a:p>
            <a:r>
              <a:rPr lang="en-US" dirty="0" smtClean="0"/>
              <a:t>	public void </a:t>
            </a:r>
            <a:r>
              <a:rPr lang="en-US" dirty="0" err="1" smtClean="0"/>
              <a:t>setLength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length</a:t>
            </a:r>
            <a:r>
              <a:rPr lang="en-US" dirty="0" smtClean="0"/>
              <a:t>)</a:t>
            </a:r>
            <a:r>
              <a:rPr lang="en-US" b="1" dirty="0" smtClean="0"/>
              <a:t>// length variable shadows length variable of class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 </a:t>
            </a:r>
            <a:r>
              <a:rPr lang="en-US" dirty="0" smtClean="0"/>
              <a:t>      length=length // ambiguous statement. Instead use </a:t>
            </a:r>
            <a:r>
              <a:rPr lang="en-US" b="1" dirty="0" err="1" smtClean="0">
                <a:solidFill>
                  <a:srgbClr val="FF0000"/>
                </a:solidFill>
              </a:rPr>
              <a:t>this.length</a:t>
            </a:r>
            <a:r>
              <a:rPr lang="en-US" b="1" dirty="0" smtClean="0">
                <a:solidFill>
                  <a:srgbClr val="0070C0"/>
                </a:solidFill>
              </a:rPr>
              <a:t> = length;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         }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Packages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en-US" smtClean="0"/>
              <a:t> Statements</a:t>
            </a:r>
          </a:p>
        </p:txBody>
      </p:sp>
      <p:sp>
        <p:nvSpPr>
          <p:cNvPr id="50179" name="Content Placeholder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294688" cy="3733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 smtClean="0"/>
              <a:t>A package is a group of related classes.</a:t>
            </a:r>
          </a:p>
          <a:p>
            <a:pPr eaLnBrk="1" hangingPunct="1">
              <a:buFontTx/>
              <a:buChar char="•"/>
            </a:pPr>
            <a:r>
              <a:rPr lang="en-US" altLang="en-US" sz="2400" smtClean="0"/>
              <a:t>The classes in the Java API are organized into packages.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smtClean="0"/>
              <a:t>For example,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altLang="en-US" sz="2400" smtClean="0"/>
              <a:t> class is in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altLang="en-US" sz="2400" smtClean="0"/>
              <a:t> package.</a:t>
            </a:r>
          </a:p>
          <a:p>
            <a:pPr eaLnBrk="1" hangingPunct="1">
              <a:buFontTx/>
              <a:buChar char="•"/>
            </a:pPr>
            <a:r>
              <a:rPr lang="en-US" altLang="en-US" sz="2400" smtClean="0"/>
              <a:t>Many of the API classes must be imported before they can be used. For example, the following statement is required to import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altLang="en-US" sz="2400" smtClean="0"/>
              <a:t> class:</a:t>
            </a:r>
          </a:p>
        </p:txBody>
      </p:sp>
      <p:sp>
        <p:nvSpPr>
          <p:cNvPr id="50180" name="TextBox 4"/>
          <p:cNvSpPr txBox="1">
            <a:spLocks noChangeArrowheads="1"/>
          </p:cNvSpPr>
          <p:nvPr/>
        </p:nvSpPr>
        <p:spPr bwMode="auto">
          <a:xfrm>
            <a:off x="533400" y="5486400"/>
            <a:ext cx="487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400">
                <a:latin typeface="Courier New" pitchFamily="49" charset="0"/>
                <a:cs typeface="Courier New" pitchFamily="49" charset="0"/>
              </a:rPr>
              <a:t>import java.util.Scanner;</a:t>
            </a:r>
          </a:p>
        </p:txBody>
      </p:sp>
      <p:sp>
        <p:nvSpPr>
          <p:cNvPr id="50181" name="TextBox 5"/>
          <p:cNvSpPr txBox="1">
            <a:spLocks noChangeArrowheads="1"/>
          </p:cNvSpPr>
          <p:nvPr/>
        </p:nvSpPr>
        <p:spPr bwMode="auto">
          <a:xfrm>
            <a:off x="6016625" y="5486400"/>
            <a:ext cx="3124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>
                <a:solidFill>
                  <a:srgbClr val="CA0C48"/>
                </a:solidFill>
                <a:latin typeface="Times New Roman" pitchFamily="18" charset="0"/>
              </a:rPr>
              <a:t>This statement appears at the top of the program's source code.</a:t>
            </a:r>
          </a:p>
        </p:txBody>
      </p:sp>
      <p:cxnSp>
        <p:nvCxnSpPr>
          <p:cNvPr id="50182" name="Straight Arrow Connector 7"/>
          <p:cNvCxnSpPr>
            <a:cxnSpLocks noChangeShapeType="1"/>
          </p:cNvCxnSpPr>
          <p:nvPr/>
        </p:nvCxnSpPr>
        <p:spPr bwMode="auto">
          <a:xfrm flipH="1" flipV="1">
            <a:off x="5334000" y="5715000"/>
            <a:ext cx="682625" cy="1588"/>
          </a:xfrm>
          <a:prstGeom prst="straightConnector1">
            <a:avLst/>
          </a:prstGeom>
          <a:noFill/>
          <a:ln w="25400" algn="ctr">
            <a:solidFill>
              <a:srgbClr val="CA0C48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Packages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en-US" smtClean="0"/>
              <a:t> Statements</a:t>
            </a:r>
          </a:p>
        </p:txBody>
      </p:sp>
      <p:sp>
        <p:nvSpPr>
          <p:cNvPr id="5120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 smtClean="0"/>
              <a:t>Explicit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en-US" sz="2400" smtClean="0"/>
              <a:t> Statements</a:t>
            </a:r>
          </a:p>
          <a:p>
            <a:pPr eaLnBrk="1" hangingPunct="1">
              <a:buFontTx/>
              <a:buChar char="•"/>
            </a:pPr>
            <a:r>
              <a:rPr lang="en-US" altLang="en-US" sz="2400" smtClean="0"/>
              <a:t>An explicit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en-US" sz="2400" smtClean="0"/>
              <a:t> statement specifies a single class: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 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import java.util.Scanner;</a:t>
            </a:r>
            <a:br>
              <a:rPr lang="en-US" altLang="en-US" sz="2400" smtClean="0">
                <a:latin typeface="Courier New" pitchFamily="49" charset="0"/>
                <a:cs typeface="Courier New" pitchFamily="49" charset="0"/>
              </a:rPr>
            </a:br>
            <a:endParaRPr lang="en-US" altLang="en-US" sz="24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400" smtClean="0"/>
              <a:t>Wildcard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en-US" sz="2400" smtClean="0"/>
              <a:t> Statements</a:t>
            </a:r>
          </a:p>
          <a:p>
            <a:pPr eaLnBrk="1" hangingPunct="1">
              <a:buFontTx/>
              <a:buChar char="•"/>
            </a:pPr>
            <a:r>
              <a:rPr lang="en-US" altLang="en-US" sz="2400" smtClean="0"/>
              <a:t>A wildcard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en-US" sz="2400" smtClean="0"/>
              <a:t> statement imports all of the classes in a package: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 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import java.util.*;</a:t>
            </a:r>
          </a:p>
          <a:p>
            <a:pPr lvl="1" eaLnBrk="1" hangingPunct="1">
              <a:buFont typeface="Arial" charset="0"/>
              <a:buChar char="•"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Packages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en-US" smtClean="0"/>
              <a:t> Statements</a:t>
            </a:r>
          </a:p>
        </p:txBody>
      </p:sp>
      <p:sp>
        <p:nvSpPr>
          <p:cNvPr id="522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java.lang</a:t>
            </a:r>
            <a:r>
              <a:rPr lang="en-US" altLang="en-US" smtClean="0"/>
              <a:t> package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mtClean="0"/>
              <a:t>Automatically imported into every Java program.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mtClean="0"/>
              <a:t>Contains general classes such as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altLang="en-US" smtClean="0"/>
              <a:t>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mtClean="0"/>
              <a:t>You do not have to write an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en-US" smtClean="0"/>
              <a:t> statement for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java.lang</a:t>
            </a:r>
            <a:r>
              <a:rPr lang="en-US" altLang="en-US" smtClean="0"/>
              <a:t> package.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Packages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en-US" smtClean="0"/>
              <a:t> Statements</a:t>
            </a:r>
          </a:p>
        </p:txBody>
      </p:sp>
      <p:sp>
        <p:nvSpPr>
          <p:cNvPr id="5325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294688" cy="1143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000" smtClean="0"/>
              <a:t>You will use other packages as you learn more about Java.</a:t>
            </a:r>
          </a:p>
          <a:p>
            <a:pPr eaLnBrk="1" hangingPunct="1">
              <a:buFontTx/>
              <a:buChar char="•"/>
            </a:pPr>
            <a:r>
              <a:rPr lang="en-US" altLang="en-US" sz="2000" smtClean="0"/>
              <a:t>Table 3-2 lists a few examples.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313" y="2590800"/>
            <a:ext cx="74453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471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Classes, variables, scope and packages</vt:lpstr>
      <vt:lpstr>The BankAccount Example</vt:lpstr>
      <vt:lpstr>Classes, Variables and Scope</vt:lpstr>
      <vt:lpstr>Shadowing</vt:lpstr>
      <vt:lpstr>Slide 5</vt:lpstr>
      <vt:lpstr>Packages and import Statements</vt:lpstr>
      <vt:lpstr>Packages and import Statements</vt:lpstr>
      <vt:lpstr>Packages and import Statements</vt:lpstr>
      <vt:lpstr>Packages and import Statements</vt:lpstr>
      <vt:lpstr>Object Oriented Design Finding Classes and Their Responsibilities</vt:lpstr>
      <vt:lpstr>Object Oriented Design Finding Classes and Their Responsibilities</vt:lpstr>
      <vt:lpstr>Slide 12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Kilwake J</dc:creator>
  <cp:lastModifiedBy>Kilwake J</cp:lastModifiedBy>
  <cp:revision>3</cp:revision>
  <dcterms:created xsi:type="dcterms:W3CDTF">2021-06-24T06:18:13Z</dcterms:created>
  <dcterms:modified xsi:type="dcterms:W3CDTF">2021-06-24T15:38:01Z</dcterms:modified>
</cp:coreProperties>
</file>