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73"/>
  </p:handoutMasterIdLst>
  <p:sldIdLst>
    <p:sldId id="763" r:id="rId3"/>
    <p:sldId id="535" r:id="rId5"/>
    <p:sldId id="749" r:id="rId6"/>
    <p:sldId id="764" r:id="rId7"/>
    <p:sldId id="746" r:id="rId8"/>
    <p:sldId id="751" r:id="rId9"/>
    <p:sldId id="752" r:id="rId10"/>
    <p:sldId id="765" r:id="rId11"/>
    <p:sldId id="766" r:id="rId12"/>
    <p:sldId id="767" r:id="rId13"/>
    <p:sldId id="768" r:id="rId14"/>
    <p:sldId id="769" r:id="rId15"/>
    <p:sldId id="757" r:id="rId16"/>
    <p:sldId id="758" r:id="rId17"/>
    <p:sldId id="759" r:id="rId18"/>
    <p:sldId id="760" r:id="rId19"/>
    <p:sldId id="747" r:id="rId20"/>
    <p:sldId id="761" r:id="rId21"/>
    <p:sldId id="762" r:id="rId22"/>
    <p:sldId id="770" r:id="rId23"/>
    <p:sldId id="771" r:id="rId24"/>
    <p:sldId id="773" r:id="rId25"/>
    <p:sldId id="774" r:id="rId26"/>
    <p:sldId id="775" r:id="rId27"/>
    <p:sldId id="776" r:id="rId28"/>
    <p:sldId id="777" r:id="rId29"/>
    <p:sldId id="778" r:id="rId30"/>
    <p:sldId id="779" r:id="rId31"/>
    <p:sldId id="780" r:id="rId32"/>
    <p:sldId id="781" r:id="rId33"/>
    <p:sldId id="782" r:id="rId34"/>
    <p:sldId id="783" r:id="rId35"/>
    <p:sldId id="784" r:id="rId36"/>
    <p:sldId id="785" r:id="rId37"/>
    <p:sldId id="786" r:id="rId38"/>
    <p:sldId id="787" r:id="rId39"/>
    <p:sldId id="788" r:id="rId40"/>
    <p:sldId id="789" r:id="rId41"/>
    <p:sldId id="790" r:id="rId42"/>
    <p:sldId id="791" r:id="rId43"/>
    <p:sldId id="792" r:id="rId44"/>
    <p:sldId id="793" r:id="rId45"/>
    <p:sldId id="794" r:id="rId46"/>
    <p:sldId id="795" r:id="rId47"/>
    <p:sldId id="796" r:id="rId48"/>
    <p:sldId id="797" r:id="rId49"/>
    <p:sldId id="798" r:id="rId50"/>
    <p:sldId id="799" r:id="rId51"/>
    <p:sldId id="800" r:id="rId52"/>
    <p:sldId id="801" r:id="rId53"/>
    <p:sldId id="802" r:id="rId54"/>
    <p:sldId id="803" r:id="rId55"/>
    <p:sldId id="804" r:id="rId56"/>
    <p:sldId id="805" r:id="rId57"/>
    <p:sldId id="806" r:id="rId58"/>
    <p:sldId id="820" r:id="rId59"/>
    <p:sldId id="807" r:id="rId60"/>
    <p:sldId id="808" r:id="rId61"/>
    <p:sldId id="809" r:id="rId62"/>
    <p:sldId id="810" r:id="rId63"/>
    <p:sldId id="811" r:id="rId64"/>
    <p:sldId id="812" r:id="rId65"/>
    <p:sldId id="813" r:id="rId66"/>
    <p:sldId id="814" r:id="rId67"/>
    <p:sldId id="815" r:id="rId68"/>
    <p:sldId id="816" r:id="rId69"/>
    <p:sldId id="817" r:id="rId70"/>
    <p:sldId id="818" r:id="rId71"/>
    <p:sldId id="819" r:id="rId72"/>
  </p:sldIdLst>
  <p:sldSz cx="9144000" cy="6858000" type="screen4x3"/>
  <p:notesSz cx="7099300" cy="10234930"/>
  <p:defaultTextStyle>
    <a:defPPr>
      <a:defRPr lang="en-US"/>
    </a:defPPr>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F0FE6A"/>
    <a:srgbClr val="660066"/>
    <a:srgbClr val="00CC00"/>
    <a:srgbClr val="996633"/>
    <a:srgbClr val="6666FF"/>
    <a:srgbClr val="3366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81"/>
    <p:restoredTop sz="94752"/>
  </p:normalViewPr>
  <p:slideViewPr>
    <p:cSldViewPr showGuides="1">
      <p:cViewPr varScale="1">
        <p:scale>
          <a:sx n="63" d="100"/>
          <a:sy n="63" d="100"/>
        </p:scale>
        <p:origin x="126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000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defRPr sz="13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00099"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defRPr sz="13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466A33B-41A3-4BE0-BFE7-694DC37ED7FC}" type="datetime1">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00100"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defRPr sz="13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00101"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p>
            <a:pPr lvl="0" algn="r" eaLnBrk="1" hangingPunct="1">
              <a:buNone/>
            </a:pPr>
            <a:fld id="{9A0DB2DC-4C9A-4742-B13C-FB6460FD3503}" type="slidenum">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785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defRPr sz="13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78595"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defRPr sz="13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F8D0F9-7FFF-4455-82E4-9E392C7BFDA6}" type="datetime1">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2" name="Rectangle 4"/>
          <p:cNvSpPr>
            <a:spLocks noRot="1" noTextEdit="1"/>
          </p:cNvSpPr>
          <p:nvPr>
            <p:ph type="sldImg" idx="2"/>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878597"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78598"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defRPr sz="13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78599"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p>
            <a:pPr lvl="0" algn="r" eaLnBrk="1" hangingPunct="1">
              <a:buNone/>
            </a:pPr>
            <a:fld id="{9A0DB2DC-4C9A-4742-B13C-FB6460FD3503}" type="slidenum">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Rot="1" noTextEdit="1"/>
          </p:cNvSpPr>
          <p:nvPr>
            <p:ph type="sldImg"/>
          </p:nvPr>
        </p:nvSpPr>
        <p:spPr>
          <a:ln/>
        </p:spPr>
      </p:sp>
      <p:sp>
        <p:nvSpPr>
          <p:cNvPr id="5123"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5124"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Rot="1" noTextEdit="1"/>
          </p:cNvSpPr>
          <p:nvPr>
            <p:ph type="sldImg"/>
          </p:nvPr>
        </p:nvSpPr>
        <p:spPr>
          <a:ln/>
        </p:spPr>
      </p:sp>
      <p:sp>
        <p:nvSpPr>
          <p:cNvPr id="28675"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28676"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Rot="1" noTextEdit="1"/>
          </p:cNvSpPr>
          <p:nvPr>
            <p:ph type="sldImg"/>
          </p:nvPr>
        </p:nvSpPr>
        <p:spPr>
          <a:ln/>
        </p:spPr>
      </p:sp>
      <p:sp>
        <p:nvSpPr>
          <p:cNvPr id="30723"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30724"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Rot="1" noTextEdit="1"/>
          </p:cNvSpPr>
          <p:nvPr>
            <p:ph type="sldImg"/>
          </p:nvPr>
        </p:nvSpPr>
        <p:spPr>
          <a:ln/>
        </p:spPr>
      </p:sp>
      <p:sp>
        <p:nvSpPr>
          <p:cNvPr id="32771"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32772"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Rot="1" noTextEdit="1"/>
          </p:cNvSpPr>
          <p:nvPr>
            <p:ph type="sldImg"/>
          </p:nvPr>
        </p:nvSpPr>
        <p:spPr>
          <a:ln/>
        </p:spPr>
      </p:sp>
      <p:sp>
        <p:nvSpPr>
          <p:cNvPr id="34819"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34820"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Rot="1" noTextEdit="1"/>
          </p:cNvSpPr>
          <p:nvPr>
            <p:ph type="sldImg"/>
          </p:nvPr>
        </p:nvSpPr>
        <p:spPr>
          <a:ln/>
        </p:spPr>
      </p:sp>
      <p:sp>
        <p:nvSpPr>
          <p:cNvPr id="36867"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36868"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Rot="1" noTextEdit="1"/>
          </p:cNvSpPr>
          <p:nvPr>
            <p:ph type="sldImg"/>
          </p:nvPr>
        </p:nvSpPr>
        <p:spPr>
          <a:ln/>
        </p:spPr>
      </p:sp>
      <p:sp>
        <p:nvSpPr>
          <p:cNvPr id="38915"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38916"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Rot="1" noTextEdit="1"/>
          </p:cNvSpPr>
          <p:nvPr>
            <p:ph type="sldImg"/>
          </p:nvPr>
        </p:nvSpPr>
        <p:spPr>
          <a:ln/>
        </p:spPr>
      </p:sp>
      <p:sp>
        <p:nvSpPr>
          <p:cNvPr id="40963"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40964"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Rot="1" noTextEdit="1"/>
          </p:cNvSpPr>
          <p:nvPr>
            <p:ph type="sldImg"/>
          </p:nvPr>
        </p:nvSpPr>
        <p:spPr>
          <a:ln/>
        </p:spPr>
      </p:sp>
      <p:sp>
        <p:nvSpPr>
          <p:cNvPr id="7171"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7172"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Rot="1" noTextEdit="1"/>
          </p:cNvSpPr>
          <p:nvPr>
            <p:ph type="sldImg"/>
          </p:nvPr>
        </p:nvSpPr>
        <p:spPr>
          <a:ln/>
        </p:spPr>
      </p:sp>
      <p:sp>
        <p:nvSpPr>
          <p:cNvPr id="9219"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9220"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Rot="1" noTextEdit="1"/>
          </p:cNvSpPr>
          <p:nvPr>
            <p:ph type="sldImg"/>
          </p:nvPr>
        </p:nvSpPr>
        <p:spPr>
          <a:ln/>
        </p:spPr>
      </p:sp>
      <p:sp>
        <p:nvSpPr>
          <p:cNvPr id="11267"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11268"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Rot="1" noTextEdit="1"/>
          </p:cNvSpPr>
          <p:nvPr>
            <p:ph type="sldImg"/>
          </p:nvPr>
        </p:nvSpPr>
        <p:spPr>
          <a:ln/>
        </p:spPr>
      </p:sp>
      <p:sp>
        <p:nvSpPr>
          <p:cNvPr id="13315"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13316"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Rot="1" noTextEdit="1"/>
          </p:cNvSpPr>
          <p:nvPr>
            <p:ph type="sldImg"/>
          </p:nvPr>
        </p:nvSpPr>
        <p:spPr>
          <a:ln/>
        </p:spPr>
      </p:sp>
      <p:sp>
        <p:nvSpPr>
          <p:cNvPr id="15363"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15364"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Rot="1" noTextEdit="1"/>
          </p:cNvSpPr>
          <p:nvPr>
            <p:ph type="sldImg"/>
          </p:nvPr>
        </p:nvSpPr>
        <p:spPr>
          <a:ln/>
        </p:spPr>
      </p:sp>
      <p:sp>
        <p:nvSpPr>
          <p:cNvPr id="17411"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17412"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Rot="1" noTextEdit="1"/>
          </p:cNvSpPr>
          <p:nvPr>
            <p:ph type="sldImg"/>
          </p:nvPr>
        </p:nvSpPr>
        <p:spPr>
          <a:ln/>
        </p:spPr>
      </p:sp>
      <p:sp>
        <p:nvSpPr>
          <p:cNvPr id="24579"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24580"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Rot="1" noTextEdit="1"/>
          </p:cNvSpPr>
          <p:nvPr>
            <p:ph type="sldImg"/>
          </p:nvPr>
        </p:nvSpPr>
        <p:spPr>
          <a:ln/>
        </p:spPr>
      </p:sp>
      <p:sp>
        <p:nvSpPr>
          <p:cNvPr id="26627" name="Rectangle 3"/>
          <p:cNvSpPr>
            <a:spLocks noGrp="1"/>
          </p:cNvSpPr>
          <p:nvPr>
            <p:ph type="body" idx="1"/>
          </p:nvPr>
        </p:nvSpPr>
        <p:spPr>
          <a:ln/>
        </p:spPr>
        <p:txBody>
          <a:bodyPr wrap="square" lIns="99048" tIns="49524" rIns="99048" bIns="49524" anchor="t" anchorCtr="0"/>
          <a:p>
            <a:pPr lvl="0" eaLnBrk="1" hangingPunct="1"/>
            <a:endParaRPr lang="ar-SA" altLang="ar-SA" dirty="0">
              <a:ea typeface="Arial" panose="020B0604020202020204" pitchFamily="34" charset="0"/>
            </a:endParaRPr>
          </a:p>
        </p:txBody>
      </p:sp>
      <p:sp>
        <p:nvSpPr>
          <p:cNvPr id="26628" name="Date Placeholder 4"/>
          <p:cNvSpPr txBox="1">
            <a:spLocks noGrp="1"/>
          </p:cNvSpPr>
          <p:nvPr>
            <p:ph type="dt" sz="half"/>
          </p:nvPr>
        </p:nvSpPr>
        <p:spPr>
          <a:xfrm>
            <a:off x="4021138" y="0"/>
            <a:ext cx="3076575" cy="511175"/>
          </a:xfrm>
          <a:prstGeom prst="rect">
            <a:avLst/>
          </a:prstGeom>
          <a:noFill/>
          <a:ln w="9525">
            <a:noFill/>
          </a:ln>
        </p:spPr>
        <p:txBody>
          <a:bodyPr lIns="99048" tIns="49524" rIns="99048" bIns="49524"/>
          <a:p>
            <a:pPr lvl="0" algn="r" eaLnBrk="1" hangingPunct="1"/>
            <a:fld id="{BB962C8B-B14F-4D97-AF65-F5344CB8AC3E}" type="datetime1">
              <a:rPr lang="en-US" altLang="ar-SA" sz="1300" b="0" dirty="0">
                <a:latin typeface="Times New Roman" panose="02020603050405020304" pitchFamily="18" charset="0"/>
                <a:cs typeface="Arial" panose="020B0604020202020204" pitchFamily="34" charset="0"/>
              </a:rPr>
            </a:fld>
            <a:endParaRPr lang="en-US" altLang="ar-SA" sz="13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lvl="0" eaLnBrk="1" hangingPunct="1">
              <a:buNone/>
            </a:pPr>
            <a:r>
              <a:rPr lang="en-US" altLang="ar-SA" dirty="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Slide Number Placeholder 2"/>
          <p:cNvSpPr>
            <a:spLocks noGrp="1"/>
          </p:cNvSpPr>
          <p:nvPr>
            <p:ph type="sldNum" sz="quarter" idx="10"/>
          </p:nvPr>
        </p:nvSpPr>
        <p:spPr/>
        <p:txBody>
          <a:bodyPr/>
          <a:p>
            <a:pPr lvl="0" eaLnBrk="1" hangingPunct="1">
              <a:buNone/>
            </a:pPr>
            <a:r>
              <a:rPr lang="en-US" altLang="ar-SA" dirty="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3575" y="503238"/>
            <a:ext cx="7716838" cy="547687"/>
          </a:xfrm>
          <a:prstGeom prst="rect">
            <a:avLst/>
          </a:prstGeom>
        </p:spPr>
        <p:txBody>
          <a:bodyPr/>
          <a:lstStyle/>
          <a:p>
            <a:r>
              <a:rPr lang="en-US"/>
              <a:t>Click to edit Master title style</a:t>
            </a:r>
            <a:endParaRPr lang="en-US"/>
          </a:p>
        </p:txBody>
      </p:sp>
      <p:sp>
        <p:nvSpPr>
          <p:cNvPr id="3" name="Text Placeholder 2"/>
          <p:cNvSpPr>
            <a:spLocks noGrp="1"/>
          </p:cNvSpPr>
          <p:nvPr>
            <p:ph type="body" sz="half" idx="1"/>
          </p:nvPr>
        </p:nvSpPr>
        <p:spPr>
          <a:xfrm>
            <a:off x="466725" y="1255713"/>
            <a:ext cx="4052888" cy="487680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72013" y="1255713"/>
            <a:ext cx="4054475" cy="487680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lvl="0" eaLnBrk="1" hangingPunct="1">
              <a:buNone/>
            </a:pPr>
            <a:r>
              <a:rPr lang="en-US" altLang="ar-SA" dirty="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63575" y="503238"/>
            <a:ext cx="7716838" cy="547687"/>
          </a:xfrm>
          <a:prstGeom prst="rect">
            <a:avLst/>
          </a:prstGeom>
        </p:spPr>
        <p:txBody>
          <a:bodyPr/>
          <a:lstStyle/>
          <a:p>
            <a:r>
              <a:rPr lang="en-US"/>
              <a:t>Click to edit Master title style</a:t>
            </a:r>
            <a:endParaRPr lang="en-US"/>
          </a:p>
        </p:txBody>
      </p:sp>
      <p:sp>
        <p:nvSpPr>
          <p:cNvPr id="3" name="Text Placeholder 2"/>
          <p:cNvSpPr>
            <a:spLocks noGrp="1"/>
          </p:cNvSpPr>
          <p:nvPr>
            <p:ph type="body" sz="half" idx="1"/>
          </p:nvPr>
        </p:nvSpPr>
        <p:spPr>
          <a:xfrm>
            <a:off x="466725" y="1255713"/>
            <a:ext cx="8259763" cy="236220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6725" y="3770313"/>
            <a:ext cx="8259763" cy="236220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lvl="0" eaLnBrk="1" hangingPunct="1">
              <a:buNone/>
            </a:pPr>
            <a:r>
              <a:rPr lang="en-US" altLang="ar-SA" dirty="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Date Placeholder 3"/>
          <p:cNvSpPr txBox="1"/>
          <p:nvPr/>
        </p:nvSpPr>
        <p:spPr bwMode="auto">
          <a:xfrm>
            <a:off x="122238" y="6429375"/>
            <a:ext cx="7086600" cy="457200"/>
          </a:xfrm>
          <a:prstGeom prst="rect">
            <a:avLst/>
          </a:prstGeom>
          <a:noFill/>
          <a:ln>
            <a:noFill/>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ar-SA"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CSC 329                                                         Chapter 1      Fundamental concepts of computer networks.    </a:t>
            </a:r>
            <a:endParaRPr kumimoji="0" lang="en-US" altLang="ar-SA"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ar-SA"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5" name="Rectangle 13"/>
          <p:cNvSpPr>
            <a:spLocks noGrp="1" noChangeArrowheads="1"/>
          </p:cNvSpPr>
          <p:nvPr>
            <p:ph type="sldNum" sz="quarter" idx="4"/>
          </p:nvPr>
        </p:nvSpPr>
        <p:spPr bwMode="auto">
          <a:xfrm>
            <a:off x="8199438" y="6400800"/>
            <a:ext cx="944563"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pPr lvl="0" eaLnBrk="1" hangingPunct="1">
              <a:buNone/>
            </a:pPr>
            <a:r>
              <a:rPr lang="en-US" altLang="ar-SA" dirty="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28" name="Line 3"/>
          <p:cNvSpPr/>
          <p:nvPr userDrawn="1"/>
        </p:nvSpPr>
        <p:spPr>
          <a:xfrm>
            <a:off x="228600" y="6391275"/>
            <a:ext cx="8763000" cy="0"/>
          </a:xfrm>
          <a:prstGeom prst="line">
            <a:avLst/>
          </a:prstGeom>
          <a:ln w="19050" cap="flat" cmpd="sng">
            <a:solidFill>
              <a:schemeClr val="hlink"/>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3"/>
          <p:cNvSpPr/>
          <p:nvPr/>
        </p:nvSpPr>
        <p:spPr>
          <a:xfrm>
            <a:off x="808038" y="990600"/>
            <a:ext cx="7391400" cy="2738120"/>
          </a:xfrm>
          <a:prstGeom prst="rect">
            <a:avLst/>
          </a:prstGeom>
          <a:noFill/>
          <a:ln w="9525">
            <a:noFill/>
          </a:ln>
        </p:spPr>
        <p:txBody>
          <a:bodyPr>
            <a:spAutoFit/>
          </a:bodyPr>
          <a:p>
            <a:pPr algn="ctr"/>
            <a:r>
              <a:rPr lang="en-US" altLang="en-US" sz="4400" dirty="0">
                <a:solidFill>
                  <a:schemeClr val="tx2"/>
                </a:solidFill>
                <a:latin typeface="Arial" panose="020B0604020202020204" pitchFamily="34" charset="0"/>
              </a:rPr>
              <a:t>Lecture 2</a:t>
            </a:r>
            <a:endParaRPr lang="en-US" altLang="en-US" sz="4400" dirty="0">
              <a:solidFill>
                <a:schemeClr val="tx2"/>
              </a:solidFill>
              <a:latin typeface="Arial" panose="020B0604020202020204" pitchFamily="34" charset="0"/>
            </a:endParaRPr>
          </a:p>
          <a:p>
            <a:pPr algn="ctr"/>
            <a:endParaRPr lang="en-US" altLang="en-US" sz="2000" dirty="0">
              <a:solidFill>
                <a:schemeClr val="tx2"/>
              </a:solidFill>
              <a:latin typeface="Arial" panose="020B0604020202020204" pitchFamily="34" charset="0"/>
            </a:endParaRPr>
          </a:p>
          <a:p>
            <a:pPr algn="ctr"/>
            <a:r>
              <a:rPr lang="en-US" altLang="ar-SA" dirty="0">
                <a:latin typeface="Arial" panose="020B0604020202020204" pitchFamily="34" charset="0"/>
              </a:rPr>
              <a:t>Fundamental Concepts of Computer Networks</a:t>
            </a:r>
            <a:endParaRPr lang="en-US" altLang="ar-SA" dirty="0">
              <a:latin typeface="Arial" panose="020B0604020202020204" pitchFamily="34" charset="0"/>
            </a:endParaRPr>
          </a:p>
          <a:p>
            <a:pPr algn="ctr"/>
            <a:endParaRPr lang="en-US" altLang="ar-SA" sz="4400" dirty="0">
              <a:latin typeface="Arial" panose="020B0604020202020204" pitchFamily="34" charset="0"/>
            </a:endParaRPr>
          </a:p>
        </p:txBody>
      </p:sp>
      <p:sp>
        <p:nvSpPr>
          <p:cNvPr id="4099" name="Slide Number Placeholder 1"/>
          <p:cNvSpPr txBox="1">
            <a:spLocks noGrp="1"/>
          </p:cNvSpPr>
          <p:nvPr>
            <p:ph type="sldNum" sz="quarter" idx="10"/>
          </p:nvPr>
        </p:nvSpPr>
        <p:spPr>
          <a:xfrm>
            <a:off x="8199438" y="6400800"/>
            <a:ext cx="944562" cy="457200"/>
          </a:xfrm>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lang="en-US" altLang="ar-SA" sz="1200" b="0" dirty="0">
                <a:latin typeface="Times New Roman" panose="02020603050405020304" pitchFamily="18" charset="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609600" y="304800"/>
            <a:ext cx="7716838" cy="547688"/>
          </a:xfrm>
          <a:noFill/>
          <a:ln>
            <a:noFill/>
          </a:ln>
        </p:spPr>
        <p:txBody>
          <a:bodyPr/>
          <a:p>
            <a:r>
              <a:rPr lang="en-US" altLang="ar-SA" dirty="0">
                <a:latin typeface="Times New Roman" panose="02020603050405020304" pitchFamily="18" charset="0"/>
                <a:cs typeface="Times New Roman" panose="02020603050405020304" pitchFamily="18" charset="0"/>
              </a:rPr>
              <a:t>BUS Topology</a:t>
            </a:r>
            <a:endParaRPr lang="en-US" altLang="ar-SA" dirty="0">
              <a:latin typeface="Times New Roman" panose="02020603050405020304" pitchFamily="18" charset="0"/>
              <a:ea typeface="Times New Roman" panose="02020603050405020304" pitchFamily="18" charset="0"/>
            </a:endParaRPr>
          </a:p>
        </p:txBody>
      </p:sp>
      <p:sp>
        <p:nvSpPr>
          <p:cNvPr id="15363" name="Rectangle 7"/>
          <p:cNvSpPr>
            <a:spLocks noGrp="1" noChangeArrowheads="1"/>
          </p:cNvSpPr>
          <p:nvPr>
            <p:ph type="body" sz="half" idx="1"/>
          </p:nvPr>
        </p:nvSpPr>
        <p:spPr bwMode="auto">
          <a:xfrm>
            <a:off x="441325" y="2362200"/>
            <a:ext cx="8259763" cy="3382963"/>
          </a:xfrm>
          <a:ln>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 multipoint topology</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All devices are linked through a </a:t>
            </a:r>
            <a:r>
              <a:rPr kumimoji="0" lang="en-US" sz="2000" b="0" i="1" u="sng"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backbone</a:t>
            </a: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cable </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Nodes are connected to the bus cable by drop lines and taps.</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0" fontAlgn="base" latinLnBrk="0" hangingPunct="0">
              <a:lnSpc>
                <a:spcPct val="80000"/>
              </a:lnSpc>
              <a:spcBef>
                <a:spcPct val="20000"/>
              </a:spcBef>
              <a:spcAft>
                <a:spcPct val="0"/>
              </a:spcAft>
              <a:buClr>
                <a:schemeClr val="hlink"/>
              </a:buClr>
              <a:buSzPct val="55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Drop line</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1143000" marR="0" lvl="2" indent="-228600" algn="l" defTabSz="914400" rtl="0" eaLnBrk="0" fontAlgn="base" latinLnBrk="0" hangingPunct="0">
              <a:lnSpc>
                <a:spcPct val="80000"/>
              </a:lnSpc>
              <a:spcBef>
                <a:spcPct val="20000"/>
              </a:spcBef>
              <a:spcAft>
                <a:spcPct val="0"/>
              </a:spcAft>
              <a:buClr>
                <a:schemeClr val="folHlink"/>
              </a:buClr>
              <a:buSzPct val="50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 connection running between the device and the main cable</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80000"/>
              </a:lnSpc>
              <a:spcBef>
                <a:spcPct val="20000"/>
              </a:spcBef>
              <a:spcAft>
                <a:spcPct val="0"/>
              </a:spcAft>
              <a:buClr>
                <a:schemeClr val="hlink"/>
              </a:buClr>
              <a:buSzPct val="55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Tap</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1143000" marR="0" lvl="2" indent="-228600" algn="l" defTabSz="914400" rtl="0" eaLnBrk="0" fontAlgn="base" latinLnBrk="0" hangingPunct="0">
              <a:lnSpc>
                <a:spcPct val="80000"/>
              </a:lnSpc>
              <a:spcBef>
                <a:spcPct val="20000"/>
              </a:spcBef>
              <a:spcAft>
                <a:spcPct val="0"/>
              </a:spcAft>
              <a:buClr>
                <a:schemeClr val="folHlink"/>
              </a:buClr>
              <a:buSzPct val="50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 connector that either splices into the main cable or punctures the sheathing of a cable to create a contact with the metallic core</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Advantage:</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0" fontAlgn="base" latinLnBrk="0" hangingPunct="0">
              <a:lnSpc>
                <a:spcPct val="80000"/>
              </a:lnSpc>
              <a:spcBef>
                <a:spcPct val="20000"/>
              </a:spcBef>
              <a:spcAft>
                <a:spcPct val="0"/>
              </a:spcAft>
              <a:buClr>
                <a:schemeClr val="hlink"/>
              </a:buClr>
              <a:buSzPct val="55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Ease of installation</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1" indent="-342900" algn="l" defTabSz="914400" rtl="0" eaLnBrk="0" fontAlgn="base" latinLnBrk="0" hangingPunct="0">
              <a:lnSpc>
                <a:spcPct val="80000"/>
              </a:lnSpc>
              <a:spcBef>
                <a:spcPct val="20000"/>
              </a:spcBef>
              <a:spcAft>
                <a:spcPct val="0"/>
              </a:spcAft>
              <a:buClr>
                <a:srgbClr val="0033CC"/>
              </a:buClr>
              <a:buSzPct val="100000"/>
              <a:buFont typeface="Wingdings" panose="05000000000000000000" pitchFamily="2" charset="2"/>
              <a:buChar char="§"/>
              <a:defRPr/>
            </a:pPr>
            <a:r>
              <a:rPr kumimoji="0" lang="en-US" sz="20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Disadvantages:</a:t>
            </a:r>
            <a:endParaRPr kumimoji="0" lang="en-US" sz="20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1143000" marR="0" lvl="2" indent="-228600" algn="l" defTabSz="914400" rtl="0" eaLnBrk="0" fontAlgn="base" latinLnBrk="0" hangingPunct="0">
              <a:lnSpc>
                <a:spcPct val="80000"/>
              </a:lnSpc>
              <a:spcBef>
                <a:spcPct val="20000"/>
              </a:spcBef>
              <a:spcAft>
                <a:spcPct val="0"/>
              </a:spcAft>
              <a:buClr>
                <a:schemeClr val="folHlink"/>
              </a:buClr>
              <a:buSzPct val="50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Difficult reconnection and fault isolation</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1143000" marR="0" lvl="2" indent="-228600" algn="l" defTabSz="914400" rtl="0" eaLnBrk="0" fontAlgn="base" latinLnBrk="0" hangingPunct="0">
              <a:lnSpc>
                <a:spcPct val="80000"/>
              </a:lnSpc>
              <a:spcBef>
                <a:spcPct val="20000"/>
              </a:spcBef>
              <a:spcAft>
                <a:spcPct val="0"/>
              </a:spcAft>
              <a:buClr>
                <a:schemeClr val="folHlink"/>
              </a:buClr>
              <a:buSzPct val="50000"/>
              <a:buFont typeface="Wingdings" panose="05000000000000000000" pitchFamily="2" charset="2"/>
              <a:buChar char="n"/>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Broken or fault of the bus cable stops all transmission</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20484" name="Picture 4"/>
          <p:cNvPicPr>
            <a:picLocks noChangeAspect="1"/>
          </p:cNvPicPr>
          <p:nvPr>
            <p:ph sz="half" idx="2"/>
          </p:nvPr>
        </p:nvPicPr>
        <p:blipFill>
          <a:blip r:embed="rId1"/>
          <a:stretch>
            <a:fillRect/>
          </a:stretch>
        </p:blipFill>
        <p:spPr>
          <a:xfrm>
            <a:off x="1524000" y="1143000"/>
            <a:ext cx="5859463" cy="1066800"/>
          </a:xfrm>
          <a:noFill/>
          <a:ln>
            <a:noFill/>
          </a:ln>
        </p:spPr>
      </p:pic>
      <p:sp>
        <p:nvSpPr>
          <p:cNvPr id="20485"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20486"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20487" name="Slide Number Placeholder 1"/>
          <p:cNvSpPr txBox="1">
            <a:spLocks noGrp="1"/>
          </p:cNvSpPr>
          <p:nvPr>
            <p:ph type="sldNum" sz="quarter" idx="10"/>
          </p:nvPr>
        </p:nvSpPr>
        <p:spPr>
          <a:xfrm>
            <a:off x="8199438" y="6400800"/>
            <a:ext cx="944562" cy="457200"/>
          </a:xfrm>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lang="en-US" altLang="ar-SA" sz="1200" b="0" dirty="0">
                <a:latin typeface="Times New Roman" panose="02020603050405020304" pitchFamily="18" charset="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609600" y="304800"/>
            <a:ext cx="7716838" cy="547688"/>
          </a:xfrm>
          <a:noFill/>
          <a:ln>
            <a:noFill/>
          </a:ln>
        </p:spPr>
        <p:txBody>
          <a:bodyPr/>
          <a:p>
            <a:r>
              <a:rPr lang="en-US" altLang="ar-SA" dirty="0"/>
              <a:t>RING Topology</a:t>
            </a:r>
            <a:endParaRPr lang="en-US" altLang="ar-SA" dirty="0"/>
          </a:p>
        </p:txBody>
      </p:sp>
      <p:sp>
        <p:nvSpPr>
          <p:cNvPr id="21507" name="Rectangle 6"/>
          <p:cNvSpPr>
            <a:spLocks noGrp="1"/>
          </p:cNvSpPr>
          <p:nvPr>
            <p:ph type="body" sz="half" idx="1"/>
          </p:nvPr>
        </p:nvSpPr>
        <p:spPr>
          <a:xfrm>
            <a:off x="441325" y="3429000"/>
            <a:ext cx="8259763" cy="2667000"/>
          </a:xfrm>
          <a:noFill/>
          <a:ln>
            <a:noFill/>
          </a:ln>
        </p:spPr>
        <p:txBody>
          <a:bodyPr/>
          <a:p>
            <a:pPr>
              <a:lnSpc>
                <a:spcPct val="80000"/>
              </a:lnSpc>
              <a:spcBef>
                <a:spcPct val="35000"/>
              </a:spcBef>
              <a:buClr>
                <a:schemeClr val="folHlink"/>
              </a:buClr>
              <a:buSzPct val="60000"/>
              <a:buFont typeface="Wingdings" panose="05000000000000000000" pitchFamily="2" charset="2"/>
            </a:pPr>
            <a:r>
              <a:rPr lang="en-US" altLang="ar-SA" sz="1600" dirty="0"/>
              <a:t>Each device is dedicated point-to-point connection only with the two devices on either side of it</a:t>
            </a:r>
            <a:endParaRPr lang="en-US" altLang="ar-SA" sz="1600" dirty="0"/>
          </a:p>
          <a:p>
            <a:pPr>
              <a:lnSpc>
                <a:spcPct val="80000"/>
              </a:lnSpc>
              <a:spcBef>
                <a:spcPct val="35000"/>
              </a:spcBef>
              <a:buClr>
                <a:schemeClr val="folHlink"/>
              </a:buClr>
              <a:buSzPct val="60000"/>
              <a:buFont typeface="Wingdings" panose="05000000000000000000" pitchFamily="2" charset="2"/>
            </a:pPr>
            <a:r>
              <a:rPr lang="en-US" altLang="ar-SA" sz="1600" dirty="0"/>
              <a:t>A signal is passed along the ring in the direction, from device to device, until it reaches its destination</a:t>
            </a:r>
            <a:endParaRPr lang="en-US" altLang="ar-SA" sz="1600" dirty="0"/>
          </a:p>
          <a:p>
            <a:pPr>
              <a:lnSpc>
                <a:spcPct val="80000"/>
              </a:lnSpc>
              <a:spcBef>
                <a:spcPct val="35000"/>
              </a:spcBef>
              <a:buClr>
                <a:schemeClr val="folHlink"/>
              </a:buClr>
              <a:buSzPct val="60000"/>
              <a:buFont typeface="Wingdings" panose="05000000000000000000" pitchFamily="2" charset="2"/>
            </a:pPr>
            <a:r>
              <a:rPr lang="en-US" altLang="ar-SA" sz="1600" dirty="0"/>
              <a:t>Each device in the ring incorporates a repeater</a:t>
            </a:r>
            <a:endParaRPr lang="en-US" altLang="ar-SA" sz="1600" dirty="0"/>
          </a:p>
          <a:p>
            <a:pPr>
              <a:lnSpc>
                <a:spcPct val="80000"/>
              </a:lnSpc>
              <a:spcBef>
                <a:spcPct val="35000"/>
              </a:spcBef>
              <a:buClr>
                <a:schemeClr val="folHlink"/>
              </a:buClr>
              <a:buSzPct val="60000"/>
              <a:buFont typeface="Wingdings" panose="05000000000000000000" pitchFamily="2" charset="2"/>
            </a:pPr>
            <a:endParaRPr lang="en-US" altLang="ar-SA" sz="1600" dirty="0"/>
          </a:p>
          <a:p>
            <a:pPr>
              <a:lnSpc>
                <a:spcPct val="80000"/>
              </a:lnSpc>
              <a:spcBef>
                <a:spcPct val="35000"/>
              </a:spcBef>
              <a:buClr>
                <a:schemeClr val="folHlink"/>
              </a:buClr>
              <a:buSzPct val="60000"/>
              <a:buFont typeface="Wingdings" panose="05000000000000000000" pitchFamily="2" charset="2"/>
            </a:pPr>
            <a:r>
              <a:rPr lang="en-US" altLang="ar-SA" sz="1600" dirty="0"/>
              <a:t>Advantages</a:t>
            </a:r>
            <a:endParaRPr lang="en-US" altLang="ar-SA" sz="1600" dirty="0"/>
          </a:p>
          <a:p>
            <a:pPr lvl="1">
              <a:lnSpc>
                <a:spcPct val="80000"/>
              </a:lnSpc>
              <a:spcBef>
                <a:spcPct val="35000"/>
              </a:spcBef>
              <a:buClr>
                <a:schemeClr val="hlink"/>
              </a:buClr>
              <a:buSzPct val="55000"/>
              <a:buFont typeface="Wingdings" panose="05000000000000000000" pitchFamily="2" charset="2"/>
            </a:pPr>
            <a:r>
              <a:rPr lang="en-US" altLang="ar-SA" sz="1400" dirty="0"/>
              <a:t>Relatively easy to install and reconfigure</a:t>
            </a:r>
            <a:endParaRPr lang="en-US" altLang="ar-SA" sz="1400" dirty="0"/>
          </a:p>
          <a:p>
            <a:pPr lvl="1">
              <a:lnSpc>
                <a:spcPct val="80000"/>
              </a:lnSpc>
              <a:spcBef>
                <a:spcPct val="35000"/>
              </a:spcBef>
              <a:buClr>
                <a:schemeClr val="hlink"/>
              </a:buClr>
              <a:buSzPct val="55000"/>
              <a:buFont typeface="Wingdings" panose="05000000000000000000" pitchFamily="2" charset="2"/>
            </a:pPr>
            <a:r>
              <a:rPr lang="en-US" altLang="ar-SA" sz="1400" dirty="0"/>
              <a:t>Fault isolation is simplified</a:t>
            </a:r>
            <a:endParaRPr lang="en-US" altLang="ar-SA" sz="1400" dirty="0"/>
          </a:p>
          <a:p>
            <a:pPr>
              <a:lnSpc>
                <a:spcPct val="80000"/>
              </a:lnSpc>
              <a:spcBef>
                <a:spcPct val="35000"/>
              </a:spcBef>
              <a:buClr>
                <a:schemeClr val="folHlink"/>
              </a:buClr>
              <a:buSzPct val="60000"/>
              <a:buFont typeface="Wingdings" panose="05000000000000000000" pitchFamily="2" charset="2"/>
            </a:pPr>
            <a:r>
              <a:rPr lang="en-US" altLang="ar-SA" sz="1600" dirty="0"/>
              <a:t>Disadvantage</a:t>
            </a:r>
            <a:endParaRPr lang="en-US" altLang="ar-SA" sz="1600" dirty="0"/>
          </a:p>
          <a:p>
            <a:pPr lvl="1">
              <a:lnSpc>
                <a:spcPct val="80000"/>
              </a:lnSpc>
              <a:spcBef>
                <a:spcPct val="35000"/>
              </a:spcBef>
              <a:buClr>
                <a:schemeClr val="hlink"/>
              </a:buClr>
              <a:buSzPct val="55000"/>
              <a:buFont typeface="Wingdings" panose="05000000000000000000" pitchFamily="2" charset="2"/>
            </a:pPr>
            <a:r>
              <a:rPr lang="en-US" altLang="ar-SA" sz="1400" dirty="0"/>
              <a:t>Unidirectional traffic</a:t>
            </a:r>
            <a:endParaRPr lang="en-US" altLang="ar-SA" sz="1400" dirty="0"/>
          </a:p>
        </p:txBody>
      </p:sp>
      <p:sp>
        <p:nvSpPr>
          <p:cNvPr id="21508"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21509"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pic>
        <p:nvPicPr>
          <p:cNvPr id="21510" name="Picture 7"/>
          <p:cNvPicPr>
            <a:picLocks noChangeAspect="1"/>
          </p:cNvPicPr>
          <p:nvPr/>
        </p:nvPicPr>
        <p:blipFill>
          <a:blip r:embed="rId1"/>
          <a:stretch>
            <a:fillRect/>
          </a:stretch>
        </p:blipFill>
        <p:spPr>
          <a:xfrm>
            <a:off x="1341438" y="1066800"/>
            <a:ext cx="6202362" cy="2235200"/>
          </a:xfrm>
          <a:prstGeom prst="rect">
            <a:avLst/>
          </a:prstGeom>
          <a:noFill/>
          <a:ln w="9525">
            <a:noFill/>
          </a:ln>
        </p:spPr>
      </p:pic>
      <p:sp>
        <p:nvSpPr>
          <p:cNvPr id="21511" name="Slide Number Placeholder 1"/>
          <p:cNvSpPr txBox="1">
            <a:spLocks noGrp="1"/>
          </p:cNvSpPr>
          <p:nvPr>
            <p:ph type="sldNum" sz="quarter" idx="10"/>
          </p:nvPr>
        </p:nvSpPr>
        <p:spPr>
          <a:xfrm>
            <a:off x="8199438" y="6400800"/>
            <a:ext cx="944562" cy="457200"/>
          </a:xfrm>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lang="en-US" altLang="ar-SA" sz="1200" b="0" dirty="0">
                <a:latin typeface="Times New Roman" panose="02020603050405020304" pitchFamily="18" charset="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609600" y="304800"/>
            <a:ext cx="7716838" cy="547688"/>
          </a:xfrm>
          <a:noFill/>
          <a:ln>
            <a:noFill/>
          </a:ln>
        </p:spPr>
        <p:txBody>
          <a:bodyPr/>
          <a:p>
            <a:r>
              <a:rPr lang="en-US" altLang="ar-SA" dirty="0"/>
              <a:t>Tree Topology</a:t>
            </a:r>
            <a:endParaRPr lang="en-US" altLang="ar-SA" dirty="0"/>
          </a:p>
        </p:txBody>
      </p:sp>
      <p:sp>
        <p:nvSpPr>
          <p:cNvPr id="22531" name="Rectangle 6"/>
          <p:cNvSpPr>
            <a:spLocks noGrp="1"/>
          </p:cNvSpPr>
          <p:nvPr>
            <p:ph type="body" sz="half" idx="1"/>
          </p:nvPr>
        </p:nvSpPr>
        <p:spPr>
          <a:xfrm>
            <a:off x="441325" y="3429000"/>
            <a:ext cx="8259763" cy="2819400"/>
          </a:xfrm>
          <a:noFill/>
          <a:ln>
            <a:noFill/>
          </a:ln>
        </p:spPr>
        <p:txBody>
          <a:bodyPr/>
          <a:p>
            <a:pPr>
              <a:lnSpc>
                <a:spcPct val="80000"/>
              </a:lnSpc>
              <a:spcBef>
                <a:spcPct val="35000"/>
              </a:spcBef>
              <a:buClr>
                <a:schemeClr val="folHlink"/>
              </a:buClr>
              <a:buSzPct val="60000"/>
              <a:buFont typeface="Wingdings" panose="05000000000000000000" pitchFamily="2" charset="2"/>
            </a:pPr>
            <a:endParaRPr lang="en-US" altLang="ar-SA" sz="1600" dirty="0"/>
          </a:p>
          <a:p>
            <a:pPr>
              <a:buClr>
                <a:schemeClr val="folHlink"/>
              </a:buClr>
              <a:buSzPct val="60000"/>
              <a:buFont typeface="Wingdings" panose="05000000000000000000" pitchFamily="2" charset="2"/>
            </a:pPr>
            <a:r>
              <a:rPr lang="en-GB" altLang="ar-SA" sz="1800" dirty="0"/>
              <a:t>Advantages: </a:t>
            </a:r>
            <a:endParaRPr lang="en-GB" altLang="ar-SA" sz="1800" dirty="0"/>
          </a:p>
          <a:p>
            <a:pPr lvl="1">
              <a:buClr>
                <a:schemeClr val="hlink"/>
              </a:buClr>
              <a:buSzPct val="55000"/>
              <a:buFont typeface="Wingdings" panose="05000000000000000000" pitchFamily="2" charset="2"/>
            </a:pPr>
            <a:r>
              <a:rPr lang="en-GB" altLang="ar-SA" sz="1800" dirty="0"/>
              <a:t>Point-to-point wiring for individual segments. </a:t>
            </a:r>
            <a:endParaRPr lang="en-GB" altLang="ar-SA" sz="1800" dirty="0"/>
          </a:p>
          <a:p>
            <a:pPr lvl="1">
              <a:buClr>
                <a:schemeClr val="hlink"/>
              </a:buClr>
              <a:buSzPct val="55000"/>
              <a:buFont typeface="Wingdings" panose="05000000000000000000" pitchFamily="2" charset="2"/>
            </a:pPr>
            <a:r>
              <a:rPr lang="en-GB" altLang="ar-SA" sz="1800" dirty="0"/>
              <a:t>Supported by several hardware and software venders. </a:t>
            </a:r>
            <a:endParaRPr lang="en-GB" altLang="ar-SA" sz="1800" dirty="0"/>
          </a:p>
          <a:p>
            <a:pPr>
              <a:buClr>
                <a:schemeClr val="folHlink"/>
              </a:buClr>
              <a:buSzPct val="60000"/>
              <a:buFont typeface="Wingdings" panose="05000000000000000000" pitchFamily="2" charset="2"/>
            </a:pPr>
            <a:r>
              <a:rPr lang="en-GB" altLang="ar-SA" sz="1800" dirty="0"/>
              <a:t>Disadvantages:</a:t>
            </a:r>
            <a:endParaRPr lang="en-GB" altLang="ar-SA" sz="1800" dirty="0"/>
          </a:p>
          <a:p>
            <a:pPr lvl="1">
              <a:buClr>
                <a:schemeClr val="hlink"/>
              </a:buClr>
              <a:buSzPct val="55000"/>
              <a:buFont typeface="Wingdings" panose="05000000000000000000" pitchFamily="2" charset="2"/>
            </a:pPr>
            <a:r>
              <a:rPr lang="en-GB" altLang="ar-SA" sz="1800" dirty="0"/>
              <a:t>Overall length of each segment is limited by the type of cabling used. </a:t>
            </a:r>
            <a:endParaRPr lang="en-GB" altLang="ar-SA" sz="1800" dirty="0"/>
          </a:p>
          <a:p>
            <a:pPr lvl="1">
              <a:buClr>
                <a:schemeClr val="hlink"/>
              </a:buClr>
              <a:buSzPct val="55000"/>
              <a:buFont typeface="Wingdings" panose="05000000000000000000" pitchFamily="2" charset="2"/>
            </a:pPr>
            <a:r>
              <a:rPr lang="en-GB" altLang="ar-SA" sz="1800" dirty="0"/>
              <a:t>If the backbone line breaks, the entire segment goes down. </a:t>
            </a:r>
            <a:endParaRPr lang="en-GB" altLang="ar-SA" sz="1800" dirty="0"/>
          </a:p>
          <a:p>
            <a:pPr lvl="1">
              <a:buClr>
                <a:schemeClr val="hlink"/>
              </a:buClr>
              <a:buSzPct val="55000"/>
              <a:buFont typeface="Wingdings" panose="05000000000000000000" pitchFamily="2" charset="2"/>
            </a:pPr>
            <a:r>
              <a:rPr lang="en-GB" altLang="ar-SA" sz="1800" dirty="0"/>
              <a:t>More difficult to configure and wire than other topologies. </a:t>
            </a:r>
            <a:endParaRPr lang="en-GB" altLang="ar-SA" sz="1800" dirty="0"/>
          </a:p>
        </p:txBody>
      </p:sp>
      <p:sp>
        <p:nvSpPr>
          <p:cNvPr id="22532"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22533"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pic>
        <p:nvPicPr>
          <p:cNvPr id="22534" name="Picture 2"/>
          <p:cNvPicPr>
            <a:picLocks noChangeAspect="1"/>
          </p:cNvPicPr>
          <p:nvPr/>
        </p:nvPicPr>
        <p:blipFill>
          <a:blip r:embed="rId1"/>
          <a:stretch>
            <a:fillRect/>
          </a:stretch>
        </p:blipFill>
        <p:spPr>
          <a:xfrm>
            <a:off x="3810000" y="1752600"/>
            <a:ext cx="4991100" cy="2105025"/>
          </a:xfrm>
          <a:prstGeom prst="rect">
            <a:avLst/>
          </a:prstGeom>
          <a:noFill/>
          <a:ln w="9525">
            <a:noFill/>
          </a:ln>
        </p:spPr>
      </p:pic>
      <p:sp>
        <p:nvSpPr>
          <p:cNvPr id="22535" name="Rectangle 8"/>
          <p:cNvSpPr/>
          <p:nvPr/>
        </p:nvSpPr>
        <p:spPr>
          <a:xfrm>
            <a:off x="609600" y="1143000"/>
            <a:ext cx="8153400" cy="400050"/>
          </a:xfrm>
          <a:prstGeom prst="rect">
            <a:avLst/>
          </a:prstGeom>
          <a:noFill/>
          <a:ln w="9525">
            <a:noFill/>
          </a:ln>
        </p:spPr>
        <p:txBody>
          <a:bodyPr>
            <a:spAutoFit/>
          </a:bodyPr>
          <a:p>
            <a:r>
              <a:rPr lang="en-GB" altLang="ar-SA" sz="2000" b="0" dirty="0">
                <a:latin typeface="Arial" panose="020B0604020202020204" pitchFamily="34" charset="0"/>
              </a:rPr>
              <a:t>Tree topologies integrate multiple topologies together</a:t>
            </a:r>
            <a:endParaRPr lang="en-US" altLang="ar-SA" sz="2000" b="0" dirty="0">
              <a:latin typeface="Arial" panose="020B0604020202020204" pitchFamily="34" charset="0"/>
            </a:endParaRPr>
          </a:p>
        </p:txBody>
      </p:sp>
      <p:sp>
        <p:nvSpPr>
          <p:cNvPr id="22536" name="Rectangle 9"/>
          <p:cNvSpPr/>
          <p:nvPr/>
        </p:nvSpPr>
        <p:spPr>
          <a:xfrm>
            <a:off x="685800" y="1752600"/>
            <a:ext cx="2971800" cy="1323975"/>
          </a:xfrm>
          <a:prstGeom prst="rect">
            <a:avLst/>
          </a:prstGeom>
          <a:noFill/>
          <a:ln w="9525">
            <a:noFill/>
          </a:ln>
        </p:spPr>
        <p:txBody>
          <a:bodyPr>
            <a:spAutoFit/>
          </a:bodyPr>
          <a:p>
            <a:r>
              <a:rPr lang="en-GB" altLang="ar-SA" sz="2000" b="0" dirty="0">
                <a:latin typeface="Arial" panose="020B0604020202020204" pitchFamily="34" charset="0"/>
              </a:rPr>
              <a:t>Example: Tree topology integrates multiple star topologies together onto a bus</a:t>
            </a:r>
            <a:endParaRPr lang="en-US" altLang="ar-SA" sz="2000" b="0" dirty="0">
              <a:latin typeface="Arial" panose="020B0604020202020204" pitchFamily="34" charset="0"/>
            </a:endParaRPr>
          </a:p>
        </p:txBody>
      </p:sp>
      <p:sp>
        <p:nvSpPr>
          <p:cNvPr id="22537" name="Slide Number Placeholder 1"/>
          <p:cNvSpPr txBox="1">
            <a:spLocks noGrp="1"/>
          </p:cNvSpPr>
          <p:nvPr>
            <p:ph type="sldNum" sz="quarter" idx="10"/>
          </p:nvPr>
        </p:nvSpPr>
        <p:spPr>
          <a:xfrm>
            <a:off x="8199438" y="6400800"/>
            <a:ext cx="944562" cy="457200"/>
          </a:xfrm>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lang="en-US" altLang="ar-SA" sz="1200" b="0" dirty="0">
                <a:latin typeface="Times New Roman" panose="02020603050405020304" pitchFamily="18" charset="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23555"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23556" name="Text Box 4"/>
          <p:cNvSpPr txBox="1"/>
          <p:nvPr/>
        </p:nvSpPr>
        <p:spPr>
          <a:xfrm>
            <a:off x="304800" y="381000"/>
            <a:ext cx="6440488" cy="400050"/>
          </a:xfrm>
          <a:prstGeom prst="rect">
            <a:avLst/>
          </a:prstGeom>
          <a:noFill/>
          <a:ln w="9525">
            <a:noFill/>
          </a:ln>
        </p:spPr>
        <p:txBody>
          <a:bodyPr wrap="none">
            <a:spAutoFit/>
          </a:bodyPr>
          <a:p>
            <a:r>
              <a:rPr lang="en-US" altLang="ar-SA" sz="2000" i="1" dirty="0">
                <a:latin typeface="Times New Roman" panose="02020603050405020304" pitchFamily="18" charset="0"/>
              </a:rPr>
              <a:t>A hybrid topology: a star backbone with three bus networks</a:t>
            </a:r>
            <a:endParaRPr lang="en-US" altLang="ar-SA" sz="2000" i="1" dirty="0">
              <a:latin typeface="Times New Roman" panose="02020603050405020304" pitchFamily="18" charset="0"/>
            </a:endParaRPr>
          </a:p>
        </p:txBody>
      </p:sp>
      <p:pic>
        <p:nvPicPr>
          <p:cNvPr id="23557" name="Picture 6"/>
          <p:cNvPicPr>
            <a:picLocks noChangeAspect="1"/>
          </p:cNvPicPr>
          <p:nvPr/>
        </p:nvPicPr>
        <p:blipFill>
          <a:blip r:embed="rId1"/>
          <a:stretch>
            <a:fillRect/>
          </a:stretch>
        </p:blipFill>
        <p:spPr>
          <a:xfrm>
            <a:off x="736600" y="1490663"/>
            <a:ext cx="6883400" cy="4148137"/>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25603"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25604" name="Text Box 4"/>
          <p:cNvSpPr txBox="1"/>
          <p:nvPr/>
        </p:nvSpPr>
        <p:spPr>
          <a:xfrm>
            <a:off x="304800" y="2438400"/>
            <a:ext cx="6724650" cy="400050"/>
          </a:xfrm>
          <a:prstGeom prst="rect">
            <a:avLst/>
          </a:prstGeom>
          <a:noFill/>
          <a:ln w="9525">
            <a:noFill/>
          </a:ln>
        </p:spPr>
        <p:txBody>
          <a:bodyPr wrap="none">
            <a:spAutoFit/>
          </a:bodyPr>
          <a:p>
            <a:r>
              <a:rPr lang="en-US" altLang="ar-SA" sz="2000" i="1" dirty="0">
                <a:latin typeface="Times New Roman" panose="02020603050405020304" pitchFamily="18" charset="0"/>
              </a:rPr>
              <a:t>An isolated LAN connecting 12 computers to a hub in a closet</a:t>
            </a:r>
            <a:endParaRPr lang="en-US" altLang="ar-SA" sz="2000" i="1" dirty="0">
              <a:latin typeface="Times New Roman" panose="02020603050405020304" pitchFamily="18" charset="0"/>
            </a:endParaRPr>
          </a:p>
        </p:txBody>
      </p:sp>
      <p:pic>
        <p:nvPicPr>
          <p:cNvPr id="25605" name="Picture 6"/>
          <p:cNvPicPr>
            <a:picLocks noChangeAspect="1"/>
          </p:cNvPicPr>
          <p:nvPr/>
        </p:nvPicPr>
        <p:blipFill>
          <a:blip r:embed="rId1"/>
          <a:stretch>
            <a:fillRect/>
          </a:stretch>
        </p:blipFill>
        <p:spPr>
          <a:xfrm>
            <a:off x="990600" y="3048000"/>
            <a:ext cx="4452938" cy="2797175"/>
          </a:xfrm>
          <a:prstGeom prst="rect">
            <a:avLst/>
          </a:prstGeom>
          <a:noFill/>
          <a:ln w="9525">
            <a:noFill/>
          </a:ln>
        </p:spPr>
      </p:pic>
      <p:sp>
        <p:nvSpPr>
          <p:cNvPr id="25606" name="Rectangle 7"/>
          <p:cNvSpPr/>
          <p:nvPr/>
        </p:nvSpPr>
        <p:spPr>
          <a:xfrm>
            <a:off x="152400" y="304800"/>
            <a:ext cx="4289425" cy="584200"/>
          </a:xfrm>
          <a:prstGeom prst="rect">
            <a:avLst/>
          </a:prstGeom>
          <a:noFill/>
          <a:ln w="9525">
            <a:noFill/>
          </a:ln>
        </p:spPr>
        <p:txBody>
          <a:bodyPr wrap="none">
            <a:spAutoFit/>
          </a:bodyPr>
          <a:p>
            <a:r>
              <a:rPr lang="en-US" altLang="ar-SA" dirty="0">
                <a:solidFill>
                  <a:srgbClr val="0033CC"/>
                </a:solidFill>
                <a:latin typeface="Times New Roman" panose="02020603050405020304" pitchFamily="18" charset="0"/>
              </a:rPr>
              <a:t>Categories of Networks</a:t>
            </a:r>
            <a:endParaRPr lang="en-US" altLang="ar-SA" dirty="0">
              <a:latin typeface="Arial" panose="020B0604020202020204" pitchFamily="34" charset="0"/>
            </a:endParaRPr>
          </a:p>
        </p:txBody>
      </p:sp>
      <p:sp>
        <p:nvSpPr>
          <p:cNvPr id="25607" name="Rectangle 8"/>
          <p:cNvSpPr/>
          <p:nvPr/>
        </p:nvSpPr>
        <p:spPr>
          <a:xfrm>
            <a:off x="457200" y="1066800"/>
            <a:ext cx="6248400" cy="1323975"/>
          </a:xfrm>
          <a:prstGeom prst="rect">
            <a:avLst/>
          </a:prstGeom>
          <a:noFill/>
          <a:ln w="9525">
            <a:noFill/>
          </a:ln>
        </p:spPr>
        <p:txBody>
          <a:bodyPr>
            <a:spAutoFit/>
          </a:bodyPr>
          <a:p>
            <a:pPr marL="457200" indent="-457200">
              <a:buFont typeface="Tahoma" panose="020B0604030504040204" pitchFamily="34" charset="0"/>
              <a:buAutoNum type="arabicPeriod"/>
            </a:pPr>
            <a:r>
              <a:rPr lang="en-GB" altLang="ar-SA" sz="2000" b="0" dirty="0">
                <a:latin typeface="Times New Roman" panose="02020603050405020304" pitchFamily="18" charset="0"/>
                <a:cs typeface="Times New Roman" panose="02020603050405020304" pitchFamily="18" charset="0"/>
              </a:rPr>
              <a:t>Local Area Network (LAN)</a:t>
            </a:r>
            <a:endParaRPr lang="en-GB" altLang="ar-SA" sz="2000" b="0" dirty="0">
              <a:latin typeface="Times New Roman" panose="02020603050405020304" pitchFamily="18" charset="0"/>
              <a:cs typeface="Times New Roman" panose="02020603050405020304" pitchFamily="18" charset="0"/>
            </a:endParaRPr>
          </a:p>
          <a:p>
            <a:pPr marL="457200" indent="-457200">
              <a:buFont typeface="Tahoma" panose="020B0604030504040204" pitchFamily="34" charset="0"/>
              <a:buAutoNum type="arabicPeriod"/>
            </a:pPr>
            <a:r>
              <a:rPr lang="en-GB" altLang="ar-SA" sz="2000" b="0" dirty="0">
                <a:latin typeface="Times New Roman" panose="02020603050405020304" pitchFamily="18" charset="0"/>
                <a:cs typeface="Times New Roman" panose="02020603050405020304" pitchFamily="18" charset="0"/>
              </a:rPr>
              <a:t>Wireless Local Area Network (WLAN) </a:t>
            </a:r>
            <a:endParaRPr lang="en-GB" altLang="ar-SA" sz="2000" b="0" dirty="0">
              <a:latin typeface="Times New Roman" panose="02020603050405020304" pitchFamily="18" charset="0"/>
              <a:cs typeface="Times New Roman" panose="02020603050405020304" pitchFamily="18" charset="0"/>
            </a:endParaRPr>
          </a:p>
          <a:p>
            <a:pPr marL="457200" indent="-457200">
              <a:buFont typeface="Tahoma" panose="020B0604030504040204" pitchFamily="34" charset="0"/>
              <a:buAutoNum type="arabicPeriod"/>
            </a:pPr>
            <a:r>
              <a:rPr lang="en-GB" altLang="ar-SA" sz="2000" b="0" dirty="0">
                <a:latin typeface="Times New Roman" panose="02020603050405020304" pitchFamily="18" charset="0"/>
                <a:cs typeface="Times New Roman" panose="02020603050405020304" pitchFamily="18" charset="0"/>
              </a:rPr>
              <a:t>Metropolitan Area Network (MAN)</a:t>
            </a:r>
            <a:endParaRPr lang="en-GB" altLang="ar-SA" sz="2000" b="0" dirty="0">
              <a:latin typeface="Times New Roman" panose="02020603050405020304" pitchFamily="18" charset="0"/>
              <a:cs typeface="Times New Roman" panose="02020603050405020304" pitchFamily="18" charset="0"/>
            </a:endParaRPr>
          </a:p>
          <a:p>
            <a:pPr marL="457200" indent="-457200">
              <a:buFont typeface="Tahoma" panose="020B0604030504040204" pitchFamily="34" charset="0"/>
              <a:buAutoNum type="arabicPeriod"/>
            </a:pPr>
            <a:r>
              <a:rPr lang="en-GB" altLang="ar-SA" sz="2000" b="0" dirty="0">
                <a:latin typeface="Times New Roman" panose="02020603050405020304" pitchFamily="18" charset="0"/>
                <a:cs typeface="Times New Roman" panose="02020603050405020304" pitchFamily="18" charset="0"/>
              </a:rPr>
              <a:t>Wide Area Network (WAN) </a:t>
            </a:r>
            <a:endParaRPr lang="en-GB" altLang="ar-SA" sz="2000" b="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27651"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27652" name="Text Box 4"/>
          <p:cNvSpPr txBox="1"/>
          <p:nvPr/>
        </p:nvSpPr>
        <p:spPr>
          <a:xfrm>
            <a:off x="304800" y="381000"/>
            <a:ext cx="6596063" cy="461963"/>
          </a:xfrm>
          <a:prstGeom prst="rect">
            <a:avLst/>
          </a:prstGeom>
          <a:noFill/>
          <a:ln w="9525">
            <a:noFill/>
          </a:ln>
        </p:spPr>
        <p:txBody>
          <a:bodyPr wrap="none">
            <a:spAutoFit/>
          </a:bodyPr>
          <a:p>
            <a:r>
              <a:rPr lang="en-US" altLang="ar-SA" sz="2400" i="1" dirty="0">
                <a:latin typeface="Times New Roman" panose="02020603050405020304" pitchFamily="18" charset="0"/>
              </a:rPr>
              <a:t>WANs: a switched WAN and a point-to-point WAN</a:t>
            </a:r>
            <a:endParaRPr lang="en-US" altLang="ar-SA" sz="2400" i="1" dirty="0">
              <a:latin typeface="Times New Roman" panose="02020603050405020304" pitchFamily="18" charset="0"/>
            </a:endParaRPr>
          </a:p>
        </p:txBody>
      </p:sp>
      <p:pic>
        <p:nvPicPr>
          <p:cNvPr id="27653" name="Picture 6"/>
          <p:cNvPicPr>
            <a:picLocks noChangeAspect="1"/>
          </p:cNvPicPr>
          <p:nvPr/>
        </p:nvPicPr>
        <p:blipFill>
          <a:blip r:embed="rId1"/>
          <a:stretch>
            <a:fillRect/>
          </a:stretch>
        </p:blipFill>
        <p:spPr>
          <a:xfrm>
            <a:off x="1117600" y="1116013"/>
            <a:ext cx="7112000" cy="505618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29699" name="Line 3"/>
          <p:cNvSpPr/>
          <p:nvPr/>
        </p:nvSpPr>
        <p:spPr>
          <a:xfrm>
            <a:off x="152400" y="838200"/>
            <a:ext cx="8763000" cy="0"/>
          </a:xfrm>
          <a:prstGeom prst="line">
            <a:avLst/>
          </a:prstGeom>
          <a:ln w="19050" cap="flat" cmpd="sng">
            <a:solidFill>
              <a:schemeClr val="hlink"/>
            </a:solidFill>
            <a:prstDash val="solid"/>
            <a:headEnd type="none" w="med" len="med"/>
            <a:tailEnd type="none" w="med" len="med"/>
          </a:ln>
        </p:spPr>
      </p:sp>
      <p:sp>
        <p:nvSpPr>
          <p:cNvPr id="29700" name="Text Box 4"/>
          <p:cNvSpPr txBox="1"/>
          <p:nvPr/>
        </p:nvSpPr>
        <p:spPr>
          <a:xfrm>
            <a:off x="381000" y="914400"/>
            <a:ext cx="6592888" cy="400050"/>
          </a:xfrm>
          <a:prstGeom prst="rect">
            <a:avLst/>
          </a:prstGeom>
          <a:noFill/>
          <a:ln w="9525">
            <a:noFill/>
          </a:ln>
        </p:spPr>
        <p:txBody>
          <a:bodyPr wrap="none">
            <a:spAutoFit/>
          </a:bodyPr>
          <a:p>
            <a:r>
              <a:rPr lang="en-US" altLang="ar-SA" sz="2000" i="1" dirty="0">
                <a:latin typeface="Times New Roman" panose="02020603050405020304" pitchFamily="18" charset="0"/>
              </a:rPr>
              <a:t>A heterogeneous network made of four WANs and two LANs</a:t>
            </a:r>
            <a:endParaRPr lang="en-US" altLang="ar-SA" sz="2000" i="1" dirty="0">
              <a:latin typeface="Times New Roman" panose="02020603050405020304" pitchFamily="18" charset="0"/>
            </a:endParaRPr>
          </a:p>
        </p:txBody>
      </p:sp>
      <p:pic>
        <p:nvPicPr>
          <p:cNvPr id="29701" name="Picture 6"/>
          <p:cNvPicPr>
            <a:picLocks noChangeAspect="1"/>
          </p:cNvPicPr>
          <p:nvPr/>
        </p:nvPicPr>
        <p:blipFill>
          <a:blip r:embed="rId1"/>
          <a:stretch>
            <a:fillRect/>
          </a:stretch>
        </p:blipFill>
        <p:spPr>
          <a:xfrm>
            <a:off x="1824038" y="1371600"/>
            <a:ext cx="5740400" cy="4724400"/>
          </a:xfrm>
          <a:prstGeom prst="rect">
            <a:avLst/>
          </a:prstGeom>
          <a:noFill/>
          <a:ln w="9525">
            <a:noFill/>
          </a:ln>
        </p:spPr>
      </p:pic>
      <p:sp>
        <p:nvSpPr>
          <p:cNvPr id="29702" name="Rectangle 7"/>
          <p:cNvSpPr/>
          <p:nvPr/>
        </p:nvSpPr>
        <p:spPr>
          <a:xfrm>
            <a:off x="152400" y="228600"/>
            <a:ext cx="7086600" cy="584200"/>
          </a:xfrm>
          <a:prstGeom prst="rect">
            <a:avLst/>
          </a:prstGeom>
          <a:noFill/>
          <a:ln w="9525">
            <a:noFill/>
          </a:ln>
        </p:spPr>
        <p:txBody>
          <a:bodyPr>
            <a:spAutoFit/>
          </a:bodyPr>
          <a:p>
            <a:r>
              <a:rPr lang="en-US" altLang="ar-SA" dirty="0">
                <a:solidFill>
                  <a:srgbClr val="0033CC"/>
                </a:solidFill>
                <a:latin typeface="Times New Roman" panose="02020603050405020304" pitchFamily="18" charset="0"/>
              </a:rPr>
              <a:t>Interconnection of Networks: internet</a:t>
            </a:r>
            <a:endParaRPr lang="en-US" altLang="ar-SA"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9142" name="Rectangle 6"/>
          <p:cNvSpPr>
            <a:spLocks noChangeArrowheads="1"/>
          </p:cNvSpPr>
          <p:nvPr/>
        </p:nvSpPr>
        <p:spPr bwMode="auto">
          <a:xfrm>
            <a:off x="0" y="0"/>
            <a:ext cx="9144000" cy="990600"/>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
        <p:nvSpPr>
          <p:cNvPr id="859139" name="Text Box 3"/>
          <p:cNvSpPr txBox="1">
            <a:spLocks noChangeArrowheads="1"/>
          </p:cNvSpPr>
          <p:nvPr/>
        </p:nvSpPr>
        <p:spPr bwMode="auto">
          <a:xfrm>
            <a:off x="228600" y="152400"/>
            <a:ext cx="4116388" cy="57943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dirty="0">
                <a:effectLst>
                  <a:outerShdw blurRad="38100" dist="38100" dir="2700000" algn="tl">
                    <a:srgbClr val="C0C0C0"/>
                  </a:outerShdw>
                </a:effectLst>
                <a:latin typeface="Times" pitchFamily="18" charset="0"/>
                <a:ea typeface="+mn-ea"/>
                <a:cs typeface="+mn-cs"/>
              </a:rPr>
              <a:t>1-3   THE INTERNET</a:t>
            </a:r>
            <a:endParaRPr kumimoji="0" lang="en-US" kern="1200" cap="none" spc="0" normalizeH="0" baseline="0" noProof="0" dirty="0">
              <a:effectLst>
                <a:outerShdw blurRad="38100" dist="38100" dir="2700000" algn="tl">
                  <a:srgbClr val="C0C0C0"/>
                </a:outerShdw>
              </a:effectLst>
              <a:latin typeface="Times" pitchFamily="18" charset="0"/>
              <a:ea typeface="+mn-ea"/>
              <a:cs typeface="+mn-cs"/>
            </a:endParaRPr>
          </a:p>
        </p:txBody>
      </p:sp>
      <p:sp>
        <p:nvSpPr>
          <p:cNvPr id="31748"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sz="1800" dirty="0">
              <a:latin typeface="Times New Roman" panose="02020603050405020304" pitchFamily="18" charset="0"/>
            </a:endParaRPr>
          </a:p>
        </p:txBody>
      </p:sp>
      <p:sp>
        <p:nvSpPr>
          <p:cNvPr id="859143" name="Rectangle 7"/>
          <p:cNvSpPr>
            <a:spLocks noChangeArrowheads="1"/>
          </p:cNvSpPr>
          <p:nvPr/>
        </p:nvSpPr>
        <p:spPr bwMode="auto">
          <a:xfrm>
            <a:off x="76200" y="1219200"/>
            <a:ext cx="8686800" cy="2227263"/>
          </a:xfrm>
          <a:prstGeom prst="rect">
            <a:avLst/>
          </a:prstGeom>
          <a:noFill/>
          <a:ln w="9525">
            <a:noFill/>
            <a:miter lim="800000"/>
          </a:ln>
          <a:effectLst/>
        </p:spPr>
        <p:txBody>
          <a:bodyPr anchor="ct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The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Internet</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has changed many aspects of our daily lives. It has affected the way we do business as well as the way we spend our leisure time. The Internet is a communication system that has brought a wealth of information to our fingertips and organized it for our use. </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p:txBody>
      </p:sp>
      <p:sp>
        <p:nvSpPr>
          <p:cNvPr id="21511" name="Rectangle 8"/>
          <p:cNvSpPr>
            <a:spLocks noChangeArrowheads="1"/>
          </p:cNvSpPr>
          <p:nvPr/>
        </p:nvSpPr>
        <p:spPr bwMode="auto">
          <a:xfrm>
            <a:off x="228600" y="4191000"/>
            <a:ext cx="7467600" cy="193833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
                <a:schemeClr val="tx1"/>
              </a:buClr>
              <a:buSzPct val="117000"/>
              <a:buFont typeface="Wingdings" panose="05000000000000000000" pitchFamily="2" charset="2"/>
              <a:buNone/>
              <a:defRPr/>
            </a:pPr>
            <a:r>
              <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A </a:t>
            </a:r>
            <a:r>
              <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Brief</a:t>
            </a:r>
            <a:r>
              <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 </a:t>
            </a:r>
            <a:r>
              <a:rPr kumimoji="0" lang="fr-FR" sz="2400" b="1" i="0" u="none" strike="noStrike" kern="1200" cap="none" spc="0" normalizeH="0" baseline="0" noProof="0" dirty="0" err="1">
                <a:ln>
                  <a:noFill/>
                </a:ln>
                <a:solidFill>
                  <a:srgbClr val="0033CC"/>
                </a:solidFill>
                <a:effectLst/>
                <a:uLnTx/>
                <a:uFillTx/>
                <a:latin typeface="Times New Roman" panose="02020603050405020304" pitchFamily="18" charset="0"/>
                <a:ea typeface="+mn-ea"/>
                <a:cs typeface="+mn-cs"/>
              </a:rPr>
              <a:t>History</a:t>
            </a:r>
            <a:r>
              <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   →   ARPANET  </a:t>
            </a:r>
            <a:endPar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1028700" marR="0" lvl="0" indent="-457200" algn="l" defTabSz="914400" rtl="0" eaLnBrk="0" fontAlgn="base" latinLnBrk="0" hangingPunct="0">
              <a:lnSpc>
                <a:spcPct val="100000"/>
              </a:lnSpc>
              <a:spcBef>
                <a:spcPct val="0"/>
              </a:spcBef>
              <a:spcAft>
                <a:spcPct val="0"/>
              </a:spcAft>
              <a:buClr>
                <a:schemeClr val="tx1"/>
              </a:buClr>
              <a:buSzPct val="117000"/>
              <a:buFont typeface="Arial" panose="020B0604020202020204" pitchFamily="34" charset="0"/>
              <a:buChar char="•"/>
              <a:defRPr/>
            </a:pPr>
            <a:r>
              <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1967   ACM</a:t>
            </a:r>
            <a:endPar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1028700" marR="0" lvl="0" indent="-457200" algn="l" defTabSz="914400" rtl="0" eaLnBrk="0" fontAlgn="base" latinLnBrk="0" hangingPunct="0">
              <a:lnSpc>
                <a:spcPct val="100000"/>
              </a:lnSpc>
              <a:spcBef>
                <a:spcPct val="0"/>
              </a:spcBef>
              <a:spcAft>
                <a:spcPct val="0"/>
              </a:spcAft>
              <a:buClr>
                <a:schemeClr val="tx1"/>
              </a:buClr>
              <a:buSzPct val="117000"/>
              <a:buFont typeface="Arial" panose="020B0604020202020204" pitchFamily="34" charset="0"/>
              <a:buChar char="•"/>
              <a:defRPr/>
            </a:pPr>
            <a:r>
              <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1969   UCLA, UCSB, SRI, </a:t>
            </a:r>
            <a:r>
              <a:rPr kumimoji="0" lang="fr-FR" sz="2400" b="1" i="0" u="none" strike="noStrike" kern="1200" cap="none" spc="0" normalizeH="0" baseline="0" noProof="0" dirty="0" err="1">
                <a:ln>
                  <a:noFill/>
                </a:ln>
                <a:solidFill>
                  <a:srgbClr val="0033CC"/>
                </a:solidFill>
                <a:effectLst/>
                <a:uLnTx/>
                <a:uFillTx/>
                <a:latin typeface="Times New Roman" panose="02020603050405020304" pitchFamily="18" charset="0"/>
                <a:ea typeface="+mn-ea"/>
                <a:cs typeface="+mn-cs"/>
              </a:rPr>
              <a:t>UoU</a:t>
            </a:r>
            <a:r>
              <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 </a:t>
            </a:r>
            <a:endPar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1028700" marR="0" lvl="0" indent="-457200" algn="l" defTabSz="914400" rtl="0" eaLnBrk="0" fontAlgn="base" latinLnBrk="0" hangingPunct="0">
              <a:lnSpc>
                <a:spcPct val="100000"/>
              </a:lnSpc>
              <a:spcBef>
                <a:spcPct val="0"/>
              </a:spcBef>
              <a:spcAft>
                <a:spcPct val="0"/>
              </a:spcAft>
              <a:buClr>
                <a:schemeClr val="tx1"/>
              </a:buClr>
              <a:buSzPct val="117000"/>
              <a:buFont typeface="Arial" panose="020B0604020202020204" pitchFamily="34" charset="0"/>
              <a:buChar char="•"/>
              <a:defRPr/>
            </a:pPr>
            <a:r>
              <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1972    TCP</a:t>
            </a:r>
            <a:endPar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
                <a:schemeClr val="folHlink"/>
              </a:buClr>
              <a:buSzPct val="117000"/>
              <a:buFont typeface="Wingdings" panose="05000000000000000000" pitchFamily="2" charset="2"/>
              <a:buNone/>
              <a:defRPr/>
            </a:pPr>
            <a:r>
              <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The Internet </a:t>
            </a:r>
            <a:r>
              <a:rPr kumimoji="0" lang="fr-FR" sz="2400" b="1" i="0" u="none" strike="noStrike" kern="1200" cap="none" spc="0" normalizeH="0" baseline="0" noProof="0" dirty="0" err="1">
                <a:ln>
                  <a:noFill/>
                </a:ln>
                <a:solidFill>
                  <a:srgbClr val="0033CC"/>
                </a:solidFill>
                <a:effectLst/>
                <a:uLnTx/>
                <a:uFillTx/>
                <a:latin typeface="Times New Roman" panose="02020603050405020304" pitchFamily="18" charset="0"/>
                <a:ea typeface="+mn-ea"/>
                <a:cs typeface="+mn-cs"/>
              </a:rPr>
              <a:t>Today</a:t>
            </a:r>
            <a:r>
              <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 (</a:t>
            </a:r>
            <a:r>
              <a:rPr kumimoji="0" lang="fr-FR" sz="2400" b="1" i="0" u="none" strike="noStrike" kern="1200" cap="none" spc="0" normalizeH="0" baseline="0" noProof="0" dirty="0" err="1">
                <a:ln>
                  <a:noFill/>
                </a:ln>
                <a:solidFill>
                  <a:srgbClr val="0033CC"/>
                </a:solidFill>
                <a:effectLst/>
                <a:uLnTx/>
                <a:uFillTx/>
                <a:latin typeface="Times New Roman" panose="02020603050405020304" pitchFamily="18" charset="0"/>
                <a:ea typeface="+mn-ea"/>
                <a:cs typeface="+mn-cs"/>
              </a:rPr>
              <a:t>ISPs</a:t>
            </a:r>
            <a:r>
              <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a:t>
            </a:r>
            <a:endParaRPr kumimoji="0" lang="fr-FR"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p:txBody>
      </p:sp>
      <p:sp>
        <p:nvSpPr>
          <p:cNvPr id="859145" name="Text Box 9"/>
          <p:cNvSpPr txBox="1">
            <a:spLocks noChangeArrowheads="1"/>
          </p:cNvSpPr>
          <p:nvPr/>
        </p:nvSpPr>
        <p:spPr bwMode="auto">
          <a:xfrm>
            <a:off x="228600" y="3581400"/>
            <a:ext cx="4862513" cy="519113"/>
          </a:xfrm>
          <a:prstGeom prst="rect">
            <a:avLst/>
          </a:prstGeom>
          <a:noFill/>
          <a:ln w="76200" algn="ctr">
            <a:noFill/>
            <a:miter lim="800000"/>
          </a:ln>
          <a:effectLst/>
        </p:spPr>
        <p:txBody>
          <a:bodyPr wrap="none">
            <a:spAutoFit/>
          </a:bodyPr>
          <a:lstStyle/>
          <a:p>
            <a:pPr marR="0" algn="ctr" defTabSz="914400">
              <a:buClrTx/>
              <a:buSzTx/>
              <a:buFontTx/>
              <a:buNone/>
              <a:defRPr/>
            </a:pPr>
            <a:r>
              <a:rPr kumimoji="0" lang="en-US" sz="2800" i="1" u="sng"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mn-ea"/>
                <a:cs typeface="+mn-cs"/>
              </a:rPr>
              <a:t>Topics discussed in this section:</a:t>
            </a:r>
            <a:endParaRPr kumimoji="0" lang="en-US" sz="2800" i="1" u="sng"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Line 2"/>
          <p:cNvSpPr/>
          <p:nvPr/>
        </p:nvSpPr>
        <p:spPr>
          <a:xfrm>
            <a:off x="152400" y="76200"/>
            <a:ext cx="8763000" cy="0"/>
          </a:xfrm>
          <a:prstGeom prst="line">
            <a:avLst/>
          </a:prstGeom>
          <a:ln w="76200" cap="flat" cmpd="sng">
            <a:solidFill>
              <a:schemeClr val="hlink"/>
            </a:solidFill>
            <a:prstDash val="solid"/>
            <a:headEnd type="none" w="med" len="med"/>
            <a:tailEnd type="none" w="med" len="med"/>
          </a:ln>
        </p:spPr>
      </p:sp>
      <p:sp>
        <p:nvSpPr>
          <p:cNvPr id="33795" name="Line 3"/>
          <p:cNvSpPr/>
          <p:nvPr/>
        </p:nvSpPr>
        <p:spPr>
          <a:xfrm>
            <a:off x="152400" y="914400"/>
            <a:ext cx="8763000" cy="0"/>
          </a:xfrm>
          <a:prstGeom prst="line">
            <a:avLst/>
          </a:prstGeom>
          <a:ln w="19050" cap="flat" cmpd="sng">
            <a:solidFill>
              <a:schemeClr val="hlink"/>
            </a:solidFill>
            <a:prstDash val="solid"/>
            <a:headEnd type="none" w="med" len="med"/>
            <a:tailEnd type="none" w="med" len="med"/>
          </a:ln>
        </p:spPr>
      </p:sp>
      <p:sp>
        <p:nvSpPr>
          <p:cNvPr id="33796" name="Text Box 4"/>
          <p:cNvSpPr txBox="1"/>
          <p:nvPr/>
        </p:nvSpPr>
        <p:spPr>
          <a:xfrm>
            <a:off x="304800" y="304800"/>
            <a:ext cx="4646613" cy="400050"/>
          </a:xfrm>
          <a:prstGeom prst="rect">
            <a:avLst/>
          </a:prstGeom>
          <a:noFill/>
          <a:ln w="9525">
            <a:noFill/>
          </a:ln>
        </p:spPr>
        <p:txBody>
          <a:bodyPr wrap="none">
            <a:spAutoFit/>
          </a:bodyPr>
          <a:p>
            <a:r>
              <a:rPr lang="en-US" altLang="ar-SA" sz="2000" i="1" dirty="0">
                <a:latin typeface="Times New Roman" panose="02020603050405020304" pitchFamily="18" charset="0"/>
              </a:rPr>
              <a:t>Hierarchical organization of the Internet</a:t>
            </a:r>
            <a:endParaRPr lang="en-US" altLang="ar-SA" sz="2000" i="1" dirty="0">
              <a:latin typeface="Times New Roman" panose="02020603050405020304" pitchFamily="18" charset="0"/>
            </a:endParaRPr>
          </a:p>
        </p:txBody>
      </p:sp>
      <p:pic>
        <p:nvPicPr>
          <p:cNvPr id="33797" name="Picture 6"/>
          <p:cNvPicPr>
            <a:picLocks noChangeAspect="1"/>
          </p:cNvPicPr>
          <p:nvPr/>
        </p:nvPicPr>
        <p:blipFill>
          <a:blip r:embed="rId1"/>
          <a:stretch>
            <a:fillRect/>
          </a:stretch>
        </p:blipFill>
        <p:spPr>
          <a:xfrm>
            <a:off x="1668463" y="1095375"/>
            <a:ext cx="5494337" cy="50768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7570" name="Rectangle 2"/>
          <p:cNvSpPr>
            <a:spLocks noChangeArrowheads="1"/>
          </p:cNvSpPr>
          <p:nvPr/>
        </p:nvSpPr>
        <p:spPr bwMode="auto">
          <a:xfrm>
            <a:off x="0" y="0"/>
            <a:ext cx="9144000" cy="990600"/>
          </a:xfrm>
          <a:prstGeom prst="rect">
            <a:avLst/>
          </a:prstGeom>
          <a:no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
        <p:nvSpPr>
          <p:cNvPr id="877571" name="Text Box 3"/>
          <p:cNvSpPr txBox="1">
            <a:spLocks noChangeArrowheads="1"/>
          </p:cNvSpPr>
          <p:nvPr/>
        </p:nvSpPr>
        <p:spPr bwMode="auto">
          <a:xfrm>
            <a:off x="228600" y="152400"/>
            <a:ext cx="7150100" cy="57943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pitchFamily="18" charset="0"/>
                <a:ea typeface="+mn-ea"/>
                <a:cs typeface="+mn-cs"/>
              </a:rPr>
              <a:t>1-4   PROTOCOLS AND STANDARDS</a:t>
            </a:r>
            <a:endParaRPr kumimoji="0" lang="en-US" kern="1200" cap="none" spc="0" normalizeH="0" baseline="0" noProof="0">
              <a:effectLst>
                <a:outerShdw blurRad="38100" dist="38100" dir="2700000" algn="tl">
                  <a:srgbClr val="C0C0C0"/>
                </a:outerShdw>
              </a:effectLst>
              <a:latin typeface="Times" pitchFamily="18" charset="0"/>
              <a:ea typeface="+mn-ea"/>
              <a:cs typeface="+mn-cs"/>
            </a:endParaRPr>
          </a:p>
        </p:txBody>
      </p:sp>
      <p:sp>
        <p:nvSpPr>
          <p:cNvPr id="35844"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sz="1800" dirty="0">
              <a:latin typeface="Times New Roman" panose="02020603050405020304" pitchFamily="18" charset="0"/>
            </a:endParaRPr>
          </a:p>
        </p:txBody>
      </p:sp>
      <p:sp>
        <p:nvSpPr>
          <p:cNvPr id="877573" name="Rectangle 5"/>
          <p:cNvSpPr>
            <a:spLocks noChangeArrowheads="1"/>
          </p:cNvSpPr>
          <p:nvPr/>
        </p:nvSpPr>
        <p:spPr bwMode="auto">
          <a:xfrm>
            <a:off x="76200" y="1295400"/>
            <a:ext cx="8686800" cy="1816100"/>
          </a:xfrm>
          <a:prstGeom prst="rect">
            <a:avLst/>
          </a:prstGeom>
          <a:noFill/>
          <a:ln w="9525">
            <a:noFill/>
            <a:miter lim="800000"/>
          </a:ln>
          <a:effectLst/>
        </p:spPr>
        <p:txBody>
          <a:bodyPr anchor="ct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protocols</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and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standards</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Protocol is synonymous with rule. </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Standards are agreed-upon rules.</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p:txBody>
      </p:sp>
      <p:sp>
        <p:nvSpPr>
          <p:cNvPr id="35846" name="Rectangle 6"/>
          <p:cNvSpPr/>
          <p:nvPr/>
        </p:nvSpPr>
        <p:spPr>
          <a:xfrm>
            <a:off x="838200" y="4495800"/>
            <a:ext cx="4800600" cy="1570038"/>
          </a:xfrm>
          <a:prstGeom prst="rect">
            <a:avLst/>
          </a:prstGeom>
          <a:noFill/>
          <a:ln w="9525">
            <a:noFill/>
          </a:ln>
        </p:spPr>
        <p:txBody>
          <a:bodyPr>
            <a:spAutoFit/>
          </a:bodyPr>
          <a:p>
            <a:pPr>
              <a:buClr>
                <a:schemeClr val="tx1"/>
              </a:buClr>
              <a:buSzPct val="117000"/>
              <a:buFont typeface="Wingdings" panose="05000000000000000000" pitchFamily="2" charset="2"/>
            </a:pPr>
            <a:r>
              <a:rPr lang="fr-FR" altLang="ar-SA" sz="2400" dirty="0">
                <a:solidFill>
                  <a:srgbClr val="0033CC"/>
                </a:solidFill>
                <a:latin typeface="Times New Roman" panose="02020603050405020304" pitchFamily="18" charset="0"/>
              </a:rPr>
              <a:t>Protocols </a:t>
            </a:r>
            <a:br>
              <a:rPr lang="fr-FR" altLang="ar-SA" sz="2400" dirty="0">
                <a:solidFill>
                  <a:srgbClr val="0033CC"/>
                </a:solidFill>
                <a:latin typeface="Times New Roman" panose="02020603050405020304" pitchFamily="18" charset="0"/>
              </a:rPr>
            </a:br>
            <a:r>
              <a:rPr lang="fr-FR" altLang="ar-SA" sz="2400" dirty="0">
                <a:solidFill>
                  <a:srgbClr val="0033CC"/>
                </a:solidFill>
                <a:latin typeface="Times New Roman" panose="02020603050405020304" pitchFamily="18" charset="0"/>
              </a:rPr>
              <a:t>Standards</a:t>
            </a:r>
            <a:endParaRPr lang="fr-FR" altLang="ar-SA" sz="240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pPr>
            <a:r>
              <a:rPr lang="fr-FR" altLang="ar-SA" sz="2400" dirty="0">
                <a:solidFill>
                  <a:srgbClr val="0033CC"/>
                </a:solidFill>
                <a:latin typeface="Times New Roman" panose="02020603050405020304" pitchFamily="18" charset="0"/>
              </a:rPr>
              <a:t>Standards Organizations </a:t>
            </a:r>
            <a:endParaRPr lang="fr-FR" altLang="ar-SA" sz="240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pPr>
            <a:r>
              <a:rPr lang="fr-FR" altLang="ar-SA" sz="2400" dirty="0">
                <a:solidFill>
                  <a:srgbClr val="0033CC"/>
                </a:solidFill>
                <a:latin typeface="Times New Roman" panose="02020603050405020304" pitchFamily="18" charset="0"/>
              </a:rPr>
              <a:t>Internet Standards</a:t>
            </a:r>
            <a:endParaRPr lang="fr-FR" altLang="ar-SA" sz="2400" dirty="0">
              <a:solidFill>
                <a:srgbClr val="0033CC"/>
              </a:solidFill>
              <a:latin typeface="Times New Roman" panose="02020603050405020304" pitchFamily="18" charset="0"/>
            </a:endParaRPr>
          </a:p>
        </p:txBody>
      </p:sp>
      <p:sp>
        <p:nvSpPr>
          <p:cNvPr id="877575" name="Text Box 7"/>
          <p:cNvSpPr txBox="1">
            <a:spLocks noChangeArrowheads="1"/>
          </p:cNvSpPr>
          <p:nvPr/>
        </p:nvSpPr>
        <p:spPr bwMode="auto">
          <a:xfrm>
            <a:off x="685800" y="3962400"/>
            <a:ext cx="4862513" cy="519113"/>
          </a:xfrm>
          <a:prstGeom prst="rect">
            <a:avLst/>
          </a:prstGeom>
          <a:noFill/>
          <a:ln w="76200" algn="ctr">
            <a:noFill/>
            <a:miter lim="800000"/>
          </a:ln>
          <a:effectLst/>
        </p:spPr>
        <p:txBody>
          <a:bodyPr wrap="none">
            <a:spAutoFit/>
          </a:bodyPr>
          <a:lstStyle/>
          <a:p>
            <a:pPr marR="0" algn="ctr" defTabSz="914400">
              <a:buClrTx/>
              <a:buSzTx/>
              <a:buFontTx/>
              <a:buNone/>
              <a:defRPr/>
            </a:pPr>
            <a:r>
              <a:rPr kumimoji="0" lang="en-US" sz="2800" i="1" u="sng"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mn-ea"/>
                <a:cs typeface="+mn-cs"/>
              </a:rPr>
              <a:t>Topics discussed in this section:</a:t>
            </a:r>
            <a:endParaRPr kumimoji="0" lang="en-US" sz="2800" i="1" u="sng"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mn-ea"/>
              <a:cs typeface="+mn-cs"/>
            </a:endParaRPr>
          </a:p>
        </p:txBody>
      </p:sp>
      <p:sp>
        <p:nvSpPr>
          <p:cNvPr id="35848" name="Line 2"/>
          <p:cNvSpPr/>
          <p:nvPr/>
        </p:nvSpPr>
        <p:spPr>
          <a:xfrm>
            <a:off x="152400" y="76200"/>
            <a:ext cx="8763000" cy="0"/>
          </a:xfrm>
          <a:prstGeom prst="line">
            <a:avLst/>
          </a:prstGeom>
          <a:ln w="76200" cap="flat" cmpd="sng">
            <a:solidFill>
              <a:schemeClr val="hlink"/>
            </a:solidFill>
            <a:prstDash val="solid"/>
            <a:headEnd type="none" w="med" len="med"/>
            <a:tailEnd type="none" w="med" len="med"/>
          </a:ln>
        </p:spPr>
      </p:sp>
      <p:sp>
        <p:nvSpPr>
          <p:cNvPr id="35849" name="Line 3"/>
          <p:cNvSpPr/>
          <p:nvPr/>
        </p:nvSpPr>
        <p:spPr>
          <a:xfrm>
            <a:off x="152400" y="914400"/>
            <a:ext cx="8763000" cy="0"/>
          </a:xfrm>
          <a:prstGeom prst="line">
            <a:avLst/>
          </a:prstGeom>
          <a:ln w="19050" cap="flat" cmpd="sng">
            <a:solidFill>
              <a:schemeClr val="hlink"/>
            </a:solidFill>
            <a:prstDash val="solid"/>
            <a:headEnd type="none" w="med" len="med"/>
            <a:tailEnd type="non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5250" name="Rectangle 2"/>
          <p:cNvSpPr>
            <a:spLocks noChangeArrowheads="1"/>
          </p:cNvSpPr>
          <p:nvPr/>
        </p:nvSpPr>
        <p:spPr bwMode="auto">
          <a:xfrm>
            <a:off x="0" y="0"/>
            <a:ext cx="9144000" cy="914400"/>
          </a:xfrm>
          <a:prstGeom prst="rect">
            <a:avLst/>
          </a:prstGeom>
          <a:solidFill>
            <a:srgbClr val="33CCFF"/>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
        <p:nvSpPr>
          <p:cNvPr id="565251" name="Text Box 3"/>
          <p:cNvSpPr txBox="1">
            <a:spLocks noChangeArrowheads="1"/>
          </p:cNvSpPr>
          <p:nvPr/>
        </p:nvSpPr>
        <p:spPr bwMode="auto">
          <a:xfrm>
            <a:off x="228600" y="195263"/>
            <a:ext cx="6261100" cy="57943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dirty="0">
                <a:effectLst>
                  <a:outerShdw blurRad="38100" dist="38100" dir="2700000" algn="tl">
                    <a:srgbClr val="C0C0C0"/>
                  </a:outerShdw>
                </a:effectLst>
                <a:latin typeface="Times" pitchFamily="18" charset="0"/>
                <a:ea typeface="+mn-ea"/>
                <a:cs typeface="+mn-cs"/>
              </a:rPr>
              <a:t>1-1   DATA COMMUNICATIONS</a:t>
            </a:r>
            <a:endParaRPr kumimoji="0" lang="en-US" kern="1200" cap="none" spc="0" normalizeH="0" baseline="0" noProof="0" dirty="0">
              <a:effectLst>
                <a:outerShdw blurRad="38100" dist="38100" dir="2700000" algn="tl">
                  <a:srgbClr val="C0C0C0"/>
                </a:outerShdw>
              </a:effectLst>
              <a:latin typeface="Times" pitchFamily="18" charset="0"/>
              <a:ea typeface="+mn-ea"/>
              <a:cs typeface="+mn-cs"/>
            </a:endParaRPr>
          </a:p>
        </p:txBody>
      </p:sp>
      <p:sp>
        <p:nvSpPr>
          <p:cNvPr id="6148"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sz="1800" dirty="0">
              <a:latin typeface="Times New Roman" panose="02020603050405020304" pitchFamily="18" charset="0"/>
            </a:endParaRPr>
          </a:p>
        </p:txBody>
      </p:sp>
      <p:sp>
        <p:nvSpPr>
          <p:cNvPr id="565253" name="Rectangle 5"/>
          <p:cNvSpPr>
            <a:spLocks noChangeArrowheads="1"/>
          </p:cNvSpPr>
          <p:nvPr/>
        </p:nvSpPr>
        <p:spPr bwMode="auto">
          <a:xfrm>
            <a:off x="76200" y="990600"/>
            <a:ext cx="8610600" cy="5262563"/>
          </a:xfrm>
          <a:prstGeom prst="rect">
            <a:avLst/>
          </a:prstGeom>
          <a:noFill/>
          <a:ln w="9525">
            <a:noFill/>
            <a:miter lim="800000"/>
          </a:ln>
          <a:effectLst/>
        </p:spPr>
        <p:txBody>
          <a:bodyPr anchor="ct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The term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telecommunication</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means communication at a distance. The word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data</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refers to information presented in whatever form is agreed upon by the parties creating and using the data. </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Data communications</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are the exchange of data between two devices via some form of transmission medium such as a wire cable or wireless. </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Delivery    →   Correct destination</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Accuracy  →    Accurate data</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Timelines  →    Real-time transmission</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Jitter         →    Uneven delay</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7570" name="Rectangle 2"/>
          <p:cNvSpPr>
            <a:spLocks noChangeArrowheads="1"/>
          </p:cNvSpPr>
          <p:nvPr/>
        </p:nvSpPr>
        <p:spPr bwMode="auto">
          <a:xfrm>
            <a:off x="0" y="0"/>
            <a:ext cx="9144000" cy="990600"/>
          </a:xfrm>
          <a:prstGeom prst="rect">
            <a:avLst/>
          </a:prstGeom>
          <a:no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
        <p:nvSpPr>
          <p:cNvPr id="877571" name="Text Box 3"/>
          <p:cNvSpPr txBox="1">
            <a:spLocks noChangeArrowheads="1"/>
          </p:cNvSpPr>
          <p:nvPr/>
        </p:nvSpPr>
        <p:spPr bwMode="auto">
          <a:xfrm>
            <a:off x="228600" y="152400"/>
            <a:ext cx="6303963" cy="584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dirty="0">
                <a:effectLst>
                  <a:outerShdw blurRad="38100" dist="38100" dir="2700000" algn="tl">
                    <a:srgbClr val="C0C0C0"/>
                  </a:outerShdw>
                </a:effectLst>
                <a:latin typeface="Times" pitchFamily="18" charset="0"/>
                <a:ea typeface="+mn-ea"/>
                <a:cs typeface="+mn-cs"/>
              </a:rPr>
              <a:t>PROTOCOLS AND STANDARDS</a:t>
            </a:r>
            <a:endParaRPr kumimoji="0" lang="en-US" kern="1200" cap="none" spc="0" normalizeH="0" baseline="0" noProof="0" dirty="0">
              <a:effectLst>
                <a:outerShdw blurRad="38100" dist="38100" dir="2700000" algn="tl">
                  <a:srgbClr val="C0C0C0"/>
                </a:outerShdw>
              </a:effectLst>
              <a:latin typeface="Times" pitchFamily="18" charset="0"/>
              <a:ea typeface="+mn-ea"/>
              <a:cs typeface="+mn-cs"/>
            </a:endParaRPr>
          </a:p>
        </p:txBody>
      </p:sp>
      <p:sp>
        <p:nvSpPr>
          <p:cNvPr id="37892"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sz="1800" dirty="0">
              <a:latin typeface="Times New Roman" panose="02020603050405020304" pitchFamily="18" charset="0"/>
            </a:endParaRPr>
          </a:p>
        </p:txBody>
      </p:sp>
      <p:sp>
        <p:nvSpPr>
          <p:cNvPr id="23559" name="Rectangle 6"/>
          <p:cNvSpPr>
            <a:spLocks noChangeArrowheads="1"/>
          </p:cNvSpPr>
          <p:nvPr/>
        </p:nvSpPr>
        <p:spPr bwMode="auto">
          <a:xfrm>
            <a:off x="304800" y="1350963"/>
            <a:ext cx="8534400" cy="415607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
                <a:schemeClr val="tx1"/>
              </a:buClr>
              <a:buSzPct val="117000"/>
              <a:buFont typeface="Wingdings" panose="05000000000000000000" pitchFamily="2" charset="2"/>
              <a:buNone/>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Protocols </a:t>
            </a:r>
            <a:endPar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endParaRPr>
          </a:p>
          <a:p>
            <a:pPr marL="685800" marR="0" lvl="0" indent="-393700" algn="l" defTabSz="914400" rtl="0" eaLnBrk="0" fontAlgn="base" latinLnBrk="0" hangingPunct="0">
              <a:lnSpc>
                <a:spcPct val="100000"/>
              </a:lnSpc>
              <a:spcBef>
                <a:spcPct val="0"/>
              </a:spcBef>
              <a:spcAft>
                <a:spcPct val="0"/>
              </a:spcAft>
              <a:buClr>
                <a:schemeClr val="tx1"/>
              </a:buClr>
              <a:buSzPct val="117000"/>
              <a:buFont typeface="Arial" panose="020B0604020202020204" pitchFamily="34" charset="0"/>
              <a:buChar char="•"/>
              <a:defRPr/>
            </a:pPr>
            <a:r>
              <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Syntax        →  format of the data </a:t>
            </a: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685800" marR="0" lvl="0" indent="-393700" algn="l" defTabSz="914400" rtl="0" eaLnBrk="0" fontAlgn="base" latinLnBrk="0" hangingPunct="0">
              <a:lnSpc>
                <a:spcPct val="100000"/>
              </a:lnSpc>
              <a:spcBef>
                <a:spcPct val="0"/>
              </a:spcBef>
              <a:spcAft>
                <a:spcPct val="0"/>
              </a:spcAft>
              <a:buClr>
                <a:schemeClr val="tx1"/>
              </a:buClr>
              <a:buSzPct val="117000"/>
              <a:buFont typeface="Arial" panose="020B0604020202020204" pitchFamily="34" charset="0"/>
              <a:buChar char="•"/>
              <a:defRPr/>
            </a:pPr>
            <a:r>
              <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Semantics  →   meaning of each section</a:t>
            </a: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685800" marR="0" lvl="0" indent="-393700" algn="l" defTabSz="914400" rtl="0" eaLnBrk="0" fontAlgn="base" latinLnBrk="0" hangingPunct="0">
              <a:lnSpc>
                <a:spcPct val="100000"/>
              </a:lnSpc>
              <a:spcBef>
                <a:spcPct val="0"/>
              </a:spcBef>
              <a:spcAft>
                <a:spcPct val="0"/>
              </a:spcAft>
              <a:buClr>
                <a:schemeClr val="tx1"/>
              </a:buClr>
              <a:buSzPct val="117000"/>
              <a:buFont typeface="Arial" panose="020B0604020202020204" pitchFamily="34" charset="0"/>
              <a:buChar char="•"/>
              <a:defRPr/>
            </a:pPr>
            <a:r>
              <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Timing       →   when data should be sent and how fast.</a:t>
            </a: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685800" marR="0" lvl="0" indent="-393700" algn="l" defTabSz="914400" rtl="0" eaLnBrk="0" fontAlgn="base" latinLnBrk="0" hangingPunct="0">
              <a:lnSpc>
                <a:spcPct val="100000"/>
              </a:lnSpc>
              <a:spcBef>
                <a:spcPct val="0"/>
              </a:spcBef>
              <a:spcAft>
                <a:spcPct val="0"/>
              </a:spcAft>
              <a:buClr>
                <a:schemeClr val="tx1"/>
              </a:buClr>
              <a:buSzPct val="117000"/>
              <a:buFontTx/>
              <a:buNone/>
              <a:defRPr/>
            </a:pP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685800" marR="0" lvl="0" indent="-393700" algn="l" defTabSz="914400" rtl="0" eaLnBrk="0" fontAlgn="base" latinLnBrk="0" hangingPunct="0">
              <a:lnSpc>
                <a:spcPct val="100000"/>
              </a:lnSpc>
              <a:spcBef>
                <a:spcPct val="0"/>
              </a:spcBef>
              <a:spcAft>
                <a:spcPct val="0"/>
              </a:spcAft>
              <a:buClr>
                <a:schemeClr val="tx1"/>
              </a:buClr>
              <a:buSzPct val="117000"/>
              <a:buFontTx/>
              <a:buNone/>
              <a:defRPr/>
            </a:pP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685800" marR="0" lvl="0" indent="-393700" algn="l" defTabSz="914400" rtl="0" eaLnBrk="0" fontAlgn="base" latinLnBrk="0" hangingPunct="0">
              <a:lnSpc>
                <a:spcPct val="100000"/>
              </a:lnSpc>
              <a:spcBef>
                <a:spcPct val="0"/>
              </a:spcBef>
              <a:spcAft>
                <a:spcPct val="0"/>
              </a:spcAft>
              <a:buClr>
                <a:schemeClr val="tx1"/>
              </a:buClr>
              <a:buSzPct val="117000"/>
              <a:buFontTx/>
              <a:buNone/>
              <a:defRPr/>
            </a:pP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
                <a:schemeClr val="tx1"/>
              </a:buClr>
              <a:buSzPct val="117000"/>
              <a:buFontTx/>
              <a:buNone/>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Standards</a:t>
            </a:r>
            <a:r>
              <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 </a:t>
            </a: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685800" marR="0" lvl="0" indent="-393700" algn="l" defTabSz="914400" rtl="0" eaLnBrk="0" fontAlgn="base" latinLnBrk="0" hangingPunct="0">
              <a:lnSpc>
                <a:spcPct val="100000"/>
              </a:lnSpc>
              <a:spcBef>
                <a:spcPct val="0"/>
              </a:spcBef>
              <a:spcAft>
                <a:spcPct val="0"/>
              </a:spcAft>
              <a:buClr>
                <a:schemeClr val="tx1"/>
              </a:buClr>
              <a:buSzPct val="117000"/>
              <a:buFont typeface="Arial" panose="020B0604020202020204" pitchFamily="34" charset="0"/>
              <a:buChar char="•"/>
              <a:defRPr/>
            </a:pPr>
            <a:r>
              <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De facto →  by fact (not approved as a standard)</a:t>
            </a: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685800" marR="0" lvl="0" indent="-393700" algn="l" defTabSz="914400" rtl="0" eaLnBrk="0" fontAlgn="base" latinLnBrk="0" hangingPunct="0">
              <a:lnSpc>
                <a:spcPct val="100000"/>
              </a:lnSpc>
              <a:spcBef>
                <a:spcPct val="0"/>
              </a:spcBef>
              <a:spcAft>
                <a:spcPct val="0"/>
              </a:spcAft>
              <a:buClr>
                <a:schemeClr val="tx1"/>
              </a:buClr>
              <a:buSzPct val="117000"/>
              <a:buFont typeface="Arial" panose="020B0604020202020204" pitchFamily="34" charset="0"/>
              <a:buChar char="•"/>
              <a:defRPr/>
            </a:pPr>
            <a:r>
              <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De jure →    by Law (approved)</a:t>
            </a: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685800" marR="0" lvl="0" indent="-393700" algn="l" defTabSz="914400" rtl="0" eaLnBrk="0" fontAlgn="base" latinLnBrk="0" hangingPunct="0">
              <a:lnSpc>
                <a:spcPct val="100000"/>
              </a:lnSpc>
              <a:spcBef>
                <a:spcPct val="0"/>
              </a:spcBef>
              <a:spcAft>
                <a:spcPct val="0"/>
              </a:spcAft>
              <a:buClr>
                <a:schemeClr val="tx1"/>
              </a:buClr>
              <a:buSzPct val="117000"/>
              <a:buFontTx/>
              <a:buNone/>
              <a:defRPr/>
            </a:pP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p:txBody>
      </p:sp>
      <p:sp>
        <p:nvSpPr>
          <p:cNvPr id="37894" name="Line 2"/>
          <p:cNvSpPr/>
          <p:nvPr/>
        </p:nvSpPr>
        <p:spPr>
          <a:xfrm>
            <a:off x="152400" y="76200"/>
            <a:ext cx="8763000" cy="0"/>
          </a:xfrm>
          <a:prstGeom prst="line">
            <a:avLst/>
          </a:prstGeom>
          <a:ln w="76200" cap="flat" cmpd="sng">
            <a:solidFill>
              <a:schemeClr val="hlink"/>
            </a:solidFill>
            <a:prstDash val="solid"/>
            <a:headEnd type="none" w="med" len="med"/>
            <a:tailEnd type="none" w="med" len="med"/>
          </a:ln>
        </p:spPr>
      </p:sp>
      <p:sp>
        <p:nvSpPr>
          <p:cNvPr id="37895" name="Line 3"/>
          <p:cNvSpPr/>
          <p:nvPr/>
        </p:nvSpPr>
        <p:spPr>
          <a:xfrm>
            <a:off x="152400" y="914400"/>
            <a:ext cx="8763000" cy="0"/>
          </a:xfrm>
          <a:prstGeom prst="line">
            <a:avLst/>
          </a:prstGeom>
          <a:ln w="19050" cap="flat" cmpd="sng">
            <a:solidFill>
              <a:schemeClr val="hlink"/>
            </a:solidFill>
            <a:prstDash val="solid"/>
            <a:headEnd type="none" w="med" len="med"/>
            <a:tailEnd type="none" w="med" len="me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7570" name="Rectangle 2"/>
          <p:cNvSpPr>
            <a:spLocks noChangeArrowheads="1"/>
          </p:cNvSpPr>
          <p:nvPr/>
        </p:nvSpPr>
        <p:spPr bwMode="auto">
          <a:xfrm>
            <a:off x="0" y="0"/>
            <a:ext cx="9144000" cy="990600"/>
          </a:xfrm>
          <a:prstGeom prst="rect">
            <a:avLst/>
          </a:prstGeom>
          <a:no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
        <p:nvSpPr>
          <p:cNvPr id="877571" name="Text Box 3"/>
          <p:cNvSpPr txBox="1">
            <a:spLocks noChangeArrowheads="1"/>
          </p:cNvSpPr>
          <p:nvPr/>
        </p:nvSpPr>
        <p:spPr bwMode="auto">
          <a:xfrm>
            <a:off x="228600" y="152400"/>
            <a:ext cx="6303963" cy="584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dirty="0">
                <a:effectLst>
                  <a:outerShdw blurRad="38100" dist="38100" dir="2700000" algn="tl">
                    <a:srgbClr val="C0C0C0"/>
                  </a:outerShdw>
                </a:effectLst>
                <a:latin typeface="Times" pitchFamily="18" charset="0"/>
                <a:ea typeface="+mn-ea"/>
                <a:cs typeface="+mn-cs"/>
              </a:rPr>
              <a:t>PROTOCOLS AND STANDARDS</a:t>
            </a:r>
            <a:endParaRPr kumimoji="0" lang="en-US" kern="1200" cap="none" spc="0" normalizeH="0" baseline="0" noProof="0" dirty="0">
              <a:effectLst>
                <a:outerShdw blurRad="38100" dist="38100" dir="2700000" algn="tl">
                  <a:srgbClr val="C0C0C0"/>
                </a:outerShdw>
              </a:effectLst>
              <a:latin typeface="Times" pitchFamily="18" charset="0"/>
              <a:ea typeface="+mn-ea"/>
              <a:cs typeface="+mn-cs"/>
            </a:endParaRPr>
          </a:p>
        </p:txBody>
      </p:sp>
      <p:sp>
        <p:nvSpPr>
          <p:cNvPr id="39940"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sz="1800" dirty="0">
              <a:latin typeface="Times New Roman" panose="02020603050405020304" pitchFamily="18" charset="0"/>
            </a:endParaRPr>
          </a:p>
        </p:txBody>
      </p:sp>
      <p:sp>
        <p:nvSpPr>
          <p:cNvPr id="23559" name="Rectangle 6"/>
          <p:cNvSpPr>
            <a:spLocks noChangeArrowheads="1"/>
          </p:cNvSpPr>
          <p:nvPr/>
        </p:nvSpPr>
        <p:spPr bwMode="auto">
          <a:xfrm>
            <a:off x="304800" y="914400"/>
            <a:ext cx="8534400" cy="4340225"/>
          </a:xfrm>
          <a:prstGeom prst="rect">
            <a:avLst/>
          </a:prstGeom>
          <a:noFill/>
          <a:ln w="9525">
            <a:noFill/>
            <a:miter lim="800000"/>
          </a:ln>
        </p:spPr>
        <p:txBody>
          <a:bodyPr>
            <a:spAutoFit/>
          </a:bodyPr>
          <a:lstStyle/>
          <a:p>
            <a:pPr marL="685800" marR="0" lvl="0" indent="-393700" algn="l" defTabSz="914400" rtl="0" eaLnBrk="0" fontAlgn="base" latinLnBrk="0" hangingPunct="0">
              <a:lnSpc>
                <a:spcPct val="100000"/>
              </a:lnSpc>
              <a:spcBef>
                <a:spcPct val="0"/>
              </a:spcBef>
              <a:spcAft>
                <a:spcPct val="0"/>
              </a:spcAft>
              <a:buClr>
                <a:schemeClr val="tx1"/>
              </a:buClr>
              <a:buSzPct val="117000"/>
              <a:buFontTx/>
              <a:buNone/>
              <a:defRPr/>
            </a:pP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
                <a:schemeClr val="tx1"/>
              </a:buClr>
              <a:buSzPct val="117000"/>
              <a:buFont typeface="Wingdings" panose="05000000000000000000" pitchFamily="2" charset="2"/>
              <a:buNone/>
              <a:defRPr/>
            </a:pPr>
            <a:r>
              <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Standards Organizations </a:t>
            </a: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749300" marR="0" lvl="0" indent="-457200" algn="l" defTabSz="914400" rtl="0" eaLnBrk="0" fontAlgn="base" latinLnBrk="0" hangingPunct="0">
              <a:lnSpc>
                <a:spcPct val="150000"/>
              </a:lnSpc>
              <a:spcBef>
                <a:spcPct val="0"/>
              </a:spcBef>
              <a:spcAft>
                <a:spcPct val="0"/>
              </a:spcAft>
              <a:buClr>
                <a:schemeClr val="tx1"/>
              </a:buClr>
              <a:buSzPct val="117000"/>
              <a:buFont typeface="Arial" panose="020B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International Organization for Standardization (</a:t>
            </a:r>
            <a:r>
              <a:rPr kumimoji="0" 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ISO</a:t>
            </a: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9300" marR="0" lvl="0" indent="-457200" algn="l" defTabSz="914400" rtl="0" eaLnBrk="0" fontAlgn="base" latinLnBrk="0" hangingPunct="0">
              <a:lnSpc>
                <a:spcPct val="150000"/>
              </a:lnSpc>
              <a:spcBef>
                <a:spcPct val="0"/>
              </a:spcBef>
              <a:spcAft>
                <a:spcPct val="0"/>
              </a:spcAft>
              <a:buClr>
                <a:schemeClr val="tx1"/>
              </a:buClr>
              <a:buSzPct val="117000"/>
              <a:buFont typeface="Arial" panose="020B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International Telecommunication Union - Telecommunication Standards (</a:t>
            </a:r>
            <a:r>
              <a:rPr kumimoji="0" lang="en-US" sz="20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ITU-T</a:t>
            </a: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t>
            </a:r>
            <a:endParaRPr kumimoji="0" lang="en-US" sz="20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Times New Roman" panose="02020603050405020304" pitchFamily="18" charset="0"/>
            </a:endParaRPr>
          </a:p>
          <a:p>
            <a:pPr marL="749300" marR="0" lvl="0" indent="-457200" algn="l" defTabSz="914400" rtl="0" eaLnBrk="0" fontAlgn="base" latinLnBrk="0" hangingPunct="0">
              <a:lnSpc>
                <a:spcPct val="150000"/>
              </a:lnSpc>
              <a:spcBef>
                <a:spcPct val="0"/>
              </a:spcBef>
              <a:spcAft>
                <a:spcPct val="0"/>
              </a:spcAft>
              <a:buClr>
                <a:schemeClr val="tx1"/>
              </a:buClr>
              <a:buSzPct val="117000"/>
              <a:buFont typeface="Arial" panose="020B0604020202020204" pitchFamily="34" charset="0"/>
              <a:buChar char="•"/>
              <a:defRPr/>
            </a:pPr>
            <a:r>
              <a:rPr kumimoji="0" lang="en-GB"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American National Standards Institute (</a:t>
            </a:r>
            <a:r>
              <a:rPr kumimoji="0" 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ANSI</a:t>
            </a: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9300" marR="0" lvl="0" indent="-457200" algn="l" defTabSz="914400" rtl="0" eaLnBrk="0" fontAlgn="base" latinLnBrk="0" hangingPunct="0">
              <a:lnSpc>
                <a:spcPct val="150000"/>
              </a:lnSpc>
              <a:spcBef>
                <a:spcPct val="0"/>
              </a:spcBef>
              <a:spcAft>
                <a:spcPct val="0"/>
              </a:spcAft>
              <a:buClr>
                <a:schemeClr val="tx1"/>
              </a:buClr>
              <a:buSzPct val="117000"/>
              <a:buFont typeface="Arial" panose="020B0604020202020204" pitchFamily="34" charset="0"/>
              <a:buChar char="•"/>
              <a:defRPr/>
            </a:pPr>
            <a:r>
              <a:rPr kumimoji="0" lang="en-GB"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Institute of Electrical and Electronics Engineers (</a:t>
            </a:r>
            <a:r>
              <a:rPr kumimoji="0" 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IEEE</a:t>
            </a: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9300" marR="0" lvl="0" indent="-457200" algn="l" defTabSz="914400" rtl="0" eaLnBrk="0" fontAlgn="base" latinLnBrk="0" hangingPunct="0">
              <a:lnSpc>
                <a:spcPct val="150000"/>
              </a:lnSpc>
              <a:spcBef>
                <a:spcPct val="0"/>
              </a:spcBef>
              <a:spcAft>
                <a:spcPct val="0"/>
              </a:spcAft>
              <a:buClr>
                <a:schemeClr val="tx1"/>
              </a:buClr>
              <a:buSzPct val="117000"/>
              <a:buFont typeface="Arial" panose="020B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Electronic Industries Association (</a:t>
            </a:r>
            <a:r>
              <a:rPr kumimoji="0" 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EIA</a:t>
            </a: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9300" marR="0" lvl="0" indent="-457200" algn="l" defTabSz="914400" rtl="0" eaLnBrk="0" fontAlgn="base" latinLnBrk="0" hangingPunct="0">
              <a:lnSpc>
                <a:spcPct val="100000"/>
              </a:lnSpc>
              <a:spcBef>
                <a:spcPct val="0"/>
              </a:spcBef>
              <a:spcAft>
                <a:spcPct val="0"/>
              </a:spcAft>
              <a:buClr>
                <a:schemeClr val="tx1"/>
              </a:buClr>
              <a:buSzPct val="117000"/>
              <a:buFontTx/>
              <a:buNone/>
              <a:defRPr/>
            </a:pP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a:p>
            <a:pPr marL="749300" marR="0" lvl="0" indent="-457200" algn="l" defTabSz="914400" rtl="0" eaLnBrk="0" fontAlgn="base" latinLnBrk="0" hangingPunct="0">
              <a:lnSpc>
                <a:spcPct val="100000"/>
              </a:lnSpc>
              <a:spcBef>
                <a:spcPct val="0"/>
              </a:spcBef>
              <a:spcAft>
                <a:spcPct val="0"/>
              </a:spcAft>
              <a:buClr>
                <a:schemeClr val="tx1"/>
              </a:buClr>
              <a:buSzPct val="117000"/>
              <a:buFontTx/>
              <a:buNone/>
              <a:defRPr/>
            </a:pPr>
            <a:endPar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endParaRPr>
          </a:p>
        </p:txBody>
      </p:sp>
      <p:sp>
        <p:nvSpPr>
          <p:cNvPr id="39942" name="Line 2"/>
          <p:cNvSpPr/>
          <p:nvPr/>
        </p:nvSpPr>
        <p:spPr>
          <a:xfrm>
            <a:off x="152400" y="76200"/>
            <a:ext cx="8763000" cy="0"/>
          </a:xfrm>
          <a:prstGeom prst="line">
            <a:avLst/>
          </a:prstGeom>
          <a:ln w="76200" cap="flat" cmpd="sng">
            <a:solidFill>
              <a:schemeClr val="hlink"/>
            </a:solidFill>
            <a:prstDash val="solid"/>
            <a:headEnd type="none" w="med" len="med"/>
            <a:tailEnd type="none" w="med" len="med"/>
          </a:ln>
        </p:spPr>
      </p:sp>
      <p:sp>
        <p:nvSpPr>
          <p:cNvPr id="39943" name="Line 3"/>
          <p:cNvSpPr/>
          <p:nvPr/>
        </p:nvSpPr>
        <p:spPr>
          <a:xfrm>
            <a:off x="152400" y="914400"/>
            <a:ext cx="8763000" cy="0"/>
          </a:xfrm>
          <a:prstGeom prst="line">
            <a:avLst/>
          </a:prstGeom>
          <a:ln w="19050" cap="flat" cmpd="sng">
            <a:solidFill>
              <a:schemeClr val="hlink"/>
            </a:solidFill>
            <a:prstDash val="solid"/>
            <a:headEnd type="none" w="med" len="med"/>
            <a:tailEnd type="none" w="med" len="me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2606675" y="2514600"/>
            <a:ext cx="3817938" cy="2862263"/>
          </a:xfrm>
          <a:prstGeom prst="rect">
            <a:avLst/>
          </a:prstGeom>
          <a:noFill/>
          <a:ln w="9525">
            <a:noFill/>
          </a:ln>
        </p:spPr>
        <p:txBody>
          <a:bodyPr wrap="none">
            <a:spAutoFit/>
          </a:bodyPr>
          <a:p>
            <a:pPr algn="ctr"/>
            <a:r>
              <a:rPr lang="en-US" altLang="en-US" sz="6000" b="0" dirty="0">
                <a:latin typeface="Arial" panose="020B0604020202020204" pitchFamily="34" charset="0"/>
              </a:rPr>
              <a:t>Lecture 2</a:t>
            </a:r>
            <a:endParaRPr lang="en-US" altLang="en-US" sz="6000" b="0" dirty="0">
              <a:latin typeface="Arial" panose="020B0604020202020204" pitchFamily="34" charset="0"/>
            </a:endParaRPr>
          </a:p>
          <a:p>
            <a:pPr algn="ctr"/>
            <a:endParaRPr lang="en-US" altLang="en-US" sz="6000" b="0" i="1" dirty="0">
              <a:latin typeface="Arial" panose="020B0604020202020204" pitchFamily="34" charset="0"/>
            </a:endParaRPr>
          </a:p>
          <a:p>
            <a:pPr algn="ctr"/>
            <a:r>
              <a:rPr lang="en-US" altLang="en-US" sz="6000" b="0" i="1" dirty="0">
                <a:latin typeface="Arial" panose="020B0604020202020204" pitchFamily="34" charset="0"/>
              </a:rPr>
              <a:t>OSI Model</a:t>
            </a:r>
            <a:endParaRPr lang="en-US" altLang="en-US" sz="6000" b="0" i="1" dirty="0">
              <a:latin typeface="Arial" panose="020B0604020202020204" pitchFamily="34" charset="0"/>
            </a:endParaRPr>
          </a:p>
        </p:txBody>
      </p:sp>
      <p:sp>
        <p:nvSpPr>
          <p:cNvPr id="41987" name="Text Box 3"/>
          <p:cNvSpPr txBox="1"/>
          <p:nvPr/>
        </p:nvSpPr>
        <p:spPr>
          <a:xfrm>
            <a:off x="1066800" y="990600"/>
            <a:ext cx="6680200" cy="1108075"/>
          </a:xfrm>
          <a:prstGeom prst="rect">
            <a:avLst/>
          </a:prstGeom>
          <a:noFill/>
          <a:ln w="9525">
            <a:noFill/>
          </a:ln>
        </p:spPr>
        <p:txBody>
          <a:bodyPr wrap="none">
            <a:spAutoFit/>
          </a:bodyPr>
          <a:p>
            <a:pPr algn="ctr"/>
            <a:r>
              <a:rPr lang="en-US" altLang="en-US" sz="6600" i="1" dirty="0">
                <a:solidFill>
                  <a:schemeClr val="tx2"/>
                </a:solidFill>
                <a:latin typeface="Arial" panose="020B0604020202020204" pitchFamily="34" charset="0"/>
              </a:rPr>
              <a:t>Network Models</a:t>
            </a:r>
            <a:endParaRPr lang="en-US" altLang="en-US" sz="6600" i="1" dirty="0">
              <a:solidFill>
                <a:schemeClr val="tx2"/>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5250" name="Rectangle 2"/>
          <p:cNvSpPr>
            <a:spLocks noChangeArrowheads="1"/>
          </p:cNvSpPr>
          <p:nvPr/>
        </p:nvSpPr>
        <p:spPr bwMode="auto">
          <a:xfrm>
            <a:off x="0" y="0"/>
            <a:ext cx="9144000" cy="838200"/>
          </a:xfrm>
          <a:prstGeom prst="rect">
            <a:avLst/>
          </a:prstGeom>
          <a:noFill/>
          <a:ln w="9525">
            <a:solidFill>
              <a:srgbClr val="FF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565251" name="Text Box 3"/>
          <p:cNvSpPr txBox="1">
            <a:spLocks noChangeArrowheads="1"/>
          </p:cNvSpPr>
          <p:nvPr/>
        </p:nvSpPr>
        <p:spPr bwMode="auto">
          <a:xfrm>
            <a:off x="228600" y="76200"/>
            <a:ext cx="4452938" cy="57943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dirty="0">
                <a:effectLst>
                  <a:outerShdw blurRad="38100" dist="38100" dir="2700000" algn="tl">
                    <a:srgbClr val="C0C0C0"/>
                  </a:outerShdw>
                </a:effectLst>
                <a:latin typeface="Times" pitchFamily="18" charset="0"/>
                <a:ea typeface="+mn-ea"/>
                <a:cs typeface="+mn-cs"/>
              </a:rPr>
              <a:t>1-5   LAYERED TASKS</a:t>
            </a:r>
            <a:endParaRPr kumimoji="0" lang="en-US" kern="1200" cap="none" spc="0" normalizeH="0" baseline="0" noProof="0" dirty="0">
              <a:effectLst>
                <a:outerShdw blurRad="38100" dist="38100" dir="2700000" algn="tl">
                  <a:srgbClr val="C0C0C0"/>
                </a:outerShdw>
              </a:effectLst>
              <a:latin typeface="Times" pitchFamily="18" charset="0"/>
              <a:ea typeface="+mn-ea"/>
              <a:cs typeface="+mn-cs"/>
            </a:endParaRPr>
          </a:p>
        </p:txBody>
      </p:sp>
      <p:sp>
        <p:nvSpPr>
          <p:cNvPr id="43012"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dirty="0">
              <a:latin typeface="Arial" panose="020B0604020202020204" pitchFamily="34" charset="0"/>
            </a:endParaRPr>
          </a:p>
        </p:txBody>
      </p:sp>
      <p:sp>
        <p:nvSpPr>
          <p:cNvPr id="8" name="Rectangle 4"/>
          <p:cNvSpPr txBox="1">
            <a:spLocks noChangeArrowheads="1"/>
          </p:cNvSpPr>
          <p:nvPr/>
        </p:nvSpPr>
        <p:spPr>
          <a:xfrm>
            <a:off x="466725" y="1255713"/>
            <a:ext cx="8143875" cy="2478088"/>
          </a:xfrm>
          <a:prstGeom prst="rect">
            <a:avLst/>
          </a:prstGeom>
        </p:spPr>
        <p:txBody>
          <a:bodyPr/>
          <a:p>
            <a:pPr marL="342900" indent="-342900">
              <a:lnSpc>
                <a:spcPct val="90000"/>
              </a:lnSpc>
              <a:spcBef>
                <a:spcPct val="20000"/>
              </a:spcBef>
              <a:buClr>
                <a:schemeClr val="folHlink"/>
              </a:buClr>
              <a:buSzPct val="60000"/>
              <a:buFont typeface="Wingdings" panose="05000000000000000000" pitchFamily="2" charset="2"/>
              <a:buChar char="n"/>
            </a:pPr>
            <a:r>
              <a:rPr sz="2400" b="0" dirty="0">
                <a:latin typeface="Tahoma" panose="020B0604030504040204" pitchFamily="34" charset="0"/>
              </a:rPr>
              <a:t>A network model is a layered architecture</a:t>
            </a:r>
            <a:endParaRPr sz="2400" b="0" dirty="0">
              <a:latin typeface="Tahoma" panose="020B0604030504040204" pitchFamily="34" charset="0"/>
            </a:endParaRPr>
          </a:p>
          <a:p>
            <a:pPr marL="742950" lvl="1" indent="-285750">
              <a:lnSpc>
                <a:spcPct val="90000"/>
              </a:lnSpc>
              <a:spcBef>
                <a:spcPct val="20000"/>
              </a:spcBef>
              <a:buClr>
                <a:schemeClr val="hlink"/>
              </a:buClr>
              <a:buSzPct val="55000"/>
              <a:buFont typeface="Wingdings" panose="05000000000000000000" pitchFamily="2" charset="2"/>
              <a:buChar char="n"/>
            </a:pPr>
            <a:r>
              <a:rPr lang="en-US" altLang="zh-CN" sz="2000" b="0" dirty="0">
                <a:latin typeface="Tahoma" panose="020B0604030504040204" pitchFamily="34" charset="0"/>
                <a:ea typeface="SimSun" panose="02010600030101010101" pitchFamily="2" charset="-122"/>
              </a:rPr>
              <a:t>Task broken into subtasks</a:t>
            </a:r>
            <a:endParaRPr lang="en-US" altLang="zh-CN" sz="2000" b="0" dirty="0">
              <a:latin typeface="Tahoma" panose="020B0604030504040204" pitchFamily="34" charset="0"/>
              <a:ea typeface="SimSun" panose="02010600030101010101" pitchFamily="2" charset="-122"/>
            </a:endParaRPr>
          </a:p>
          <a:p>
            <a:pPr marL="742950" lvl="1" indent="-285750">
              <a:lnSpc>
                <a:spcPct val="90000"/>
              </a:lnSpc>
              <a:spcBef>
                <a:spcPct val="20000"/>
              </a:spcBef>
              <a:buClr>
                <a:schemeClr val="hlink"/>
              </a:buClr>
              <a:buSzPct val="55000"/>
              <a:buFont typeface="Wingdings" panose="05000000000000000000" pitchFamily="2" charset="2"/>
              <a:buChar char="n"/>
            </a:pPr>
            <a:r>
              <a:rPr lang="en-US" altLang="zh-CN" sz="2000" b="0" dirty="0">
                <a:latin typeface="Tahoma" panose="020B0604030504040204" pitchFamily="34" charset="0"/>
                <a:ea typeface="SimSun" panose="02010600030101010101" pitchFamily="2" charset="-122"/>
              </a:rPr>
              <a:t>Implemented separately in layers in stack</a:t>
            </a:r>
            <a:endParaRPr lang="en-US" altLang="zh-CN" sz="2000" b="0" dirty="0">
              <a:latin typeface="Tahoma" panose="020B0604030504040204" pitchFamily="34" charset="0"/>
              <a:ea typeface="SimSun" panose="02010600030101010101" pitchFamily="2" charset="-122"/>
            </a:endParaRPr>
          </a:p>
          <a:p>
            <a:pPr marL="742950" lvl="1" indent="-285750">
              <a:lnSpc>
                <a:spcPct val="90000"/>
              </a:lnSpc>
              <a:spcBef>
                <a:spcPct val="20000"/>
              </a:spcBef>
              <a:buClr>
                <a:schemeClr val="hlink"/>
              </a:buClr>
              <a:buSzPct val="55000"/>
              <a:buFont typeface="Wingdings" panose="05000000000000000000" pitchFamily="2" charset="2"/>
              <a:buChar char="n"/>
            </a:pPr>
            <a:r>
              <a:rPr lang="en-US" altLang="zh-CN" sz="2000" b="0" dirty="0">
                <a:latin typeface="Tahoma" panose="020B0604030504040204" pitchFamily="34" charset="0"/>
                <a:ea typeface="SimSun" panose="02010600030101010101" pitchFamily="2" charset="-122"/>
              </a:rPr>
              <a:t>Functions need in both systems</a:t>
            </a:r>
            <a:endParaRPr lang="en-US" altLang="zh-CN" sz="2000" b="0" dirty="0">
              <a:latin typeface="Tahoma" panose="020B0604030504040204" pitchFamily="34" charset="0"/>
              <a:ea typeface="SimSun" panose="02010600030101010101" pitchFamily="2" charset="-122"/>
            </a:endParaRPr>
          </a:p>
          <a:p>
            <a:pPr marL="742950" lvl="1" indent="-285750">
              <a:lnSpc>
                <a:spcPct val="90000"/>
              </a:lnSpc>
              <a:spcBef>
                <a:spcPct val="20000"/>
              </a:spcBef>
              <a:buClr>
                <a:schemeClr val="hlink"/>
              </a:buClr>
              <a:buSzPct val="55000"/>
              <a:buFont typeface="Wingdings" panose="05000000000000000000" pitchFamily="2" charset="2"/>
              <a:buChar char="n"/>
            </a:pPr>
            <a:r>
              <a:rPr lang="en-US" altLang="zh-CN" sz="2000" b="0" dirty="0">
                <a:latin typeface="Tahoma" panose="020B0604030504040204" pitchFamily="34" charset="0"/>
                <a:ea typeface="SimSun" panose="02010600030101010101" pitchFamily="2" charset="-122"/>
              </a:rPr>
              <a:t>Peer layers communicate</a:t>
            </a:r>
            <a:endParaRPr lang="en-US" altLang="zh-CN" sz="2000" b="0" dirty="0">
              <a:latin typeface="Tahoma" panose="020B0604030504040204" pitchFamily="34" charset="0"/>
              <a:ea typeface="SimSun" panose="02010600030101010101" pitchFamily="2" charset="-122"/>
            </a:endParaRPr>
          </a:p>
          <a:p>
            <a:pPr marL="742950" lvl="1" indent="-285750">
              <a:lnSpc>
                <a:spcPct val="90000"/>
              </a:lnSpc>
              <a:spcBef>
                <a:spcPct val="20000"/>
              </a:spcBef>
              <a:buClr>
                <a:schemeClr val="hlink"/>
              </a:buClr>
              <a:buSzPct val="55000"/>
              <a:buFont typeface="Wingdings" panose="05000000000000000000" pitchFamily="2" charset="2"/>
              <a:buChar char="n"/>
            </a:pPr>
            <a:endParaRPr lang="en-US" altLang="zh-CN" sz="2000" b="0" dirty="0">
              <a:latin typeface="Tahoma" panose="020B0604030504040204" pitchFamily="34" charset="0"/>
              <a:ea typeface="SimSun" panose="02010600030101010101" pitchFamily="2" charset="-122"/>
            </a:endParaRPr>
          </a:p>
          <a:p>
            <a:pPr marL="342900" indent="-342900">
              <a:lnSpc>
                <a:spcPct val="90000"/>
              </a:lnSpc>
              <a:spcBef>
                <a:spcPct val="20000"/>
              </a:spcBef>
              <a:buClr>
                <a:schemeClr val="folHlink"/>
              </a:buClr>
              <a:buSzPct val="60000"/>
              <a:buFont typeface="Wingdings" panose="05000000000000000000" pitchFamily="2" charset="2"/>
              <a:buChar char="n"/>
            </a:pPr>
            <a:r>
              <a:rPr lang="en-US" altLang="zh-CN" sz="2400" b="0" dirty="0">
                <a:latin typeface="Tahoma" panose="020B0604030504040204" pitchFamily="34" charset="0"/>
                <a:ea typeface="SimSun" panose="02010600030101010101" pitchFamily="2" charset="-122"/>
              </a:rPr>
              <a:t>Protocol: </a:t>
            </a:r>
            <a:endParaRPr lang="en-US" altLang="zh-CN" sz="2400" b="0" dirty="0">
              <a:latin typeface="Tahoma" panose="020B0604030504040204" pitchFamily="34" charset="0"/>
              <a:ea typeface="SimSun" panose="02010600030101010101" pitchFamily="2" charset="-122"/>
            </a:endParaRPr>
          </a:p>
          <a:p>
            <a:pPr marL="742950" lvl="1" indent="-285750">
              <a:lnSpc>
                <a:spcPct val="90000"/>
              </a:lnSpc>
              <a:spcBef>
                <a:spcPct val="20000"/>
              </a:spcBef>
              <a:buClr>
                <a:schemeClr val="hlink"/>
              </a:buClr>
              <a:buSzPct val="55000"/>
              <a:buFont typeface="Wingdings" panose="05000000000000000000" pitchFamily="2" charset="2"/>
              <a:buChar char="n"/>
            </a:pPr>
            <a:r>
              <a:rPr lang="en-US" altLang="zh-CN" sz="2000" b="0" dirty="0">
                <a:latin typeface="Tahoma" panose="020B0604030504040204" pitchFamily="34" charset="0"/>
                <a:ea typeface="SimSun" panose="02010600030101010101" pitchFamily="2" charset="-122"/>
              </a:rPr>
              <a:t>A set of rules that governs data communication</a:t>
            </a:r>
            <a:endParaRPr lang="en-US" altLang="zh-CN" sz="2000" b="0" dirty="0">
              <a:latin typeface="Tahoma" panose="020B0604030504040204" pitchFamily="34" charset="0"/>
              <a:ea typeface="SimSun" panose="02010600030101010101" pitchFamily="2" charset="-122"/>
            </a:endParaRPr>
          </a:p>
          <a:p>
            <a:pPr marL="742950" lvl="1" indent="-285750">
              <a:lnSpc>
                <a:spcPct val="90000"/>
              </a:lnSpc>
              <a:spcBef>
                <a:spcPct val="20000"/>
              </a:spcBef>
              <a:buClr>
                <a:schemeClr val="hlink"/>
              </a:buClr>
              <a:buSzPct val="55000"/>
              <a:buFont typeface="Wingdings" panose="05000000000000000000" pitchFamily="2" charset="2"/>
              <a:buChar char="n"/>
            </a:pPr>
            <a:r>
              <a:rPr lang="en-US" altLang="zh-CN" sz="2000" b="0" dirty="0">
                <a:latin typeface="Tahoma" panose="020B0604030504040204" pitchFamily="34" charset="0"/>
                <a:ea typeface="SimSun" panose="02010600030101010101" pitchFamily="2" charset="-122"/>
              </a:rPr>
              <a:t>It represents an agreement between the communicating devices</a:t>
            </a:r>
            <a:endParaRPr lang="en-US" altLang="zh-CN" sz="2000" b="0" dirty="0">
              <a:latin typeface="Tahoma" panose="020B0604030504040204" pitchFamily="34" charset="0"/>
              <a:ea typeface="SimSun" panose="02010600030101010101" pitchFamily="2" charset="-122"/>
            </a:endParaRPr>
          </a:p>
          <a:p>
            <a:pPr marL="742950" lvl="1" indent="-285750">
              <a:lnSpc>
                <a:spcPct val="90000"/>
              </a:lnSpc>
              <a:spcBef>
                <a:spcPct val="20000"/>
              </a:spcBef>
              <a:buClr>
                <a:schemeClr val="hlink"/>
              </a:buClr>
              <a:buSzPct val="55000"/>
              <a:buFont typeface="Wingdings" panose="05000000000000000000" pitchFamily="2" charset="2"/>
              <a:buChar char="n"/>
            </a:pPr>
            <a:endParaRPr sz="1600" b="0" dirty="0">
              <a:latin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44035"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44036" name="Text Box 4"/>
          <p:cNvSpPr txBox="1"/>
          <p:nvPr/>
        </p:nvSpPr>
        <p:spPr>
          <a:xfrm>
            <a:off x="304800" y="381000"/>
            <a:ext cx="6707188" cy="584200"/>
          </a:xfrm>
          <a:prstGeom prst="rect">
            <a:avLst/>
          </a:prstGeom>
          <a:noFill/>
          <a:ln w="9525">
            <a:noFill/>
          </a:ln>
        </p:spPr>
        <p:txBody>
          <a:bodyPr wrap="none">
            <a:spAutoFit/>
          </a:bodyPr>
          <a:p>
            <a:r>
              <a:rPr lang="en-US" altLang="ar-SA" dirty="0">
                <a:latin typeface="Arial" panose="020B0604020202020204" pitchFamily="34" charset="0"/>
              </a:rPr>
              <a:t>Tasks involved in sending a letter</a:t>
            </a:r>
            <a:endParaRPr lang="en-US" altLang="ar-SA" sz="2000" i="1" dirty="0">
              <a:latin typeface="Arial" panose="020B0604020202020204" pitchFamily="34" charset="0"/>
            </a:endParaRPr>
          </a:p>
        </p:txBody>
      </p:sp>
      <p:pic>
        <p:nvPicPr>
          <p:cNvPr id="44037" name="Picture 6"/>
          <p:cNvPicPr>
            <a:picLocks noChangeAspect="1"/>
          </p:cNvPicPr>
          <p:nvPr/>
        </p:nvPicPr>
        <p:blipFill>
          <a:blip r:embed="rId1"/>
          <a:stretch>
            <a:fillRect/>
          </a:stretch>
        </p:blipFill>
        <p:spPr>
          <a:xfrm>
            <a:off x="1663700" y="1219200"/>
            <a:ext cx="4127500" cy="3552825"/>
          </a:xfrm>
          <a:prstGeom prst="rect">
            <a:avLst/>
          </a:prstGeom>
          <a:noFill/>
          <a:ln w="9525">
            <a:noFill/>
          </a:ln>
        </p:spPr>
      </p:pic>
      <p:sp>
        <p:nvSpPr>
          <p:cNvPr id="44038" name="Rectangle 30"/>
          <p:cNvSpPr/>
          <p:nvPr/>
        </p:nvSpPr>
        <p:spPr>
          <a:xfrm>
            <a:off x="838200" y="5494338"/>
            <a:ext cx="5715000" cy="830262"/>
          </a:xfrm>
          <a:prstGeom prst="rect">
            <a:avLst/>
          </a:prstGeom>
          <a:noFill/>
          <a:ln w="9525">
            <a:noFill/>
          </a:ln>
        </p:spPr>
        <p:txBody>
          <a:bodyPr>
            <a:spAutoFit/>
          </a:bodyPr>
          <a:p>
            <a:pPr>
              <a:buClr>
                <a:schemeClr val="tx1"/>
              </a:buClr>
              <a:buSzPct val="117000"/>
              <a:buFont typeface="Wingdings" panose="05000000000000000000" pitchFamily="2" charset="2"/>
            </a:pPr>
            <a:r>
              <a:rPr lang="en-US" altLang="ar-SA" sz="2400" dirty="0">
                <a:solidFill>
                  <a:srgbClr val="0033CC"/>
                </a:solidFill>
                <a:latin typeface="Arial" panose="020B0604020202020204" pitchFamily="34" charset="0"/>
              </a:rPr>
              <a:t>Sender, Receiver, and Carrier</a:t>
            </a:r>
            <a:br>
              <a:rPr lang="en-US" altLang="ar-SA" sz="2400" dirty="0">
                <a:solidFill>
                  <a:srgbClr val="0033CC"/>
                </a:solidFill>
                <a:latin typeface="Arial" panose="020B0604020202020204" pitchFamily="34" charset="0"/>
              </a:rPr>
            </a:br>
            <a:r>
              <a:rPr lang="en-US" altLang="ar-SA" sz="2400" dirty="0">
                <a:solidFill>
                  <a:srgbClr val="0033CC"/>
                </a:solidFill>
                <a:latin typeface="Arial" panose="020B0604020202020204" pitchFamily="34" charset="0"/>
              </a:rPr>
              <a:t>Hierarchy (services)</a:t>
            </a:r>
            <a:endParaRPr lang="en-US" altLang="ar-SA" sz="2400" dirty="0">
              <a:solidFill>
                <a:srgbClr val="0033CC"/>
              </a:solidFill>
              <a:latin typeface="Arial" panose="020B0604020202020204" pitchFamily="34" charset="0"/>
            </a:endParaRPr>
          </a:p>
        </p:txBody>
      </p:sp>
      <p:sp>
        <p:nvSpPr>
          <p:cNvPr id="8" name="Text Box 31"/>
          <p:cNvSpPr txBox="1">
            <a:spLocks noChangeArrowheads="1"/>
          </p:cNvSpPr>
          <p:nvPr/>
        </p:nvSpPr>
        <p:spPr bwMode="auto">
          <a:xfrm>
            <a:off x="850900" y="5018088"/>
            <a:ext cx="4862513" cy="519113"/>
          </a:xfrm>
          <a:prstGeom prst="rect">
            <a:avLst/>
          </a:prstGeom>
          <a:noFill/>
          <a:ln w="76200" algn="ctr">
            <a:noFill/>
            <a:miter lim="800000"/>
          </a:ln>
          <a:effectLst/>
        </p:spPr>
        <p:txBody>
          <a:bodyPr wrap="none">
            <a:spAutoFit/>
          </a:bodyPr>
          <a:lstStyle/>
          <a:p>
            <a:pPr marR="0" algn="ctr" defTabSz="914400">
              <a:buClrTx/>
              <a:buSzTx/>
              <a:buFontTx/>
              <a:buNone/>
              <a:defRPr/>
            </a:pPr>
            <a:r>
              <a:rPr kumimoji="0" lang="en-US" sz="2800" i="1" u="sng" kern="1200" cap="none" spc="0" normalizeH="0" baseline="0" noProof="0" dirty="0">
                <a:solidFill>
                  <a:schemeClr val="hlink"/>
                </a:solidFill>
                <a:effectLst>
                  <a:outerShdw blurRad="38100" dist="38100" dir="2700000" algn="tl">
                    <a:srgbClr val="C0C0C0"/>
                  </a:outerShdw>
                </a:effectLst>
                <a:latin typeface="Arial" panose="020B0604020202020204" pitchFamily="34" charset="0"/>
                <a:ea typeface="+mn-ea"/>
                <a:cs typeface="+mn-cs"/>
              </a:rPr>
              <a:t>Topics discussed in this section:</a:t>
            </a:r>
            <a:endParaRPr kumimoji="0" lang="en-US" sz="2800" i="1" u="sng" kern="1200" cap="none" spc="0" normalizeH="0" baseline="0" noProof="0" dirty="0">
              <a:solidFill>
                <a:schemeClr val="hlink"/>
              </a:solidFill>
              <a:effectLst>
                <a:outerShdw blurRad="38100" dist="38100" dir="2700000" algn="tl">
                  <a:srgbClr val="C0C0C0"/>
                </a:outerShdw>
              </a:effectLst>
              <a:latin typeface="Arial" panose="020B0604020202020204" pitchFamily="3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7890" name="Rectangle 2"/>
          <p:cNvSpPr>
            <a:spLocks noChangeArrowheads="1"/>
          </p:cNvSpPr>
          <p:nvPr/>
        </p:nvSpPr>
        <p:spPr bwMode="auto">
          <a:xfrm>
            <a:off x="0" y="0"/>
            <a:ext cx="9144000" cy="838200"/>
          </a:xfrm>
          <a:prstGeom prst="rect">
            <a:avLst/>
          </a:prstGeom>
          <a:noFill/>
          <a:ln w="9525">
            <a:solidFill>
              <a:srgbClr val="FF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677891" name="Text Box 3"/>
          <p:cNvSpPr txBox="1">
            <a:spLocks noChangeArrowheads="1"/>
          </p:cNvSpPr>
          <p:nvPr/>
        </p:nvSpPr>
        <p:spPr bwMode="auto">
          <a:xfrm>
            <a:off x="228600" y="76200"/>
            <a:ext cx="4670425" cy="584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dirty="0">
                <a:effectLst>
                  <a:outerShdw blurRad="38100" dist="38100" dir="2700000" algn="tl">
                    <a:srgbClr val="C0C0C0"/>
                  </a:outerShdw>
                </a:effectLst>
                <a:latin typeface="Times" pitchFamily="18" charset="0"/>
                <a:ea typeface="+mn-ea"/>
                <a:cs typeface="+mn-cs"/>
              </a:rPr>
              <a:t>1-5.1   THE OSI MODEL</a:t>
            </a:r>
            <a:endParaRPr kumimoji="0" lang="en-US" kern="1200" cap="none" spc="0" normalizeH="0" baseline="0" noProof="0" dirty="0">
              <a:effectLst>
                <a:outerShdw blurRad="38100" dist="38100" dir="2700000" algn="tl">
                  <a:srgbClr val="C0C0C0"/>
                </a:outerShdw>
              </a:effectLst>
              <a:latin typeface="Times" pitchFamily="18" charset="0"/>
              <a:ea typeface="+mn-ea"/>
              <a:cs typeface="+mn-cs"/>
            </a:endParaRPr>
          </a:p>
        </p:txBody>
      </p:sp>
      <p:sp>
        <p:nvSpPr>
          <p:cNvPr id="45060"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dirty="0">
              <a:latin typeface="Arial" panose="020B0604020202020204" pitchFamily="34" charset="0"/>
            </a:endParaRPr>
          </a:p>
        </p:txBody>
      </p:sp>
      <p:sp>
        <p:nvSpPr>
          <p:cNvPr id="677893" name="Rectangle 5"/>
          <p:cNvSpPr>
            <a:spLocks noChangeArrowheads="1"/>
          </p:cNvSpPr>
          <p:nvPr/>
        </p:nvSpPr>
        <p:spPr bwMode="auto">
          <a:xfrm>
            <a:off x="762000" y="1676400"/>
            <a:ext cx="7924800" cy="3970338"/>
          </a:xfrm>
          <a:prstGeom prst="rect">
            <a:avLst/>
          </a:prstGeom>
          <a:noFill/>
          <a:ln w="9525">
            <a:noFill/>
            <a:miter lim="800000"/>
          </a:ln>
          <a:effectLst/>
        </p:spPr>
        <p:txBody>
          <a:bodyPr anchor="ctr">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Established in 1947, the International Standards Organization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ISO</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is a multinational body dedicated to worldwide agreement on international standards. </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An ISO is the Open Systems Interconnection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OSI</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model is the standard that covers all aspects of network communications from ISO. It was first introduced in the late 1970s. </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8"/>
          <p:cNvSpPr/>
          <p:nvPr/>
        </p:nvSpPr>
        <p:spPr>
          <a:xfrm>
            <a:off x="442913" y="5334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46083" name="Line 9"/>
          <p:cNvSpPr/>
          <p:nvPr/>
        </p:nvSpPr>
        <p:spPr>
          <a:xfrm>
            <a:off x="457200" y="990600"/>
            <a:ext cx="8153400" cy="0"/>
          </a:xfrm>
          <a:prstGeom prst="line">
            <a:avLst/>
          </a:prstGeom>
          <a:ln w="76200" cap="flat" cmpd="sng">
            <a:solidFill>
              <a:srgbClr val="009900"/>
            </a:solidFill>
            <a:prstDash val="solid"/>
            <a:headEnd type="none" w="med" len="med"/>
            <a:tailEnd type="none" w="med" len="med"/>
          </a:ln>
        </p:spPr>
      </p:sp>
      <p:sp>
        <p:nvSpPr>
          <p:cNvPr id="46084" name="Line 10"/>
          <p:cNvSpPr/>
          <p:nvPr/>
        </p:nvSpPr>
        <p:spPr>
          <a:xfrm>
            <a:off x="458788" y="1981200"/>
            <a:ext cx="8153400" cy="0"/>
          </a:xfrm>
          <a:prstGeom prst="line">
            <a:avLst/>
          </a:prstGeom>
          <a:ln w="76200" cap="flat" cmpd="sng">
            <a:solidFill>
              <a:srgbClr val="009900"/>
            </a:solidFill>
            <a:prstDash val="solid"/>
            <a:headEnd type="none" w="med" len="med"/>
            <a:tailEnd type="none" w="med" len="med"/>
          </a:ln>
        </p:spPr>
      </p:sp>
      <p:sp>
        <p:nvSpPr>
          <p:cNvPr id="46085" name="Rectangle 11"/>
          <p:cNvSpPr/>
          <p:nvPr/>
        </p:nvSpPr>
        <p:spPr>
          <a:xfrm>
            <a:off x="495300" y="1082675"/>
            <a:ext cx="8077200" cy="822325"/>
          </a:xfrm>
          <a:prstGeom prst="rect">
            <a:avLst/>
          </a:prstGeom>
          <a:noFill/>
          <a:ln w="76200">
            <a:noFill/>
          </a:ln>
        </p:spPr>
        <p:txBody>
          <a:bodyPr>
            <a:spAutoFit/>
          </a:bodyPr>
          <a:p>
            <a:pPr algn="ctr"/>
            <a:r>
              <a:rPr lang="en-US" altLang="ar-SA" sz="2400" dirty="0">
                <a:latin typeface="Arial" panose="020B0604020202020204" pitchFamily="34" charset="0"/>
              </a:rPr>
              <a:t>ISO is the organization.</a:t>
            </a:r>
            <a:br>
              <a:rPr lang="en-US" altLang="ar-SA" sz="2400" dirty="0">
                <a:latin typeface="Arial" panose="020B0604020202020204" pitchFamily="34" charset="0"/>
              </a:rPr>
            </a:br>
            <a:r>
              <a:rPr lang="en-US" altLang="ar-SA" sz="2400" dirty="0">
                <a:latin typeface="Arial" panose="020B0604020202020204" pitchFamily="34" charset="0"/>
              </a:rPr>
              <a:t>OSI is the model.</a:t>
            </a:r>
            <a:endParaRPr lang="en-US" altLang="ar-SA" sz="2400" dirty="0">
              <a:latin typeface="Arial" panose="020B0604020202020204" pitchFamily="34" charset="0"/>
            </a:endParaRPr>
          </a:p>
        </p:txBody>
      </p:sp>
      <p:sp>
        <p:nvSpPr>
          <p:cNvPr id="46086" name="Rectangle 6"/>
          <p:cNvSpPr/>
          <p:nvPr/>
        </p:nvSpPr>
        <p:spPr>
          <a:xfrm>
            <a:off x="673100" y="3676650"/>
            <a:ext cx="5715000" cy="1187450"/>
          </a:xfrm>
          <a:prstGeom prst="rect">
            <a:avLst/>
          </a:prstGeom>
          <a:noFill/>
          <a:ln w="9525">
            <a:noFill/>
          </a:ln>
        </p:spPr>
        <p:txBody>
          <a:bodyPr>
            <a:spAutoFit/>
          </a:bodyPr>
          <a:p>
            <a:pPr>
              <a:buClr>
                <a:schemeClr val="tx1"/>
              </a:buClr>
              <a:buSzPct val="117000"/>
              <a:buFont typeface="Wingdings" panose="05000000000000000000" pitchFamily="2" charset="2"/>
            </a:pPr>
            <a:r>
              <a:rPr lang="fr-FR" altLang="ar-SA" sz="2400" dirty="0">
                <a:solidFill>
                  <a:srgbClr val="0033CC"/>
                </a:solidFill>
                <a:latin typeface="Arial" panose="020B0604020202020204" pitchFamily="34" charset="0"/>
              </a:rPr>
              <a:t>Layered Architecture</a:t>
            </a:r>
            <a:br>
              <a:rPr lang="fr-FR" altLang="ar-SA" sz="2400" dirty="0">
                <a:solidFill>
                  <a:srgbClr val="0033CC"/>
                </a:solidFill>
                <a:latin typeface="Arial" panose="020B0604020202020204" pitchFamily="34" charset="0"/>
              </a:rPr>
            </a:br>
            <a:r>
              <a:rPr lang="fr-FR" altLang="ar-SA" sz="2400" dirty="0">
                <a:solidFill>
                  <a:srgbClr val="0033CC"/>
                </a:solidFill>
                <a:latin typeface="Arial" panose="020B0604020202020204" pitchFamily="34" charset="0"/>
              </a:rPr>
              <a:t>Peer-to-Peer Processes</a:t>
            </a:r>
            <a:endParaRPr lang="fr-FR" altLang="ar-SA" sz="2400" dirty="0">
              <a:solidFill>
                <a:srgbClr val="0033CC"/>
              </a:solidFill>
              <a:latin typeface="Arial" panose="020B0604020202020204" pitchFamily="34" charset="0"/>
            </a:endParaRPr>
          </a:p>
          <a:p>
            <a:pPr>
              <a:buClr>
                <a:schemeClr val="tx1"/>
              </a:buClr>
              <a:buSzPct val="117000"/>
              <a:buFont typeface="Wingdings" panose="05000000000000000000" pitchFamily="2" charset="2"/>
            </a:pPr>
            <a:r>
              <a:rPr lang="en-US" altLang="ar-SA" sz="2400" dirty="0">
                <a:solidFill>
                  <a:srgbClr val="0033CC"/>
                </a:solidFill>
                <a:latin typeface="Arial" panose="020B0604020202020204" pitchFamily="34" charset="0"/>
              </a:rPr>
              <a:t>Encapsulation</a:t>
            </a:r>
            <a:endParaRPr lang="en-US" altLang="ar-SA" sz="2400" dirty="0">
              <a:solidFill>
                <a:srgbClr val="0033CC"/>
              </a:solidFill>
              <a:latin typeface="Arial" panose="020B0604020202020204" pitchFamily="34" charset="0"/>
            </a:endParaRPr>
          </a:p>
        </p:txBody>
      </p:sp>
      <p:sp>
        <p:nvSpPr>
          <p:cNvPr id="7" name="Text Box 7"/>
          <p:cNvSpPr txBox="1">
            <a:spLocks noChangeArrowheads="1"/>
          </p:cNvSpPr>
          <p:nvPr/>
        </p:nvSpPr>
        <p:spPr bwMode="auto">
          <a:xfrm>
            <a:off x="685800" y="3200400"/>
            <a:ext cx="4862513" cy="519113"/>
          </a:xfrm>
          <a:prstGeom prst="rect">
            <a:avLst/>
          </a:prstGeom>
          <a:noFill/>
          <a:ln w="76200" algn="ctr">
            <a:noFill/>
            <a:miter lim="800000"/>
          </a:ln>
          <a:effectLst/>
        </p:spPr>
        <p:txBody>
          <a:bodyPr wrap="none">
            <a:spAutoFit/>
          </a:bodyPr>
          <a:lstStyle/>
          <a:p>
            <a:pPr marR="0" algn="ctr" defTabSz="914400">
              <a:buClrTx/>
              <a:buSzTx/>
              <a:buFontTx/>
              <a:buNone/>
              <a:defRPr/>
            </a:pPr>
            <a:r>
              <a:rPr kumimoji="0" lang="en-US" sz="2800" i="1" u="sng" kern="1200" cap="none" spc="0" normalizeH="0" baseline="0" noProof="0">
                <a:solidFill>
                  <a:schemeClr val="hlink"/>
                </a:solidFill>
                <a:effectLst>
                  <a:outerShdw blurRad="38100" dist="38100" dir="2700000" algn="tl">
                    <a:srgbClr val="C0C0C0"/>
                  </a:outerShdw>
                </a:effectLst>
                <a:latin typeface="Arial" panose="020B0604020202020204" pitchFamily="34" charset="0"/>
                <a:ea typeface="+mn-ea"/>
                <a:cs typeface="+mn-cs"/>
              </a:rPr>
              <a:t>Topics discussed in this section:</a:t>
            </a:r>
            <a:endParaRPr kumimoji="0" lang="en-US" sz="2800" i="1" u="sng" kern="1200" cap="none" spc="0" normalizeH="0" baseline="0" noProof="0">
              <a:solidFill>
                <a:schemeClr val="hlink"/>
              </a:solidFill>
              <a:effectLst>
                <a:outerShdw blurRad="38100" dist="38100" dir="2700000" algn="tl">
                  <a:srgbClr val="C0C0C0"/>
                </a:outerShdw>
              </a:effectLst>
              <a:latin typeface="Arial" panose="020B0604020202020204" pitchFamily="3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Line 2"/>
          <p:cNvSpPr/>
          <p:nvPr/>
        </p:nvSpPr>
        <p:spPr>
          <a:xfrm>
            <a:off x="152400" y="228600"/>
            <a:ext cx="8763000" cy="0"/>
          </a:xfrm>
          <a:prstGeom prst="line">
            <a:avLst/>
          </a:prstGeom>
          <a:ln w="76200" cap="flat" cmpd="sng">
            <a:solidFill>
              <a:schemeClr val="hlink"/>
            </a:solidFill>
            <a:prstDash val="solid"/>
            <a:headEnd type="none" w="med" len="med"/>
            <a:tailEnd type="none" w="med" len="med"/>
          </a:ln>
        </p:spPr>
      </p:sp>
      <p:sp>
        <p:nvSpPr>
          <p:cNvPr id="47107" name="Line 3"/>
          <p:cNvSpPr/>
          <p:nvPr/>
        </p:nvSpPr>
        <p:spPr>
          <a:xfrm>
            <a:off x="152400" y="1066800"/>
            <a:ext cx="8763000" cy="0"/>
          </a:xfrm>
          <a:prstGeom prst="line">
            <a:avLst/>
          </a:prstGeom>
          <a:ln w="19050" cap="flat" cmpd="sng">
            <a:solidFill>
              <a:schemeClr val="hlink"/>
            </a:solidFill>
            <a:prstDash val="solid"/>
            <a:headEnd type="none" w="med" len="med"/>
            <a:tailEnd type="none" w="med" len="med"/>
          </a:ln>
        </p:spPr>
      </p:sp>
      <p:sp>
        <p:nvSpPr>
          <p:cNvPr id="47108" name="Text Box 4"/>
          <p:cNvSpPr txBox="1"/>
          <p:nvPr/>
        </p:nvSpPr>
        <p:spPr>
          <a:xfrm>
            <a:off x="4191000" y="1676400"/>
            <a:ext cx="3128963" cy="338138"/>
          </a:xfrm>
          <a:prstGeom prst="rect">
            <a:avLst/>
          </a:prstGeom>
          <a:noFill/>
          <a:ln w="9525">
            <a:noFill/>
          </a:ln>
        </p:spPr>
        <p:txBody>
          <a:bodyPr wrap="none">
            <a:spAutoFit/>
          </a:bodyPr>
          <a:p>
            <a:r>
              <a:rPr lang="en-US" altLang="ar-SA" sz="1600" i="1" dirty="0">
                <a:latin typeface="Arial" panose="020B0604020202020204" pitchFamily="34" charset="0"/>
              </a:rPr>
              <a:t>Seven layers of the OSI model</a:t>
            </a:r>
            <a:endParaRPr lang="en-US" altLang="ar-SA" sz="1600" i="1" dirty="0">
              <a:latin typeface="Arial" panose="020B0604020202020204" pitchFamily="34" charset="0"/>
            </a:endParaRPr>
          </a:p>
        </p:txBody>
      </p:sp>
      <p:pic>
        <p:nvPicPr>
          <p:cNvPr id="47109" name="Picture 6"/>
          <p:cNvPicPr>
            <a:picLocks noChangeAspect="1"/>
          </p:cNvPicPr>
          <p:nvPr/>
        </p:nvPicPr>
        <p:blipFill>
          <a:blip r:embed="rId1"/>
          <a:stretch>
            <a:fillRect/>
          </a:stretch>
        </p:blipFill>
        <p:spPr>
          <a:xfrm>
            <a:off x="4267200" y="2057400"/>
            <a:ext cx="3413125" cy="3503613"/>
          </a:xfrm>
          <a:prstGeom prst="rect">
            <a:avLst/>
          </a:prstGeom>
          <a:noFill/>
          <a:ln w="9525">
            <a:noFill/>
          </a:ln>
        </p:spPr>
      </p:pic>
      <p:sp>
        <p:nvSpPr>
          <p:cNvPr id="47110" name="Rectangle 6"/>
          <p:cNvSpPr/>
          <p:nvPr/>
        </p:nvSpPr>
        <p:spPr>
          <a:xfrm>
            <a:off x="381000" y="457200"/>
            <a:ext cx="3937000" cy="584200"/>
          </a:xfrm>
          <a:prstGeom prst="rect">
            <a:avLst/>
          </a:prstGeom>
          <a:noFill/>
          <a:ln w="9525">
            <a:noFill/>
          </a:ln>
        </p:spPr>
        <p:txBody>
          <a:bodyPr wrap="none">
            <a:spAutoFit/>
          </a:bodyPr>
          <a:p>
            <a:r>
              <a:rPr lang="en-US" altLang="ar-SA" dirty="0">
                <a:solidFill>
                  <a:srgbClr val="0033CC"/>
                </a:solidFill>
                <a:latin typeface="Arial" panose="020B0604020202020204" pitchFamily="34" charset="0"/>
              </a:rPr>
              <a:t>Layered</a:t>
            </a:r>
            <a:r>
              <a:rPr lang="fr-FR" altLang="ar-SA" dirty="0">
                <a:solidFill>
                  <a:srgbClr val="0033CC"/>
                </a:solidFill>
                <a:latin typeface="Arial" panose="020B0604020202020204" pitchFamily="34" charset="0"/>
              </a:rPr>
              <a:t> Architecture</a:t>
            </a:r>
            <a:endParaRPr lang="en-US" altLang="ar-SA" dirty="0">
              <a:latin typeface="Arial" panose="020B0604020202020204" pitchFamily="34" charset="0"/>
            </a:endParaRPr>
          </a:p>
        </p:txBody>
      </p:sp>
      <p:graphicFrame>
        <p:nvGraphicFramePr>
          <p:cNvPr id="8" name="Table 7"/>
          <p:cNvGraphicFramePr>
            <a:graphicFrameLocks noGrp="1"/>
          </p:cNvGraphicFramePr>
          <p:nvPr/>
        </p:nvGraphicFramePr>
        <p:xfrm>
          <a:off x="457200" y="1219200"/>
          <a:ext cx="2971800" cy="4267200"/>
        </p:xfrm>
        <a:graphic>
          <a:graphicData uri="http://schemas.openxmlformats.org/drawingml/2006/table">
            <a:tbl>
              <a:tblPr/>
              <a:tblGrid>
                <a:gridCol w="2971800"/>
              </a:tblGrid>
              <a:tr h="583271">
                <a:tc>
                  <a:txBody>
                    <a:bodyPr/>
                    <a:lstStyle/>
                    <a:p>
                      <a:pPr marL="0" marR="0" algn="ctr">
                        <a:lnSpc>
                          <a:spcPct val="115000"/>
                        </a:lnSpc>
                        <a:spcBef>
                          <a:spcPts val="0"/>
                        </a:spcBef>
                        <a:spcAft>
                          <a:spcPts val="1200"/>
                        </a:spcAft>
                      </a:pPr>
                      <a:r>
                        <a:rPr lang="en-US" sz="2000" b="1" u="none" dirty="0">
                          <a:solidFill>
                            <a:srgbClr val="000000"/>
                          </a:solidFill>
                          <a:latin typeface="Times New Roman" panose="02020603050405020304"/>
                          <a:ea typeface="Times New Roman" panose="02020603050405020304"/>
                          <a:cs typeface="Arial" panose="020B0604020202020204"/>
                        </a:rPr>
                        <a:t>Layers</a:t>
                      </a:r>
                      <a:endParaRPr lang="en-US" sz="2000" u="none" dirty="0">
                        <a:latin typeface="Calibri" panose="020F0502020204030204"/>
                        <a:ea typeface="Calibri" panose="020F0502020204030204"/>
                        <a:cs typeface="Arial" panose="020B0604020202020204"/>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38317">
                <a:tc>
                  <a:txBody>
                    <a:bodyPr/>
                    <a:lstStyle/>
                    <a:p>
                      <a:pPr marL="0" marR="0">
                        <a:lnSpc>
                          <a:spcPct val="115000"/>
                        </a:lnSpc>
                        <a:spcBef>
                          <a:spcPts val="0"/>
                        </a:spcBef>
                        <a:spcAft>
                          <a:spcPts val="1200"/>
                        </a:spcAft>
                      </a:pPr>
                      <a:r>
                        <a:rPr lang="en-US" sz="2000" u="none" dirty="0">
                          <a:solidFill>
                            <a:srgbClr val="000000"/>
                          </a:solidFill>
                          <a:latin typeface="Times New Roman" panose="02020603050405020304"/>
                          <a:ea typeface="Times New Roman" panose="02020603050405020304"/>
                          <a:cs typeface="Arial" panose="020B0604020202020204"/>
                        </a:rPr>
                        <a:t>Layer 7. </a:t>
                      </a:r>
                      <a:r>
                        <a:rPr lang="en-US" sz="2000" u="none" dirty="0">
                          <a:solidFill>
                            <a:srgbClr val="002BB8"/>
                          </a:solidFill>
                          <a:latin typeface="Times New Roman" panose="02020603050405020304"/>
                          <a:ea typeface="Times New Roman" panose="02020603050405020304"/>
                          <a:cs typeface="Arial" panose="020B0604020202020204"/>
                        </a:rPr>
                        <a:t>Application</a:t>
                      </a:r>
                      <a:endParaRPr lang="en-US" sz="2000" u="none" dirty="0">
                        <a:latin typeface="Calibri" panose="020F0502020204030204"/>
                        <a:ea typeface="Calibri" panose="020F0502020204030204"/>
                        <a:cs typeface="Arial" panose="020B0604020202020204"/>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1459">
                <a:tc>
                  <a:txBody>
                    <a:bodyPr/>
                    <a:lstStyle/>
                    <a:p>
                      <a:pPr marL="0" marR="0">
                        <a:lnSpc>
                          <a:spcPct val="115000"/>
                        </a:lnSpc>
                        <a:spcBef>
                          <a:spcPts val="0"/>
                        </a:spcBef>
                        <a:spcAft>
                          <a:spcPts val="1200"/>
                        </a:spcAft>
                      </a:pPr>
                      <a:r>
                        <a:rPr lang="en-US" sz="2000" u="none" dirty="0">
                          <a:solidFill>
                            <a:srgbClr val="000000"/>
                          </a:solidFill>
                          <a:latin typeface="Times New Roman" panose="02020603050405020304"/>
                          <a:ea typeface="Times New Roman" panose="02020603050405020304"/>
                          <a:cs typeface="Arial" panose="020B0604020202020204"/>
                        </a:rPr>
                        <a:t>Layer 6. </a:t>
                      </a:r>
                      <a:r>
                        <a:rPr lang="en-US" sz="2000" u="none" strike="noStrike" dirty="0">
                          <a:solidFill>
                            <a:srgbClr val="002BB8"/>
                          </a:solidFill>
                          <a:latin typeface="Times New Roman" panose="02020603050405020304"/>
                          <a:ea typeface="Times New Roman" panose="02020603050405020304"/>
                          <a:cs typeface="Arial" panose="020B0604020202020204"/>
                        </a:rPr>
                        <a:t>Presentation</a:t>
                      </a:r>
                      <a:endParaRPr lang="en-US" sz="2000" u="none" dirty="0">
                        <a:latin typeface="Calibri" panose="020F0502020204030204"/>
                        <a:ea typeface="Calibri" panose="020F0502020204030204"/>
                        <a:cs typeface="Arial" panose="020B0604020202020204"/>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1459">
                <a:tc>
                  <a:txBody>
                    <a:bodyPr/>
                    <a:lstStyle/>
                    <a:p>
                      <a:pPr marL="0" marR="0">
                        <a:lnSpc>
                          <a:spcPct val="115000"/>
                        </a:lnSpc>
                        <a:spcBef>
                          <a:spcPts val="0"/>
                        </a:spcBef>
                        <a:spcAft>
                          <a:spcPts val="1200"/>
                        </a:spcAft>
                      </a:pPr>
                      <a:r>
                        <a:rPr lang="en-US" sz="2000" u="none" dirty="0">
                          <a:solidFill>
                            <a:srgbClr val="000000"/>
                          </a:solidFill>
                          <a:latin typeface="Times New Roman" panose="02020603050405020304"/>
                          <a:ea typeface="Times New Roman" panose="02020603050405020304"/>
                          <a:cs typeface="Arial" panose="020B0604020202020204"/>
                        </a:rPr>
                        <a:t>Layer 5. </a:t>
                      </a:r>
                      <a:r>
                        <a:rPr lang="en-US" sz="2000" u="none" strike="noStrike" dirty="0">
                          <a:solidFill>
                            <a:srgbClr val="002BB8"/>
                          </a:solidFill>
                          <a:latin typeface="Times New Roman" panose="02020603050405020304"/>
                          <a:ea typeface="Times New Roman" panose="02020603050405020304"/>
                          <a:cs typeface="Arial" panose="020B0604020202020204"/>
                        </a:rPr>
                        <a:t>Session</a:t>
                      </a:r>
                      <a:endParaRPr lang="en-US" sz="2000" u="none" dirty="0">
                        <a:latin typeface="Calibri" panose="020F0502020204030204"/>
                        <a:ea typeface="Calibri" panose="020F0502020204030204"/>
                        <a:cs typeface="Arial" panose="020B0604020202020204"/>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1459">
                <a:tc>
                  <a:txBody>
                    <a:bodyPr/>
                    <a:lstStyle/>
                    <a:p>
                      <a:pPr marL="0" marR="0">
                        <a:lnSpc>
                          <a:spcPct val="115000"/>
                        </a:lnSpc>
                        <a:spcBef>
                          <a:spcPts val="0"/>
                        </a:spcBef>
                        <a:spcAft>
                          <a:spcPts val="1200"/>
                        </a:spcAft>
                      </a:pPr>
                      <a:r>
                        <a:rPr lang="en-US" sz="2000" u="none" dirty="0">
                          <a:solidFill>
                            <a:srgbClr val="000000"/>
                          </a:solidFill>
                          <a:latin typeface="Times New Roman" panose="02020603050405020304"/>
                          <a:ea typeface="Times New Roman" panose="02020603050405020304"/>
                          <a:cs typeface="Arial" panose="020B0604020202020204"/>
                        </a:rPr>
                        <a:t>Layer 4. </a:t>
                      </a:r>
                      <a:r>
                        <a:rPr lang="en-US" sz="2000" u="none" strike="noStrike" dirty="0">
                          <a:solidFill>
                            <a:srgbClr val="002BB8"/>
                          </a:solidFill>
                          <a:latin typeface="Times New Roman" panose="02020603050405020304"/>
                          <a:ea typeface="Times New Roman" panose="02020603050405020304"/>
                          <a:cs typeface="Arial" panose="020B0604020202020204"/>
                        </a:rPr>
                        <a:t>Transport</a:t>
                      </a:r>
                      <a:endParaRPr lang="en-US" sz="2000" u="none" dirty="0">
                        <a:latin typeface="Calibri" panose="020F0502020204030204"/>
                        <a:ea typeface="Calibri" panose="020F0502020204030204"/>
                        <a:cs typeface="Arial" panose="020B0604020202020204"/>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38317">
                <a:tc>
                  <a:txBody>
                    <a:bodyPr/>
                    <a:lstStyle/>
                    <a:p>
                      <a:pPr marL="0" marR="0">
                        <a:lnSpc>
                          <a:spcPct val="115000"/>
                        </a:lnSpc>
                        <a:spcBef>
                          <a:spcPts val="0"/>
                        </a:spcBef>
                        <a:spcAft>
                          <a:spcPts val="1200"/>
                        </a:spcAft>
                      </a:pPr>
                      <a:r>
                        <a:rPr lang="en-US" sz="2000" u="none" dirty="0">
                          <a:solidFill>
                            <a:srgbClr val="000000"/>
                          </a:solidFill>
                          <a:latin typeface="Times New Roman" panose="02020603050405020304"/>
                          <a:ea typeface="Times New Roman" panose="02020603050405020304"/>
                          <a:cs typeface="Arial" panose="020B0604020202020204"/>
                        </a:rPr>
                        <a:t>Layer 3. </a:t>
                      </a:r>
                      <a:r>
                        <a:rPr lang="en-US" sz="2000" u="none" strike="noStrike" dirty="0">
                          <a:solidFill>
                            <a:srgbClr val="002BB8"/>
                          </a:solidFill>
                          <a:latin typeface="Times New Roman" panose="02020603050405020304"/>
                          <a:ea typeface="Times New Roman" panose="02020603050405020304"/>
                          <a:cs typeface="Arial" panose="020B0604020202020204"/>
                        </a:rPr>
                        <a:t>Network</a:t>
                      </a:r>
                      <a:endParaRPr lang="en-US" sz="2000" u="none" dirty="0">
                        <a:latin typeface="Calibri" panose="020F0502020204030204"/>
                        <a:ea typeface="Calibri" panose="020F0502020204030204"/>
                        <a:cs typeface="Arial" panose="020B0604020202020204"/>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1459">
                <a:tc>
                  <a:txBody>
                    <a:bodyPr/>
                    <a:lstStyle/>
                    <a:p>
                      <a:pPr marL="0" marR="0">
                        <a:lnSpc>
                          <a:spcPct val="115000"/>
                        </a:lnSpc>
                        <a:spcBef>
                          <a:spcPts val="0"/>
                        </a:spcBef>
                        <a:spcAft>
                          <a:spcPts val="1200"/>
                        </a:spcAft>
                      </a:pPr>
                      <a:r>
                        <a:rPr lang="en-US" sz="2000" u="none" dirty="0">
                          <a:solidFill>
                            <a:srgbClr val="000000"/>
                          </a:solidFill>
                          <a:latin typeface="Times New Roman" panose="02020603050405020304"/>
                          <a:ea typeface="Times New Roman" panose="02020603050405020304"/>
                          <a:cs typeface="Arial" panose="020B0604020202020204"/>
                        </a:rPr>
                        <a:t>Layer 2. </a:t>
                      </a:r>
                      <a:r>
                        <a:rPr lang="en-US" sz="2000" u="none" strike="noStrike" dirty="0">
                          <a:solidFill>
                            <a:srgbClr val="002BB8"/>
                          </a:solidFill>
                          <a:latin typeface="Times New Roman" panose="02020603050405020304"/>
                          <a:ea typeface="Times New Roman" panose="02020603050405020304"/>
                          <a:cs typeface="Arial" panose="020B0604020202020204"/>
                        </a:rPr>
                        <a:t>Data Link</a:t>
                      </a:r>
                      <a:endParaRPr lang="en-US" sz="2000" u="none" dirty="0">
                        <a:latin typeface="Calibri" panose="020F0502020204030204"/>
                        <a:ea typeface="Calibri" panose="020F0502020204030204"/>
                        <a:cs typeface="Arial" panose="020B0604020202020204"/>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1459">
                <a:tc>
                  <a:txBody>
                    <a:bodyPr/>
                    <a:lstStyle/>
                    <a:p>
                      <a:pPr marL="0" marR="0">
                        <a:lnSpc>
                          <a:spcPct val="115000"/>
                        </a:lnSpc>
                        <a:spcBef>
                          <a:spcPts val="0"/>
                        </a:spcBef>
                        <a:spcAft>
                          <a:spcPts val="1200"/>
                        </a:spcAft>
                      </a:pPr>
                      <a:r>
                        <a:rPr lang="en-US" sz="2000" u="none" dirty="0">
                          <a:solidFill>
                            <a:srgbClr val="000000"/>
                          </a:solidFill>
                          <a:latin typeface="Times New Roman" panose="02020603050405020304"/>
                          <a:ea typeface="Times New Roman" panose="02020603050405020304"/>
                          <a:cs typeface="Arial" panose="020B0604020202020204"/>
                        </a:rPr>
                        <a:t>Layer 1. </a:t>
                      </a:r>
                      <a:r>
                        <a:rPr lang="en-US" sz="2000" u="none" strike="noStrike" dirty="0">
                          <a:solidFill>
                            <a:srgbClr val="002BB8"/>
                          </a:solidFill>
                          <a:latin typeface="Times New Roman" panose="02020603050405020304"/>
                          <a:ea typeface="Times New Roman" panose="02020603050405020304"/>
                          <a:cs typeface="Arial" panose="020B0604020202020204"/>
                        </a:rPr>
                        <a:t>Physical</a:t>
                      </a:r>
                      <a:endParaRPr lang="en-US" sz="2000" u="none" dirty="0">
                        <a:latin typeface="Calibri" panose="020F0502020204030204"/>
                        <a:ea typeface="Calibri" panose="020F0502020204030204"/>
                        <a:cs typeface="Arial" panose="020B0604020202020204"/>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47120" name="Straight Arrow Connector 8"/>
          <p:cNvCxnSpPr/>
          <p:nvPr/>
        </p:nvCxnSpPr>
        <p:spPr>
          <a:xfrm rot="5400000">
            <a:off x="2171700" y="3846513"/>
            <a:ext cx="3429000" cy="1587"/>
          </a:xfrm>
          <a:prstGeom prst="straightConnector1">
            <a:avLst/>
          </a:prstGeom>
          <a:ln w="28575" cap="flat" cmpd="sng">
            <a:solidFill>
              <a:schemeClr val="tx1"/>
            </a:solidFill>
            <a:prstDash val="solid"/>
            <a:headEnd type="none" w="med" len="med"/>
            <a:tailEnd type="arrow" w="med" len="med"/>
          </a:ln>
        </p:spPr>
      </p:cxnSp>
      <p:sp>
        <p:nvSpPr>
          <p:cNvPr id="47121" name="TextBox 9"/>
          <p:cNvSpPr txBox="1"/>
          <p:nvPr/>
        </p:nvSpPr>
        <p:spPr>
          <a:xfrm rot="-5400000">
            <a:off x="3386138" y="3654425"/>
            <a:ext cx="914400" cy="307975"/>
          </a:xfrm>
          <a:prstGeom prst="rect">
            <a:avLst/>
          </a:prstGeom>
          <a:solidFill>
            <a:schemeClr val="bg1"/>
          </a:solidFill>
          <a:ln w="9525">
            <a:noFill/>
          </a:ln>
        </p:spPr>
        <p:txBody>
          <a:bodyPr>
            <a:spAutoFit/>
          </a:bodyPr>
          <a:p>
            <a:r>
              <a:rPr lang="en-US" altLang="ar-SA" sz="1400" dirty="0">
                <a:latin typeface="Arial" panose="020B0604020202020204" pitchFamily="34" charset="0"/>
              </a:rPr>
              <a:t>Sender</a:t>
            </a:r>
            <a:endParaRPr lang="en-US" altLang="ar-SA" sz="1400" dirty="0">
              <a:latin typeface="Arial" panose="020B0604020202020204" pitchFamily="34" charset="0"/>
            </a:endParaRPr>
          </a:p>
        </p:txBody>
      </p:sp>
      <p:cxnSp>
        <p:nvCxnSpPr>
          <p:cNvPr id="47122" name="Straight Arrow Connector 10"/>
          <p:cNvCxnSpPr/>
          <p:nvPr/>
        </p:nvCxnSpPr>
        <p:spPr>
          <a:xfrm rot="5400000">
            <a:off x="6362700" y="3694113"/>
            <a:ext cx="3429000" cy="1587"/>
          </a:xfrm>
          <a:prstGeom prst="straightConnector1">
            <a:avLst/>
          </a:prstGeom>
          <a:ln w="28575" cap="flat" cmpd="sng">
            <a:solidFill>
              <a:schemeClr val="tx1"/>
            </a:solidFill>
            <a:prstDash val="solid"/>
            <a:headEnd type="arrow" w="med" len="med"/>
            <a:tailEnd type="none" w="med" len="med"/>
          </a:ln>
        </p:spPr>
      </p:cxnSp>
      <p:sp>
        <p:nvSpPr>
          <p:cNvPr id="47123" name="TextBox 11"/>
          <p:cNvSpPr txBox="1"/>
          <p:nvPr/>
        </p:nvSpPr>
        <p:spPr>
          <a:xfrm rot="-5400000">
            <a:off x="7500938" y="3579813"/>
            <a:ext cx="1066800" cy="307975"/>
          </a:xfrm>
          <a:prstGeom prst="rect">
            <a:avLst/>
          </a:prstGeom>
          <a:solidFill>
            <a:schemeClr val="bg1"/>
          </a:solidFill>
          <a:ln w="9525">
            <a:noFill/>
          </a:ln>
        </p:spPr>
        <p:txBody>
          <a:bodyPr>
            <a:spAutoFit/>
          </a:bodyPr>
          <a:p>
            <a:r>
              <a:rPr lang="en-US" altLang="ar-SA" sz="1400" dirty="0">
                <a:latin typeface="Arial" panose="020B0604020202020204" pitchFamily="34" charset="0"/>
              </a:rPr>
              <a:t>Receiver</a:t>
            </a:r>
            <a:endParaRPr lang="en-US" altLang="ar-SA" sz="1400"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Line 2"/>
          <p:cNvSpPr/>
          <p:nvPr/>
        </p:nvSpPr>
        <p:spPr>
          <a:xfrm>
            <a:off x="152400" y="228600"/>
            <a:ext cx="8763000" cy="0"/>
          </a:xfrm>
          <a:prstGeom prst="line">
            <a:avLst/>
          </a:prstGeom>
          <a:ln w="76200" cap="flat" cmpd="sng">
            <a:solidFill>
              <a:schemeClr val="hlink"/>
            </a:solidFill>
            <a:prstDash val="solid"/>
            <a:headEnd type="none" w="med" len="med"/>
            <a:tailEnd type="none" w="med" len="med"/>
          </a:ln>
        </p:spPr>
      </p:sp>
      <p:sp>
        <p:nvSpPr>
          <p:cNvPr id="48131" name="Line 3"/>
          <p:cNvSpPr/>
          <p:nvPr/>
        </p:nvSpPr>
        <p:spPr>
          <a:xfrm>
            <a:off x="152400" y="1066800"/>
            <a:ext cx="8763000" cy="0"/>
          </a:xfrm>
          <a:prstGeom prst="line">
            <a:avLst/>
          </a:prstGeom>
          <a:ln w="19050" cap="flat" cmpd="sng">
            <a:solidFill>
              <a:schemeClr val="hlink"/>
            </a:solidFill>
            <a:prstDash val="solid"/>
            <a:headEnd type="none" w="med" len="med"/>
            <a:tailEnd type="none" w="med" len="med"/>
          </a:ln>
        </p:spPr>
      </p:sp>
      <p:sp>
        <p:nvSpPr>
          <p:cNvPr id="48132" name="Rectangle 6"/>
          <p:cNvSpPr/>
          <p:nvPr/>
        </p:nvSpPr>
        <p:spPr>
          <a:xfrm>
            <a:off x="381000" y="457200"/>
            <a:ext cx="3937000" cy="584200"/>
          </a:xfrm>
          <a:prstGeom prst="rect">
            <a:avLst/>
          </a:prstGeom>
          <a:noFill/>
          <a:ln w="9525">
            <a:noFill/>
          </a:ln>
        </p:spPr>
        <p:txBody>
          <a:bodyPr wrap="none">
            <a:spAutoFit/>
          </a:bodyPr>
          <a:p>
            <a:r>
              <a:rPr lang="en-US" altLang="ar-SA" dirty="0">
                <a:solidFill>
                  <a:srgbClr val="0033CC"/>
                </a:solidFill>
                <a:latin typeface="Arial" panose="020B0604020202020204" pitchFamily="34" charset="0"/>
              </a:rPr>
              <a:t>Layered</a:t>
            </a:r>
            <a:r>
              <a:rPr lang="fr-FR" altLang="ar-SA" dirty="0">
                <a:solidFill>
                  <a:srgbClr val="0033CC"/>
                </a:solidFill>
                <a:latin typeface="Arial" panose="020B0604020202020204" pitchFamily="34" charset="0"/>
              </a:rPr>
              <a:t> Architecture</a:t>
            </a:r>
            <a:endParaRPr lang="en-US" altLang="ar-SA" dirty="0">
              <a:latin typeface="Arial" panose="020B0604020202020204" pitchFamily="34" charset="0"/>
            </a:endParaRPr>
          </a:p>
        </p:txBody>
      </p:sp>
      <p:sp>
        <p:nvSpPr>
          <p:cNvPr id="10" name="Rectangle 3"/>
          <p:cNvSpPr txBox="1">
            <a:spLocks noChangeArrowheads="1"/>
          </p:cNvSpPr>
          <p:nvPr/>
        </p:nvSpPr>
        <p:spPr>
          <a:xfrm>
            <a:off x="685800" y="1143000"/>
            <a:ext cx="7162800" cy="4916488"/>
          </a:xfrm>
          <a:prstGeom prst="rect">
            <a:avLst/>
          </a:prstGeom>
        </p:spPr>
        <p:txBody>
          <a:bodyPr/>
          <a:p>
            <a:pPr marL="342900" indent="-342900">
              <a:spcBef>
                <a:spcPct val="20000"/>
              </a:spcBef>
              <a:buClr>
                <a:schemeClr val="folHlink"/>
              </a:buClr>
              <a:buSzPct val="60000"/>
              <a:buFont typeface="Wingdings" panose="05000000000000000000" pitchFamily="2" charset="2"/>
              <a:buChar char="n"/>
            </a:pPr>
            <a:r>
              <a:rPr lang="en-US" altLang="en-US" sz="2400" b="0" dirty="0">
                <a:latin typeface="Arial" panose="020B0604020202020204" pitchFamily="34" charset="0"/>
                <a:cs typeface="Times New Roman" panose="02020603050405020304" pitchFamily="18" charset="0"/>
              </a:rPr>
              <a:t>A layered model</a:t>
            </a:r>
            <a:endParaRPr lang="en-US" altLang="en-US" sz="2400" b="0" dirty="0">
              <a:latin typeface="Arial" panose="020B0604020202020204" pitchFamily="34" charset="0"/>
              <a:cs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Char char="n"/>
            </a:pPr>
            <a:r>
              <a:rPr lang="en-US" altLang="en-US" sz="2400" b="0" dirty="0">
                <a:latin typeface="Arial" panose="020B0604020202020204" pitchFamily="34" charset="0"/>
                <a:cs typeface="Times New Roman" panose="02020603050405020304" pitchFamily="18" charset="0"/>
              </a:rPr>
              <a:t>Each layer performs a subset of the required communication functions</a:t>
            </a:r>
            <a:endParaRPr lang="en-US" altLang="en-US" sz="2400" b="0" dirty="0">
              <a:latin typeface="Arial" panose="020B0604020202020204" pitchFamily="34" charset="0"/>
              <a:cs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Char char="n"/>
            </a:pPr>
            <a:r>
              <a:rPr lang="en-US" altLang="en-US" sz="2400" b="0" dirty="0">
                <a:latin typeface="Arial" panose="020B0604020202020204" pitchFamily="34" charset="0"/>
                <a:cs typeface="Times New Roman" panose="02020603050405020304" pitchFamily="18" charset="0"/>
              </a:rPr>
              <a:t>Each layer relies on the next lower layer to perform more primitive functions</a:t>
            </a:r>
            <a:endParaRPr lang="en-US" altLang="en-US" sz="2400" b="0" dirty="0">
              <a:latin typeface="Arial" panose="020B0604020202020204" pitchFamily="34" charset="0"/>
              <a:cs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Char char="n"/>
            </a:pPr>
            <a:r>
              <a:rPr lang="en-US" altLang="en-US" sz="2400" b="0" dirty="0">
                <a:latin typeface="Arial" panose="020B0604020202020204" pitchFamily="34" charset="0"/>
                <a:cs typeface="Times New Roman" panose="02020603050405020304" pitchFamily="18" charset="0"/>
              </a:rPr>
              <a:t>Each layer provides services to the next higher layer</a:t>
            </a:r>
            <a:endParaRPr lang="en-US" altLang="en-US" sz="2400" b="0" dirty="0">
              <a:latin typeface="Arial" panose="020B0604020202020204" pitchFamily="34" charset="0"/>
              <a:cs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Char char="n"/>
            </a:pPr>
            <a:r>
              <a:rPr lang="en-US" altLang="en-US" sz="2400" b="0" dirty="0">
                <a:latin typeface="Arial" panose="020B0604020202020204" pitchFamily="34" charset="0"/>
                <a:cs typeface="Times New Roman" panose="02020603050405020304" pitchFamily="18" charset="0"/>
              </a:rPr>
              <a:t>Changes in one layer should not require changes in other layers</a:t>
            </a:r>
            <a:endParaRPr lang="en-US" altLang="en-US" sz="2400" b="0" dirty="0">
              <a:latin typeface="Arial" panose="020B0604020202020204" pitchFamily="34" charset="0"/>
              <a:cs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Char char="n"/>
            </a:pPr>
            <a:r>
              <a:rPr lang="en-US" altLang="en-US" sz="2400" b="0" dirty="0">
                <a:latin typeface="Arial" panose="020B0604020202020204" pitchFamily="34" charset="0"/>
                <a:cs typeface="Times New Roman" panose="02020603050405020304" pitchFamily="18" charset="0"/>
              </a:rPr>
              <a:t>The processes on each machine at a given layer are called peer-to-peer process</a:t>
            </a:r>
            <a:endParaRPr lang="en-US" altLang="en-US" sz="2400" b="0" dirty="0">
              <a:latin typeface="Arial" panose="020B0604020202020204" pitchFamily="34" charset="0"/>
              <a:cs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Char char="n"/>
            </a:pPr>
            <a:endParaRPr lang="zh-CN" altLang="en-US" sz="2400" b="0" dirty="0">
              <a:latin typeface="Arial" panose="020B0604020202020204" pitchFamily="34" charset="0"/>
              <a:ea typeface="SimSun" panose="02010600030101010101" pitchFamily="2" charset="-122"/>
            </a:endParaRPr>
          </a:p>
          <a:p>
            <a:pPr marL="342900" indent="-342900">
              <a:spcBef>
                <a:spcPct val="20000"/>
              </a:spcBef>
              <a:buClr>
                <a:schemeClr val="folHlink"/>
              </a:buClr>
              <a:buSzPct val="60000"/>
              <a:buNone/>
            </a:pPr>
            <a:endParaRPr sz="2400" b="0" dirty="0">
              <a:latin typeface="Arial" panose="020B0604020202020204" pitchFamily="34"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Line 2"/>
          <p:cNvSpPr/>
          <p:nvPr/>
        </p:nvSpPr>
        <p:spPr>
          <a:xfrm>
            <a:off x="152400" y="228600"/>
            <a:ext cx="8763000" cy="0"/>
          </a:xfrm>
          <a:prstGeom prst="line">
            <a:avLst/>
          </a:prstGeom>
          <a:ln w="76200" cap="flat" cmpd="sng">
            <a:solidFill>
              <a:schemeClr val="hlink"/>
            </a:solidFill>
            <a:prstDash val="solid"/>
            <a:headEnd type="none" w="med" len="med"/>
            <a:tailEnd type="none" w="med" len="med"/>
          </a:ln>
        </p:spPr>
      </p:sp>
      <p:sp>
        <p:nvSpPr>
          <p:cNvPr id="49155" name="Line 3"/>
          <p:cNvSpPr/>
          <p:nvPr/>
        </p:nvSpPr>
        <p:spPr>
          <a:xfrm>
            <a:off x="152400" y="1066800"/>
            <a:ext cx="8763000" cy="0"/>
          </a:xfrm>
          <a:prstGeom prst="line">
            <a:avLst/>
          </a:prstGeom>
          <a:ln w="19050" cap="flat" cmpd="sng">
            <a:solidFill>
              <a:schemeClr val="hlink"/>
            </a:solidFill>
            <a:prstDash val="solid"/>
            <a:headEnd type="none" w="med" len="med"/>
            <a:tailEnd type="none" w="med" len="med"/>
          </a:ln>
        </p:spPr>
      </p:sp>
      <p:sp>
        <p:nvSpPr>
          <p:cNvPr id="7" name="Rectangle 3"/>
          <p:cNvSpPr txBox="1">
            <a:spLocks noChangeArrowheads="1"/>
          </p:cNvSpPr>
          <p:nvPr/>
        </p:nvSpPr>
        <p:spPr>
          <a:xfrm>
            <a:off x="466725" y="1255713"/>
            <a:ext cx="8259763" cy="2706688"/>
          </a:xfrm>
          <a:prstGeom prst="rect">
            <a:avLst/>
          </a:prstGeom>
        </p:spPr>
        <p:txBody>
          <a:bodyPr/>
          <a:lstStyle/>
          <a:p>
            <a:pPr marL="342900" marR="0" indent="-342900" defTabSz="914400">
              <a:spcBef>
                <a:spcPct val="45000"/>
              </a:spcBef>
              <a:buClr>
                <a:schemeClr val="folHlink"/>
              </a:buClr>
              <a:buSzPct val="60000"/>
              <a:buFont typeface="Wingdings" panose="05000000000000000000" pitchFamily="2" charset="2"/>
              <a:buChar char="n"/>
              <a:defRPr/>
            </a:pPr>
            <a:r>
              <a:rPr kumimoji="0" lang="en-US" sz="2400" b="0" kern="0" cap="none" spc="0" normalizeH="0" baseline="0" noProof="0" dirty="0">
                <a:latin typeface="Arial" panose="020B0604020202020204" pitchFamily="34" charset="0"/>
                <a:ea typeface="+mn-ea"/>
                <a:cs typeface="Times New Roman" panose="02020603050405020304" pitchFamily="18" charset="0"/>
              </a:rPr>
              <a:t>Communication must move downward through the layers on the sending device, over the communication channel, and upward to the receiving device</a:t>
            </a:r>
            <a:endParaRPr kumimoji="0" lang="en-US" sz="2400" b="0" kern="0" cap="none" spc="0" normalizeH="0" baseline="0" noProof="0" dirty="0">
              <a:latin typeface="Arial" panose="020B0604020202020204" pitchFamily="34" charset="0"/>
              <a:ea typeface="+mn-ea"/>
              <a:cs typeface="Times New Roman" panose="02020603050405020304" pitchFamily="18" charset="0"/>
            </a:endParaRPr>
          </a:p>
          <a:p>
            <a:pPr marL="342900" marR="0" indent="-342900" defTabSz="914400">
              <a:spcBef>
                <a:spcPct val="45000"/>
              </a:spcBef>
              <a:buClr>
                <a:schemeClr val="folHlink"/>
              </a:buClr>
              <a:buSzPct val="60000"/>
              <a:buFont typeface="Wingdings" panose="05000000000000000000" pitchFamily="2" charset="2"/>
              <a:buChar char="n"/>
              <a:defRPr/>
            </a:pPr>
            <a:r>
              <a:rPr kumimoji="0" lang="en-US" sz="2400" b="0" kern="0" cap="none" spc="0" normalizeH="0" baseline="0" noProof="0" dirty="0">
                <a:latin typeface="Arial" panose="020B0604020202020204" pitchFamily="34" charset="0"/>
                <a:ea typeface="+mn-ea"/>
                <a:cs typeface="Times New Roman" panose="02020603050405020304" pitchFamily="18" charset="0"/>
              </a:rPr>
              <a:t>Each layer in the sending device adds its own information to the message it receives from the layer just above it and passes the whole package to the layer just below it</a:t>
            </a:r>
            <a:endParaRPr kumimoji="0" lang="en-US" sz="2400" b="0" kern="0" cap="none" spc="0" normalizeH="0" baseline="0" noProof="0" dirty="0">
              <a:latin typeface="Arial" panose="020B0604020202020204" pitchFamily="34" charset="0"/>
              <a:ea typeface="+mn-ea"/>
              <a:cs typeface="Times New Roman" panose="02020603050405020304" pitchFamily="18" charset="0"/>
            </a:endParaRPr>
          </a:p>
          <a:p>
            <a:pPr marL="342900" marR="0" indent="-342900" defTabSz="914400">
              <a:spcBef>
                <a:spcPct val="45000"/>
              </a:spcBef>
              <a:buClr>
                <a:schemeClr val="folHlink"/>
              </a:buClr>
              <a:buSzPct val="60000"/>
              <a:buFont typeface="Wingdings" panose="05000000000000000000" pitchFamily="2" charset="2"/>
              <a:buChar char="n"/>
              <a:defRPr/>
            </a:pPr>
            <a:r>
              <a:rPr kumimoji="0" lang="en-US" sz="2400" b="0" kern="0" cap="none" spc="0" normalizeH="0" baseline="0" noProof="0" dirty="0">
                <a:latin typeface="Arial" panose="020B0604020202020204" pitchFamily="34" charset="0"/>
                <a:ea typeface="+mn-ea"/>
                <a:cs typeface="Times New Roman" panose="02020603050405020304" pitchFamily="18" charset="0"/>
              </a:rPr>
              <a:t>At the receiving device, the message is unwrapped layer by layer, with each process receiving and removing the data meant for it</a:t>
            </a:r>
            <a:endParaRPr kumimoji="0" lang="en-US" sz="2400" b="0" kern="0" cap="none" spc="0" normalizeH="0" baseline="0" noProof="0" dirty="0">
              <a:latin typeface="Arial" panose="020B0604020202020204" pitchFamily="34" charset="0"/>
              <a:ea typeface="+mn-ea"/>
              <a:cs typeface="Times New Roman" panose="02020603050405020304" pitchFamily="18" charset="0"/>
            </a:endParaRPr>
          </a:p>
        </p:txBody>
      </p:sp>
      <p:sp>
        <p:nvSpPr>
          <p:cNvPr id="8" name="Rectangle 2"/>
          <p:cNvSpPr txBox="1">
            <a:spLocks noChangeArrowheads="1"/>
          </p:cNvSpPr>
          <p:nvPr/>
        </p:nvSpPr>
        <p:spPr>
          <a:xfrm>
            <a:off x="663575" y="503238"/>
            <a:ext cx="7716838" cy="547688"/>
          </a:xfrm>
          <a:prstGeom prst="rect">
            <a:avLst/>
          </a:prstGeom>
        </p:spPr>
        <p:txBody>
          <a:bodyPr/>
          <a:lstStyle/>
          <a:p>
            <a:pPr marR="0" defTabSz="914400">
              <a:buClrTx/>
              <a:buSzTx/>
              <a:buFontTx/>
              <a:buNone/>
              <a:defRPr/>
            </a:pPr>
            <a:r>
              <a:rPr kumimoji="0" lang="en-US" sz="2800" b="0" kern="0" cap="none" spc="0" normalizeH="0" baseline="0" noProof="0" dirty="0">
                <a:solidFill>
                  <a:schemeClr val="tx2"/>
                </a:solidFill>
                <a:latin typeface="Arial" panose="020B0604020202020204" pitchFamily="34" charset="0"/>
                <a:ea typeface="+mj-ea"/>
                <a:cs typeface="Times New Roman" panose="02020603050405020304" pitchFamily="18" charset="0"/>
              </a:rPr>
              <a:t>PEER – TO – PEER PROCESS</a:t>
            </a:r>
            <a:endParaRPr kumimoji="0" lang="en-US" sz="2800" b="0" kern="0" cap="none" spc="0" normalizeH="0" baseline="0" noProof="0" dirty="0">
              <a:solidFill>
                <a:schemeClr val="tx2"/>
              </a:solidFill>
              <a:latin typeface="Arial" panose="020B0604020202020204" pitchFamily="34" charset="0"/>
              <a:ea typeface="+mj-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8195" name="Text Box 4"/>
          <p:cNvSpPr txBox="1"/>
          <p:nvPr/>
        </p:nvSpPr>
        <p:spPr>
          <a:xfrm>
            <a:off x="152400" y="3429000"/>
            <a:ext cx="5924550" cy="457200"/>
          </a:xfrm>
          <a:prstGeom prst="rect">
            <a:avLst/>
          </a:prstGeom>
          <a:noFill/>
          <a:ln w="9525">
            <a:noFill/>
          </a:ln>
        </p:spPr>
        <p:txBody>
          <a:bodyPr wrap="none">
            <a:spAutoFit/>
          </a:bodyPr>
          <a:p>
            <a:r>
              <a:rPr lang="en-US" altLang="ar-SA" sz="2400" dirty="0">
                <a:solidFill>
                  <a:schemeClr val="folHlink"/>
                </a:solidFill>
                <a:latin typeface="Times New Roman" panose="02020603050405020304" pitchFamily="18" charset="0"/>
              </a:rPr>
              <a:t>Figure 1.1  </a:t>
            </a:r>
            <a:r>
              <a:rPr lang="en-US" altLang="ar-SA" sz="2000" i="1" dirty="0">
                <a:latin typeface="Times New Roman" panose="02020603050405020304" pitchFamily="18" charset="0"/>
              </a:rPr>
              <a:t>Five components of data communication</a:t>
            </a:r>
            <a:endParaRPr lang="en-US" altLang="ar-SA" sz="2000" i="1" dirty="0">
              <a:latin typeface="Times New Roman" panose="02020603050405020304" pitchFamily="18" charset="0"/>
            </a:endParaRPr>
          </a:p>
        </p:txBody>
      </p:sp>
      <p:pic>
        <p:nvPicPr>
          <p:cNvPr id="8196" name="Picture 6"/>
          <p:cNvPicPr>
            <a:picLocks noChangeAspect="1"/>
          </p:cNvPicPr>
          <p:nvPr/>
        </p:nvPicPr>
        <p:blipFill>
          <a:blip r:embed="rId1"/>
          <a:stretch>
            <a:fillRect/>
          </a:stretch>
        </p:blipFill>
        <p:spPr>
          <a:xfrm>
            <a:off x="762000" y="4114800"/>
            <a:ext cx="7065963" cy="1825625"/>
          </a:xfrm>
          <a:prstGeom prst="rect">
            <a:avLst/>
          </a:prstGeom>
          <a:noFill/>
          <a:ln w="9525">
            <a:noFill/>
          </a:ln>
        </p:spPr>
      </p:pic>
      <p:sp>
        <p:nvSpPr>
          <p:cNvPr id="8197" name="Rectangle 31"/>
          <p:cNvSpPr/>
          <p:nvPr/>
        </p:nvSpPr>
        <p:spPr>
          <a:xfrm>
            <a:off x="215900" y="1314450"/>
            <a:ext cx="5715000" cy="1187450"/>
          </a:xfrm>
          <a:prstGeom prst="rect">
            <a:avLst/>
          </a:prstGeom>
          <a:noFill/>
          <a:ln w="9525">
            <a:noFill/>
          </a:ln>
        </p:spPr>
        <p:txBody>
          <a:bodyPr>
            <a:spAutoFit/>
          </a:bodyPr>
          <a:p>
            <a:pPr>
              <a:buClr>
                <a:schemeClr val="tx1"/>
              </a:buClr>
              <a:buSzPct val="117000"/>
              <a:buFont typeface="Wingdings" panose="05000000000000000000" pitchFamily="2" charset="2"/>
            </a:pPr>
            <a:r>
              <a:rPr lang="fr-FR" altLang="ar-SA" sz="2400" dirty="0">
                <a:solidFill>
                  <a:srgbClr val="0033CC"/>
                </a:solidFill>
                <a:latin typeface="Times New Roman" panose="02020603050405020304" pitchFamily="18" charset="0"/>
              </a:rPr>
              <a:t>Components</a:t>
            </a:r>
            <a:endParaRPr lang="fr-FR" altLang="ar-SA" sz="2400" dirty="0">
              <a:solidFill>
                <a:srgbClr val="0033CC"/>
              </a:solidFill>
              <a:latin typeface="Times New Roman" panose="02020603050405020304" pitchFamily="18" charset="0"/>
            </a:endParaRPr>
          </a:p>
          <a:p>
            <a:pPr>
              <a:buClr>
                <a:schemeClr val="folHlink"/>
              </a:buClr>
              <a:buSzPct val="117000"/>
              <a:buFont typeface="Wingdings" panose="05000000000000000000" pitchFamily="2" charset="2"/>
            </a:pPr>
            <a:r>
              <a:rPr lang="fr-FR" altLang="ar-SA" sz="2400" dirty="0">
                <a:solidFill>
                  <a:srgbClr val="0033CC"/>
                </a:solidFill>
                <a:latin typeface="Times New Roman" panose="02020603050405020304" pitchFamily="18" charset="0"/>
              </a:rPr>
              <a:t>Data Representation</a:t>
            </a:r>
            <a:br>
              <a:rPr lang="fr-FR" altLang="ar-SA" sz="2400" dirty="0">
                <a:solidFill>
                  <a:srgbClr val="0033CC"/>
                </a:solidFill>
                <a:latin typeface="Times New Roman" panose="02020603050405020304" pitchFamily="18" charset="0"/>
              </a:rPr>
            </a:br>
            <a:r>
              <a:rPr lang="en-US" altLang="ar-SA" sz="2400" dirty="0">
                <a:solidFill>
                  <a:srgbClr val="0033CC"/>
                </a:solidFill>
                <a:latin typeface="Times New Roman" panose="02020603050405020304" pitchFamily="18" charset="0"/>
              </a:rPr>
              <a:t>Data Flow</a:t>
            </a:r>
            <a:endParaRPr lang="en-US" altLang="ar-SA" sz="2400" dirty="0">
              <a:solidFill>
                <a:srgbClr val="0033CC"/>
              </a:solidFill>
              <a:latin typeface="Times New Roman" panose="02020603050405020304" pitchFamily="18" charset="0"/>
            </a:endParaRPr>
          </a:p>
        </p:txBody>
      </p:sp>
      <p:sp>
        <p:nvSpPr>
          <p:cNvPr id="9" name="Text Box 32"/>
          <p:cNvSpPr txBox="1">
            <a:spLocks noChangeArrowheads="1"/>
          </p:cNvSpPr>
          <p:nvPr/>
        </p:nvSpPr>
        <p:spPr bwMode="auto">
          <a:xfrm>
            <a:off x="228600" y="838200"/>
            <a:ext cx="4862513" cy="519113"/>
          </a:xfrm>
          <a:prstGeom prst="rect">
            <a:avLst/>
          </a:prstGeom>
          <a:noFill/>
          <a:ln w="76200" algn="ctr">
            <a:noFill/>
            <a:miter lim="800000"/>
          </a:ln>
          <a:effectLst/>
        </p:spPr>
        <p:txBody>
          <a:bodyPr wrap="none">
            <a:spAutoFit/>
          </a:bodyPr>
          <a:lstStyle/>
          <a:p>
            <a:pPr marR="0" algn="ctr" defTabSz="914400">
              <a:buClrTx/>
              <a:buSzTx/>
              <a:buFontTx/>
              <a:buNone/>
              <a:defRPr/>
            </a:pPr>
            <a:r>
              <a:rPr kumimoji="0" lang="en-US" sz="2800" i="1" u="sng"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mn-ea"/>
                <a:cs typeface="+mn-cs"/>
              </a:rPr>
              <a:t>Topics discussed in this section:</a:t>
            </a:r>
            <a:endParaRPr kumimoji="0" lang="en-US" sz="2800" i="1" u="sng"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mn-ea"/>
              <a:cs typeface="+mn-cs"/>
            </a:endParaRPr>
          </a:p>
        </p:txBody>
      </p:sp>
      <p:sp>
        <p:nvSpPr>
          <p:cNvPr id="8199" name="Rectangle 9"/>
          <p:cNvSpPr/>
          <p:nvPr/>
        </p:nvSpPr>
        <p:spPr>
          <a:xfrm>
            <a:off x="228600" y="2895600"/>
            <a:ext cx="2395538" cy="584200"/>
          </a:xfrm>
          <a:prstGeom prst="rect">
            <a:avLst/>
          </a:prstGeom>
          <a:noFill/>
          <a:ln w="9525">
            <a:noFill/>
          </a:ln>
        </p:spPr>
        <p:txBody>
          <a:bodyPr wrap="none">
            <a:spAutoFit/>
          </a:bodyPr>
          <a:p>
            <a:pPr>
              <a:buClr>
                <a:schemeClr val="tx1"/>
              </a:buClr>
              <a:buSzPct val="117000"/>
              <a:buFont typeface="Wingdings" panose="05000000000000000000" pitchFamily="2" charset="2"/>
            </a:pPr>
            <a:r>
              <a:rPr lang="fr-FR" altLang="ar-SA" dirty="0">
                <a:solidFill>
                  <a:srgbClr val="0033CC"/>
                </a:solidFill>
                <a:latin typeface="Times New Roman" panose="02020603050405020304" pitchFamily="18" charset="0"/>
              </a:rPr>
              <a:t>Components</a:t>
            </a:r>
            <a:endParaRPr lang="fr-FR" altLang="ar-SA" dirty="0">
              <a:solidFill>
                <a:srgbClr val="0033CC"/>
              </a:solidFill>
              <a:latin typeface="Times New Roman" panose="02020603050405020304" pitchFamily="18" charset="0"/>
            </a:endParaRPr>
          </a:p>
        </p:txBody>
      </p:sp>
      <p:sp>
        <p:nvSpPr>
          <p:cNvPr id="8200" name="Line 3"/>
          <p:cNvSpPr/>
          <p:nvPr/>
        </p:nvSpPr>
        <p:spPr>
          <a:xfrm>
            <a:off x="152400" y="2819400"/>
            <a:ext cx="8763000" cy="0"/>
          </a:xfrm>
          <a:prstGeom prst="line">
            <a:avLst/>
          </a:prstGeom>
          <a:ln w="19050" cap="flat" cmpd="sng">
            <a:solidFill>
              <a:schemeClr val="hlink"/>
            </a:solidFill>
            <a:prstDash val="solid"/>
            <a:headEnd type="none" w="med" len="med"/>
            <a:tailEnd type="none" w="med" len="med"/>
          </a:ln>
        </p:spPr>
      </p:sp>
      <p:sp>
        <p:nvSpPr>
          <p:cNvPr id="8201" name="TextBox 10"/>
          <p:cNvSpPr txBox="1"/>
          <p:nvPr/>
        </p:nvSpPr>
        <p:spPr>
          <a:xfrm>
            <a:off x="304800" y="5486400"/>
            <a:ext cx="381000" cy="338138"/>
          </a:xfrm>
          <a:prstGeom prst="rect">
            <a:avLst/>
          </a:prstGeom>
          <a:noFill/>
          <a:ln w="9525">
            <a:noFill/>
          </a:ln>
        </p:spPr>
        <p:txBody>
          <a:bodyPr>
            <a:spAutoFit/>
          </a:bodyPr>
          <a:p>
            <a:r>
              <a:rPr lang="en-US" altLang="ar-SA" sz="1600" dirty="0">
                <a:latin typeface="Arial" panose="020B0604020202020204" pitchFamily="34" charset="0"/>
              </a:rPr>
              <a:t>2</a:t>
            </a:r>
            <a:endParaRPr lang="en-US" altLang="ar-SA" sz="1600" dirty="0">
              <a:latin typeface="Arial" panose="020B0604020202020204" pitchFamily="34" charset="0"/>
            </a:endParaRPr>
          </a:p>
        </p:txBody>
      </p:sp>
      <p:sp>
        <p:nvSpPr>
          <p:cNvPr id="8202" name="TextBox 11"/>
          <p:cNvSpPr txBox="1"/>
          <p:nvPr/>
        </p:nvSpPr>
        <p:spPr>
          <a:xfrm>
            <a:off x="4038600" y="4495800"/>
            <a:ext cx="381000" cy="338138"/>
          </a:xfrm>
          <a:prstGeom prst="rect">
            <a:avLst/>
          </a:prstGeom>
          <a:noFill/>
          <a:ln w="9525">
            <a:noFill/>
          </a:ln>
        </p:spPr>
        <p:txBody>
          <a:bodyPr>
            <a:spAutoFit/>
          </a:bodyPr>
          <a:p>
            <a:r>
              <a:rPr lang="en-US" altLang="ar-SA" sz="1600" dirty="0">
                <a:latin typeface="Arial" panose="020B0604020202020204" pitchFamily="34" charset="0"/>
              </a:rPr>
              <a:t>1</a:t>
            </a:r>
            <a:endParaRPr lang="en-US" altLang="ar-SA" sz="1600" dirty="0">
              <a:latin typeface="Arial" panose="020B0604020202020204" pitchFamily="34" charset="0"/>
            </a:endParaRPr>
          </a:p>
        </p:txBody>
      </p:sp>
      <p:sp>
        <p:nvSpPr>
          <p:cNvPr id="8203" name="TextBox 12"/>
          <p:cNvSpPr txBox="1"/>
          <p:nvPr/>
        </p:nvSpPr>
        <p:spPr>
          <a:xfrm>
            <a:off x="7848600" y="5486400"/>
            <a:ext cx="381000" cy="338138"/>
          </a:xfrm>
          <a:prstGeom prst="rect">
            <a:avLst/>
          </a:prstGeom>
          <a:noFill/>
          <a:ln w="9525">
            <a:noFill/>
          </a:ln>
        </p:spPr>
        <p:txBody>
          <a:bodyPr>
            <a:spAutoFit/>
          </a:bodyPr>
          <a:p>
            <a:r>
              <a:rPr lang="en-US" altLang="ar-SA" sz="1600" dirty="0">
                <a:latin typeface="Arial" panose="020B0604020202020204" pitchFamily="34" charset="0"/>
              </a:rPr>
              <a:t>3</a:t>
            </a:r>
            <a:endParaRPr lang="en-US" altLang="ar-SA" sz="1600" dirty="0">
              <a:latin typeface="Arial" panose="020B0604020202020204" pitchFamily="34" charset="0"/>
            </a:endParaRPr>
          </a:p>
        </p:txBody>
      </p:sp>
      <p:sp>
        <p:nvSpPr>
          <p:cNvPr id="8204" name="TextBox 13"/>
          <p:cNvSpPr txBox="1"/>
          <p:nvPr/>
        </p:nvSpPr>
        <p:spPr>
          <a:xfrm>
            <a:off x="2895600" y="5715000"/>
            <a:ext cx="381000" cy="338138"/>
          </a:xfrm>
          <a:prstGeom prst="rect">
            <a:avLst/>
          </a:prstGeom>
          <a:noFill/>
          <a:ln w="9525">
            <a:noFill/>
          </a:ln>
        </p:spPr>
        <p:txBody>
          <a:bodyPr>
            <a:spAutoFit/>
          </a:bodyPr>
          <a:p>
            <a:r>
              <a:rPr lang="en-US" altLang="ar-SA" sz="1600" dirty="0">
                <a:latin typeface="Arial" panose="020B0604020202020204" pitchFamily="34" charset="0"/>
              </a:rPr>
              <a:t>4</a:t>
            </a:r>
            <a:endParaRPr lang="en-US" altLang="ar-SA" sz="1600" dirty="0">
              <a:latin typeface="Arial" panose="020B0604020202020204" pitchFamily="34" charset="0"/>
            </a:endParaRPr>
          </a:p>
        </p:txBody>
      </p:sp>
      <p:sp>
        <p:nvSpPr>
          <p:cNvPr id="8205" name="TextBox 14"/>
          <p:cNvSpPr txBox="1"/>
          <p:nvPr/>
        </p:nvSpPr>
        <p:spPr>
          <a:xfrm>
            <a:off x="7848600" y="4343400"/>
            <a:ext cx="381000" cy="338138"/>
          </a:xfrm>
          <a:prstGeom prst="rect">
            <a:avLst/>
          </a:prstGeom>
          <a:noFill/>
          <a:ln w="9525">
            <a:noFill/>
          </a:ln>
        </p:spPr>
        <p:txBody>
          <a:bodyPr>
            <a:spAutoFit/>
          </a:bodyPr>
          <a:p>
            <a:r>
              <a:rPr lang="en-US" altLang="ar-SA" sz="1600" dirty="0">
                <a:latin typeface="Arial" panose="020B0604020202020204" pitchFamily="34" charset="0"/>
              </a:rPr>
              <a:t>5</a:t>
            </a:r>
            <a:endParaRPr lang="en-US" altLang="ar-SA" sz="1600"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Line 2"/>
          <p:cNvSpPr/>
          <p:nvPr/>
        </p:nvSpPr>
        <p:spPr>
          <a:xfrm>
            <a:off x="152400" y="228600"/>
            <a:ext cx="8763000" cy="0"/>
          </a:xfrm>
          <a:prstGeom prst="line">
            <a:avLst/>
          </a:prstGeom>
          <a:ln w="76200" cap="flat" cmpd="sng">
            <a:solidFill>
              <a:schemeClr val="hlink"/>
            </a:solidFill>
            <a:prstDash val="solid"/>
            <a:headEnd type="none" w="med" len="med"/>
            <a:tailEnd type="none" w="med" len="med"/>
          </a:ln>
        </p:spPr>
      </p:sp>
      <p:sp>
        <p:nvSpPr>
          <p:cNvPr id="50179" name="Line 3"/>
          <p:cNvSpPr/>
          <p:nvPr/>
        </p:nvSpPr>
        <p:spPr>
          <a:xfrm>
            <a:off x="152400" y="1066800"/>
            <a:ext cx="8763000" cy="0"/>
          </a:xfrm>
          <a:prstGeom prst="line">
            <a:avLst/>
          </a:prstGeom>
          <a:ln w="19050" cap="flat" cmpd="sng">
            <a:solidFill>
              <a:schemeClr val="hlink"/>
            </a:solidFill>
            <a:prstDash val="solid"/>
            <a:headEnd type="none" w="med" len="med"/>
            <a:tailEnd type="none" w="med" len="med"/>
          </a:ln>
        </p:spPr>
      </p:sp>
      <p:sp>
        <p:nvSpPr>
          <p:cNvPr id="8" name="Rectangle 2"/>
          <p:cNvSpPr txBox="1">
            <a:spLocks noChangeArrowheads="1"/>
          </p:cNvSpPr>
          <p:nvPr/>
        </p:nvSpPr>
        <p:spPr>
          <a:xfrm>
            <a:off x="663575" y="503238"/>
            <a:ext cx="7716838" cy="547688"/>
          </a:xfrm>
          <a:prstGeom prst="rect">
            <a:avLst/>
          </a:prstGeom>
        </p:spPr>
        <p:txBody>
          <a:bodyPr/>
          <a:lstStyle/>
          <a:p>
            <a:pPr marR="0" defTabSz="914400">
              <a:buClrTx/>
              <a:buSzTx/>
              <a:buFontTx/>
              <a:buNone/>
              <a:defRPr/>
            </a:pPr>
            <a:r>
              <a:rPr kumimoji="0" lang="en-US" sz="2800" b="0" kern="0" cap="none" spc="0" normalizeH="0" baseline="0" noProof="0" dirty="0">
                <a:solidFill>
                  <a:schemeClr val="tx2"/>
                </a:solidFill>
                <a:latin typeface="Arial" panose="020B0604020202020204" pitchFamily="34" charset="0"/>
                <a:ea typeface="+mj-ea"/>
                <a:cs typeface="Times New Roman" panose="02020603050405020304" pitchFamily="18" charset="0"/>
              </a:rPr>
              <a:t>PEER – TO – PEER PROCESS</a:t>
            </a:r>
            <a:endParaRPr kumimoji="0" lang="en-US" sz="2800" b="0" kern="0" cap="none" spc="0" normalizeH="0" baseline="0" noProof="0" dirty="0">
              <a:solidFill>
                <a:schemeClr val="tx2"/>
              </a:solidFill>
              <a:latin typeface="Arial" panose="020B0604020202020204" pitchFamily="34" charset="0"/>
              <a:ea typeface="+mj-ea"/>
              <a:cs typeface="Times New Roman" panose="02020603050405020304" pitchFamily="18" charset="0"/>
            </a:endParaRPr>
          </a:p>
        </p:txBody>
      </p:sp>
      <p:sp>
        <p:nvSpPr>
          <p:cNvPr id="9" name="Rectangle 6"/>
          <p:cNvSpPr txBox="1">
            <a:spLocks noChangeArrowheads="1"/>
          </p:cNvSpPr>
          <p:nvPr/>
        </p:nvSpPr>
        <p:spPr>
          <a:xfrm>
            <a:off x="466725" y="1255713"/>
            <a:ext cx="8259763" cy="2514600"/>
          </a:xfrm>
          <a:prstGeom prst="rect">
            <a:avLst/>
          </a:prstGeom>
        </p:spPr>
        <p:txBody>
          <a:bodyPr/>
          <a:lstStyle/>
          <a:p>
            <a:pPr marL="342900" marR="0" indent="-342900" defTabSz="914400">
              <a:spcBef>
                <a:spcPct val="45000"/>
              </a:spcBef>
              <a:buClr>
                <a:schemeClr val="folHlink"/>
              </a:buClr>
              <a:buSzPct val="60000"/>
              <a:buFont typeface="Wingdings" panose="05000000000000000000" pitchFamily="2" charset="2"/>
              <a:buChar char="n"/>
              <a:defRPr/>
            </a:pPr>
            <a:r>
              <a:rPr kumimoji="0" lang="en-US" sz="2400" b="0" kern="0" cap="none" spc="0" normalizeH="0" baseline="0" noProof="0" dirty="0">
                <a:latin typeface="Arial" panose="020B0604020202020204" pitchFamily="34" charset="0"/>
                <a:ea typeface="+mn-ea"/>
                <a:cs typeface="Times New Roman" panose="02020603050405020304" pitchFamily="18" charset="0"/>
              </a:rPr>
              <a:t>The passing of the data and network information down through the layers of the sending device and backup through the layers of the receiving device is made possible by </a:t>
            </a:r>
            <a:r>
              <a:rPr kumimoji="0" lang="en-US" sz="2400" b="0" i="1" u="sng" kern="0" cap="none" spc="0" normalizeH="0" baseline="0" noProof="0" dirty="0">
                <a:solidFill>
                  <a:srgbClr val="FF0000"/>
                </a:solidFill>
                <a:latin typeface="Arial" panose="020B0604020202020204" pitchFamily="34" charset="0"/>
                <a:ea typeface="+mn-ea"/>
                <a:cs typeface="Times New Roman" panose="02020603050405020304" pitchFamily="18" charset="0"/>
              </a:rPr>
              <a:t>interface</a:t>
            </a:r>
            <a:r>
              <a:rPr kumimoji="0" lang="en-US" sz="2400" b="0" i="1" u="sng" kern="0" cap="none" spc="0" normalizeH="0" baseline="0" noProof="0" dirty="0">
                <a:latin typeface="Arial" panose="020B0604020202020204" pitchFamily="34" charset="0"/>
                <a:ea typeface="+mn-ea"/>
                <a:cs typeface="Times New Roman" panose="02020603050405020304" pitchFamily="18" charset="0"/>
              </a:rPr>
              <a:t> </a:t>
            </a:r>
            <a:r>
              <a:rPr kumimoji="0" lang="en-US" sz="2400" b="0" kern="0" cap="none" spc="0" normalizeH="0" baseline="0" noProof="0" dirty="0">
                <a:latin typeface="Arial" panose="020B0604020202020204" pitchFamily="34" charset="0"/>
                <a:ea typeface="+mn-ea"/>
                <a:cs typeface="Times New Roman" panose="02020603050405020304" pitchFamily="18" charset="0"/>
              </a:rPr>
              <a:t>between each pair of adjacent layers</a:t>
            </a:r>
            <a:endParaRPr kumimoji="0" lang="en-US" sz="2400" b="0" kern="0" cap="none" spc="0" normalizeH="0" baseline="0" noProof="0" dirty="0">
              <a:latin typeface="Arial" panose="020B0604020202020204" pitchFamily="34" charset="0"/>
              <a:ea typeface="+mn-ea"/>
              <a:cs typeface="Times New Roman" panose="02020603050405020304" pitchFamily="18" charset="0"/>
            </a:endParaRPr>
          </a:p>
          <a:p>
            <a:pPr marL="342900" marR="0" indent="-342900" defTabSz="914400">
              <a:spcBef>
                <a:spcPct val="45000"/>
              </a:spcBef>
              <a:buClr>
                <a:schemeClr val="folHlink"/>
              </a:buClr>
              <a:buSzPct val="60000"/>
              <a:buFont typeface="Wingdings" panose="05000000000000000000" pitchFamily="2" charset="2"/>
              <a:buChar char="n"/>
              <a:defRPr/>
            </a:pPr>
            <a:r>
              <a:rPr kumimoji="0" lang="en-US" sz="2400" b="0" kern="0" cap="none" spc="0" normalizeH="0" baseline="0" noProof="0" dirty="0">
                <a:solidFill>
                  <a:srgbClr val="FF0000"/>
                </a:solidFill>
                <a:latin typeface="Arial" panose="020B0604020202020204" pitchFamily="34" charset="0"/>
                <a:ea typeface="+mn-ea"/>
                <a:cs typeface="Times New Roman" panose="02020603050405020304" pitchFamily="18" charset="0"/>
              </a:rPr>
              <a:t>Interface</a:t>
            </a:r>
            <a:r>
              <a:rPr kumimoji="0" lang="en-US" sz="2400" b="0" kern="0" cap="none" spc="0" normalizeH="0" baseline="0" noProof="0" dirty="0">
                <a:latin typeface="Arial" panose="020B0604020202020204" pitchFamily="34" charset="0"/>
                <a:ea typeface="+mn-ea"/>
                <a:cs typeface="Times New Roman" panose="02020603050405020304" pitchFamily="18" charset="0"/>
              </a:rPr>
              <a:t> defines what information and services a layer must provide for the layer above it.</a:t>
            </a:r>
            <a:endParaRPr kumimoji="0" lang="en-US" sz="2400" b="0" kern="0" cap="none" spc="0" normalizeH="0" baseline="0" noProof="0" dirty="0">
              <a:latin typeface="Arial" panose="020B0604020202020204" pitchFamily="34" charset="0"/>
              <a:ea typeface="+mn-ea"/>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51203"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51204" name="Text Box 4"/>
          <p:cNvSpPr txBox="1"/>
          <p:nvPr/>
        </p:nvSpPr>
        <p:spPr>
          <a:xfrm>
            <a:off x="304800" y="381000"/>
            <a:ext cx="6019800" cy="400050"/>
          </a:xfrm>
          <a:prstGeom prst="rect">
            <a:avLst/>
          </a:prstGeom>
          <a:noFill/>
          <a:ln w="9525">
            <a:noFill/>
          </a:ln>
        </p:spPr>
        <p:txBody>
          <a:bodyPr wrap="none">
            <a:spAutoFit/>
          </a:bodyPr>
          <a:p>
            <a:r>
              <a:rPr lang="en-US" altLang="ar-SA" sz="2000" i="1" dirty="0">
                <a:latin typeface="Arial" panose="020B0604020202020204" pitchFamily="34" charset="0"/>
              </a:rPr>
              <a:t>The interaction between layers in the OSI model</a:t>
            </a:r>
            <a:endParaRPr lang="en-US" altLang="ar-SA" sz="2000" i="1" dirty="0">
              <a:latin typeface="Arial" panose="020B0604020202020204" pitchFamily="34" charset="0"/>
            </a:endParaRPr>
          </a:p>
        </p:txBody>
      </p:sp>
      <p:pic>
        <p:nvPicPr>
          <p:cNvPr id="51205" name="Picture 6"/>
          <p:cNvPicPr>
            <a:picLocks noChangeAspect="1"/>
          </p:cNvPicPr>
          <p:nvPr/>
        </p:nvPicPr>
        <p:blipFill>
          <a:blip r:embed="rId1"/>
          <a:stretch>
            <a:fillRect/>
          </a:stretch>
        </p:blipFill>
        <p:spPr>
          <a:xfrm>
            <a:off x="882650" y="1163638"/>
            <a:ext cx="6965950" cy="5160962"/>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52227"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52228" name="Text Box 4"/>
          <p:cNvSpPr txBox="1"/>
          <p:nvPr/>
        </p:nvSpPr>
        <p:spPr>
          <a:xfrm>
            <a:off x="304800" y="381000"/>
            <a:ext cx="4330700" cy="400050"/>
          </a:xfrm>
          <a:prstGeom prst="rect">
            <a:avLst/>
          </a:prstGeom>
          <a:noFill/>
          <a:ln w="9525">
            <a:noFill/>
          </a:ln>
        </p:spPr>
        <p:txBody>
          <a:bodyPr wrap="none">
            <a:spAutoFit/>
          </a:bodyPr>
          <a:p>
            <a:r>
              <a:rPr lang="en-US" altLang="ar-SA" sz="2000" i="1" dirty="0">
                <a:latin typeface="Arial" panose="020B0604020202020204" pitchFamily="34" charset="0"/>
              </a:rPr>
              <a:t>An exchange using the OSI model</a:t>
            </a:r>
            <a:endParaRPr lang="en-US" altLang="ar-SA" sz="2000" i="1" dirty="0">
              <a:latin typeface="Arial" panose="020B0604020202020204" pitchFamily="34" charset="0"/>
            </a:endParaRPr>
          </a:p>
        </p:txBody>
      </p:sp>
      <p:pic>
        <p:nvPicPr>
          <p:cNvPr id="52229" name="Picture 6"/>
          <p:cNvPicPr>
            <a:picLocks noChangeAspect="1"/>
          </p:cNvPicPr>
          <p:nvPr/>
        </p:nvPicPr>
        <p:blipFill>
          <a:blip r:embed="rId1"/>
          <a:stretch>
            <a:fillRect/>
          </a:stretch>
        </p:blipFill>
        <p:spPr>
          <a:xfrm>
            <a:off x="554038" y="1200150"/>
            <a:ext cx="7523162" cy="481965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8914" name="Rectangle 2"/>
          <p:cNvSpPr>
            <a:spLocks noChangeArrowheads="1"/>
          </p:cNvSpPr>
          <p:nvPr/>
        </p:nvSpPr>
        <p:spPr bwMode="auto">
          <a:xfrm>
            <a:off x="0" y="0"/>
            <a:ext cx="9144000" cy="838200"/>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678915" name="Text Box 3"/>
          <p:cNvSpPr txBox="1">
            <a:spLocks noChangeArrowheads="1"/>
          </p:cNvSpPr>
          <p:nvPr/>
        </p:nvSpPr>
        <p:spPr bwMode="auto">
          <a:xfrm>
            <a:off x="228600" y="76200"/>
            <a:ext cx="5797550" cy="584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dirty="0">
                <a:effectLst>
                  <a:outerShdw blurRad="38100" dist="38100" dir="2700000" algn="tl">
                    <a:srgbClr val="C0C0C0"/>
                  </a:outerShdw>
                </a:effectLst>
                <a:latin typeface="Times" pitchFamily="18" charset="0"/>
                <a:ea typeface="+mn-ea"/>
                <a:cs typeface="+mn-cs"/>
              </a:rPr>
              <a:t>LAYERS IN THE OSI MODEL</a:t>
            </a:r>
            <a:endParaRPr kumimoji="0" lang="en-US" kern="1200" cap="none" spc="0" normalizeH="0" baseline="0" noProof="0" dirty="0">
              <a:effectLst>
                <a:outerShdw blurRad="38100" dist="38100" dir="2700000" algn="tl">
                  <a:srgbClr val="C0C0C0"/>
                </a:outerShdw>
              </a:effectLst>
              <a:latin typeface="Times" pitchFamily="18" charset="0"/>
              <a:ea typeface="+mn-ea"/>
              <a:cs typeface="+mn-cs"/>
            </a:endParaRPr>
          </a:p>
        </p:txBody>
      </p:sp>
      <p:sp>
        <p:nvSpPr>
          <p:cNvPr id="53252"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dirty="0">
              <a:latin typeface="Arial" panose="020B0604020202020204" pitchFamily="34" charset="0"/>
            </a:endParaRPr>
          </a:p>
        </p:txBody>
      </p:sp>
      <p:sp>
        <p:nvSpPr>
          <p:cNvPr id="53253" name="Rectangle 6"/>
          <p:cNvSpPr/>
          <p:nvPr/>
        </p:nvSpPr>
        <p:spPr>
          <a:xfrm>
            <a:off x="1066800" y="1619250"/>
            <a:ext cx="5715000" cy="3970338"/>
          </a:xfrm>
          <a:prstGeom prst="rect">
            <a:avLst/>
          </a:prstGeom>
          <a:noFill/>
          <a:ln w="9525">
            <a:noFill/>
          </a:ln>
        </p:spPr>
        <p:txBody>
          <a:bodyPr>
            <a:spAutoFit/>
          </a:bodyPr>
          <a:p>
            <a:pPr marL="457200" indent="-457200">
              <a:lnSpc>
                <a:spcPct val="150000"/>
              </a:lnSpc>
              <a:buClr>
                <a:schemeClr val="tx1"/>
              </a:buClr>
              <a:buSzPct val="117000"/>
              <a:buFont typeface="Tahoma" panose="020B0604030504040204" pitchFamily="34" charset="0"/>
              <a:buAutoNum type="arabicPeriod"/>
            </a:pPr>
            <a:r>
              <a:rPr lang="en-US" altLang="ar-SA" sz="2400" dirty="0">
                <a:solidFill>
                  <a:srgbClr val="0033CC"/>
                </a:solidFill>
                <a:latin typeface="Arial" panose="020B0604020202020204" pitchFamily="34" charset="0"/>
              </a:rPr>
              <a:t>Physical</a:t>
            </a:r>
            <a:r>
              <a:rPr lang="fr-FR" altLang="ar-SA" sz="2400" dirty="0">
                <a:solidFill>
                  <a:srgbClr val="0033CC"/>
                </a:solidFill>
                <a:latin typeface="Arial" panose="020B0604020202020204" pitchFamily="34" charset="0"/>
              </a:rPr>
              <a:t> Layer</a:t>
            </a:r>
            <a:endParaRPr lang="fr-FR" altLang="ar-SA" sz="2400" dirty="0">
              <a:solidFill>
                <a:srgbClr val="0033CC"/>
              </a:solidFill>
              <a:latin typeface="Arial" panose="020B0604020202020204" pitchFamily="34" charset="0"/>
            </a:endParaRPr>
          </a:p>
          <a:p>
            <a:pPr marL="457200" indent="-457200">
              <a:lnSpc>
                <a:spcPct val="150000"/>
              </a:lnSpc>
              <a:buClr>
                <a:schemeClr val="tx1"/>
              </a:buClr>
              <a:buSzPct val="117000"/>
              <a:buFont typeface="Tahoma" panose="020B0604030504040204" pitchFamily="34" charset="0"/>
              <a:buAutoNum type="arabicPeriod"/>
            </a:pPr>
            <a:r>
              <a:rPr lang="fr-FR" altLang="ar-SA" sz="2400" dirty="0">
                <a:solidFill>
                  <a:srgbClr val="0033CC"/>
                </a:solidFill>
                <a:latin typeface="Arial" panose="020B0604020202020204" pitchFamily="34" charset="0"/>
              </a:rPr>
              <a:t>Data Link Layer</a:t>
            </a:r>
            <a:endParaRPr lang="fr-FR" altLang="ar-SA" sz="2400" dirty="0">
              <a:solidFill>
                <a:srgbClr val="0033CC"/>
              </a:solidFill>
              <a:latin typeface="Arial" panose="020B0604020202020204" pitchFamily="34" charset="0"/>
            </a:endParaRPr>
          </a:p>
          <a:p>
            <a:pPr marL="457200" indent="-457200">
              <a:lnSpc>
                <a:spcPct val="150000"/>
              </a:lnSpc>
              <a:buClr>
                <a:schemeClr val="tx1"/>
              </a:buClr>
              <a:buSzPct val="117000"/>
              <a:buFont typeface="Tahoma" panose="020B0604030504040204" pitchFamily="34" charset="0"/>
              <a:buAutoNum type="arabicPeriod"/>
            </a:pPr>
            <a:r>
              <a:rPr lang="en-US" altLang="ar-SA" sz="2400" dirty="0">
                <a:solidFill>
                  <a:srgbClr val="0033CC"/>
                </a:solidFill>
                <a:latin typeface="Arial" panose="020B0604020202020204" pitchFamily="34" charset="0"/>
              </a:rPr>
              <a:t>Network Layer</a:t>
            </a:r>
            <a:endParaRPr lang="en-US" altLang="ar-SA" sz="2400" dirty="0">
              <a:solidFill>
                <a:srgbClr val="0033CC"/>
              </a:solidFill>
              <a:latin typeface="Arial" panose="020B0604020202020204" pitchFamily="34" charset="0"/>
            </a:endParaRPr>
          </a:p>
          <a:p>
            <a:pPr marL="457200" indent="-457200">
              <a:lnSpc>
                <a:spcPct val="150000"/>
              </a:lnSpc>
              <a:buClr>
                <a:schemeClr val="tx1"/>
              </a:buClr>
              <a:buSzPct val="117000"/>
              <a:buFont typeface="Tahoma" panose="020B0604030504040204" pitchFamily="34" charset="0"/>
              <a:buAutoNum type="arabicPeriod"/>
            </a:pPr>
            <a:r>
              <a:rPr lang="en-US" altLang="ar-SA" sz="2400" dirty="0">
                <a:solidFill>
                  <a:srgbClr val="0033CC"/>
                </a:solidFill>
                <a:latin typeface="Arial" panose="020B0604020202020204" pitchFamily="34" charset="0"/>
              </a:rPr>
              <a:t>Transport Layer</a:t>
            </a:r>
            <a:endParaRPr lang="en-US" altLang="ar-SA" sz="2400" dirty="0">
              <a:solidFill>
                <a:srgbClr val="0033CC"/>
              </a:solidFill>
              <a:latin typeface="Arial" panose="020B0604020202020204" pitchFamily="34" charset="0"/>
            </a:endParaRPr>
          </a:p>
          <a:p>
            <a:pPr marL="457200" indent="-457200">
              <a:lnSpc>
                <a:spcPct val="150000"/>
              </a:lnSpc>
              <a:buClr>
                <a:schemeClr val="tx1"/>
              </a:buClr>
              <a:buSzPct val="117000"/>
              <a:buFont typeface="Tahoma" panose="020B0604030504040204" pitchFamily="34" charset="0"/>
              <a:buAutoNum type="arabicPeriod"/>
            </a:pPr>
            <a:r>
              <a:rPr lang="en-US" altLang="ar-SA" sz="2400" dirty="0">
                <a:solidFill>
                  <a:srgbClr val="0033CC"/>
                </a:solidFill>
                <a:latin typeface="Arial" panose="020B0604020202020204" pitchFamily="34" charset="0"/>
              </a:rPr>
              <a:t>Session Layer</a:t>
            </a:r>
            <a:endParaRPr lang="en-US" altLang="ar-SA" sz="2400" dirty="0">
              <a:solidFill>
                <a:srgbClr val="0033CC"/>
              </a:solidFill>
              <a:latin typeface="Arial" panose="020B0604020202020204" pitchFamily="34" charset="0"/>
            </a:endParaRPr>
          </a:p>
          <a:p>
            <a:pPr marL="457200" indent="-457200">
              <a:lnSpc>
                <a:spcPct val="150000"/>
              </a:lnSpc>
              <a:buClr>
                <a:schemeClr val="tx1"/>
              </a:buClr>
              <a:buSzPct val="117000"/>
              <a:buFont typeface="Tahoma" panose="020B0604030504040204" pitchFamily="34" charset="0"/>
              <a:buAutoNum type="arabicPeriod"/>
            </a:pPr>
            <a:r>
              <a:rPr lang="en-US" altLang="ar-SA" sz="2400" dirty="0">
                <a:solidFill>
                  <a:srgbClr val="0033CC"/>
                </a:solidFill>
                <a:latin typeface="Arial" panose="020B0604020202020204" pitchFamily="34" charset="0"/>
              </a:rPr>
              <a:t>Presentation Layer</a:t>
            </a:r>
            <a:endParaRPr lang="en-US" altLang="ar-SA" sz="2400" dirty="0">
              <a:solidFill>
                <a:srgbClr val="0033CC"/>
              </a:solidFill>
              <a:latin typeface="Arial" panose="020B0604020202020204" pitchFamily="34" charset="0"/>
            </a:endParaRPr>
          </a:p>
          <a:p>
            <a:pPr marL="457200" indent="-457200">
              <a:lnSpc>
                <a:spcPct val="150000"/>
              </a:lnSpc>
              <a:buClr>
                <a:schemeClr val="tx1"/>
              </a:buClr>
              <a:buSzPct val="117000"/>
              <a:buFont typeface="Tahoma" panose="020B0604030504040204" pitchFamily="34" charset="0"/>
              <a:buAutoNum type="arabicPeriod"/>
            </a:pPr>
            <a:r>
              <a:rPr lang="en-US" altLang="ar-SA" sz="2400" dirty="0">
                <a:solidFill>
                  <a:srgbClr val="0033CC"/>
                </a:solidFill>
                <a:latin typeface="Arial" panose="020B0604020202020204" pitchFamily="34" charset="0"/>
              </a:rPr>
              <a:t>Application Layer</a:t>
            </a:r>
            <a:endParaRPr lang="en-US" altLang="ar-SA" sz="2400" dirty="0">
              <a:solidFill>
                <a:srgbClr val="0033CC"/>
              </a:solidFill>
              <a:latin typeface="Arial" panose="020B0604020202020204" pitchFamily="34" charset="0"/>
            </a:endParaRPr>
          </a:p>
        </p:txBody>
      </p:sp>
      <p:sp>
        <p:nvSpPr>
          <p:cNvPr id="678919" name="Text Box 7"/>
          <p:cNvSpPr txBox="1">
            <a:spLocks noChangeArrowheads="1"/>
          </p:cNvSpPr>
          <p:nvPr/>
        </p:nvSpPr>
        <p:spPr bwMode="auto">
          <a:xfrm>
            <a:off x="1079500" y="1143000"/>
            <a:ext cx="4862513" cy="519113"/>
          </a:xfrm>
          <a:prstGeom prst="rect">
            <a:avLst/>
          </a:prstGeom>
          <a:noFill/>
          <a:ln w="76200" algn="ctr">
            <a:noFill/>
            <a:miter lim="800000"/>
          </a:ln>
          <a:effectLst/>
        </p:spPr>
        <p:txBody>
          <a:bodyPr wrap="none">
            <a:spAutoFit/>
          </a:bodyPr>
          <a:lstStyle/>
          <a:p>
            <a:pPr marR="0" algn="ctr" defTabSz="914400">
              <a:buClrTx/>
              <a:buSzTx/>
              <a:buFontTx/>
              <a:buNone/>
              <a:defRPr/>
            </a:pPr>
            <a:r>
              <a:rPr kumimoji="0" lang="en-US" sz="2800" i="1" u="sng" kern="1200" cap="none" spc="0" normalizeH="0" baseline="0" noProof="0" dirty="0">
                <a:solidFill>
                  <a:schemeClr val="hlink"/>
                </a:solidFill>
                <a:effectLst>
                  <a:outerShdw blurRad="38100" dist="38100" dir="2700000" algn="tl">
                    <a:srgbClr val="C0C0C0"/>
                  </a:outerShdw>
                </a:effectLst>
                <a:latin typeface="Arial" panose="020B0604020202020204" pitchFamily="34" charset="0"/>
                <a:ea typeface="+mn-ea"/>
                <a:cs typeface="+mn-cs"/>
              </a:rPr>
              <a:t>Topics discussed in this section:</a:t>
            </a:r>
            <a:endParaRPr kumimoji="0" lang="en-US" sz="2800" i="1" u="sng" kern="1200" cap="none" spc="0" normalizeH="0" baseline="0" noProof="0" dirty="0">
              <a:solidFill>
                <a:schemeClr val="hlink"/>
              </a:solidFill>
              <a:effectLst>
                <a:outerShdw blurRad="38100" dist="38100" dir="2700000" algn="tl">
                  <a:srgbClr val="C0C0C0"/>
                </a:outerShdw>
              </a:effectLst>
              <a:latin typeface="Arial" panose="020B0604020202020204" pitchFamily="34" charset="0"/>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8"/>
          <p:cNvSpPr/>
          <p:nvPr/>
        </p:nvSpPr>
        <p:spPr>
          <a:xfrm>
            <a:off x="458788" y="8382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54275" name="Rectangle 11"/>
          <p:cNvSpPr/>
          <p:nvPr/>
        </p:nvSpPr>
        <p:spPr>
          <a:xfrm>
            <a:off x="457200" y="1066800"/>
            <a:ext cx="8077200" cy="822325"/>
          </a:xfrm>
          <a:prstGeom prst="rect">
            <a:avLst/>
          </a:prstGeom>
          <a:noFill/>
          <a:ln w="76200">
            <a:noFill/>
          </a:ln>
        </p:spPr>
        <p:txBody>
          <a:bodyPr>
            <a:spAutoFit/>
          </a:bodyPr>
          <a:p>
            <a:pPr algn="ctr"/>
            <a:r>
              <a:rPr lang="en-US" altLang="ar-SA" sz="2400" dirty="0">
                <a:latin typeface="Arial" panose="020B0604020202020204" pitchFamily="34" charset="0"/>
              </a:rPr>
              <a:t>The physical layer is responsible for movements of</a:t>
            </a:r>
            <a:endParaRPr lang="en-US" altLang="ar-SA" sz="2400" dirty="0">
              <a:latin typeface="Arial" panose="020B0604020202020204" pitchFamily="34" charset="0"/>
            </a:endParaRPr>
          </a:p>
          <a:p>
            <a:pPr algn="ctr"/>
            <a:r>
              <a:rPr lang="en-US" altLang="ar-SA" sz="2400" dirty="0">
                <a:latin typeface="Arial" panose="020B0604020202020204" pitchFamily="34" charset="0"/>
              </a:rPr>
              <a:t>individual bits from one hop (node) to the next.</a:t>
            </a:r>
            <a:endParaRPr lang="en-US" altLang="ar-SA" sz="2400" dirty="0">
              <a:latin typeface="Arial" panose="020B0604020202020204" pitchFamily="34" charset="0"/>
            </a:endParaRPr>
          </a:p>
        </p:txBody>
      </p:sp>
      <p:sp>
        <p:nvSpPr>
          <p:cNvPr id="6" name="Rectangle 6"/>
          <p:cNvSpPr txBox="1">
            <a:spLocks noChangeArrowheads="1"/>
          </p:cNvSpPr>
          <p:nvPr/>
        </p:nvSpPr>
        <p:spPr>
          <a:xfrm>
            <a:off x="457200" y="2133600"/>
            <a:ext cx="8259763" cy="2362200"/>
          </a:xfrm>
          <a:prstGeom prst="rect">
            <a:avLst/>
          </a:prstGeom>
        </p:spPr>
        <p:txBody>
          <a:bodyPr/>
          <a:lstStyle/>
          <a:p>
            <a:pPr marL="342900" marR="0" indent="-342900" defTabSz="914400">
              <a:lnSpc>
                <a:spcPct val="150000"/>
              </a:lnSpc>
              <a:spcBef>
                <a:spcPct val="20000"/>
              </a:spcBef>
              <a:buClr>
                <a:schemeClr val="folHlink"/>
              </a:buClr>
              <a:buSzPct val="60000"/>
              <a:buFont typeface="Wingdings" panose="05000000000000000000" pitchFamily="2" charset="2"/>
              <a:buChar char="n"/>
              <a:defRPr/>
            </a:pPr>
            <a:r>
              <a:rPr kumimoji="0" lang="en-US" sz="2800" b="0" kern="0" cap="none" spc="0" normalizeH="0" baseline="0" noProof="0" dirty="0">
                <a:latin typeface="Arial" panose="020B0604020202020204" pitchFamily="34" charset="0"/>
                <a:ea typeface="+mn-ea"/>
                <a:cs typeface="Times New Roman" panose="02020603050405020304" pitchFamily="18" charset="0"/>
              </a:rPr>
              <a:t>Function</a:t>
            </a:r>
            <a:endParaRPr kumimoji="0" lang="en-US" sz="2800" b="0" kern="0" cap="none" spc="0" normalizeH="0" baseline="0" noProof="0" dirty="0">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Physical characteristics of interfaces and media</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Representation of bits</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Data rate</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Synchronization of bits</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Line configuration (point-to-point or multipoint)</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Physical topology (mesh, star, ring or bus)</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Transmission mode ( simplex, half-duplex or duplex)</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p:txBody>
      </p:sp>
      <p:sp>
        <p:nvSpPr>
          <p:cNvPr id="54277" name="Rectangle 6"/>
          <p:cNvSpPr/>
          <p:nvPr/>
        </p:nvSpPr>
        <p:spPr>
          <a:xfrm>
            <a:off x="533400" y="-138112"/>
            <a:ext cx="3582988" cy="823912"/>
          </a:xfrm>
          <a:prstGeom prst="rect">
            <a:avLst/>
          </a:prstGeom>
          <a:noFill/>
          <a:ln w="9525">
            <a:noFill/>
          </a:ln>
        </p:spPr>
        <p:txBody>
          <a:bodyPr>
            <a:spAutoFit/>
          </a:bodyPr>
          <a:p>
            <a:pPr marL="457200" indent="-457200">
              <a:lnSpc>
                <a:spcPct val="150000"/>
              </a:lnSpc>
              <a:buClr>
                <a:schemeClr val="tx1"/>
              </a:buClr>
              <a:buSzPct val="117000"/>
            </a:pPr>
            <a:r>
              <a:rPr lang="en-US" altLang="ar-SA" sz="3600" dirty="0">
                <a:solidFill>
                  <a:srgbClr val="0033CC"/>
                </a:solidFill>
                <a:latin typeface="Arial" panose="020B0604020202020204" pitchFamily="34" charset="0"/>
              </a:rPr>
              <a:t>Physical</a:t>
            </a:r>
            <a:r>
              <a:rPr lang="fr-FR" altLang="ar-SA" sz="3600" dirty="0">
                <a:solidFill>
                  <a:srgbClr val="0033CC"/>
                </a:solidFill>
                <a:latin typeface="Arial" panose="020B0604020202020204" pitchFamily="34" charset="0"/>
              </a:rPr>
              <a:t> Layer</a:t>
            </a:r>
            <a:endParaRPr lang="fr-FR" altLang="ar-SA" sz="3600" dirty="0">
              <a:solidFill>
                <a:srgbClr val="0033CC"/>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55299"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55300" name="Text Box 4"/>
          <p:cNvSpPr txBox="1"/>
          <p:nvPr/>
        </p:nvSpPr>
        <p:spPr>
          <a:xfrm>
            <a:off x="304800" y="381000"/>
            <a:ext cx="1893888" cy="400050"/>
          </a:xfrm>
          <a:prstGeom prst="rect">
            <a:avLst/>
          </a:prstGeom>
          <a:noFill/>
          <a:ln w="9525">
            <a:noFill/>
          </a:ln>
        </p:spPr>
        <p:txBody>
          <a:bodyPr wrap="none">
            <a:spAutoFit/>
          </a:bodyPr>
          <a:p>
            <a:r>
              <a:rPr lang="en-US" altLang="ar-SA" sz="2000" i="1" dirty="0">
                <a:latin typeface="Arial" panose="020B0604020202020204" pitchFamily="34" charset="0"/>
              </a:rPr>
              <a:t>Physical layer</a:t>
            </a:r>
            <a:endParaRPr lang="en-US" altLang="ar-SA" sz="2000" i="1" dirty="0">
              <a:latin typeface="Arial" panose="020B0604020202020204" pitchFamily="34" charset="0"/>
            </a:endParaRPr>
          </a:p>
        </p:txBody>
      </p:sp>
      <p:pic>
        <p:nvPicPr>
          <p:cNvPr id="55301" name="Picture 6"/>
          <p:cNvPicPr>
            <a:picLocks noChangeAspect="1"/>
          </p:cNvPicPr>
          <p:nvPr/>
        </p:nvPicPr>
        <p:blipFill>
          <a:blip r:embed="rId1"/>
          <a:stretch>
            <a:fillRect/>
          </a:stretch>
        </p:blipFill>
        <p:spPr>
          <a:xfrm>
            <a:off x="209550" y="2349500"/>
            <a:ext cx="8629650" cy="27559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8"/>
          <p:cNvSpPr/>
          <p:nvPr/>
        </p:nvSpPr>
        <p:spPr>
          <a:xfrm>
            <a:off x="458788" y="7620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56323" name="Rectangle 11"/>
          <p:cNvSpPr/>
          <p:nvPr/>
        </p:nvSpPr>
        <p:spPr>
          <a:xfrm>
            <a:off x="495300" y="1158875"/>
            <a:ext cx="8077200" cy="822325"/>
          </a:xfrm>
          <a:prstGeom prst="rect">
            <a:avLst/>
          </a:prstGeom>
          <a:noFill/>
          <a:ln w="76200">
            <a:noFill/>
          </a:ln>
        </p:spPr>
        <p:txBody>
          <a:bodyPr>
            <a:spAutoFit/>
          </a:bodyPr>
          <a:p>
            <a:pPr algn="ctr"/>
            <a:r>
              <a:rPr lang="en-US" altLang="ar-SA" sz="2400" dirty="0">
                <a:latin typeface="Arial" panose="020B0604020202020204" pitchFamily="34" charset="0"/>
              </a:rPr>
              <a:t>The data link layer is responsible for moving </a:t>
            </a:r>
            <a:br>
              <a:rPr lang="en-US" altLang="ar-SA" sz="2400" dirty="0">
                <a:latin typeface="Arial" panose="020B0604020202020204" pitchFamily="34" charset="0"/>
              </a:rPr>
            </a:br>
            <a:r>
              <a:rPr lang="en-US" altLang="ar-SA" sz="2400" dirty="0">
                <a:latin typeface="Arial" panose="020B0604020202020204" pitchFamily="34" charset="0"/>
              </a:rPr>
              <a:t>frames from one hop (node) to the next.</a:t>
            </a:r>
            <a:endParaRPr lang="en-US" altLang="ar-SA" sz="2400" dirty="0">
              <a:latin typeface="Arial" panose="020B0604020202020204" pitchFamily="34" charset="0"/>
            </a:endParaRPr>
          </a:p>
        </p:txBody>
      </p:sp>
      <p:sp>
        <p:nvSpPr>
          <p:cNvPr id="6" name="Rectangle 7"/>
          <p:cNvSpPr txBox="1">
            <a:spLocks noChangeArrowheads="1"/>
          </p:cNvSpPr>
          <p:nvPr/>
        </p:nvSpPr>
        <p:spPr>
          <a:xfrm>
            <a:off x="457200" y="2362200"/>
            <a:ext cx="8259763" cy="2362200"/>
          </a:xfrm>
          <a:prstGeom prst="rect">
            <a:avLst/>
          </a:prstGeom>
        </p:spPr>
        <p:txBody>
          <a:bodyPr/>
          <a:lstStyle/>
          <a:p>
            <a:pPr marL="342900" marR="0" indent="-342900" defTabSz="914400">
              <a:spcBef>
                <a:spcPct val="20000"/>
              </a:spcBef>
              <a:buClr>
                <a:schemeClr val="folHlink"/>
              </a:buClr>
              <a:buSzPct val="60000"/>
              <a:buFont typeface="Wingdings" panose="05000000000000000000" pitchFamily="2" charset="2"/>
              <a:buChar char="n"/>
              <a:defRPr/>
            </a:pPr>
            <a:r>
              <a:rPr kumimoji="0" lang="en-US" sz="2800" b="0" kern="0" cap="none" spc="0" normalizeH="0" baseline="0" noProof="0" dirty="0">
                <a:latin typeface="Arial" panose="020B0604020202020204" pitchFamily="34" charset="0"/>
                <a:ea typeface="+mn-ea"/>
                <a:cs typeface="Times New Roman" panose="02020603050405020304" pitchFamily="18" charset="0"/>
              </a:rPr>
              <a:t>Function</a:t>
            </a:r>
            <a:endParaRPr kumimoji="0" lang="en-US" sz="2800" b="0" kern="0" cap="none" spc="0" normalizeH="0" baseline="0" noProof="0" dirty="0">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Framing</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Physical addressing</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Flow control</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Error control</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Access control</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endParaRPr kumimoji="0" lang="en-US" sz="16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p:txBody>
      </p:sp>
      <p:sp>
        <p:nvSpPr>
          <p:cNvPr id="56325" name="Rectangle 6"/>
          <p:cNvSpPr/>
          <p:nvPr/>
        </p:nvSpPr>
        <p:spPr>
          <a:xfrm>
            <a:off x="457200" y="-76200"/>
            <a:ext cx="4572000" cy="923925"/>
          </a:xfrm>
          <a:prstGeom prst="rect">
            <a:avLst/>
          </a:prstGeom>
          <a:noFill/>
          <a:ln w="9525">
            <a:noFill/>
          </a:ln>
        </p:spPr>
        <p:txBody>
          <a:bodyPr>
            <a:spAutoFit/>
          </a:bodyPr>
          <a:p>
            <a:pPr marL="457200" indent="-457200">
              <a:lnSpc>
                <a:spcPct val="150000"/>
              </a:lnSpc>
              <a:buClr>
                <a:schemeClr val="tx1"/>
              </a:buClr>
              <a:buSzPct val="117000"/>
            </a:pPr>
            <a:r>
              <a:rPr lang="fr-FR" altLang="ar-SA" sz="3600" dirty="0">
                <a:solidFill>
                  <a:srgbClr val="0033CC"/>
                </a:solidFill>
                <a:latin typeface="Arial" panose="020B0604020202020204" pitchFamily="34" charset="0"/>
              </a:rPr>
              <a:t>Data Link Layer</a:t>
            </a:r>
            <a:endParaRPr lang="fr-FR" altLang="ar-SA" sz="3600" dirty="0">
              <a:solidFill>
                <a:srgbClr val="0033CC"/>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57347"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57348" name="Text Box 4"/>
          <p:cNvSpPr txBox="1"/>
          <p:nvPr/>
        </p:nvSpPr>
        <p:spPr>
          <a:xfrm>
            <a:off x="304800" y="381000"/>
            <a:ext cx="1920875" cy="400050"/>
          </a:xfrm>
          <a:prstGeom prst="rect">
            <a:avLst/>
          </a:prstGeom>
          <a:noFill/>
          <a:ln w="9525">
            <a:noFill/>
          </a:ln>
        </p:spPr>
        <p:txBody>
          <a:bodyPr wrap="none">
            <a:spAutoFit/>
          </a:bodyPr>
          <a:p>
            <a:r>
              <a:rPr lang="en-US" altLang="ar-SA" sz="2000" i="1" dirty="0">
                <a:latin typeface="Arial" panose="020B0604020202020204" pitchFamily="34" charset="0"/>
              </a:rPr>
              <a:t>Data link layer</a:t>
            </a:r>
            <a:endParaRPr lang="en-US" altLang="ar-SA" sz="2000" i="1" dirty="0">
              <a:latin typeface="Arial" panose="020B0604020202020204" pitchFamily="34" charset="0"/>
            </a:endParaRPr>
          </a:p>
        </p:txBody>
      </p:sp>
      <p:pic>
        <p:nvPicPr>
          <p:cNvPr id="57349" name="Picture 6"/>
          <p:cNvPicPr>
            <a:picLocks noChangeAspect="1"/>
          </p:cNvPicPr>
          <p:nvPr/>
        </p:nvPicPr>
        <p:blipFill>
          <a:blip r:embed="rId1"/>
          <a:stretch>
            <a:fillRect/>
          </a:stretch>
        </p:blipFill>
        <p:spPr>
          <a:xfrm>
            <a:off x="268288" y="2057400"/>
            <a:ext cx="8418512" cy="2795588"/>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58371"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58372" name="Text Box 4"/>
          <p:cNvSpPr txBox="1"/>
          <p:nvPr/>
        </p:nvSpPr>
        <p:spPr>
          <a:xfrm>
            <a:off x="304800" y="381000"/>
            <a:ext cx="2606675" cy="400050"/>
          </a:xfrm>
          <a:prstGeom prst="rect">
            <a:avLst/>
          </a:prstGeom>
          <a:noFill/>
          <a:ln w="9525">
            <a:noFill/>
          </a:ln>
        </p:spPr>
        <p:txBody>
          <a:bodyPr wrap="none">
            <a:spAutoFit/>
          </a:bodyPr>
          <a:p>
            <a:r>
              <a:rPr lang="en-US" altLang="ar-SA" sz="2000" i="1" dirty="0">
                <a:latin typeface="Arial" panose="020B0604020202020204" pitchFamily="34" charset="0"/>
              </a:rPr>
              <a:t>Hop-to-hop delivery</a:t>
            </a:r>
            <a:endParaRPr lang="en-US" altLang="ar-SA" sz="2000" i="1" dirty="0">
              <a:latin typeface="Arial" panose="020B0604020202020204" pitchFamily="34" charset="0"/>
            </a:endParaRPr>
          </a:p>
        </p:txBody>
      </p:sp>
      <p:pic>
        <p:nvPicPr>
          <p:cNvPr id="58373" name="Picture 6"/>
          <p:cNvPicPr>
            <a:picLocks noChangeAspect="1"/>
          </p:cNvPicPr>
          <p:nvPr/>
        </p:nvPicPr>
        <p:blipFill>
          <a:blip r:embed="rId1"/>
          <a:stretch>
            <a:fillRect/>
          </a:stretch>
        </p:blipFill>
        <p:spPr>
          <a:xfrm>
            <a:off x="1066800" y="1143000"/>
            <a:ext cx="6216650" cy="4579938"/>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Text Box 2"/>
          <p:cNvSpPr txBox="1">
            <a:spLocks noChangeArrowheads="1"/>
          </p:cNvSpPr>
          <p:nvPr/>
        </p:nvSpPr>
        <p:spPr bwMode="auto">
          <a:xfrm>
            <a:off x="144463" y="249238"/>
            <a:ext cx="2017713" cy="617538"/>
          </a:xfrm>
          <a:prstGeom prst="rect">
            <a:avLst/>
          </a:prstGeom>
          <a:solidFill>
            <a:schemeClr val="bg1"/>
          </a:solidFill>
          <a:ln w="38100">
            <a:noFill/>
            <a:miter lim="800000"/>
          </a:ln>
          <a:effectLst/>
        </p:spPr>
        <p:txBody>
          <a:bodyPr wrap="none">
            <a:spAutoFit/>
          </a:bodyPr>
          <a:lstStyle/>
          <a:p>
            <a:pPr marR="0" defTabSz="914400">
              <a:buClrTx/>
              <a:buSzTx/>
              <a:buFontTx/>
              <a:buNone/>
              <a:defRPr/>
            </a:pPr>
            <a:r>
              <a:rPr kumimoji="0" lang="en-US" i="1" kern="1200" cap="none" spc="0" normalizeH="0" baseline="0" noProof="0">
                <a:effectLst>
                  <a:outerShdw blurRad="38100" dist="38100" dir="2700000" algn="tl">
                    <a:srgbClr val="C0C0C0"/>
                  </a:outerShdw>
                </a:effectLst>
                <a:latin typeface="Arial" panose="020B0604020202020204" pitchFamily="34" charset="0"/>
                <a:ea typeface="+mn-ea"/>
                <a:cs typeface="+mn-cs"/>
              </a:rPr>
              <a:t>Example 1</a:t>
            </a:r>
            <a:endParaRPr kumimoji="0" lang="en-US" i="1" kern="1200" cap="none" spc="0" normalizeH="0" baseline="0" noProof="0">
              <a:effectLst>
                <a:outerShdw blurRad="38100" dist="38100" dir="2700000" algn="tl">
                  <a:srgbClr val="C0C0C0"/>
                </a:outerShdw>
              </a:effectLst>
              <a:latin typeface="Arial" panose="020B0604020202020204" pitchFamily="34" charset="0"/>
              <a:ea typeface="+mn-ea"/>
              <a:cs typeface="+mn-cs"/>
            </a:endParaRPr>
          </a:p>
        </p:txBody>
      </p:sp>
      <p:sp>
        <p:nvSpPr>
          <p:cNvPr id="59395" name="Rectangle 3"/>
          <p:cNvSpPr/>
          <p:nvPr/>
        </p:nvSpPr>
        <p:spPr>
          <a:xfrm>
            <a:off x="228600" y="1079500"/>
            <a:ext cx="8458200" cy="1920875"/>
          </a:xfrm>
          <a:prstGeom prst="rect">
            <a:avLst/>
          </a:prstGeom>
          <a:noFill/>
          <a:ln w="9525">
            <a:noFill/>
          </a:ln>
        </p:spPr>
        <p:txBody>
          <a:bodyPr>
            <a:spAutoFit/>
          </a:bodyPr>
          <a:p>
            <a:pPr>
              <a:spcBef>
                <a:spcPct val="50000"/>
              </a:spcBef>
            </a:pPr>
            <a:r>
              <a:rPr lang="en-US" altLang="ar-SA" sz="2000" dirty="0">
                <a:latin typeface="Times" pitchFamily="18" charset="0"/>
              </a:rPr>
              <a:t>In following Figure a node with physical address </a:t>
            </a:r>
            <a:r>
              <a:rPr lang="en-US" altLang="ar-SA" sz="2000" dirty="0">
                <a:solidFill>
                  <a:srgbClr val="FF0000"/>
                </a:solidFill>
                <a:latin typeface="Times" pitchFamily="18" charset="0"/>
              </a:rPr>
              <a:t>10</a:t>
            </a:r>
            <a:r>
              <a:rPr lang="en-US" altLang="ar-SA" sz="2000" dirty="0">
                <a:latin typeface="Times" pitchFamily="18" charset="0"/>
              </a:rPr>
              <a:t> sends a frame to a node with physical address </a:t>
            </a:r>
            <a:r>
              <a:rPr lang="en-US" altLang="ar-SA" sz="2000" dirty="0">
                <a:solidFill>
                  <a:srgbClr val="FF0000"/>
                </a:solidFill>
                <a:latin typeface="Times" pitchFamily="18" charset="0"/>
              </a:rPr>
              <a:t>87</a:t>
            </a:r>
            <a:r>
              <a:rPr lang="en-US" altLang="ar-SA" sz="2000" dirty="0">
                <a:latin typeface="Times" pitchFamily="18" charset="0"/>
              </a:rPr>
              <a:t>. The two nodes are connected by a link. At the data link level this frame contains physical addresses in the header. These are the only addresses needed. The rest of the header contains other information needed at this level. The trailer usually contains extra bits needed for error detection</a:t>
            </a:r>
            <a:endParaRPr lang="en-US" altLang="ar-SA" sz="2000" dirty="0">
              <a:latin typeface="Times" pitchFamily="18" charset="0"/>
            </a:endParaRPr>
          </a:p>
        </p:txBody>
      </p:sp>
      <p:pic>
        <p:nvPicPr>
          <p:cNvPr id="59396" name="Picture 4"/>
          <p:cNvPicPr>
            <a:picLocks noChangeAspect="1"/>
          </p:cNvPicPr>
          <p:nvPr/>
        </p:nvPicPr>
        <p:blipFill>
          <a:blip r:embed="rId1"/>
          <a:stretch>
            <a:fillRect/>
          </a:stretch>
        </p:blipFill>
        <p:spPr>
          <a:xfrm>
            <a:off x="512763" y="3260725"/>
            <a:ext cx="7789862" cy="2919413"/>
          </a:xfrm>
          <a:prstGeom prst="rect">
            <a:avLst/>
          </a:prstGeom>
          <a:noFill/>
          <a:ln w="9525">
            <a:noFill/>
          </a:ln>
        </p:spPr>
      </p:pic>
      <p:sp>
        <p:nvSpPr>
          <p:cNvPr id="59397"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59398"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10243"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10244" name="Rectangle 11"/>
          <p:cNvSpPr/>
          <p:nvPr/>
        </p:nvSpPr>
        <p:spPr>
          <a:xfrm>
            <a:off x="304800" y="304800"/>
            <a:ext cx="3790950" cy="584200"/>
          </a:xfrm>
          <a:prstGeom prst="rect">
            <a:avLst/>
          </a:prstGeom>
          <a:noFill/>
          <a:ln w="9525">
            <a:noFill/>
          </a:ln>
        </p:spPr>
        <p:txBody>
          <a:bodyPr wrap="none">
            <a:spAutoFit/>
          </a:bodyPr>
          <a:p>
            <a:r>
              <a:rPr lang="fr-FR" altLang="ar-SA" dirty="0">
                <a:solidFill>
                  <a:srgbClr val="0033CC"/>
                </a:solidFill>
                <a:latin typeface="Times New Roman" panose="02020603050405020304" pitchFamily="18" charset="0"/>
              </a:rPr>
              <a:t>Data Representation</a:t>
            </a:r>
            <a:endParaRPr lang="en-US" altLang="ar-SA" dirty="0">
              <a:latin typeface="Arial" panose="020B0604020202020204" pitchFamily="34" charset="0"/>
            </a:endParaRPr>
          </a:p>
        </p:txBody>
      </p:sp>
      <p:sp>
        <p:nvSpPr>
          <p:cNvPr id="13" name="Rectangle 12"/>
          <p:cNvSpPr/>
          <p:nvPr/>
        </p:nvSpPr>
        <p:spPr>
          <a:xfrm>
            <a:off x="762000" y="1066800"/>
            <a:ext cx="4572000" cy="1477963"/>
          </a:xfrm>
          <a:prstGeom prst="rect">
            <a:avLst/>
          </a:prstGeom>
        </p:spPr>
        <p:txBody>
          <a:bodyPr>
            <a:spAutoFit/>
          </a:bodyPr>
          <a:lstStyle/>
          <a:p>
            <a:pPr marL="514350" marR="0" lvl="0" indent="-514350" algn="just" defTabSz="914400" rtl="0" eaLnBrk="1" fontAlgn="base" latinLnBrk="0" hangingPunct="1">
              <a:lnSpc>
                <a:spcPct val="100000"/>
              </a:lnSpc>
              <a:spcBef>
                <a:spcPct val="0"/>
              </a:spcBef>
              <a:spcAft>
                <a:spcPct val="0"/>
              </a:spcAft>
              <a:buClrTx/>
              <a:buSzTx/>
              <a:buFont typeface="+mj-lt"/>
              <a:buAutoNum type="arabicPeriod"/>
              <a:defRPr/>
            </a:pPr>
            <a:r>
              <a:rPr kumimoji="0" lang="en-US" sz="1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Text</a:t>
            </a:r>
            <a:endParaRPr kumimoji="0" lang="en-US" sz="1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defRPr/>
            </a:pPr>
            <a:r>
              <a:rPr kumimoji="0" lang="en-US" sz="1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Numbers</a:t>
            </a:r>
            <a:endParaRPr kumimoji="0" lang="en-US" sz="1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defRPr/>
            </a:pPr>
            <a:r>
              <a:rPr kumimoji="0" lang="en-US" sz="1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Images</a:t>
            </a:r>
            <a:endParaRPr kumimoji="0" lang="en-US" sz="1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defRPr/>
            </a:pPr>
            <a:r>
              <a:rPr kumimoji="0" lang="en-US" sz="1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Audio</a:t>
            </a:r>
            <a:endParaRPr kumimoji="0" lang="en-US" sz="1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defRPr/>
            </a:pPr>
            <a:r>
              <a:rPr kumimoji="0" lang="en-US" sz="1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Video</a:t>
            </a:r>
            <a:endParaRPr kumimoji="0" lang="en-US" sz="1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p:txBody>
      </p:sp>
      <p:pic>
        <p:nvPicPr>
          <p:cNvPr id="10246" name="Picture 6"/>
          <p:cNvPicPr>
            <a:picLocks noChangeAspect="1"/>
          </p:cNvPicPr>
          <p:nvPr/>
        </p:nvPicPr>
        <p:blipFill>
          <a:blip r:embed="rId1"/>
          <a:stretch>
            <a:fillRect/>
          </a:stretch>
        </p:blipFill>
        <p:spPr>
          <a:xfrm>
            <a:off x="3352800" y="3276600"/>
            <a:ext cx="5334000" cy="2911475"/>
          </a:xfrm>
          <a:prstGeom prst="rect">
            <a:avLst/>
          </a:prstGeom>
          <a:noFill/>
          <a:ln w="9525">
            <a:noFill/>
          </a:ln>
        </p:spPr>
      </p:pic>
      <p:sp>
        <p:nvSpPr>
          <p:cNvPr id="10247" name="Rectangle 9"/>
          <p:cNvSpPr/>
          <p:nvPr/>
        </p:nvSpPr>
        <p:spPr>
          <a:xfrm>
            <a:off x="304800" y="3276600"/>
            <a:ext cx="2093913" cy="2678113"/>
          </a:xfrm>
          <a:prstGeom prst="rect">
            <a:avLst/>
          </a:prstGeom>
          <a:noFill/>
          <a:ln w="9525">
            <a:noFill/>
          </a:ln>
        </p:spPr>
        <p:txBody>
          <a:bodyPr wrap="none">
            <a:spAutoFit/>
          </a:bodyPr>
          <a:p>
            <a:r>
              <a:rPr lang="en-US" altLang="ar-SA" sz="2400" i="1" dirty="0">
                <a:latin typeface="Times New Roman" panose="02020603050405020304" pitchFamily="18" charset="0"/>
              </a:rPr>
              <a:t>Data flow </a:t>
            </a:r>
            <a:endParaRPr lang="en-US" altLang="ar-SA" sz="2400" i="1" dirty="0">
              <a:latin typeface="Times New Roman" panose="02020603050405020304" pitchFamily="18" charset="0"/>
            </a:endParaRPr>
          </a:p>
          <a:p>
            <a:pPr>
              <a:lnSpc>
                <a:spcPct val="200000"/>
              </a:lnSpc>
              <a:buFont typeface="Wingdings" panose="05000000000000000000" pitchFamily="2" charset="2"/>
              <a:buChar char="§"/>
            </a:pPr>
            <a:r>
              <a:rPr lang="en-US" altLang="ar-SA" sz="2400" i="1" dirty="0">
                <a:latin typeface="Times New Roman" panose="02020603050405020304" pitchFamily="18" charset="0"/>
              </a:rPr>
              <a:t>   Simplex</a:t>
            </a:r>
            <a:endParaRPr lang="en-US" altLang="ar-SA" sz="2400" i="1" dirty="0">
              <a:latin typeface="Times New Roman" panose="02020603050405020304" pitchFamily="18" charset="0"/>
            </a:endParaRPr>
          </a:p>
          <a:p>
            <a:pPr>
              <a:lnSpc>
                <a:spcPct val="200000"/>
              </a:lnSpc>
              <a:buFont typeface="Wingdings" panose="05000000000000000000" pitchFamily="2" charset="2"/>
              <a:buChar char="§"/>
            </a:pPr>
            <a:r>
              <a:rPr lang="en-US" altLang="ar-SA" sz="2400" i="1" dirty="0">
                <a:latin typeface="Times New Roman" panose="02020603050405020304" pitchFamily="18" charset="0"/>
              </a:rPr>
              <a:t>   Half-duplex</a:t>
            </a:r>
            <a:endParaRPr lang="en-US" altLang="ar-SA" sz="2400" i="1" dirty="0">
              <a:latin typeface="Times New Roman" panose="02020603050405020304" pitchFamily="18" charset="0"/>
            </a:endParaRPr>
          </a:p>
          <a:p>
            <a:pPr>
              <a:lnSpc>
                <a:spcPct val="200000"/>
              </a:lnSpc>
              <a:buFont typeface="Wingdings" panose="05000000000000000000" pitchFamily="2" charset="2"/>
              <a:buChar char="§"/>
            </a:pPr>
            <a:r>
              <a:rPr lang="en-US" altLang="ar-SA" sz="2400" i="1" dirty="0">
                <a:latin typeface="Times New Roman" panose="02020603050405020304" pitchFamily="18" charset="0"/>
              </a:rPr>
              <a:t>   Full-duplex</a:t>
            </a:r>
            <a:endParaRPr lang="en-US" altLang="ar-SA" sz="2400" dirty="0">
              <a:latin typeface="Arial" panose="020B0604020202020204" pitchFamily="34" charset="0"/>
            </a:endParaRPr>
          </a:p>
        </p:txBody>
      </p:sp>
      <p:sp>
        <p:nvSpPr>
          <p:cNvPr id="10248" name="Line 3"/>
          <p:cNvSpPr/>
          <p:nvPr/>
        </p:nvSpPr>
        <p:spPr>
          <a:xfrm>
            <a:off x="228600" y="2667000"/>
            <a:ext cx="8763000" cy="0"/>
          </a:xfrm>
          <a:prstGeom prst="line">
            <a:avLst/>
          </a:prstGeom>
          <a:ln w="19050" cap="flat" cmpd="sng">
            <a:solidFill>
              <a:schemeClr val="hlink"/>
            </a:solidFill>
            <a:prstDash val="solid"/>
            <a:headEnd type="none" w="med" len="med"/>
            <a:tailEnd type="none" w="med" len="med"/>
          </a:ln>
        </p:spPr>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8"/>
          <p:cNvSpPr/>
          <p:nvPr/>
        </p:nvSpPr>
        <p:spPr>
          <a:xfrm>
            <a:off x="458788" y="685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60419" name="Rectangle 11"/>
          <p:cNvSpPr/>
          <p:nvPr/>
        </p:nvSpPr>
        <p:spPr>
          <a:xfrm>
            <a:off x="417513" y="1082675"/>
            <a:ext cx="8077200" cy="1187450"/>
          </a:xfrm>
          <a:prstGeom prst="rect">
            <a:avLst/>
          </a:prstGeom>
          <a:noFill/>
          <a:ln w="76200">
            <a:noFill/>
          </a:ln>
        </p:spPr>
        <p:txBody>
          <a:bodyPr>
            <a:spAutoFit/>
          </a:bodyPr>
          <a:p>
            <a:pPr algn="ctr"/>
            <a:r>
              <a:rPr lang="en-US" altLang="ar-SA" sz="2400" dirty="0">
                <a:latin typeface="Arial" panose="020B0604020202020204" pitchFamily="34" charset="0"/>
              </a:rPr>
              <a:t>The network layer is responsible for the </a:t>
            </a:r>
            <a:br>
              <a:rPr lang="en-US" altLang="ar-SA" sz="2400" dirty="0">
                <a:latin typeface="Arial" panose="020B0604020202020204" pitchFamily="34" charset="0"/>
              </a:rPr>
            </a:br>
            <a:r>
              <a:rPr lang="en-US" altLang="ar-SA" sz="2400" dirty="0">
                <a:latin typeface="Arial" panose="020B0604020202020204" pitchFamily="34" charset="0"/>
              </a:rPr>
              <a:t>delivery of individual packets from </a:t>
            </a:r>
            <a:endParaRPr lang="en-US" altLang="ar-SA" sz="2400" dirty="0">
              <a:latin typeface="Arial" panose="020B0604020202020204" pitchFamily="34" charset="0"/>
            </a:endParaRPr>
          </a:p>
          <a:p>
            <a:pPr algn="ctr"/>
            <a:r>
              <a:rPr lang="en-US" altLang="ar-SA" sz="2400" dirty="0">
                <a:latin typeface="Arial" panose="020B0604020202020204" pitchFamily="34" charset="0"/>
              </a:rPr>
              <a:t>the source host to the destination host.</a:t>
            </a:r>
            <a:endParaRPr lang="en-US" altLang="ar-SA" sz="2400" dirty="0">
              <a:latin typeface="Arial" panose="020B0604020202020204" pitchFamily="34" charset="0"/>
            </a:endParaRPr>
          </a:p>
        </p:txBody>
      </p:sp>
      <p:sp>
        <p:nvSpPr>
          <p:cNvPr id="6" name="Rectangle 7"/>
          <p:cNvSpPr txBox="1">
            <a:spLocks noChangeArrowheads="1"/>
          </p:cNvSpPr>
          <p:nvPr/>
        </p:nvSpPr>
        <p:spPr>
          <a:xfrm>
            <a:off x="457200" y="2819400"/>
            <a:ext cx="8259763" cy="2362200"/>
          </a:xfrm>
          <a:prstGeom prst="rect">
            <a:avLst/>
          </a:prstGeom>
        </p:spPr>
        <p:txBody>
          <a:bodyPr/>
          <a:lstStyle/>
          <a:p>
            <a:pPr marL="342900" marR="0" indent="-342900" defTabSz="914400">
              <a:spcBef>
                <a:spcPct val="20000"/>
              </a:spcBef>
              <a:buClr>
                <a:schemeClr val="folHlink"/>
              </a:buClr>
              <a:buSzPct val="60000"/>
              <a:buFont typeface="Wingdings" panose="05000000000000000000" pitchFamily="2" charset="2"/>
              <a:buChar char="n"/>
              <a:defRPr/>
            </a:pPr>
            <a:r>
              <a:rPr kumimoji="0" lang="en-US" sz="2400" b="0" kern="0" cap="none" spc="0" normalizeH="0" baseline="0" noProof="0" dirty="0">
                <a:latin typeface="Arial" panose="020B0604020202020204" pitchFamily="34" charset="0"/>
                <a:ea typeface="+mn-ea"/>
                <a:cs typeface="Times New Roman" panose="02020603050405020304" pitchFamily="18" charset="0"/>
              </a:rPr>
              <a:t>Source-to-destination delivery</a:t>
            </a:r>
            <a:endParaRPr kumimoji="0" lang="en-US" sz="2400" b="0" kern="0" cap="none" spc="0" normalizeH="0" baseline="0" noProof="0" dirty="0">
              <a:latin typeface="Arial" panose="020B0604020202020204" pitchFamily="34" charset="0"/>
              <a:ea typeface="+mn-ea"/>
              <a:cs typeface="Times New Roman" panose="02020603050405020304" pitchFamily="18" charset="0"/>
            </a:endParaRPr>
          </a:p>
          <a:p>
            <a:pPr marL="342900" marR="0" indent="-342900" defTabSz="914400">
              <a:spcBef>
                <a:spcPct val="20000"/>
              </a:spcBef>
              <a:buClr>
                <a:schemeClr val="folHlink"/>
              </a:buClr>
              <a:buSzPct val="60000"/>
              <a:buFont typeface="Wingdings" panose="05000000000000000000" pitchFamily="2" charset="2"/>
              <a:buChar char="n"/>
              <a:defRPr/>
            </a:pPr>
            <a:r>
              <a:rPr kumimoji="0" lang="en-US" sz="2400" b="0" kern="0" cap="none" spc="0" normalizeH="0" baseline="0" noProof="0" dirty="0">
                <a:latin typeface="Arial" panose="020B0604020202020204" pitchFamily="34" charset="0"/>
                <a:ea typeface="+mn-ea"/>
                <a:cs typeface="Times New Roman" panose="02020603050405020304" pitchFamily="18" charset="0"/>
              </a:rPr>
              <a:t>Responsible from the delivery of packets from the original source to the final destination</a:t>
            </a:r>
            <a:endParaRPr kumimoji="0" lang="en-US" sz="2400" b="0" kern="0" cap="none" spc="0" normalizeH="0" baseline="0" noProof="0" dirty="0">
              <a:latin typeface="Arial" panose="020B0604020202020204" pitchFamily="34" charset="0"/>
              <a:ea typeface="+mn-ea"/>
              <a:cs typeface="Times New Roman" panose="02020603050405020304" pitchFamily="18" charset="0"/>
            </a:endParaRPr>
          </a:p>
          <a:p>
            <a:pPr marL="342900" marR="0" indent="-342900" defTabSz="914400">
              <a:spcBef>
                <a:spcPct val="20000"/>
              </a:spcBef>
              <a:buClr>
                <a:schemeClr val="folHlink"/>
              </a:buClr>
              <a:buSzPct val="60000"/>
              <a:buFont typeface="Wingdings" panose="05000000000000000000" pitchFamily="2" charset="2"/>
              <a:buChar char="n"/>
              <a:defRPr/>
            </a:pPr>
            <a:r>
              <a:rPr kumimoji="0" lang="en-US" sz="2400" b="0" kern="0" cap="none" spc="0" normalizeH="0" baseline="0" noProof="0" dirty="0">
                <a:latin typeface="Arial" panose="020B0604020202020204" pitchFamily="34" charset="0"/>
                <a:ea typeface="+mn-ea"/>
                <a:cs typeface="Times New Roman" panose="02020603050405020304" pitchFamily="18" charset="0"/>
              </a:rPr>
              <a:t>Functions</a:t>
            </a:r>
            <a:endParaRPr kumimoji="0" lang="en-US" sz="2400" b="0" kern="0" cap="none" spc="0" normalizeH="0" baseline="0" noProof="0" dirty="0">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Logical addressing</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routing</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p:txBody>
      </p:sp>
      <p:sp>
        <p:nvSpPr>
          <p:cNvPr id="60421" name="Rectangle 6"/>
          <p:cNvSpPr/>
          <p:nvPr/>
        </p:nvSpPr>
        <p:spPr>
          <a:xfrm>
            <a:off x="457200" y="-152400"/>
            <a:ext cx="4572000" cy="923925"/>
          </a:xfrm>
          <a:prstGeom prst="rect">
            <a:avLst/>
          </a:prstGeom>
          <a:noFill/>
          <a:ln w="9525">
            <a:noFill/>
          </a:ln>
        </p:spPr>
        <p:txBody>
          <a:bodyPr>
            <a:spAutoFit/>
          </a:bodyPr>
          <a:p>
            <a:pPr marL="457200" indent="-457200">
              <a:lnSpc>
                <a:spcPct val="150000"/>
              </a:lnSpc>
              <a:buClr>
                <a:schemeClr val="tx1"/>
              </a:buClr>
              <a:buSzPct val="117000"/>
            </a:pPr>
            <a:r>
              <a:rPr lang="en-US" altLang="ar-SA" sz="3600" dirty="0">
                <a:solidFill>
                  <a:srgbClr val="0033CC"/>
                </a:solidFill>
                <a:latin typeface="Arial" panose="020B0604020202020204" pitchFamily="34" charset="0"/>
              </a:rPr>
              <a:t>Network Layer</a:t>
            </a:r>
            <a:endParaRPr lang="en-US" altLang="ar-SA" sz="3600" dirty="0">
              <a:solidFill>
                <a:srgbClr val="0033CC"/>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61443"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61444" name="Text Box 4"/>
          <p:cNvSpPr txBox="1"/>
          <p:nvPr/>
        </p:nvSpPr>
        <p:spPr>
          <a:xfrm>
            <a:off x="304800" y="381000"/>
            <a:ext cx="1865313" cy="400050"/>
          </a:xfrm>
          <a:prstGeom prst="rect">
            <a:avLst/>
          </a:prstGeom>
          <a:noFill/>
          <a:ln w="9525">
            <a:noFill/>
          </a:ln>
        </p:spPr>
        <p:txBody>
          <a:bodyPr wrap="none">
            <a:spAutoFit/>
          </a:bodyPr>
          <a:p>
            <a:r>
              <a:rPr lang="en-US" altLang="ar-SA" sz="2000" i="1" dirty="0">
                <a:latin typeface="Arial" panose="020B0604020202020204" pitchFamily="34" charset="0"/>
              </a:rPr>
              <a:t>Network layer</a:t>
            </a:r>
            <a:endParaRPr lang="en-US" altLang="ar-SA" sz="2000" i="1" dirty="0">
              <a:latin typeface="Arial" panose="020B0604020202020204" pitchFamily="34" charset="0"/>
            </a:endParaRPr>
          </a:p>
        </p:txBody>
      </p:sp>
      <p:pic>
        <p:nvPicPr>
          <p:cNvPr id="61445" name="Picture 6"/>
          <p:cNvPicPr>
            <a:picLocks noChangeAspect="1"/>
          </p:cNvPicPr>
          <p:nvPr/>
        </p:nvPicPr>
        <p:blipFill>
          <a:blip r:embed="rId1"/>
          <a:stretch>
            <a:fillRect/>
          </a:stretch>
        </p:blipFill>
        <p:spPr>
          <a:xfrm>
            <a:off x="239713" y="1963738"/>
            <a:ext cx="8675687" cy="2913062"/>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62467"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62468" name="Text Box 4"/>
          <p:cNvSpPr txBox="1"/>
          <p:nvPr/>
        </p:nvSpPr>
        <p:spPr>
          <a:xfrm>
            <a:off x="304800" y="381000"/>
            <a:ext cx="3873500" cy="400050"/>
          </a:xfrm>
          <a:prstGeom prst="rect">
            <a:avLst/>
          </a:prstGeom>
          <a:noFill/>
          <a:ln w="9525">
            <a:noFill/>
          </a:ln>
        </p:spPr>
        <p:txBody>
          <a:bodyPr wrap="none">
            <a:spAutoFit/>
          </a:bodyPr>
          <a:p>
            <a:r>
              <a:rPr lang="en-US" altLang="ar-SA" sz="2000" i="1" dirty="0">
                <a:latin typeface="Arial" panose="020B0604020202020204" pitchFamily="34" charset="0"/>
              </a:rPr>
              <a:t>Source-to-destination delivery</a:t>
            </a:r>
            <a:endParaRPr lang="en-US" altLang="ar-SA" sz="2000" i="1" dirty="0">
              <a:latin typeface="Arial" panose="020B0604020202020204" pitchFamily="34" charset="0"/>
            </a:endParaRPr>
          </a:p>
        </p:txBody>
      </p:sp>
      <p:pic>
        <p:nvPicPr>
          <p:cNvPr id="62469" name="Picture 6"/>
          <p:cNvPicPr>
            <a:picLocks noChangeAspect="1"/>
          </p:cNvPicPr>
          <p:nvPr/>
        </p:nvPicPr>
        <p:blipFill>
          <a:blip r:embed="rId1"/>
          <a:stretch>
            <a:fillRect/>
          </a:stretch>
        </p:blipFill>
        <p:spPr>
          <a:xfrm>
            <a:off x="1698625" y="1195388"/>
            <a:ext cx="5083175" cy="4824412"/>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63491"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7" name="Text Box 2"/>
          <p:cNvSpPr txBox="1">
            <a:spLocks noChangeArrowheads="1"/>
          </p:cNvSpPr>
          <p:nvPr/>
        </p:nvSpPr>
        <p:spPr bwMode="auto">
          <a:xfrm>
            <a:off x="144463" y="249238"/>
            <a:ext cx="2017713" cy="617538"/>
          </a:xfrm>
          <a:prstGeom prst="rect">
            <a:avLst/>
          </a:prstGeom>
          <a:solidFill>
            <a:schemeClr val="bg1"/>
          </a:solidFill>
          <a:ln w="38100">
            <a:noFill/>
            <a:miter lim="800000"/>
          </a:ln>
          <a:effectLst/>
        </p:spPr>
        <p:txBody>
          <a:bodyPr wrap="none">
            <a:spAutoFit/>
          </a:bodyPr>
          <a:lstStyle/>
          <a:p>
            <a:pPr marR="0" defTabSz="914400">
              <a:buClrTx/>
              <a:buSzTx/>
              <a:buFontTx/>
              <a:buNone/>
              <a:defRPr/>
            </a:pPr>
            <a:r>
              <a:rPr kumimoji="0" lang="en-US" i="1" kern="1200" cap="none" spc="0" normalizeH="0" baseline="0" noProof="0">
                <a:effectLst>
                  <a:outerShdw blurRad="38100" dist="38100" dir="2700000" algn="tl">
                    <a:srgbClr val="C0C0C0"/>
                  </a:outerShdw>
                </a:effectLst>
                <a:latin typeface="Arial" panose="020B0604020202020204" pitchFamily="34" charset="0"/>
                <a:ea typeface="+mn-ea"/>
                <a:cs typeface="+mn-cs"/>
              </a:rPr>
              <a:t>Example 2</a:t>
            </a:r>
            <a:endParaRPr kumimoji="0" lang="en-US" i="1" kern="1200" cap="none" spc="0" normalizeH="0" baseline="0" noProof="0">
              <a:effectLst>
                <a:outerShdw blurRad="38100" dist="38100" dir="2700000" algn="tl">
                  <a:srgbClr val="C0C0C0"/>
                </a:outerShdw>
              </a:effectLst>
              <a:latin typeface="Arial" panose="020B0604020202020204" pitchFamily="34" charset="0"/>
              <a:ea typeface="+mn-ea"/>
              <a:cs typeface="+mn-cs"/>
            </a:endParaRPr>
          </a:p>
        </p:txBody>
      </p:sp>
      <p:sp>
        <p:nvSpPr>
          <p:cNvPr id="63493" name="Rectangle 3"/>
          <p:cNvSpPr/>
          <p:nvPr/>
        </p:nvSpPr>
        <p:spPr>
          <a:xfrm>
            <a:off x="228600" y="1079500"/>
            <a:ext cx="3886200" cy="4708525"/>
          </a:xfrm>
          <a:prstGeom prst="rect">
            <a:avLst/>
          </a:prstGeom>
          <a:noFill/>
          <a:ln w="9525">
            <a:noFill/>
          </a:ln>
        </p:spPr>
        <p:txBody>
          <a:bodyPr>
            <a:spAutoFit/>
          </a:bodyPr>
          <a:p>
            <a:pPr algn="just">
              <a:spcBef>
                <a:spcPct val="50000"/>
              </a:spcBef>
            </a:pPr>
            <a:r>
              <a:rPr lang="en-US" altLang="ar-SA" sz="2000" dirty="0">
                <a:latin typeface="Times" pitchFamily="18" charset="0"/>
              </a:rPr>
              <a:t>We want to send data from a node with network address </a:t>
            </a:r>
            <a:r>
              <a:rPr lang="en-US" altLang="ar-SA" sz="2000" dirty="0">
                <a:solidFill>
                  <a:srgbClr val="FF0000"/>
                </a:solidFill>
                <a:latin typeface="Times" pitchFamily="18" charset="0"/>
              </a:rPr>
              <a:t>A</a:t>
            </a:r>
            <a:r>
              <a:rPr lang="en-US" altLang="ar-SA" sz="2000" dirty="0">
                <a:latin typeface="Times" pitchFamily="18" charset="0"/>
              </a:rPr>
              <a:t> and physical address 10, located on one LAN, to a node with a network address </a:t>
            </a:r>
            <a:r>
              <a:rPr lang="en-US" altLang="ar-SA" sz="2000" dirty="0">
                <a:solidFill>
                  <a:srgbClr val="FF0000"/>
                </a:solidFill>
                <a:latin typeface="Times" pitchFamily="18" charset="0"/>
              </a:rPr>
              <a:t>P</a:t>
            </a:r>
            <a:r>
              <a:rPr lang="en-US" altLang="ar-SA" sz="2000" dirty="0">
                <a:latin typeface="Times" pitchFamily="18" charset="0"/>
              </a:rPr>
              <a:t> and physical address 95, located on another LAN. Because the two devices are located on different networks, we cannot use physical addresses only; the physical addresses only have local influence. What we need here are </a:t>
            </a:r>
            <a:r>
              <a:rPr lang="en-US" altLang="ar-SA" sz="2000" dirty="0">
                <a:solidFill>
                  <a:srgbClr val="FF0000"/>
                </a:solidFill>
                <a:latin typeface="Times" pitchFamily="18" charset="0"/>
              </a:rPr>
              <a:t>universal addresses </a:t>
            </a:r>
            <a:r>
              <a:rPr lang="en-US" altLang="ar-SA" sz="2000" dirty="0">
                <a:latin typeface="Times" pitchFamily="18" charset="0"/>
              </a:rPr>
              <a:t>that can pass through the LAN boundaries. The network (logical) addresses have this characteristic. </a:t>
            </a:r>
            <a:endParaRPr lang="en-US" altLang="ar-SA" sz="2000" dirty="0">
              <a:latin typeface="Times" pitchFamily="18" charset="0"/>
            </a:endParaRPr>
          </a:p>
        </p:txBody>
      </p:sp>
      <p:pic>
        <p:nvPicPr>
          <p:cNvPr id="63494" name="Picture 4"/>
          <p:cNvPicPr>
            <a:picLocks noChangeAspect="1"/>
          </p:cNvPicPr>
          <p:nvPr/>
        </p:nvPicPr>
        <p:blipFill>
          <a:blip r:embed="rId1"/>
          <a:stretch>
            <a:fillRect/>
          </a:stretch>
        </p:blipFill>
        <p:spPr>
          <a:xfrm>
            <a:off x="4572000" y="1074738"/>
            <a:ext cx="4003675" cy="509270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8"/>
          <p:cNvSpPr/>
          <p:nvPr/>
        </p:nvSpPr>
        <p:spPr>
          <a:xfrm>
            <a:off x="458788" y="7620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64515" name="Rectangle 11"/>
          <p:cNvSpPr/>
          <p:nvPr/>
        </p:nvSpPr>
        <p:spPr>
          <a:xfrm>
            <a:off x="417513" y="1082675"/>
            <a:ext cx="8077200" cy="822325"/>
          </a:xfrm>
          <a:prstGeom prst="rect">
            <a:avLst/>
          </a:prstGeom>
          <a:noFill/>
          <a:ln w="76200">
            <a:noFill/>
          </a:ln>
        </p:spPr>
        <p:txBody>
          <a:bodyPr>
            <a:spAutoFit/>
          </a:bodyPr>
          <a:p>
            <a:pPr algn="ctr"/>
            <a:r>
              <a:rPr lang="en-US" altLang="ar-SA" sz="2400" dirty="0">
                <a:latin typeface="Arial" panose="020B0604020202020204" pitchFamily="34" charset="0"/>
              </a:rPr>
              <a:t>The transport layer is responsible for the delivery </a:t>
            </a:r>
            <a:br>
              <a:rPr lang="en-US" altLang="ar-SA" sz="2400" dirty="0">
                <a:latin typeface="Arial" panose="020B0604020202020204" pitchFamily="34" charset="0"/>
              </a:rPr>
            </a:br>
            <a:r>
              <a:rPr lang="en-US" altLang="ar-SA" sz="2400" dirty="0">
                <a:latin typeface="Arial" panose="020B0604020202020204" pitchFamily="34" charset="0"/>
              </a:rPr>
              <a:t>of a message from one process to another.</a:t>
            </a:r>
            <a:endParaRPr lang="en-US" altLang="ar-SA" sz="2400" dirty="0">
              <a:latin typeface="Arial" panose="020B0604020202020204" pitchFamily="34" charset="0"/>
            </a:endParaRPr>
          </a:p>
        </p:txBody>
      </p:sp>
      <p:sp>
        <p:nvSpPr>
          <p:cNvPr id="6" name="Rectangle 6"/>
          <p:cNvSpPr txBox="1">
            <a:spLocks noChangeArrowheads="1"/>
          </p:cNvSpPr>
          <p:nvPr/>
        </p:nvSpPr>
        <p:spPr>
          <a:xfrm>
            <a:off x="441325" y="1981200"/>
            <a:ext cx="8259763" cy="4343400"/>
          </a:xfrm>
          <a:prstGeom prst="rect">
            <a:avLst/>
          </a:prstGeom>
        </p:spPr>
        <p:txBody>
          <a:bodyPr/>
          <a:lstStyle/>
          <a:p>
            <a:pPr marL="342900" marR="0" indent="-342900" defTabSz="914400">
              <a:lnSpc>
                <a:spcPct val="150000"/>
              </a:lnSpc>
              <a:spcBef>
                <a:spcPct val="20000"/>
              </a:spcBef>
              <a:buClr>
                <a:schemeClr val="folHlink"/>
              </a:buClr>
              <a:buSzPct val="60000"/>
              <a:buFont typeface="Wingdings" panose="05000000000000000000" pitchFamily="2" charset="2"/>
              <a:buChar char="n"/>
              <a:defRPr/>
            </a:pPr>
            <a:r>
              <a:rPr kumimoji="0" lang="en-US" sz="2400" b="0" kern="0" cap="none" spc="0" normalizeH="0" baseline="0" noProof="0" dirty="0">
                <a:latin typeface="Arial" panose="020B0604020202020204" pitchFamily="34" charset="0"/>
                <a:ea typeface="+mn-ea"/>
                <a:cs typeface="Times New Roman" panose="02020603050405020304" pitchFamily="18" charset="0"/>
              </a:rPr>
              <a:t>Process-to- process delivery</a:t>
            </a:r>
            <a:endParaRPr kumimoji="0" lang="en-US" sz="2400" b="0" kern="0" cap="none" spc="0" normalizeH="0" baseline="0" noProof="0" dirty="0">
              <a:latin typeface="Arial" panose="020B0604020202020204" pitchFamily="34" charset="0"/>
              <a:ea typeface="+mn-ea"/>
              <a:cs typeface="Times New Roman" panose="02020603050405020304" pitchFamily="18" charset="0"/>
            </a:endParaRPr>
          </a:p>
          <a:p>
            <a:pPr marL="342900" marR="0" indent="-342900" defTabSz="914400">
              <a:lnSpc>
                <a:spcPct val="150000"/>
              </a:lnSpc>
              <a:spcBef>
                <a:spcPct val="20000"/>
              </a:spcBef>
              <a:buClr>
                <a:schemeClr val="folHlink"/>
              </a:buClr>
              <a:buSzPct val="60000"/>
              <a:buFont typeface="Wingdings" panose="05000000000000000000" pitchFamily="2" charset="2"/>
              <a:buChar char="n"/>
              <a:defRPr/>
            </a:pPr>
            <a:r>
              <a:rPr kumimoji="0" lang="en-US" sz="2400" b="0" kern="0" cap="none" spc="0" normalizeH="0" baseline="0" noProof="0" dirty="0">
                <a:latin typeface="Arial" panose="020B0604020202020204" pitchFamily="34" charset="0"/>
                <a:ea typeface="+mn-ea"/>
                <a:cs typeface="Times New Roman" panose="02020603050405020304" pitchFamily="18" charset="0"/>
              </a:rPr>
              <a:t>Functions</a:t>
            </a:r>
            <a:endParaRPr kumimoji="0" lang="en-US" sz="2400" b="0" kern="0" cap="none" spc="0" normalizeH="0" baseline="0" noProof="0" dirty="0">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Port addressing</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Segmentation and reassembly</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Connection control </a:t>
            </a:r>
            <a:r>
              <a:rPr kumimoji="0" lang="en-US" sz="20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 Connection-oriented or connection-less)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Flow control</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Error control</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p:txBody>
      </p:sp>
      <p:sp>
        <p:nvSpPr>
          <p:cNvPr id="64517" name="Rectangle 6"/>
          <p:cNvSpPr/>
          <p:nvPr/>
        </p:nvSpPr>
        <p:spPr>
          <a:xfrm>
            <a:off x="381000" y="0"/>
            <a:ext cx="4572000" cy="742950"/>
          </a:xfrm>
          <a:prstGeom prst="rect">
            <a:avLst/>
          </a:prstGeom>
          <a:noFill/>
          <a:ln w="9525">
            <a:noFill/>
          </a:ln>
        </p:spPr>
        <p:txBody>
          <a:bodyPr>
            <a:spAutoFit/>
          </a:bodyPr>
          <a:p>
            <a:pPr marL="457200" indent="-457200">
              <a:lnSpc>
                <a:spcPct val="150000"/>
              </a:lnSpc>
              <a:buClr>
                <a:schemeClr val="tx1"/>
              </a:buClr>
              <a:buSzPct val="117000"/>
            </a:pPr>
            <a:r>
              <a:rPr lang="en-US" altLang="ar-SA" dirty="0">
                <a:solidFill>
                  <a:srgbClr val="0033CC"/>
                </a:solidFill>
                <a:latin typeface="Arial" panose="020B0604020202020204" pitchFamily="34" charset="0"/>
              </a:rPr>
              <a:t>Transport Layer</a:t>
            </a:r>
            <a:endParaRPr lang="en-US" altLang="ar-SA" dirty="0">
              <a:solidFill>
                <a:srgbClr val="0033CC"/>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Line 2"/>
          <p:cNvSpPr/>
          <p:nvPr/>
        </p:nvSpPr>
        <p:spPr>
          <a:xfrm>
            <a:off x="152400" y="76200"/>
            <a:ext cx="8763000" cy="0"/>
          </a:xfrm>
          <a:prstGeom prst="line">
            <a:avLst/>
          </a:prstGeom>
          <a:ln w="76200" cap="flat" cmpd="sng">
            <a:solidFill>
              <a:schemeClr val="hlink"/>
            </a:solidFill>
            <a:prstDash val="solid"/>
            <a:headEnd type="none" w="med" len="med"/>
            <a:tailEnd type="none" w="med" len="med"/>
          </a:ln>
        </p:spPr>
      </p:sp>
      <p:sp>
        <p:nvSpPr>
          <p:cNvPr id="65539" name="Line 3"/>
          <p:cNvSpPr/>
          <p:nvPr/>
        </p:nvSpPr>
        <p:spPr>
          <a:xfrm>
            <a:off x="152400" y="914400"/>
            <a:ext cx="8763000" cy="0"/>
          </a:xfrm>
          <a:prstGeom prst="line">
            <a:avLst/>
          </a:prstGeom>
          <a:ln w="19050" cap="flat" cmpd="sng">
            <a:solidFill>
              <a:schemeClr val="hlink"/>
            </a:solidFill>
            <a:prstDash val="solid"/>
            <a:headEnd type="none" w="med" len="med"/>
            <a:tailEnd type="none" w="med" len="med"/>
          </a:ln>
        </p:spPr>
      </p:sp>
      <p:sp>
        <p:nvSpPr>
          <p:cNvPr id="65540" name="Text Box 4"/>
          <p:cNvSpPr txBox="1"/>
          <p:nvPr/>
        </p:nvSpPr>
        <p:spPr>
          <a:xfrm>
            <a:off x="304800" y="152400"/>
            <a:ext cx="3130550" cy="646113"/>
          </a:xfrm>
          <a:prstGeom prst="rect">
            <a:avLst/>
          </a:prstGeom>
          <a:noFill/>
          <a:ln w="9525">
            <a:noFill/>
          </a:ln>
        </p:spPr>
        <p:txBody>
          <a:bodyPr wrap="none">
            <a:spAutoFit/>
          </a:bodyPr>
          <a:p>
            <a:r>
              <a:rPr lang="en-US" altLang="ar-SA" sz="3600" i="1" dirty="0">
                <a:latin typeface="Arial" panose="020B0604020202020204" pitchFamily="34" charset="0"/>
              </a:rPr>
              <a:t>Transport layer</a:t>
            </a:r>
            <a:endParaRPr lang="en-US" altLang="ar-SA" sz="3600" i="1" dirty="0">
              <a:latin typeface="Arial" panose="020B0604020202020204" pitchFamily="34" charset="0"/>
            </a:endParaRPr>
          </a:p>
        </p:txBody>
      </p:sp>
      <p:pic>
        <p:nvPicPr>
          <p:cNvPr id="65541" name="Picture 6"/>
          <p:cNvPicPr>
            <a:picLocks noChangeAspect="1"/>
          </p:cNvPicPr>
          <p:nvPr/>
        </p:nvPicPr>
        <p:blipFill>
          <a:blip r:embed="rId1"/>
          <a:stretch>
            <a:fillRect/>
          </a:stretch>
        </p:blipFill>
        <p:spPr>
          <a:xfrm>
            <a:off x="225425" y="2209800"/>
            <a:ext cx="8693150" cy="3025775"/>
          </a:xfrm>
          <a:prstGeom prst="rect">
            <a:avLst/>
          </a:prstGeom>
          <a:noFill/>
          <a:ln w="9525">
            <a:noFill/>
          </a:ln>
        </p:spPr>
      </p:pic>
      <p:sp>
        <p:nvSpPr>
          <p:cNvPr id="7" name="Rectangle 6"/>
          <p:cNvSpPr/>
          <p:nvPr/>
        </p:nvSpPr>
        <p:spPr>
          <a:xfrm>
            <a:off x="381000" y="1447800"/>
            <a:ext cx="3856038" cy="461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Segmentation and reassembly</a:t>
            </a: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Line 2"/>
          <p:cNvSpPr/>
          <p:nvPr/>
        </p:nvSpPr>
        <p:spPr>
          <a:xfrm>
            <a:off x="152400" y="76200"/>
            <a:ext cx="8763000" cy="0"/>
          </a:xfrm>
          <a:prstGeom prst="line">
            <a:avLst/>
          </a:prstGeom>
          <a:ln w="76200" cap="flat" cmpd="sng">
            <a:solidFill>
              <a:schemeClr val="hlink"/>
            </a:solidFill>
            <a:prstDash val="solid"/>
            <a:headEnd type="none" w="med" len="med"/>
            <a:tailEnd type="none" w="med" len="med"/>
          </a:ln>
        </p:spPr>
      </p:sp>
      <p:sp>
        <p:nvSpPr>
          <p:cNvPr id="66563" name="Line 3"/>
          <p:cNvSpPr/>
          <p:nvPr/>
        </p:nvSpPr>
        <p:spPr>
          <a:xfrm>
            <a:off x="152400" y="914400"/>
            <a:ext cx="8763000" cy="0"/>
          </a:xfrm>
          <a:prstGeom prst="line">
            <a:avLst/>
          </a:prstGeom>
          <a:ln w="19050" cap="flat" cmpd="sng">
            <a:solidFill>
              <a:schemeClr val="hlink"/>
            </a:solidFill>
            <a:prstDash val="solid"/>
            <a:headEnd type="none" w="med" len="med"/>
            <a:tailEnd type="none" w="med" len="med"/>
          </a:ln>
        </p:spPr>
      </p:sp>
      <p:sp>
        <p:nvSpPr>
          <p:cNvPr id="66564" name="Text Box 4"/>
          <p:cNvSpPr txBox="1"/>
          <p:nvPr/>
        </p:nvSpPr>
        <p:spPr>
          <a:xfrm>
            <a:off x="304800" y="304800"/>
            <a:ext cx="6351588" cy="400050"/>
          </a:xfrm>
          <a:prstGeom prst="rect">
            <a:avLst/>
          </a:prstGeom>
          <a:noFill/>
          <a:ln w="9525">
            <a:noFill/>
          </a:ln>
        </p:spPr>
        <p:txBody>
          <a:bodyPr wrap="none">
            <a:spAutoFit/>
          </a:bodyPr>
          <a:p>
            <a:r>
              <a:rPr lang="en-US" altLang="ar-SA" sz="2000" i="1" dirty="0">
                <a:latin typeface="Arial" panose="020B0604020202020204" pitchFamily="34" charset="0"/>
              </a:rPr>
              <a:t>Reliable process-to-process delivery of a message</a:t>
            </a:r>
            <a:endParaRPr lang="en-US" altLang="ar-SA" sz="2000" i="1" dirty="0">
              <a:latin typeface="Arial" panose="020B0604020202020204" pitchFamily="34" charset="0"/>
            </a:endParaRPr>
          </a:p>
        </p:txBody>
      </p:sp>
      <p:pic>
        <p:nvPicPr>
          <p:cNvPr id="66565" name="Picture 6"/>
          <p:cNvPicPr>
            <a:picLocks noChangeAspect="1"/>
          </p:cNvPicPr>
          <p:nvPr/>
        </p:nvPicPr>
        <p:blipFill>
          <a:blip r:embed="rId1"/>
          <a:stretch>
            <a:fillRect/>
          </a:stretch>
        </p:blipFill>
        <p:spPr>
          <a:xfrm>
            <a:off x="530225" y="2025650"/>
            <a:ext cx="7623175" cy="313690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Line 2"/>
          <p:cNvSpPr/>
          <p:nvPr/>
        </p:nvSpPr>
        <p:spPr>
          <a:xfrm>
            <a:off x="152400" y="76200"/>
            <a:ext cx="8763000" cy="0"/>
          </a:xfrm>
          <a:prstGeom prst="line">
            <a:avLst/>
          </a:prstGeom>
          <a:ln w="76200" cap="flat" cmpd="sng">
            <a:solidFill>
              <a:schemeClr val="hlink"/>
            </a:solidFill>
            <a:prstDash val="solid"/>
            <a:headEnd type="none" w="med" len="med"/>
            <a:tailEnd type="none" w="med" len="med"/>
          </a:ln>
        </p:spPr>
      </p:sp>
      <p:sp>
        <p:nvSpPr>
          <p:cNvPr id="67587" name="Line 3"/>
          <p:cNvSpPr/>
          <p:nvPr/>
        </p:nvSpPr>
        <p:spPr>
          <a:xfrm>
            <a:off x="152400" y="914400"/>
            <a:ext cx="8763000" cy="0"/>
          </a:xfrm>
          <a:prstGeom prst="line">
            <a:avLst/>
          </a:prstGeom>
          <a:ln w="19050" cap="flat" cmpd="sng">
            <a:solidFill>
              <a:schemeClr val="hlink"/>
            </a:solidFill>
            <a:prstDash val="solid"/>
            <a:headEnd type="none" w="med" len="med"/>
            <a:tailEnd type="none" w="med" len="med"/>
          </a:ln>
        </p:spPr>
      </p:sp>
      <p:sp>
        <p:nvSpPr>
          <p:cNvPr id="7" name="Text Box 2"/>
          <p:cNvSpPr txBox="1">
            <a:spLocks noChangeArrowheads="1"/>
          </p:cNvSpPr>
          <p:nvPr/>
        </p:nvSpPr>
        <p:spPr bwMode="auto">
          <a:xfrm>
            <a:off x="-4762" y="249238"/>
            <a:ext cx="5872163" cy="584200"/>
          </a:xfrm>
          <a:prstGeom prst="rect">
            <a:avLst/>
          </a:prstGeom>
          <a:solidFill>
            <a:schemeClr val="bg1"/>
          </a:solidFill>
          <a:ln w="38100">
            <a:noFill/>
            <a:miter lim="800000"/>
          </a:ln>
          <a:effectLst/>
        </p:spPr>
        <p:txBody>
          <a:bodyPr>
            <a:spAutoFit/>
          </a:bodyPr>
          <a:lstStyle/>
          <a:p>
            <a:pPr marR="0" defTabSz="914400">
              <a:buClrTx/>
              <a:buSzTx/>
              <a:buFontTx/>
              <a:buNone/>
              <a:defRPr/>
            </a:pPr>
            <a:r>
              <a:rPr kumimoji="0" lang="en-US" i="1" kern="1200" cap="none" spc="0" normalizeH="0" baseline="0" noProof="0" dirty="0">
                <a:effectLst>
                  <a:outerShdw blurRad="38100" dist="38100" dir="2700000" algn="tl">
                    <a:srgbClr val="C0C0C0"/>
                  </a:outerShdw>
                </a:effectLst>
                <a:latin typeface="Arial" panose="020B0604020202020204" pitchFamily="34" charset="0"/>
                <a:ea typeface="+mn-ea"/>
                <a:cs typeface="+mn-cs"/>
              </a:rPr>
              <a:t>Example  3</a:t>
            </a:r>
            <a:endParaRPr kumimoji="0" lang="en-US" i="1" kern="1200" cap="none" spc="0" normalizeH="0" baseline="0" noProof="0" dirty="0">
              <a:effectLst>
                <a:outerShdw blurRad="38100" dist="38100" dir="2700000" algn="tl">
                  <a:srgbClr val="C0C0C0"/>
                </a:outerShdw>
              </a:effectLst>
              <a:latin typeface="Arial" panose="020B0604020202020204" pitchFamily="34" charset="0"/>
              <a:ea typeface="+mn-ea"/>
              <a:cs typeface="+mn-cs"/>
            </a:endParaRPr>
          </a:p>
        </p:txBody>
      </p:sp>
      <p:sp>
        <p:nvSpPr>
          <p:cNvPr id="67589" name="Rectangle 3"/>
          <p:cNvSpPr/>
          <p:nvPr/>
        </p:nvSpPr>
        <p:spPr>
          <a:xfrm>
            <a:off x="152400" y="1219200"/>
            <a:ext cx="2895600" cy="4524375"/>
          </a:xfrm>
          <a:prstGeom prst="rect">
            <a:avLst/>
          </a:prstGeom>
          <a:noFill/>
          <a:ln w="9525">
            <a:noFill/>
          </a:ln>
        </p:spPr>
        <p:txBody>
          <a:bodyPr>
            <a:spAutoFit/>
          </a:bodyPr>
          <a:p>
            <a:pPr algn="just">
              <a:spcBef>
                <a:spcPct val="50000"/>
              </a:spcBef>
            </a:pPr>
            <a:r>
              <a:rPr lang="en-US" altLang="ar-SA" sz="1800" dirty="0">
                <a:latin typeface="Times" pitchFamily="18" charset="0"/>
              </a:rPr>
              <a:t>Data coming from the upper layers have port addresses </a:t>
            </a:r>
            <a:r>
              <a:rPr lang="en-US" altLang="ar-SA" sz="1800" dirty="0">
                <a:solidFill>
                  <a:srgbClr val="FF0000"/>
                </a:solidFill>
                <a:latin typeface="Times" pitchFamily="18" charset="0"/>
              </a:rPr>
              <a:t>j</a:t>
            </a:r>
            <a:r>
              <a:rPr lang="en-US" altLang="ar-SA" sz="1800" dirty="0">
                <a:latin typeface="Times" pitchFamily="18" charset="0"/>
              </a:rPr>
              <a:t> and </a:t>
            </a:r>
            <a:r>
              <a:rPr lang="en-US" altLang="ar-SA" sz="1800" dirty="0">
                <a:solidFill>
                  <a:srgbClr val="FF0000"/>
                </a:solidFill>
                <a:latin typeface="Times" pitchFamily="18" charset="0"/>
              </a:rPr>
              <a:t>k</a:t>
            </a:r>
            <a:r>
              <a:rPr lang="en-US" altLang="ar-SA" sz="1800" dirty="0">
                <a:latin typeface="Times" pitchFamily="18" charset="0"/>
              </a:rPr>
              <a:t> (j is the address of the sending process, and k is the address of the receiving process). Since the data size is larger than the network layer can handle, the data are split into two packets, each packet retaining the port addresses (j and k). Then in the network layer, network addresses (A and P) are added to each packet.</a:t>
            </a:r>
            <a:endParaRPr lang="en-US" altLang="ar-SA" sz="1800" dirty="0">
              <a:latin typeface="Times" pitchFamily="18" charset="0"/>
            </a:endParaRPr>
          </a:p>
        </p:txBody>
      </p:sp>
      <p:pic>
        <p:nvPicPr>
          <p:cNvPr id="67590" name="Picture 7"/>
          <p:cNvPicPr>
            <a:picLocks noChangeAspect="1"/>
          </p:cNvPicPr>
          <p:nvPr/>
        </p:nvPicPr>
        <p:blipFill>
          <a:blip r:embed="rId1"/>
          <a:stretch>
            <a:fillRect/>
          </a:stretch>
        </p:blipFill>
        <p:spPr>
          <a:xfrm>
            <a:off x="3213100" y="1524000"/>
            <a:ext cx="5943600" cy="372110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11"/>
          <p:cNvSpPr/>
          <p:nvPr/>
        </p:nvSpPr>
        <p:spPr>
          <a:xfrm>
            <a:off x="381000" y="914400"/>
            <a:ext cx="8077200" cy="822325"/>
          </a:xfrm>
          <a:prstGeom prst="rect">
            <a:avLst/>
          </a:prstGeom>
          <a:noFill/>
          <a:ln w="76200">
            <a:noFill/>
          </a:ln>
        </p:spPr>
        <p:txBody>
          <a:bodyPr>
            <a:spAutoFit/>
          </a:bodyPr>
          <a:p>
            <a:pPr algn="ctr"/>
            <a:r>
              <a:rPr lang="en-US" altLang="ar-SA" sz="2400" dirty="0">
                <a:latin typeface="Arial" panose="020B0604020202020204" pitchFamily="34" charset="0"/>
              </a:rPr>
              <a:t>The session layer is responsible for dialog </a:t>
            </a:r>
            <a:br>
              <a:rPr lang="en-US" altLang="ar-SA" sz="2400" dirty="0">
                <a:latin typeface="Arial" panose="020B0604020202020204" pitchFamily="34" charset="0"/>
              </a:rPr>
            </a:br>
            <a:r>
              <a:rPr lang="en-US" altLang="ar-SA" sz="2400" dirty="0">
                <a:latin typeface="Arial" panose="020B0604020202020204" pitchFamily="34" charset="0"/>
              </a:rPr>
              <a:t>control and synchronization.</a:t>
            </a:r>
            <a:endParaRPr lang="en-US" altLang="ar-SA" sz="2400" dirty="0">
              <a:latin typeface="Arial" panose="020B0604020202020204" pitchFamily="34" charset="0"/>
            </a:endParaRPr>
          </a:p>
        </p:txBody>
      </p:sp>
      <p:sp>
        <p:nvSpPr>
          <p:cNvPr id="68611" name="Rectangle 5"/>
          <p:cNvSpPr/>
          <p:nvPr/>
        </p:nvSpPr>
        <p:spPr>
          <a:xfrm>
            <a:off x="381000" y="-76200"/>
            <a:ext cx="4572000" cy="823913"/>
          </a:xfrm>
          <a:prstGeom prst="rect">
            <a:avLst/>
          </a:prstGeom>
          <a:noFill/>
          <a:ln w="9525">
            <a:noFill/>
          </a:ln>
        </p:spPr>
        <p:txBody>
          <a:bodyPr>
            <a:spAutoFit/>
          </a:bodyPr>
          <a:p>
            <a:pPr marL="457200" indent="-457200">
              <a:lnSpc>
                <a:spcPct val="150000"/>
              </a:lnSpc>
              <a:buClr>
                <a:schemeClr val="tx1"/>
              </a:buClr>
              <a:buSzPct val="117000"/>
            </a:pPr>
            <a:r>
              <a:rPr lang="en-US" altLang="ar-SA" sz="3600" dirty="0">
                <a:solidFill>
                  <a:srgbClr val="0033CC"/>
                </a:solidFill>
                <a:latin typeface="Arial" panose="020B0604020202020204" pitchFamily="34" charset="0"/>
              </a:rPr>
              <a:t>Session Layer</a:t>
            </a:r>
            <a:endParaRPr lang="en-US" altLang="ar-SA" sz="3600" dirty="0">
              <a:solidFill>
                <a:srgbClr val="0033CC"/>
              </a:solidFill>
              <a:latin typeface="Arial" panose="020B0604020202020204" pitchFamily="34" charset="0"/>
            </a:endParaRPr>
          </a:p>
        </p:txBody>
      </p:sp>
      <p:sp>
        <p:nvSpPr>
          <p:cNvPr id="68612" name="Rectangle 6"/>
          <p:cNvSpPr/>
          <p:nvPr/>
        </p:nvSpPr>
        <p:spPr>
          <a:xfrm>
            <a:off x="762000" y="2057400"/>
            <a:ext cx="7391400" cy="2862263"/>
          </a:xfrm>
          <a:prstGeom prst="rect">
            <a:avLst/>
          </a:prstGeom>
          <a:noFill/>
          <a:ln w="9525">
            <a:noFill/>
          </a:ln>
        </p:spPr>
        <p:txBody>
          <a:bodyPr>
            <a:spAutoFit/>
          </a:bodyPr>
          <a:p>
            <a:pPr lvl="1" indent="-342900">
              <a:lnSpc>
                <a:spcPct val="150000"/>
              </a:lnSpc>
              <a:buClr>
                <a:schemeClr val="tx2"/>
              </a:buClr>
              <a:buFont typeface="Wingdings" panose="05000000000000000000" pitchFamily="2" charset="2"/>
              <a:buChar char="§"/>
            </a:pPr>
            <a:r>
              <a:rPr lang="en-US" altLang="ar-SA" sz="2400" dirty="0">
                <a:latin typeface="Arial" panose="020B0604020202020204" pitchFamily="34" charset="0"/>
              </a:rPr>
              <a:t>It establishes, maintains and synchronize the interaction between communicating system</a:t>
            </a:r>
            <a:endParaRPr lang="en-US" altLang="ar-SA" sz="2400" dirty="0">
              <a:latin typeface="Arial" panose="020B0604020202020204" pitchFamily="34" charset="0"/>
            </a:endParaRPr>
          </a:p>
          <a:p>
            <a:pPr lvl="1" indent="-342900">
              <a:lnSpc>
                <a:spcPct val="150000"/>
              </a:lnSpc>
              <a:buClr>
                <a:schemeClr val="tx2"/>
              </a:buClr>
              <a:buFont typeface="Wingdings" panose="05000000000000000000" pitchFamily="2" charset="2"/>
              <a:buChar char="§"/>
            </a:pPr>
            <a:r>
              <a:rPr lang="en-US" altLang="ar-SA" sz="2400" dirty="0">
                <a:solidFill>
                  <a:srgbClr val="FF0000"/>
                </a:solidFill>
                <a:latin typeface="Arial" panose="020B0604020202020204" pitchFamily="34" charset="0"/>
              </a:rPr>
              <a:t>Function</a:t>
            </a:r>
            <a:endParaRPr lang="en-US" altLang="ar-SA" sz="2400" dirty="0">
              <a:solidFill>
                <a:srgbClr val="FF0000"/>
              </a:solidFill>
              <a:latin typeface="Arial" panose="020B0604020202020204" pitchFamily="34" charset="0"/>
            </a:endParaRPr>
          </a:p>
          <a:p>
            <a:pPr lvl="2" indent="-457200">
              <a:lnSpc>
                <a:spcPct val="150000"/>
              </a:lnSpc>
              <a:buClr>
                <a:srgbClr val="FF0000"/>
              </a:buClr>
              <a:buFont typeface="Wingdings" panose="05000000000000000000" pitchFamily="2" charset="2"/>
              <a:buChar char="§"/>
            </a:pPr>
            <a:r>
              <a:rPr lang="en-US" altLang="ar-SA" sz="2400" dirty="0">
                <a:latin typeface="Arial" panose="020B0604020202020204" pitchFamily="34" charset="0"/>
              </a:rPr>
              <a:t>Dialog control</a:t>
            </a:r>
            <a:endParaRPr lang="en-US" altLang="ar-SA" sz="2400" dirty="0">
              <a:latin typeface="Arial" panose="020B0604020202020204" pitchFamily="34" charset="0"/>
            </a:endParaRPr>
          </a:p>
          <a:p>
            <a:pPr lvl="2" indent="-457200">
              <a:lnSpc>
                <a:spcPct val="150000"/>
              </a:lnSpc>
              <a:buClr>
                <a:srgbClr val="FF0000"/>
              </a:buClr>
              <a:buFont typeface="Wingdings" panose="05000000000000000000" pitchFamily="2" charset="2"/>
              <a:buChar char="§"/>
            </a:pPr>
            <a:r>
              <a:rPr lang="en-US" altLang="ar-SA" sz="2400" dirty="0">
                <a:latin typeface="Arial" panose="020B0604020202020204" pitchFamily="34" charset="0"/>
              </a:rPr>
              <a:t>Synchronization (checkpoints)</a:t>
            </a:r>
            <a:endParaRPr lang="en-US" altLang="ar-SA" sz="2400" dirty="0">
              <a:latin typeface="Arial" panose="020B0604020202020204" pitchFamily="34" charset="0"/>
            </a:endParaRPr>
          </a:p>
        </p:txBody>
      </p:sp>
      <p:sp>
        <p:nvSpPr>
          <p:cNvPr id="68613" name="Rectangle 8"/>
          <p:cNvSpPr/>
          <p:nvPr/>
        </p:nvSpPr>
        <p:spPr>
          <a:xfrm>
            <a:off x="458788" y="7620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ext Box 4"/>
          <p:cNvSpPr txBox="1"/>
          <p:nvPr/>
        </p:nvSpPr>
        <p:spPr>
          <a:xfrm>
            <a:off x="387350" y="228600"/>
            <a:ext cx="2127250" cy="523875"/>
          </a:xfrm>
          <a:prstGeom prst="rect">
            <a:avLst/>
          </a:prstGeom>
          <a:noFill/>
          <a:ln w="9525">
            <a:noFill/>
          </a:ln>
        </p:spPr>
        <p:txBody>
          <a:bodyPr wrap="none">
            <a:spAutoFit/>
          </a:bodyPr>
          <a:p>
            <a:r>
              <a:rPr lang="en-US" altLang="ar-SA" sz="2800" i="1" dirty="0">
                <a:latin typeface="Arial" panose="020B0604020202020204" pitchFamily="34" charset="0"/>
              </a:rPr>
              <a:t>Session layer</a:t>
            </a:r>
            <a:endParaRPr lang="en-US" altLang="ar-SA" sz="2800" i="1" dirty="0">
              <a:latin typeface="Arial" panose="020B0604020202020204" pitchFamily="34" charset="0"/>
            </a:endParaRPr>
          </a:p>
        </p:txBody>
      </p:sp>
      <p:pic>
        <p:nvPicPr>
          <p:cNvPr id="69635" name="Picture 6"/>
          <p:cNvPicPr>
            <a:picLocks noChangeAspect="1"/>
          </p:cNvPicPr>
          <p:nvPr/>
        </p:nvPicPr>
        <p:blipFill>
          <a:blip r:embed="rId1"/>
          <a:stretch>
            <a:fillRect/>
          </a:stretch>
        </p:blipFill>
        <p:spPr>
          <a:xfrm>
            <a:off x="293688" y="2133600"/>
            <a:ext cx="8556625" cy="3973513"/>
          </a:xfrm>
          <a:prstGeom prst="rect">
            <a:avLst/>
          </a:prstGeom>
          <a:noFill/>
          <a:ln w="9525">
            <a:noFill/>
          </a:ln>
        </p:spPr>
      </p:pic>
      <p:sp>
        <p:nvSpPr>
          <p:cNvPr id="69636" name="Rectangle 8"/>
          <p:cNvSpPr/>
          <p:nvPr/>
        </p:nvSpPr>
        <p:spPr>
          <a:xfrm>
            <a:off x="458788" y="9144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69637" name="Rectangle 7"/>
          <p:cNvSpPr/>
          <p:nvPr/>
        </p:nvSpPr>
        <p:spPr>
          <a:xfrm>
            <a:off x="457200" y="1295400"/>
            <a:ext cx="2693988" cy="523875"/>
          </a:xfrm>
          <a:prstGeom prst="rect">
            <a:avLst/>
          </a:prstGeom>
          <a:noFill/>
          <a:ln w="9525">
            <a:noFill/>
          </a:ln>
        </p:spPr>
        <p:txBody>
          <a:bodyPr wrap="none">
            <a:spAutoFit/>
          </a:bodyPr>
          <a:p>
            <a:r>
              <a:rPr lang="en-US" altLang="ar-SA" sz="2800" dirty="0">
                <a:latin typeface="Arial" panose="020B0604020202020204" pitchFamily="34" charset="0"/>
              </a:rPr>
              <a:t>Synchronization</a:t>
            </a:r>
            <a:endParaRPr lang="en-US" altLang="ar-SA" sz="28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8114" name="Rectangle 2"/>
          <p:cNvSpPr>
            <a:spLocks noChangeArrowheads="1"/>
          </p:cNvSpPr>
          <p:nvPr/>
        </p:nvSpPr>
        <p:spPr bwMode="auto">
          <a:xfrm>
            <a:off x="0" y="0"/>
            <a:ext cx="9144000" cy="990600"/>
          </a:xfrm>
          <a:prstGeom prst="rect">
            <a:avLst/>
          </a:prstGeom>
          <a:no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
        <p:nvSpPr>
          <p:cNvPr id="858115" name="Text Box 3"/>
          <p:cNvSpPr txBox="1">
            <a:spLocks noChangeArrowheads="1"/>
          </p:cNvSpPr>
          <p:nvPr/>
        </p:nvSpPr>
        <p:spPr bwMode="auto">
          <a:xfrm>
            <a:off x="228600" y="152400"/>
            <a:ext cx="3424238" cy="57943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pitchFamily="18" charset="0"/>
                <a:ea typeface="+mn-ea"/>
                <a:cs typeface="+mn-cs"/>
              </a:rPr>
              <a:t>1-2   NETWORKS</a:t>
            </a:r>
            <a:endParaRPr kumimoji="0" lang="en-US" kern="1200" cap="none" spc="0" normalizeH="0" baseline="0" noProof="0">
              <a:effectLst>
                <a:outerShdw blurRad="38100" dist="38100" dir="2700000" algn="tl">
                  <a:srgbClr val="C0C0C0"/>
                </a:outerShdw>
              </a:effectLst>
              <a:latin typeface="Times" pitchFamily="18" charset="0"/>
              <a:ea typeface="+mn-ea"/>
              <a:cs typeface="+mn-cs"/>
            </a:endParaRPr>
          </a:p>
        </p:txBody>
      </p:sp>
      <p:sp>
        <p:nvSpPr>
          <p:cNvPr id="12292"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sz="1800" dirty="0">
              <a:latin typeface="Times New Roman" panose="02020603050405020304" pitchFamily="18" charset="0"/>
            </a:endParaRPr>
          </a:p>
        </p:txBody>
      </p:sp>
      <p:sp>
        <p:nvSpPr>
          <p:cNvPr id="858118" name="Rectangle 6"/>
          <p:cNvSpPr>
            <a:spLocks noChangeArrowheads="1"/>
          </p:cNvSpPr>
          <p:nvPr/>
        </p:nvSpPr>
        <p:spPr bwMode="auto">
          <a:xfrm>
            <a:off x="76200" y="1143000"/>
            <a:ext cx="8610600" cy="1816100"/>
          </a:xfrm>
          <a:prstGeom prst="rect">
            <a:avLst/>
          </a:prstGeom>
          <a:noFill/>
          <a:ln w="9525">
            <a:noFill/>
            <a:miter lim="800000"/>
          </a:ln>
          <a:effectLst/>
        </p:spPr>
        <p:txBody>
          <a:bodyPr anchor="ct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network</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is a set of devices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nodes</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connected by communication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links</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 node can be a computer, printer, or any other device capable of sending and/or receiving data generated by other nodes on the network.</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p:txBody>
      </p:sp>
      <p:sp>
        <p:nvSpPr>
          <p:cNvPr id="12294" name="Rectangle 7"/>
          <p:cNvSpPr/>
          <p:nvPr/>
        </p:nvSpPr>
        <p:spPr>
          <a:xfrm>
            <a:off x="304800" y="3733800"/>
            <a:ext cx="8534400" cy="2308225"/>
          </a:xfrm>
          <a:prstGeom prst="rect">
            <a:avLst/>
          </a:prstGeom>
          <a:noFill/>
          <a:ln w="9525">
            <a:noFill/>
          </a:ln>
        </p:spPr>
        <p:txBody>
          <a:bodyPr>
            <a:spAutoFit/>
          </a:bodyPr>
          <a:p>
            <a:pPr>
              <a:buClr>
                <a:schemeClr val="tx1"/>
              </a:buClr>
              <a:buSzPct val="117000"/>
              <a:buFont typeface="Wingdings" panose="05000000000000000000" pitchFamily="2" charset="2"/>
            </a:pPr>
            <a:r>
              <a:rPr lang="fr-FR" altLang="ar-SA" sz="2400" dirty="0">
                <a:solidFill>
                  <a:srgbClr val="0033CC"/>
                </a:solidFill>
                <a:latin typeface="Times New Roman" panose="02020603050405020304" pitchFamily="18" charset="0"/>
              </a:rPr>
              <a:t>Distributed Processing</a:t>
            </a:r>
            <a:endParaRPr lang="fr-FR" altLang="ar-SA" sz="2400" dirty="0">
              <a:solidFill>
                <a:srgbClr val="0033CC"/>
              </a:solidFill>
              <a:latin typeface="Times New Roman" panose="02020603050405020304" pitchFamily="18" charset="0"/>
            </a:endParaRPr>
          </a:p>
          <a:p>
            <a:pPr>
              <a:buClr>
                <a:schemeClr val="folHlink"/>
              </a:buClr>
              <a:buSzPct val="117000"/>
              <a:buFont typeface="Wingdings" panose="05000000000000000000" pitchFamily="2" charset="2"/>
            </a:pPr>
            <a:r>
              <a:rPr lang="fr-FR" altLang="ar-SA" sz="2400" dirty="0">
                <a:solidFill>
                  <a:srgbClr val="0033CC"/>
                </a:solidFill>
                <a:latin typeface="Times New Roman" panose="02020603050405020304" pitchFamily="18" charset="0"/>
              </a:rPr>
              <a:t>Network Criteria (performance, reliability, and security)</a:t>
            </a:r>
            <a:br>
              <a:rPr lang="fr-FR" altLang="ar-SA" sz="2400" dirty="0">
                <a:solidFill>
                  <a:srgbClr val="0033CC"/>
                </a:solidFill>
                <a:latin typeface="Times New Roman" panose="02020603050405020304" pitchFamily="18" charset="0"/>
              </a:rPr>
            </a:br>
            <a:r>
              <a:rPr lang="en-US" altLang="ar-SA" sz="2400" dirty="0">
                <a:solidFill>
                  <a:srgbClr val="0033CC"/>
                </a:solidFill>
                <a:latin typeface="Times New Roman" panose="02020603050405020304" pitchFamily="18" charset="0"/>
              </a:rPr>
              <a:t>Physical Structures ( type of connections and topologies)</a:t>
            </a:r>
            <a:br>
              <a:rPr lang="en-US" altLang="ar-SA" sz="2400" dirty="0">
                <a:solidFill>
                  <a:srgbClr val="0033CC"/>
                </a:solidFill>
                <a:latin typeface="Times New Roman" panose="02020603050405020304" pitchFamily="18" charset="0"/>
              </a:rPr>
            </a:br>
            <a:r>
              <a:rPr lang="en-US" altLang="ar-SA" sz="2400" dirty="0">
                <a:solidFill>
                  <a:srgbClr val="0033CC"/>
                </a:solidFill>
                <a:latin typeface="Times New Roman" panose="02020603050405020304" pitchFamily="18" charset="0"/>
              </a:rPr>
              <a:t>Network Models </a:t>
            </a:r>
            <a:endParaRPr lang="en-US" altLang="ar-SA" sz="2400" dirty="0">
              <a:solidFill>
                <a:srgbClr val="0033CC"/>
              </a:solidFill>
              <a:latin typeface="Times New Roman" panose="02020603050405020304" pitchFamily="18" charset="0"/>
            </a:endParaRPr>
          </a:p>
          <a:p>
            <a:pPr>
              <a:buClr>
                <a:schemeClr val="folHlink"/>
              </a:buClr>
              <a:buSzPct val="117000"/>
              <a:buFont typeface="Wingdings" panose="05000000000000000000" pitchFamily="2" charset="2"/>
            </a:pPr>
            <a:r>
              <a:rPr lang="en-US" altLang="ar-SA" sz="2400" dirty="0">
                <a:solidFill>
                  <a:srgbClr val="0033CC"/>
                </a:solidFill>
                <a:latin typeface="Times New Roman" panose="02020603050405020304" pitchFamily="18" charset="0"/>
              </a:rPr>
              <a:t>Categories of Networks  ( LAN, MAN and WAN)</a:t>
            </a:r>
            <a:br>
              <a:rPr lang="en-US" altLang="ar-SA" sz="2400" dirty="0">
                <a:solidFill>
                  <a:srgbClr val="0033CC"/>
                </a:solidFill>
                <a:latin typeface="Times New Roman" panose="02020603050405020304" pitchFamily="18" charset="0"/>
              </a:rPr>
            </a:br>
            <a:r>
              <a:rPr lang="en-US" altLang="ar-SA" sz="2400" dirty="0">
                <a:solidFill>
                  <a:srgbClr val="0033CC"/>
                </a:solidFill>
                <a:latin typeface="Times New Roman" panose="02020603050405020304" pitchFamily="18" charset="0"/>
              </a:rPr>
              <a:t>Interconnection of Networks: Internet</a:t>
            </a:r>
            <a:endParaRPr lang="en-US" altLang="ar-SA" sz="2400" dirty="0">
              <a:solidFill>
                <a:srgbClr val="0033CC"/>
              </a:solidFill>
              <a:latin typeface="Times New Roman" panose="02020603050405020304" pitchFamily="18" charset="0"/>
            </a:endParaRPr>
          </a:p>
        </p:txBody>
      </p:sp>
      <p:sp>
        <p:nvSpPr>
          <p:cNvPr id="858120" name="Text Box 8"/>
          <p:cNvSpPr txBox="1">
            <a:spLocks noChangeArrowheads="1"/>
          </p:cNvSpPr>
          <p:nvPr/>
        </p:nvSpPr>
        <p:spPr bwMode="auto">
          <a:xfrm>
            <a:off x="228600" y="3168650"/>
            <a:ext cx="4862513" cy="519113"/>
          </a:xfrm>
          <a:prstGeom prst="rect">
            <a:avLst/>
          </a:prstGeom>
          <a:noFill/>
          <a:ln w="76200" algn="ctr">
            <a:noFill/>
            <a:miter lim="800000"/>
          </a:ln>
          <a:effectLst/>
        </p:spPr>
        <p:txBody>
          <a:bodyPr wrap="none">
            <a:spAutoFit/>
          </a:bodyPr>
          <a:lstStyle/>
          <a:p>
            <a:pPr marR="0" algn="ctr" defTabSz="914400">
              <a:buClrTx/>
              <a:buSzTx/>
              <a:buFontTx/>
              <a:buNone/>
              <a:defRPr/>
            </a:pPr>
            <a:r>
              <a:rPr kumimoji="0" lang="en-US" sz="2800" i="1" u="sng"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mn-ea"/>
                <a:cs typeface="+mn-cs"/>
              </a:rPr>
              <a:t>Topics discussed in this section:</a:t>
            </a:r>
            <a:endParaRPr kumimoji="0" lang="en-US" sz="2800" i="1" u="sng"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mn-ea"/>
              <a:cs typeface="+mn-cs"/>
            </a:endParaRPr>
          </a:p>
        </p:txBody>
      </p:sp>
      <p:sp>
        <p:nvSpPr>
          <p:cNvPr id="12296"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12297"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8"/>
          <p:cNvSpPr/>
          <p:nvPr/>
        </p:nvSpPr>
        <p:spPr>
          <a:xfrm>
            <a:off x="458788" y="8382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70659" name="Rectangle 11"/>
          <p:cNvSpPr/>
          <p:nvPr/>
        </p:nvSpPr>
        <p:spPr>
          <a:xfrm>
            <a:off x="419100" y="930275"/>
            <a:ext cx="8077200" cy="822325"/>
          </a:xfrm>
          <a:prstGeom prst="rect">
            <a:avLst/>
          </a:prstGeom>
          <a:noFill/>
          <a:ln w="76200">
            <a:noFill/>
          </a:ln>
        </p:spPr>
        <p:txBody>
          <a:bodyPr>
            <a:spAutoFit/>
          </a:bodyPr>
          <a:p>
            <a:pPr algn="ctr"/>
            <a:r>
              <a:rPr lang="en-US" altLang="ar-SA" sz="2400" dirty="0">
                <a:latin typeface="Arial" panose="020B0604020202020204" pitchFamily="34" charset="0"/>
              </a:rPr>
              <a:t>The presentation layer is responsible for translation, compression, and encryption.</a:t>
            </a:r>
            <a:endParaRPr lang="en-US" altLang="ar-SA" sz="2400" dirty="0">
              <a:latin typeface="Arial" panose="020B0604020202020204" pitchFamily="34" charset="0"/>
            </a:endParaRPr>
          </a:p>
        </p:txBody>
      </p:sp>
      <p:sp>
        <p:nvSpPr>
          <p:cNvPr id="70660" name="Rectangle 5"/>
          <p:cNvSpPr/>
          <p:nvPr/>
        </p:nvSpPr>
        <p:spPr>
          <a:xfrm>
            <a:off x="457200" y="0"/>
            <a:ext cx="4572000" cy="823913"/>
          </a:xfrm>
          <a:prstGeom prst="rect">
            <a:avLst/>
          </a:prstGeom>
          <a:noFill/>
          <a:ln w="9525">
            <a:noFill/>
          </a:ln>
        </p:spPr>
        <p:txBody>
          <a:bodyPr>
            <a:spAutoFit/>
          </a:bodyPr>
          <a:p>
            <a:pPr marL="457200" indent="-457200">
              <a:lnSpc>
                <a:spcPct val="150000"/>
              </a:lnSpc>
              <a:buClr>
                <a:schemeClr val="tx1"/>
              </a:buClr>
              <a:buSzPct val="117000"/>
            </a:pPr>
            <a:r>
              <a:rPr lang="en-US" altLang="ar-SA" sz="3600" dirty="0">
                <a:solidFill>
                  <a:srgbClr val="0033CC"/>
                </a:solidFill>
                <a:latin typeface="Arial" panose="020B0604020202020204" pitchFamily="34" charset="0"/>
              </a:rPr>
              <a:t>Presentation Layer</a:t>
            </a:r>
            <a:endParaRPr lang="en-US" altLang="ar-SA" sz="3600" dirty="0">
              <a:solidFill>
                <a:srgbClr val="0033CC"/>
              </a:solidFill>
              <a:latin typeface="Arial" panose="020B0604020202020204" pitchFamily="34" charset="0"/>
            </a:endParaRPr>
          </a:p>
        </p:txBody>
      </p:sp>
      <p:sp>
        <p:nvSpPr>
          <p:cNvPr id="70661" name="Rectangle 10"/>
          <p:cNvSpPr/>
          <p:nvPr/>
        </p:nvSpPr>
        <p:spPr>
          <a:xfrm>
            <a:off x="685800" y="2209800"/>
            <a:ext cx="7696200" cy="3416300"/>
          </a:xfrm>
          <a:prstGeom prst="rect">
            <a:avLst/>
          </a:prstGeom>
          <a:noFill/>
          <a:ln w="9525">
            <a:noFill/>
          </a:ln>
        </p:spPr>
        <p:txBody>
          <a:bodyPr>
            <a:spAutoFit/>
          </a:bodyPr>
          <a:p>
            <a:pPr lvl="1" indent="-279400">
              <a:lnSpc>
                <a:spcPct val="150000"/>
              </a:lnSpc>
              <a:buClr>
                <a:schemeClr val="tx2"/>
              </a:buClr>
              <a:buFont typeface="Wingdings" panose="05000000000000000000" pitchFamily="2" charset="2"/>
              <a:buChar char="§"/>
            </a:pPr>
            <a:r>
              <a:rPr lang="en-US" altLang="ar-SA" sz="2400" dirty="0">
                <a:latin typeface="Arial" panose="020B0604020202020204" pitchFamily="34" charset="0"/>
                <a:cs typeface="Times New Roman" panose="02020603050405020304" pitchFamily="18" charset="0"/>
              </a:rPr>
              <a:t>Concerned with the syntax and semantics of the information exchanged between two system</a:t>
            </a:r>
            <a:endParaRPr lang="en-US" altLang="ar-SA" sz="2400" dirty="0">
              <a:latin typeface="Arial" panose="020B0604020202020204" pitchFamily="34" charset="0"/>
              <a:cs typeface="Times New Roman" panose="02020603050405020304" pitchFamily="18" charset="0"/>
            </a:endParaRPr>
          </a:p>
          <a:p>
            <a:pPr lvl="1" indent="-279400">
              <a:lnSpc>
                <a:spcPct val="150000"/>
              </a:lnSpc>
              <a:buClr>
                <a:schemeClr val="tx2"/>
              </a:buClr>
              <a:buFont typeface="Wingdings" panose="05000000000000000000" pitchFamily="2" charset="2"/>
              <a:buChar char="§"/>
            </a:pPr>
            <a:r>
              <a:rPr lang="en-US" altLang="ar-SA" sz="2400" dirty="0">
                <a:solidFill>
                  <a:srgbClr val="FF0000"/>
                </a:solidFill>
                <a:latin typeface="Arial" panose="020B0604020202020204" pitchFamily="34" charset="0"/>
                <a:cs typeface="Times New Roman" panose="02020603050405020304" pitchFamily="18" charset="0"/>
              </a:rPr>
              <a:t>Functions</a:t>
            </a:r>
            <a:endParaRPr lang="en-US" altLang="ar-SA" sz="2400" dirty="0">
              <a:solidFill>
                <a:srgbClr val="FF0000"/>
              </a:solidFill>
              <a:latin typeface="Arial" panose="020B0604020202020204" pitchFamily="34" charset="0"/>
              <a:cs typeface="Times New Roman" panose="02020603050405020304" pitchFamily="18" charset="0"/>
            </a:endParaRPr>
          </a:p>
          <a:p>
            <a:pPr lvl="2" indent="-393700">
              <a:lnSpc>
                <a:spcPct val="150000"/>
              </a:lnSpc>
              <a:buClr>
                <a:srgbClr val="FF0000"/>
              </a:buClr>
              <a:buFont typeface="Wingdings" panose="05000000000000000000" pitchFamily="2" charset="2"/>
              <a:buChar char="§"/>
            </a:pPr>
            <a:r>
              <a:rPr lang="en-US" altLang="ar-SA" sz="2400" dirty="0">
                <a:latin typeface="Arial" panose="020B0604020202020204" pitchFamily="34" charset="0"/>
                <a:cs typeface="Times New Roman" panose="02020603050405020304" pitchFamily="18" charset="0"/>
              </a:rPr>
              <a:t>Translation </a:t>
            </a:r>
            <a:r>
              <a:rPr lang="en-GB" altLang="ar-SA" sz="2000" b="0" dirty="0">
                <a:latin typeface="Arial" panose="020B0604020202020204" pitchFamily="34" charset="0"/>
              </a:rPr>
              <a:t>( EBCDIC-coded text file </a:t>
            </a:r>
            <a:r>
              <a:rPr lang="en-GB" altLang="ar-SA" sz="2000" b="0" dirty="0">
                <a:latin typeface="Arial" panose="020B0604020202020204" pitchFamily="34" charset="0"/>
                <a:sym typeface="Wingdings" panose="05000000000000000000" pitchFamily="2" charset="2"/>
              </a:rPr>
              <a:t></a:t>
            </a:r>
            <a:r>
              <a:rPr lang="en-GB" altLang="ar-SA" sz="2000" b="0" dirty="0">
                <a:latin typeface="Arial" panose="020B0604020202020204" pitchFamily="34" charset="0"/>
              </a:rPr>
              <a:t> ASCII-coded file)</a:t>
            </a:r>
            <a:endParaRPr lang="en-US" altLang="ar-SA" sz="2000" dirty="0">
              <a:latin typeface="Arial" panose="020B0604020202020204" pitchFamily="34" charset="0"/>
              <a:cs typeface="Times New Roman" panose="02020603050405020304" pitchFamily="18" charset="0"/>
            </a:endParaRPr>
          </a:p>
          <a:p>
            <a:pPr lvl="2" indent="-393700">
              <a:lnSpc>
                <a:spcPct val="150000"/>
              </a:lnSpc>
              <a:buClr>
                <a:srgbClr val="FF0000"/>
              </a:buClr>
              <a:buFont typeface="Wingdings" panose="05000000000000000000" pitchFamily="2" charset="2"/>
              <a:buChar char="§"/>
            </a:pPr>
            <a:r>
              <a:rPr lang="en-US" altLang="ar-SA" sz="2400" dirty="0">
                <a:latin typeface="Arial" panose="020B0604020202020204" pitchFamily="34" charset="0"/>
                <a:cs typeface="Times New Roman" panose="02020603050405020304" pitchFamily="18" charset="0"/>
              </a:rPr>
              <a:t>Encryption and Decryption</a:t>
            </a:r>
            <a:endParaRPr lang="en-US" altLang="ar-SA" sz="2400" dirty="0">
              <a:latin typeface="Arial" panose="020B0604020202020204" pitchFamily="34" charset="0"/>
              <a:cs typeface="Times New Roman" panose="02020603050405020304" pitchFamily="18" charset="0"/>
            </a:endParaRPr>
          </a:p>
          <a:p>
            <a:pPr lvl="2" indent="-393700">
              <a:lnSpc>
                <a:spcPct val="150000"/>
              </a:lnSpc>
              <a:buClr>
                <a:srgbClr val="FF0000"/>
              </a:buClr>
              <a:buFont typeface="Wingdings" panose="05000000000000000000" pitchFamily="2" charset="2"/>
              <a:buChar char="§"/>
            </a:pPr>
            <a:r>
              <a:rPr lang="en-US" altLang="ar-SA" sz="2400" dirty="0">
                <a:latin typeface="Arial" panose="020B0604020202020204" pitchFamily="34" charset="0"/>
                <a:cs typeface="Times New Roman" panose="02020603050405020304" pitchFamily="18" charset="0"/>
              </a:rPr>
              <a:t>Compression </a:t>
            </a:r>
            <a:endParaRPr lang="en-US" altLang="ar-SA" sz="2400" dirty="0">
              <a:latin typeface="Arial" panose="020B0604020202020204" pitchFamily="34" charset="0"/>
              <a:ea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71683"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71684" name="Text Box 4"/>
          <p:cNvSpPr txBox="1"/>
          <p:nvPr/>
        </p:nvSpPr>
        <p:spPr>
          <a:xfrm>
            <a:off x="304800" y="381000"/>
            <a:ext cx="2406650" cy="400050"/>
          </a:xfrm>
          <a:prstGeom prst="rect">
            <a:avLst/>
          </a:prstGeom>
          <a:noFill/>
          <a:ln w="9525">
            <a:noFill/>
          </a:ln>
        </p:spPr>
        <p:txBody>
          <a:bodyPr wrap="none">
            <a:spAutoFit/>
          </a:bodyPr>
          <a:p>
            <a:r>
              <a:rPr lang="en-US" altLang="ar-SA" sz="2000" i="1" dirty="0">
                <a:latin typeface="Arial" panose="020B0604020202020204" pitchFamily="34" charset="0"/>
              </a:rPr>
              <a:t>Presentation layer</a:t>
            </a:r>
            <a:endParaRPr lang="en-US" altLang="ar-SA" sz="2000" i="1" dirty="0">
              <a:latin typeface="Arial" panose="020B0604020202020204" pitchFamily="34" charset="0"/>
            </a:endParaRPr>
          </a:p>
        </p:txBody>
      </p:sp>
      <p:pic>
        <p:nvPicPr>
          <p:cNvPr id="71685" name="Picture 6"/>
          <p:cNvPicPr>
            <a:picLocks noChangeAspect="1"/>
          </p:cNvPicPr>
          <p:nvPr/>
        </p:nvPicPr>
        <p:blipFill>
          <a:blip r:embed="rId1"/>
          <a:stretch>
            <a:fillRect/>
          </a:stretch>
        </p:blipFill>
        <p:spPr>
          <a:xfrm>
            <a:off x="344488" y="2014538"/>
            <a:ext cx="8418512" cy="2862262"/>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8"/>
          <p:cNvSpPr/>
          <p:nvPr/>
        </p:nvSpPr>
        <p:spPr>
          <a:xfrm>
            <a:off x="458788" y="8382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72707" name="Rectangle 11"/>
          <p:cNvSpPr/>
          <p:nvPr/>
        </p:nvSpPr>
        <p:spPr>
          <a:xfrm>
            <a:off x="381000" y="1143000"/>
            <a:ext cx="8077200" cy="822325"/>
          </a:xfrm>
          <a:prstGeom prst="rect">
            <a:avLst/>
          </a:prstGeom>
          <a:noFill/>
          <a:ln w="76200">
            <a:noFill/>
          </a:ln>
        </p:spPr>
        <p:txBody>
          <a:bodyPr>
            <a:spAutoFit/>
          </a:bodyPr>
          <a:p>
            <a:pPr algn="ctr"/>
            <a:r>
              <a:rPr lang="en-US" altLang="ar-SA" sz="2400" dirty="0">
                <a:latin typeface="Arial" panose="020B0604020202020204" pitchFamily="34" charset="0"/>
              </a:rPr>
              <a:t>The application layer is responsible for </a:t>
            </a:r>
            <a:br>
              <a:rPr lang="en-US" altLang="ar-SA" sz="2400" dirty="0">
                <a:latin typeface="Arial" panose="020B0604020202020204" pitchFamily="34" charset="0"/>
              </a:rPr>
            </a:br>
            <a:r>
              <a:rPr lang="en-US" altLang="ar-SA" sz="2400" dirty="0">
                <a:latin typeface="Arial" panose="020B0604020202020204" pitchFamily="34" charset="0"/>
              </a:rPr>
              <a:t>providing services to the user.</a:t>
            </a:r>
            <a:endParaRPr lang="en-US" altLang="ar-SA" sz="2400" dirty="0">
              <a:latin typeface="Arial" panose="020B0604020202020204" pitchFamily="34" charset="0"/>
            </a:endParaRPr>
          </a:p>
        </p:txBody>
      </p:sp>
      <p:sp>
        <p:nvSpPr>
          <p:cNvPr id="6" name="Rectangle 8"/>
          <p:cNvSpPr txBox="1">
            <a:spLocks noChangeArrowheads="1"/>
          </p:cNvSpPr>
          <p:nvPr/>
        </p:nvSpPr>
        <p:spPr>
          <a:xfrm>
            <a:off x="381000" y="2362200"/>
            <a:ext cx="8259763" cy="2362200"/>
          </a:xfrm>
          <a:prstGeom prst="rect">
            <a:avLst/>
          </a:prstGeom>
          <a:noFill/>
        </p:spPr>
        <p:txBody>
          <a:bodyPr/>
          <a:lstStyle/>
          <a:p>
            <a:pPr marL="342900" marR="0" indent="-342900" defTabSz="914400">
              <a:spcBef>
                <a:spcPct val="20000"/>
              </a:spcBef>
              <a:buClr>
                <a:schemeClr val="folHlink"/>
              </a:buClr>
              <a:buSzPct val="60000"/>
              <a:buFont typeface="Wingdings" panose="05000000000000000000" pitchFamily="2" charset="2"/>
              <a:buChar char="n"/>
              <a:defRPr/>
            </a:pPr>
            <a:r>
              <a:rPr kumimoji="0" lang="en-US" sz="2400" b="0" kern="0" cap="none" spc="0" normalizeH="0" baseline="0" noProof="0" dirty="0">
                <a:solidFill>
                  <a:srgbClr val="FF0000"/>
                </a:solidFill>
                <a:latin typeface="Arial" panose="020B0604020202020204" pitchFamily="34" charset="0"/>
                <a:ea typeface="+mn-ea"/>
                <a:cs typeface="Times New Roman" panose="02020603050405020304" pitchFamily="18" charset="0"/>
              </a:rPr>
              <a:t>Functions</a:t>
            </a:r>
            <a:endParaRPr kumimoji="0" lang="en-US" sz="2400" b="0" kern="0" cap="none" spc="0" normalizeH="0" baseline="0" noProof="0" dirty="0">
              <a:solidFill>
                <a:srgbClr val="FF0000"/>
              </a:solidFill>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Network virtual terminal (Remote log-in)</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File transfer and access</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Mail services</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Directory services (Distributed Database)</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rPr>
              <a:t>Accessing the World Wide Web</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Times New Roman" panose="02020603050405020304" pitchFamily="18" charset="0"/>
            </a:endParaRPr>
          </a:p>
        </p:txBody>
      </p:sp>
      <p:sp>
        <p:nvSpPr>
          <p:cNvPr id="72709" name="Rectangle 6"/>
          <p:cNvSpPr/>
          <p:nvPr/>
        </p:nvSpPr>
        <p:spPr>
          <a:xfrm>
            <a:off x="457200" y="-152400"/>
            <a:ext cx="3787775" cy="823913"/>
          </a:xfrm>
          <a:prstGeom prst="rect">
            <a:avLst/>
          </a:prstGeom>
          <a:noFill/>
          <a:ln w="9525">
            <a:noFill/>
          </a:ln>
        </p:spPr>
        <p:txBody>
          <a:bodyPr wrap="none">
            <a:spAutoFit/>
          </a:bodyPr>
          <a:p>
            <a:pPr marL="457200" indent="-457200">
              <a:lnSpc>
                <a:spcPct val="150000"/>
              </a:lnSpc>
              <a:buClr>
                <a:schemeClr val="tx1"/>
              </a:buClr>
              <a:buSzPct val="117000"/>
            </a:pPr>
            <a:r>
              <a:rPr lang="en-US" altLang="ar-SA" sz="3600" dirty="0">
                <a:solidFill>
                  <a:srgbClr val="0033CC"/>
                </a:solidFill>
                <a:latin typeface="Arial" panose="020B0604020202020204" pitchFamily="34" charset="0"/>
              </a:rPr>
              <a:t>Application Layer</a:t>
            </a:r>
            <a:endParaRPr lang="en-US" altLang="ar-SA" sz="3600" dirty="0">
              <a:solidFill>
                <a:srgbClr val="0033CC"/>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73731"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73732" name="Text Box 4"/>
          <p:cNvSpPr txBox="1"/>
          <p:nvPr/>
        </p:nvSpPr>
        <p:spPr>
          <a:xfrm>
            <a:off x="304800" y="381000"/>
            <a:ext cx="2249488" cy="400050"/>
          </a:xfrm>
          <a:prstGeom prst="rect">
            <a:avLst/>
          </a:prstGeom>
          <a:noFill/>
          <a:ln w="9525">
            <a:noFill/>
          </a:ln>
        </p:spPr>
        <p:txBody>
          <a:bodyPr wrap="none">
            <a:spAutoFit/>
          </a:bodyPr>
          <a:p>
            <a:r>
              <a:rPr lang="en-US" altLang="ar-SA" sz="2000" i="1" dirty="0">
                <a:latin typeface="Arial" panose="020B0604020202020204" pitchFamily="34" charset="0"/>
              </a:rPr>
              <a:t>Application layer</a:t>
            </a:r>
            <a:endParaRPr lang="en-US" altLang="ar-SA" sz="2000" i="1" dirty="0">
              <a:latin typeface="Arial" panose="020B0604020202020204" pitchFamily="34" charset="0"/>
            </a:endParaRPr>
          </a:p>
        </p:txBody>
      </p:sp>
      <p:pic>
        <p:nvPicPr>
          <p:cNvPr id="73733" name="Picture 6"/>
          <p:cNvPicPr>
            <a:picLocks noChangeAspect="1"/>
          </p:cNvPicPr>
          <p:nvPr/>
        </p:nvPicPr>
        <p:blipFill>
          <a:blip r:embed="rId1"/>
          <a:stretch>
            <a:fillRect/>
          </a:stretch>
        </p:blipFill>
        <p:spPr>
          <a:xfrm>
            <a:off x="384175" y="1371600"/>
            <a:ext cx="8455025" cy="4275138"/>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Line 2"/>
          <p:cNvSpPr/>
          <p:nvPr/>
        </p:nvSpPr>
        <p:spPr>
          <a:xfrm>
            <a:off x="152400" y="76200"/>
            <a:ext cx="8763000" cy="0"/>
          </a:xfrm>
          <a:prstGeom prst="line">
            <a:avLst/>
          </a:prstGeom>
          <a:ln w="76200" cap="flat" cmpd="sng">
            <a:solidFill>
              <a:schemeClr val="hlink"/>
            </a:solidFill>
            <a:prstDash val="solid"/>
            <a:headEnd type="none" w="med" len="med"/>
            <a:tailEnd type="none" w="med" len="med"/>
          </a:ln>
        </p:spPr>
      </p:sp>
      <p:sp>
        <p:nvSpPr>
          <p:cNvPr id="74755" name="Line 3"/>
          <p:cNvSpPr/>
          <p:nvPr/>
        </p:nvSpPr>
        <p:spPr>
          <a:xfrm>
            <a:off x="152400" y="914400"/>
            <a:ext cx="8763000" cy="0"/>
          </a:xfrm>
          <a:prstGeom prst="line">
            <a:avLst/>
          </a:prstGeom>
          <a:ln w="19050" cap="flat" cmpd="sng">
            <a:solidFill>
              <a:schemeClr val="hlink"/>
            </a:solidFill>
            <a:prstDash val="solid"/>
            <a:headEnd type="none" w="med" len="med"/>
            <a:tailEnd type="none" w="med" len="med"/>
          </a:ln>
        </p:spPr>
      </p:sp>
      <p:sp>
        <p:nvSpPr>
          <p:cNvPr id="74756" name="Text Box 4"/>
          <p:cNvSpPr txBox="1"/>
          <p:nvPr/>
        </p:nvSpPr>
        <p:spPr>
          <a:xfrm>
            <a:off x="304800" y="304800"/>
            <a:ext cx="2476500" cy="400050"/>
          </a:xfrm>
          <a:prstGeom prst="rect">
            <a:avLst/>
          </a:prstGeom>
          <a:noFill/>
          <a:ln w="9525">
            <a:noFill/>
          </a:ln>
        </p:spPr>
        <p:txBody>
          <a:bodyPr wrap="none">
            <a:spAutoFit/>
          </a:bodyPr>
          <a:p>
            <a:r>
              <a:rPr lang="en-US" altLang="ar-SA" sz="2000" i="1" dirty="0">
                <a:latin typeface="Arial" panose="020B0604020202020204" pitchFamily="34" charset="0"/>
              </a:rPr>
              <a:t>Summary of layers</a:t>
            </a:r>
            <a:endParaRPr lang="en-US" altLang="ar-SA" sz="2000" i="1" dirty="0">
              <a:latin typeface="Arial" panose="020B0604020202020204" pitchFamily="34" charset="0"/>
            </a:endParaRPr>
          </a:p>
        </p:txBody>
      </p:sp>
      <p:pic>
        <p:nvPicPr>
          <p:cNvPr id="74757" name="Picture 6"/>
          <p:cNvPicPr>
            <a:picLocks noChangeAspect="1"/>
          </p:cNvPicPr>
          <p:nvPr/>
        </p:nvPicPr>
        <p:blipFill>
          <a:blip r:embed="rId1"/>
          <a:stretch>
            <a:fillRect/>
          </a:stretch>
        </p:blipFill>
        <p:spPr>
          <a:xfrm>
            <a:off x="344488" y="1644650"/>
            <a:ext cx="8189912" cy="376555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Line 2"/>
          <p:cNvSpPr/>
          <p:nvPr/>
        </p:nvSpPr>
        <p:spPr>
          <a:xfrm>
            <a:off x="152400" y="76200"/>
            <a:ext cx="8763000" cy="0"/>
          </a:xfrm>
          <a:prstGeom prst="line">
            <a:avLst/>
          </a:prstGeom>
          <a:ln w="76200" cap="flat" cmpd="sng">
            <a:solidFill>
              <a:schemeClr val="hlink"/>
            </a:solidFill>
            <a:prstDash val="solid"/>
            <a:headEnd type="none" w="med" len="med"/>
            <a:tailEnd type="none" w="med" len="med"/>
          </a:ln>
        </p:spPr>
      </p:sp>
      <p:sp>
        <p:nvSpPr>
          <p:cNvPr id="75779" name="Line 3"/>
          <p:cNvSpPr/>
          <p:nvPr/>
        </p:nvSpPr>
        <p:spPr>
          <a:xfrm>
            <a:off x="152400" y="914400"/>
            <a:ext cx="8763000" cy="0"/>
          </a:xfrm>
          <a:prstGeom prst="line">
            <a:avLst/>
          </a:prstGeom>
          <a:ln w="19050" cap="flat" cmpd="sng">
            <a:solidFill>
              <a:schemeClr val="hlink"/>
            </a:solidFill>
            <a:prstDash val="solid"/>
            <a:headEnd type="none" w="med" len="med"/>
            <a:tailEnd type="none" w="med" len="med"/>
          </a:ln>
        </p:spPr>
      </p:sp>
      <p:sp>
        <p:nvSpPr>
          <p:cNvPr id="75780" name="Text Box 4"/>
          <p:cNvSpPr txBox="1"/>
          <p:nvPr/>
        </p:nvSpPr>
        <p:spPr>
          <a:xfrm>
            <a:off x="304800" y="304800"/>
            <a:ext cx="2476500" cy="400050"/>
          </a:xfrm>
          <a:prstGeom prst="rect">
            <a:avLst/>
          </a:prstGeom>
          <a:noFill/>
          <a:ln w="9525">
            <a:noFill/>
          </a:ln>
        </p:spPr>
        <p:txBody>
          <a:bodyPr wrap="none">
            <a:spAutoFit/>
          </a:bodyPr>
          <a:p>
            <a:r>
              <a:rPr lang="en-US" altLang="ar-SA" sz="2000" i="1" dirty="0">
                <a:latin typeface="Arial" panose="020B0604020202020204" pitchFamily="34" charset="0"/>
              </a:rPr>
              <a:t>Summary of layers</a:t>
            </a:r>
            <a:endParaRPr lang="en-US" altLang="ar-SA" sz="2000" i="1" dirty="0">
              <a:latin typeface="Arial" panose="020B0604020202020204" pitchFamily="34" charset="0"/>
            </a:endParaRPr>
          </a:p>
        </p:txBody>
      </p:sp>
      <p:graphicFrame>
        <p:nvGraphicFramePr>
          <p:cNvPr id="7" name="Table 6"/>
          <p:cNvGraphicFramePr>
            <a:graphicFrameLocks noGrp="1"/>
          </p:cNvGraphicFramePr>
          <p:nvPr/>
        </p:nvGraphicFramePr>
        <p:xfrm>
          <a:off x="609600" y="1295400"/>
          <a:ext cx="7848600" cy="4814888"/>
        </p:xfrm>
        <a:graphic>
          <a:graphicData uri="http://schemas.openxmlformats.org/drawingml/2006/table">
            <a:tbl>
              <a:tblPr/>
              <a:tblGrid>
                <a:gridCol w="1046480"/>
                <a:gridCol w="968641"/>
                <a:gridCol w="1981812"/>
                <a:gridCol w="3783305"/>
                <a:gridCol w="68362"/>
              </a:tblGrid>
              <a:tr h="423335">
                <a:tc gridSpan="4">
                  <a:txBody>
                    <a:bodyPr/>
                    <a:lstStyle/>
                    <a:p>
                      <a:pPr marL="0" marR="0" algn="ctr">
                        <a:lnSpc>
                          <a:spcPct val="115000"/>
                        </a:lnSpc>
                        <a:spcBef>
                          <a:spcPts val="0"/>
                        </a:spcBef>
                        <a:spcAft>
                          <a:spcPts val="1200"/>
                        </a:spcAft>
                      </a:pPr>
                      <a:r>
                        <a:rPr lang="en-US" sz="1800" b="1" dirty="0">
                          <a:solidFill>
                            <a:srgbClr val="000000"/>
                          </a:solidFill>
                          <a:latin typeface="Times New Roman" panose="02020603050405020304"/>
                          <a:ea typeface="Times New Roman" panose="02020603050405020304"/>
                          <a:cs typeface="Arial" panose="020B0604020202020204"/>
                        </a:rPr>
                        <a:t>OSI Model</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hMerge="1">
                  <a:tcPr/>
                </a:tc>
                <a:tc hMerge="1">
                  <a:tcPr/>
                </a:tc>
                <a:tc hMerge="1">
                  <a:tcPr/>
                </a:tc>
                <a:tc>
                  <a:txBody>
                    <a:bodyPr/>
                    <a:lstStyle/>
                    <a:p>
                      <a:pPr marL="0" marR="0">
                        <a:lnSpc>
                          <a:spcPct val="115000"/>
                        </a:lnSpc>
                        <a:spcBef>
                          <a:spcPts val="0"/>
                        </a:spcBef>
                        <a:spcAft>
                          <a:spcPts val="1000"/>
                        </a:spcAft>
                      </a:pPr>
                      <a:r>
                        <a:rPr lang="en-US" sz="1100">
                          <a:latin typeface="Calibri" panose="020F0502020204030204"/>
                          <a:ea typeface="Calibri" panose="020F0502020204030204"/>
                          <a:cs typeface="Arial" panose="020B0604020202020204"/>
                        </a:rPr>
                        <a:t> </a:t>
                      </a:r>
                      <a:endParaRPr lang="en-US" sz="1100">
                        <a:latin typeface="Calibri" panose="020F0502020204030204"/>
                        <a:ea typeface="Calibri" panose="020F0502020204030204"/>
                        <a:cs typeface="Arial" panose="020B0604020202020204"/>
                      </a:endParaRPr>
                    </a:p>
                  </a:txBody>
                  <a:tcPr marL="0" marR="0" marT="0" marB="0" anchor="ctr">
                    <a:lnL w="12700" cap="flat" cmpd="sng" algn="ctr">
                      <a:solidFill>
                        <a:srgbClr val="AAAAAA"/>
                      </a:solidFill>
                      <a:prstDash val="solid"/>
                      <a:round/>
                      <a:headEnd type="none" w="med" len="med"/>
                      <a:tailEnd type="none" w="med" len="med"/>
                    </a:lnL>
                    <a:lnR>
                      <a:noFill/>
                    </a:lnR>
                    <a:lnT>
                      <a:noFill/>
                    </a:lnT>
                    <a:lnB>
                      <a:noFill/>
                    </a:lnB>
                    <a:solidFill>
                      <a:srgbClr val="F9F9F9"/>
                    </a:solidFill>
                  </a:tcPr>
                </a:tc>
              </a:tr>
              <a:tr h="691988">
                <a:tc>
                  <a:txBody>
                    <a:bodyPr/>
                    <a:lstStyle/>
                    <a:p>
                      <a:pPr>
                        <a:lnSpc>
                          <a:spcPct val="115000"/>
                        </a:lnSpc>
                      </a:pPr>
                      <a:endParaRPr lang="en-US" sz="1800">
                        <a:latin typeface="Calibri" panose="020F0502020204030204"/>
                        <a:ea typeface="Times New Roman" panose="020206030504050203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1200"/>
                        </a:spcAft>
                      </a:pPr>
                      <a:r>
                        <a:rPr lang="en-US" sz="1800" b="1" dirty="0">
                          <a:solidFill>
                            <a:srgbClr val="000000"/>
                          </a:solidFill>
                          <a:latin typeface="Times New Roman" panose="02020603050405020304"/>
                          <a:ea typeface="Times New Roman" panose="02020603050405020304"/>
                          <a:cs typeface="Arial" panose="020B0604020202020204"/>
                        </a:rPr>
                        <a:t>Data unit</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1200"/>
                        </a:spcAft>
                      </a:pPr>
                      <a:r>
                        <a:rPr lang="en-US" sz="1800" b="1">
                          <a:solidFill>
                            <a:srgbClr val="000000"/>
                          </a:solidFill>
                          <a:latin typeface="Times New Roman" panose="02020603050405020304"/>
                          <a:ea typeface="Times New Roman" panose="02020603050405020304"/>
                          <a:cs typeface="Arial" panose="020B0604020202020204"/>
                        </a:rPr>
                        <a:t>Layer</a:t>
                      </a:r>
                      <a:endParaRPr lang="en-US" sz="180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1200"/>
                        </a:spcAft>
                      </a:pPr>
                      <a:r>
                        <a:rPr lang="en-US" sz="1800" b="1" dirty="0">
                          <a:solidFill>
                            <a:srgbClr val="000000"/>
                          </a:solidFill>
                          <a:latin typeface="Times New Roman" panose="02020603050405020304"/>
                          <a:ea typeface="Times New Roman" panose="02020603050405020304"/>
                          <a:cs typeface="Arial" panose="020B0604020202020204"/>
                        </a:rPr>
                        <a:t>Function</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a:lnSpc>
                          <a:spcPct val="115000"/>
                        </a:lnSpc>
                      </a:pPr>
                      <a:endParaRPr lang="en-US" sz="1100">
                        <a:latin typeface="Calibri" panose="020F0502020204030204"/>
                        <a:ea typeface="Times New Roman" panose="02020603050405020304"/>
                      </a:endParaRPr>
                    </a:p>
                  </a:txBody>
                  <a:tcPr marL="9525" marR="9525" marT="9526" marB="9526"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a:noFill/>
                    </a:lnT>
                    <a:lnB>
                      <a:noFill/>
                    </a:lnB>
                    <a:solidFill>
                      <a:srgbClr val="F9F9F9"/>
                    </a:solidFill>
                  </a:tcPr>
                </a:tc>
              </a:tr>
              <a:tr h="582680">
                <a:tc rowSpan="3">
                  <a:txBody>
                    <a:bodyPr/>
                    <a:lstStyle/>
                    <a:p>
                      <a:pPr marL="0" marR="0" algn="ctr">
                        <a:lnSpc>
                          <a:spcPct val="115000"/>
                        </a:lnSpc>
                        <a:spcBef>
                          <a:spcPts val="0"/>
                        </a:spcBef>
                        <a:spcAft>
                          <a:spcPts val="1200"/>
                        </a:spcAft>
                      </a:pPr>
                      <a:r>
                        <a:rPr lang="en-US" sz="1800" b="1" dirty="0">
                          <a:solidFill>
                            <a:srgbClr val="000000"/>
                          </a:solidFill>
                          <a:latin typeface="Times New Roman" panose="02020603050405020304"/>
                          <a:ea typeface="Times New Roman" panose="02020603050405020304"/>
                          <a:cs typeface="Arial" panose="020B0604020202020204"/>
                        </a:rPr>
                        <a:t>User support</a:t>
                      </a:r>
                      <a:br>
                        <a:rPr lang="en-US" sz="1800" b="1" dirty="0">
                          <a:solidFill>
                            <a:srgbClr val="000000"/>
                          </a:solidFill>
                          <a:latin typeface="Times New Roman" panose="02020603050405020304"/>
                          <a:ea typeface="Times New Roman" panose="02020603050405020304"/>
                          <a:cs typeface="Arial" panose="020B0604020202020204"/>
                        </a:rPr>
                      </a:br>
                      <a:r>
                        <a:rPr lang="en-US" sz="1800" b="1" dirty="0">
                          <a:solidFill>
                            <a:srgbClr val="000000"/>
                          </a:solidFill>
                          <a:latin typeface="Times New Roman" panose="02020603050405020304"/>
                          <a:ea typeface="Times New Roman" panose="02020603050405020304"/>
                          <a:cs typeface="Arial" panose="020B0604020202020204"/>
                        </a:rPr>
                        <a:t>layers</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rowSpan="3">
                  <a:txBody>
                    <a:bodyPr/>
                    <a:lstStyle/>
                    <a:p>
                      <a:pPr marL="0" marR="0" algn="ctr">
                        <a:lnSpc>
                          <a:spcPct val="115000"/>
                        </a:lnSpc>
                        <a:spcBef>
                          <a:spcPts val="0"/>
                        </a:spcBef>
                        <a:spcAft>
                          <a:spcPts val="1200"/>
                        </a:spcAft>
                      </a:pPr>
                      <a:r>
                        <a:rPr lang="en-US" sz="1800" dirty="0">
                          <a:solidFill>
                            <a:srgbClr val="660066"/>
                          </a:solidFill>
                          <a:latin typeface="Times New Roman" panose="02020603050405020304"/>
                          <a:ea typeface="Times New Roman" panose="02020603050405020304"/>
                          <a:cs typeface="Arial" panose="020B0604020202020204"/>
                        </a:rPr>
                        <a:t>Data</a:t>
                      </a:r>
                      <a:endParaRPr lang="en-US" sz="1800" dirty="0">
                        <a:solidFill>
                          <a:srgbClr val="660066"/>
                        </a:solidFill>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D8EC9B"/>
                    </a:solidFill>
                  </a:tcPr>
                </a:tc>
                <a:tc>
                  <a:txBody>
                    <a:bodyPr/>
                    <a:lstStyle/>
                    <a:p>
                      <a:pPr marL="0" marR="0">
                        <a:lnSpc>
                          <a:spcPct val="115000"/>
                        </a:lnSpc>
                        <a:spcBef>
                          <a:spcPts val="0"/>
                        </a:spcBef>
                        <a:spcAft>
                          <a:spcPts val="1200"/>
                        </a:spcAft>
                      </a:pPr>
                      <a:r>
                        <a:rPr lang="en-US" sz="1800">
                          <a:solidFill>
                            <a:srgbClr val="000000"/>
                          </a:solidFill>
                          <a:latin typeface="Times New Roman" panose="02020603050405020304"/>
                          <a:ea typeface="Times New Roman" panose="02020603050405020304"/>
                          <a:cs typeface="Arial" panose="020B0604020202020204"/>
                        </a:rPr>
                        <a:t>7. </a:t>
                      </a:r>
                      <a:r>
                        <a:rPr lang="en-US" sz="1800">
                          <a:solidFill>
                            <a:srgbClr val="002BB8"/>
                          </a:solidFill>
                          <a:latin typeface="Times New Roman" panose="02020603050405020304"/>
                          <a:ea typeface="Times New Roman" panose="02020603050405020304"/>
                          <a:cs typeface="Arial" panose="020B0604020202020204"/>
                        </a:rPr>
                        <a:t>Application</a:t>
                      </a:r>
                      <a:endParaRPr lang="en-US" sz="180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D8EC9B"/>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Network process to application</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D8EC9B"/>
                    </a:solidFill>
                  </a:tcPr>
                </a:tc>
                <a:tc>
                  <a:txBody>
                    <a:bodyPr/>
                    <a:lstStyle/>
                    <a:p>
                      <a:pPr>
                        <a:lnSpc>
                          <a:spcPct val="115000"/>
                        </a:lnSpc>
                      </a:pPr>
                      <a:endParaRPr lang="en-US" sz="1100">
                        <a:latin typeface="Calibri" panose="020F0502020204030204"/>
                        <a:ea typeface="Times New Roman" panose="02020603050405020304"/>
                      </a:endParaRPr>
                    </a:p>
                  </a:txBody>
                  <a:tcPr marL="9525" marR="9525" marT="9526" marB="9526"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a:noFill/>
                    </a:lnT>
                    <a:lnB>
                      <a:noFill/>
                    </a:lnB>
                    <a:solidFill>
                      <a:srgbClr val="F9F9F9"/>
                    </a:solidFill>
                  </a:tcPr>
                </a:tc>
              </a:tr>
              <a:tr h="479579">
                <a:tc vMerge="1">
                  <a:tcPr/>
                </a:tc>
                <a:tc vMerge="1">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6. </a:t>
                      </a:r>
                      <a:r>
                        <a:rPr lang="en-US" sz="1800" u="none" strike="noStrike" dirty="0">
                          <a:solidFill>
                            <a:srgbClr val="002BB8"/>
                          </a:solidFill>
                          <a:latin typeface="Times New Roman" panose="02020603050405020304"/>
                          <a:ea typeface="Times New Roman" panose="02020603050405020304"/>
                          <a:cs typeface="Arial" panose="020B0604020202020204"/>
                        </a:rPr>
                        <a:t>Presentation</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D8EC9B"/>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Data representation and encryption</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D8EC9B"/>
                    </a:solidFill>
                  </a:tcPr>
                </a:tc>
                <a:tc>
                  <a:txBody>
                    <a:bodyPr/>
                    <a:lstStyle/>
                    <a:p>
                      <a:pPr>
                        <a:lnSpc>
                          <a:spcPct val="115000"/>
                        </a:lnSpc>
                      </a:pPr>
                      <a:endParaRPr lang="en-US" sz="1100">
                        <a:latin typeface="Calibri" panose="020F0502020204030204"/>
                        <a:ea typeface="Times New Roman" panose="02020603050405020304"/>
                      </a:endParaRPr>
                    </a:p>
                  </a:txBody>
                  <a:tcPr marL="9525" marR="9525" marT="9526" marB="9526"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a:noFill/>
                    </a:lnT>
                    <a:lnB>
                      <a:noFill/>
                    </a:lnB>
                    <a:solidFill>
                      <a:srgbClr val="F9F9F9"/>
                    </a:solidFill>
                  </a:tcPr>
                </a:tc>
              </a:tr>
              <a:tr h="376478">
                <a:tc vMerge="1">
                  <a:tcPr/>
                </a:tc>
                <a:tc vMerge="1">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5. </a:t>
                      </a:r>
                      <a:r>
                        <a:rPr lang="en-US" sz="1800" u="none" strike="noStrike" dirty="0">
                          <a:solidFill>
                            <a:srgbClr val="002BB8"/>
                          </a:solidFill>
                          <a:latin typeface="Times New Roman" panose="02020603050405020304"/>
                          <a:ea typeface="Times New Roman" panose="02020603050405020304"/>
                          <a:cs typeface="Arial" panose="020B0604020202020204"/>
                        </a:rPr>
                        <a:t>Session</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D8EC9B"/>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Inter-host communication</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D8EC9B"/>
                    </a:solidFill>
                  </a:tcPr>
                </a:tc>
                <a:tc>
                  <a:txBody>
                    <a:bodyPr/>
                    <a:lstStyle/>
                    <a:p>
                      <a:pPr>
                        <a:lnSpc>
                          <a:spcPct val="115000"/>
                        </a:lnSpc>
                      </a:pPr>
                      <a:endParaRPr lang="en-US" sz="1100">
                        <a:latin typeface="Calibri" panose="020F0502020204030204"/>
                        <a:ea typeface="Times New Roman" panose="02020603050405020304"/>
                      </a:endParaRPr>
                    </a:p>
                  </a:txBody>
                  <a:tcPr marL="9525" marR="9525" marT="9526" marB="9526"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a:noFill/>
                    </a:lnT>
                    <a:lnB>
                      <a:noFill/>
                    </a:lnB>
                    <a:solidFill>
                      <a:srgbClr val="F9F9F9"/>
                    </a:solidFill>
                  </a:tcPr>
                </a:tc>
              </a:tr>
              <a:tr h="609681">
                <a:tc>
                  <a:txBody>
                    <a:bodyPr/>
                    <a:lstStyle/>
                    <a:p>
                      <a:r>
                        <a:rPr lang="en-US" sz="1800" dirty="0"/>
                        <a:t> User</a:t>
                      </a:r>
                      <a:r>
                        <a:rPr lang="en-US" sz="1800" dirty="0">
                          <a:sym typeface="Wingdings" panose="05000000000000000000"/>
                        </a:rPr>
                        <a:t> Network</a:t>
                      </a:r>
                      <a:endParaRPr lang="en-US" sz="1800" dirty="0"/>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1200"/>
                        </a:spcAft>
                      </a:pPr>
                      <a:r>
                        <a:rPr lang="en-US" sz="1800" dirty="0">
                          <a:solidFill>
                            <a:srgbClr val="660066"/>
                          </a:solidFill>
                          <a:latin typeface="Times New Roman" panose="02020603050405020304"/>
                          <a:ea typeface="Times New Roman" panose="02020603050405020304"/>
                          <a:cs typeface="Arial" panose="020B0604020202020204"/>
                        </a:rPr>
                        <a:t>Segment</a:t>
                      </a:r>
                      <a:endParaRPr lang="en-US" sz="1800" dirty="0">
                        <a:solidFill>
                          <a:srgbClr val="660066"/>
                        </a:solidFill>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7ED9C"/>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4. </a:t>
                      </a:r>
                      <a:r>
                        <a:rPr lang="en-US" sz="1800" u="none" strike="noStrike" dirty="0">
                          <a:solidFill>
                            <a:srgbClr val="002BB8"/>
                          </a:solidFill>
                          <a:latin typeface="Times New Roman" panose="02020603050405020304"/>
                          <a:ea typeface="Times New Roman" panose="02020603050405020304"/>
                          <a:cs typeface="Arial" panose="020B0604020202020204"/>
                        </a:rPr>
                        <a:t>Transport</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7ED9C"/>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End-to-end connections and reliability</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7ED9C"/>
                    </a:solidFill>
                  </a:tcPr>
                </a:tc>
                <a:tc>
                  <a:txBody>
                    <a:bodyPr/>
                    <a:lstStyle/>
                    <a:p>
                      <a:pPr>
                        <a:lnSpc>
                          <a:spcPct val="115000"/>
                        </a:lnSpc>
                      </a:pPr>
                      <a:endParaRPr lang="en-US" sz="1100" dirty="0">
                        <a:latin typeface="Calibri" panose="020F0502020204030204"/>
                        <a:ea typeface="Times New Roman" panose="02020603050405020304"/>
                      </a:endParaRPr>
                    </a:p>
                  </a:txBody>
                  <a:tcPr marL="9525" marR="9525" marT="9526" marB="9526"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a:noFill/>
                    </a:lnT>
                    <a:lnB>
                      <a:noFill/>
                    </a:lnB>
                    <a:solidFill>
                      <a:srgbClr val="F9F9F9"/>
                    </a:solidFill>
                  </a:tcPr>
                </a:tc>
              </a:tr>
              <a:tr h="691988">
                <a:tc rowSpan="3">
                  <a:txBody>
                    <a:bodyPr/>
                    <a:lstStyle/>
                    <a:p>
                      <a:pPr marL="0" marR="0" algn="ctr">
                        <a:lnSpc>
                          <a:spcPct val="115000"/>
                        </a:lnSpc>
                        <a:spcBef>
                          <a:spcPts val="0"/>
                        </a:spcBef>
                        <a:spcAft>
                          <a:spcPts val="1200"/>
                        </a:spcAft>
                      </a:pPr>
                      <a:r>
                        <a:rPr lang="en-US" sz="1800" b="1" dirty="0">
                          <a:solidFill>
                            <a:srgbClr val="000000"/>
                          </a:solidFill>
                          <a:latin typeface="Times New Roman" panose="02020603050405020304"/>
                          <a:ea typeface="Times New Roman" panose="02020603050405020304"/>
                          <a:cs typeface="Arial" panose="020B0604020202020204"/>
                        </a:rPr>
                        <a:t>Network support</a:t>
                      </a:r>
                      <a:br>
                        <a:rPr lang="en-US" sz="1800" b="1" dirty="0">
                          <a:solidFill>
                            <a:srgbClr val="000000"/>
                          </a:solidFill>
                          <a:latin typeface="Times New Roman" panose="02020603050405020304"/>
                          <a:ea typeface="Times New Roman" panose="02020603050405020304"/>
                          <a:cs typeface="Arial" panose="020B0604020202020204"/>
                        </a:rPr>
                      </a:br>
                      <a:r>
                        <a:rPr lang="en-US" sz="1800" b="1" dirty="0">
                          <a:solidFill>
                            <a:srgbClr val="000000"/>
                          </a:solidFill>
                          <a:latin typeface="Times New Roman" panose="02020603050405020304"/>
                          <a:ea typeface="Times New Roman" panose="02020603050405020304"/>
                          <a:cs typeface="Arial" panose="020B0604020202020204"/>
                        </a:rPr>
                        <a:t>layers</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1200"/>
                        </a:spcAft>
                      </a:pPr>
                      <a:r>
                        <a:rPr lang="en-US" sz="1800" dirty="0">
                          <a:solidFill>
                            <a:srgbClr val="660066"/>
                          </a:solidFill>
                          <a:latin typeface="Times New Roman" panose="02020603050405020304"/>
                          <a:ea typeface="Times New Roman" panose="02020603050405020304"/>
                          <a:cs typeface="Arial" panose="020B0604020202020204"/>
                        </a:rPr>
                        <a:t>Packet</a:t>
                      </a:r>
                      <a:endParaRPr lang="en-US" sz="1800" dirty="0">
                        <a:solidFill>
                          <a:srgbClr val="660066"/>
                        </a:solidFill>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DDC9C"/>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3. </a:t>
                      </a:r>
                      <a:r>
                        <a:rPr lang="en-US" sz="1800" u="none" strike="noStrike" dirty="0">
                          <a:solidFill>
                            <a:srgbClr val="002BB8"/>
                          </a:solidFill>
                          <a:latin typeface="Times New Roman" panose="02020603050405020304"/>
                          <a:ea typeface="Times New Roman" panose="02020603050405020304"/>
                          <a:cs typeface="Arial" panose="020B0604020202020204"/>
                        </a:rPr>
                        <a:t>Network</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DDC9C"/>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Path determination and </a:t>
                      </a:r>
                      <a:r>
                        <a:rPr lang="en-US" sz="1800" u="none" strike="noStrike" dirty="0">
                          <a:solidFill>
                            <a:srgbClr val="000000"/>
                          </a:solidFill>
                          <a:latin typeface="Times New Roman" panose="02020603050405020304"/>
                          <a:ea typeface="Times New Roman" panose="02020603050405020304"/>
                          <a:cs typeface="Arial" panose="020B0604020202020204"/>
                        </a:rPr>
                        <a:t>logical addressing</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DDC9C"/>
                    </a:solidFill>
                  </a:tcPr>
                </a:tc>
                <a:tc>
                  <a:txBody>
                    <a:bodyPr/>
                    <a:lstStyle/>
                    <a:p>
                      <a:pPr>
                        <a:lnSpc>
                          <a:spcPct val="115000"/>
                        </a:lnSpc>
                      </a:pPr>
                      <a:endParaRPr lang="en-US" sz="1100">
                        <a:latin typeface="Calibri" panose="020F0502020204030204"/>
                        <a:ea typeface="Times New Roman" panose="02020603050405020304"/>
                      </a:endParaRPr>
                    </a:p>
                  </a:txBody>
                  <a:tcPr marL="9525" marR="9525" marT="9526" marB="9526"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a:noFill/>
                    </a:lnT>
                    <a:lnB>
                      <a:noFill/>
                    </a:lnB>
                    <a:solidFill>
                      <a:srgbClr val="F9F9F9"/>
                    </a:solidFill>
                  </a:tcPr>
                </a:tc>
              </a:tr>
              <a:tr h="376478">
                <a:tc vMerge="1">
                  <a:tcPr/>
                </a:tc>
                <a:tc>
                  <a:txBody>
                    <a:bodyPr/>
                    <a:lstStyle/>
                    <a:p>
                      <a:pPr marL="0" marR="0" algn="ctr">
                        <a:lnSpc>
                          <a:spcPct val="115000"/>
                        </a:lnSpc>
                        <a:spcBef>
                          <a:spcPts val="0"/>
                        </a:spcBef>
                        <a:spcAft>
                          <a:spcPts val="1200"/>
                        </a:spcAft>
                      </a:pPr>
                      <a:r>
                        <a:rPr lang="en-US" sz="1800" dirty="0">
                          <a:solidFill>
                            <a:srgbClr val="660066"/>
                          </a:solidFill>
                          <a:latin typeface="Times New Roman" panose="02020603050405020304"/>
                          <a:ea typeface="Times New Roman" panose="02020603050405020304"/>
                          <a:cs typeface="Arial" panose="020B0604020202020204"/>
                        </a:rPr>
                        <a:t>Frame</a:t>
                      </a:r>
                      <a:endParaRPr lang="en-US" sz="1800" dirty="0">
                        <a:solidFill>
                          <a:srgbClr val="660066"/>
                        </a:solidFill>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9C189"/>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2. </a:t>
                      </a:r>
                      <a:r>
                        <a:rPr lang="en-US" sz="1800" u="none" strike="noStrike" dirty="0">
                          <a:solidFill>
                            <a:srgbClr val="002BB8"/>
                          </a:solidFill>
                          <a:latin typeface="Times New Roman" panose="02020603050405020304"/>
                          <a:ea typeface="Times New Roman" panose="02020603050405020304"/>
                          <a:cs typeface="Arial" panose="020B0604020202020204"/>
                        </a:rPr>
                        <a:t>Data Link</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9C189"/>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Physical addressing</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9C189"/>
                    </a:solidFill>
                  </a:tcPr>
                </a:tc>
                <a:tc>
                  <a:txBody>
                    <a:bodyPr/>
                    <a:lstStyle/>
                    <a:p>
                      <a:pPr>
                        <a:lnSpc>
                          <a:spcPct val="115000"/>
                        </a:lnSpc>
                      </a:pPr>
                      <a:endParaRPr lang="en-US" sz="1100">
                        <a:latin typeface="Calibri" panose="020F0502020204030204"/>
                        <a:ea typeface="Times New Roman" panose="02020603050405020304"/>
                      </a:endParaRPr>
                    </a:p>
                  </a:txBody>
                  <a:tcPr marL="9525" marR="9525" marT="9526" marB="9526"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a:noFill/>
                    </a:lnT>
                    <a:lnB>
                      <a:noFill/>
                    </a:lnB>
                    <a:solidFill>
                      <a:srgbClr val="F9F9F9"/>
                    </a:solidFill>
                  </a:tcPr>
                </a:tc>
              </a:tr>
              <a:tr h="582680">
                <a:tc vMerge="1">
                  <a:tcPr/>
                </a:tc>
                <a:tc>
                  <a:txBody>
                    <a:bodyPr/>
                    <a:lstStyle/>
                    <a:p>
                      <a:pPr marL="0" marR="0" algn="ctr">
                        <a:lnSpc>
                          <a:spcPct val="115000"/>
                        </a:lnSpc>
                        <a:spcBef>
                          <a:spcPts val="0"/>
                        </a:spcBef>
                        <a:spcAft>
                          <a:spcPts val="1200"/>
                        </a:spcAft>
                      </a:pPr>
                      <a:r>
                        <a:rPr lang="en-US" sz="1800" dirty="0">
                          <a:solidFill>
                            <a:srgbClr val="660066"/>
                          </a:solidFill>
                          <a:latin typeface="Times New Roman" panose="02020603050405020304"/>
                          <a:ea typeface="Times New Roman" panose="02020603050405020304"/>
                          <a:cs typeface="Arial" panose="020B0604020202020204"/>
                        </a:rPr>
                        <a:t>Bit</a:t>
                      </a:r>
                      <a:endParaRPr lang="en-US" sz="1800" dirty="0">
                        <a:solidFill>
                          <a:srgbClr val="660066"/>
                        </a:solidFill>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9988A"/>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1. </a:t>
                      </a:r>
                      <a:r>
                        <a:rPr lang="en-US" sz="1800" u="none" strike="noStrike" dirty="0">
                          <a:solidFill>
                            <a:srgbClr val="002BB8"/>
                          </a:solidFill>
                          <a:latin typeface="Times New Roman" panose="02020603050405020304"/>
                          <a:ea typeface="Times New Roman" panose="02020603050405020304"/>
                          <a:cs typeface="Arial" panose="020B0604020202020204"/>
                        </a:rPr>
                        <a:t>Physical</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9988A"/>
                    </a:solidFill>
                  </a:tcPr>
                </a:tc>
                <a:tc>
                  <a:txBody>
                    <a:bodyPr/>
                    <a:lstStyle/>
                    <a:p>
                      <a:pPr marL="0" marR="0">
                        <a:lnSpc>
                          <a:spcPct val="115000"/>
                        </a:lnSpc>
                        <a:spcBef>
                          <a:spcPts val="0"/>
                        </a:spcBef>
                        <a:spcAft>
                          <a:spcPts val="1200"/>
                        </a:spcAft>
                      </a:pPr>
                      <a:r>
                        <a:rPr lang="en-US" sz="1800" dirty="0">
                          <a:solidFill>
                            <a:srgbClr val="000000"/>
                          </a:solidFill>
                          <a:latin typeface="Times New Roman" panose="02020603050405020304"/>
                          <a:ea typeface="Times New Roman" panose="02020603050405020304"/>
                          <a:cs typeface="Arial" panose="020B0604020202020204"/>
                        </a:rPr>
                        <a:t>Media, signal and binary transmission</a:t>
                      </a:r>
                      <a:endParaRPr lang="en-US" sz="1800" dirty="0">
                        <a:latin typeface="Calibri" panose="020F0502020204030204"/>
                        <a:ea typeface="Calibri" panose="020F0502020204030204"/>
                        <a:cs typeface="Arial" panose="020B0604020202020204"/>
                      </a:endParaRPr>
                    </a:p>
                  </a:txBody>
                  <a:tcPr marL="30480" marR="30480" marT="30484" marB="3048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9988A"/>
                    </a:solidFill>
                  </a:tcPr>
                </a:tc>
                <a:tc>
                  <a:txBody>
                    <a:bodyPr/>
                    <a:lstStyle/>
                    <a:p>
                      <a:pPr>
                        <a:lnSpc>
                          <a:spcPct val="115000"/>
                        </a:lnSpc>
                      </a:pPr>
                      <a:endParaRPr lang="en-US" sz="1100" dirty="0">
                        <a:latin typeface="Calibri" panose="020F0502020204030204"/>
                        <a:ea typeface="Times New Roman" panose="02020603050405020304"/>
                      </a:endParaRPr>
                    </a:p>
                  </a:txBody>
                  <a:tcPr marL="9525" marR="9525" marT="9526" marB="9526"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a:noFill/>
                    </a:lnT>
                    <a:lnB w="12700" cap="flat" cmpd="sng" algn="ctr">
                      <a:solidFill>
                        <a:srgbClr val="AAAAAA"/>
                      </a:solidFill>
                      <a:prstDash val="solid"/>
                      <a:round/>
                      <a:headEnd type="none" w="med" len="med"/>
                      <a:tailEnd type="none" w="med" len="med"/>
                    </a:lnB>
                    <a:solidFill>
                      <a:srgbClr val="F9F9F9"/>
                    </a:solidFill>
                  </a:tcPr>
                </a:tc>
              </a:tr>
            </a:tbl>
          </a:graphicData>
        </a:graphic>
      </p:graphicFrame>
      <p:cxnSp>
        <p:nvCxnSpPr>
          <p:cNvPr id="75834" name="Straight Arrow Connector 10"/>
          <p:cNvCxnSpPr/>
          <p:nvPr/>
        </p:nvCxnSpPr>
        <p:spPr>
          <a:xfrm rot="5400000">
            <a:off x="-1409700" y="3924300"/>
            <a:ext cx="3429000" cy="3175"/>
          </a:xfrm>
          <a:prstGeom prst="straightConnector1">
            <a:avLst/>
          </a:prstGeom>
          <a:ln w="28575" cap="flat" cmpd="sng">
            <a:solidFill>
              <a:schemeClr val="tx1"/>
            </a:solidFill>
            <a:prstDash val="solid"/>
            <a:headEnd type="none" w="med" len="med"/>
            <a:tailEnd type="arrow" w="med" len="med"/>
          </a:ln>
        </p:spPr>
      </p:cxnSp>
      <p:sp>
        <p:nvSpPr>
          <p:cNvPr id="75835" name="TextBox 11"/>
          <p:cNvSpPr txBox="1"/>
          <p:nvPr/>
        </p:nvSpPr>
        <p:spPr>
          <a:xfrm rot="-5400000">
            <a:off x="-195262" y="3732213"/>
            <a:ext cx="914400" cy="306387"/>
          </a:xfrm>
          <a:prstGeom prst="rect">
            <a:avLst/>
          </a:prstGeom>
          <a:solidFill>
            <a:schemeClr val="bg1"/>
          </a:solidFill>
          <a:ln w="9525">
            <a:noFill/>
          </a:ln>
        </p:spPr>
        <p:txBody>
          <a:bodyPr>
            <a:spAutoFit/>
          </a:bodyPr>
          <a:p>
            <a:r>
              <a:rPr lang="en-US" altLang="ar-SA" sz="1400" dirty="0">
                <a:latin typeface="Arial" panose="020B0604020202020204" pitchFamily="34" charset="0"/>
              </a:rPr>
              <a:t>Sender</a:t>
            </a:r>
            <a:endParaRPr lang="en-US" altLang="ar-SA" sz="1400" dirty="0">
              <a:latin typeface="Arial" panose="020B0604020202020204" pitchFamily="34" charset="0"/>
            </a:endParaRPr>
          </a:p>
        </p:txBody>
      </p:sp>
      <p:cxnSp>
        <p:nvCxnSpPr>
          <p:cNvPr id="75836" name="Straight Arrow Connector 12"/>
          <p:cNvCxnSpPr/>
          <p:nvPr/>
        </p:nvCxnSpPr>
        <p:spPr>
          <a:xfrm rot="5400000">
            <a:off x="7048500" y="4075113"/>
            <a:ext cx="3429000" cy="1587"/>
          </a:xfrm>
          <a:prstGeom prst="straightConnector1">
            <a:avLst/>
          </a:prstGeom>
          <a:ln w="28575" cap="flat" cmpd="sng">
            <a:solidFill>
              <a:schemeClr val="tx1"/>
            </a:solidFill>
            <a:prstDash val="solid"/>
            <a:headEnd type="arrow" w="med" len="med"/>
            <a:tailEnd type="none" w="med" len="med"/>
          </a:ln>
        </p:spPr>
      </p:cxnSp>
      <p:sp>
        <p:nvSpPr>
          <p:cNvPr id="75837" name="TextBox 13"/>
          <p:cNvSpPr txBox="1"/>
          <p:nvPr/>
        </p:nvSpPr>
        <p:spPr>
          <a:xfrm rot="-5400000">
            <a:off x="8186738" y="3960813"/>
            <a:ext cx="1066800" cy="307975"/>
          </a:xfrm>
          <a:prstGeom prst="rect">
            <a:avLst/>
          </a:prstGeom>
          <a:solidFill>
            <a:schemeClr val="bg1"/>
          </a:solidFill>
          <a:ln w="9525">
            <a:noFill/>
          </a:ln>
        </p:spPr>
        <p:txBody>
          <a:bodyPr>
            <a:spAutoFit/>
          </a:bodyPr>
          <a:p>
            <a:r>
              <a:rPr lang="en-US" altLang="ar-SA" sz="1400" dirty="0">
                <a:latin typeface="Arial" panose="020B0604020202020204" pitchFamily="34" charset="0"/>
              </a:rPr>
              <a:t>Receiver</a:t>
            </a:r>
            <a:endParaRPr lang="en-US" altLang="ar-SA" sz="1400" dirty="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ext Box 2"/>
          <p:cNvSpPr txBox="1"/>
          <p:nvPr/>
        </p:nvSpPr>
        <p:spPr>
          <a:xfrm>
            <a:off x="2036763" y="2514600"/>
            <a:ext cx="4957762" cy="2862263"/>
          </a:xfrm>
          <a:prstGeom prst="rect">
            <a:avLst/>
          </a:prstGeom>
          <a:noFill/>
          <a:ln w="9525">
            <a:noFill/>
          </a:ln>
        </p:spPr>
        <p:txBody>
          <a:bodyPr wrap="none">
            <a:spAutoFit/>
          </a:bodyPr>
          <a:p>
            <a:pPr algn="ctr"/>
            <a:r>
              <a:rPr lang="en-US" altLang="en-US" sz="6000" b="0" dirty="0">
                <a:latin typeface="Arial" panose="020B0604020202020204" pitchFamily="34" charset="0"/>
              </a:rPr>
              <a:t>Lecture 3</a:t>
            </a:r>
            <a:endParaRPr lang="en-US" altLang="en-US" sz="6000" b="0" dirty="0">
              <a:latin typeface="Arial" panose="020B0604020202020204" pitchFamily="34" charset="0"/>
            </a:endParaRPr>
          </a:p>
          <a:p>
            <a:pPr algn="ctr"/>
            <a:endParaRPr lang="en-US" altLang="en-US" sz="6000" b="0" i="1" dirty="0">
              <a:latin typeface="Arial" panose="020B0604020202020204" pitchFamily="34" charset="0"/>
            </a:endParaRPr>
          </a:p>
          <a:p>
            <a:pPr algn="ctr"/>
            <a:r>
              <a:rPr lang="en-US" altLang="en-US" sz="6000" b="0" i="1" dirty="0">
                <a:latin typeface="Arial" panose="020B0604020202020204" pitchFamily="34" charset="0"/>
              </a:rPr>
              <a:t>TCP/IP Model</a:t>
            </a:r>
            <a:endParaRPr lang="en-US" altLang="en-US" sz="6000" b="0" i="1" dirty="0">
              <a:latin typeface="Arial" panose="020B0604020202020204" pitchFamily="34" charset="0"/>
            </a:endParaRPr>
          </a:p>
        </p:txBody>
      </p:sp>
      <p:sp>
        <p:nvSpPr>
          <p:cNvPr id="76803" name="Text Box 3"/>
          <p:cNvSpPr txBox="1"/>
          <p:nvPr/>
        </p:nvSpPr>
        <p:spPr>
          <a:xfrm>
            <a:off x="1066800" y="990600"/>
            <a:ext cx="6680200" cy="1108075"/>
          </a:xfrm>
          <a:prstGeom prst="rect">
            <a:avLst/>
          </a:prstGeom>
          <a:noFill/>
          <a:ln w="9525">
            <a:noFill/>
          </a:ln>
        </p:spPr>
        <p:txBody>
          <a:bodyPr wrap="none">
            <a:spAutoFit/>
          </a:bodyPr>
          <a:p>
            <a:pPr algn="ctr"/>
            <a:r>
              <a:rPr lang="en-US" altLang="en-US" sz="6600" i="1" dirty="0">
                <a:solidFill>
                  <a:schemeClr val="tx2"/>
                </a:solidFill>
                <a:latin typeface="Arial" panose="020B0604020202020204" pitchFamily="34" charset="0"/>
              </a:rPr>
              <a:t>Network Models</a:t>
            </a:r>
            <a:endParaRPr lang="en-US" altLang="en-US" sz="6600" i="1" dirty="0">
              <a:solidFill>
                <a:schemeClr val="tx2"/>
              </a:solidFill>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9938" name="Rectangle 2"/>
          <p:cNvSpPr>
            <a:spLocks noChangeArrowheads="1"/>
          </p:cNvSpPr>
          <p:nvPr/>
        </p:nvSpPr>
        <p:spPr bwMode="auto">
          <a:xfrm>
            <a:off x="0" y="0"/>
            <a:ext cx="9144000" cy="838200"/>
          </a:xfrm>
          <a:prstGeom prst="rect">
            <a:avLst/>
          </a:prstGeom>
          <a:noFill/>
          <a:ln w="9525">
            <a:solidFill>
              <a:srgbClr val="FF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679939" name="Text Box 3"/>
          <p:cNvSpPr txBox="1">
            <a:spLocks noChangeArrowheads="1"/>
          </p:cNvSpPr>
          <p:nvPr/>
        </p:nvSpPr>
        <p:spPr bwMode="auto">
          <a:xfrm>
            <a:off x="228600" y="76200"/>
            <a:ext cx="6418263" cy="584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dirty="0">
                <a:effectLst>
                  <a:outerShdw blurRad="38100" dist="38100" dir="2700000" algn="tl">
                    <a:srgbClr val="C0C0C0"/>
                  </a:outerShdw>
                </a:effectLst>
                <a:latin typeface="Times" pitchFamily="18" charset="0"/>
                <a:ea typeface="+mn-ea"/>
                <a:cs typeface="+mn-cs"/>
              </a:rPr>
              <a:t>1-5.2   TCP/IP PROTOCOL SUITE</a:t>
            </a:r>
            <a:endParaRPr kumimoji="0" lang="en-US" kern="1200" cap="none" spc="0" normalizeH="0" baseline="0" noProof="0" dirty="0">
              <a:effectLst>
                <a:outerShdw blurRad="38100" dist="38100" dir="2700000" algn="tl">
                  <a:srgbClr val="C0C0C0"/>
                </a:outerShdw>
              </a:effectLst>
              <a:latin typeface="Times" pitchFamily="18" charset="0"/>
              <a:ea typeface="+mn-ea"/>
              <a:cs typeface="+mn-cs"/>
            </a:endParaRPr>
          </a:p>
        </p:txBody>
      </p:sp>
      <p:sp>
        <p:nvSpPr>
          <p:cNvPr id="77828"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dirty="0">
              <a:latin typeface="Arial" panose="020B0604020202020204" pitchFamily="34" charset="0"/>
            </a:endParaRPr>
          </a:p>
        </p:txBody>
      </p:sp>
      <p:sp>
        <p:nvSpPr>
          <p:cNvPr id="679941" name="Rectangle 5"/>
          <p:cNvSpPr>
            <a:spLocks noChangeArrowheads="1"/>
          </p:cNvSpPr>
          <p:nvPr/>
        </p:nvSpPr>
        <p:spPr bwMode="auto">
          <a:xfrm>
            <a:off x="609600" y="1371600"/>
            <a:ext cx="7315200" cy="2678113"/>
          </a:xfrm>
          <a:prstGeom prst="rect">
            <a:avLst/>
          </a:prstGeom>
          <a:noFill/>
          <a:ln w="9525">
            <a:noFill/>
            <a:miter lim="800000"/>
          </a:ln>
          <a:effectLst/>
        </p:spPr>
        <p:txBody>
          <a:bodyPr anchor="ctr">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The layers in the </a:t>
            </a:r>
            <a:r>
              <a:rPr kumimoji="0" lang="en-US" sz="24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TCP/IP protocol suite</a:t>
            </a: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do not exactly match those in the OSI model. The original TCP/IP protocol suite was defined as having four layers: </a:t>
            </a:r>
            <a:r>
              <a:rPr kumimoji="0" lang="en-US" sz="2400" b="1" i="1" u="none" strike="noStrike" kern="1200" cap="none" spc="0" normalizeH="0" baseline="0" noProof="0" dirty="0">
                <a:ln>
                  <a:noFill/>
                </a:ln>
                <a:solidFill>
                  <a:schemeClr val="folHlink"/>
                </a:solidFill>
                <a:effectLst>
                  <a:outerShdw blurRad="38100" dist="38100" dir="2700000" algn="tl">
                    <a:srgbClr val="C0C0C0"/>
                  </a:outerShdw>
                </a:effectLst>
                <a:uLnTx/>
                <a:uFillTx/>
                <a:latin typeface="Arial" panose="020B0604020202020204" pitchFamily="34" charset="0"/>
                <a:ea typeface="+mn-ea"/>
                <a:cs typeface="+mn-cs"/>
              </a:rPr>
              <a:t>host-to-network</a:t>
            </a: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t>
            </a:r>
            <a:r>
              <a:rPr kumimoji="0" lang="en-US" sz="2400" b="1" i="1" u="none" strike="noStrike" kern="1200" cap="none" spc="0" normalizeH="0" baseline="0" noProof="0" dirty="0">
                <a:ln>
                  <a:noFill/>
                </a:ln>
                <a:solidFill>
                  <a:schemeClr val="folHlink"/>
                </a:solidFill>
                <a:effectLst>
                  <a:outerShdw blurRad="38100" dist="38100" dir="2700000" algn="tl">
                    <a:srgbClr val="C0C0C0"/>
                  </a:outerShdw>
                </a:effectLst>
                <a:uLnTx/>
                <a:uFillTx/>
                <a:latin typeface="Arial" panose="020B0604020202020204" pitchFamily="34" charset="0"/>
                <a:ea typeface="+mn-ea"/>
                <a:cs typeface="+mn-cs"/>
              </a:rPr>
              <a:t>internet</a:t>
            </a: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t>
            </a:r>
            <a:r>
              <a:rPr kumimoji="0" lang="en-US" sz="2400" b="1" i="1" u="none" strike="noStrike" kern="1200" cap="none" spc="0" normalizeH="0" baseline="0" noProof="0" dirty="0">
                <a:ln>
                  <a:noFill/>
                </a:ln>
                <a:solidFill>
                  <a:schemeClr val="folHlink"/>
                </a:solidFill>
                <a:effectLst>
                  <a:outerShdw blurRad="38100" dist="38100" dir="2700000" algn="tl">
                    <a:srgbClr val="C0C0C0"/>
                  </a:outerShdw>
                </a:effectLst>
                <a:uLnTx/>
                <a:uFillTx/>
                <a:latin typeface="Arial" panose="020B0604020202020204" pitchFamily="34" charset="0"/>
                <a:ea typeface="+mn-ea"/>
                <a:cs typeface="+mn-cs"/>
              </a:rPr>
              <a:t>transport</a:t>
            </a: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and </a:t>
            </a:r>
            <a:r>
              <a:rPr kumimoji="0" lang="en-US" sz="2400" b="1" i="1" u="none" strike="noStrike" kern="1200" cap="none" spc="0" normalizeH="0" baseline="0" noProof="0" dirty="0">
                <a:ln>
                  <a:noFill/>
                </a:ln>
                <a:solidFill>
                  <a:schemeClr val="folHlink"/>
                </a:solidFill>
                <a:effectLst>
                  <a:outerShdw blurRad="38100" dist="38100" dir="2700000" algn="tl">
                    <a:srgbClr val="C0C0C0"/>
                  </a:outerShdw>
                </a:effectLst>
                <a:uLnTx/>
                <a:uFillTx/>
                <a:latin typeface="Arial" panose="020B0604020202020204" pitchFamily="34" charset="0"/>
                <a:ea typeface="+mn-ea"/>
                <a:cs typeface="+mn-cs"/>
              </a:rPr>
              <a:t>application</a:t>
            </a: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However, when TCP/IP is compared to OSI, we can say that the TCP/IP protocol suite is made of five layers: </a:t>
            </a:r>
            <a:r>
              <a:rPr kumimoji="0" lang="en-US" sz="2400" b="1" i="1" u="none" strike="noStrike" kern="1200" cap="none" spc="0" normalizeH="0" baseline="0" noProof="0" dirty="0">
                <a:ln>
                  <a:noFill/>
                </a:ln>
                <a:solidFill>
                  <a:schemeClr val="folHlink"/>
                </a:solidFill>
                <a:effectLst>
                  <a:outerShdw blurRad="38100" dist="38100" dir="2700000" algn="tl">
                    <a:srgbClr val="C0C0C0"/>
                  </a:outerShdw>
                </a:effectLst>
                <a:uLnTx/>
                <a:uFillTx/>
                <a:latin typeface="Arial" panose="020B0604020202020204" pitchFamily="34" charset="0"/>
                <a:ea typeface="+mn-ea"/>
                <a:cs typeface="+mn-cs"/>
              </a:rPr>
              <a:t>physical</a:t>
            </a: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t>
            </a:r>
            <a:r>
              <a:rPr kumimoji="0" lang="en-US" sz="2400" b="1" i="1" u="none" strike="noStrike" kern="1200" cap="none" spc="0" normalizeH="0" baseline="0" noProof="0" dirty="0">
                <a:ln>
                  <a:noFill/>
                </a:ln>
                <a:solidFill>
                  <a:schemeClr val="folHlink"/>
                </a:solidFill>
                <a:effectLst>
                  <a:outerShdw blurRad="38100" dist="38100" dir="2700000" algn="tl">
                    <a:srgbClr val="C0C0C0"/>
                  </a:outerShdw>
                </a:effectLst>
                <a:uLnTx/>
                <a:uFillTx/>
                <a:latin typeface="Arial" panose="020B0604020202020204" pitchFamily="34" charset="0"/>
                <a:ea typeface="+mn-ea"/>
                <a:cs typeface="+mn-cs"/>
              </a:rPr>
              <a:t>data link</a:t>
            </a: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t>
            </a:r>
            <a:r>
              <a:rPr kumimoji="0" lang="en-US" sz="2400" b="1" i="1" u="none" strike="noStrike" kern="1200" cap="none" spc="0" normalizeH="0" baseline="0" noProof="0" dirty="0">
                <a:ln>
                  <a:noFill/>
                </a:ln>
                <a:solidFill>
                  <a:schemeClr val="folHlink"/>
                </a:solidFill>
                <a:effectLst>
                  <a:outerShdw blurRad="38100" dist="38100" dir="2700000" algn="tl">
                    <a:srgbClr val="C0C0C0"/>
                  </a:outerShdw>
                </a:effectLst>
                <a:uLnTx/>
                <a:uFillTx/>
                <a:latin typeface="Arial" panose="020B0604020202020204" pitchFamily="34" charset="0"/>
                <a:ea typeface="+mn-ea"/>
                <a:cs typeface="+mn-cs"/>
              </a:rPr>
              <a:t>network</a:t>
            </a: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t>
            </a:r>
            <a:r>
              <a:rPr kumimoji="0" lang="en-US" sz="2400" b="1" i="1" u="none" strike="noStrike" kern="1200" cap="none" spc="0" normalizeH="0" baseline="0" noProof="0" dirty="0">
                <a:ln>
                  <a:noFill/>
                </a:ln>
                <a:solidFill>
                  <a:schemeClr val="folHlink"/>
                </a:solidFill>
                <a:effectLst>
                  <a:outerShdw blurRad="38100" dist="38100" dir="2700000" algn="tl">
                    <a:srgbClr val="C0C0C0"/>
                  </a:outerShdw>
                </a:effectLst>
                <a:uLnTx/>
                <a:uFillTx/>
                <a:latin typeface="Arial" panose="020B0604020202020204" pitchFamily="34" charset="0"/>
                <a:ea typeface="+mn-ea"/>
                <a:cs typeface="+mn-cs"/>
              </a:rPr>
              <a:t>transport</a:t>
            </a: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and </a:t>
            </a:r>
            <a:r>
              <a:rPr kumimoji="0" lang="en-US" sz="2400" b="1" i="1" u="none" strike="noStrike" kern="1200" cap="none" spc="0" normalizeH="0" baseline="0" noProof="0" dirty="0">
                <a:ln>
                  <a:noFill/>
                </a:ln>
                <a:solidFill>
                  <a:schemeClr val="folHlink"/>
                </a:solidFill>
                <a:effectLst>
                  <a:outerShdw blurRad="38100" dist="38100" dir="2700000" algn="tl">
                    <a:srgbClr val="C0C0C0"/>
                  </a:outerShdw>
                </a:effectLst>
                <a:uLnTx/>
                <a:uFillTx/>
                <a:latin typeface="Arial" panose="020B0604020202020204" pitchFamily="34" charset="0"/>
                <a:ea typeface="+mn-ea"/>
                <a:cs typeface="+mn-cs"/>
              </a:rPr>
              <a:t>application</a:t>
            </a:r>
            <a:r>
              <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a:t>
            </a:r>
            <a:endParaRPr kumimoji="0" lang="en-US"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endParaRPr>
          </a:p>
        </p:txBody>
      </p:sp>
      <p:sp>
        <p:nvSpPr>
          <p:cNvPr id="77830" name="Rectangle 6"/>
          <p:cNvSpPr/>
          <p:nvPr/>
        </p:nvSpPr>
        <p:spPr>
          <a:xfrm>
            <a:off x="838200" y="4848225"/>
            <a:ext cx="5715000" cy="1552575"/>
          </a:xfrm>
          <a:prstGeom prst="rect">
            <a:avLst/>
          </a:prstGeom>
          <a:noFill/>
          <a:ln w="9525">
            <a:noFill/>
          </a:ln>
        </p:spPr>
        <p:txBody>
          <a:bodyPr>
            <a:spAutoFit/>
          </a:bodyPr>
          <a:p>
            <a:pPr>
              <a:buClr>
                <a:schemeClr val="tx1"/>
              </a:buClr>
              <a:buSzPct val="117000"/>
              <a:buFont typeface="Wingdings" panose="05000000000000000000" pitchFamily="2" charset="2"/>
            </a:pPr>
            <a:r>
              <a:rPr lang="en-US" altLang="ar-SA" sz="2400" dirty="0">
                <a:solidFill>
                  <a:srgbClr val="0033CC"/>
                </a:solidFill>
                <a:latin typeface="Arial" panose="020B0604020202020204" pitchFamily="34" charset="0"/>
              </a:rPr>
              <a:t>Physical and Data Link Layers</a:t>
            </a:r>
            <a:br>
              <a:rPr lang="fr-FR" altLang="ar-SA" sz="2400" dirty="0">
                <a:solidFill>
                  <a:srgbClr val="0033CC"/>
                </a:solidFill>
                <a:latin typeface="Arial" panose="020B0604020202020204" pitchFamily="34" charset="0"/>
              </a:rPr>
            </a:br>
            <a:r>
              <a:rPr lang="fr-FR" altLang="ar-SA" sz="2400" dirty="0">
                <a:solidFill>
                  <a:srgbClr val="0033CC"/>
                </a:solidFill>
                <a:latin typeface="Arial" panose="020B0604020202020204" pitchFamily="34" charset="0"/>
              </a:rPr>
              <a:t>Network Layer</a:t>
            </a:r>
            <a:br>
              <a:rPr lang="fr-FR" altLang="ar-SA" sz="2400" dirty="0">
                <a:solidFill>
                  <a:srgbClr val="0033CC"/>
                </a:solidFill>
                <a:latin typeface="Arial" panose="020B0604020202020204" pitchFamily="34" charset="0"/>
              </a:rPr>
            </a:br>
            <a:r>
              <a:rPr lang="en-US" altLang="ar-SA" sz="2400" dirty="0">
                <a:solidFill>
                  <a:srgbClr val="0033CC"/>
                </a:solidFill>
                <a:latin typeface="Arial" panose="020B0604020202020204" pitchFamily="34" charset="0"/>
              </a:rPr>
              <a:t>Transport Layer</a:t>
            </a:r>
            <a:endParaRPr lang="en-US" altLang="ar-SA" sz="2400" dirty="0">
              <a:solidFill>
                <a:srgbClr val="0033CC"/>
              </a:solidFill>
              <a:latin typeface="Arial" panose="020B0604020202020204" pitchFamily="34" charset="0"/>
            </a:endParaRPr>
          </a:p>
          <a:p>
            <a:pPr>
              <a:buClr>
                <a:schemeClr val="tx1"/>
              </a:buClr>
              <a:buSzPct val="117000"/>
              <a:buFont typeface="Wingdings" panose="05000000000000000000" pitchFamily="2" charset="2"/>
            </a:pPr>
            <a:r>
              <a:rPr lang="en-US" altLang="ar-SA" sz="2400" dirty="0">
                <a:solidFill>
                  <a:srgbClr val="0033CC"/>
                </a:solidFill>
                <a:latin typeface="Arial" panose="020B0604020202020204" pitchFamily="34" charset="0"/>
              </a:rPr>
              <a:t>Application Layer</a:t>
            </a:r>
            <a:endParaRPr lang="en-US" altLang="ar-SA" sz="2400" dirty="0">
              <a:solidFill>
                <a:srgbClr val="0033CC"/>
              </a:solidFill>
              <a:latin typeface="Arial" panose="020B0604020202020204" pitchFamily="34" charset="0"/>
            </a:endParaRPr>
          </a:p>
        </p:txBody>
      </p:sp>
      <p:sp>
        <p:nvSpPr>
          <p:cNvPr id="679943" name="Text Box 7"/>
          <p:cNvSpPr txBox="1">
            <a:spLocks noChangeArrowheads="1"/>
          </p:cNvSpPr>
          <p:nvPr/>
        </p:nvSpPr>
        <p:spPr bwMode="auto">
          <a:xfrm>
            <a:off x="533400" y="4314825"/>
            <a:ext cx="4862513" cy="519113"/>
          </a:xfrm>
          <a:prstGeom prst="rect">
            <a:avLst/>
          </a:prstGeom>
          <a:noFill/>
          <a:ln w="76200" algn="ctr">
            <a:noFill/>
            <a:miter lim="800000"/>
          </a:ln>
          <a:effectLst/>
        </p:spPr>
        <p:txBody>
          <a:bodyPr wrap="none">
            <a:spAutoFit/>
          </a:bodyPr>
          <a:lstStyle/>
          <a:p>
            <a:pPr marR="0" algn="ctr" defTabSz="914400">
              <a:buClrTx/>
              <a:buSzTx/>
              <a:buFontTx/>
              <a:buNone/>
              <a:defRPr/>
            </a:pPr>
            <a:r>
              <a:rPr kumimoji="0" lang="en-US" sz="2800" i="1" u="sng" kern="1200" cap="none" spc="0" normalizeH="0" baseline="0" noProof="0" dirty="0">
                <a:solidFill>
                  <a:schemeClr val="hlink"/>
                </a:solidFill>
                <a:effectLst>
                  <a:outerShdw blurRad="38100" dist="38100" dir="2700000" algn="tl">
                    <a:srgbClr val="C0C0C0"/>
                  </a:outerShdw>
                </a:effectLst>
                <a:latin typeface="Arial" panose="020B0604020202020204" pitchFamily="34" charset="0"/>
                <a:ea typeface="+mn-ea"/>
                <a:cs typeface="+mn-cs"/>
              </a:rPr>
              <a:t>Topics discussed in this section:</a:t>
            </a:r>
            <a:endParaRPr kumimoji="0" lang="en-US" sz="2800" i="1" u="sng" kern="1200" cap="none" spc="0" normalizeH="0" baseline="0" noProof="0" dirty="0">
              <a:solidFill>
                <a:schemeClr val="hlink"/>
              </a:solidFill>
              <a:effectLst>
                <a:outerShdw blurRad="38100" dist="38100" dir="2700000" algn="tl">
                  <a:srgbClr val="C0C0C0"/>
                </a:outerShdw>
              </a:effectLst>
              <a:latin typeface="Arial" panose="020B0604020202020204" pitchFamily="34" charset="0"/>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78851"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78852" name="Text Box 4"/>
          <p:cNvSpPr txBox="1"/>
          <p:nvPr/>
        </p:nvSpPr>
        <p:spPr>
          <a:xfrm>
            <a:off x="304800" y="381000"/>
            <a:ext cx="2871788" cy="400050"/>
          </a:xfrm>
          <a:prstGeom prst="rect">
            <a:avLst/>
          </a:prstGeom>
          <a:noFill/>
          <a:ln w="9525">
            <a:noFill/>
          </a:ln>
        </p:spPr>
        <p:txBody>
          <a:bodyPr wrap="none">
            <a:spAutoFit/>
          </a:bodyPr>
          <a:p>
            <a:r>
              <a:rPr lang="en-US" altLang="ar-SA" sz="2000" i="1" dirty="0">
                <a:latin typeface="Arial" panose="020B0604020202020204" pitchFamily="34" charset="0"/>
              </a:rPr>
              <a:t>TCP/IP and OSI model</a:t>
            </a:r>
            <a:endParaRPr lang="en-US" altLang="ar-SA" sz="2000" i="1" dirty="0">
              <a:latin typeface="Arial" panose="020B0604020202020204" pitchFamily="34" charset="0"/>
            </a:endParaRPr>
          </a:p>
        </p:txBody>
      </p:sp>
      <p:pic>
        <p:nvPicPr>
          <p:cNvPr id="78853" name="Picture 7"/>
          <p:cNvPicPr>
            <a:picLocks noChangeAspect="1"/>
          </p:cNvPicPr>
          <p:nvPr/>
        </p:nvPicPr>
        <p:blipFill>
          <a:blip r:embed="rId1"/>
          <a:stretch>
            <a:fillRect/>
          </a:stretch>
        </p:blipFill>
        <p:spPr>
          <a:xfrm>
            <a:off x="696913" y="1143000"/>
            <a:ext cx="7502525" cy="5002213"/>
          </a:xfrm>
          <a:prstGeom prst="rect">
            <a:avLst/>
          </a:prstGeom>
          <a:noFill/>
          <a:ln w="9525">
            <a:noFill/>
          </a:ln>
        </p:spPr>
      </p:pic>
      <p:sp>
        <p:nvSpPr>
          <p:cNvPr id="78854" name="TextBox 6"/>
          <p:cNvSpPr txBox="1"/>
          <p:nvPr/>
        </p:nvSpPr>
        <p:spPr>
          <a:xfrm rot="-5400000">
            <a:off x="-423862" y="3259138"/>
            <a:ext cx="1676400" cy="338137"/>
          </a:xfrm>
          <a:prstGeom prst="rect">
            <a:avLst/>
          </a:prstGeom>
          <a:noFill/>
          <a:ln w="9525">
            <a:noFill/>
          </a:ln>
        </p:spPr>
        <p:txBody>
          <a:bodyPr>
            <a:spAutoFit/>
          </a:bodyPr>
          <a:p>
            <a:r>
              <a:rPr lang="en-US" altLang="ar-SA" sz="1600" dirty="0">
                <a:latin typeface="Arial" panose="020B0604020202020204" pitchFamily="34" charset="0"/>
              </a:rPr>
              <a:t>OSI Model</a:t>
            </a:r>
            <a:endParaRPr lang="en-US" altLang="ar-SA" sz="1600" dirty="0">
              <a:latin typeface="Arial" panose="020B0604020202020204" pitchFamily="34" charset="0"/>
            </a:endParaRPr>
          </a:p>
        </p:txBody>
      </p:sp>
      <p:sp>
        <p:nvSpPr>
          <p:cNvPr id="78855" name="TextBox 7"/>
          <p:cNvSpPr txBox="1"/>
          <p:nvPr/>
        </p:nvSpPr>
        <p:spPr>
          <a:xfrm rot="-5400000">
            <a:off x="7727950" y="3259138"/>
            <a:ext cx="1676400" cy="338137"/>
          </a:xfrm>
          <a:prstGeom prst="rect">
            <a:avLst/>
          </a:prstGeom>
          <a:noFill/>
          <a:ln w="9525">
            <a:noFill/>
          </a:ln>
        </p:spPr>
        <p:txBody>
          <a:bodyPr>
            <a:spAutoFit/>
          </a:bodyPr>
          <a:p>
            <a:r>
              <a:rPr lang="en-US" altLang="ar-SA" sz="1600" dirty="0">
                <a:solidFill>
                  <a:srgbClr val="0000FF"/>
                </a:solidFill>
                <a:latin typeface="Arial" panose="020B0604020202020204" pitchFamily="34" charset="0"/>
              </a:rPr>
              <a:t>TCP/IP  Model</a:t>
            </a:r>
            <a:endParaRPr lang="en-US" altLang="ar-SA" sz="1600" dirty="0">
              <a:solidFill>
                <a:srgbClr val="0000FF"/>
              </a:solidFill>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79875"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79876" name="Text Box 4"/>
          <p:cNvSpPr txBox="1"/>
          <p:nvPr/>
        </p:nvSpPr>
        <p:spPr>
          <a:xfrm>
            <a:off x="304800" y="381000"/>
            <a:ext cx="2773363" cy="584200"/>
          </a:xfrm>
          <a:prstGeom prst="rect">
            <a:avLst/>
          </a:prstGeom>
          <a:noFill/>
          <a:ln w="9525">
            <a:noFill/>
          </a:ln>
        </p:spPr>
        <p:txBody>
          <a:bodyPr wrap="none">
            <a:spAutoFit/>
          </a:bodyPr>
          <a:p>
            <a:r>
              <a:rPr lang="en-US" altLang="ar-SA" dirty="0">
                <a:solidFill>
                  <a:schemeClr val="folHlink"/>
                </a:solidFill>
                <a:latin typeface="Arial" panose="020B0604020202020204" pitchFamily="34" charset="0"/>
              </a:rPr>
              <a:t>Internet Layer</a:t>
            </a:r>
            <a:endParaRPr lang="en-US" altLang="ar-SA" i="1" dirty="0">
              <a:latin typeface="Arial" panose="020B0604020202020204" pitchFamily="34" charset="0"/>
            </a:endParaRPr>
          </a:p>
        </p:txBody>
      </p:sp>
      <p:sp>
        <p:nvSpPr>
          <p:cNvPr id="7" name="Text Box 4"/>
          <p:cNvSpPr txBox="1">
            <a:spLocks noChangeArrowheads="1"/>
          </p:cNvSpPr>
          <p:nvPr/>
        </p:nvSpPr>
        <p:spPr bwMode="auto">
          <a:xfrm>
            <a:off x="457200" y="1600200"/>
            <a:ext cx="7310438" cy="3786188"/>
          </a:xfrm>
          <a:prstGeom prst="rect">
            <a:avLst/>
          </a:prstGeom>
          <a:noFill/>
          <a:ln w="9525">
            <a:noFill/>
            <a:miter lim="800000"/>
          </a:ln>
        </p:spPr>
        <p:txBody>
          <a:bodyPr wrap="none">
            <a:spAutoFit/>
          </a:bodyPr>
          <a:lstStyle/>
          <a:p>
            <a:pPr marR="0" defTabSz="914400">
              <a:buClrTx/>
              <a:buSzTx/>
              <a:buFontTx/>
              <a:buNone/>
              <a:defRPr/>
            </a:pPr>
            <a:r>
              <a:rPr kumimoji="0" lang="en-US" sz="2400" kern="1200" cap="none" spc="0" normalizeH="0" baseline="0" noProof="0" dirty="0">
                <a:latin typeface="Arial" panose="020B0604020202020204" pitchFamily="34" charset="0"/>
                <a:ea typeface="+mn-ea"/>
                <a:cs typeface="Arial" panose="020B0604020202020204" pitchFamily="34" charset="0"/>
              </a:rPr>
              <a:t>TCP/IP  support the Internet Protocol IP ( unreliable).</a:t>
            </a:r>
            <a:endParaRPr kumimoji="0" lang="en-US" sz="2400" kern="1200" cap="none" spc="0" normalizeH="0" baseline="0" noProof="0" dirty="0">
              <a:latin typeface="Arial" panose="020B0604020202020204" pitchFamily="34" charset="0"/>
              <a:ea typeface="+mn-ea"/>
              <a:cs typeface="Arial" panose="020B0604020202020204" pitchFamily="34" charset="0"/>
            </a:endParaRPr>
          </a:p>
          <a:p>
            <a:pPr marR="0" defTabSz="914400">
              <a:buClrTx/>
              <a:buSzTx/>
              <a:buFontTx/>
              <a:buNone/>
              <a:defRPr/>
            </a:pPr>
            <a:r>
              <a:rPr kumimoji="0" lang="en-US" sz="2400" kern="1200" cap="none" spc="0" normalizeH="0" baseline="0" noProof="0" dirty="0">
                <a:latin typeface="Arial" panose="020B0604020202020204" pitchFamily="34" charset="0"/>
                <a:ea typeface="+mn-ea"/>
                <a:cs typeface="Arial" panose="020B0604020202020204" pitchFamily="34" charset="0"/>
              </a:rPr>
              <a:t>IP is a host-to-host protocol.</a:t>
            </a:r>
            <a:endParaRPr kumimoji="0" lang="en-US" sz="2400" kern="1200" cap="none" spc="0" normalizeH="0" baseline="0" noProof="0" dirty="0">
              <a:latin typeface="Arial" panose="020B0604020202020204" pitchFamily="34" charset="0"/>
              <a:ea typeface="+mn-ea"/>
              <a:cs typeface="Arial" panose="020B0604020202020204" pitchFamily="34" charset="0"/>
            </a:endParaRPr>
          </a:p>
          <a:p>
            <a:pPr marR="0" defTabSz="914400">
              <a:buClrTx/>
              <a:buSzTx/>
              <a:buFontTx/>
              <a:buNone/>
              <a:defRPr/>
            </a:pPr>
            <a:r>
              <a:rPr kumimoji="0" lang="en-US" sz="2400" i="1" kern="1200" cap="none" spc="0" normalizeH="0" baseline="0" noProof="0" dirty="0">
                <a:latin typeface="Arial" panose="020B0604020202020204" pitchFamily="34" charset="0"/>
                <a:ea typeface="+mn-ea"/>
                <a:cs typeface="Arial" panose="020B0604020202020204" pitchFamily="34" charset="0"/>
              </a:rPr>
              <a:t>Supporting protocols:</a:t>
            </a:r>
            <a:endParaRPr kumimoji="0" lang="en-US" sz="2400" i="1" kern="1200" cap="none" spc="0" normalizeH="0" baseline="0" noProof="0" dirty="0">
              <a:latin typeface="Arial" panose="020B0604020202020204" pitchFamily="34" charset="0"/>
              <a:ea typeface="+mn-ea"/>
              <a:cs typeface="Arial" panose="020B0604020202020204" pitchFamily="34" charset="0"/>
            </a:endParaRPr>
          </a:p>
          <a:p>
            <a:pPr marL="520700" marR="0" defTabSz="914400">
              <a:lnSpc>
                <a:spcPct val="150000"/>
              </a:lnSpc>
              <a:buClrTx/>
              <a:buSzTx/>
              <a:buFont typeface="Arial" panose="020B0604020202020204" pitchFamily="34" charset="0"/>
              <a:buChar char="•"/>
              <a:defRPr/>
            </a:pPr>
            <a:r>
              <a:rPr kumimoji="0" lang="en-US" sz="2400" i="1" kern="1200" cap="none" spc="0" normalizeH="0" baseline="0" noProof="0" dirty="0">
                <a:latin typeface="Arial" panose="020B0604020202020204" pitchFamily="34" charset="0"/>
                <a:ea typeface="+mn-ea"/>
                <a:cs typeface="Arial" panose="020B0604020202020204" pitchFamily="34" charset="0"/>
              </a:rPr>
              <a:t>	</a:t>
            </a:r>
            <a:r>
              <a:rPr kumimoji="0" lang="en-US" sz="2400" b="0" kern="1200" cap="none" spc="0" normalizeH="0" baseline="0" noProof="0" dirty="0">
                <a:latin typeface="Arial" panose="020B0604020202020204" pitchFamily="34" charset="0"/>
                <a:ea typeface="+mn-ea"/>
                <a:cs typeface="Arial" panose="020B0604020202020204" pitchFamily="34" charset="0"/>
              </a:rPr>
              <a:t>Address Resolution Protocol (ARP)</a:t>
            </a:r>
            <a:endParaRPr kumimoji="0" lang="en-US" sz="2400" b="0" kern="1200" cap="none" spc="0" normalizeH="0" baseline="0" noProof="0" dirty="0">
              <a:latin typeface="Arial" panose="020B0604020202020204" pitchFamily="34" charset="0"/>
              <a:ea typeface="+mn-ea"/>
              <a:cs typeface="Arial" panose="020B0604020202020204" pitchFamily="34" charset="0"/>
              <a:sym typeface="Wingdings" panose="05000000000000000000"/>
            </a:endParaRPr>
          </a:p>
          <a:p>
            <a:pPr marL="520700" marR="0" defTabSz="914400">
              <a:lnSpc>
                <a:spcPct val="150000"/>
              </a:lnSpc>
              <a:buClrTx/>
              <a:buSzTx/>
              <a:buFont typeface="Arial" panose="020B0604020202020204" pitchFamily="34" charset="0"/>
              <a:buChar char="•"/>
              <a:defRPr/>
            </a:pPr>
            <a:r>
              <a:rPr kumimoji="0" lang="en-US" sz="2400" b="0" kern="1200" cap="none" spc="0" normalizeH="0" baseline="0" noProof="0" dirty="0">
                <a:latin typeface="Arial" panose="020B0604020202020204" pitchFamily="34" charset="0"/>
                <a:ea typeface="+mn-ea"/>
                <a:cs typeface="Arial" panose="020B0604020202020204" pitchFamily="34" charset="0"/>
                <a:sym typeface="Wingdings" panose="05000000000000000000"/>
              </a:rPr>
              <a:t>	</a:t>
            </a:r>
            <a:r>
              <a:rPr kumimoji="0" lang="en-US" sz="2400" b="0" kern="1200" cap="none" spc="0" normalizeH="0" baseline="0" noProof="0" dirty="0">
                <a:latin typeface="Arial" panose="020B0604020202020204" pitchFamily="34" charset="0"/>
                <a:ea typeface="+mn-ea"/>
                <a:cs typeface="Arial" panose="020B0604020202020204" pitchFamily="34" charset="0"/>
              </a:rPr>
              <a:t>Reverse Address Resolution Protocol (RARP) </a:t>
            </a:r>
            <a:endParaRPr kumimoji="0" lang="en-US" sz="2400" b="0" kern="1200" cap="none" spc="0" normalizeH="0" baseline="0" noProof="0" dirty="0">
              <a:latin typeface="Arial" panose="020B0604020202020204" pitchFamily="34" charset="0"/>
              <a:ea typeface="+mn-ea"/>
              <a:cs typeface="Arial" panose="020B0604020202020204" pitchFamily="34" charset="0"/>
            </a:endParaRPr>
          </a:p>
          <a:p>
            <a:pPr marL="520700" marR="0" defTabSz="914400">
              <a:lnSpc>
                <a:spcPct val="150000"/>
              </a:lnSpc>
              <a:buClrTx/>
              <a:buSzTx/>
              <a:buFont typeface="Arial" panose="020B0604020202020204" pitchFamily="34" charset="0"/>
              <a:buChar char="•"/>
              <a:defRPr/>
            </a:pPr>
            <a:r>
              <a:rPr kumimoji="0" lang="en-US" sz="2400" b="0" kern="1200" cap="none" spc="0" normalizeH="0" baseline="0" noProof="0" dirty="0">
                <a:latin typeface="Arial" panose="020B0604020202020204" pitchFamily="34" charset="0"/>
                <a:ea typeface="+mn-ea"/>
                <a:cs typeface="Arial" panose="020B0604020202020204" pitchFamily="34" charset="0"/>
              </a:rPr>
              <a:t>	Internet Control Massage Protocol (ICMP)	</a:t>
            </a:r>
            <a:endParaRPr kumimoji="0" lang="en-US" sz="2400" b="0" kern="1200" cap="none" spc="0" normalizeH="0" baseline="0" noProof="0" dirty="0">
              <a:latin typeface="Arial" panose="020B0604020202020204" pitchFamily="34" charset="0"/>
              <a:ea typeface="+mn-ea"/>
              <a:cs typeface="Arial" panose="020B0604020202020204" pitchFamily="34" charset="0"/>
            </a:endParaRPr>
          </a:p>
          <a:p>
            <a:pPr marL="520700" marR="0" defTabSz="914400">
              <a:lnSpc>
                <a:spcPct val="150000"/>
              </a:lnSpc>
              <a:buClrTx/>
              <a:buSzTx/>
              <a:buFont typeface="Arial" panose="020B0604020202020204" pitchFamily="34" charset="0"/>
              <a:buChar char="•"/>
              <a:defRPr/>
            </a:pPr>
            <a:r>
              <a:rPr kumimoji="0" lang="en-US" sz="2400" b="0" kern="1200" cap="none" spc="0" normalizeH="0" baseline="0" noProof="0" dirty="0">
                <a:latin typeface="Arial" panose="020B0604020202020204" pitchFamily="34" charset="0"/>
                <a:ea typeface="+mn-ea"/>
                <a:cs typeface="Arial" panose="020B0604020202020204" pitchFamily="34" charset="0"/>
              </a:rPr>
              <a:t>	Internet Group Massage Protocol (IGMP)</a:t>
            </a:r>
            <a:endParaRPr kumimoji="0" lang="en-US" sz="2400" b="0" kern="1200" cap="none" spc="0" normalizeH="0" baseline="0" noProof="0" dirty="0">
              <a:latin typeface="Arial" panose="020B0604020202020204" pitchFamily="34" charset="0"/>
              <a:ea typeface="+mn-ea"/>
              <a:cs typeface="Arial" panose="020B0604020202020204" pitchFamily="34" charset="0"/>
            </a:endParaRPr>
          </a:p>
          <a:p>
            <a:pPr marL="520700" marR="0" defTabSz="914400">
              <a:buClrTx/>
              <a:buSzTx/>
              <a:buFont typeface="Arial" panose="020B0604020202020204" pitchFamily="34" charset="0"/>
              <a:buChar char="•"/>
              <a:defRPr/>
            </a:pPr>
            <a:endParaRPr kumimoji="0" lang="en-US" sz="2400" b="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Line 2"/>
          <p:cNvSpPr/>
          <p:nvPr/>
        </p:nvSpPr>
        <p:spPr>
          <a:xfrm>
            <a:off x="152400" y="228600"/>
            <a:ext cx="8763000" cy="0"/>
          </a:xfrm>
          <a:prstGeom prst="line">
            <a:avLst/>
          </a:prstGeom>
          <a:ln w="76200" cap="flat" cmpd="sng">
            <a:solidFill>
              <a:schemeClr val="hlink"/>
            </a:solidFill>
            <a:prstDash val="solid"/>
            <a:headEnd type="none" w="med" len="med"/>
            <a:tailEnd type="none" w="med" len="med"/>
          </a:ln>
        </p:spPr>
      </p:sp>
      <p:sp>
        <p:nvSpPr>
          <p:cNvPr id="14339" name="Line 3"/>
          <p:cNvSpPr/>
          <p:nvPr/>
        </p:nvSpPr>
        <p:spPr>
          <a:xfrm>
            <a:off x="152400" y="1066800"/>
            <a:ext cx="8763000" cy="0"/>
          </a:xfrm>
          <a:prstGeom prst="line">
            <a:avLst/>
          </a:prstGeom>
          <a:ln w="19050" cap="flat" cmpd="sng">
            <a:solidFill>
              <a:schemeClr val="hlink"/>
            </a:solidFill>
            <a:prstDash val="solid"/>
            <a:headEnd type="none" w="med" len="med"/>
            <a:tailEnd type="none" w="med" len="med"/>
          </a:ln>
        </p:spPr>
      </p:sp>
      <p:sp>
        <p:nvSpPr>
          <p:cNvPr id="14340" name="Text Box 4"/>
          <p:cNvSpPr txBox="1"/>
          <p:nvPr/>
        </p:nvSpPr>
        <p:spPr>
          <a:xfrm>
            <a:off x="304800" y="304800"/>
            <a:ext cx="3725863" cy="584200"/>
          </a:xfrm>
          <a:prstGeom prst="rect">
            <a:avLst/>
          </a:prstGeom>
          <a:noFill/>
          <a:ln w="9525">
            <a:noFill/>
          </a:ln>
        </p:spPr>
        <p:txBody>
          <a:bodyPr wrap="none">
            <a:spAutoFit/>
          </a:bodyPr>
          <a:p>
            <a:r>
              <a:rPr lang="en-US" altLang="ar-SA" i="1" dirty="0">
                <a:latin typeface="Times New Roman" panose="02020603050405020304" pitchFamily="18" charset="0"/>
              </a:rPr>
              <a:t>Types of connections</a:t>
            </a:r>
            <a:endParaRPr lang="en-US" altLang="ar-SA" i="1" dirty="0">
              <a:latin typeface="Times New Roman" panose="02020603050405020304" pitchFamily="18" charset="0"/>
            </a:endParaRPr>
          </a:p>
        </p:txBody>
      </p:sp>
      <p:sp>
        <p:nvSpPr>
          <p:cNvPr id="8" name="Rectangle 3"/>
          <p:cNvSpPr txBox="1">
            <a:spLocks noChangeArrowheads="1"/>
          </p:cNvSpPr>
          <p:nvPr/>
        </p:nvSpPr>
        <p:spPr>
          <a:xfrm>
            <a:off x="466725" y="1255713"/>
            <a:ext cx="4052888" cy="4876800"/>
          </a:xfrm>
          <a:prstGeom prst="rect">
            <a:avLst/>
          </a:prstGeom>
        </p:spPr>
        <p:txBody>
          <a:bodyPr/>
          <a:lstStyle/>
          <a:p>
            <a:pPr marL="342900" marR="0" indent="-342900" defTabSz="914400">
              <a:spcBef>
                <a:spcPct val="20000"/>
              </a:spcBef>
              <a:buClr>
                <a:schemeClr val="folHlink"/>
              </a:buClr>
              <a:buSzPct val="60000"/>
              <a:buFont typeface="Wingdings" panose="05000000000000000000" pitchFamily="2" charset="2"/>
              <a:buChar char="n"/>
              <a:defRPr/>
            </a:pPr>
            <a:r>
              <a:rPr kumimoji="0" lang="en-US" sz="2000" b="0" kern="0" cap="none" spc="0" normalizeH="0" baseline="0" noProof="0" dirty="0">
                <a:solidFill>
                  <a:srgbClr val="FF0000"/>
                </a:solidFill>
                <a:latin typeface="+mn-lt"/>
                <a:ea typeface="+mn-ea"/>
                <a:cs typeface="+mn-cs"/>
              </a:rPr>
              <a:t>Point to point</a:t>
            </a:r>
            <a:endParaRPr kumimoji="0" lang="en-US" sz="2000" b="0" kern="0" cap="none" spc="0" normalizeH="0" baseline="0" noProof="0" dirty="0">
              <a:solidFill>
                <a:srgbClr val="FF0000"/>
              </a:solidFill>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1800" b="0" i="0" u="none" strike="noStrike" kern="0" cap="none" spc="0" normalizeH="0" baseline="0" noProof="0" dirty="0">
                <a:ln>
                  <a:noFill/>
                </a:ln>
                <a:solidFill>
                  <a:schemeClr val="tx1"/>
                </a:solidFill>
                <a:effectLst/>
                <a:uLnTx/>
                <a:uFillTx/>
                <a:latin typeface="+mn-lt"/>
                <a:ea typeface="+mn-ea"/>
                <a:cs typeface="+mn-cs"/>
              </a:rPr>
              <a:t>A dedicated link is provided between two devices</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endParaRPr kumimoji="0" lang="en-US" sz="1800" b="0" i="0" u="none" strike="noStrike" kern="0" cap="none" spc="0" normalizeH="0" baseline="0" noProof="0" dirty="0">
              <a:ln>
                <a:noFill/>
              </a:ln>
              <a:solidFill>
                <a:srgbClr val="CC33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endParaRPr kumimoji="0" lang="en-US" sz="1800" b="0" i="0" u="none" strike="noStrike" kern="0" cap="none" spc="0" normalizeH="0" baseline="0" noProof="0" dirty="0">
              <a:ln>
                <a:noFill/>
              </a:ln>
              <a:solidFill>
                <a:srgbClr val="CC33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endParaRPr kumimoji="0" lang="en-US" sz="1800" b="0" i="0" u="none" strike="noStrike" kern="0" cap="none" spc="0" normalizeH="0" baseline="0" noProof="0" dirty="0">
              <a:ln>
                <a:noFill/>
              </a:ln>
              <a:solidFill>
                <a:srgbClr val="CC33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endParaRPr kumimoji="0" lang="en-US" sz="1800" b="0" i="0" u="none" strike="noStrike" kern="0" cap="none" spc="0" normalizeH="0" baseline="0" noProof="0" dirty="0">
              <a:ln>
                <a:noFill/>
              </a:ln>
              <a:solidFill>
                <a:srgbClr val="CC33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endParaRPr kumimoji="0" lang="en-US" sz="1800" b="0" i="0" u="none" strike="noStrike" kern="0" cap="none" spc="0" normalizeH="0" baseline="0" noProof="0" dirty="0">
              <a:ln>
                <a:noFill/>
              </a:ln>
              <a:solidFill>
                <a:srgbClr val="CC33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endParaRPr kumimoji="0" lang="en-US" sz="1800" b="0" i="0" u="none" strike="noStrike" kern="0" cap="none" spc="0" normalizeH="0" baseline="0" noProof="0" dirty="0">
              <a:ln>
                <a:noFill/>
              </a:ln>
              <a:solidFill>
                <a:srgbClr val="CC3300"/>
              </a:solidFill>
              <a:effectLst/>
              <a:uLnTx/>
              <a:uFillTx/>
              <a:latin typeface="+mn-lt"/>
              <a:ea typeface="+mn-ea"/>
              <a:cs typeface="+mn-cs"/>
            </a:endParaRPr>
          </a:p>
          <a:p>
            <a:pPr marL="342900" marR="0" indent="-342900" defTabSz="914400">
              <a:spcBef>
                <a:spcPct val="20000"/>
              </a:spcBef>
              <a:buClr>
                <a:schemeClr val="folHlink"/>
              </a:buClr>
              <a:buSzPct val="60000"/>
              <a:buFont typeface="Wingdings" panose="05000000000000000000" pitchFamily="2" charset="2"/>
              <a:buChar char="n"/>
              <a:defRPr/>
            </a:pPr>
            <a:r>
              <a:rPr kumimoji="0" lang="en-US" sz="2000" b="0" kern="0" cap="none" spc="0" normalizeH="0" baseline="0" noProof="0" dirty="0">
                <a:solidFill>
                  <a:srgbClr val="FF0000"/>
                </a:solidFill>
                <a:latin typeface="+mn-lt"/>
                <a:ea typeface="+mn-ea"/>
                <a:cs typeface="+mn-cs"/>
              </a:rPr>
              <a:t>Multipoint</a:t>
            </a:r>
            <a:endParaRPr kumimoji="0" lang="en-US" sz="2000" b="0" kern="0" cap="none" spc="0" normalizeH="0" baseline="0" noProof="0" dirty="0">
              <a:solidFill>
                <a:srgbClr val="FF0000"/>
              </a:solidFill>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en-US" sz="1800" b="0" i="0" u="none" strike="noStrike" kern="0" cap="none" spc="0" normalizeH="0" baseline="0" noProof="0" dirty="0">
                <a:ln>
                  <a:noFill/>
                </a:ln>
                <a:solidFill>
                  <a:schemeClr val="tx1"/>
                </a:solidFill>
                <a:effectLst/>
                <a:uLnTx/>
                <a:uFillTx/>
                <a:latin typeface="+mn-lt"/>
                <a:ea typeface="+mn-ea"/>
                <a:cs typeface="+mn-cs"/>
              </a:rPr>
              <a:t>More than two specific devices share a single link</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pic>
        <p:nvPicPr>
          <p:cNvPr id="14342" name="Picture 6"/>
          <p:cNvPicPr>
            <a:picLocks noChangeAspect="1"/>
          </p:cNvPicPr>
          <p:nvPr/>
        </p:nvPicPr>
        <p:blipFill>
          <a:blip r:embed="rId1"/>
          <a:stretch>
            <a:fillRect/>
          </a:stretch>
        </p:blipFill>
        <p:spPr>
          <a:xfrm>
            <a:off x="4572000" y="1143000"/>
            <a:ext cx="4054475" cy="1889125"/>
          </a:xfrm>
          <a:prstGeom prst="rect">
            <a:avLst/>
          </a:prstGeom>
          <a:noFill/>
          <a:ln w="9525">
            <a:noFill/>
          </a:ln>
        </p:spPr>
      </p:pic>
      <p:pic>
        <p:nvPicPr>
          <p:cNvPr id="14343" name="Picture 7"/>
          <p:cNvPicPr>
            <a:picLocks noChangeAspect="1"/>
          </p:cNvPicPr>
          <p:nvPr/>
        </p:nvPicPr>
        <p:blipFill>
          <a:blip r:embed="rId2"/>
          <a:stretch>
            <a:fillRect/>
          </a:stretch>
        </p:blipFill>
        <p:spPr>
          <a:xfrm>
            <a:off x="4572000" y="3886200"/>
            <a:ext cx="4054475" cy="2366963"/>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80899"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80900" name="Text Box 4"/>
          <p:cNvSpPr txBox="1"/>
          <p:nvPr/>
        </p:nvSpPr>
        <p:spPr>
          <a:xfrm>
            <a:off x="304800" y="381000"/>
            <a:ext cx="3108325" cy="584200"/>
          </a:xfrm>
          <a:prstGeom prst="rect">
            <a:avLst/>
          </a:prstGeom>
          <a:noFill/>
          <a:ln w="9525">
            <a:noFill/>
          </a:ln>
        </p:spPr>
        <p:txBody>
          <a:bodyPr wrap="none">
            <a:spAutoFit/>
          </a:bodyPr>
          <a:p>
            <a:r>
              <a:rPr lang="en-US" altLang="ar-SA" dirty="0">
                <a:solidFill>
                  <a:schemeClr val="folHlink"/>
                </a:solidFill>
                <a:latin typeface="Arial" panose="020B0604020202020204" pitchFamily="34" charset="0"/>
              </a:rPr>
              <a:t>Transport Layer</a:t>
            </a:r>
            <a:endParaRPr lang="en-US" altLang="ar-SA" i="1" dirty="0">
              <a:latin typeface="Arial" panose="020B0604020202020204" pitchFamily="34" charset="0"/>
            </a:endParaRPr>
          </a:p>
        </p:txBody>
      </p:sp>
      <p:sp>
        <p:nvSpPr>
          <p:cNvPr id="7" name="Text Box 4"/>
          <p:cNvSpPr txBox="1">
            <a:spLocks noChangeArrowheads="1"/>
          </p:cNvSpPr>
          <p:nvPr/>
        </p:nvSpPr>
        <p:spPr bwMode="auto">
          <a:xfrm>
            <a:off x="457200" y="1600200"/>
            <a:ext cx="6867525" cy="2492375"/>
          </a:xfrm>
          <a:prstGeom prst="rect">
            <a:avLst/>
          </a:prstGeom>
          <a:noFill/>
          <a:ln w="9525">
            <a:noFill/>
            <a:miter lim="800000"/>
          </a:ln>
        </p:spPr>
        <p:txBody>
          <a:bodyPr wrap="none">
            <a:spAutoFit/>
          </a:bodyPr>
          <a:lstStyle/>
          <a:p>
            <a:pPr marR="0" defTabSz="914400">
              <a:buClrTx/>
              <a:buSzTx/>
              <a:buFontTx/>
              <a:buNone/>
              <a:defRPr/>
            </a:pPr>
            <a:r>
              <a:rPr kumimoji="0" lang="en-US" sz="2400" kern="1200" cap="none" spc="0" normalizeH="0" baseline="0" noProof="0" dirty="0">
                <a:latin typeface="Arial" panose="020B0604020202020204" pitchFamily="34" charset="0"/>
                <a:ea typeface="+mn-ea"/>
                <a:cs typeface="Arial" panose="020B0604020202020204" pitchFamily="34" charset="0"/>
              </a:rPr>
              <a:t>Process-to-process protocol.</a:t>
            </a:r>
            <a:endParaRPr kumimoji="0" lang="en-US" sz="2400" i="1" kern="1200" cap="none" spc="0" normalizeH="0" baseline="0" noProof="0" dirty="0">
              <a:latin typeface="Arial" panose="020B0604020202020204" pitchFamily="34" charset="0"/>
              <a:ea typeface="+mn-ea"/>
              <a:cs typeface="Arial" panose="020B0604020202020204" pitchFamily="34" charset="0"/>
            </a:endParaRPr>
          </a:p>
          <a:p>
            <a:pPr marL="520700" marR="0" defTabSz="914400">
              <a:lnSpc>
                <a:spcPct val="150000"/>
              </a:lnSpc>
              <a:buClrTx/>
              <a:buSzTx/>
              <a:buFont typeface="Arial" panose="020B0604020202020204" pitchFamily="34" charset="0"/>
              <a:buChar char="•"/>
              <a:defRPr/>
            </a:pPr>
            <a:r>
              <a:rPr kumimoji="0" lang="en-US" sz="2400" i="1" kern="1200" cap="none" spc="0" normalizeH="0" baseline="0" noProof="0" dirty="0">
                <a:latin typeface="Arial" panose="020B0604020202020204" pitchFamily="34" charset="0"/>
                <a:ea typeface="+mn-ea"/>
                <a:cs typeface="Arial" panose="020B0604020202020204" pitchFamily="34" charset="0"/>
              </a:rPr>
              <a:t>	</a:t>
            </a:r>
            <a:r>
              <a:rPr kumimoji="0" lang="en-US" sz="2400" b="0" kern="1200" cap="none" spc="0" normalizeH="0" baseline="0" noProof="0" dirty="0">
                <a:latin typeface="Arial" panose="020B0604020202020204" pitchFamily="34" charset="0"/>
                <a:ea typeface="+mn-ea"/>
                <a:cs typeface="Arial" panose="020B0604020202020204" pitchFamily="34" charset="0"/>
              </a:rPr>
              <a:t>User Datagram Protocol (UDP)</a:t>
            </a:r>
            <a:endParaRPr kumimoji="0" lang="en-US" sz="2400" b="0" kern="1200" cap="none" spc="0" normalizeH="0" baseline="0" noProof="0" dirty="0">
              <a:latin typeface="Arial" panose="020B0604020202020204" pitchFamily="34" charset="0"/>
              <a:ea typeface="+mn-ea"/>
              <a:cs typeface="Arial" panose="020B0604020202020204" pitchFamily="34" charset="0"/>
            </a:endParaRPr>
          </a:p>
          <a:p>
            <a:pPr marL="520700" marR="0" defTabSz="914400">
              <a:lnSpc>
                <a:spcPct val="150000"/>
              </a:lnSpc>
              <a:buClrTx/>
              <a:buSzTx/>
              <a:buFont typeface="Arial" panose="020B0604020202020204" pitchFamily="34" charset="0"/>
              <a:buChar char="•"/>
              <a:defRPr/>
            </a:pPr>
            <a:r>
              <a:rPr kumimoji="0" lang="en-US" sz="2400" b="0" kern="1200" cap="none" spc="0" normalizeH="0" baseline="0" noProof="0" dirty="0">
                <a:latin typeface="Arial" panose="020B0604020202020204" pitchFamily="34" charset="0"/>
                <a:ea typeface="+mn-ea"/>
                <a:cs typeface="Arial" panose="020B0604020202020204" pitchFamily="34" charset="0"/>
              </a:rPr>
              <a:t> 	Transmission Control Protocol (TCP)</a:t>
            </a:r>
            <a:endParaRPr kumimoji="0" lang="en-US" sz="2400" b="0" kern="1200" cap="none" spc="0" normalizeH="0" baseline="0" noProof="0" dirty="0">
              <a:latin typeface="Arial" panose="020B0604020202020204" pitchFamily="34" charset="0"/>
              <a:ea typeface="+mn-ea"/>
              <a:cs typeface="Arial" panose="020B0604020202020204" pitchFamily="34" charset="0"/>
            </a:endParaRPr>
          </a:p>
          <a:p>
            <a:pPr marL="520700" marR="0" defTabSz="914400">
              <a:lnSpc>
                <a:spcPct val="150000"/>
              </a:lnSpc>
              <a:buClrTx/>
              <a:buSzTx/>
              <a:buFont typeface="Arial" panose="020B0604020202020204" pitchFamily="34" charset="0"/>
              <a:buChar char="•"/>
              <a:defRPr/>
            </a:pPr>
            <a:r>
              <a:rPr kumimoji="0" lang="en-US" sz="2400" b="0" kern="1200" cap="none" spc="0" normalizeH="0" baseline="0" noProof="0" dirty="0">
                <a:latin typeface="Arial" panose="020B0604020202020204" pitchFamily="34" charset="0"/>
                <a:ea typeface="+mn-ea"/>
                <a:cs typeface="Arial" panose="020B0604020202020204" pitchFamily="34" charset="0"/>
              </a:rPr>
              <a:t>    </a:t>
            </a:r>
            <a:r>
              <a:rPr kumimoji="0" lang="en-GB" sz="2400" b="0" kern="1200" cap="none" spc="0" normalizeH="0" baseline="0" noProof="0" dirty="0">
                <a:latin typeface="Arial" panose="020B0604020202020204" pitchFamily="34" charset="0"/>
                <a:ea typeface="+mn-ea"/>
                <a:cs typeface="Arial" panose="020B0604020202020204" pitchFamily="34" charset="0"/>
              </a:rPr>
              <a:t>Stream Control Transmission Protocol (SCTP)</a:t>
            </a:r>
            <a:endParaRPr kumimoji="0" lang="en-US" sz="2400" b="0" kern="1200" cap="none" spc="0" normalizeH="0" baseline="0" noProof="0" dirty="0">
              <a:latin typeface="Arial" panose="020B0604020202020204" pitchFamily="34" charset="0"/>
              <a:ea typeface="+mn-ea"/>
              <a:cs typeface="Arial" panose="020B0604020202020204" pitchFamily="34" charset="0"/>
            </a:endParaRPr>
          </a:p>
          <a:p>
            <a:pPr marL="520700" marR="0" defTabSz="914400">
              <a:buClrTx/>
              <a:buSzTx/>
              <a:buFont typeface="Arial" panose="020B0604020202020204" pitchFamily="34" charset="0"/>
              <a:buChar char="•"/>
              <a:defRPr/>
            </a:pPr>
            <a:endParaRPr kumimoji="0" lang="en-US" sz="2400" b="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0962" name="Rectangle 2"/>
          <p:cNvSpPr>
            <a:spLocks noChangeArrowheads="1"/>
          </p:cNvSpPr>
          <p:nvPr/>
        </p:nvSpPr>
        <p:spPr bwMode="auto">
          <a:xfrm>
            <a:off x="0" y="0"/>
            <a:ext cx="9144000" cy="838200"/>
          </a:xfrm>
          <a:prstGeom prst="rect">
            <a:avLst/>
          </a:prstGeom>
          <a:noFill/>
          <a:ln w="9525">
            <a:solidFill>
              <a:srgbClr val="FF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680963" name="Text Box 3"/>
          <p:cNvSpPr txBox="1">
            <a:spLocks noChangeArrowheads="1"/>
          </p:cNvSpPr>
          <p:nvPr/>
        </p:nvSpPr>
        <p:spPr bwMode="auto">
          <a:xfrm>
            <a:off x="228600" y="76200"/>
            <a:ext cx="3605213" cy="584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dirty="0">
                <a:effectLst>
                  <a:outerShdw blurRad="38100" dist="38100" dir="2700000" algn="tl">
                    <a:srgbClr val="C0C0C0"/>
                  </a:outerShdw>
                </a:effectLst>
                <a:latin typeface="Times" pitchFamily="18" charset="0"/>
                <a:ea typeface="+mn-ea"/>
                <a:cs typeface="+mn-cs"/>
              </a:rPr>
              <a:t>1-6  ADDRESSING</a:t>
            </a:r>
            <a:endParaRPr kumimoji="0" lang="en-US" kern="1200" cap="none" spc="0" normalizeH="0" baseline="0" noProof="0" dirty="0">
              <a:effectLst>
                <a:outerShdw blurRad="38100" dist="38100" dir="2700000" algn="tl">
                  <a:srgbClr val="C0C0C0"/>
                </a:outerShdw>
              </a:effectLst>
              <a:latin typeface="Times" pitchFamily="18" charset="0"/>
              <a:ea typeface="+mn-ea"/>
              <a:cs typeface="+mn-cs"/>
            </a:endParaRPr>
          </a:p>
        </p:txBody>
      </p:sp>
      <p:sp>
        <p:nvSpPr>
          <p:cNvPr id="81924" name="Text Box 4"/>
          <p:cNvSpPr txBox="1"/>
          <p:nvPr/>
        </p:nvSpPr>
        <p:spPr>
          <a:xfrm>
            <a:off x="8229600" y="6400800"/>
            <a:ext cx="184150" cy="366713"/>
          </a:xfrm>
          <a:prstGeom prst="rect">
            <a:avLst/>
          </a:prstGeom>
          <a:noFill/>
          <a:ln w="9525">
            <a:noFill/>
          </a:ln>
        </p:spPr>
        <p:txBody>
          <a:bodyPr wrap="none">
            <a:spAutoFit/>
          </a:bodyPr>
          <a:p>
            <a:pPr>
              <a:buNone/>
            </a:pPr>
            <a:endParaRPr lang="ar-SA" altLang="ar-SA" dirty="0">
              <a:latin typeface="Arial" panose="020B0604020202020204" pitchFamily="34" charset="0"/>
            </a:endParaRPr>
          </a:p>
        </p:txBody>
      </p:sp>
      <p:sp>
        <p:nvSpPr>
          <p:cNvPr id="680965" name="Rectangle 5"/>
          <p:cNvSpPr>
            <a:spLocks noChangeArrowheads="1"/>
          </p:cNvSpPr>
          <p:nvPr/>
        </p:nvSpPr>
        <p:spPr bwMode="auto">
          <a:xfrm>
            <a:off x="609600" y="1066800"/>
            <a:ext cx="7315200" cy="1384300"/>
          </a:xfrm>
          <a:prstGeom prst="rect">
            <a:avLst/>
          </a:prstGeom>
          <a:noFill/>
          <a:ln w="9525">
            <a:noFill/>
            <a:miter lim="800000"/>
          </a:ln>
          <a:effectLst/>
        </p:spPr>
        <p:txBody>
          <a:bodyPr anchor="ctr">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Four levels of addresses are used in an internet employing the TCP/IP protocols: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physical</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logical</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port</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and </a:t>
            </a:r>
            <a:r>
              <a:rPr kumimoji="0" lang="en-US" sz="2800" b="1" i="1" u="none" strike="noStrike" kern="1200" cap="none" spc="0" normalizeH="0" baseline="0" noProof="0" dirty="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specific</a:t>
            </a:r>
            <a:r>
              <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a:t>
            </a:r>
            <a:endParaRPr kumimoji="0" 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endParaRPr>
          </a:p>
        </p:txBody>
      </p:sp>
      <p:sp>
        <p:nvSpPr>
          <p:cNvPr id="81926" name="Rectangle 6"/>
          <p:cNvSpPr/>
          <p:nvPr/>
        </p:nvSpPr>
        <p:spPr>
          <a:xfrm>
            <a:off x="1066800" y="3962400"/>
            <a:ext cx="5715000" cy="1570038"/>
          </a:xfrm>
          <a:prstGeom prst="rect">
            <a:avLst/>
          </a:prstGeom>
          <a:noFill/>
          <a:ln w="9525">
            <a:noFill/>
          </a:ln>
        </p:spPr>
        <p:txBody>
          <a:bodyPr>
            <a:spAutoFit/>
          </a:bodyPr>
          <a:p>
            <a:pPr>
              <a:buClr>
                <a:schemeClr val="tx1"/>
              </a:buClr>
              <a:buSzPct val="117000"/>
              <a:buFont typeface="Wingdings" panose="05000000000000000000" pitchFamily="2" charset="2"/>
            </a:pPr>
            <a:r>
              <a:rPr lang="fr-FR" altLang="ar-SA" sz="2400" dirty="0">
                <a:solidFill>
                  <a:srgbClr val="0033CC"/>
                </a:solidFill>
                <a:latin typeface="Arial" panose="020B0604020202020204" pitchFamily="34" charset="0"/>
              </a:rPr>
              <a:t>Physical  Addresses</a:t>
            </a:r>
            <a:br>
              <a:rPr lang="fr-FR" altLang="ar-SA" sz="2400" dirty="0">
                <a:solidFill>
                  <a:srgbClr val="0033CC"/>
                </a:solidFill>
                <a:latin typeface="Arial" panose="020B0604020202020204" pitchFamily="34" charset="0"/>
              </a:rPr>
            </a:br>
            <a:r>
              <a:rPr lang="fr-FR" altLang="ar-SA" sz="2400" dirty="0">
                <a:solidFill>
                  <a:srgbClr val="0033CC"/>
                </a:solidFill>
                <a:latin typeface="Arial" panose="020B0604020202020204" pitchFamily="34" charset="0"/>
              </a:rPr>
              <a:t>Logical  Addresses</a:t>
            </a:r>
            <a:br>
              <a:rPr lang="fr-FR" altLang="ar-SA" sz="2400" dirty="0">
                <a:solidFill>
                  <a:srgbClr val="0033CC"/>
                </a:solidFill>
                <a:latin typeface="Arial" panose="020B0604020202020204" pitchFamily="34" charset="0"/>
              </a:rPr>
            </a:br>
            <a:r>
              <a:rPr lang="en-US" altLang="ar-SA" sz="2400" dirty="0">
                <a:solidFill>
                  <a:srgbClr val="0033CC"/>
                </a:solidFill>
                <a:latin typeface="Arial" panose="020B0604020202020204" pitchFamily="34" charset="0"/>
              </a:rPr>
              <a:t>Port Addresses</a:t>
            </a:r>
            <a:br>
              <a:rPr lang="en-US" altLang="ar-SA" sz="2400" dirty="0">
                <a:solidFill>
                  <a:srgbClr val="0033CC"/>
                </a:solidFill>
                <a:latin typeface="Arial" panose="020B0604020202020204" pitchFamily="34" charset="0"/>
              </a:rPr>
            </a:br>
            <a:r>
              <a:rPr lang="en-US" altLang="ar-SA" sz="2400" dirty="0">
                <a:solidFill>
                  <a:srgbClr val="0033CC"/>
                </a:solidFill>
                <a:latin typeface="Arial" panose="020B0604020202020204" pitchFamily="34" charset="0"/>
              </a:rPr>
              <a:t>Specific Addresses</a:t>
            </a:r>
            <a:endParaRPr lang="en-US" altLang="ar-SA" sz="2400" dirty="0">
              <a:solidFill>
                <a:srgbClr val="0033CC"/>
              </a:solidFill>
              <a:latin typeface="Arial" panose="020B0604020202020204" pitchFamily="34" charset="0"/>
            </a:endParaRPr>
          </a:p>
        </p:txBody>
      </p:sp>
      <p:sp>
        <p:nvSpPr>
          <p:cNvPr id="680967" name="Text Box 7"/>
          <p:cNvSpPr txBox="1">
            <a:spLocks noChangeArrowheads="1"/>
          </p:cNvSpPr>
          <p:nvPr/>
        </p:nvSpPr>
        <p:spPr bwMode="auto">
          <a:xfrm>
            <a:off x="698500" y="3486150"/>
            <a:ext cx="4862513" cy="519113"/>
          </a:xfrm>
          <a:prstGeom prst="rect">
            <a:avLst/>
          </a:prstGeom>
          <a:noFill/>
          <a:ln w="76200" algn="ctr">
            <a:noFill/>
            <a:miter lim="800000"/>
          </a:ln>
          <a:effectLst/>
        </p:spPr>
        <p:txBody>
          <a:bodyPr wrap="none">
            <a:spAutoFit/>
          </a:bodyPr>
          <a:lstStyle/>
          <a:p>
            <a:pPr marR="0" algn="ctr" defTabSz="914400">
              <a:buClrTx/>
              <a:buSzTx/>
              <a:buFontTx/>
              <a:buNone/>
              <a:defRPr/>
            </a:pPr>
            <a:r>
              <a:rPr kumimoji="0" lang="en-US" sz="2800" i="1" u="sng" kern="1200" cap="none" spc="0" normalizeH="0" baseline="0" noProof="0">
                <a:solidFill>
                  <a:schemeClr val="hlink"/>
                </a:solidFill>
                <a:effectLst>
                  <a:outerShdw blurRad="38100" dist="38100" dir="2700000" algn="tl">
                    <a:srgbClr val="C0C0C0"/>
                  </a:outerShdw>
                </a:effectLst>
                <a:latin typeface="Arial" panose="020B0604020202020204" pitchFamily="34" charset="0"/>
                <a:ea typeface="+mn-ea"/>
                <a:cs typeface="+mn-cs"/>
              </a:rPr>
              <a:t>Topics discussed in this section:</a:t>
            </a:r>
            <a:endParaRPr kumimoji="0" lang="en-US" sz="2800" i="1" u="sng" kern="1200" cap="none" spc="0" normalizeH="0" baseline="0" noProof="0">
              <a:solidFill>
                <a:schemeClr val="hlink"/>
              </a:solidFill>
              <a:effectLst>
                <a:outerShdw blurRad="38100" dist="38100" dir="2700000" algn="tl">
                  <a:srgbClr val="C0C0C0"/>
                </a:outerShdw>
              </a:effectLst>
              <a:latin typeface="Arial" panose="020B0604020202020204" pitchFamily="34" charset="0"/>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82947"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82948" name="Text Box 4"/>
          <p:cNvSpPr txBox="1"/>
          <p:nvPr/>
        </p:nvSpPr>
        <p:spPr>
          <a:xfrm>
            <a:off x="304800" y="381000"/>
            <a:ext cx="2693988" cy="400050"/>
          </a:xfrm>
          <a:prstGeom prst="rect">
            <a:avLst/>
          </a:prstGeom>
          <a:noFill/>
          <a:ln w="9525">
            <a:noFill/>
          </a:ln>
        </p:spPr>
        <p:txBody>
          <a:bodyPr wrap="none">
            <a:spAutoFit/>
          </a:bodyPr>
          <a:p>
            <a:r>
              <a:rPr lang="en-US" altLang="ar-SA" sz="2000" i="1" dirty="0">
                <a:latin typeface="Arial" panose="020B0604020202020204" pitchFamily="34" charset="0"/>
              </a:rPr>
              <a:t>Addresses in TCP/IP</a:t>
            </a:r>
            <a:endParaRPr lang="en-US" altLang="ar-SA" sz="2000" i="1" dirty="0">
              <a:latin typeface="Arial" panose="020B0604020202020204" pitchFamily="34" charset="0"/>
            </a:endParaRPr>
          </a:p>
        </p:txBody>
      </p:sp>
      <p:pic>
        <p:nvPicPr>
          <p:cNvPr id="82949" name="Picture 6"/>
          <p:cNvPicPr>
            <a:picLocks noChangeAspect="1"/>
          </p:cNvPicPr>
          <p:nvPr/>
        </p:nvPicPr>
        <p:blipFill>
          <a:blip r:embed="rId1"/>
          <a:stretch>
            <a:fillRect/>
          </a:stretch>
        </p:blipFill>
        <p:spPr>
          <a:xfrm>
            <a:off x="395288" y="2286000"/>
            <a:ext cx="7834312" cy="1997075"/>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83971"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83972" name="Text Box 4"/>
          <p:cNvSpPr txBox="1"/>
          <p:nvPr/>
        </p:nvSpPr>
        <p:spPr>
          <a:xfrm>
            <a:off x="304800" y="381000"/>
            <a:ext cx="5910263" cy="400050"/>
          </a:xfrm>
          <a:prstGeom prst="rect">
            <a:avLst/>
          </a:prstGeom>
          <a:noFill/>
          <a:ln w="9525">
            <a:noFill/>
          </a:ln>
        </p:spPr>
        <p:txBody>
          <a:bodyPr wrap="none">
            <a:spAutoFit/>
          </a:bodyPr>
          <a:p>
            <a:r>
              <a:rPr lang="en-US" altLang="ar-SA" sz="2000" i="1" dirty="0">
                <a:latin typeface="Arial" panose="020B0604020202020204" pitchFamily="34" charset="0"/>
              </a:rPr>
              <a:t>Relationship of layers and addresses in TCP/IP</a:t>
            </a:r>
            <a:endParaRPr lang="en-US" altLang="ar-SA" sz="2000" i="1" dirty="0">
              <a:latin typeface="Arial" panose="020B0604020202020204" pitchFamily="34" charset="0"/>
            </a:endParaRPr>
          </a:p>
        </p:txBody>
      </p:sp>
      <p:pic>
        <p:nvPicPr>
          <p:cNvPr id="83973" name="Picture 6"/>
          <p:cNvPicPr>
            <a:picLocks noChangeAspect="1"/>
          </p:cNvPicPr>
          <p:nvPr/>
        </p:nvPicPr>
        <p:blipFill>
          <a:blip r:embed="rId1"/>
          <a:stretch>
            <a:fillRect/>
          </a:stretch>
        </p:blipFill>
        <p:spPr>
          <a:xfrm>
            <a:off x="685800" y="1266825"/>
            <a:ext cx="7467600" cy="4829175"/>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9"/>
          <p:cNvSpPr/>
          <p:nvPr/>
        </p:nvSpPr>
        <p:spPr>
          <a:xfrm>
            <a:off x="442913" y="773113"/>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84995" name="Rectangle 10"/>
          <p:cNvSpPr/>
          <p:nvPr/>
        </p:nvSpPr>
        <p:spPr>
          <a:xfrm>
            <a:off x="152400" y="1447800"/>
            <a:ext cx="8839200" cy="3810000"/>
          </a:xfrm>
          <a:prstGeom prst="rect">
            <a:avLst/>
          </a:prstGeom>
          <a:noFill/>
          <a:ln w="28575">
            <a:noFill/>
          </a:ln>
        </p:spPr>
        <p:txBody>
          <a:bodyPr wrap="none" anchor="ctr" anchorCtr="0"/>
          <a:p>
            <a:pPr>
              <a:buNone/>
            </a:pPr>
            <a:endParaRPr lang="ar-SA" altLang="ar-SA" dirty="0">
              <a:latin typeface="Arial" panose="020B0604020202020204" pitchFamily="34" charset="0"/>
            </a:endParaRPr>
          </a:p>
        </p:txBody>
      </p:sp>
      <p:sp>
        <p:nvSpPr>
          <p:cNvPr id="84996" name="Rectangle 11"/>
          <p:cNvSpPr/>
          <p:nvPr/>
        </p:nvSpPr>
        <p:spPr>
          <a:xfrm>
            <a:off x="762000" y="1447800"/>
            <a:ext cx="7315200" cy="2246313"/>
          </a:xfrm>
          <a:prstGeom prst="rect">
            <a:avLst/>
          </a:prstGeom>
          <a:noFill/>
          <a:ln w="9525">
            <a:noFill/>
          </a:ln>
        </p:spPr>
        <p:txBody>
          <a:bodyPr>
            <a:spAutoFit/>
          </a:bodyPr>
          <a:p>
            <a:pPr algn="just"/>
            <a:r>
              <a:rPr lang="en-GB" altLang="ar-SA" sz="2800" b="0" dirty="0">
                <a:latin typeface="Arial" panose="020B0604020202020204" pitchFamily="34" charset="0"/>
              </a:rPr>
              <a:t>Physical addresses are imprinted on the NIC. </a:t>
            </a:r>
            <a:r>
              <a:rPr lang="en-US" altLang="ar-SA" sz="2800" b="0" dirty="0">
                <a:latin typeface="Arial" panose="020B0604020202020204" pitchFamily="34" charset="0"/>
              </a:rPr>
              <a:t>Most local-area networks (</a:t>
            </a:r>
            <a:r>
              <a:rPr lang="en-GB" altLang="ar-SA" sz="2800" b="0" dirty="0">
                <a:latin typeface="Arial" panose="020B0604020202020204" pitchFamily="34" charset="0"/>
              </a:rPr>
              <a:t>Ethernet)  </a:t>
            </a:r>
            <a:r>
              <a:rPr lang="en-US" altLang="ar-SA" sz="2800" b="0" dirty="0">
                <a:latin typeface="Arial" panose="020B0604020202020204" pitchFamily="34" charset="0"/>
              </a:rPr>
              <a:t>use a </a:t>
            </a:r>
            <a:r>
              <a:rPr lang="en-US" altLang="ar-SA" sz="2800" b="0" dirty="0">
                <a:solidFill>
                  <a:schemeClr val="hlink"/>
                </a:solidFill>
                <a:latin typeface="Arial" panose="020B0604020202020204" pitchFamily="34" charset="0"/>
              </a:rPr>
              <a:t>48-bit</a:t>
            </a:r>
            <a:r>
              <a:rPr lang="en-US" altLang="ar-SA" sz="2800" b="0" dirty="0">
                <a:latin typeface="Arial" panose="020B0604020202020204" pitchFamily="34" charset="0"/>
              </a:rPr>
              <a:t> (6-byte) physical address written as 12 hexadecimal digits; every byte (2 hexadecimal digits) is separated by a colon.</a:t>
            </a:r>
            <a:endParaRPr lang="en-US" altLang="ar-SA" sz="2800" b="0" dirty="0">
              <a:latin typeface="Arial" panose="020B0604020202020204" pitchFamily="34" charset="0"/>
            </a:endParaRPr>
          </a:p>
        </p:txBody>
      </p:sp>
      <p:sp>
        <p:nvSpPr>
          <p:cNvPr id="84997" name="Text Box 12"/>
          <p:cNvSpPr txBox="1"/>
          <p:nvPr/>
        </p:nvSpPr>
        <p:spPr>
          <a:xfrm>
            <a:off x="457200" y="152400"/>
            <a:ext cx="3055938" cy="584200"/>
          </a:xfrm>
          <a:prstGeom prst="rect">
            <a:avLst/>
          </a:prstGeom>
          <a:noFill/>
          <a:ln w="9525">
            <a:noFill/>
          </a:ln>
        </p:spPr>
        <p:txBody>
          <a:bodyPr wrap="none">
            <a:spAutoFit/>
          </a:bodyPr>
          <a:p>
            <a:r>
              <a:rPr lang="en-US" altLang="ar-SA" i="1" dirty="0">
                <a:solidFill>
                  <a:schemeClr val="hlink"/>
                </a:solidFill>
                <a:latin typeface="Arial" panose="020B0604020202020204" pitchFamily="34" charset="0"/>
              </a:rPr>
              <a:t>Physical Address</a:t>
            </a:r>
            <a:endParaRPr lang="en-US" altLang="ar-SA" i="1" dirty="0">
              <a:solidFill>
                <a:schemeClr val="hlink"/>
              </a:solidFill>
              <a:latin typeface="Arial" panose="020B0604020202020204" pitchFamily="34" charset="0"/>
            </a:endParaRPr>
          </a:p>
        </p:txBody>
      </p:sp>
      <p:sp>
        <p:nvSpPr>
          <p:cNvPr id="84998" name="Rectangle 14"/>
          <p:cNvSpPr/>
          <p:nvPr/>
        </p:nvSpPr>
        <p:spPr>
          <a:xfrm>
            <a:off x="914400" y="3886200"/>
            <a:ext cx="7315200" cy="1938338"/>
          </a:xfrm>
          <a:prstGeom prst="rect">
            <a:avLst/>
          </a:prstGeom>
          <a:noFill/>
          <a:ln w="9525">
            <a:noFill/>
          </a:ln>
        </p:spPr>
        <p:txBody>
          <a:bodyPr>
            <a:spAutoFit/>
          </a:bodyPr>
          <a:p>
            <a:r>
              <a:rPr lang="en-US" altLang="ar-SA" dirty="0">
                <a:solidFill>
                  <a:schemeClr val="folHlink"/>
                </a:solidFill>
                <a:latin typeface="Arial" panose="020B0604020202020204" pitchFamily="34" charset="0"/>
              </a:rPr>
              <a:t>Example:</a:t>
            </a:r>
            <a:endParaRPr lang="en-US" altLang="ar-SA" dirty="0">
              <a:solidFill>
                <a:schemeClr val="folHlink"/>
              </a:solidFill>
              <a:latin typeface="Arial" panose="020B0604020202020204" pitchFamily="34" charset="0"/>
            </a:endParaRPr>
          </a:p>
          <a:p>
            <a:pPr algn="ctr"/>
            <a:r>
              <a:rPr lang="en-US" altLang="ar-SA" dirty="0">
                <a:solidFill>
                  <a:schemeClr val="folHlink"/>
                </a:solidFill>
                <a:latin typeface="Arial" panose="020B0604020202020204" pitchFamily="34" charset="0"/>
              </a:rPr>
              <a:t>07:01:02:01:2C:4B</a:t>
            </a:r>
            <a:br>
              <a:rPr lang="en-US" altLang="ar-SA" dirty="0">
                <a:solidFill>
                  <a:schemeClr val="folHlink"/>
                </a:solidFill>
                <a:latin typeface="Arial" panose="020B0604020202020204" pitchFamily="34" charset="0"/>
              </a:rPr>
            </a:br>
            <a:r>
              <a:rPr lang="en-US" altLang="ar-SA" sz="2800" dirty="0">
                <a:latin typeface="Arial" panose="020B0604020202020204" pitchFamily="34" charset="0"/>
              </a:rPr>
              <a:t>A 6-byte (12 hexadecimal digits) physical address.</a:t>
            </a:r>
            <a:endParaRPr lang="en-US" altLang="ar-SA" sz="2800" dirty="0">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8"/>
          <p:cNvSpPr/>
          <p:nvPr/>
        </p:nvSpPr>
        <p:spPr>
          <a:xfrm>
            <a:off x="442913" y="5334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86019" name="Line 9"/>
          <p:cNvSpPr/>
          <p:nvPr/>
        </p:nvSpPr>
        <p:spPr>
          <a:xfrm>
            <a:off x="571500" y="3641725"/>
            <a:ext cx="8153400" cy="0"/>
          </a:xfrm>
          <a:prstGeom prst="line">
            <a:avLst/>
          </a:prstGeom>
          <a:ln w="76200" cap="flat" cmpd="sng">
            <a:solidFill>
              <a:srgbClr val="009900"/>
            </a:solidFill>
            <a:prstDash val="solid"/>
            <a:headEnd type="none" w="med" len="med"/>
            <a:tailEnd type="none" w="med" len="med"/>
          </a:ln>
        </p:spPr>
      </p:sp>
      <p:sp>
        <p:nvSpPr>
          <p:cNvPr id="86020" name="Line 10"/>
          <p:cNvSpPr/>
          <p:nvPr/>
        </p:nvSpPr>
        <p:spPr>
          <a:xfrm>
            <a:off x="609600" y="4572000"/>
            <a:ext cx="8153400" cy="0"/>
          </a:xfrm>
          <a:prstGeom prst="line">
            <a:avLst/>
          </a:prstGeom>
          <a:ln w="76200" cap="flat" cmpd="sng">
            <a:solidFill>
              <a:srgbClr val="009900"/>
            </a:solidFill>
            <a:prstDash val="solid"/>
            <a:headEnd type="none" w="med" len="med"/>
            <a:tailEnd type="none" w="med" len="med"/>
          </a:ln>
        </p:spPr>
      </p:sp>
      <p:sp>
        <p:nvSpPr>
          <p:cNvPr id="86021" name="Rectangle 11"/>
          <p:cNvSpPr/>
          <p:nvPr/>
        </p:nvSpPr>
        <p:spPr>
          <a:xfrm>
            <a:off x="609600" y="3733800"/>
            <a:ext cx="8077200" cy="830263"/>
          </a:xfrm>
          <a:prstGeom prst="rect">
            <a:avLst/>
          </a:prstGeom>
          <a:noFill/>
          <a:ln w="76200">
            <a:noFill/>
          </a:ln>
        </p:spPr>
        <p:txBody>
          <a:bodyPr>
            <a:spAutoFit/>
          </a:bodyPr>
          <a:p>
            <a:pPr algn="ctr"/>
            <a:r>
              <a:rPr lang="en-US" altLang="ar-SA" sz="2400" dirty="0">
                <a:latin typeface="Arial" panose="020B0604020202020204" pitchFamily="34" charset="0"/>
              </a:rPr>
              <a:t>The physical addresses in the datagram may change from hop to hop.</a:t>
            </a:r>
            <a:endParaRPr lang="en-US" altLang="ar-SA" sz="2400" dirty="0">
              <a:latin typeface="Arial" panose="020B0604020202020204" pitchFamily="34" charset="0"/>
            </a:endParaRPr>
          </a:p>
        </p:txBody>
      </p:sp>
      <p:sp>
        <p:nvSpPr>
          <p:cNvPr id="86022" name="Rectangle 5"/>
          <p:cNvSpPr/>
          <p:nvPr/>
        </p:nvSpPr>
        <p:spPr>
          <a:xfrm>
            <a:off x="838200" y="1295400"/>
            <a:ext cx="7543800" cy="1816100"/>
          </a:xfrm>
          <a:prstGeom prst="rect">
            <a:avLst/>
          </a:prstGeom>
          <a:noFill/>
          <a:ln w="9525">
            <a:noFill/>
          </a:ln>
        </p:spPr>
        <p:txBody>
          <a:bodyPr>
            <a:spAutoFit/>
          </a:bodyPr>
          <a:p>
            <a:pPr marL="342900" indent="-342900">
              <a:buFont typeface="Arial" panose="020B0604020202020204" pitchFamily="34" charset="0"/>
              <a:buChar char="•"/>
            </a:pPr>
            <a:r>
              <a:rPr lang="en-GB" altLang="ar-SA" sz="2800" b="0" dirty="0">
                <a:latin typeface="Arial" panose="020B0604020202020204" pitchFamily="34" charset="0"/>
              </a:rPr>
              <a:t>known also as the MAC address</a:t>
            </a:r>
            <a:endParaRPr lang="en-GB" altLang="ar-SA" sz="2800" b="0" dirty="0">
              <a:latin typeface="Arial" panose="020B0604020202020204" pitchFamily="34" charset="0"/>
            </a:endParaRPr>
          </a:p>
          <a:p>
            <a:pPr marL="342900" indent="-342900">
              <a:buFont typeface="Arial" panose="020B0604020202020204" pitchFamily="34" charset="0"/>
              <a:buChar char="•"/>
            </a:pPr>
            <a:r>
              <a:rPr lang="en-GB" altLang="ar-SA" sz="2800" b="0" dirty="0">
                <a:latin typeface="Arial" panose="020B0604020202020204" pitchFamily="34" charset="0"/>
              </a:rPr>
              <a:t>Is the address of a node as defined by its LAN or </a:t>
            </a:r>
            <a:r>
              <a:rPr lang="en-US" altLang="ar-SA" sz="2800" b="0" dirty="0">
                <a:latin typeface="Arial" panose="020B0604020202020204" pitchFamily="34" charset="0"/>
              </a:rPr>
              <a:t>WAN</a:t>
            </a:r>
            <a:endParaRPr lang="en-GB" altLang="ar-SA" sz="2800" b="0" dirty="0">
              <a:latin typeface="Arial" panose="020B0604020202020204" pitchFamily="34" charset="0"/>
            </a:endParaRPr>
          </a:p>
          <a:p>
            <a:pPr marL="342900" indent="-342900">
              <a:buFont typeface="Arial" panose="020B0604020202020204" pitchFamily="34" charset="0"/>
              <a:buChar char="•"/>
            </a:pPr>
            <a:r>
              <a:rPr lang="en-GB" altLang="ar-SA" sz="2800" b="0" dirty="0">
                <a:latin typeface="Arial" panose="020B0604020202020204" pitchFamily="34" charset="0"/>
              </a:rPr>
              <a:t>It is included in the frame used by data link layer</a:t>
            </a:r>
            <a:endParaRPr lang="en-GB" altLang="ar-SA" sz="2800" b="0" dirty="0">
              <a:latin typeface="Arial" panose="020B0604020202020204" pitchFamily="34" charset="0"/>
            </a:endParaRPr>
          </a:p>
        </p:txBody>
      </p:sp>
      <p:sp>
        <p:nvSpPr>
          <p:cNvPr id="86023" name="Text Box 12"/>
          <p:cNvSpPr txBox="1"/>
          <p:nvPr/>
        </p:nvSpPr>
        <p:spPr>
          <a:xfrm>
            <a:off x="457200" y="0"/>
            <a:ext cx="3055938" cy="584200"/>
          </a:xfrm>
          <a:prstGeom prst="rect">
            <a:avLst/>
          </a:prstGeom>
          <a:noFill/>
          <a:ln w="9525">
            <a:noFill/>
          </a:ln>
        </p:spPr>
        <p:txBody>
          <a:bodyPr wrap="none">
            <a:spAutoFit/>
          </a:bodyPr>
          <a:p>
            <a:r>
              <a:rPr lang="en-US" altLang="ar-SA" i="1" dirty="0">
                <a:solidFill>
                  <a:schemeClr val="hlink"/>
                </a:solidFill>
                <a:latin typeface="Arial" panose="020B0604020202020204" pitchFamily="34" charset="0"/>
              </a:rPr>
              <a:t>Physical Address</a:t>
            </a:r>
            <a:endParaRPr lang="en-US" altLang="ar-SA" i="1" dirty="0">
              <a:solidFill>
                <a:schemeClr val="hlink"/>
              </a:solidFill>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8"/>
          <p:cNvSpPr/>
          <p:nvPr/>
        </p:nvSpPr>
        <p:spPr>
          <a:xfrm>
            <a:off x="458788" y="685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87043" name="Line 9"/>
          <p:cNvSpPr/>
          <p:nvPr/>
        </p:nvSpPr>
        <p:spPr>
          <a:xfrm>
            <a:off x="571500" y="4251325"/>
            <a:ext cx="8153400" cy="0"/>
          </a:xfrm>
          <a:prstGeom prst="line">
            <a:avLst/>
          </a:prstGeom>
          <a:ln w="76200" cap="flat" cmpd="sng">
            <a:solidFill>
              <a:srgbClr val="009900"/>
            </a:solidFill>
            <a:prstDash val="solid"/>
            <a:headEnd type="none" w="med" len="med"/>
            <a:tailEnd type="none" w="med" len="med"/>
          </a:ln>
        </p:spPr>
      </p:sp>
      <p:sp>
        <p:nvSpPr>
          <p:cNvPr id="87044" name="Line 10"/>
          <p:cNvSpPr/>
          <p:nvPr/>
        </p:nvSpPr>
        <p:spPr>
          <a:xfrm>
            <a:off x="573088" y="5241925"/>
            <a:ext cx="8153400" cy="0"/>
          </a:xfrm>
          <a:prstGeom prst="line">
            <a:avLst/>
          </a:prstGeom>
          <a:ln w="76200" cap="flat" cmpd="sng">
            <a:solidFill>
              <a:srgbClr val="009900"/>
            </a:solidFill>
            <a:prstDash val="solid"/>
            <a:headEnd type="none" w="med" len="med"/>
            <a:tailEnd type="none" w="med" len="med"/>
          </a:ln>
        </p:spPr>
      </p:sp>
      <p:sp>
        <p:nvSpPr>
          <p:cNvPr id="87045" name="Rectangle 11"/>
          <p:cNvSpPr/>
          <p:nvPr/>
        </p:nvSpPr>
        <p:spPr>
          <a:xfrm>
            <a:off x="609600" y="4343400"/>
            <a:ext cx="8077200" cy="822325"/>
          </a:xfrm>
          <a:prstGeom prst="rect">
            <a:avLst/>
          </a:prstGeom>
          <a:noFill/>
          <a:ln w="76200">
            <a:noFill/>
          </a:ln>
        </p:spPr>
        <p:txBody>
          <a:bodyPr>
            <a:spAutoFit/>
          </a:bodyPr>
          <a:p>
            <a:pPr algn="ctr"/>
            <a:r>
              <a:rPr lang="en-US" altLang="ar-SA" sz="2400" dirty="0">
                <a:latin typeface="Arial" panose="020B0604020202020204" pitchFamily="34" charset="0"/>
              </a:rPr>
              <a:t>The physical addresses will change from hop to hop,</a:t>
            </a:r>
            <a:endParaRPr lang="en-US" altLang="ar-SA" sz="2400" dirty="0">
              <a:latin typeface="Arial" panose="020B0604020202020204" pitchFamily="34" charset="0"/>
            </a:endParaRPr>
          </a:p>
          <a:p>
            <a:pPr algn="ctr"/>
            <a:r>
              <a:rPr lang="en-US" altLang="ar-SA" sz="2400" dirty="0">
                <a:latin typeface="Arial" panose="020B0604020202020204" pitchFamily="34" charset="0"/>
              </a:rPr>
              <a:t>but the logical addresses usually remain the same.</a:t>
            </a:r>
            <a:endParaRPr lang="en-US" altLang="ar-SA" sz="2400" dirty="0">
              <a:latin typeface="Arial" panose="020B0604020202020204" pitchFamily="34" charset="0"/>
            </a:endParaRPr>
          </a:p>
        </p:txBody>
      </p:sp>
      <p:sp>
        <p:nvSpPr>
          <p:cNvPr id="87046" name="Rectangle 5"/>
          <p:cNvSpPr/>
          <p:nvPr/>
        </p:nvSpPr>
        <p:spPr>
          <a:xfrm>
            <a:off x="838200" y="1295400"/>
            <a:ext cx="7543800" cy="2678113"/>
          </a:xfrm>
          <a:prstGeom prst="rect">
            <a:avLst/>
          </a:prstGeom>
          <a:noFill/>
          <a:ln w="9525">
            <a:noFill/>
          </a:ln>
        </p:spPr>
        <p:txBody>
          <a:bodyPr>
            <a:spAutoFit/>
          </a:bodyPr>
          <a:p>
            <a:pPr marL="457200" indent="-457200" algn="just">
              <a:buFont typeface="Wingdings" panose="05000000000000000000" pitchFamily="2" charset="2"/>
              <a:buChar char="§"/>
            </a:pPr>
            <a:r>
              <a:rPr lang="en-GB" altLang="ar-SA" sz="2400" b="0" dirty="0">
                <a:latin typeface="Arial" panose="020B0604020202020204" pitchFamily="34" charset="0"/>
              </a:rPr>
              <a:t>IP addresses are necessary for universal communications that are independent of physical </a:t>
            </a:r>
            <a:r>
              <a:rPr lang="en-US" altLang="ar-SA" sz="2400" b="0" dirty="0">
                <a:latin typeface="Arial" panose="020B0604020202020204" pitchFamily="34" charset="0"/>
              </a:rPr>
              <a:t>network.</a:t>
            </a:r>
            <a:endParaRPr lang="en-US" altLang="ar-SA" sz="2400" b="0" dirty="0">
              <a:latin typeface="Arial" panose="020B0604020202020204" pitchFamily="34" charset="0"/>
            </a:endParaRPr>
          </a:p>
          <a:p>
            <a:pPr marL="457200" indent="-457200" algn="just">
              <a:buFont typeface="Wingdings" panose="05000000000000000000" pitchFamily="2" charset="2"/>
              <a:buChar char="§"/>
            </a:pPr>
            <a:r>
              <a:rPr lang="en-GB" altLang="ar-SA" sz="2400" b="0" dirty="0">
                <a:latin typeface="Arial" panose="020B0604020202020204" pitchFamily="34" charset="0"/>
              </a:rPr>
              <a:t>No two host address on the internet can have the </a:t>
            </a:r>
            <a:r>
              <a:rPr lang="en-US" altLang="ar-SA" sz="2400" b="0" dirty="0">
                <a:latin typeface="Arial" panose="020B0604020202020204" pitchFamily="34" charset="0"/>
              </a:rPr>
              <a:t>same IP address</a:t>
            </a:r>
            <a:endParaRPr lang="en-US" altLang="ar-SA" sz="2400" b="0" dirty="0">
              <a:latin typeface="Arial" panose="020B0604020202020204" pitchFamily="34" charset="0"/>
            </a:endParaRPr>
          </a:p>
          <a:p>
            <a:pPr marL="457200" indent="-457200" algn="just">
              <a:buFont typeface="Wingdings" panose="05000000000000000000" pitchFamily="2" charset="2"/>
              <a:buChar char="§"/>
            </a:pPr>
            <a:r>
              <a:rPr lang="en-GB" altLang="ar-SA" sz="2400" b="0" dirty="0">
                <a:latin typeface="Arial" panose="020B0604020202020204" pitchFamily="34" charset="0"/>
              </a:rPr>
              <a:t>IP addresses in the Internet are 32-bit address that uniquely define a host.</a:t>
            </a:r>
            <a:endParaRPr lang="en-GB" altLang="ar-SA" sz="2400" b="0" dirty="0">
              <a:latin typeface="Arial" panose="020B0604020202020204" pitchFamily="34" charset="0"/>
            </a:endParaRPr>
          </a:p>
        </p:txBody>
      </p:sp>
      <p:sp>
        <p:nvSpPr>
          <p:cNvPr id="87047" name="Text Box 12"/>
          <p:cNvSpPr txBox="1"/>
          <p:nvPr/>
        </p:nvSpPr>
        <p:spPr>
          <a:xfrm>
            <a:off x="457200" y="0"/>
            <a:ext cx="2895600" cy="584200"/>
          </a:xfrm>
          <a:prstGeom prst="rect">
            <a:avLst/>
          </a:prstGeom>
          <a:noFill/>
          <a:ln w="9525">
            <a:noFill/>
          </a:ln>
        </p:spPr>
        <p:txBody>
          <a:bodyPr wrap="none">
            <a:spAutoFit/>
          </a:bodyPr>
          <a:p>
            <a:r>
              <a:rPr lang="en-US" altLang="ar-SA" i="1" dirty="0">
                <a:solidFill>
                  <a:schemeClr val="hlink"/>
                </a:solidFill>
                <a:latin typeface="Arial" panose="020B0604020202020204" pitchFamily="34" charset="0"/>
              </a:rPr>
              <a:t>Logical Address</a:t>
            </a:r>
            <a:endParaRPr lang="en-US" altLang="ar-SA" i="1" dirty="0">
              <a:solidFill>
                <a:schemeClr val="hlink"/>
              </a:solidFill>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9"/>
          <p:cNvSpPr/>
          <p:nvPr/>
        </p:nvSpPr>
        <p:spPr>
          <a:xfrm>
            <a:off x="442913" y="773113"/>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88067" name="Rectangle 10"/>
          <p:cNvSpPr/>
          <p:nvPr/>
        </p:nvSpPr>
        <p:spPr>
          <a:xfrm>
            <a:off x="152400" y="1447800"/>
            <a:ext cx="8839200" cy="3810000"/>
          </a:xfrm>
          <a:prstGeom prst="rect">
            <a:avLst/>
          </a:prstGeom>
          <a:noFill/>
          <a:ln w="28575">
            <a:noFill/>
          </a:ln>
        </p:spPr>
        <p:txBody>
          <a:bodyPr wrap="none" anchor="ctr" anchorCtr="0"/>
          <a:p>
            <a:pPr>
              <a:buNone/>
            </a:pPr>
            <a:endParaRPr lang="ar-SA" altLang="ar-SA" dirty="0">
              <a:latin typeface="Arial" panose="020B0604020202020204" pitchFamily="34" charset="0"/>
            </a:endParaRPr>
          </a:p>
        </p:txBody>
      </p:sp>
      <p:sp>
        <p:nvSpPr>
          <p:cNvPr id="48132" name="Rectangle 13"/>
          <p:cNvSpPr>
            <a:spLocks noChangeArrowheads="1"/>
          </p:cNvSpPr>
          <p:nvPr/>
        </p:nvSpPr>
        <p:spPr bwMode="auto">
          <a:xfrm>
            <a:off x="228600" y="1447800"/>
            <a:ext cx="8534400" cy="230822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Port address is a 16-bit address represented by one decimal number ranged </a:t>
            </a:r>
            <a:r>
              <a:rPr kumimoji="0" lang="en-GB"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from (0-65535) to choose a process among multiple processes on </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the destination host.</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GB"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Destination port number is needed for delivery.</a:t>
            </a:r>
            <a:endParaRPr kumimoji="0" lang="en-GB"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GB"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Source port number is needed for receiving a reply as an acknowledgments.</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8069" name="Rectangle 16"/>
          <p:cNvSpPr/>
          <p:nvPr/>
        </p:nvSpPr>
        <p:spPr>
          <a:xfrm>
            <a:off x="381000" y="3429000"/>
            <a:ext cx="8382000" cy="1446213"/>
          </a:xfrm>
          <a:prstGeom prst="rect">
            <a:avLst/>
          </a:prstGeom>
          <a:noFill/>
          <a:ln w="9525">
            <a:noFill/>
          </a:ln>
        </p:spPr>
        <p:txBody>
          <a:bodyPr>
            <a:spAutoFit/>
          </a:bodyPr>
          <a:p>
            <a:pPr algn="ctr"/>
            <a:br>
              <a:rPr lang="en-US" altLang="ar-SA" dirty="0">
                <a:solidFill>
                  <a:schemeClr val="folHlink"/>
                </a:solidFill>
                <a:latin typeface="Arial" panose="020B0604020202020204" pitchFamily="34" charset="0"/>
              </a:rPr>
            </a:br>
            <a:r>
              <a:rPr lang="en-US" altLang="ar-SA" sz="2800" dirty="0">
                <a:latin typeface="Arial" panose="020B0604020202020204" pitchFamily="34" charset="0"/>
              </a:rPr>
              <a:t>In TCP/IP , a 16-bit port address represented </a:t>
            </a:r>
            <a:br>
              <a:rPr lang="en-US" altLang="ar-SA" sz="2800" dirty="0">
                <a:latin typeface="Arial" panose="020B0604020202020204" pitchFamily="34" charset="0"/>
              </a:rPr>
            </a:br>
            <a:r>
              <a:rPr lang="en-US" altLang="ar-SA" sz="2800" dirty="0">
                <a:latin typeface="Arial" panose="020B0604020202020204" pitchFamily="34" charset="0"/>
              </a:rPr>
              <a:t>as one single number.</a:t>
            </a:r>
            <a:r>
              <a:rPr lang="en-US" altLang="ar-SA" sz="2800" dirty="0">
                <a:solidFill>
                  <a:schemeClr val="folHlink"/>
                </a:solidFill>
                <a:latin typeface="Arial" panose="020B0604020202020204" pitchFamily="34" charset="0"/>
              </a:rPr>
              <a:t> Example:  753</a:t>
            </a:r>
            <a:endParaRPr lang="en-US" altLang="ar-SA" sz="2800" dirty="0">
              <a:latin typeface="Arial" panose="020B0604020202020204" pitchFamily="34" charset="0"/>
            </a:endParaRPr>
          </a:p>
        </p:txBody>
      </p:sp>
      <p:sp>
        <p:nvSpPr>
          <p:cNvPr id="88070" name="Line 9"/>
          <p:cNvSpPr/>
          <p:nvPr/>
        </p:nvSpPr>
        <p:spPr>
          <a:xfrm>
            <a:off x="381000" y="5257800"/>
            <a:ext cx="8153400" cy="0"/>
          </a:xfrm>
          <a:prstGeom prst="line">
            <a:avLst/>
          </a:prstGeom>
          <a:ln w="76200" cap="flat" cmpd="sng">
            <a:solidFill>
              <a:srgbClr val="009900"/>
            </a:solidFill>
            <a:prstDash val="solid"/>
            <a:headEnd type="none" w="med" len="med"/>
            <a:tailEnd type="none" w="med" len="med"/>
          </a:ln>
        </p:spPr>
      </p:sp>
      <p:sp>
        <p:nvSpPr>
          <p:cNvPr id="88071" name="Line 10"/>
          <p:cNvSpPr/>
          <p:nvPr/>
        </p:nvSpPr>
        <p:spPr>
          <a:xfrm>
            <a:off x="382588" y="6248400"/>
            <a:ext cx="8153400" cy="0"/>
          </a:xfrm>
          <a:prstGeom prst="line">
            <a:avLst/>
          </a:prstGeom>
          <a:ln w="76200" cap="flat" cmpd="sng">
            <a:solidFill>
              <a:srgbClr val="009900"/>
            </a:solidFill>
            <a:prstDash val="solid"/>
            <a:headEnd type="none" w="med" len="med"/>
            <a:tailEnd type="none" w="med" len="med"/>
          </a:ln>
        </p:spPr>
      </p:sp>
      <p:sp>
        <p:nvSpPr>
          <p:cNvPr id="88072" name="Rectangle 11"/>
          <p:cNvSpPr/>
          <p:nvPr/>
        </p:nvSpPr>
        <p:spPr>
          <a:xfrm>
            <a:off x="419100" y="5349875"/>
            <a:ext cx="8077200" cy="708025"/>
          </a:xfrm>
          <a:prstGeom prst="rect">
            <a:avLst/>
          </a:prstGeom>
          <a:noFill/>
          <a:ln w="76200">
            <a:noFill/>
          </a:ln>
        </p:spPr>
        <p:txBody>
          <a:bodyPr>
            <a:spAutoFit/>
          </a:bodyPr>
          <a:p>
            <a:pPr algn="ctr"/>
            <a:r>
              <a:rPr lang="en-US" altLang="ar-SA" sz="2000" dirty="0">
                <a:latin typeface="Arial" panose="020B0604020202020204" pitchFamily="34" charset="0"/>
              </a:rPr>
              <a:t>The physical addresses change from hop to hop,</a:t>
            </a:r>
            <a:endParaRPr lang="en-US" altLang="ar-SA" sz="2000" dirty="0">
              <a:latin typeface="Arial" panose="020B0604020202020204" pitchFamily="34" charset="0"/>
            </a:endParaRPr>
          </a:p>
          <a:p>
            <a:pPr algn="ctr"/>
            <a:r>
              <a:rPr lang="en-US" altLang="ar-SA" sz="2000" dirty="0">
                <a:latin typeface="Arial" panose="020B0604020202020204" pitchFamily="34" charset="0"/>
              </a:rPr>
              <a:t>but the logical and port addresses usually remain the same.</a:t>
            </a:r>
            <a:endParaRPr lang="en-US" altLang="ar-SA" sz="2000" dirty="0">
              <a:latin typeface="Arial" panose="020B0604020202020204" pitchFamily="34" charset="0"/>
            </a:endParaRPr>
          </a:p>
        </p:txBody>
      </p:sp>
      <p:sp>
        <p:nvSpPr>
          <p:cNvPr id="88073" name="Rectangle 9"/>
          <p:cNvSpPr/>
          <p:nvPr/>
        </p:nvSpPr>
        <p:spPr>
          <a:xfrm>
            <a:off x="609600" y="152400"/>
            <a:ext cx="3057525" cy="646113"/>
          </a:xfrm>
          <a:prstGeom prst="rect">
            <a:avLst/>
          </a:prstGeom>
          <a:noFill/>
          <a:ln w="9525">
            <a:noFill/>
          </a:ln>
        </p:spPr>
        <p:txBody>
          <a:bodyPr wrap="none">
            <a:spAutoFit/>
          </a:bodyPr>
          <a:p>
            <a:r>
              <a:rPr lang="en-US" altLang="ar-SA" sz="3600" i="1" dirty="0">
                <a:solidFill>
                  <a:srgbClr val="FF0000"/>
                </a:solidFill>
                <a:latin typeface="Arial" panose="020B0604020202020204" pitchFamily="34" charset="0"/>
              </a:rPr>
              <a:t>Port addresses </a:t>
            </a:r>
            <a:endParaRPr lang="en-US" altLang="ar-SA" sz="3600" dirty="0">
              <a:solidFill>
                <a:srgbClr val="FF0000"/>
              </a:solidFill>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89091"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89092" name="Text Box 4"/>
          <p:cNvSpPr txBox="1"/>
          <p:nvPr/>
        </p:nvSpPr>
        <p:spPr>
          <a:xfrm>
            <a:off x="457200" y="304800"/>
            <a:ext cx="2638425" cy="584200"/>
          </a:xfrm>
          <a:prstGeom prst="rect">
            <a:avLst/>
          </a:prstGeom>
          <a:noFill/>
          <a:ln w="9525">
            <a:noFill/>
          </a:ln>
        </p:spPr>
        <p:txBody>
          <a:bodyPr wrap="none">
            <a:spAutoFit/>
          </a:bodyPr>
          <a:p>
            <a:r>
              <a:rPr lang="en-US" altLang="ar-SA" i="1" dirty="0">
                <a:latin typeface="Arial" panose="020B0604020202020204" pitchFamily="34" charset="0"/>
              </a:rPr>
              <a:t>Port addresses</a:t>
            </a:r>
            <a:endParaRPr lang="en-US" altLang="ar-SA" i="1" dirty="0">
              <a:latin typeface="Arial" panose="020B0604020202020204" pitchFamily="34" charset="0"/>
            </a:endParaRPr>
          </a:p>
        </p:txBody>
      </p:sp>
      <p:pic>
        <p:nvPicPr>
          <p:cNvPr id="89093" name="Picture 6"/>
          <p:cNvPicPr>
            <a:picLocks noChangeAspect="1"/>
          </p:cNvPicPr>
          <p:nvPr/>
        </p:nvPicPr>
        <p:blipFill>
          <a:blip r:embed="rId1"/>
          <a:stretch>
            <a:fillRect/>
          </a:stretch>
        </p:blipFill>
        <p:spPr>
          <a:xfrm>
            <a:off x="885825" y="1066800"/>
            <a:ext cx="7038975" cy="527685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8"/>
          <p:cNvSpPr/>
          <p:nvPr/>
        </p:nvSpPr>
        <p:spPr>
          <a:xfrm>
            <a:off x="442913" y="5334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algn="ctr">
              <a:buNone/>
            </a:pPr>
            <a:endParaRPr lang="ar-SA" altLang="ar-SA" sz="2400" b="0" dirty="0">
              <a:latin typeface="Tahoma" panose="020B0604030504040204" pitchFamily="34" charset="0"/>
            </a:endParaRPr>
          </a:p>
        </p:txBody>
      </p:sp>
      <p:sp>
        <p:nvSpPr>
          <p:cNvPr id="90115" name="Rectangle 5"/>
          <p:cNvSpPr/>
          <p:nvPr/>
        </p:nvSpPr>
        <p:spPr>
          <a:xfrm>
            <a:off x="609600" y="0"/>
            <a:ext cx="3749675" cy="646113"/>
          </a:xfrm>
          <a:prstGeom prst="rect">
            <a:avLst/>
          </a:prstGeom>
          <a:noFill/>
          <a:ln w="9525">
            <a:noFill/>
          </a:ln>
        </p:spPr>
        <p:txBody>
          <a:bodyPr wrap="none">
            <a:spAutoFit/>
          </a:bodyPr>
          <a:p>
            <a:r>
              <a:rPr lang="en-US" altLang="ar-SA" sz="3600" i="1" dirty="0">
                <a:latin typeface="Arial" panose="020B0604020202020204" pitchFamily="34" charset="0"/>
              </a:rPr>
              <a:t>Specific addresses </a:t>
            </a:r>
            <a:endParaRPr lang="en-US" altLang="ar-SA" sz="3600" dirty="0">
              <a:latin typeface="Arial" panose="020B0604020202020204" pitchFamily="34" charset="0"/>
            </a:endParaRPr>
          </a:p>
        </p:txBody>
      </p:sp>
      <p:sp>
        <p:nvSpPr>
          <p:cNvPr id="90116" name="Rectangle 6"/>
          <p:cNvSpPr/>
          <p:nvPr/>
        </p:nvSpPr>
        <p:spPr>
          <a:xfrm>
            <a:off x="457200" y="1670050"/>
            <a:ext cx="8015288" cy="1384300"/>
          </a:xfrm>
          <a:prstGeom prst="rect">
            <a:avLst/>
          </a:prstGeom>
          <a:noFill/>
          <a:ln w="9525">
            <a:noFill/>
          </a:ln>
        </p:spPr>
        <p:txBody>
          <a:bodyPr wrap="none">
            <a:spAutoFit/>
          </a:bodyPr>
          <a:p>
            <a:pPr>
              <a:lnSpc>
                <a:spcPct val="150000"/>
              </a:lnSpc>
            </a:pPr>
            <a:r>
              <a:rPr lang="en-US" altLang="ar-SA" sz="2800" b="0" dirty="0">
                <a:latin typeface="Arial" panose="020B0604020202020204" pitchFamily="34" charset="0"/>
              </a:rPr>
              <a:t>E-mail address (user1@ksu.edu.sa)</a:t>
            </a:r>
            <a:endParaRPr lang="en-US" altLang="ar-SA" sz="2800" b="0" dirty="0">
              <a:latin typeface="Arial" panose="020B0604020202020204" pitchFamily="34" charset="0"/>
            </a:endParaRPr>
          </a:p>
          <a:p>
            <a:pPr>
              <a:lnSpc>
                <a:spcPct val="150000"/>
              </a:lnSpc>
            </a:pPr>
            <a:r>
              <a:rPr lang="en-US" altLang="ar-SA" sz="2800" b="0" dirty="0">
                <a:latin typeface="Arial" panose="020B0604020202020204" pitchFamily="34" charset="0"/>
              </a:rPr>
              <a:t>Universal Resource Locator (URL) (www.ksu.edu.sa) </a:t>
            </a:r>
            <a:endParaRPr lang="en-US" altLang="ar-SA" sz="2800" b="0" dirty="0">
              <a:latin typeface="Arial" panose="020B0604020202020204" pitchFamily="34" charset="0"/>
            </a:endParaRPr>
          </a:p>
        </p:txBody>
      </p:sp>
      <p:sp>
        <p:nvSpPr>
          <p:cNvPr id="90117" name="Rectangle 4"/>
          <p:cNvSpPr/>
          <p:nvPr/>
        </p:nvSpPr>
        <p:spPr>
          <a:xfrm>
            <a:off x="609600" y="3479800"/>
            <a:ext cx="7772400" cy="1016000"/>
          </a:xfrm>
          <a:prstGeom prst="rect">
            <a:avLst/>
          </a:prstGeom>
          <a:noFill/>
          <a:ln w="9525">
            <a:noFill/>
          </a:ln>
        </p:spPr>
        <p:txBody>
          <a:bodyPr>
            <a:spAutoFit/>
          </a:bodyPr>
          <a:p>
            <a:r>
              <a:rPr lang="en-GB" altLang="ar-SA" sz="2000" b="0" dirty="0">
                <a:latin typeface="Arial" panose="020B0604020202020204" pitchFamily="34" charset="0"/>
              </a:rPr>
              <a:t>The Domain Name System (DNS) translates human-friendly computer hostnames ( URL) into IP addresses. For example, </a:t>
            </a:r>
            <a:r>
              <a:rPr lang="en-GB" altLang="ar-SA" sz="2000" b="0" i="1" dirty="0">
                <a:latin typeface="Arial" panose="020B0604020202020204" pitchFamily="34" charset="0"/>
              </a:rPr>
              <a:t>www.example.com</a:t>
            </a:r>
            <a:r>
              <a:rPr lang="en-GB" altLang="ar-SA" sz="2000" b="0" dirty="0">
                <a:latin typeface="Arial" panose="020B0604020202020204" pitchFamily="34" charset="0"/>
              </a:rPr>
              <a:t> is translated to </a:t>
            </a:r>
            <a:r>
              <a:rPr lang="en-GB" altLang="ar-SA" sz="2000" b="0" i="1" dirty="0">
                <a:latin typeface="Arial" panose="020B0604020202020204" pitchFamily="34" charset="0"/>
              </a:rPr>
              <a:t>208.77.188.166</a:t>
            </a:r>
            <a:endParaRPr lang="en-US" altLang="ar-SA" sz="2000" b="0"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16387"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16388" name="Text Box 4"/>
          <p:cNvSpPr txBox="1"/>
          <p:nvPr/>
        </p:nvSpPr>
        <p:spPr>
          <a:xfrm>
            <a:off x="304800" y="228600"/>
            <a:ext cx="3643313" cy="646113"/>
          </a:xfrm>
          <a:prstGeom prst="rect">
            <a:avLst/>
          </a:prstGeom>
          <a:noFill/>
          <a:ln w="9525">
            <a:noFill/>
          </a:ln>
        </p:spPr>
        <p:txBody>
          <a:bodyPr wrap="none">
            <a:spAutoFit/>
          </a:bodyPr>
          <a:p>
            <a:r>
              <a:rPr lang="en-US" altLang="ar-SA" sz="3600" i="1" dirty="0">
                <a:latin typeface="Times New Roman" panose="02020603050405020304" pitchFamily="18" charset="0"/>
              </a:rPr>
              <a:t>Physical Topology</a:t>
            </a:r>
            <a:endParaRPr lang="en-US" altLang="ar-SA" sz="3600" i="1" dirty="0">
              <a:latin typeface="Times New Roman" panose="02020603050405020304" pitchFamily="18" charset="0"/>
            </a:endParaRPr>
          </a:p>
        </p:txBody>
      </p:sp>
      <p:pic>
        <p:nvPicPr>
          <p:cNvPr id="16389" name="Picture 6"/>
          <p:cNvPicPr>
            <a:picLocks noChangeAspect="1"/>
          </p:cNvPicPr>
          <p:nvPr/>
        </p:nvPicPr>
        <p:blipFill>
          <a:blip r:embed="rId1"/>
          <a:stretch>
            <a:fillRect/>
          </a:stretch>
        </p:blipFill>
        <p:spPr>
          <a:xfrm>
            <a:off x="620713" y="2339975"/>
            <a:ext cx="6389687" cy="2178050"/>
          </a:xfrm>
          <a:prstGeom prst="rect">
            <a:avLst/>
          </a:prstGeom>
          <a:noFill/>
          <a:ln w="9525">
            <a:noFill/>
          </a:ln>
        </p:spPr>
      </p:pic>
      <p:sp>
        <p:nvSpPr>
          <p:cNvPr id="8" name="Rectangle 7"/>
          <p:cNvSpPr/>
          <p:nvPr/>
        </p:nvSpPr>
        <p:spPr bwMode="auto">
          <a:xfrm>
            <a:off x="6934200" y="4975225"/>
            <a:ext cx="1371600" cy="762000"/>
          </a:xfrm>
          <a:prstGeom prst="rect">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Tree</a:t>
            </a:r>
            <a:endPar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cxnSp>
        <p:nvCxnSpPr>
          <p:cNvPr id="16391" name="Straight Connector 9"/>
          <p:cNvCxnSpPr/>
          <p:nvPr/>
        </p:nvCxnSpPr>
        <p:spPr>
          <a:xfrm>
            <a:off x="6248400" y="3451225"/>
            <a:ext cx="1371600" cy="0"/>
          </a:xfrm>
          <a:prstGeom prst="line">
            <a:avLst/>
          </a:prstGeom>
          <a:ln w="38100" cap="flat" cmpd="sng">
            <a:solidFill>
              <a:schemeClr val="tx1"/>
            </a:solidFill>
            <a:prstDash val="solid"/>
            <a:headEnd type="none" w="med" len="med"/>
            <a:tailEnd type="none" w="med" len="med"/>
          </a:ln>
        </p:spPr>
      </p:cxnSp>
      <p:cxnSp>
        <p:nvCxnSpPr>
          <p:cNvPr id="16392" name="Straight Connector 11"/>
          <p:cNvCxnSpPr>
            <a:endCxn id="8" idx="0"/>
          </p:cNvCxnSpPr>
          <p:nvPr/>
        </p:nvCxnSpPr>
        <p:spPr>
          <a:xfrm rot="5400000">
            <a:off x="6858000" y="4213225"/>
            <a:ext cx="1524000" cy="0"/>
          </a:xfrm>
          <a:prstGeom prst="line">
            <a:avLst/>
          </a:prstGeom>
          <a:ln w="38100" cap="flat" cmpd="sng">
            <a:solidFill>
              <a:schemeClr val="tx1"/>
            </a:solidFill>
            <a:prstDash val="soli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685800" y="304800"/>
            <a:ext cx="7716838" cy="547688"/>
          </a:xfrm>
          <a:noFill/>
          <a:ln>
            <a:noFill/>
          </a:ln>
        </p:spPr>
        <p:txBody>
          <a:bodyPr/>
          <a:p>
            <a:r>
              <a:rPr lang="en-US" altLang="ar-SA" dirty="0"/>
              <a:t>MESH Topology</a:t>
            </a:r>
            <a:endParaRPr lang="en-US" altLang="ar-SA" dirty="0"/>
          </a:p>
        </p:txBody>
      </p:sp>
      <p:sp>
        <p:nvSpPr>
          <p:cNvPr id="18435" name="Rectangle 6"/>
          <p:cNvSpPr>
            <a:spLocks noGrp="1"/>
          </p:cNvSpPr>
          <p:nvPr>
            <p:ph type="body" sz="half" idx="1"/>
          </p:nvPr>
        </p:nvSpPr>
        <p:spPr>
          <a:xfrm>
            <a:off x="466725" y="1255713"/>
            <a:ext cx="4678363" cy="4876800"/>
          </a:xfrm>
          <a:noFill/>
          <a:ln>
            <a:noFill/>
          </a:ln>
        </p:spPr>
        <p:txBody>
          <a:bodyPr/>
          <a:p>
            <a:pPr>
              <a:buClr>
                <a:schemeClr val="folHlink"/>
              </a:buClr>
              <a:buSzPct val="60000"/>
              <a:buFont typeface="Wingdings" panose="05000000000000000000" pitchFamily="2" charset="2"/>
            </a:pPr>
            <a:r>
              <a:rPr lang="en-US" altLang="ar-SA" sz="1800" dirty="0"/>
              <a:t>Every device has a dedicated point-to-point link to every other devices</a:t>
            </a:r>
            <a:endParaRPr lang="en-US" altLang="ar-SA" sz="1800" dirty="0"/>
          </a:p>
          <a:p>
            <a:pPr>
              <a:buClr>
                <a:schemeClr val="folHlink"/>
              </a:buClr>
              <a:buSzPct val="60000"/>
              <a:buFont typeface="Wingdings" panose="05000000000000000000" pitchFamily="2" charset="2"/>
            </a:pPr>
            <a:r>
              <a:rPr lang="en-US" altLang="ar-SA" sz="1800" dirty="0"/>
              <a:t>Dedicated</a:t>
            </a:r>
            <a:endParaRPr lang="en-US" altLang="ar-SA" sz="1800" dirty="0"/>
          </a:p>
          <a:p>
            <a:pPr lvl="1">
              <a:buClr>
                <a:schemeClr val="hlink"/>
              </a:buClr>
              <a:buSzPct val="55000"/>
              <a:buFont typeface="Wingdings" panose="05000000000000000000" pitchFamily="2" charset="2"/>
            </a:pPr>
            <a:r>
              <a:rPr lang="en-US" altLang="ar-SA" sz="1600" dirty="0"/>
              <a:t>Link carries traffic only between the two devices it connects</a:t>
            </a:r>
            <a:endParaRPr lang="en-US" altLang="ar-SA" sz="1600" dirty="0"/>
          </a:p>
          <a:p>
            <a:pPr lvl="1">
              <a:buClr>
                <a:schemeClr val="hlink"/>
              </a:buClr>
              <a:buSzPct val="55000"/>
              <a:buFont typeface="Wingdings" panose="05000000000000000000" pitchFamily="2" charset="2"/>
            </a:pPr>
            <a:r>
              <a:rPr lang="en-US" altLang="ar-SA" sz="1600" dirty="0"/>
              <a:t>A fully connected mesh network has n(n-1)/2 physical channels to link n devices</a:t>
            </a:r>
            <a:endParaRPr lang="en-US" altLang="ar-SA" sz="1600" dirty="0"/>
          </a:p>
          <a:p>
            <a:pPr lvl="1">
              <a:buClr>
                <a:schemeClr val="hlink"/>
              </a:buClr>
              <a:buSzPct val="55000"/>
              <a:buFont typeface="Wingdings" panose="05000000000000000000" pitchFamily="2" charset="2"/>
            </a:pPr>
            <a:r>
              <a:rPr lang="en-US" altLang="ar-SA" sz="1600" dirty="0"/>
              <a:t>Every device on the network must have n-1 input/output (I/O) ports</a:t>
            </a:r>
            <a:endParaRPr lang="en-US" altLang="ar-SA" sz="1600" dirty="0"/>
          </a:p>
          <a:p>
            <a:pPr>
              <a:buClr>
                <a:schemeClr val="folHlink"/>
              </a:buClr>
              <a:buSzPct val="60000"/>
              <a:buFont typeface="Wingdings" panose="05000000000000000000" pitchFamily="2" charset="2"/>
            </a:pPr>
            <a:r>
              <a:rPr lang="en-US" altLang="ar-SA" sz="1800" dirty="0"/>
              <a:t>Advantage</a:t>
            </a:r>
            <a:endParaRPr lang="en-US" altLang="ar-SA" sz="1800" dirty="0"/>
          </a:p>
          <a:p>
            <a:pPr lvl="1">
              <a:buClr>
                <a:schemeClr val="hlink"/>
              </a:buClr>
              <a:buSzPct val="55000"/>
              <a:buFont typeface="Wingdings" panose="05000000000000000000" pitchFamily="2" charset="2"/>
            </a:pPr>
            <a:r>
              <a:rPr lang="en-US" altLang="ar-SA" sz="1600" dirty="0"/>
              <a:t>Less traffic, robust, secure, easy to maintain</a:t>
            </a:r>
            <a:endParaRPr lang="en-US" altLang="ar-SA" sz="1600" dirty="0"/>
          </a:p>
          <a:p>
            <a:pPr>
              <a:buClr>
                <a:schemeClr val="folHlink"/>
              </a:buClr>
              <a:buSzPct val="60000"/>
              <a:buFont typeface="Wingdings" panose="05000000000000000000" pitchFamily="2" charset="2"/>
            </a:pPr>
            <a:r>
              <a:rPr lang="en-US" altLang="ar-SA" sz="1800" dirty="0"/>
              <a:t>Disadvantage</a:t>
            </a:r>
            <a:endParaRPr lang="en-US" altLang="ar-SA" sz="1800" dirty="0"/>
          </a:p>
          <a:p>
            <a:pPr lvl="1">
              <a:buClr>
                <a:schemeClr val="hlink"/>
              </a:buClr>
              <a:buSzPct val="55000"/>
              <a:buFont typeface="Wingdings" panose="05000000000000000000" pitchFamily="2" charset="2"/>
            </a:pPr>
            <a:r>
              <a:rPr lang="en-US" altLang="ar-SA" sz="1600" dirty="0"/>
              <a:t>Need more resource (cable and ports), expensive</a:t>
            </a:r>
            <a:endParaRPr lang="en-US" altLang="ar-SA" sz="1600" dirty="0"/>
          </a:p>
          <a:p>
            <a:pPr lvl="1">
              <a:buClr>
                <a:schemeClr val="hlink"/>
              </a:buClr>
              <a:buSzPct val="55000"/>
              <a:buFont typeface="Wingdings" panose="05000000000000000000" pitchFamily="2" charset="2"/>
            </a:pPr>
            <a:endParaRPr lang="en-US" altLang="ar-SA" sz="1600" dirty="0"/>
          </a:p>
          <a:p>
            <a:pPr lvl="1">
              <a:buClr>
                <a:schemeClr val="hlink"/>
              </a:buClr>
              <a:buSzPct val="55000"/>
              <a:buFont typeface="Wingdings" panose="05000000000000000000" pitchFamily="2" charset="2"/>
            </a:pPr>
            <a:endParaRPr lang="en-US" altLang="ar-SA" sz="1600" dirty="0"/>
          </a:p>
        </p:txBody>
      </p:sp>
      <p:pic>
        <p:nvPicPr>
          <p:cNvPr id="18436" name="Picture 4"/>
          <p:cNvPicPr>
            <a:picLocks noChangeAspect="1"/>
          </p:cNvPicPr>
          <p:nvPr>
            <p:ph sz="half" idx="2"/>
          </p:nvPr>
        </p:nvPicPr>
        <p:blipFill>
          <a:blip r:embed="rId1"/>
          <a:stretch>
            <a:fillRect/>
          </a:stretch>
        </p:blipFill>
        <p:spPr>
          <a:xfrm>
            <a:off x="5278438" y="2112963"/>
            <a:ext cx="3448050" cy="2689225"/>
          </a:xfrm>
          <a:noFill/>
          <a:ln>
            <a:noFill/>
          </a:ln>
        </p:spPr>
      </p:pic>
      <p:sp>
        <p:nvSpPr>
          <p:cNvPr id="18437"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18438"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18439" name="Rectangle 6"/>
          <p:cNvSpPr/>
          <p:nvPr/>
        </p:nvSpPr>
        <p:spPr>
          <a:xfrm>
            <a:off x="5257800" y="5029200"/>
            <a:ext cx="3733800" cy="400050"/>
          </a:xfrm>
          <a:prstGeom prst="rect">
            <a:avLst/>
          </a:prstGeom>
          <a:solidFill>
            <a:srgbClr val="F0FE6A"/>
          </a:solidFill>
          <a:ln w="9525" cap="flat" cmpd="sng">
            <a:solidFill>
              <a:schemeClr val="tx1"/>
            </a:solidFill>
            <a:prstDash val="solid"/>
            <a:miter/>
            <a:headEnd type="none" w="med" len="med"/>
            <a:tailEnd type="none" w="med" len="med"/>
          </a:ln>
        </p:spPr>
        <p:txBody>
          <a:bodyPr>
            <a:spAutoFit/>
          </a:bodyPr>
          <a:p>
            <a:r>
              <a:rPr lang="en-US" altLang="ar-SA" sz="2000" b="0" dirty="0">
                <a:latin typeface="Arial" panose="020B0604020202020204" pitchFamily="34" charset="0"/>
              </a:rPr>
              <a:t>n(n-1)/2 physical duplex links </a:t>
            </a:r>
            <a:endParaRPr lang="en-US" altLang="ar-SA" sz="2000" b="0" dirty="0">
              <a:latin typeface="Arial" panose="020B0604020202020204" pitchFamily="34" charset="0"/>
            </a:endParaRPr>
          </a:p>
        </p:txBody>
      </p:sp>
      <p:sp>
        <p:nvSpPr>
          <p:cNvPr id="18440" name="Slide Number Placeholder 1"/>
          <p:cNvSpPr txBox="1">
            <a:spLocks noGrp="1"/>
          </p:cNvSpPr>
          <p:nvPr>
            <p:ph type="sldNum" sz="quarter" idx="10"/>
          </p:nvPr>
        </p:nvSpPr>
        <p:spPr>
          <a:xfrm>
            <a:off x="8199438" y="6400800"/>
            <a:ext cx="944562" cy="457200"/>
          </a:xfrm>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lang="en-US" altLang="ar-SA" sz="1200" b="0" dirty="0">
                <a:latin typeface="Times New Roman" panose="02020603050405020304" pitchFamily="18" charset="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609600" y="304800"/>
            <a:ext cx="7716838" cy="547688"/>
          </a:xfrm>
          <a:noFill/>
          <a:ln>
            <a:noFill/>
          </a:ln>
        </p:spPr>
        <p:txBody>
          <a:bodyPr/>
          <a:p>
            <a:r>
              <a:rPr lang="en-US" altLang="ar-SA" dirty="0">
                <a:latin typeface="Times New Roman" panose="02020603050405020304" pitchFamily="18" charset="0"/>
                <a:cs typeface="Times New Roman" panose="02020603050405020304" pitchFamily="18" charset="0"/>
              </a:rPr>
              <a:t>STAR Topology</a:t>
            </a:r>
            <a:endParaRPr lang="en-US" altLang="ar-SA" dirty="0">
              <a:latin typeface="Times New Roman" panose="02020603050405020304" pitchFamily="18" charset="0"/>
              <a:ea typeface="Times New Roman" panose="02020603050405020304" pitchFamily="18" charset="0"/>
            </a:endParaRPr>
          </a:p>
        </p:txBody>
      </p:sp>
      <p:sp>
        <p:nvSpPr>
          <p:cNvPr id="19459" name="Rectangle 6"/>
          <p:cNvSpPr>
            <a:spLocks noGrp="1"/>
          </p:cNvSpPr>
          <p:nvPr>
            <p:ph type="body" sz="half" idx="1"/>
          </p:nvPr>
        </p:nvSpPr>
        <p:spPr>
          <a:xfrm>
            <a:off x="466725" y="1255713"/>
            <a:ext cx="8296275" cy="4876800"/>
          </a:xfrm>
          <a:noFill/>
          <a:ln>
            <a:noFill/>
          </a:ln>
        </p:spPr>
        <p:txBody>
          <a:bodyPr/>
          <a:p>
            <a:pPr>
              <a:lnSpc>
                <a:spcPct val="150000"/>
              </a:lnSpc>
              <a:buClr>
                <a:schemeClr val="folHlink"/>
              </a:buClr>
              <a:buSzPct val="60000"/>
              <a:buFont typeface="Wingdings" panose="05000000000000000000" pitchFamily="2" charset="2"/>
            </a:pPr>
            <a:r>
              <a:rPr lang="en-US" altLang="ar-SA" sz="2000" dirty="0">
                <a:latin typeface="Times New Roman" panose="02020603050405020304" pitchFamily="18" charset="0"/>
                <a:cs typeface="Times New Roman" panose="02020603050405020304" pitchFamily="18" charset="0"/>
              </a:rPr>
              <a:t>Each device has a dedicated point-to-point link only to a central controller, usually called a hub.</a:t>
            </a:r>
            <a:endParaRPr lang="en-US" altLang="ar-SA" sz="2000" dirty="0">
              <a:latin typeface="Times New Roman" panose="02020603050405020304" pitchFamily="18" charset="0"/>
              <a:cs typeface="Times New Roman" panose="02020603050405020304" pitchFamily="18" charset="0"/>
            </a:endParaRPr>
          </a:p>
          <a:p>
            <a:pPr>
              <a:lnSpc>
                <a:spcPct val="150000"/>
              </a:lnSpc>
              <a:buClr>
                <a:schemeClr val="folHlink"/>
              </a:buClr>
              <a:buSzPct val="60000"/>
              <a:buFont typeface="Wingdings" panose="05000000000000000000" pitchFamily="2" charset="2"/>
            </a:pPr>
            <a:r>
              <a:rPr lang="en-US" altLang="ar-SA" sz="2000" dirty="0">
                <a:latin typeface="Times New Roman" panose="02020603050405020304" pitchFamily="18" charset="0"/>
                <a:cs typeface="Times New Roman" panose="02020603050405020304" pitchFamily="18" charset="0"/>
              </a:rPr>
              <a:t>No direct traffic and link between devices</a:t>
            </a:r>
            <a:endParaRPr lang="en-US" altLang="ar-SA" sz="2000" dirty="0">
              <a:latin typeface="Times New Roman" panose="02020603050405020304" pitchFamily="18" charset="0"/>
              <a:cs typeface="Times New Roman" panose="02020603050405020304" pitchFamily="18" charset="0"/>
            </a:endParaRPr>
          </a:p>
          <a:p>
            <a:pPr>
              <a:lnSpc>
                <a:spcPct val="150000"/>
              </a:lnSpc>
              <a:buClr>
                <a:schemeClr val="folHlink"/>
              </a:buClr>
              <a:buSzPct val="60000"/>
              <a:buFont typeface="Wingdings" panose="05000000000000000000" pitchFamily="2" charset="2"/>
            </a:pPr>
            <a:r>
              <a:rPr lang="en-US" altLang="ar-SA" sz="2000" dirty="0">
                <a:latin typeface="Times New Roman" panose="02020603050405020304" pitchFamily="18" charset="0"/>
                <a:cs typeface="Times New Roman" panose="02020603050405020304" pitchFamily="18" charset="0"/>
              </a:rPr>
              <a:t>Advantages</a:t>
            </a:r>
            <a:endParaRPr lang="en-US" altLang="ar-SA" sz="2000" dirty="0">
              <a:latin typeface="Times New Roman" panose="02020603050405020304" pitchFamily="18" charset="0"/>
              <a:cs typeface="Times New Roman" panose="02020603050405020304" pitchFamily="18" charset="0"/>
            </a:endParaRPr>
          </a:p>
          <a:p>
            <a:pPr lvl="1">
              <a:lnSpc>
                <a:spcPct val="150000"/>
              </a:lnSpc>
              <a:buClr>
                <a:schemeClr val="hlink"/>
              </a:buClr>
              <a:buSzPct val="55000"/>
              <a:buFont typeface="Wingdings" panose="05000000000000000000" pitchFamily="2" charset="2"/>
            </a:pPr>
            <a:r>
              <a:rPr lang="en-US" altLang="ar-SA" sz="1800" dirty="0">
                <a:latin typeface="Times New Roman" panose="02020603050405020304" pitchFamily="18" charset="0"/>
                <a:cs typeface="Times New Roman" panose="02020603050405020304" pitchFamily="18" charset="0"/>
              </a:rPr>
              <a:t>Less expensive</a:t>
            </a:r>
            <a:endParaRPr lang="en-US" altLang="ar-SA" sz="1800" dirty="0">
              <a:latin typeface="Times New Roman" panose="02020603050405020304" pitchFamily="18" charset="0"/>
              <a:cs typeface="Times New Roman" panose="02020603050405020304" pitchFamily="18" charset="0"/>
            </a:endParaRPr>
          </a:p>
          <a:p>
            <a:pPr lvl="1">
              <a:lnSpc>
                <a:spcPct val="150000"/>
              </a:lnSpc>
              <a:buClr>
                <a:schemeClr val="hlink"/>
              </a:buClr>
              <a:buSzPct val="55000"/>
              <a:buFont typeface="Wingdings" panose="05000000000000000000" pitchFamily="2" charset="2"/>
            </a:pPr>
            <a:r>
              <a:rPr lang="en-US" altLang="ar-SA" sz="1800" dirty="0">
                <a:latin typeface="Times New Roman" panose="02020603050405020304" pitchFamily="18" charset="0"/>
                <a:cs typeface="Times New Roman" panose="02020603050405020304" pitchFamily="18" charset="0"/>
              </a:rPr>
              <a:t>Easy to install and reconfigure</a:t>
            </a:r>
            <a:endParaRPr lang="en-US" altLang="ar-SA" sz="1800" dirty="0">
              <a:latin typeface="Times New Roman" panose="02020603050405020304" pitchFamily="18" charset="0"/>
              <a:cs typeface="Times New Roman" panose="02020603050405020304" pitchFamily="18" charset="0"/>
            </a:endParaRPr>
          </a:p>
          <a:p>
            <a:pPr lvl="1">
              <a:lnSpc>
                <a:spcPct val="150000"/>
              </a:lnSpc>
              <a:buClr>
                <a:schemeClr val="hlink"/>
              </a:buClr>
              <a:buSzPct val="55000"/>
              <a:buFont typeface="Wingdings" panose="05000000000000000000" pitchFamily="2" charset="2"/>
            </a:pPr>
            <a:r>
              <a:rPr lang="en-US" altLang="ar-SA" sz="1800" dirty="0">
                <a:latin typeface="Times New Roman" panose="02020603050405020304" pitchFamily="18" charset="0"/>
                <a:cs typeface="Times New Roman" panose="02020603050405020304" pitchFamily="18" charset="0"/>
              </a:rPr>
              <a:t>Robustness</a:t>
            </a:r>
            <a:endParaRPr lang="en-US" altLang="ar-SA" sz="1800" dirty="0">
              <a:latin typeface="Times New Roman" panose="02020603050405020304" pitchFamily="18" charset="0"/>
              <a:cs typeface="Times New Roman" panose="02020603050405020304" pitchFamily="18" charset="0"/>
            </a:endParaRPr>
          </a:p>
          <a:p>
            <a:pPr>
              <a:lnSpc>
                <a:spcPct val="150000"/>
              </a:lnSpc>
              <a:buClr>
                <a:schemeClr val="folHlink"/>
              </a:buClr>
              <a:buSzPct val="60000"/>
              <a:buFont typeface="Wingdings" panose="05000000000000000000" pitchFamily="2" charset="2"/>
            </a:pPr>
            <a:r>
              <a:rPr lang="en-US" altLang="ar-SA" sz="2000" dirty="0">
                <a:latin typeface="Times New Roman" panose="02020603050405020304" pitchFamily="18" charset="0"/>
                <a:cs typeface="Times New Roman" panose="02020603050405020304" pitchFamily="18" charset="0"/>
              </a:rPr>
              <a:t>Disadvantage</a:t>
            </a:r>
            <a:endParaRPr lang="en-US" altLang="ar-SA" sz="2000" dirty="0">
              <a:latin typeface="Times New Roman" panose="02020603050405020304" pitchFamily="18" charset="0"/>
              <a:cs typeface="Times New Roman" panose="02020603050405020304" pitchFamily="18" charset="0"/>
            </a:endParaRPr>
          </a:p>
          <a:p>
            <a:pPr lvl="1">
              <a:lnSpc>
                <a:spcPct val="150000"/>
              </a:lnSpc>
              <a:buClr>
                <a:schemeClr val="hlink"/>
              </a:buClr>
              <a:buSzPct val="55000"/>
              <a:buFont typeface="Wingdings" panose="05000000000000000000" pitchFamily="2" charset="2"/>
            </a:pPr>
            <a:r>
              <a:rPr lang="en-US" altLang="ar-SA" sz="1800" dirty="0">
                <a:latin typeface="Times New Roman" panose="02020603050405020304" pitchFamily="18" charset="0"/>
                <a:cs typeface="Times New Roman" panose="02020603050405020304" pitchFamily="18" charset="0"/>
              </a:rPr>
              <a:t>Single point of failure</a:t>
            </a:r>
            <a:endParaRPr lang="en-US" altLang="ar-SA" sz="1800" dirty="0">
              <a:latin typeface="Times New Roman" panose="02020603050405020304" pitchFamily="18" charset="0"/>
              <a:ea typeface="Times New Roman" panose="02020603050405020304" pitchFamily="18" charset="0"/>
            </a:endParaRPr>
          </a:p>
        </p:txBody>
      </p:sp>
      <p:pic>
        <p:nvPicPr>
          <p:cNvPr id="19460" name="Picture 4"/>
          <p:cNvPicPr>
            <a:picLocks noChangeAspect="1"/>
          </p:cNvPicPr>
          <p:nvPr>
            <p:ph sz="half" idx="2"/>
          </p:nvPr>
        </p:nvPicPr>
        <p:blipFill>
          <a:blip r:embed="rId1"/>
          <a:stretch>
            <a:fillRect/>
          </a:stretch>
        </p:blipFill>
        <p:spPr>
          <a:xfrm>
            <a:off x="4191000" y="3733800"/>
            <a:ext cx="3865563" cy="1555750"/>
          </a:xfrm>
          <a:noFill/>
          <a:ln>
            <a:noFill/>
          </a:ln>
        </p:spPr>
      </p:pic>
      <p:sp>
        <p:nvSpPr>
          <p:cNvPr id="19461" name="Line 2"/>
          <p:cNvSpPr/>
          <p:nvPr/>
        </p:nvSpPr>
        <p:spPr>
          <a:xfrm>
            <a:off x="152400" y="152400"/>
            <a:ext cx="8763000" cy="0"/>
          </a:xfrm>
          <a:prstGeom prst="line">
            <a:avLst/>
          </a:prstGeom>
          <a:ln w="76200" cap="flat" cmpd="sng">
            <a:solidFill>
              <a:schemeClr val="hlink"/>
            </a:solidFill>
            <a:prstDash val="solid"/>
            <a:headEnd type="none" w="med" len="med"/>
            <a:tailEnd type="none" w="med" len="med"/>
          </a:ln>
        </p:spPr>
      </p:sp>
      <p:sp>
        <p:nvSpPr>
          <p:cNvPr id="19462" name="Line 3"/>
          <p:cNvSpPr/>
          <p:nvPr/>
        </p:nvSpPr>
        <p:spPr>
          <a:xfrm>
            <a:off x="152400" y="990600"/>
            <a:ext cx="8763000" cy="0"/>
          </a:xfrm>
          <a:prstGeom prst="line">
            <a:avLst/>
          </a:prstGeom>
          <a:ln w="19050" cap="flat" cmpd="sng">
            <a:solidFill>
              <a:schemeClr val="hlink"/>
            </a:solidFill>
            <a:prstDash val="solid"/>
            <a:headEnd type="none" w="med" len="med"/>
            <a:tailEnd type="none" w="med" len="med"/>
          </a:ln>
        </p:spPr>
      </p:sp>
      <p:sp>
        <p:nvSpPr>
          <p:cNvPr id="19463" name="Slide Number Placeholder 1"/>
          <p:cNvSpPr txBox="1">
            <a:spLocks noGrp="1"/>
          </p:cNvSpPr>
          <p:nvPr>
            <p:ph type="sldNum" sz="quarter" idx="10"/>
          </p:nvPr>
        </p:nvSpPr>
        <p:spPr>
          <a:xfrm>
            <a:off x="8199438" y="6400800"/>
            <a:ext cx="944562" cy="457200"/>
          </a:xfrm>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lang="en-US" altLang="ar-SA" sz="1200" b="0" dirty="0">
                <a:latin typeface="Times New Roman" panose="02020603050405020304" pitchFamily="18" charset="0"/>
                <a:cs typeface="Times New Roman" panose="02020603050405020304" pitchFamily="18" charset="0"/>
              </a:rPr>
              <a:t>1.</a:t>
            </a:r>
            <a:fld id="{9A0DB2DC-4C9A-4742-B13C-FB6460FD3503}" type="slidenum">
              <a:rPr lang="en-US" altLang="ar-SA" sz="1200" b="0" dirty="0">
                <a:latin typeface="Times New Roman" panose="02020603050405020304" pitchFamily="18" charset="0"/>
                <a:cs typeface="Times New Roman" panose="02020603050405020304" pitchFamily="18" charset="0"/>
              </a:rPr>
            </a:fld>
            <a:endParaRPr lang="en-US" altLang="ar-SA" sz="12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14534</Words>
  <Application>WPS Presentation</Application>
  <PresentationFormat/>
  <Paragraphs>614</Paragraphs>
  <Slides>69</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69</vt:i4>
      </vt:variant>
    </vt:vector>
  </HeadingPairs>
  <TitlesOfParts>
    <vt:vector size="84" baseType="lpstr">
      <vt:lpstr>Arial</vt:lpstr>
      <vt:lpstr>SimSun</vt:lpstr>
      <vt:lpstr>Wingdings</vt:lpstr>
      <vt:lpstr>Tahoma</vt:lpstr>
      <vt:lpstr>Times New Roman</vt:lpstr>
      <vt:lpstr>Times</vt:lpstr>
      <vt:lpstr>CG Times</vt:lpstr>
      <vt:lpstr>Calibri</vt:lpstr>
      <vt:lpstr>Microsoft YaHei</vt:lpstr>
      <vt:lpstr>Arial Unicode MS</vt:lpstr>
      <vt:lpstr>Times New Roman</vt:lpstr>
      <vt:lpstr>Arial</vt:lpstr>
      <vt:lpstr>Calibri</vt:lpstr>
      <vt:lpstr>Wingdings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hp</cp:lastModifiedBy>
  <cp:revision>200</cp:revision>
  <dcterms:created xsi:type="dcterms:W3CDTF">2000-01-15T04:50:39Z</dcterms:created>
  <dcterms:modified xsi:type="dcterms:W3CDTF">2024-02-02T06:26:06Z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979C0F601FCD4E1B8531C7DC7583ABE9_13</vt:lpwstr>
  </property>
  <property fmtid="{D5CDD505-2E9C-101B-9397-08002B2CF9AE}" pid="3" name="KSOProductBuildVer">
    <vt:lpwstr>1033-12.2.0.13431</vt:lpwstr>
  </property>
</Properties>
</file>