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7" r:id="rId3"/>
    <p:sldId id="262" r:id="rId4"/>
    <p:sldId id="277" r:id="rId5"/>
    <p:sldId id="278" r:id="rId6"/>
    <p:sldId id="337" r:id="rId7"/>
    <p:sldId id="279" r:id="rId8"/>
    <p:sldId id="280" r:id="rId9"/>
    <p:sldId id="334" r:id="rId10"/>
    <p:sldId id="263" r:id="rId11"/>
    <p:sldId id="284" r:id="rId12"/>
    <p:sldId id="311" r:id="rId13"/>
    <p:sldId id="312" r:id="rId14"/>
    <p:sldId id="281" r:id="rId15"/>
    <p:sldId id="283" r:id="rId16"/>
    <p:sldId id="340" r:id="rId17"/>
    <p:sldId id="325" r:id="rId18"/>
    <p:sldId id="339" r:id="rId19"/>
    <p:sldId id="326" r:id="rId20"/>
    <p:sldId id="264" r:id="rId21"/>
    <p:sldId id="293" r:id="rId22"/>
    <p:sldId id="290" r:id="rId23"/>
    <p:sldId id="298" r:id="rId24"/>
    <p:sldId id="291" r:id="rId25"/>
    <p:sldId id="328" r:id="rId26"/>
    <p:sldId id="350" r:id="rId27"/>
    <p:sldId id="265" r:id="rId28"/>
    <p:sldId id="285" r:id="rId29"/>
    <p:sldId id="286" r:id="rId30"/>
    <p:sldId id="287" r:id="rId31"/>
    <p:sldId id="288" r:id="rId3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660066"/>
    <a:srgbClr val="CC0066"/>
    <a:srgbClr val="FFFF99"/>
    <a:srgbClr val="6600C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howGuides="1">
      <p:cViewPr varScale="1">
        <p:scale>
          <a:sx n="52" d="100"/>
          <a:sy n="52" d="100"/>
        </p:scale>
        <p:origin x="-210" y="-102"/>
      </p:cViewPr>
      <p:guideLst>
        <p:guide orient="horz" pos="2184"/>
        <p:guide pos="28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082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2226" name="Header Placeholder 52225"/>
          <p:cNvSpPr>
            <a:spLocks noGrp="1"/>
          </p:cNvSpPr>
          <p:nvPr>
            <p:ph type="hdr" sz="quarter"/>
          </p:nvPr>
        </p:nvSpPr>
        <p:spPr>
          <a:xfrm>
            <a:off x="0" y="0"/>
            <a:ext cx="2971800" cy="457200"/>
          </a:xfrm>
          <a:prstGeom prst="rect">
            <a:avLst/>
          </a:prstGeom>
          <a:noFill/>
          <a:ln w="9525">
            <a:noFill/>
          </a:ln>
        </p:spPr>
        <p:txBody>
          <a:bodyPr/>
          <a:p>
            <a:pPr lvl="0"/>
            <a:endParaRPr lang="en-US" sz="1200"/>
          </a:p>
        </p:txBody>
      </p:sp>
      <p:sp>
        <p:nvSpPr>
          <p:cNvPr id="52227" name="Date Placeholder 52226"/>
          <p:cNvSpPr>
            <a:spLocks noGrp="1"/>
          </p:cNvSpPr>
          <p:nvPr>
            <p:ph type="dt" sz="quarter" idx="1"/>
          </p:nvPr>
        </p:nvSpPr>
        <p:spPr>
          <a:xfrm>
            <a:off x="3886200" y="0"/>
            <a:ext cx="2971800" cy="457200"/>
          </a:xfrm>
          <a:prstGeom prst="rect">
            <a:avLst/>
          </a:prstGeom>
          <a:noFill/>
          <a:ln w="9525">
            <a:noFill/>
          </a:ln>
        </p:spPr>
        <p:txBody>
          <a:bodyPr/>
          <a:p>
            <a:pPr lvl="0" algn="r"/>
            <a:endParaRPr lang="en-US" sz="1200"/>
          </a:p>
        </p:txBody>
      </p:sp>
      <p:sp>
        <p:nvSpPr>
          <p:cNvPr id="52228" name="Footer Placeholder 52227"/>
          <p:cNvSpPr>
            <a:spLocks noGrp="1"/>
          </p:cNvSpPr>
          <p:nvPr>
            <p:ph type="ftr" sz="quarter" idx="2"/>
          </p:nvPr>
        </p:nvSpPr>
        <p:spPr>
          <a:xfrm>
            <a:off x="0" y="8686800"/>
            <a:ext cx="2971800" cy="457200"/>
          </a:xfrm>
          <a:prstGeom prst="rect">
            <a:avLst/>
          </a:prstGeom>
          <a:noFill/>
          <a:ln w="9525">
            <a:noFill/>
          </a:ln>
        </p:spPr>
        <p:txBody>
          <a:bodyPr anchor="b" anchorCtr="0"/>
          <a:p>
            <a:pPr lvl="0"/>
            <a:endParaRPr lang="en-US" sz="1200"/>
          </a:p>
        </p:txBody>
      </p:sp>
      <p:sp>
        <p:nvSpPr>
          <p:cNvPr id="52229" name="Slide Number Placeholder 52228"/>
          <p:cNvSpPr>
            <a:spLocks noGrp="1"/>
          </p:cNvSpPr>
          <p:nvPr>
            <p:ph type="sldNum" sz="quarter" idx="3"/>
          </p:nvPr>
        </p:nvSpPr>
        <p:spPr>
          <a:xfrm>
            <a:off x="3886200" y="8686800"/>
            <a:ext cx="2971800" cy="457200"/>
          </a:xfrm>
          <a:prstGeom prst="rect">
            <a:avLst/>
          </a:prstGeom>
          <a:noFill/>
          <a:ln w="9525">
            <a:noFill/>
          </a:ln>
        </p:spPr>
        <p:txBody>
          <a:bodyPr anchor="b" anchorCtr="0"/>
          <a:p>
            <a:pPr lvl="0" algn="r"/>
            <a:fld id="{9A0DB2DC-4C9A-4742-B13C-FB6460FD3503}" type="slidenum">
              <a:rPr lang="en-US" sz="1200"/>
            </a:fld>
            <a:endParaRPr 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Header Placeholder 14337"/>
          <p:cNvSpPr>
            <a:spLocks noGrp="1"/>
          </p:cNvSpPr>
          <p:nvPr>
            <p:ph type="hdr" sz="quarter"/>
          </p:nvPr>
        </p:nvSpPr>
        <p:spPr>
          <a:xfrm>
            <a:off x="0" y="0"/>
            <a:ext cx="2971800" cy="457200"/>
          </a:xfrm>
          <a:prstGeom prst="rect">
            <a:avLst/>
          </a:prstGeom>
          <a:noFill/>
          <a:ln w="9525">
            <a:noFill/>
          </a:ln>
        </p:spPr>
        <p:txBody>
          <a:bodyPr/>
          <a:p>
            <a:pPr lvl="0"/>
            <a:endParaRPr lang="en-US" sz="1200"/>
          </a:p>
        </p:txBody>
      </p:sp>
      <p:sp>
        <p:nvSpPr>
          <p:cNvPr id="14339" name="Date Placeholder 14338"/>
          <p:cNvSpPr>
            <a:spLocks noGrp="1"/>
          </p:cNvSpPr>
          <p:nvPr>
            <p:ph type="dt" idx="1"/>
          </p:nvPr>
        </p:nvSpPr>
        <p:spPr>
          <a:xfrm>
            <a:off x="3886200" y="0"/>
            <a:ext cx="2971800" cy="457200"/>
          </a:xfrm>
          <a:prstGeom prst="rect">
            <a:avLst/>
          </a:prstGeom>
          <a:noFill/>
          <a:ln w="9525">
            <a:noFill/>
          </a:ln>
        </p:spPr>
        <p:txBody>
          <a:bodyPr/>
          <a:p>
            <a:pPr lvl="0" algn="r"/>
            <a:endParaRPr lang="en-US" sz="1200"/>
          </a:p>
        </p:txBody>
      </p:sp>
      <p:sp>
        <p:nvSpPr>
          <p:cNvPr id="14340" name="Slide Image Placeholder 14339"/>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4341" name="Text Placeholder 14340"/>
          <p:cNvSpPr>
            <a:spLocks noGrp="1"/>
          </p:cNvSpPr>
          <p:nvPr>
            <p:ph type="body" sz="quarter" idx="3"/>
          </p:nvPr>
        </p:nvSpPr>
        <p:spPr>
          <a:xfrm>
            <a:off x="914400" y="4343400"/>
            <a:ext cx="50292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342" name="Footer Placeholder 14341"/>
          <p:cNvSpPr>
            <a:spLocks noGrp="1"/>
          </p:cNvSpPr>
          <p:nvPr>
            <p:ph type="ftr" sz="quarter" idx="4"/>
          </p:nvPr>
        </p:nvSpPr>
        <p:spPr>
          <a:xfrm>
            <a:off x="0" y="8686800"/>
            <a:ext cx="2971800" cy="457200"/>
          </a:xfrm>
          <a:prstGeom prst="rect">
            <a:avLst/>
          </a:prstGeom>
          <a:noFill/>
          <a:ln w="9525">
            <a:noFill/>
          </a:ln>
        </p:spPr>
        <p:txBody>
          <a:bodyPr anchor="b" anchorCtr="0"/>
          <a:p>
            <a:pPr lvl="0"/>
            <a:endParaRPr lang="en-US" sz="1200"/>
          </a:p>
        </p:txBody>
      </p:sp>
      <p:sp>
        <p:nvSpPr>
          <p:cNvPr id="14343" name="Slide Number Placeholder 14342"/>
          <p:cNvSpPr>
            <a:spLocks noGrp="1"/>
          </p:cNvSpPr>
          <p:nvPr>
            <p:ph type="sldNum" sz="quarter" idx="5"/>
          </p:nvPr>
        </p:nvSpPr>
        <p:spPr>
          <a:xfrm>
            <a:off x="3886200" y="8686800"/>
            <a:ext cx="2971800" cy="457200"/>
          </a:xfrm>
          <a:prstGeom prst="rect">
            <a:avLst/>
          </a:prstGeom>
          <a:noFill/>
          <a:ln w="9525">
            <a:noFill/>
          </a:ln>
        </p:spPr>
        <p:txBody>
          <a:bodyPr anchor="b" anchorCtr="0"/>
          <a:p>
            <a:pPr lvl="0" algn="r"/>
            <a:fld id="{9A0DB2DC-4C9A-4742-B13C-FB6460FD3503}" type="slidenum">
              <a:rPr lang="en-US" sz="1200"/>
            </a:fld>
            <a:endParaRPr lang="en-US" sz="120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B962C8B-B14F-4D97-AF65-F5344CB8AC3E}" type="datetime1">
              <a:rPr lang="en-US"/>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16657"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847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9724" y="1981200"/>
            <a:ext cx="380847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1025"/>
          <p:cNvSpPr>
            <a:spLocks noGrp="1"/>
          </p:cNvSpPr>
          <p:nvPr>
            <p:ph type="title"/>
          </p:nvPr>
        </p:nvSpPr>
        <p:spPr>
          <a:xfrm>
            <a:off x="685800" y="609600"/>
            <a:ext cx="7772400" cy="1143000"/>
          </a:xfrm>
          <a:prstGeom prst="rect">
            <a:avLst/>
          </a:prstGeom>
          <a:noFill/>
          <a:ln w="9525">
            <a:noFill/>
          </a:ln>
        </p:spPr>
        <p:txBody>
          <a:bodyPr anchor="ctr" anchorCtr="0"/>
          <a:p>
            <a:pPr lvl="0"/>
            <a:r>
              <a:rPr dirty="0"/>
              <a:t>Click to edit Master title style</a:t>
            </a:r>
            <a:endParaRPr dirty="0"/>
          </a:p>
        </p:txBody>
      </p:sp>
      <p:sp>
        <p:nvSpPr>
          <p:cNvPr id="1027" name="Text Placeholder 1026"/>
          <p:cNvSpPr>
            <a:spLocks noGrp="1"/>
          </p:cNvSpPr>
          <p:nvPr>
            <p:ph type="body" idx="1"/>
          </p:nvPr>
        </p:nvSpPr>
        <p:spPr>
          <a:xfrm>
            <a:off x="685800" y="1981200"/>
            <a:ext cx="7772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Date Placeholder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fld id="{BB962C8B-B14F-4D97-AF65-F5344CB8AC3E}" type="datetime1">
              <a:rPr lang="en-US"/>
            </a:fld>
            <a:endParaRPr lang="en-US"/>
          </a:p>
        </p:txBody>
      </p:sp>
      <p:sp>
        <p:nvSpPr>
          <p:cNvPr id="1029" name="Footer Placeholder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endParaRPr lang="en-US"/>
          </a:p>
        </p:txBody>
      </p:sp>
      <p:sp>
        <p:nvSpPr>
          <p:cNvPr id="1030" name="Slide Number Placeholder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rgbClr val="660066"/>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www.ietf.org/" TargetMode="External"/><Relationship Id="rId4" Type="http://schemas.openxmlformats.org/officeDocument/2006/relationships/hyperlink" Target="http://standards.ieee.org/" TargetMode="External"/><Relationship Id="rId3" Type="http://schemas.openxmlformats.org/officeDocument/2006/relationships/hyperlink" Target="http://www.ansi.org/" TargetMode="External"/><Relationship Id="rId2" Type="http://schemas.openxmlformats.org/officeDocument/2006/relationships/hyperlink" Target="http://www.itu.int/" TargetMode="External"/><Relationship Id="rId1" Type="http://schemas.openxmlformats.org/officeDocument/2006/relationships/hyperlink" Target="http://www.iso.c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3076" name="Title 3075"/>
          <p:cNvSpPr>
            <a:spLocks noGrp="1"/>
          </p:cNvSpPr>
          <p:nvPr>
            <p:ph type="ctrTitle"/>
          </p:nvPr>
        </p:nvSpPr>
        <p:spPr>
          <a:xfrm>
            <a:off x="685800" y="2286000"/>
            <a:ext cx="7772400" cy="1143000"/>
          </a:xfrm>
          <a:ln/>
        </p:spPr>
        <p:txBody>
          <a:bodyPr anchor="ctr" anchorCtr="0"/>
          <a:p>
            <a:pPr defTabSz="914400">
              <a:buClrTx/>
              <a:buSzTx/>
              <a:buFontTx/>
              <a:buNone/>
            </a:pPr>
            <a:r>
              <a:rPr lang="en-US" sz="4400" kern="1200" baseline="0">
                <a:solidFill>
                  <a:schemeClr val="hlink"/>
                </a:solidFill>
                <a:latin typeface="Times New Roman" panose="02020603050405020304" pitchFamily="18" charset="0"/>
              </a:rPr>
              <a:t>Lecture</a:t>
            </a:r>
            <a:r>
              <a:rPr sz="4400" kern="1200" baseline="0">
                <a:solidFill>
                  <a:schemeClr val="hlink"/>
                </a:solidFill>
                <a:latin typeface="Times New Roman" panose="02020603050405020304" pitchFamily="18" charset="0"/>
              </a:rPr>
              <a:t> 1. Introduction to Data Communications</a:t>
            </a:r>
            <a:endParaRPr sz="4400" kern="1200" baseline="0">
              <a:solidFill>
                <a:schemeClr val="hlink"/>
              </a:solidFill>
              <a:latin typeface="Times New Roman" panose="02020603050405020304" pitchFamily="18" charset="0"/>
            </a:endParaRPr>
          </a:p>
        </p:txBody>
      </p:sp>
      <p:sp>
        <p:nvSpPr>
          <p:cNvPr id="3077" name="Subtitle 3076"/>
          <p:cNvSpPr>
            <a:spLocks noGrp="1"/>
          </p:cNvSpPr>
          <p:nvPr>
            <p:ph type="subTitle" idx="1"/>
          </p:nvPr>
        </p:nvSpPr>
        <p:spPr>
          <a:xfrm>
            <a:off x="1371600" y="3886200"/>
            <a:ext cx="6400800" cy="1981200"/>
          </a:xfrm>
          <a:ln/>
        </p:spPr>
        <p:txBody>
          <a:bodyPr/>
          <a:p>
            <a:pPr defTabSz="914400">
              <a:buClrTx/>
              <a:buSzTx/>
              <a:buFontTx/>
            </a:pPr>
            <a:r>
              <a:rPr sz="3200" kern="1200" baseline="0">
                <a:latin typeface="Times New Roman" panose="02020603050405020304" pitchFamily="18" charset="0"/>
              </a:rPr>
              <a:t>Business Data Communications and Networking Fitzgerald and Dennis, 7th Edition</a:t>
            </a:r>
            <a:endParaRPr sz="3200" kern="1200" baseline="0">
              <a:latin typeface="Times New Roman" panose="02020603050405020304" pitchFamily="18" charset="0"/>
            </a:endParaRPr>
          </a:p>
          <a:p>
            <a:pPr defTabSz="914400">
              <a:buClrTx/>
              <a:buSzTx/>
              <a:buFontTx/>
            </a:pPr>
            <a:r>
              <a:rPr sz="2000" kern="1200" baseline="0">
                <a:latin typeface="Times New Roman" panose="02020603050405020304" pitchFamily="18" charset="0"/>
              </a:rPr>
              <a:t>Copyright © 2002 John Wiley &amp; Sons, Inc.</a:t>
            </a:r>
            <a:endParaRPr sz="3200" kern="1200" baseline="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34818" name="Title 34817"/>
          <p:cNvSpPr>
            <a:spLocks noGrp="1"/>
          </p:cNvSpPr>
          <p:nvPr>
            <p:ph type="title"/>
          </p:nvPr>
        </p:nvSpPr>
        <p:spPr>
          <a:xfrm>
            <a:off x="685800" y="152400"/>
            <a:ext cx="7772400" cy="609600"/>
          </a:xfrm>
          <a:ln/>
        </p:spPr>
        <p:txBody>
          <a:bodyPr anchor="ctr" anchorCtr="0"/>
          <a:p>
            <a:r>
              <a:rPr>
                <a:solidFill>
                  <a:schemeClr val="accent2"/>
                </a:solidFill>
              </a:rPr>
              <a:t>Multi-layer Network Models</a:t>
            </a:r>
            <a:endParaRPr>
              <a:solidFill>
                <a:schemeClr val="accent2"/>
              </a:solidFill>
            </a:endParaRPr>
          </a:p>
        </p:txBody>
      </p:sp>
      <p:sp>
        <p:nvSpPr>
          <p:cNvPr id="34819" name="Text Placeholder 34818"/>
          <p:cNvSpPr>
            <a:spLocks noGrp="1"/>
          </p:cNvSpPr>
          <p:nvPr>
            <p:ph type="body" idx="1"/>
          </p:nvPr>
        </p:nvSpPr>
        <p:spPr>
          <a:xfrm>
            <a:off x="685800" y="1219200"/>
            <a:ext cx="7772400" cy="4876800"/>
          </a:xfrm>
          <a:ln/>
        </p:spPr>
        <p:txBody>
          <a:bodyPr/>
          <a:p>
            <a:r>
              <a:t>The process of transferring a message between sender and receiver is more easily implemented by breaking it down into simpler components.</a:t>
            </a:r>
          </a:p>
          <a:p>
            <a:r>
              <a:t>Instead of a single layer, a group of layers are used, dividing up the tasks required for network communications.</a:t>
            </a:r>
          </a:p>
          <a:p>
            <a:r>
              <a:t>The two most important such network models are the OSI and Internet models.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66562" name="Title 66561"/>
          <p:cNvSpPr>
            <a:spLocks noGrp="1"/>
          </p:cNvSpPr>
          <p:nvPr>
            <p:ph type="title"/>
          </p:nvPr>
        </p:nvSpPr>
        <p:spPr>
          <a:xfrm>
            <a:off x="381000" y="228600"/>
            <a:ext cx="8305800" cy="685800"/>
          </a:xfrm>
          <a:ln/>
        </p:spPr>
        <p:txBody>
          <a:bodyPr anchor="ctr" anchorCtr="0"/>
          <a:p>
            <a:r>
              <a:rPr sz="4000">
                <a:solidFill>
                  <a:schemeClr val="accent2"/>
                </a:solidFill>
              </a:rPr>
              <a:t>The OSI Networking Reference Model</a:t>
            </a:r>
            <a:endParaRPr sz="4000">
              <a:solidFill>
                <a:schemeClr val="accent2"/>
              </a:solidFill>
            </a:endParaRPr>
          </a:p>
        </p:txBody>
      </p:sp>
      <p:sp>
        <p:nvSpPr>
          <p:cNvPr id="66563" name="Text Placeholder 66562"/>
          <p:cNvSpPr>
            <a:spLocks noGrp="1"/>
          </p:cNvSpPr>
          <p:nvPr>
            <p:ph type="body" idx="1"/>
          </p:nvPr>
        </p:nvSpPr>
        <p:spPr>
          <a:xfrm>
            <a:off x="685800" y="1219200"/>
            <a:ext cx="7772400" cy="4876800"/>
          </a:xfrm>
          <a:ln/>
        </p:spPr>
        <p:txBody>
          <a:bodyPr/>
          <a:p>
            <a:r>
              <a:t>Stands for Open Systems Interconnection</a:t>
            </a:r>
          </a:p>
          <a:p>
            <a:r>
              <a:t>Created by the International Standards Organization (ISO) as a framework for computer network standards</a:t>
            </a:r>
          </a:p>
          <a:p>
            <a:r>
              <a:t>Released in 1984, the model has 7 layers (</a:t>
            </a:r>
            <a:r>
              <a:rPr>
                <a:solidFill>
                  <a:schemeClr val="accent2"/>
                </a:solidFill>
              </a:rPr>
              <a:t>see Figure 1-3</a:t>
            </a:r>
            <a: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67586" name="Title 67585"/>
          <p:cNvSpPr>
            <a:spLocks noGrp="1"/>
          </p:cNvSpPr>
          <p:nvPr>
            <p:ph type="title"/>
          </p:nvPr>
        </p:nvSpPr>
        <p:spPr>
          <a:xfrm>
            <a:off x="685800" y="228600"/>
            <a:ext cx="7772400" cy="457200"/>
          </a:xfrm>
          <a:ln/>
        </p:spPr>
        <p:txBody>
          <a:bodyPr anchor="ctr" anchorCtr="0"/>
          <a:p>
            <a:r>
              <a:rPr sz="4000">
                <a:solidFill>
                  <a:schemeClr val="accent2"/>
                </a:solidFill>
              </a:rPr>
              <a:t>The OSI 7-layer Model</a:t>
            </a:r>
            <a:r>
              <a:t> </a:t>
            </a:r>
          </a:p>
        </p:txBody>
      </p:sp>
      <p:sp>
        <p:nvSpPr>
          <p:cNvPr id="67587" name="Text Placeholder 67586"/>
          <p:cNvSpPr>
            <a:spLocks noGrp="1"/>
          </p:cNvSpPr>
          <p:nvPr>
            <p:ph type="body" idx="1"/>
          </p:nvPr>
        </p:nvSpPr>
        <p:spPr>
          <a:xfrm>
            <a:off x="381000" y="914400"/>
            <a:ext cx="8077200" cy="5486400"/>
          </a:xfrm>
          <a:ln/>
        </p:spPr>
        <p:txBody>
          <a:bodyPr/>
          <a:p>
            <a:pPr>
              <a:lnSpc>
                <a:spcPct val="90000"/>
              </a:lnSpc>
              <a:buNone/>
            </a:pPr>
            <a:r>
              <a:rPr sz="2400" b="1"/>
              <a:t>Application</a:t>
            </a:r>
            <a:r>
              <a:rPr sz="2400"/>
              <a:t>: provides a set of utilities used by application programs </a:t>
            </a:r>
            <a:endParaRPr sz="2400"/>
          </a:p>
          <a:p>
            <a:pPr>
              <a:lnSpc>
                <a:spcPct val="90000"/>
              </a:lnSpc>
              <a:buNone/>
            </a:pPr>
            <a:r>
              <a:rPr sz="2400" b="1"/>
              <a:t>Presentation</a:t>
            </a:r>
            <a:r>
              <a:rPr sz="2400"/>
              <a:t>: formats data for presentation to the user, provides data interfaces, data compression and translation between different data formats</a:t>
            </a:r>
            <a:endParaRPr sz="2400"/>
          </a:p>
          <a:p>
            <a:pPr>
              <a:lnSpc>
                <a:spcPct val="90000"/>
              </a:lnSpc>
              <a:buNone/>
            </a:pPr>
            <a:r>
              <a:rPr sz="2400" b="1"/>
              <a:t>Session</a:t>
            </a:r>
            <a:r>
              <a:rPr sz="2400"/>
              <a:t>: responsible for initiating, maintaining and terminating each logical session between sender and receiver</a:t>
            </a:r>
            <a:endParaRPr sz="2400"/>
          </a:p>
          <a:p>
            <a:pPr>
              <a:lnSpc>
                <a:spcPct val="90000"/>
              </a:lnSpc>
              <a:buNone/>
            </a:pPr>
            <a:r>
              <a:rPr sz="2400" b="1"/>
              <a:t>Transport</a:t>
            </a:r>
            <a:r>
              <a:rPr sz="2400"/>
              <a:t>: deals with end-to-end issues such as segmenting the message for network transport, and maintaining the logical connections between sender and receiver</a:t>
            </a:r>
            <a:endParaRPr sz="2400"/>
          </a:p>
          <a:p>
            <a:pPr>
              <a:lnSpc>
                <a:spcPct val="90000"/>
              </a:lnSpc>
              <a:buNone/>
            </a:pPr>
            <a:r>
              <a:rPr sz="2400" b="1"/>
              <a:t>Network</a:t>
            </a:r>
            <a:r>
              <a:rPr sz="2400"/>
              <a:t>: responsible for making routing decisions</a:t>
            </a:r>
            <a:endParaRPr sz="2400"/>
          </a:p>
          <a:p>
            <a:pPr>
              <a:lnSpc>
                <a:spcPct val="90000"/>
              </a:lnSpc>
              <a:buNone/>
            </a:pPr>
            <a:r>
              <a:rPr sz="2400" b="1"/>
              <a:t>Data Link</a:t>
            </a:r>
            <a:r>
              <a:rPr sz="2400"/>
              <a:t>: deals with message delineation, error control and network medium access control</a:t>
            </a:r>
            <a:endParaRPr sz="2400"/>
          </a:p>
          <a:p>
            <a:pPr>
              <a:lnSpc>
                <a:spcPct val="90000"/>
              </a:lnSpc>
              <a:buNone/>
            </a:pPr>
            <a:r>
              <a:rPr sz="2400" b="1"/>
              <a:t>Physical</a:t>
            </a:r>
            <a:r>
              <a:rPr sz="2400"/>
              <a:t>: defines how  individual bits are formatted to be  transmitted through the network</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31746" name="Title 31745"/>
          <p:cNvSpPr>
            <a:spLocks noGrp="1"/>
          </p:cNvSpPr>
          <p:nvPr>
            <p:ph type="title"/>
          </p:nvPr>
        </p:nvSpPr>
        <p:spPr>
          <a:xfrm>
            <a:off x="685800" y="228600"/>
            <a:ext cx="8001000" cy="685800"/>
          </a:xfrm>
          <a:ln/>
        </p:spPr>
        <p:txBody>
          <a:bodyPr anchor="ctr" anchorCtr="0"/>
          <a:p>
            <a:r>
              <a:rPr sz="4000">
                <a:solidFill>
                  <a:schemeClr val="accent2"/>
                </a:solidFill>
              </a:rPr>
              <a:t>The Internet (TCP/IP) Protocol Suite</a:t>
            </a:r>
            <a:endParaRPr sz="4000">
              <a:solidFill>
                <a:schemeClr val="accent2"/>
              </a:solidFill>
            </a:endParaRPr>
          </a:p>
        </p:txBody>
      </p:sp>
      <p:sp>
        <p:nvSpPr>
          <p:cNvPr id="31747" name="Text Placeholder 31746"/>
          <p:cNvSpPr>
            <a:spLocks noGrp="1"/>
          </p:cNvSpPr>
          <p:nvPr>
            <p:ph type="body" idx="1"/>
          </p:nvPr>
        </p:nvSpPr>
        <p:spPr>
          <a:xfrm>
            <a:off x="685800" y="1219200"/>
            <a:ext cx="7772400" cy="4876800"/>
          </a:xfrm>
          <a:ln/>
        </p:spPr>
        <p:txBody>
          <a:bodyPr/>
          <a:p>
            <a:pPr>
              <a:lnSpc>
                <a:spcPct val="90000"/>
              </a:lnSpc>
            </a:pPr>
            <a:r>
              <a:rPr sz="2800"/>
              <a:t>Stands for Transmission Control Protocol/ Internet Protocol. Used on the Internet.</a:t>
            </a:r>
            <a:endParaRPr sz="2800"/>
          </a:p>
          <a:p>
            <a:pPr>
              <a:lnSpc>
                <a:spcPct val="90000"/>
              </a:lnSpc>
            </a:pPr>
            <a:r>
              <a:rPr sz="2800"/>
              <a:t>TCP/IP’s 5 layer suite was developed to solve to the problem of internetworking </a:t>
            </a:r>
            <a:endParaRPr sz="2800"/>
          </a:p>
          <a:p>
            <a:pPr>
              <a:lnSpc>
                <a:spcPct val="90000"/>
              </a:lnSpc>
            </a:pPr>
            <a:r>
              <a:rPr sz="2800"/>
              <a:t>Network layers can also be placed in three groups: </a:t>
            </a:r>
            <a:endParaRPr sz="2800"/>
          </a:p>
          <a:p>
            <a:pPr lvl="1">
              <a:lnSpc>
                <a:spcPct val="90000"/>
              </a:lnSpc>
            </a:pPr>
            <a:r>
              <a:rPr sz="2400" b="1" u="sng"/>
              <a:t>application layer</a:t>
            </a:r>
            <a:r>
              <a:rPr sz="2400"/>
              <a:t> (includes the application layer),</a:t>
            </a:r>
            <a:endParaRPr sz="2400"/>
          </a:p>
          <a:p>
            <a:pPr lvl="1">
              <a:lnSpc>
                <a:spcPct val="90000"/>
              </a:lnSpc>
            </a:pPr>
            <a:r>
              <a:rPr sz="2400" b="1" u="sng"/>
              <a:t>internetwork layer</a:t>
            </a:r>
            <a:r>
              <a:rPr sz="2400"/>
              <a:t> (includes the transport and network layers)</a:t>
            </a:r>
            <a:endParaRPr sz="2400"/>
          </a:p>
          <a:p>
            <a:pPr lvl="1">
              <a:lnSpc>
                <a:spcPct val="90000"/>
              </a:lnSpc>
            </a:pPr>
            <a:r>
              <a:rPr sz="2400" b="1" u="sng"/>
              <a:t>hardware layer</a:t>
            </a:r>
            <a:r>
              <a:rPr sz="2400"/>
              <a:t> (includes the data link and physical layers).</a:t>
            </a:r>
            <a:r>
              <a:rPr sz="2400">
                <a:solidFill>
                  <a:schemeClr val="accent2"/>
                </a:solidFill>
              </a:rPr>
              <a:t> </a:t>
            </a:r>
            <a:endParaRPr sz="2400">
              <a:solidFill>
                <a:schemeClr val="accent2"/>
              </a:solidFill>
            </a:endParaRPr>
          </a:p>
          <a:p>
            <a:pPr>
              <a:lnSpc>
                <a:spcPct val="90000"/>
              </a:lnSpc>
            </a:pPr>
            <a:r>
              <a:rPr sz="2800">
                <a:solidFill>
                  <a:schemeClr val="accent2"/>
                </a:solidFill>
              </a:rPr>
              <a:t>See Figure 1-3.</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33794" name="Title 33793"/>
          <p:cNvSpPr>
            <a:spLocks noGrp="1"/>
          </p:cNvSpPr>
          <p:nvPr>
            <p:ph type="title"/>
          </p:nvPr>
        </p:nvSpPr>
        <p:spPr>
          <a:xfrm>
            <a:off x="685800" y="381000"/>
            <a:ext cx="7772400" cy="609600"/>
          </a:xfrm>
          <a:ln/>
        </p:spPr>
        <p:txBody>
          <a:bodyPr anchor="ctr" anchorCtr="0"/>
          <a:p>
            <a:r>
              <a:rPr>
                <a:solidFill>
                  <a:schemeClr val="accent2"/>
                </a:solidFill>
              </a:rPr>
              <a:t>The Internet’s 5-Layer Model</a:t>
            </a:r>
          </a:p>
        </p:txBody>
      </p:sp>
      <p:sp>
        <p:nvSpPr>
          <p:cNvPr id="33795" name="Text Placeholder 33794"/>
          <p:cNvSpPr>
            <a:spLocks noGrp="1"/>
          </p:cNvSpPr>
          <p:nvPr>
            <p:ph type="body" idx="1"/>
          </p:nvPr>
        </p:nvSpPr>
        <p:spPr>
          <a:xfrm>
            <a:off x="685800" y="1371600"/>
            <a:ext cx="7772400" cy="4724400"/>
          </a:xfrm>
          <a:ln/>
        </p:spPr>
        <p:txBody>
          <a:bodyPr/>
          <a:p>
            <a:pPr>
              <a:lnSpc>
                <a:spcPct val="90000"/>
              </a:lnSpc>
              <a:buNone/>
            </a:pPr>
            <a:r>
              <a:rPr sz="2800" b="1"/>
              <a:t>Application</a:t>
            </a:r>
            <a:r>
              <a:rPr sz="2800"/>
              <a:t>: used by application program </a:t>
            </a:r>
            <a:endParaRPr sz="2800"/>
          </a:p>
          <a:p>
            <a:pPr>
              <a:lnSpc>
                <a:spcPct val="90000"/>
              </a:lnSpc>
              <a:buNone/>
            </a:pPr>
            <a:r>
              <a:rPr sz="2800" b="1"/>
              <a:t>Transport</a:t>
            </a:r>
            <a:r>
              <a:rPr sz="2800"/>
              <a:t>: responsible for establishing end-to-end connections, translates domain names into numeric addresses and segments messages</a:t>
            </a:r>
            <a:endParaRPr sz="2800"/>
          </a:p>
          <a:p>
            <a:pPr>
              <a:lnSpc>
                <a:spcPct val="90000"/>
              </a:lnSpc>
              <a:buNone/>
            </a:pPr>
            <a:r>
              <a:rPr sz="2800" b="1"/>
              <a:t>Network</a:t>
            </a:r>
            <a:r>
              <a:rPr sz="2800"/>
              <a:t>*: responsible for end-to-end addressing and routing, determines destination address if unknown</a:t>
            </a:r>
            <a:endParaRPr sz="2800"/>
          </a:p>
          <a:p>
            <a:pPr>
              <a:lnSpc>
                <a:spcPct val="90000"/>
              </a:lnSpc>
              <a:buNone/>
            </a:pPr>
            <a:r>
              <a:rPr sz="2800" b="1"/>
              <a:t>Data Link</a:t>
            </a:r>
            <a:r>
              <a:rPr sz="2800"/>
              <a:t>*: deals with message delineation, error control &amp; network access</a:t>
            </a:r>
            <a:endParaRPr sz="2800"/>
          </a:p>
          <a:p>
            <a:pPr>
              <a:lnSpc>
                <a:spcPct val="90000"/>
              </a:lnSpc>
              <a:buNone/>
            </a:pPr>
            <a:r>
              <a:rPr sz="2800" b="1"/>
              <a:t>Physical</a:t>
            </a:r>
            <a:r>
              <a:rPr sz="2800"/>
              <a:t>*: defines how information will be transmitted through the network</a:t>
            </a:r>
            <a:endParaRPr sz="2800"/>
          </a:p>
        </p:txBody>
      </p:sp>
      <p:sp>
        <p:nvSpPr>
          <p:cNvPr id="33798" name="Text Box 33797"/>
          <p:cNvSpPr txBox="1"/>
          <p:nvPr/>
        </p:nvSpPr>
        <p:spPr>
          <a:xfrm>
            <a:off x="990600" y="6172200"/>
            <a:ext cx="6400800" cy="519113"/>
          </a:xfrm>
          <a:prstGeom prst="rect">
            <a:avLst/>
          </a:prstGeom>
          <a:noFill/>
          <a:ln w="9525">
            <a:noFill/>
          </a:ln>
        </p:spPr>
        <p:txBody>
          <a:bodyPr wrap="none" anchor="t" anchorCtr="0">
            <a:spAutoFit/>
          </a:bodyPr>
          <a:p>
            <a:r>
              <a:t>*same as corresponding layer in OSI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104450" name="Title 104449"/>
          <p:cNvSpPr>
            <a:spLocks noGrp="1"/>
          </p:cNvSpPr>
          <p:nvPr>
            <p:ph type="ctrTitle"/>
          </p:nvPr>
        </p:nvSpPr>
        <p:spPr>
          <a:xfrm>
            <a:off x="838200" y="5943600"/>
            <a:ext cx="5867400" cy="457200"/>
          </a:xfrm>
          <a:ln/>
        </p:spPr>
        <p:txBody>
          <a:bodyPr anchor="ctr" anchorCtr="0"/>
          <a:p>
            <a:pPr algn="l" defTabSz="914400">
              <a:buClrTx/>
              <a:buSzTx/>
              <a:buFontTx/>
              <a:buNone/>
            </a:pPr>
            <a:r>
              <a:rPr sz="3600" kern="1200" baseline="0">
                <a:solidFill>
                  <a:schemeClr val="accent2"/>
                </a:solidFill>
                <a:latin typeface="Times New Roman" panose="02020603050405020304" pitchFamily="18" charset="0"/>
              </a:rPr>
              <a:t>Figure 1-3: Network Models</a:t>
            </a:r>
            <a:endParaRPr sz="3600" kern="1200" baseline="0">
              <a:solidFill>
                <a:srgbClr val="FF0000"/>
              </a:solidFill>
              <a:latin typeface="Times New Roman" panose="02020603050405020304" pitchFamily="18" charset="0"/>
            </a:endParaRPr>
          </a:p>
        </p:txBody>
      </p:sp>
      <p:pic>
        <p:nvPicPr>
          <p:cNvPr id="104451" name="Picture 104450" descr="E:\FD1\01.03.jpg"/>
          <p:cNvPicPr>
            <a:picLocks noChangeAspect="1"/>
          </p:cNvPicPr>
          <p:nvPr/>
        </p:nvPicPr>
        <p:blipFill>
          <a:blip r:embed="rId1"/>
          <a:stretch>
            <a:fillRect/>
          </a:stretch>
        </p:blipFill>
        <p:spPr>
          <a:xfrm>
            <a:off x="762000" y="533400"/>
            <a:ext cx="7543800" cy="51054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81922" name="Title 81921"/>
          <p:cNvSpPr>
            <a:spLocks noGrp="1"/>
          </p:cNvSpPr>
          <p:nvPr>
            <p:ph type="title"/>
          </p:nvPr>
        </p:nvSpPr>
        <p:spPr>
          <a:xfrm>
            <a:off x="609600" y="228600"/>
            <a:ext cx="7772400" cy="990600"/>
          </a:xfrm>
          <a:ln/>
        </p:spPr>
        <p:txBody>
          <a:bodyPr anchor="ctr" anchorCtr="0"/>
          <a:p>
            <a:r>
              <a:rPr sz="3600">
                <a:solidFill>
                  <a:schemeClr val="accent2"/>
                </a:solidFill>
              </a:rPr>
              <a:t>Message Transmission Using Layers</a:t>
            </a:r>
            <a:br>
              <a:rPr sz="3600">
                <a:solidFill>
                  <a:schemeClr val="accent2"/>
                </a:solidFill>
              </a:rPr>
            </a:br>
            <a:r>
              <a:rPr sz="3600">
                <a:solidFill>
                  <a:schemeClr val="accent2"/>
                </a:solidFill>
              </a:rPr>
              <a:t>(Figure 1-4)</a:t>
            </a:r>
            <a:endParaRPr sz="3600">
              <a:solidFill>
                <a:schemeClr val="accent2"/>
              </a:solidFill>
            </a:endParaRPr>
          </a:p>
        </p:txBody>
      </p:sp>
      <p:sp>
        <p:nvSpPr>
          <p:cNvPr id="81923" name="Text Placeholder 81922"/>
          <p:cNvSpPr>
            <a:spLocks noGrp="1"/>
          </p:cNvSpPr>
          <p:nvPr>
            <p:ph type="body" idx="1"/>
          </p:nvPr>
        </p:nvSpPr>
        <p:spPr>
          <a:xfrm>
            <a:off x="381000" y="1447800"/>
            <a:ext cx="8382000" cy="4648200"/>
          </a:xfrm>
          <a:ln/>
        </p:spPr>
        <p:txBody>
          <a:bodyPr/>
          <a:p>
            <a:r>
              <a:rPr sz="2800"/>
              <a:t>Network model layers use protocols, i.e., sets of rules to define how to communicate at each layer and how to interface with adjacent layers.</a:t>
            </a:r>
            <a:endParaRPr sz="2800"/>
          </a:p>
          <a:p>
            <a:r>
              <a:rPr sz="2800"/>
              <a:t>Generally, messages travel down all network layers.</a:t>
            </a:r>
            <a:endParaRPr sz="2800"/>
          </a:p>
          <a:p>
            <a:r>
              <a:rPr sz="2800"/>
              <a:t>When a message is sent to the next layer, that layer places it in an envelope and adds addressing information related to that layer.</a:t>
            </a:r>
            <a:endParaRPr sz="2800"/>
          </a:p>
          <a:p>
            <a:r>
              <a:rPr sz="2800"/>
              <a:t>At the receiving end, messages travels up through the network layers, each layer removing the envelopes added when the message was sent.</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102402" name="Title 102401"/>
          <p:cNvSpPr>
            <a:spLocks noGrp="1"/>
          </p:cNvSpPr>
          <p:nvPr>
            <p:ph type="ctrTitle"/>
          </p:nvPr>
        </p:nvSpPr>
        <p:spPr>
          <a:xfrm>
            <a:off x="304800" y="6172200"/>
            <a:ext cx="8305800" cy="457200"/>
          </a:xfrm>
          <a:ln/>
        </p:spPr>
        <p:txBody>
          <a:bodyPr anchor="ctr" anchorCtr="0"/>
          <a:p>
            <a:pPr defTabSz="914400">
              <a:buClrTx/>
              <a:buSzTx/>
              <a:buFontTx/>
              <a:buNone/>
            </a:pPr>
            <a:r>
              <a:rPr sz="2800" kern="1200" baseline="0">
                <a:solidFill>
                  <a:schemeClr val="accent2"/>
                </a:solidFill>
                <a:latin typeface="Times New Roman" panose="02020603050405020304" pitchFamily="18" charset="0"/>
                <a:cs typeface="Times New Roman" panose="02020603050405020304" pitchFamily="18" charset="0"/>
              </a:rPr>
              <a:t>Fig. 1-4 Message transmission using layers</a:t>
            </a:r>
            <a:endParaRPr sz="2800" kern="1200" baseline="0">
              <a:solidFill>
                <a:schemeClr val="accent2"/>
              </a:solidFill>
              <a:latin typeface="Times New Roman" panose="02020603050405020304" pitchFamily="18" charset="0"/>
              <a:ea typeface="Times New Roman" panose="02020603050405020304" pitchFamily="18" charset="0"/>
            </a:endParaRPr>
          </a:p>
        </p:txBody>
      </p:sp>
      <p:pic>
        <p:nvPicPr>
          <p:cNvPr id="102403" name="Picture 102402" descr="C:\Documents and Settings\My Documents\FD7 Slideshows\Final Ch. 1-4\01.04.jpg"/>
          <p:cNvPicPr>
            <a:picLocks noChangeAspect="1"/>
          </p:cNvPicPr>
          <p:nvPr/>
        </p:nvPicPr>
        <p:blipFill>
          <a:blip r:embed="rId1"/>
          <a:stretch>
            <a:fillRect/>
          </a:stretch>
        </p:blipFill>
        <p:spPr>
          <a:xfrm>
            <a:off x="457200" y="381000"/>
            <a:ext cx="8229600" cy="57150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82946" name="Title 82945"/>
          <p:cNvSpPr>
            <a:spLocks noGrp="1"/>
          </p:cNvSpPr>
          <p:nvPr>
            <p:ph type="title"/>
          </p:nvPr>
        </p:nvSpPr>
        <p:spPr>
          <a:xfrm>
            <a:off x="685800" y="152400"/>
            <a:ext cx="7772400" cy="1143000"/>
          </a:xfrm>
          <a:ln/>
        </p:spPr>
        <p:txBody>
          <a:bodyPr anchor="ctr" anchorCtr="0"/>
          <a:p>
            <a:r>
              <a:rPr sz="3600">
                <a:solidFill>
                  <a:schemeClr val="accent2"/>
                </a:solidFill>
              </a:rPr>
              <a:t>Networking Example: clicking on a WWW hyperlink</a:t>
            </a:r>
            <a:endParaRPr sz="3600">
              <a:solidFill>
                <a:schemeClr val="accent2"/>
              </a:solidFill>
            </a:endParaRPr>
          </a:p>
        </p:txBody>
      </p:sp>
      <p:sp>
        <p:nvSpPr>
          <p:cNvPr id="82947" name="Text Placeholder 82946"/>
          <p:cNvSpPr>
            <a:spLocks noGrp="1"/>
          </p:cNvSpPr>
          <p:nvPr>
            <p:ph type="body" idx="1"/>
          </p:nvPr>
        </p:nvSpPr>
        <p:spPr>
          <a:xfrm>
            <a:off x="381000" y="1524000"/>
            <a:ext cx="8153400" cy="4800600"/>
          </a:xfrm>
          <a:ln/>
        </p:spPr>
        <p:txBody>
          <a:bodyPr/>
          <a:p>
            <a:pPr>
              <a:lnSpc>
                <a:spcPct val="90000"/>
              </a:lnSpc>
            </a:pPr>
            <a:r>
              <a:rPr sz="2400"/>
              <a:t>Clicking on a hyperlink starts an HTTP request-response cycle. First, the user’s browser sends an HTTP request.</a:t>
            </a:r>
            <a:endParaRPr sz="2400"/>
          </a:p>
          <a:p>
            <a:pPr>
              <a:lnSpc>
                <a:spcPct val="90000"/>
              </a:lnSpc>
            </a:pPr>
            <a:r>
              <a:rPr sz="2400"/>
              <a:t>The HTTP request is then handed to the transport layer’s TCP protocol and placed in a TCP segment.</a:t>
            </a:r>
            <a:endParaRPr sz="2400"/>
          </a:p>
          <a:p>
            <a:pPr>
              <a:lnSpc>
                <a:spcPct val="90000"/>
              </a:lnSpc>
            </a:pPr>
            <a:r>
              <a:rPr sz="2400"/>
              <a:t>The TCP segment is placed in an IP (network layer) packet.</a:t>
            </a:r>
            <a:endParaRPr sz="2400"/>
          </a:p>
          <a:p>
            <a:pPr>
              <a:lnSpc>
                <a:spcPct val="90000"/>
              </a:lnSpc>
            </a:pPr>
            <a:r>
              <a:rPr sz="2400"/>
              <a:t>The IP packet is next placed in a Data Link layer (such as     Ethernet) frame and sent out over the network media as a series of 1s and 0s defined by the physical layer.</a:t>
            </a:r>
            <a:endParaRPr sz="2400"/>
          </a:p>
          <a:p>
            <a:pPr>
              <a:lnSpc>
                <a:spcPct val="90000"/>
              </a:lnSpc>
            </a:pPr>
            <a:r>
              <a:rPr sz="2400"/>
              <a:t>On the web server, this process occurs in reverse, each layer removing the overhead information added by each layer until the HTTP request is finally produced for the server to read.</a:t>
            </a:r>
            <a:endParaRPr sz="2400"/>
          </a:p>
          <a:p>
            <a:pPr>
              <a:lnSpc>
                <a:spcPct val="90000"/>
              </a:lnSpc>
            </a:pPr>
            <a:r>
              <a:rPr sz="2400"/>
              <a:t>The server then sends an HTTP response back to the client which is sent back to the user’s browser.</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10242" name="Title 10241"/>
          <p:cNvSpPr>
            <a:spLocks noGrp="1"/>
          </p:cNvSpPr>
          <p:nvPr>
            <p:ph type="title"/>
          </p:nvPr>
        </p:nvSpPr>
        <p:spPr>
          <a:ln/>
        </p:spPr>
        <p:txBody>
          <a:bodyPr anchor="ctr" anchorCtr="0"/>
          <a:p>
            <a:r>
              <a:rPr>
                <a:solidFill>
                  <a:schemeClr val="hlink"/>
                </a:solidFill>
              </a:rPr>
              <a:t>Network Standards</a:t>
            </a:r>
            <a:endParaRPr>
              <a:solidFill>
                <a:schemeClr val="hlin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8194" name="Title 8193"/>
          <p:cNvSpPr>
            <a:spLocks noGrp="1"/>
          </p:cNvSpPr>
          <p:nvPr>
            <p:ph type="title"/>
          </p:nvPr>
        </p:nvSpPr>
        <p:spPr>
          <a:ln/>
        </p:spPr>
        <p:txBody>
          <a:bodyPr anchor="ctr" anchorCtr="0"/>
          <a:p>
            <a:r>
              <a:rPr>
                <a:solidFill>
                  <a:schemeClr val="hlink"/>
                </a:solidFill>
              </a:rPr>
              <a:t>Data Communications Networks</a:t>
            </a:r>
            <a:endParaRPr>
              <a:solidFill>
                <a:schemeClr val="hlink"/>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44034" name="Title 44033"/>
          <p:cNvSpPr>
            <a:spLocks noGrp="1"/>
          </p:cNvSpPr>
          <p:nvPr>
            <p:ph type="title"/>
          </p:nvPr>
        </p:nvSpPr>
        <p:spPr>
          <a:ln/>
        </p:spPr>
        <p:txBody>
          <a:bodyPr anchor="ctr" anchorCtr="0"/>
          <a:p>
            <a:r>
              <a:rPr>
                <a:solidFill>
                  <a:schemeClr val="accent2"/>
                </a:solidFill>
              </a:rPr>
              <a:t>Why Standards?</a:t>
            </a:r>
            <a:endParaRPr>
              <a:solidFill>
                <a:schemeClr val="accent2"/>
              </a:solidFill>
            </a:endParaRPr>
          </a:p>
        </p:txBody>
      </p:sp>
      <p:sp>
        <p:nvSpPr>
          <p:cNvPr id="44035" name="Text Placeholder 44034"/>
          <p:cNvSpPr>
            <a:spLocks noGrp="1"/>
          </p:cNvSpPr>
          <p:nvPr>
            <p:ph type="body" idx="1"/>
          </p:nvPr>
        </p:nvSpPr>
        <p:spPr>
          <a:ln/>
        </p:spPr>
        <p:txBody>
          <a:bodyPr/>
          <a:p>
            <a:pPr>
              <a:lnSpc>
                <a:spcPct val="90000"/>
              </a:lnSpc>
            </a:pPr>
            <a:r>
              <a:t>Standards provide a fixed way for hardware and/or software systems to communicate.</a:t>
            </a:r>
          </a:p>
          <a:p>
            <a:pPr>
              <a:lnSpc>
                <a:spcPct val="90000"/>
              </a:lnSpc>
            </a:pPr>
            <a:r>
              <a:t>For example, USB enables two pieces of equipment to interface even though they are manufactured by different companies.</a:t>
            </a:r>
          </a:p>
          <a:p>
            <a:pPr>
              <a:lnSpc>
                <a:spcPct val="90000"/>
              </a:lnSpc>
            </a:pPr>
            <a:r>
              <a:t>By allowing hardware and software from different companies to interconnect, standards help promote competition.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40962" name="Title 40961"/>
          <p:cNvSpPr>
            <a:spLocks noGrp="1"/>
          </p:cNvSpPr>
          <p:nvPr>
            <p:ph type="title"/>
          </p:nvPr>
        </p:nvSpPr>
        <p:spPr>
          <a:ln/>
        </p:spPr>
        <p:txBody>
          <a:bodyPr anchor="ctr" anchorCtr="0"/>
          <a:p>
            <a:r>
              <a:rPr>
                <a:solidFill>
                  <a:schemeClr val="accent2"/>
                </a:solidFill>
              </a:rPr>
              <a:t>Types of Standards</a:t>
            </a:r>
            <a:endParaRPr>
              <a:solidFill>
                <a:schemeClr val="accent2"/>
              </a:solidFill>
            </a:endParaRPr>
          </a:p>
        </p:txBody>
      </p:sp>
      <p:sp>
        <p:nvSpPr>
          <p:cNvPr id="40963" name="Text Placeholder 40962"/>
          <p:cNvSpPr>
            <a:spLocks noGrp="1"/>
          </p:cNvSpPr>
          <p:nvPr>
            <p:ph type="body" idx="1"/>
          </p:nvPr>
        </p:nvSpPr>
        <p:spPr>
          <a:xfrm>
            <a:off x="609600" y="1981200"/>
            <a:ext cx="7924800" cy="4114800"/>
          </a:xfrm>
          <a:ln/>
        </p:spPr>
        <p:txBody>
          <a:bodyPr/>
          <a:p>
            <a:r>
              <a:t>There are two main types of standards:</a:t>
            </a:r>
          </a:p>
          <a:p>
            <a:r>
              <a:rPr b="1"/>
              <a:t>Formal</a:t>
            </a:r>
            <a:r>
              <a:t>: a standard developed by an industry or government standards-making body</a:t>
            </a:r>
          </a:p>
          <a:p>
            <a:r>
              <a:rPr b="1"/>
              <a:t>De facto</a:t>
            </a:r>
            <a:r>
              <a:t>: standards that emerge in the marketplace and are widely used, but lack official backing by a standards-making body</a:t>
            </a:r>
          </a:p>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49154" name="Title 49153"/>
          <p:cNvSpPr>
            <a:spLocks noGrp="1"/>
          </p:cNvSpPr>
          <p:nvPr>
            <p:ph type="title"/>
          </p:nvPr>
        </p:nvSpPr>
        <p:spPr>
          <a:xfrm>
            <a:off x="381000" y="228600"/>
            <a:ext cx="8382000" cy="762000"/>
          </a:xfrm>
          <a:ln/>
        </p:spPr>
        <p:txBody>
          <a:bodyPr anchor="ctr" anchorCtr="0"/>
          <a:p>
            <a:r>
              <a:rPr sz="3600">
                <a:solidFill>
                  <a:schemeClr val="accent2"/>
                </a:solidFill>
              </a:rPr>
              <a:t>The Standardization Processes Three Steps</a:t>
            </a:r>
            <a:endParaRPr sz="3600">
              <a:solidFill>
                <a:schemeClr val="accent2"/>
              </a:solidFill>
            </a:endParaRPr>
          </a:p>
        </p:txBody>
      </p:sp>
      <p:sp>
        <p:nvSpPr>
          <p:cNvPr id="49155" name="Text Placeholder 49154"/>
          <p:cNvSpPr>
            <a:spLocks noGrp="1"/>
          </p:cNvSpPr>
          <p:nvPr>
            <p:ph type="body" idx="1"/>
          </p:nvPr>
        </p:nvSpPr>
        <p:spPr>
          <a:xfrm>
            <a:off x="685800" y="1219200"/>
            <a:ext cx="7772400" cy="4876800"/>
          </a:xfrm>
          <a:ln/>
        </p:spPr>
        <p:txBody>
          <a:bodyPr/>
          <a:p>
            <a:r>
              <a:rPr b="1"/>
              <a:t>Specification</a:t>
            </a:r>
            <a:r>
              <a:t>: developing the nomenclature and identifying the problems to be addressed.</a:t>
            </a:r>
          </a:p>
          <a:p>
            <a:r>
              <a:rPr b="1"/>
              <a:t>Identification of choices</a:t>
            </a:r>
            <a:r>
              <a:t>: identify solutions to the problems and choose the “optimum” solution.</a:t>
            </a:r>
          </a:p>
          <a:p>
            <a:r>
              <a:rPr b="1"/>
              <a:t>Acceptance</a:t>
            </a:r>
            <a:r>
              <a:t>: defining the solution, getting it recognized by industry so that a uniform solution is accepted.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41986" name="Title 41985"/>
          <p:cNvSpPr>
            <a:spLocks noGrp="1"/>
          </p:cNvSpPr>
          <p:nvPr>
            <p:ph type="title"/>
          </p:nvPr>
        </p:nvSpPr>
        <p:spPr>
          <a:xfrm>
            <a:off x="533400" y="304800"/>
            <a:ext cx="8153400" cy="762000"/>
          </a:xfrm>
          <a:ln/>
        </p:spPr>
        <p:txBody>
          <a:bodyPr anchor="ctr" anchorCtr="0"/>
          <a:p>
            <a:r>
              <a:rPr sz="4000">
                <a:solidFill>
                  <a:schemeClr val="accent2"/>
                </a:solidFill>
              </a:rPr>
              <a:t>Some Major Standards Making Bodies</a:t>
            </a:r>
            <a:endParaRPr sz="4000">
              <a:solidFill>
                <a:schemeClr val="accent2"/>
              </a:solidFill>
            </a:endParaRPr>
          </a:p>
        </p:txBody>
      </p:sp>
      <p:sp>
        <p:nvSpPr>
          <p:cNvPr id="41987" name="Text Placeholder 41986"/>
          <p:cNvSpPr>
            <a:spLocks noGrp="1"/>
          </p:cNvSpPr>
          <p:nvPr>
            <p:ph type="body" idx="1"/>
          </p:nvPr>
        </p:nvSpPr>
        <p:spPr>
          <a:xfrm>
            <a:off x="304800" y="1447800"/>
            <a:ext cx="8458200" cy="4495800"/>
          </a:xfrm>
          <a:ln/>
        </p:spPr>
        <p:txBody>
          <a:bodyPr/>
          <a:p>
            <a:r>
              <a:rPr sz="2800" b="1"/>
              <a:t>ISO</a:t>
            </a:r>
            <a:r>
              <a:rPr sz="2800"/>
              <a:t>: International Organization for Standardization (</a:t>
            </a:r>
            <a:r>
              <a:rPr sz="2800" dirty="0" err="1">
                <a:hlinkClick r:id="rId1"/>
              </a:rPr>
              <a:t>www.iso.ch</a:t>
            </a:r>
            <a:r>
              <a:rPr sz="2800"/>
              <a:t>)</a:t>
            </a:r>
            <a:endParaRPr sz="2800"/>
          </a:p>
          <a:p>
            <a:r>
              <a:rPr sz="2800" b="1"/>
              <a:t>ITU-T</a:t>
            </a:r>
            <a:r>
              <a:rPr sz="2800"/>
              <a:t>: International Telecommunications Union –Telecom Group (</a:t>
            </a:r>
            <a:r>
              <a:rPr sz="2800" dirty="0" err="1">
                <a:hlinkClick r:id="rId2"/>
              </a:rPr>
              <a:t>www.itu.int</a:t>
            </a:r>
            <a:r>
              <a:rPr sz="2800"/>
              <a:t>)</a:t>
            </a:r>
            <a:endParaRPr sz="2800"/>
          </a:p>
          <a:p>
            <a:r>
              <a:rPr sz="2800" b="1"/>
              <a:t>ANSI</a:t>
            </a:r>
            <a:r>
              <a:rPr sz="2800"/>
              <a:t>: American National Standards Institute (</a:t>
            </a:r>
            <a:r>
              <a:rPr sz="2800" dirty="0" err="1">
                <a:hlinkClick r:id="rId3"/>
              </a:rPr>
              <a:t>www.ansi.org</a:t>
            </a:r>
            <a:r>
              <a:rPr sz="2800"/>
              <a:t>)</a:t>
            </a:r>
            <a:endParaRPr sz="2800"/>
          </a:p>
          <a:p>
            <a:r>
              <a:rPr sz="2800" b="1"/>
              <a:t>IEEE</a:t>
            </a:r>
            <a:r>
              <a:rPr sz="2800"/>
              <a:t>: Institute of Electrical and Electronic Engineers (see </a:t>
            </a:r>
            <a:r>
              <a:rPr sz="2800" dirty="0" err="1">
                <a:hlinkClick r:id="rId4"/>
              </a:rPr>
              <a:t>standards.ieee.org</a:t>
            </a:r>
            <a:r>
              <a:rPr sz="2800"/>
              <a:t>)</a:t>
            </a:r>
            <a:endParaRPr sz="2800"/>
          </a:p>
          <a:p>
            <a:r>
              <a:rPr sz="2800" b="1"/>
              <a:t>IETF</a:t>
            </a:r>
            <a:r>
              <a:rPr sz="2800"/>
              <a:t>: Internet Engineering Task Force (</a:t>
            </a:r>
            <a:r>
              <a:rPr sz="2800" dirty="0" err="1">
                <a:hlinkClick r:id="rId5"/>
              </a:rPr>
              <a:t>www.ietf.org</a:t>
            </a:r>
            <a:r>
              <a:rPr sz="2800"/>
              <a:t>)</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86018" name="Title 86017"/>
          <p:cNvSpPr>
            <a:spLocks noGrp="1"/>
          </p:cNvSpPr>
          <p:nvPr>
            <p:ph type="ctrTitle"/>
          </p:nvPr>
        </p:nvSpPr>
        <p:spPr>
          <a:xfrm>
            <a:off x="228600" y="5715000"/>
            <a:ext cx="7924800" cy="762000"/>
          </a:xfrm>
          <a:ln/>
        </p:spPr>
        <p:txBody>
          <a:bodyPr anchor="ctr" anchorCtr="0"/>
          <a:p>
            <a:pPr defTabSz="914400">
              <a:buClrTx/>
              <a:buSzTx/>
              <a:buFontTx/>
              <a:buNone/>
            </a:pPr>
            <a:r>
              <a:rPr sz="3200" kern="1200" baseline="0">
                <a:solidFill>
                  <a:schemeClr val="accent2"/>
                </a:solidFill>
                <a:latin typeface="Times New Roman" panose="02020603050405020304" pitchFamily="18" charset="0"/>
              </a:rPr>
              <a:t>Fig. 1-5. Some data communications standards</a:t>
            </a:r>
            <a:endParaRPr sz="3200" kern="1200" baseline="0">
              <a:solidFill>
                <a:schemeClr val="accent2"/>
              </a:solidFill>
              <a:latin typeface="Times New Roman" panose="02020603050405020304" pitchFamily="18" charset="0"/>
            </a:endParaRPr>
          </a:p>
        </p:txBody>
      </p:sp>
      <p:sp>
        <p:nvSpPr>
          <p:cNvPr id="86058" name="Rectangles 86057"/>
          <p:cNvSpPr/>
          <p:nvPr/>
        </p:nvSpPr>
        <p:spPr>
          <a:xfrm>
            <a:off x="3175" y="5672138"/>
            <a:ext cx="9144000" cy="639762"/>
          </a:xfrm>
          <a:prstGeom prst="rect">
            <a:avLst/>
          </a:prstGeom>
          <a:noFill/>
          <a:ln w="9525">
            <a:noFill/>
          </a:ln>
        </p:spPr>
        <p:txBody>
          <a:bodyPr>
            <a:spAutoFit/>
          </a:bodyPr>
          <a:p>
            <a:r>
              <a:rPr sz="1200">
                <a:cs typeface="Times New Roman" panose="02020603050405020304" pitchFamily="18" charset="0"/>
              </a:rPr>
              <a:t> </a:t>
            </a:r>
            <a:endParaRPr sz="1200">
              <a:cs typeface="Times New Roman" panose="02020603050405020304" pitchFamily="18" charset="0"/>
            </a:endParaRPr>
          </a:p>
          <a:p>
            <a:pPr eaLnBrk="0" hangingPunct="0"/>
            <a:endParaRPr sz="2400"/>
          </a:p>
        </p:txBody>
      </p:sp>
      <p:grpSp>
        <p:nvGrpSpPr>
          <p:cNvPr id="86097" name="Group 86096"/>
          <p:cNvGrpSpPr/>
          <p:nvPr/>
        </p:nvGrpSpPr>
        <p:grpSpPr>
          <a:xfrm>
            <a:off x="685800" y="304800"/>
            <a:ext cx="7391400" cy="5105400"/>
            <a:chOff x="-3" y="-3"/>
            <a:chExt cx="2453" cy="6150"/>
          </a:xfrm>
        </p:grpSpPr>
        <p:grpSp>
          <p:nvGrpSpPr>
            <p:cNvPr id="86095" name="Group 86094"/>
            <p:cNvGrpSpPr/>
            <p:nvPr/>
          </p:nvGrpSpPr>
          <p:grpSpPr>
            <a:xfrm>
              <a:off x="0" y="0"/>
              <a:ext cx="2447" cy="6144"/>
              <a:chOff x="0" y="0"/>
              <a:chExt cx="2447" cy="6144"/>
            </a:xfrm>
          </p:grpSpPr>
          <p:grpSp>
            <p:nvGrpSpPr>
              <p:cNvPr id="86072" name="Group 86071"/>
              <p:cNvGrpSpPr/>
              <p:nvPr/>
            </p:nvGrpSpPr>
            <p:grpSpPr>
              <a:xfrm>
                <a:off x="0" y="0"/>
                <a:ext cx="993" cy="672"/>
                <a:chOff x="0" y="0"/>
                <a:chExt cx="993" cy="672"/>
              </a:xfrm>
            </p:grpSpPr>
            <p:sp>
              <p:nvSpPr>
                <p:cNvPr id="86059" name="Rectangles 86058"/>
                <p:cNvSpPr/>
                <p:nvPr/>
              </p:nvSpPr>
              <p:spPr>
                <a:xfrm>
                  <a:off x="43" y="0"/>
                  <a:ext cx="907" cy="672"/>
                </a:xfrm>
                <a:prstGeom prst="rect">
                  <a:avLst/>
                </a:prstGeom>
                <a:noFill/>
                <a:ln w="9525">
                  <a:noFill/>
                </a:ln>
              </p:spPr>
              <p:txBody>
                <a:bodyPr/>
                <a:p>
                  <a:r>
                    <a:rPr sz="2400" b="1" u="sng">
                      <a:latin typeface="Arial" panose="020B0604020202020204" pitchFamily="34" charset="0"/>
                      <a:cs typeface="Times New Roman" panose="02020603050405020304" pitchFamily="18" charset="0"/>
                    </a:rPr>
                    <a:t>Layer</a:t>
                  </a:r>
                  <a:endParaRPr sz="2400" b="1" u="sng">
                    <a:latin typeface="Arial" panose="020B0604020202020204" pitchFamily="34" charset="0"/>
                    <a:cs typeface="Times New Roman" panose="02020603050405020304" pitchFamily="18" charset="0"/>
                  </a:endParaRPr>
                </a:p>
                <a:p>
                  <a:pPr eaLnBrk="0" hangingPunct="0"/>
                  <a:endParaRPr sz="2400" b="1" u="sng">
                    <a:latin typeface="Arial" panose="020B0604020202020204" pitchFamily="34" charset="0"/>
                  </a:endParaRPr>
                </a:p>
              </p:txBody>
            </p:sp>
            <p:sp>
              <p:nvSpPr>
                <p:cNvPr id="86071" name="Rectangles 86070"/>
                <p:cNvSpPr/>
                <p:nvPr/>
              </p:nvSpPr>
              <p:spPr>
                <a:xfrm>
                  <a:off x="0" y="0"/>
                  <a:ext cx="993" cy="672"/>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74" name="Group 86073"/>
              <p:cNvGrpSpPr/>
              <p:nvPr/>
            </p:nvGrpSpPr>
            <p:grpSpPr>
              <a:xfrm>
                <a:off x="993" y="0"/>
                <a:ext cx="1454" cy="672"/>
                <a:chOff x="993" y="0"/>
                <a:chExt cx="1454" cy="672"/>
              </a:xfrm>
            </p:grpSpPr>
            <p:sp>
              <p:nvSpPr>
                <p:cNvPr id="86060" name="Rectangles 86059"/>
                <p:cNvSpPr/>
                <p:nvPr/>
              </p:nvSpPr>
              <p:spPr>
                <a:xfrm>
                  <a:off x="1036" y="0"/>
                  <a:ext cx="1368" cy="672"/>
                </a:xfrm>
                <a:prstGeom prst="rect">
                  <a:avLst/>
                </a:prstGeom>
                <a:noFill/>
                <a:ln w="9525">
                  <a:noFill/>
                </a:ln>
              </p:spPr>
              <p:txBody>
                <a:bodyPr/>
                <a:p>
                  <a:r>
                    <a:rPr sz="2400" b="1" u="sng">
                      <a:latin typeface="Arial" panose="020B0604020202020204" pitchFamily="34" charset="0"/>
                      <a:cs typeface="Times New Roman" panose="02020603050405020304" pitchFamily="18" charset="0"/>
                    </a:rPr>
                    <a:t>Common Standards</a:t>
                  </a:r>
                  <a:endParaRPr sz="2400" b="1" u="sng">
                    <a:latin typeface="Arial" panose="020B0604020202020204" pitchFamily="34" charset="0"/>
                    <a:cs typeface="Times New Roman" panose="02020603050405020304" pitchFamily="18" charset="0"/>
                  </a:endParaRPr>
                </a:p>
                <a:p>
                  <a:pPr eaLnBrk="0" hangingPunct="0"/>
                  <a:endParaRPr sz="2400" b="1" u="sng">
                    <a:latin typeface="Arial" panose="020B0604020202020204" pitchFamily="34" charset="0"/>
                  </a:endParaRPr>
                </a:p>
              </p:txBody>
            </p:sp>
            <p:sp>
              <p:nvSpPr>
                <p:cNvPr id="86073" name="Rectangles 86072"/>
                <p:cNvSpPr/>
                <p:nvPr/>
              </p:nvSpPr>
              <p:spPr>
                <a:xfrm>
                  <a:off x="993" y="0"/>
                  <a:ext cx="1454" cy="672"/>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76" name="Group 86075"/>
              <p:cNvGrpSpPr/>
              <p:nvPr/>
            </p:nvGrpSpPr>
            <p:grpSpPr>
              <a:xfrm>
                <a:off x="0" y="672"/>
                <a:ext cx="993" cy="1440"/>
                <a:chOff x="0" y="672"/>
                <a:chExt cx="993" cy="1440"/>
              </a:xfrm>
            </p:grpSpPr>
            <p:sp>
              <p:nvSpPr>
                <p:cNvPr id="86061" name="Rectangles 86060"/>
                <p:cNvSpPr/>
                <p:nvPr/>
              </p:nvSpPr>
              <p:spPr>
                <a:xfrm>
                  <a:off x="43" y="672"/>
                  <a:ext cx="907" cy="1440"/>
                </a:xfrm>
                <a:prstGeom prst="rect">
                  <a:avLst/>
                </a:prstGeom>
                <a:noFill/>
                <a:ln w="9525">
                  <a:noFill/>
                </a:ln>
              </p:spPr>
              <p:txBody>
                <a:bodyPr/>
                <a:p>
                  <a:r>
                    <a:rPr sz="2000" b="1">
                      <a:latin typeface="Arial" panose="020B0604020202020204" pitchFamily="34" charset="0"/>
                      <a:cs typeface="Times New Roman" panose="02020603050405020304" pitchFamily="18" charset="0"/>
                    </a:rPr>
                    <a:t>5. Application layer</a:t>
                  </a:r>
                  <a:endParaRPr sz="1200" b="1">
                    <a:latin typeface="Arial" panose="020B0604020202020204" pitchFamily="34" charset="0"/>
                    <a:cs typeface="Times New Roman" panose="02020603050405020304" pitchFamily="18" charset="0"/>
                  </a:endParaRPr>
                </a:p>
                <a:p>
                  <a:pPr eaLnBrk="0" hangingPunct="0"/>
                  <a:endParaRPr sz="2400" b="1">
                    <a:latin typeface="Arial" panose="020B0604020202020204" pitchFamily="34" charset="0"/>
                  </a:endParaRPr>
                </a:p>
              </p:txBody>
            </p:sp>
            <p:sp>
              <p:nvSpPr>
                <p:cNvPr id="86075" name="Rectangles 86074"/>
                <p:cNvSpPr/>
                <p:nvPr/>
              </p:nvSpPr>
              <p:spPr>
                <a:xfrm>
                  <a:off x="0" y="672"/>
                  <a:ext cx="993" cy="1440"/>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78" name="Group 86077"/>
              <p:cNvGrpSpPr/>
              <p:nvPr/>
            </p:nvGrpSpPr>
            <p:grpSpPr>
              <a:xfrm>
                <a:off x="993" y="672"/>
                <a:ext cx="1454" cy="1440"/>
                <a:chOff x="993" y="672"/>
                <a:chExt cx="1454" cy="1440"/>
              </a:xfrm>
            </p:grpSpPr>
            <p:sp>
              <p:nvSpPr>
                <p:cNvPr id="86062" name="Rectangles 86061"/>
                <p:cNvSpPr/>
                <p:nvPr/>
              </p:nvSpPr>
              <p:spPr>
                <a:xfrm>
                  <a:off x="1036" y="672"/>
                  <a:ext cx="1368" cy="1440"/>
                </a:xfrm>
                <a:prstGeom prst="rect">
                  <a:avLst/>
                </a:prstGeom>
                <a:noFill/>
                <a:ln w="9525">
                  <a:noFill/>
                </a:ln>
              </p:spPr>
              <p:txBody>
                <a:bodyPr/>
                <a:p>
                  <a:r>
                    <a:rPr sz="2000" b="1">
                      <a:cs typeface="Times New Roman" panose="02020603050405020304" pitchFamily="18" charset="0"/>
                    </a:rPr>
                    <a:t>HTTP, HTML (Web)</a:t>
                  </a:r>
                  <a:endParaRPr sz="1200" b="1">
                    <a:cs typeface="Times New Roman" panose="02020603050405020304" pitchFamily="18" charset="0"/>
                  </a:endParaRPr>
                </a:p>
                <a:p>
                  <a:pPr eaLnBrk="0" hangingPunct="0"/>
                  <a:r>
                    <a:rPr sz="2000" b="1">
                      <a:cs typeface="Times New Roman" panose="02020603050405020304" pitchFamily="18" charset="0"/>
                    </a:rPr>
                    <a:t>MPEG, H.323 (audio/video)</a:t>
                  </a:r>
                  <a:endParaRPr sz="1200" b="1">
                    <a:cs typeface="Times New Roman" panose="02020603050405020304" pitchFamily="18" charset="0"/>
                  </a:endParaRPr>
                </a:p>
                <a:p>
                  <a:pPr eaLnBrk="0" hangingPunct="0"/>
                  <a:r>
                    <a:rPr sz="2000" b="1">
                      <a:cs typeface="Times New Roman" panose="02020603050405020304" pitchFamily="18" charset="0"/>
                    </a:rPr>
                    <a:t>IMAP, POP (e-mail)</a:t>
                  </a:r>
                  <a:endParaRPr sz="2400" b="1"/>
                </a:p>
              </p:txBody>
            </p:sp>
            <p:sp>
              <p:nvSpPr>
                <p:cNvPr id="86077" name="Rectangles 86076"/>
                <p:cNvSpPr/>
                <p:nvPr/>
              </p:nvSpPr>
              <p:spPr>
                <a:xfrm>
                  <a:off x="993" y="672"/>
                  <a:ext cx="1454" cy="1440"/>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80" name="Group 86079"/>
              <p:cNvGrpSpPr/>
              <p:nvPr/>
            </p:nvGrpSpPr>
            <p:grpSpPr>
              <a:xfrm>
                <a:off x="0" y="2112"/>
                <a:ext cx="993" cy="864"/>
                <a:chOff x="0" y="2112"/>
                <a:chExt cx="993" cy="864"/>
              </a:xfrm>
            </p:grpSpPr>
            <p:sp>
              <p:nvSpPr>
                <p:cNvPr id="86063" name="Rectangles 86062"/>
                <p:cNvSpPr/>
                <p:nvPr/>
              </p:nvSpPr>
              <p:spPr>
                <a:xfrm>
                  <a:off x="43" y="2112"/>
                  <a:ext cx="907" cy="864"/>
                </a:xfrm>
                <a:prstGeom prst="rect">
                  <a:avLst/>
                </a:prstGeom>
                <a:noFill/>
                <a:ln w="9525">
                  <a:noFill/>
                </a:ln>
              </p:spPr>
              <p:txBody>
                <a:bodyPr/>
                <a:p>
                  <a:r>
                    <a:rPr sz="2000" b="1">
                      <a:latin typeface="Arial" panose="020B0604020202020204" pitchFamily="34" charset="0"/>
                      <a:cs typeface="Times New Roman" panose="02020603050405020304" pitchFamily="18" charset="0"/>
                    </a:rPr>
                    <a:t>4. Transport layer</a:t>
                  </a:r>
                  <a:endParaRPr sz="2000" b="1">
                    <a:latin typeface="Arial" panose="020B0604020202020204" pitchFamily="34" charset="0"/>
                    <a:cs typeface="Times New Roman" panose="02020603050405020304" pitchFamily="18" charset="0"/>
                  </a:endParaRPr>
                </a:p>
                <a:p>
                  <a:pPr eaLnBrk="0" hangingPunct="0"/>
                  <a:endParaRPr sz="2400">
                    <a:latin typeface="Arial" panose="020B0604020202020204" pitchFamily="34" charset="0"/>
                  </a:endParaRPr>
                </a:p>
              </p:txBody>
            </p:sp>
            <p:sp>
              <p:nvSpPr>
                <p:cNvPr id="86079" name="Rectangles 86078"/>
                <p:cNvSpPr/>
                <p:nvPr/>
              </p:nvSpPr>
              <p:spPr>
                <a:xfrm>
                  <a:off x="0" y="2112"/>
                  <a:ext cx="993" cy="864"/>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82" name="Group 86081"/>
              <p:cNvGrpSpPr/>
              <p:nvPr/>
            </p:nvGrpSpPr>
            <p:grpSpPr>
              <a:xfrm>
                <a:off x="993" y="2112"/>
                <a:ext cx="1454" cy="864"/>
                <a:chOff x="993" y="2112"/>
                <a:chExt cx="1454" cy="864"/>
              </a:xfrm>
            </p:grpSpPr>
            <p:sp>
              <p:nvSpPr>
                <p:cNvPr id="86064" name="Rectangles 86063"/>
                <p:cNvSpPr/>
                <p:nvPr/>
              </p:nvSpPr>
              <p:spPr>
                <a:xfrm>
                  <a:off x="1036" y="2112"/>
                  <a:ext cx="1368" cy="864"/>
                </a:xfrm>
                <a:prstGeom prst="rect">
                  <a:avLst/>
                </a:prstGeom>
                <a:noFill/>
                <a:ln w="9525">
                  <a:noFill/>
                </a:ln>
              </p:spPr>
              <p:txBody>
                <a:bodyPr/>
                <a:p>
                  <a:r>
                    <a:rPr sz="2000" b="1">
                      <a:cs typeface="Times New Roman" panose="02020603050405020304" pitchFamily="18" charset="0"/>
                    </a:rPr>
                    <a:t>TCP (Internet)</a:t>
                  </a:r>
                  <a:endParaRPr sz="1200" b="1">
                    <a:cs typeface="Times New Roman" panose="02020603050405020304" pitchFamily="18" charset="0"/>
                  </a:endParaRPr>
                </a:p>
                <a:p>
                  <a:pPr eaLnBrk="0" hangingPunct="0"/>
                  <a:r>
                    <a:rPr sz="2000" b="1">
                      <a:cs typeface="Times New Roman" panose="02020603050405020304" pitchFamily="18" charset="0"/>
                    </a:rPr>
                    <a:t>SPX (Novell LANs)</a:t>
                  </a:r>
                  <a:endParaRPr sz="1200" b="1">
                    <a:cs typeface="Times New Roman" panose="02020603050405020304" pitchFamily="18" charset="0"/>
                  </a:endParaRPr>
                </a:p>
                <a:p>
                  <a:pPr eaLnBrk="0" hangingPunct="0"/>
                  <a:endParaRPr sz="2400" b="1"/>
                </a:p>
              </p:txBody>
            </p:sp>
            <p:sp>
              <p:nvSpPr>
                <p:cNvPr id="86081" name="Rectangles 86080"/>
                <p:cNvSpPr/>
                <p:nvPr/>
              </p:nvSpPr>
              <p:spPr>
                <a:xfrm>
                  <a:off x="993" y="2112"/>
                  <a:ext cx="1454" cy="864"/>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84" name="Group 86083"/>
              <p:cNvGrpSpPr/>
              <p:nvPr/>
            </p:nvGrpSpPr>
            <p:grpSpPr>
              <a:xfrm>
                <a:off x="0" y="2976"/>
                <a:ext cx="993" cy="864"/>
                <a:chOff x="0" y="2976"/>
                <a:chExt cx="993" cy="864"/>
              </a:xfrm>
            </p:grpSpPr>
            <p:sp>
              <p:nvSpPr>
                <p:cNvPr id="86065" name="Rectangles 86064"/>
                <p:cNvSpPr/>
                <p:nvPr/>
              </p:nvSpPr>
              <p:spPr>
                <a:xfrm>
                  <a:off x="43" y="2976"/>
                  <a:ext cx="907" cy="864"/>
                </a:xfrm>
                <a:prstGeom prst="rect">
                  <a:avLst/>
                </a:prstGeom>
                <a:noFill/>
                <a:ln w="9525">
                  <a:noFill/>
                </a:ln>
              </p:spPr>
              <p:txBody>
                <a:bodyPr/>
                <a:p>
                  <a:r>
                    <a:rPr sz="2000" b="1">
                      <a:latin typeface="Arial" panose="020B0604020202020204" pitchFamily="34" charset="0"/>
                      <a:cs typeface="Times New Roman" panose="02020603050405020304" pitchFamily="18" charset="0"/>
                    </a:rPr>
                    <a:t>3. Network layer</a:t>
                  </a:r>
                  <a:endParaRPr sz="1200" b="1">
                    <a:latin typeface="Arial" panose="020B0604020202020204" pitchFamily="34" charset="0"/>
                    <a:cs typeface="Times New Roman" panose="02020603050405020304" pitchFamily="18" charset="0"/>
                  </a:endParaRPr>
                </a:p>
                <a:p>
                  <a:pPr eaLnBrk="0" hangingPunct="0"/>
                  <a:endParaRPr sz="2400" b="1">
                    <a:latin typeface="Arial" panose="020B0604020202020204" pitchFamily="34" charset="0"/>
                  </a:endParaRPr>
                </a:p>
              </p:txBody>
            </p:sp>
            <p:sp>
              <p:nvSpPr>
                <p:cNvPr id="86083" name="Rectangles 86082"/>
                <p:cNvSpPr/>
                <p:nvPr/>
              </p:nvSpPr>
              <p:spPr>
                <a:xfrm>
                  <a:off x="0" y="2976"/>
                  <a:ext cx="993" cy="864"/>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86" name="Group 86085"/>
              <p:cNvGrpSpPr/>
              <p:nvPr/>
            </p:nvGrpSpPr>
            <p:grpSpPr>
              <a:xfrm>
                <a:off x="993" y="2976"/>
                <a:ext cx="1454" cy="864"/>
                <a:chOff x="993" y="2976"/>
                <a:chExt cx="1454" cy="864"/>
              </a:xfrm>
            </p:grpSpPr>
            <p:sp>
              <p:nvSpPr>
                <p:cNvPr id="86066" name="Rectangles 86065"/>
                <p:cNvSpPr/>
                <p:nvPr/>
              </p:nvSpPr>
              <p:spPr>
                <a:xfrm>
                  <a:off x="1036" y="2976"/>
                  <a:ext cx="1368" cy="864"/>
                </a:xfrm>
                <a:prstGeom prst="rect">
                  <a:avLst/>
                </a:prstGeom>
                <a:noFill/>
                <a:ln w="9525">
                  <a:noFill/>
                </a:ln>
              </p:spPr>
              <p:txBody>
                <a:bodyPr/>
                <a:p>
                  <a:r>
                    <a:rPr sz="2000" b="1">
                      <a:cs typeface="Times New Roman" panose="02020603050405020304" pitchFamily="18" charset="0"/>
                    </a:rPr>
                    <a:t>IP (Internet)</a:t>
                  </a:r>
                  <a:endParaRPr sz="1200" b="1">
                    <a:cs typeface="Times New Roman" panose="02020603050405020304" pitchFamily="18" charset="0"/>
                  </a:endParaRPr>
                </a:p>
                <a:p>
                  <a:pPr eaLnBrk="0" hangingPunct="0"/>
                  <a:r>
                    <a:rPr sz="2000" b="1">
                      <a:cs typeface="Times New Roman" panose="02020603050405020304" pitchFamily="18" charset="0"/>
                    </a:rPr>
                    <a:t>IPX (Novell LANs)</a:t>
                  </a:r>
                  <a:endParaRPr sz="2400" b="1"/>
                </a:p>
              </p:txBody>
            </p:sp>
            <p:sp>
              <p:nvSpPr>
                <p:cNvPr id="86085" name="Rectangles 86084"/>
                <p:cNvSpPr/>
                <p:nvPr/>
              </p:nvSpPr>
              <p:spPr>
                <a:xfrm>
                  <a:off x="993" y="2976"/>
                  <a:ext cx="1454" cy="864"/>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88" name="Group 86087"/>
              <p:cNvGrpSpPr/>
              <p:nvPr/>
            </p:nvGrpSpPr>
            <p:grpSpPr>
              <a:xfrm>
                <a:off x="0" y="3840"/>
                <a:ext cx="993" cy="864"/>
                <a:chOff x="0" y="3840"/>
                <a:chExt cx="993" cy="864"/>
              </a:xfrm>
            </p:grpSpPr>
            <p:sp>
              <p:nvSpPr>
                <p:cNvPr id="86067" name="Rectangles 86066"/>
                <p:cNvSpPr/>
                <p:nvPr/>
              </p:nvSpPr>
              <p:spPr>
                <a:xfrm>
                  <a:off x="43" y="3840"/>
                  <a:ext cx="907" cy="864"/>
                </a:xfrm>
                <a:prstGeom prst="rect">
                  <a:avLst/>
                </a:prstGeom>
                <a:noFill/>
                <a:ln w="9525">
                  <a:noFill/>
                </a:ln>
              </p:spPr>
              <p:txBody>
                <a:bodyPr/>
                <a:p>
                  <a:r>
                    <a:rPr sz="2000" b="1">
                      <a:latin typeface="Arial" panose="020B0604020202020204" pitchFamily="34" charset="0"/>
                      <a:cs typeface="Times New Roman" panose="02020603050405020304" pitchFamily="18" charset="0"/>
                    </a:rPr>
                    <a:t>2. Data link layer</a:t>
                  </a:r>
                  <a:endParaRPr sz="2000" b="1">
                    <a:latin typeface="Arial" panose="020B0604020202020204" pitchFamily="34" charset="0"/>
                    <a:cs typeface="Times New Roman" panose="02020603050405020304" pitchFamily="18" charset="0"/>
                  </a:endParaRPr>
                </a:p>
                <a:p>
                  <a:pPr eaLnBrk="0" hangingPunct="0"/>
                  <a:endParaRPr sz="2000" b="1">
                    <a:latin typeface="Arial" panose="020B0604020202020204" pitchFamily="34" charset="0"/>
                  </a:endParaRPr>
                </a:p>
              </p:txBody>
            </p:sp>
            <p:sp>
              <p:nvSpPr>
                <p:cNvPr id="86087" name="Rectangles 86086"/>
                <p:cNvSpPr/>
                <p:nvPr/>
              </p:nvSpPr>
              <p:spPr>
                <a:xfrm>
                  <a:off x="0" y="3840"/>
                  <a:ext cx="993" cy="864"/>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90" name="Group 86089"/>
              <p:cNvGrpSpPr/>
              <p:nvPr/>
            </p:nvGrpSpPr>
            <p:grpSpPr>
              <a:xfrm>
                <a:off x="993" y="3840"/>
                <a:ext cx="1454" cy="864"/>
                <a:chOff x="993" y="3840"/>
                <a:chExt cx="1454" cy="864"/>
              </a:xfrm>
            </p:grpSpPr>
            <p:sp>
              <p:nvSpPr>
                <p:cNvPr id="86068" name="Rectangles 86067"/>
                <p:cNvSpPr/>
                <p:nvPr/>
              </p:nvSpPr>
              <p:spPr>
                <a:xfrm>
                  <a:off x="1036" y="3840"/>
                  <a:ext cx="1368" cy="864"/>
                </a:xfrm>
                <a:prstGeom prst="rect">
                  <a:avLst/>
                </a:prstGeom>
                <a:noFill/>
                <a:ln w="9525">
                  <a:noFill/>
                </a:ln>
              </p:spPr>
              <p:txBody>
                <a:bodyPr/>
                <a:p>
                  <a:r>
                    <a:rPr sz="2000" b="1">
                      <a:cs typeface="Times New Roman" panose="02020603050405020304" pitchFamily="18" charset="0"/>
                    </a:rPr>
                    <a:t>Ethernet (LAN)</a:t>
                  </a:r>
                  <a:endParaRPr sz="1200" b="1">
                    <a:cs typeface="Times New Roman" panose="02020603050405020304" pitchFamily="18" charset="0"/>
                  </a:endParaRPr>
                </a:p>
                <a:p>
                  <a:pPr eaLnBrk="0" hangingPunct="0"/>
                  <a:r>
                    <a:rPr sz="2000" b="1">
                      <a:cs typeface="Times New Roman" panose="02020603050405020304" pitchFamily="18" charset="0"/>
                    </a:rPr>
                    <a:t>PPP (dial-up via modem)</a:t>
                  </a:r>
                  <a:endParaRPr sz="2400" b="1"/>
                </a:p>
              </p:txBody>
            </p:sp>
            <p:sp>
              <p:nvSpPr>
                <p:cNvPr id="86089" name="Rectangles 86088"/>
                <p:cNvSpPr/>
                <p:nvPr/>
              </p:nvSpPr>
              <p:spPr>
                <a:xfrm>
                  <a:off x="993" y="3840"/>
                  <a:ext cx="1454" cy="864"/>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92" name="Group 86091"/>
              <p:cNvGrpSpPr/>
              <p:nvPr/>
            </p:nvGrpSpPr>
            <p:grpSpPr>
              <a:xfrm>
                <a:off x="0" y="4704"/>
                <a:ext cx="993" cy="1440"/>
                <a:chOff x="0" y="4704"/>
                <a:chExt cx="993" cy="1440"/>
              </a:xfrm>
            </p:grpSpPr>
            <p:sp>
              <p:nvSpPr>
                <p:cNvPr id="86069" name="Rectangles 86068"/>
                <p:cNvSpPr/>
                <p:nvPr/>
              </p:nvSpPr>
              <p:spPr>
                <a:xfrm>
                  <a:off x="43" y="4704"/>
                  <a:ext cx="907" cy="1440"/>
                </a:xfrm>
                <a:prstGeom prst="rect">
                  <a:avLst/>
                </a:prstGeom>
                <a:noFill/>
                <a:ln w="9525">
                  <a:noFill/>
                </a:ln>
              </p:spPr>
              <p:txBody>
                <a:bodyPr/>
                <a:p>
                  <a:r>
                    <a:rPr sz="2000" b="1">
                      <a:latin typeface="Arial" panose="020B0604020202020204" pitchFamily="34" charset="0"/>
                      <a:cs typeface="Times New Roman" panose="02020603050405020304" pitchFamily="18" charset="0"/>
                    </a:rPr>
                    <a:t>1. Physical layer</a:t>
                  </a:r>
                  <a:endParaRPr sz="2000" b="1">
                    <a:latin typeface="Arial" panose="020B0604020202020204" pitchFamily="34" charset="0"/>
                    <a:cs typeface="Times New Roman" panose="02020603050405020304" pitchFamily="18" charset="0"/>
                  </a:endParaRPr>
                </a:p>
                <a:p>
                  <a:pPr eaLnBrk="0" hangingPunct="0"/>
                  <a:endParaRPr sz="2000" b="1">
                    <a:latin typeface="Arial" panose="020B0604020202020204" pitchFamily="34" charset="0"/>
                  </a:endParaRPr>
                </a:p>
              </p:txBody>
            </p:sp>
            <p:sp>
              <p:nvSpPr>
                <p:cNvPr id="86091" name="Rectangles 86090"/>
                <p:cNvSpPr/>
                <p:nvPr/>
              </p:nvSpPr>
              <p:spPr>
                <a:xfrm>
                  <a:off x="0" y="4704"/>
                  <a:ext cx="993" cy="1440"/>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nvGrpSpPr>
              <p:cNvPr id="86094" name="Group 86093"/>
              <p:cNvGrpSpPr/>
              <p:nvPr/>
            </p:nvGrpSpPr>
            <p:grpSpPr>
              <a:xfrm>
                <a:off x="993" y="4704"/>
                <a:ext cx="1454" cy="1440"/>
                <a:chOff x="993" y="4704"/>
                <a:chExt cx="1454" cy="1440"/>
              </a:xfrm>
            </p:grpSpPr>
            <p:sp>
              <p:nvSpPr>
                <p:cNvPr id="86070" name="Rectangles 86069"/>
                <p:cNvSpPr/>
                <p:nvPr/>
              </p:nvSpPr>
              <p:spPr>
                <a:xfrm>
                  <a:off x="1036" y="4704"/>
                  <a:ext cx="1368" cy="1440"/>
                </a:xfrm>
                <a:prstGeom prst="rect">
                  <a:avLst/>
                </a:prstGeom>
                <a:noFill/>
                <a:ln w="9525">
                  <a:noFill/>
                </a:ln>
              </p:spPr>
              <p:txBody>
                <a:bodyPr/>
                <a:p>
                  <a:r>
                    <a:rPr sz="2000" b="1">
                      <a:cs typeface="Times New Roman" panose="02020603050405020304" pitchFamily="18" charset="0"/>
                    </a:rPr>
                    <a:t>RS-232c cable (LAN)</a:t>
                  </a:r>
                  <a:endParaRPr sz="2000" b="1">
                    <a:cs typeface="Times New Roman" panose="02020603050405020304" pitchFamily="18" charset="0"/>
                  </a:endParaRPr>
                </a:p>
                <a:p>
                  <a:pPr eaLnBrk="0" hangingPunct="0"/>
                  <a:r>
                    <a:rPr sz="2000" b="1">
                      <a:cs typeface="Times New Roman" panose="02020603050405020304" pitchFamily="18" charset="0"/>
                    </a:rPr>
                    <a:t>Category 5 twisted pair (LAN)</a:t>
                  </a:r>
                  <a:endParaRPr sz="2000" b="1">
                    <a:cs typeface="Times New Roman" panose="02020603050405020304" pitchFamily="18" charset="0"/>
                  </a:endParaRPr>
                </a:p>
                <a:p>
                  <a:pPr eaLnBrk="0" hangingPunct="0"/>
                  <a:r>
                    <a:rPr sz="2000" b="1">
                      <a:cs typeface="Times New Roman" panose="02020603050405020304" pitchFamily="18" charset="0"/>
                    </a:rPr>
                    <a:t>V.92 (56 kbps modem)</a:t>
                  </a:r>
                  <a:endParaRPr sz="2000" b="1"/>
                </a:p>
              </p:txBody>
            </p:sp>
            <p:sp>
              <p:nvSpPr>
                <p:cNvPr id="86093" name="Rectangles 86092"/>
                <p:cNvSpPr/>
                <p:nvPr/>
              </p:nvSpPr>
              <p:spPr>
                <a:xfrm>
                  <a:off x="993" y="4704"/>
                  <a:ext cx="1454" cy="1440"/>
                </a:xfrm>
                <a:prstGeom prst="rect">
                  <a:avLst/>
                </a:prstGeom>
                <a:noFill/>
                <a:ln w="7" cap="flat" cmpd="sng">
                  <a:solidFill>
                    <a:srgbClr val="A0A0A0"/>
                  </a:solidFill>
                  <a:prstDash val="solid"/>
                  <a:miter/>
                  <a:headEnd type="none" w="med" len="med"/>
                  <a:tailEnd type="none" w="med" len="med"/>
                </a:ln>
              </p:spPr>
              <p:txBody>
                <a:bodyPr/>
                <a:p>
                  <a:endParaRPr lang="en-US"/>
                </a:p>
              </p:txBody>
            </p:sp>
          </p:grpSp>
        </p:grpSp>
        <p:sp>
          <p:nvSpPr>
            <p:cNvPr id="86096" name="Rectangles 86095"/>
            <p:cNvSpPr/>
            <p:nvPr/>
          </p:nvSpPr>
          <p:spPr>
            <a:xfrm>
              <a:off x="-3" y="-3"/>
              <a:ext cx="2453" cy="6150"/>
            </a:xfrm>
            <a:prstGeom prst="rect">
              <a:avLst/>
            </a:prstGeom>
            <a:noFill/>
            <a:ln w="11112" cap="flat" cmpd="sng">
              <a:solidFill>
                <a:srgbClr val="A0A0A0"/>
              </a:solidFill>
              <a:prstDash val="solid"/>
              <a:miter/>
              <a:headEnd type="none" w="med" len="med"/>
              <a:tailEnd type="none" w="med" len="med"/>
            </a:ln>
          </p:spPr>
          <p:txBody>
            <a:bodyPr/>
            <a:p>
              <a:endParaRPr lang="en-US"/>
            </a:p>
          </p:txBody>
        </p:sp>
      </p:grpSp>
      <p:sp>
        <p:nvSpPr>
          <p:cNvPr id="86098" name="Rectangles 86097"/>
          <p:cNvSpPr/>
          <p:nvPr/>
        </p:nvSpPr>
        <p:spPr>
          <a:xfrm>
            <a:off x="3175" y="7929563"/>
            <a:ext cx="9144000" cy="762000"/>
          </a:xfrm>
          <a:prstGeom prst="rect">
            <a:avLst/>
          </a:prstGeom>
          <a:noFill/>
          <a:ln w="9525">
            <a:noFill/>
          </a:ln>
        </p:spPr>
        <p:txBody>
          <a:bodyPr>
            <a:spAutoFit/>
          </a:bodyPr>
          <a:p>
            <a:r>
              <a:rPr sz="2000">
                <a:cs typeface="Times New Roman" panose="02020603050405020304" pitchFamily="18" charset="0"/>
              </a:rPr>
              <a:t> </a:t>
            </a:r>
            <a:endParaRPr sz="1200">
              <a:cs typeface="Times New Roman" panose="02020603050405020304" pitchFamily="18" charset="0"/>
            </a:endParaRPr>
          </a:p>
          <a:p>
            <a:pPr eaLnBrk="0" hangingPunct="0"/>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130050" name="Title 130049"/>
          <p:cNvSpPr>
            <a:spLocks noGrp="1"/>
          </p:cNvSpPr>
          <p:nvPr>
            <p:ph type="title"/>
          </p:nvPr>
        </p:nvSpPr>
        <p:spPr>
          <a:ln/>
        </p:spPr>
        <p:txBody>
          <a:bodyPr anchor="ctr" anchorCtr="0"/>
          <a:p>
            <a:r>
              <a:t>Twisted Pair</a:t>
            </a:r>
          </a:p>
        </p:txBody>
      </p:sp>
      <p:pic>
        <p:nvPicPr>
          <p:cNvPr id="130052" name="Content Placeholder 130051" descr="TwistedPair"/>
          <p:cNvPicPr>
            <a:picLocks noChangeAspect="1"/>
          </p:cNvPicPr>
          <p:nvPr>
            <p:ph idx="1"/>
          </p:nvPr>
        </p:nvPicPr>
        <p:blipFill>
          <a:blip r:embed="rId1"/>
          <a:stretch>
            <a:fillRect/>
          </a:stretch>
        </p:blipFill>
        <p:spPr>
          <a:xfrm>
            <a:off x="2286000" y="2057400"/>
            <a:ext cx="4876800" cy="4278313"/>
          </a:xfr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11266" name="Title 11265"/>
          <p:cNvSpPr>
            <a:spLocks noGrp="1"/>
          </p:cNvSpPr>
          <p:nvPr>
            <p:ph type="title"/>
          </p:nvPr>
        </p:nvSpPr>
        <p:spPr>
          <a:ln/>
        </p:spPr>
        <p:txBody>
          <a:bodyPr anchor="ctr" anchorCtr="0"/>
          <a:p>
            <a:r>
              <a:rPr>
                <a:solidFill>
                  <a:schemeClr val="hlink"/>
                </a:solidFill>
              </a:rPr>
              <a:t>Future Trends</a:t>
            </a:r>
            <a:endParaRPr>
              <a:solidFill>
                <a:schemeClr val="hlink"/>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35842" name="Title 35841"/>
          <p:cNvSpPr>
            <a:spLocks noGrp="1"/>
          </p:cNvSpPr>
          <p:nvPr>
            <p:ph type="title"/>
          </p:nvPr>
        </p:nvSpPr>
        <p:spPr>
          <a:xfrm>
            <a:off x="381000" y="609600"/>
            <a:ext cx="8305800" cy="914400"/>
          </a:xfrm>
          <a:ln/>
        </p:spPr>
        <p:txBody>
          <a:bodyPr anchor="ctr" anchorCtr="0"/>
          <a:p>
            <a:r>
              <a:rPr sz="4000">
                <a:solidFill>
                  <a:schemeClr val="accent2"/>
                </a:solidFill>
              </a:rPr>
              <a:t>Three Emerging Trends in Networking</a:t>
            </a:r>
            <a:endParaRPr sz="4000">
              <a:solidFill>
                <a:schemeClr val="accent2"/>
              </a:solidFill>
            </a:endParaRPr>
          </a:p>
        </p:txBody>
      </p:sp>
      <p:sp>
        <p:nvSpPr>
          <p:cNvPr id="35843" name="Text Placeholder 35842"/>
          <p:cNvSpPr>
            <a:spLocks noGrp="1"/>
          </p:cNvSpPr>
          <p:nvPr>
            <p:ph type="body" idx="1"/>
          </p:nvPr>
        </p:nvSpPr>
        <p:spPr>
          <a:ln/>
        </p:spPr>
        <p:txBody>
          <a:bodyPr/>
          <a:p>
            <a:r>
              <a:t>Pervasive Networking</a:t>
            </a:r>
          </a:p>
          <a:p>
            <a:r>
              <a:t>The Integration of Voice, Video and Data</a:t>
            </a:r>
          </a:p>
          <a:p>
            <a:r>
              <a:t>New Information Services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36866" name="Title 36865"/>
          <p:cNvSpPr>
            <a:spLocks noGrp="1"/>
          </p:cNvSpPr>
          <p:nvPr>
            <p:ph type="title"/>
          </p:nvPr>
        </p:nvSpPr>
        <p:spPr>
          <a:xfrm>
            <a:off x="685800" y="228600"/>
            <a:ext cx="7772400" cy="609600"/>
          </a:xfrm>
          <a:ln/>
        </p:spPr>
        <p:txBody>
          <a:bodyPr anchor="ctr" anchorCtr="0"/>
          <a:p>
            <a:r>
              <a:rPr>
                <a:solidFill>
                  <a:schemeClr val="accent2"/>
                </a:solidFill>
              </a:rPr>
              <a:t>Pervasive Networking</a:t>
            </a:r>
            <a:endParaRPr>
              <a:solidFill>
                <a:schemeClr val="accent2"/>
              </a:solidFill>
            </a:endParaRPr>
          </a:p>
        </p:txBody>
      </p:sp>
      <p:sp>
        <p:nvSpPr>
          <p:cNvPr id="36867" name="Text Placeholder 36866"/>
          <p:cNvSpPr>
            <a:spLocks noGrp="1"/>
          </p:cNvSpPr>
          <p:nvPr>
            <p:ph type="body" idx="1"/>
          </p:nvPr>
        </p:nvSpPr>
        <p:spPr>
          <a:xfrm>
            <a:off x="685800" y="1143000"/>
            <a:ext cx="7772400" cy="4953000"/>
          </a:xfrm>
          <a:ln/>
        </p:spPr>
        <p:txBody>
          <a:bodyPr/>
          <a:p>
            <a:pPr>
              <a:lnSpc>
                <a:spcPct val="90000"/>
              </a:lnSpc>
            </a:pPr>
            <a:r>
              <a:t>The </a:t>
            </a:r>
            <a:r>
              <a:rPr b="1" u="sng"/>
              <a:t>pervasive networking</a:t>
            </a:r>
            <a:r>
              <a:t> means:</a:t>
            </a:r>
          </a:p>
          <a:p>
            <a:pPr lvl="1">
              <a:lnSpc>
                <a:spcPct val="90000"/>
              </a:lnSpc>
            </a:pPr>
            <a:r>
              <a:t>network use will continue to grow exponentially</a:t>
            </a:r>
          </a:p>
          <a:p>
            <a:pPr lvl="1">
              <a:lnSpc>
                <a:spcPct val="90000"/>
              </a:lnSpc>
            </a:pPr>
            <a:r>
              <a:t>network access is everywhere</a:t>
            </a:r>
          </a:p>
          <a:p>
            <a:pPr lvl="1">
              <a:lnSpc>
                <a:spcPct val="90000"/>
              </a:lnSpc>
            </a:pPr>
            <a:r>
              <a:t>many new types of devices will have network capability</a:t>
            </a:r>
          </a:p>
          <a:p>
            <a:pPr>
              <a:lnSpc>
                <a:spcPct val="90000"/>
              </a:lnSpc>
            </a:pPr>
            <a:r>
              <a:t>Data rates for all kinds of networking will also continue to grow exponentially, reaching Gigabit per second ranges later in this decade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37890" name="Title 37889"/>
          <p:cNvSpPr>
            <a:spLocks noGrp="1"/>
          </p:cNvSpPr>
          <p:nvPr>
            <p:ph type="title"/>
          </p:nvPr>
        </p:nvSpPr>
        <p:spPr>
          <a:xfrm>
            <a:off x="304800" y="304800"/>
            <a:ext cx="8458200" cy="685800"/>
          </a:xfrm>
          <a:ln/>
        </p:spPr>
        <p:txBody>
          <a:bodyPr anchor="ctr" anchorCtr="0"/>
          <a:p>
            <a:r>
              <a:rPr sz="4000">
                <a:solidFill>
                  <a:schemeClr val="accent2"/>
                </a:solidFill>
              </a:rPr>
              <a:t>The Integration of Voice, Video &amp; Data</a:t>
            </a:r>
            <a:endParaRPr sz="4000">
              <a:solidFill>
                <a:schemeClr val="accent2"/>
              </a:solidFill>
            </a:endParaRPr>
          </a:p>
        </p:txBody>
      </p:sp>
      <p:sp>
        <p:nvSpPr>
          <p:cNvPr id="37891" name="Text Placeholder 37890"/>
          <p:cNvSpPr>
            <a:spLocks noGrp="1"/>
          </p:cNvSpPr>
          <p:nvPr>
            <p:ph type="body" idx="1"/>
          </p:nvPr>
        </p:nvSpPr>
        <p:spPr>
          <a:xfrm>
            <a:off x="685800" y="1524000"/>
            <a:ext cx="7772400" cy="4572000"/>
          </a:xfrm>
          <a:ln/>
        </p:spPr>
        <p:txBody>
          <a:bodyPr/>
          <a:p>
            <a:r>
              <a:rPr sz="2800"/>
              <a:t>Also called </a:t>
            </a:r>
            <a:r>
              <a:rPr sz="2800" b="1" u="sng"/>
              <a:t>convergence</a:t>
            </a:r>
            <a:r>
              <a:rPr sz="2800"/>
              <a:t>, integration means that telecom systems that were previously transmitted using separate networks will merge into a single, high speed, multimedia network in the near future.</a:t>
            </a:r>
            <a:endParaRPr sz="2800"/>
          </a:p>
          <a:p>
            <a:r>
              <a:rPr sz="2800"/>
              <a:t>The first step is the integration of voice and data, which is already underway.</a:t>
            </a:r>
            <a:endParaRPr sz="2800"/>
          </a:p>
          <a:p>
            <a:r>
              <a:rPr sz="2800"/>
              <a:t>Later, video will merge with voice and data. This step will take longer partly due to the high data rates required for video.</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26626" name="Title 26625"/>
          <p:cNvSpPr>
            <a:spLocks noGrp="1"/>
          </p:cNvSpPr>
          <p:nvPr>
            <p:ph type="title"/>
          </p:nvPr>
        </p:nvSpPr>
        <p:spPr>
          <a:xfrm>
            <a:off x="685800" y="457200"/>
            <a:ext cx="7772400" cy="762000"/>
          </a:xfrm>
          <a:ln/>
        </p:spPr>
        <p:txBody>
          <a:bodyPr anchor="ctr" anchorCtr="0"/>
          <a:p>
            <a:r>
              <a:rPr>
                <a:solidFill>
                  <a:schemeClr val="accent2"/>
                </a:solidFill>
              </a:rPr>
              <a:t>Datacom Basics</a:t>
            </a:r>
            <a:endParaRPr>
              <a:solidFill>
                <a:schemeClr val="accent2"/>
              </a:solidFill>
            </a:endParaRPr>
          </a:p>
        </p:txBody>
      </p:sp>
      <p:sp>
        <p:nvSpPr>
          <p:cNvPr id="26627" name="Text Placeholder 26626"/>
          <p:cNvSpPr>
            <a:spLocks noGrp="1"/>
          </p:cNvSpPr>
          <p:nvPr>
            <p:ph type="body" idx="1"/>
          </p:nvPr>
        </p:nvSpPr>
        <p:spPr>
          <a:xfrm>
            <a:off x="304800" y="1371600"/>
            <a:ext cx="8458200" cy="4724400"/>
          </a:xfrm>
          <a:ln/>
        </p:spPr>
        <p:txBody>
          <a:bodyPr/>
          <a:p>
            <a:r>
              <a:rPr sz="2800"/>
              <a:t>Data Communications: the movement of computer information from one point to another by means of electrical or optical transmission systems (called networks).</a:t>
            </a:r>
            <a:endParaRPr sz="2800"/>
          </a:p>
          <a:p>
            <a:r>
              <a:rPr sz="2800"/>
              <a:t>Telecommunications: broader term that includes the transmission of voice and video, as well as data, and may imply longer distances.</a:t>
            </a:r>
            <a:endParaRPr sz="2800"/>
          </a:p>
          <a:p>
            <a:r>
              <a:rPr sz="2800"/>
              <a:t>Although once considered separate phenomenon, telecom &amp; datacom are in the process of “converging” into a single “broadband” communications technology.</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38914" name="Title 38913"/>
          <p:cNvSpPr>
            <a:spLocks noGrp="1"/>
          </p:cNvSpPr>
          <p:nvPr>
            <p:ph type="title"/>
          </p:nvPr>
        </p:nvSpPr>
        <p:spPr>
          <a:ln/>
        </p:spPr>
        <p:txBody>
          <a:bodyPr anchor="ctr" anchorCtr="0"/>
          <a:p>
            <a:r>
              <a:rPr>
                <a:solidFill>
                  <a:schemeClr val="accent2"/>
                </a:solidFill>
              </a:rPr>
              <a:t>New Information Services</a:t>
            </a:r>
            <a:endParaRPr>
              <a:solidFill>
                <a:schemeClr val="accent2"/>
              </a:solidFill>
            </a:endParaRPr>
          </a:p>
        </p:txBody>
      </p:sp>
      <p:sp>
        <p:nvSpPr>
          <p:cNvPr id="38915" name="Text Placeholder 38914"/>
          <p:cNvSpPr>
            <a:spLocks noGrp="1"/>
          </p:cNvSpPr>
          <p:nvPr>
            <p:ph type="body" idx="1"/>
          </p:nvPr>
        </p:nvSpPr>
        <p:spPr>
          <a:ln/>
        </p:spPr>
        <p:txBody>
          <a:bodyPr/>
          <a:p>
            <a:r>
              <a:t>With the World Wide Web, many new types of information services becoming available.</a:t>
            </a:r>
          </a:p>
          <a:p>
            <a:r>
              <a:t>Another trend is the growth of Application Service Providers (ASPs) that develop systems for companies, such as providing and operating a payroll system for a company that does not have one of its own.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27650" name="Title 27649"/>
          <p:cNvSpPr>
            <a:spLocks noGrp="1"/>
          </p:cNvSpPr>
          <p:nvPr>
            <p:ph type="title"/>
          </p:nvPr>
        </p:nvSpPr>
        <p:spPr>
          <a:xfrm>
            <a:off x="685800" y="152400"/>
            <a:ext cx="7772400" cy="457200"/>
          </a:xfrm>
          <a:ln/>
        </p:spPr>
        <p:txBody>
          <a:bodyPr anchor="ctr" anchorCtr="0"/>
          <a:p>
            <a:r>
              <a:rPr sz="4000">
                <a:solidFill>
                  <a:schemeClr val="accent2"/>
                </a:solidFill>
              </a:rPr>
              <a:t>Network Components</a:t>
            </a:r>
            <a:endParaRPr sz="4000">
              <a:solidFill>
                <a:schemeClr val="accent2"/>
              </a:solidFill>
            </a:endParaRPr>
          </a:p>
        </p:txBody>
      </p:sp>
      <p:sp>
        <p:nvSpPr>
          <p:cNvPr id="27651" name="Text Placeholder 27650"/>
          <p:cNvSpPr>
            <a:spLocks noGrp="1"/>
          </p:cNvSpPr>
          <p:nvPr>
            <p:ph type="body" idx="1"/>
          </p:nvPr>
        </p:nvSpPr>
        <p:spPr>
          <a:xfrm>
            <a:off x="304800" y="762000"/>
            <a:ext cx="8458200" cy="5410200"/>
          </a:xfrm>
          <a:ln/>
        </p:spPr>
        <p:txBody>
          <a:bodyPr/>
          <a:p>
            <a:pPr>
              <a:lnSpc>
                <a:spcPct val="90000"/>
              </a:lnSpc>
            </a:pPr>
            <a:r>
              <a:rPr sz="2800"/>
              <a:t>Local area networks contain three basic hardware components (</a:t>
            </a:r>
            <a:r>
              <a:rPr sz="2800">
                <a:solidFill>
                  <a:schemeClr val="accent2"/>
                </a:solidFill>
              </a:rPr>
              <a:t>see Figure 1-1</a:t>
            </a:r>
            <a:r>
              <a:rPr sz="2800"/>
              <a:t>):</a:t>
            </a:r>
            <a:endParaRPr sz="2800"/>
          </a:p>
          <a:p>
            <a:pPr lvl="1">
              <a:lnSpc>
                <a:spcPct val="90000"/>
              </a:lnSpc>
            </a:pPr>
            <a:r>
              <a:rPr sz="2400"/>
              <a:t>Servers (also called hosts or host computers)</a:t>
            </a:r>
            <a:endParaRPr sz="2400"/>
          </a:p>
          <a:p>
            <a:pPr lvl="1">
              <a:lnSpc>
                <a:spcPct val="90000"/>
              </a:lnSpc>
            </a:pPr>
            <a:r>
              <a:rPr sz="2400"/>
              <a:t>Clients</a:t>
            </a:r>
            <a:endParaRPr sz="2400"/>
          </a:p>
          <a:p>
            <a:pPr lvl="1">
              <a:lnSpc>
                <a:spcPct val="90000"/>
              </a:lnSpc>
            </a:pPr>
            <a:r>
              <a:rPr sz="2400"/>
              <a:t>Circuits</a:t>
            </a:r>
            <a:endParaRPr sz="2400"/>
          </a:p>
          <a:p>
            <a:pPr>
              <a:lnSpc>
                <a:spcPct val="90000"/>
              </a:lnSpc>
            </a:pPr>
            <a:r>
              <a:rPr sz="2800"/>
              <a:t>Clients and Servers typically work together in </a:t>
            </a:r>
            <a:r>
              <a:rPr sz="2800" b="1" u="sng"/>
              <a:t>client-server</a:t>
            </a:r>
            <a:r>
              <a:rPr sz="2800"/>
              <a:t> networks. Networks without servers are called </a:t>
            </a:r>
            <a:r>
              <a:rPr sz="2800" b="1" u="sng"/>
              <a:t>peer-to-peer</a:t>
            </a:r>
            <a:r>
              <a:rPr sz="2800"/>
              <a:t> networks.</a:t>
            </a:r>
            <a:endParaRPr sz="2800"/>
          </a:p>
          <a:p>
            <a:pPr>
              <a:lnSpc>
                <a:spcPct val="90000"/>
              </a:lnSpc>
            </a:pPr>
            <a:r>
              <a:rPr sz="2800"/>
              <a:t>Routers are specialized devices responsible for moving information between networks, are also a common network component.</a:t>
            </a:r>
            <a:endParaRPr sz="2800"/>
          </a:p>
          <a:p>
            <a:pPr>
              <a:lnSpc>
                <a:spcPct val="90000"/>
              </a:lnSpc>
            </a:pPr>
            <a:r>
              <a:rPr sz="2800"/>
              <a:t>Server types: file servers, print servers, Web servers, e-mail and directory servers.</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pic>
        <p:nvPicPr>
          <p:cNvPr id="96259" name="Picture 96258" descr="D:\!-WORK\F&amp;D-6th_Ed\FitzGerald art\CH01\01-02.jpg"/>
          <p:cNvPicPr>
            <a:picLocks noChangeAspect="1"/>
          </p:cNvPicPr>
          <p:nvPr/>
        </p:nvPicPr>
        <p:blipFill>
          <a:blip r:embed="rId1"/>
          <a:stretch>
            <a:fillRect/>
          </a:stretch>
        </p:blipFill>
        <p:spPr>
          <a:xfrm>
            <a:off x="381000" y="228600"/>
            <a:ext cx="8229600" cy="5334000"/>
          </a:xfrm>
          <a:prstGeom prst="rect">
            <a:avLst/>
          </a:prstGeom>
          <a:noFill/>
          <a:ln w="9525">
            <a:noFill/>
          </a:ln>
        </p:spPr>
      </p:pic>
      <p:sp>
        <p:nvSpPr>
          <p:cNvPr id="96260" name="Text Box 96259"/>
          <p:cNvSpPr txBox="1"/>
          <p:nvPr/>
        </p:nvSpPr>
        <p:spPr>
          <a:xfrm>
            <a:off x="457200" y="5791200"/>
            <a:ext cx="7258050" cy="641350"/>
          </a:xfrm>
          <a:prstGeom prst="rect">
            <a:avLst/>
          </a:prstGeom>
          <a:noFill/>
          <a:ln w="9525">
            <a:noFill/>
          </a:ln>
        </p:spPr>
        <p:txBody>
          <a:bodyPr wrap="none" anchor="t" anchorCtr="0">
            <a:spAutoFit/>
          </a:bodyPr>
          <a:p>
            <a:r>
              <a:rPr sz="3600">
                <a:solidFill>
                  <a:schemeClr val="accent2"/>
                </a:solidFill>
              </a:rPr>
              <a:t>Figure 1-1. Components of a Network</a:t>
            </a:r>
            <a: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28674" name="Title 28673"/>
          <p:cNvSpPr>
            <a:spLocks noGrp="1"/>
          </p:cNvSpPr>
          <p:nvPr>
            <p:ph type="title"/>
          </p:nvPr>
        </p:nvSpPr>
        <p:spPr>
          <a:xfrm>
            <a:off x="685800" y="228600"/>
            <a:ext cx="7772400" cy="609600"/>
          </a:xfrm>
          <a:ln/>
        </p:spPr>
        <p:txBody>
          <a:bodyPr anchor="ctr" anchorCtr="0"/>
          <a:p>
            <a:r>
              <a:rPr sz="3600">
                <a:solidFill>
                  <a:schemeClr val="accent2"/>
                </a:solidFill>
              </a:rPr>
              <a:t>Network Types (Figure 1-2)</a:t>
            </a:r>
            <a:endParaRPr sz="3600">
              <a:solidFill>
                <a:schemeClr val="accent2"/>
              </a:solidFill>
            </a:endParaRPr>
          </a:p>
        </p:txBody>
      </p:sp>
      <p:sp>
        <p:nvSpPr>
          <p:cNvPr id="28675" name="Text Placeholder 28674"/>
          <p:cNvSpPr>
            <a:spLocks noGrp="1"/>
          </p:cNvSpPr>
          <p:nvPr>
            <p:ph type="body" idx="1"/>
          </p:nvPr>
        </p:nvSpPr>
        <p:spPr>
          <a:xfrm>
            <a:off x="228600" y="914400"/>
            <a:ext cx="8610600" cy="5410200"/>
          </a:xfrm>
          <a:ln/>
        </p:spPr>
        <p:txBody>
          <a:bodyPr/>
          <a:p>
            <a:pPr>
              <a:lnSpc>
                <a:spcPct val="90000"/>
              </a:lnSpc>
            </a:pPr>
            <a:r>
              <a:rPr sz="2800"/>
              <a:t>A common way of thinking about networks is by the scale of the network. 4 common network types are: </a:t>
            </a:r>
            <a:endParaRPr sz="2800"/>
          </a:p>
          <a:p>
            <a:pPr lvl="1">
              <a:lnSpc>
                <a:spcPct val="90000"/>
              </a:lnSpc>
            </a:pPr>
            <a:r>
              <a:rPr sz="2400" i="1" u="sng"/>
              <a:t>Local Area Networks</a:t>
            </a:r>
            <a:r>
              <a:rPr sz="2400"/>
              <a:t> (LANs) which typically occupy a room or building, usually include a group of PCs that share a circuit.</a:t>
            </a:r>
            <a:endParaRPr sz="2400"/>
          </a:p>
          <a:p>
            <a:pPr lvl="1">
              <a:lnSpc>
                <a:spcPct val="90000"/>
              </a:lnSpc>
            </a:pPr>
            <a:r>
              <a:rPr sz="2400" i="1" u="sng"/>
              <a:t>Backbone Networks</a:t>
            </a:r>
            <a:r>
              <a:rPr sz="2400"/>
              <a:t>, have a scale of a few hundred meters to a few kilometers. Include a high speed backbone linking the LANs at various locations.</a:t>
            </a:r>
            <a:endParaRPr sz="2400"/>
          </a:p>
          <a:p>
            <a:pPr lvl="1">
              <a:lnSpc>
                <a:spcPct val="90000"/>
              </a:lnSpc>
            </a:pPr>
            <a:r>
              <a:rPr sz="2400" i="1" u="sng"/>
              <a:t>Metropolitan Area Networks</a:t>
            </a:r>
            <a:r>
              <a:rPr sz="2400"/>
              <a:t> (MANs) which typically have a scale of a few kilometers to a few tens of kilometers &amp; connects LANs and BNs at different locations, often using leased lines or other commercial services to transmit data.</a:t>
            </a:r>
            <a:endParaRPr sz="2400"/>
          </a:p>
          <a:p>
            <a:pPr lvl="1">
              <a:lnSpc>
                <a:spcPct val="90000"/>
              </a:lnSpc>
            </a:pPr>
            <a:r>
              <a:rPr sz="2400" i="1" u="sng"/>
              <a:t>Wide Area Networks</a:t>
            </a:r>
            <a:r>
              <a:rPr sz="2400"/>
              <a:t> (WANs) have a scale of hundreds or thousands of kilometers. Like MANs, leased circuits or other commercially available services are used to transmit data.</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pic>
        <p:nvPicPr>
          <p:cNvPr id="30722" name="Picture 30721" descr="D:\!-WORK\F&amp;D-6th_Ed\FitzGerald art\CH01\01-03.jpg"/>
          <p:cNvPicPr>
            <a:picLocks noChangeAspect="1"/>
          </p:cNvPicPr>
          <p:nvPr/>
        </p:nvPicPr>
        <p:blipFill>
          <a:blip r:embed="rId1"/>
          <a:stretch>
            <a:fillRect/>
          </a:stretch>
        </p:blipFill>
        <p:spPr>
          <a:xfrm>
            <a:off x="228600" y="152400"/>
            <a:ext cx="8686800" cy="6019800"/>
          </a:xfrm>
          <a:prstGeom prst="rect">
            <a:avLst/>
          </a:prstGeom>
          <a:noFill/>
          <a:ln w="9525">
            <a:noFill/>
          </a:ln>
        </p:spPr>
      </p:pic>
      <p:sp>
        <p:nvSpPr>
          <p:cNvPr id="30723" name="Text Box 30722"/>
          <p:cNvSpPr txBox="1"/>
          <p:nvPr/>
        </p:nvSpPr>
        <p:spPr>
          <a:xfrm>
            <a:off x="212725" y="6115050"/>
            <a:ext cx="6099175" cy="579438"/>
          </a:xfrm>
          <a:prstGeom prst="rect">
            <a:avLst/>
          </a:prstGeom>
          <a:noFill/>
          <a:ln w="9525">
            <a:noFill/>
          </a:ln>
        </p:spPr>
        <p:txBody>
          <a:bodyPr wrap="none" anchor="t" anchorCtr="0">
            <a:spAutoFit/>
          </a:bodyPr>
          <a:p>
            <a:r>
              <a:rPr sz="3200">
                <a:solidFill>
                  <a:schemeClr val="accent2"/>
                </a:solidFill>
              </a:rPr>
              <a:t>Figure 1-2. Network Types by Scale</a:t>
            </a:r>
            <a:endParaRPr sz="32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93186" name="Title 93185"/>
          <p:cNvSpPr>
            <a:spLocks noGrp="1"/>
          </p:cNvSpPr>
          <p:nvPr>
            <p:ph type="title"/>
          </p:nvPr>
        </p:nvSpPr>
        <p:spPr>
          <a:xfrm>
            <a:off x="685800" y="381000"/>
            <a:ext cx="7772400" cy="762000"/>
          </a:xfrm>
          <a:ln/>
        </p:spPr>
        <p:txBody>
          <a:bodyPr anchor="ctr" anchorCtr="0"/>
          <a:p>
            <a:r>
              <a:rPr>
                <a:solidFill>
                  <a:schemeClr val="accent2"/>
                </a:solidFill>
              </a:rPr>
              <a:t>Intranets and Extranets</a:t>
            </a:r>
            <a:endParaRPr>
              <a:solidFill>
                <a:schemeClr val="accent2"/>
              </a:solidFill>
            </a:endParaRPr>
          </a:p>
        </p:txBody>
      </p:sp>
      <p:sp>
        <p:nvSpPr>
          <p:cNvPr id="93187" name="Text Placeholder 93186"/>
          <p:cNvSpPr>
            <a:spLocks noGrp="1"/>
          </p:cNvSpPr>
          <p:nvPr>
            <p:ph type="body" idx="1"/>
          </p:nvPr>
        </p:nvSpPr>
        <p:spPr>
          <a:xfrm>
            <a:off x="685800" y="1524000"/>
            <a:ext cx="7772400" cy="4572000"/>
          </a:xfrm>
          <a:ln/>
        </p:spPr>
        <p:txBody>
          <a:bodyPr/>
          <a:p>
            <a:pPr>
              <a:lnSpc>
                <a:spcPct val="90000"/>
              </a:lnSpc>
            </a:pPr>
            <a:r>
              <a:rPr b="1" u="sng"/>
              <a:t>Intranets</a:t>
            </a:r>
            <a:r>
              <a:t> are networks that have been set up so that Web sites or other applications can be used over private networks. </a:t>
            </a:r>
          </a:p>
          <a:p>
            <a:pPr>
              <a:lnSpc>
                <a:spcPct val="90000"/>
              </a:lnSpc>
            </a:pPr>
            <a:r>
              <a:rPr b="1" u="sng"/>
              <a:t>Extranets</a:t>
            </a:r>
            <a:r>
              <a:t> also use Internet technology by providing customer access to secure corporate Web sites. Extranet access is usually controlled using passwords, but newer technologies such as smart cards are also being used.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a:fld>
            <a:endParaRPr lang="en-US"/>
          </a:p>
        </p:txBody>
      </p:sp>
      <p:sp>
        <p:nvSpPr>
          <p:cNvPr id="9218" name="Title 9217"/>
          <p:cNvSpPr>
            <a:spLocks noGrp="1"/>
          </p:cNvSpPr>
          <p:nvPr>
            <p:ph type="title"/>
          </p:nvPr>
        </p:nvSpPr>
        <p:spPr>
          <a:ln/>
        </p:spPr>
        <p:txBody>
          <a:bodyPr anchor="ctr" anchorCtr="0"/>
          <a:p>
            <a:r>
              <a:rPr>
                <a:solidFill>
                  <a:schemeClr val="hlink"/>
                </a:solidFill>
              </a:rPr>
              <a:t>Network Models</a:t>
            </a:r>
            <a:endParaRPr>
              <a:solidFill>
                <a:schemeClr val="hlink"/>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CC"/>
      </a:lt1>
      <a:dk2>
        <a:srgbClr val="000000"/>
      </a:dk2>
      <a:lt2>
        <a:srgbClr val="808080"/>
      </a:lt2>
      <a:accent1>
        <a:srgbClr val="FFCC66"/>
      </a:accent1>
      <a:accent2>
        <a:srgbClr val="0000FF"/>
      </a:accent2>
      <a:accent3>
        <a:srgbClr val="FFFFE2"/>
      </a:accent3>
      <a:accent4>
        <a:srgbClr val="000000"/>
      </a:accent4>
      <a:accent5>
        <a:srgbClr val="FFE2B9"/>
      </a:accent5>
      <a:accent6>
        <a:srgbClr val="0000E5"/>
      </a:accent6>
      <a:hlink>
        <a:srgbClr val="CC00CC"/>
      </a:hlink>
      <a:folHlink>
        <a:srgbClr val="C0C0C0"/>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8888</Words>
  <Application>WPS Presentation</Application>
  <PresentationFormat>On-screen Show</PresentationFormat>
  <Paragraphs>269</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SimSun</vt:lpstr>
      <vt:lpstr>Wingdings</vt:lpstr>
      <vt:lpstr>Times New Roman</vt:lpstr>
      <vt:lpstr>Symbol</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Data Communications</dc:title>
  <dc:creator>Gene Mesher</dc:creator>
  <cp:lastModifiedBy>hp</cp:lastModifiedBy>
  <cp:revision>58</cp:revision>
  <dcterms:created xsi:type="dcterms:W3CDTF">2001-01-29T12:50:58Z</dcterms:created>
  <dcterms:modified xsi:type="dcterms:W3CDTF">2024-02-02T06:30:05Z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E5A4E1284E0B40288A9BC94F79496134_13</vt:lpwstr>
  </property>
  <property fmtid="{D5CDD505-2E9C-101B-9397-08002B2CF9AE}" pid="3" name="KSOProductBuildVer">
    <vt:lpwstr>1033-12.2.0.13431</vt:lpwstr>
  </property>
</Properties>
</file>