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1" r:id="rId3"/>
    <p:sldId id="302" r:id="rId4"/>
    <p:sldId id="303" r:id="rId5"/>
    <p:sldId id="257" r:id="rId6"/>
    <p:sldId id="291" r:id="rId7"/>
    <p:sldId id="269" r:id="rId8"/>
    <p:sldId id="270" r:id="rId9"/>
    <p:sldId id="284" r:id="rId10"/>
    <p:sldId id="295" r:id="rId11"/>
    <p:sldId id="304" r:id="rId12"/>
    <p:sldId id="296" r:id="rId13"/>
    <p:sldId id="265" r:id="rId14"/>
    <p:sldId id="297" r:id="rId15"/>
    <p:sldId id="298" r:id="rId16"/>
    <p:sldId id="299" r:id="rId17"/>
    <p:sldId id="300" r:id="rId18"/>
    <p:sldId id="258" r:id="rId19"/>
    <p:sldId id="285" r:id="rId20"/>
    <p:sldId id="266" r:id="rId21"/>
    <p:sldId id="286" r:id="rId22"/>
    <p:sldId id="259" r:id="rId23"/>
    <p:sldId id="287" r:id="rId24"/>
    <p:sldId id="268" r:id="rId25"/>
    <p:sldId id="288" r:id="rId26"/>
    <p:sldId id="260" r:id="rId27"/>
    <p:sldId id="289" r:id="rId28"/>
    <p:sldId id="267" r:id="rId29"/>
    <p:sldId id="290" r:id="rId30"/>
    <p:sldId id="271" r:id="rId31"/>
    <p:sldId id="261" r:id="rId32"/>
    <p:sldId id="262" r:id="rId33"/>
    <p:sldId id="305" r:id="rId34"/>
    <p:sldId id="306" r:id="rId35"/>
    <p:sldId id="307" r:id="rId36"/>
    <p:sldId id="308" r:id="rId37"/>
    <p:sldId id="309" r:id="rId38"/>
    <p:sldId id="275" r:id="rId39"/>
    <p:sldId id="276" r:id="rId40"/>
    <p:sldId id="277" r:id="rId41"/>
    <p:sldId id="278" r:id="rId42"/>
    <p:sldId id="279" r:id="rId43"/>
    <p:sldId id="280" r:id="rId44"/>
    <p:sldId id="281" r:id="rId45"/>
    <p:sldId id="272" r:id="rId46"/>
    <p:sldId id="263" r:id="rId4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B801A433-D428-4F7A-860E-5F0B1EF7C606}" type="datetimeFigureOut">
              <a:rPr lang="en-US" smtClean="0"/>
              <a:pPr/>
              <a:t>3/27/2017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96657FC-59F4-44D8-ACD6-07E56753F6CD}" type="slidenum">
              <a:rPr lang="en-US" smtClean="0"/>
              <a:pPr/>
              <a:t>‹#›</a:t>
            </a:fld>
            <a:endParaRPr lang="en-US"/>
          </a:p>
        </p:txBody>
      </p:sp>
    </p:spTree>
    <p:extLst>
      <p:ext uri="{BB962C8B-B14F-4D97-AF65-F5344CB8AC3E}">
        <p14:creationId xmlns:p14="http://schemas.microsoft.com/office/powerpoint/2010/main" val="3127115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B18DF46C-C6B0-4335-86F7-7C58E75C2D13}" type="datetimeFigureOut">
              <a:rPr lang="en-US" smtClean="0"/>
              <a:pPr/>
              <a:t>3/27/2017</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BFCF54A-FF0B-4003-8773-B22A1C3B5684}" type="slidenum">
              <a:rPr lang="en-US" smtClean="0"/>
              <a:pPr/>
              <a:t>‹#›</a:t>
            </a:fld>
            <a:endParaRPr lang="en-US"/>
          </a:p>
        </p:txBody>
      </p:sp>
    </p:spTree>
    <p:extLst>
      <p:ext uri="{BB962C8B-B14F-4D97-AF65-F5344CB8AC3E}">
        <p14:creationId xmlns:p14="http://schemas.microsoft.com/office/powerpoint/2010/main" val="286235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E865D-5624-4630-89DE-8674D45B18A1}"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89429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E865D-5624-4630-89DE-8674D45B18A1}"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295755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E865D-5624-4630-89DE-8674D45B18A1}"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230699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8D740EE-7CEC-4697-A7EC-2BA71FBC8C80}"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E865D-5624-4630-89DE-8674D45B18A1}"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223642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E865D-5624-4630-89DE-8674D45B18A1}"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35892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E865D-5624-4630-89DE-8674D45B18A1}"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326930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E865D-5624-4630-89DE-8674D45B18A1}"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143716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E865D-5624-4630-89DE-8674D45B18A1}"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123465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E865D-5624-4630-89DE-8674D45B18A1}"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286157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E865D-5624-4630-89DE-8674D45B18A1}"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91051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E865D-5624-4630-89DE-8674D45B18A1}"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816E-A8F2-46F2-835B-9B3EE7811784}" type="slidenum">
              <a:rPr lang="en-US" smtClean="0"/>
              <a:pPr/>
              <a:t>‹#›</a:t>
            </a:fld>
            <a:endParaRPr lang="en-US"/>
          </a:p>
        </p:txBody>
      </p:sp>
    </p:spTree>
    <p:extLst>
      <p:ext uri="{BB962C8B-B14F-4D97-AF65-F5344CB8AC3E}">
        <p14:creationId xmlns:p14="http://schemas.microsoft.com/office/powerpoint/2010/main" val="198677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E865D-5624-4630-89DE-8674D45B18A1}"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2816E-A8F2-46F2-835B-9B3EE7811784}" type="slidenum">
              <a:rPr lang="en-US" smtClean="0"/>
              <a:pPr/>
              <a:t>‹#›</a:t>
            </a:fld>
            <a:endParaRPr lang="en-US"/>
          </a:p>
        </p:txBody>
      </p:sp>
    </p:spTree>
    <p:extLst>
      <p:ext uri="{BB962C8B-B14F-4D97-AF65-F5344CB8AC3E}">
        <p14:creationId xmlns:p14="http://schemas.microsoft.com/office/powerpoint/2010/main" val="3847006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LAYERED ARCHITECTURE: OSI </a:t>
            </a:r>
            <a:r>
              <a:rPr lang="en-US" dirty="0"/>
              <a:t>LAYER AND TCP/IP Layers </a:t>
            </a:r>
          </a:p>
        </p:txBody>
      </p:sp>
      <p:sp>
        <p:nvSpPr>
          <p:cNvPr id="3" name="Subtitle 2"/>
          <p:cNvSpPr>
            <a:spLocks noGrp="1"/>
          </p:cNvSpPr>
          <p:nvPr>
            <p:ph type="subTitle" idx="1"/>
          </p:nvPr>
        </p:nvSpPr>
        <p:spPr/>
        <p:txBody>
          <a:bodyPr/>
          <a:lstStyle/>
          <a:p>
            <a:r>
              <a:rPr lang="en-US" dirty="0" smtClean="0"/>
              <a:t>CSC 223 Data Communication</a:t>
            </a:r>
            <a:endParaRPr lang="en-US" dirty="0"/>
          </a:p>
        </p:txBody>
      </p:sp>
    </p:spTree>
    <p:extLst>
      <p:ext uri="{BB962C8B-B14F-4D97-AF65-F5344CB8AC3E}">
        <p14:creationId xmlns:p14="http://schemas.microsoft.com/office/powerpoint/2010/main" val="2440837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marL="392113" indent="-293688" algn="just" defTabSz="414338">
              <a:lnSpc>
                <a:spcPct val="90000"/>
              </a:lnSpc>
              <a:spcBef>
                <a:spcPct val="50000"/>
              </a:spcBef>
              <a:buClr>
                <a:srgbClr val="CC0000"/>
              </a:buClr>
              <a:buBlip>
                <a:blip r:embed="rId2"/>
              </a:buBlip>
            </a:pPr>
            <a:r>
              <a:rPr lang="en-GB" sz="2800" dirty="0" smtClean="0"/>
              <a:t>The OSI model is now considered the primary Architectural  model for inter-computer communications.</a:t>
            </a:r>
          </a:p>
          <a:p>
            <a:pPr marL="392113" indent="-293688" algn="just" defTabSz="414338">
              <a:lnSpc>
                <a:spcPct val="90000"/>
              </a:lnSpc>
              <a:spcBef>
                <a:spcPct val="50000"/>
              </a:spcBef>
              <a:buClr>
                <a:srgbClr val="CC0000"/>
              </a:buClr>
              <a:buBlip>
                <a:blip r:embed="rId2"/>
              </a:buBlip>
            </a:pPr>
            <a:r>
              <a:rPr lang="en-GB" sz="2800" dirty="0" smtClean="0"/>
              <a:t>The OSI model describes how information or data makes its way from application programmes (such as spreadsheets) through a network medium (such as wire) to another application programme located on another network.</a:t>
            </a:r>
          </a:p>
          <a:p>
            <a:pPr marL="392113" indent="-293688" algn="just" defTabSz="414338">
              <a:lnSpc>
                <a:spcPct val="90000"/>
              </a:lnSpc>
              <a:spcBef>
                <a:spcPct val="50000"/>
              </a:spcBef>
              <a:buClr>
                <a:srgbClr val="CC0000"/>
              </a:buClr>
              <a:buBlip>
                <a:blip r:embed="rId2"/>
              </a:buBlip>
            </a:pPr>
            <a:r>
              <a:rPr lang="en-GB" sz="2800" dirty="0" smtClean="0"/>
              <a:t>The OSI reference model divides the problem of moving information between computers over a network medium into SEVEN smaller and more manageable problems .</a:t>
            </a:r>
          </a:p>
          <a:p>
            <a:pPr marL="392113" indent="-293688" algn="just" defTabSz="414338">
              <a:lnSpc>
                <a:spcPct val="90000"/>
              </a:lnSpc>
              <a:spcBef>
                <a:spcPct val="50000"/>
              </a:spcBef>
              <a:buClr>
                <a:srgbClr val="CC0000"/>
              </a:buClr>
              <a:buBlip>
                <a:blip r:embed="rId2"/>
              </a:buBlip>
            </a:pPr>
            <a:r>
              <a:rPr lang="en-GB" sz="2800" dirty="0" smtClean="0"/>
              <a:t>This separation into smaller more manageable functions is known as layering.</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ISO/OSI Model</a:t>
            </a:r>
          </a:p>
        </p:txBody>
      </p:sp>
      <p:sp>
        <p:nvSpPr>
          <p:cNvPr id="33795" name="Rectangle 3"/>
          <p:cNvSpPr>
            <a:spLocks noGrp="1" noChangeArrowheads="1"/>
          </p:cNvSpPr>
          <p:nvPr>
            <p:ph type="body" idx="1"/>
          </p:nvPr>
        </p:nvSpPr>
        <p:spPr>
          <a:xfrm>
            <a:off x="0" y="1219200"/>
            <a:ext cx="9144000" cy="4648200"/>
          </a:xfrm>
        </p:spPr>
        <p:txBody>
          <a:bodyPr>
            <a:noAutofit/>
          </a:bodyPr>
          <a:lstStyle/>
          <a:p>
            <a:pPr algn="just" eaLnBrk="1" hangingPunct="1"/>
            <a:r>
              <a:rPr lang="en-US" sz="3600" dirty="0" smtClean="0"/>
              <a:t>The OSI Model clearly defines the interfaces between each layer. This allows different network operating systems and protocols to work together by having each manufacturer adhere to the standard interfaces. </a:t>
            </a:r>
          </a:p>
          <a:p>
            <a:pPr algn="just" eaLnBrk="1" hangingPunct="1"/>
            <a:r>
              <a:rPr lang="en-US" sz="3600" dirty="0" smtClean="0"/>
              <a:t>The application of the ISO OSI model has allowed the modern networks that exist today. </a:t>
            </a:r>
          </a:p>
          <a:p>
            <a:pPr algn="just" eaLnBrk="1" hangingPunct="1"/>
            <a:r>
              <a:rPr lang="en-US" sz="3600" dirty="0" smtClean="0"/>
              <a:t>There OSI model has seven layers.</a:t>
            </a:r>
          </a:p>
        </p:txBody>
      </p:sp>
    </p:spTree>
    <p:extLst>
      <p:ext uri="{BB962C8B-B14F-4D97-AF65-F5344CB8AC3E}">
        <p14:creationId xmlns:p14="http://schemas.microsoft.com/office/powerpoint/2010/main" val="2322860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Grp="1" noChangeAspect="1" noChangeArrowheads="1"/>
          </p:cNvPicPr>
          <p:nvPr>
            <p:ph idx="1"/>
          </p:nvPr>
        </p:nvPicPr>
        <p:blipFill>
          <a:blip r:embed="rId2" cstate="print"/>
          <a:srcRect/>
          <a:stretch>
            <a:fillRect/>
          </a:stretch>
        </p:blipFill>
        <p:spPr>
          <a:xfrm>
            <a:off x="465659" y="685800"/>
            <a:ext cx="8449741" cy="57912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rPr lang="en-US" dirty="0" smtClean="0"/>
              <a:t>even layers in the OSI model.</a:t>
            </a:r>
            <a:br>
              <a:rPr lang="en-US" dirty="0" smtClean="0"/>
            </a:br>
            <a:endParaRPr lang="en-US" dirty="0"/>
          </a:p>
        </p:txBody>
      </p:sp>
      <p:pic>
        <p:nvPicPr>
          <p:cNvPr id="4" name="Picture 4"/>
          <p:cNvPicPr>
            <a:picLocks noGrp="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0"/>
            <a:ext cx="640079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308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04800"/>
            <a:ext cx="8229600" cy="1139825"/>
          </a:xfrm>
        </p:spPr>
        <p:txBody>
          <a:bodyPr>
            <a:normAutofit fontScale="90000"/>
          </a:bodyPr>
          <a:lstStyle/>
          <a:p>
            <a:r>
              <a:rPr lang="en-US" smtClean="0"/>
              <a:t/>
            </a:r>
            <a:br>
              <a:rPr lang="en-US" smtClean="0"/>
            </a:br>
            <a:r>
              <a:rPr lang="en-US" b="1" smtClean="0"/>
              <a:t>The Interconnection Layers </a:t>
            </a:r>
            <a:br>
              <a:rPr lang="en-US" b="1" smtClean="0"/>
            </a:br>
            <a:endParaRPr lang="en-US" smtClean="0"/>
          </a:p>
        </p:txBody>
      </p:sp>
      <p:sp>
        <p:nvSpPr>
          <p:cNvPr id="17411" name="Text Placeholder 2"/>
          <p:cNvSpPr>
            <a:spLocks noGrp="1"/>
          </p:cNvSpPr>
          <p:nvPr>
            <p:ph type="body" sz="half" idx="1"/>
          </p:nvPr>
        </p:nvSpPr>
        <p:spPr>
          <a:xfrm>
            <a:off x="457200" y="609600"/>
            <a:ext cx="8382000" cy="4530725"/>
          </a:xfrm>
        </p:spPr>
        <p:txBody>
          <a:bodyPr>
            <a:normAutofit lnSpcReduction="10000"/>
          </a:bodyPr>
          <a:lstStyle/>
          <a:p>
            <a:pPr algn="just"/>
            <a:r>
              <a:rPr lang="en-US" dirty="0" smtClean="0"/>
              <a:t>Interconnection group of standards makes up the bottom 4 layers of the OSI model, which are known as the physical, data link, network and transport layers. </a:t>
            </a:r>
          </a:p>
          <a:p>
            <a:pPr algn="just"/>
            <a:r>
              <a:rPr lang="en-US" dirty="0" smtClean="0"/>
              <a:t>The physical layer defines the functional, procedural and physical interfaces of communication links between equipment. </a:t>
            </a:r>
          </a:p>
          <a:p>
            <a:pPr algn="just"/>
            <a:r>
              <a:rPr lang="en-US" dirty="0" smtClean="0"/>
              <a:t>For example, plug specifications, and pin allocations. </a:t>
            </a:r>
          </a:p>
          <a:p>
            <a:pPr algn="just"/>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half" idx="1"/>
          </p:nvPr>
        </p:nvSpPr>
        <p:spPr>
          <a:xfrm>
            <a:off x="457200" y="228600"/>
            <a:ext cx="8229600" cy="4530725"/>
          </a:xfrm>
        </p:spPr>
        <p:txBody>
          <a:bodyPr>
            <a:noAutofit/>
          </a:bodyPr>
          <a:lstStyle/>
          <a:p>
            <a:pPr algn="just"/>
            <a:endParaRPr lang="en-US" dirty="0" smtClean="0"/>
          </a:p>
          <a:p>
            <a:pPr algn="just"/>
            <a:r>
              <a:rPr lang="en-US" dirty="0" smtClean="0"/>
              <a:t>The data link layer adds error-checking information and formats data for physical transmission. </a:t>
            </a:r>
          </a:p>
          <a:p>
            <a:pPr algn="just"/>
            <a:r>
              <a:rPr lang="en-US" dirty="0" smtClean="0"/>
              <a:t>The </a:t>
            </a:r>
            <a:r>
              <a:rPr lang="en-US" dirty="0" smtClean="0"/>
              <a:t>network layer provides routing and multiplexing services. </a:t>
            </a:r>
          </a:p>
          <a:p>
            <a:pPr algn="just"/>
            <a:r>
              <a:rPr lang="en-US" dirty="0" smtClean="0"/>
              <a:t>The </a:t>
            </a:r>
            <a:r>
              <a:rPr lang="en-US" dirty="0" smtClean="0"/>
              <a:t>transport layer includes error detection and correction as well as multiplexing. Its basic function is to enhance the quality provided by the network layer below, if this is necessary </a:t>
            </a:r>
          </a:p>
          <a:p>
            <a:pPr algn="just"/>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smtClean="0"/>
              <a:t>T</a:t>
            </a:r>
            <a:r>
              <a:rPr lang="en-US" b="1" smtClean="0"/>
              <a:t>he Internetworking Layers </a:t>
            </a:r>
            <a:br>
              <a:rPr lang="en-US" b="1" smtClean="0"/>
            </a:br>
            <a:endParaRPr lang="en-US" smtClean="0"/>
          </a:p>
        </p:txBody>
      </p:sp>
      <p:sp>
        <p:nvSpPr>
          <p:cNvPr id="19459" name="Text Placeholder 2"/>
          <p:cNvSpPr>
            <a:spLocks noGrp="1"/>
          </p:cNvSpPr>
          <p:nvPr>
            <p:ph type="body" sz="half" idx="1"/>
          </p:nvPr>
        </p:nvSpPr>
        <p:spPr>
          <a:xfrm>
            <a:off x="457200" y="1600200"/>
            <a:ext cx="8229600" cy="4530725"/>
          </a:xfrm>
        </p:spPr>
        <p:txBody>
          <a:bodyPr/>
          <a:lstStyle/>
          <a:p>
            <a:pPr algn="just"/>
            <a:r>
              <a:rPr lang="en-US" dirty="0" smtClean="0"/>
              <a:t>The internetworking group includes the top 3 layers of the OSI model and basically provides the support services for the user applications. They are known as the session, presentation, and application layers. </a:t>
            </a:r>
          </a:p>
          <a:p>
            <a:pPr algn="just"/>
            <a:r>
              <a:rPr lang="en-US" dirty="0" smtClean="0"/>
              <a:t>The session layer provides the organization, synchronization and timing of the exchange of the data between end systems. </a:t>
            </a:r>
          </a:p>
          <a:p>
            <a:pPr algn="just"/>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2"/>
          <p:cNvSpPr>
            <a:spLocks noGrp="1"/>
          </p:cNvSpPr>
          <p:nvPr>
            <p:ph type="body" sz="half" idx="1"/>
          </p:nvPr>
        </p:nvSpPr>
        <p:spPr>
          <a:xfrm>
            <a:off x="457200" y="76200"/>
            <a:ext cx="8077200" cy="4530725"/>
          </a:xfrm>
        </p:spPr>
        <p:txBody>
          <a:bodyPr>
            <a:noAutofit/>
          </a:bodyPr>
          <a:lstStyle/>
          <a:p>
            <a:pPr algn="just"/>
            <a:endParaRPr lang="en-US" dirty="0" smtClean="0"/>
          </a:p>
          <a:p>
            <a:pPr algn="just"/>
            <a:r>
              <a:rPr lang="en-US" dirty="0" smtClean="0"/>
              <a:t>The presentation layer is concerned with now the information to be exchanged. This includes resolving character set differences, such as ASCII to EBCDIC, providing text compression and encryption/decryption services </a:t>
            </a:r>
          </a:p>
          <a:p>
            <a:pPr algn="just"/>
            <a:endParaRPr lang="en-US" dirty="0" smtClean="0"/>
          </a:p>
          <a:p>
            <a:pPr algn="just"/>
            <a:r>
              <a:rPr lang="en-US" dirty="0" smtClean="0"/>
              <a:t>The application layer provides support for the user applications, which wish to exchange information. (i.e. file transfer) </a:t>
            </a:r>
          </a:p>
          <a:p>
            <a:pPr algn="just"/>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nSpc>
                <a:spcPct val="80000"/>
              </a:lnSpc>
            </a:pPr>
            <a:r>
              <a:rPr lang="en-US" dirty="0" smtClean="0"/>
              <a:t>The </a:t>
            </a:r>
            <a:r>
              <a:rPr lang="en-US" b="1" i="1" dirty="0" smtClean="0"/>
              <a:t>Physical Layer</a:t>
            </a:r>
            <a:r>
              <a:rPr lang="en-US" dirty="0" smtClean="0"/>
              <a:t>  (Layer 1)</a:t>
            </a:r>
          </a:p>
        </p:txBody>
      </p:sp>
      <p:sp>
        <p:nvSpPr>
          <p:cNvPr id="34819" name="Rectangle 3"/>
          <p:cNvSpPr>
            <a:spLocks noGrp="1" noChangeArrowheads="1"/>
          </p:cNvSpPr>
          <p:nvPr>
            <p:ph type="body" idx="1"/>
          </p:nvPr>
        </p:nvSpPr>
        <p:spPr>
          <a:xfrm>
            <a:off x="0" y="1828800"/>
            <a:ext cx="9144000" cy="5638800"/>
          </a:xfrm>
        </p:spPr>
        <p:txBody>
          <a:bodyPr>
            <a:normAutofit/>
          </a:bodyPr>
          <a:lstStyle/>
          <a:p>
            <a:pPr lvl="1" algn="just"/>
            <a:r>
              <a:rPr lang="en-US" sz="3200" dirty="0"/>
              <a:t>Physical layer is the bottom layer of the OSI Reference Model. The physical layer is responsible for </a:t>
            </a:r>
            <a:r>
              <a:rPr lang="en-US" sz="3200" b="1" dirty="0"/>
              <a:t>transmission of the bit stream</a:t>
            </a:r>
            <a:r>
              <a:rPr lang="en-US" sz="3200" dirty="0"/>
              <a:t>. It accepts frames of data from data link layer and transmits over a communication channel, one bit at a time</a:t>
            </a:r>
            <a:endParaRPr lang="en-US" sz="3200" dirty="0" smtClean="0"/>
          </a:p>
          <a:p>
            <a:pPr lvl="1" algn="just" eaLnBrk="1" hangingPunct="1"/>
            <a:r>
              <a:rPr lang="en-US" sz="3200" dirty="0" smtClean="0"/>
              <a:t>Establishes </a:t>
            </a:r>
            <a:r>
              <a:rPr lang="en-US" sz="3200" dirty="0"/>
              <a:t>the physical characteristics of the network (e.g., the type of cable, connectors, length of cable, etc.) </a:t>
            </a:r>
          </a:p>
          <a:p>
            <a:pPr marL="457200" lvl="1" indent="0" algn="just" eaLnBrk="1" hangingPunct="1">
              <a:buNone/>
            </a:pPr>
            <a:r>
              <a:rPr lang="en-US" sz="3200" dirty="0" smtClean="0"/>
              <a:t> </a:t>
            </a:r>
            <a:endParaRPr lang="en-US" sz="3200" dirty="0"/>
          </a:p>
        </p:txBody>
      </p:sp>
    </p:spTree>
    <p:extLst>
      <p:ext uri="{BB962C8B-B14F-4D97-AF65-F5344CB8AC3E}">
        <p14:creationId xmlns:p14="http://schemas.microsoft.com/office/powerpoint/2010/main" val="2351980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nSpc>
                <a:spcPct val="80000"/>
              </a:lnSpc>
            </a:pPr>
            <a:r>
              <a:rPr lang="en-US" dirty="0" smtClean="0"/>
              <a:t>The </a:t>
            </a:r>
            <a:r>
              <a:rPr lang="en-US" b="1" i="1" dirty="0" smtClean="0"/>
              <a:t>Physical Layer</a:t>
            </a:r>
            <a:r>
              <a:rPr lang="en-US" dirty="0" smtClean="0"/>
              <a:t>  (Layer 1)</a:t>
            </a:r>
          </a:p>
        </p:txBody>
      </p:sp>
      <p:sp>
        <p:nvSpPr>
          <p:cNvPr id="34819" name="Rectangle 3"/>
          <p:cNvSpPr>
            <a:spLocks noGrp="1" noChangeArrowheads="1"/>
          </p:cNvSpPr>
          <p:nvPr>
            <p:ph type="body" idx="1"/>
          </p:nvPr>
        </p:nvSpPr>
        <p:spPr>
          <a:xfrm>
            <a:off x="0" y="1828800"/>
            <a:ext cx="9144000" cy="5638800"/>
          </a:xfrm>
        </p:spPr>
        <p:txBody>
          <a:bodyPr>
            <a:normAutofit/>
          </a:bodyPr>
          <a:lstStyle/>
          <a:p>
            <a:pPr lvl="1" algn="just" eaLnBrk="1" hangingPunct="1"/>
            <a:r>
              <a:rPr lang="en-US" sz="3600" dirty="0" smtClean="0"/>
              <a:t>Defines </a:t>
            </a:r>
            <a:r>
              <a:rPr lang="en-US" sz="3600" dirty="0"/>
              <a:t>the electrical characteristics of the signals used to transmit the data (e.g. signal voltage swing, duration of voltages, etc.)  </a:t>
            </a:r>
          </a:p>
          <a:p>
            <a:pPr lvl="1" algn="just" eaLnBrk="1" hangingPunct="1"/>
            <a:r>
              <a:rPr lang="en-US" sz="3600" dirty="0"/>
              <a:t>Transmits the binary data (bits) as electrical or optical signals depending on the medium. </a:t>
            </a:r>
          </a:p>
        </p:txBody>
      </p:sp>
    </p:spTree>
    <p:extLst>
      <p:ext uri="{BB962C8B-B14F-4D97-AF65-F5344CB8AC3E}">
        <p14:creationId xmlns:p14="http://schemas.microsoft.com/office/powerpoint/2010/main" val="371384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Architecture</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marL="392113" indent="-293688" algn="just" defTabSz="414338">
              <a:lnSpc>
                <a:spcPct val="110000"/>
              </a:lnSpc>
              <a:spcBef>
                <a:spcPct val="50000"/>
              </a:spcBef>
              <a:buClr>
                <a:srgbClr val="CC0000"/>
              </a:buClr>
              <a:buBlip>
                <a:blip r:embed="rId2"/>
              </a:buBlip>
            </a:pPr>
            <a:r>
              <a:rPr lang="en-US" dirty="0" smtClean="0"/>
              <a:t>Layer architecture simplifies the network design.</a:t>
            </a:r>
          </a:p>
          <a:p>
            <a:pPr marL="392113" indent="-293688" algn="just" defTabSz="414338">
              <a:lnSpc>
                <a:spcPct val="110000"/>
              </a:lnSpc>
              <a:spcBef>
                <a:spcPct val="50000"/>
              </a:spcBef>
              <a:buClr>
                <a:srgbClr val="CC0000"/>
              </a:buClr>
              <a:buBlip>
                <a:blip r:embed="rId2"/>
              </a:buBlip>
            </a:pPr>
            <a:r>
              <a:rPr lang="en-US" dirty="0" smtClean="0"/>
              <a:t>It is easy to debug network applications in a layered architecture network.</a:t>
            </a:r>
          </a:p>
          <a:p>
            <a:pPr marL="392113" indent="-293688" algn="just" defTabSz="414338">
              <a:lnSpc>
                <a:spcPct val="110000"/>
              </a:lnSpc>
              <a:spcBef>
                <a:spcPct val="50000"/>
              </a:spcBef>
              <a:buClr>
                <a:srgbClr val="CC0000"/>
              </a:buClr>
              <a:buBlip>
                <a:blip r:embed="rId2"/>
              </a:buBlip>
            </a:pPr>
            <a:r>
              <a:rPr lang="en-US" dirty="0" smtClean="0"/>
              <a:t>The network management is easier due to the layered architecture.</a:t>
            </a:r>
          </a:p>
          <a:p>
            <a:pPr marL="392113" indent="-293688" algn="just" defTabSz="414338">
              <a:lnSpc>
                <a:spcPct val="110000"/>
              </a:lnSpc>
              <a:spcBef>
                <a:spcPct val="50000"/>
              </a:spcBef>
              <a:buClr>
                <a:srgbClr val="CC0000"/>
              </a:buClr>
              <a:buBlip>
                <a:blip r:embed="rId2"/>
              </a:buBlip>
            </a:pPr>
            <a:r>
              <a:rPr lang="en-US" dirty="0" smtClean="0"/>
              <a:t>Network layers follow a set of rules, called protocol.</a:t>
            </a:r>
          </a:p>
          <a:p>
            <a:pPr marL="392113" indent="-293688" algn="just" defTabSz="414338">
              <a:lnSpc>
                <a:spcPct val="110000"/>
              </a:lnSpc>
              <a:spcBef>
                <a:spcPct val="50000"/>
              </a:spcBef>
              <a:buClr>
                <a:srgbClr val="CC0000"/>
              </a:buClr>
              <a:buBlip>
                <a:blip r:embed="rId2"/>
              </a:buBlip>
            </a:pPr>
            <a:r>
              <a:rPr lang="en-US" dirty="0" smtClean="0"/>
              <a:t>The protocol defines the format of the data being exchanged, and the control and timing for the handshake between layers.</a:t>
            </a:r>
          </a:p>
          <a:p>
            <a:pPr marL="392113" indent="-293688" defTabSz="414338">
              <a:lnSpc>
                <a:spcPct val="110000"/>
              </a:lnSpc>
              <a:spcBef>
                <a:spcPct val="50000"/>
              </a:spcBef>
              <a:buClr>
                <a:srgbClr val="CC0000"/>
              </a:buClr>
              <a:buBlip>
                <a:blip r:embed="rId2"/>
              </a:buBlip>
            </a:pPr>
            <a:endParaRPr lang="en-US" dirty="0" smtClean="0"/>
          </a:p>
          <a:p>
            <a:pPr>
              <a:lnSpc>
                <a:spcPct val="11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i="1" dirty="0" smtClean="0"/>
              <a:t>Data Link Layer  (Layer 2)</a:t>
            </a:r>
            <a:br>
              <a:rPr lang="en-US" b="1" i="1" dirty="0" smtClean="0"/>
            </a:br>
            <a:r>
              <a:rPr lang="en-US" b="1" i="1" dirty="0" smtClean="0"/>
              <a:t/>
            </a:r>
            <a:br>
              <a:rPr lang="en-US" b="1" i="1" dirty="0" smtClean="0"/>
            </a:br>
            <a:endParaRPr lang="en-US" dirty="0"/>
          </a:p>
        </p:txBody>
      </p:sp>
      <p:sp>
        <p:nvSpPr>
          <p:cNvPr id="3" name="Content Placeholder 2"/>
          <p:cNvSpPr>
            <a:spLocks noGrp="1"/>
          </p:cNvSpPr>
          <p:nvPr>
            <p:ph idx="1"/>
          </p:nvPr>
        </p:nvSpPr>
        <p:spPr>
          <a:xfrm>
            <a:off x="228600" y="1143000"/>
            <a:ext cx="8534400" cy="5257800"/>
          </a:xfrm>
        </p:spPr>
        <p:txBody>
          <a:bodyPr>
            <a:normAutofit/>
          </a:bodyPr>
          <a:lstStyle/>
          <a:p>
            <a:pPr lvl="1" algn="just">
              <a:lnSpc>
                <a:spcPct val="110000"/>
              </a:lnSpc>
            </a:pPr>
            <a:r>
              <a:rPr lang="en-US" dirty="0" smtClean="0"/>
              <a:t>The </a:t>
            </a:r>
            <a:r>
              <a:rPr lang="en-US" dirty="0"/>
              <a:t>data link layer is responsible for reassembling any binary streams received from the physical layer back into frames. The data link layer is also responsible for detecting and correcting any </a:t>
            </a:r>
            <a:r>
              <a:rPr lang="en-US" dirty="0" smtClean="0"/>
              <a:t> </a:t>
            </a:r>
            <a:r>
              <a:rPr lang="en-US" dirty="0"/>
              <a:t>errors.</a:t>
            </a:r>
          </a:p>
          <a:p>
            <a:pPr lvl="1" algn="just">
              <a:lnSpc>
                <a:spcPct val="110000"/>
              </a:lnSpc>
            </a:pPr>
            <a:r>
              <a:rPr lang="en-US" dirty="0" smtClean="0"/>
              <a:t>Defines how the signal will be placed on or taken off the NIC.  The data frames are broken down into individual bits that can be translated into electric signals and sent over the network. On the receiving side, the bits are reassembled into frames for processing by upper levels. </a:t>
            </a:r>
          </a:p>
          <a:p>
            <a:pPr algn="just">
              <a:lnSpc>
                <a:spcPct val="150000"/>
              </a:lnSpc>
            </a:pPr>
            <a:endParaRPr lang="en-US" dirty="0"/>
          </a:p>
        </p:txBody>
      </p:sp>
    </p:spTree>
    <p:extLst>
      <p:ext uri="{BB962C8B-B14F-4D97-AF65-F5344CB8AC3E}">
        <p14:creationId xmlns:p14="http://schemas.microsoft.com/office/powerpoint/2010/main" val="2100317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i="1" dirty="0" smtClean="0"/>
              <a:t>Data Link Layer  (Layer 2)</a:t>
            </a:r>
            <a:br>
              <a:rPr lang="en-US" b="1" i="1" dirty="0" smtClean="0"/>
            </a:br>
            <a:r>
              <a:rPr lang="en-US" b="1" i="1" dirty="0" smtClean="0"/>
              <a:t/>
            </a:r>
            <a:br>
              <a:rPr lang="en-US" b="1" i="1" dirty="0" smtClean="0"/>
            </a:br>
            <a:endParaRPr lang="en-US" dirty="0"/>
          </a:p>
        </p:txBody>
      </p:sp>
      <p:sp>
        <p:nvSpPr>
          <p:cNvPr id="3" name="Content Placeholder 2"/>
          <p:cNvSpPr>
            <a:spLocks noGrp="1"/>
          </p:cNvSpPr>
          <p:nvPr>
            <p:ph idx="1"/>
          </p:nvPr>
        </p:nvSpPr>
        <p:spPr>
          <a:xfrm>
            <a:off x="533400" y="1143000"/>
            <a:ext cx="8229600" cy="5257800"/>
          </a:xfrm>
        </p:spPr>
        <p:txBody>
          <a:bodyPr>
            <a:noAutofit/>
          </a:bodyPr>
          <a:lstStyle/>
          <a:p>
            <a:pPr lvl="1" algn="just">
              <a:lnSpc>
                <a:spcPct val="110000"/>
              </a:lnSpc>
            </a:pPr>
            <a:r>
              <a:rPr lang="en-US" dirty="0" smtClean="0"/>
              <a:t>Error detection and correction  is also performed at the data link layer.  If an acknowledgement is expected and not received, the frame will be resent. Corrupt data is also identified at the data link layer.</a:t>
            </a:r>
          </a:p>
          <a:p>
            <a:pPr lvl="1" algn="just">
              <a:lnSpc>
                <a:spcPct val="110000"/>
              </a:lnSpc>
            </a:pPr>
            <a:r>
              <a:rPr lang="en-US" dirty="0" smtClean="0"/>
              <a:t>Because the Data-Link Layer is very complex, it is sometimes divided into </a:t>
            </a:r>
            <a:r>
              <a:rPr lang="en-US" dirty="0" err="1" smtClean="0"/>
              <a:t>sublayers</a:t>
            </a:r>
            <a:r>
              <a:rPr lang="en-US" dirty="0" smtClean="0"/>
              <a:t> (as defined by the IEEE 802 model). The lower </a:t>
            </a:r>
            <a:r>
              <a:rPr lang="en-US" dirty="0" err="1" smtClean="0"/>
              <a:t>sublayer</a:t>
            </a:r>
            <a:r>
              <a:rPr lang="en-US" dirty="0" smtClean="0"/>
              <a:t> provides network access. The upper </a:t>
            </a:r>
            <a:r>
              <a:rPr lang="en-US" dirty="0" err="1" smtClean="0"/>
              <a:t>sublayer</a:t>
            </a:r>
            <a:r>
              <a:rPr lang="en-US" dirty="0" smtClean="0"/>
              <a:t> is concerned with sending and receiving packets and error checking.</a:t>
            </a:r>
          </a:p>
          <a:p>
            <a:pPr algn="just">
              <a:lnSpc>
                <a:spcPct val="150000"/>
              </a:lnSpc>
            </a:pPr>
            <a:endParaRPr lang="en-US" sz="3600" dirty="0"/>
          </a:p>
        </p:txBody>
      </p:sp>
    </p:spTree>
    <p:extLst>
      <p:ext uri="{BB962C8B-B14F-4D97-AF65-F5344CB8AC3E}">
        <p14:creationId xmlns:p14="http://schemas.microsoft.com/office/powerpoint/2010/main" val="248017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nSpc>
                <a:spcPct val="90000"/>
              </a:lnSpc>
            </a:pPr>
            <a:r>
              <a:rPr lang="en-US" b="1" i="1" dirty="0" smtClean="0"/>
              <a:t>Network Layer  (Layer 3)</a:t>
            </a:r>
            <a:endParaRPr lang="en-US" dirty="0" smtClean="0"/>
          </a:p>
        </p:txBody>
      </p:sp>
      <p:sp>
        <p:nvSpPr>
          <p:cNvPr id="35843" name="Rectangle 3"/>
          <p:cNvSpPr>
            <a:spLocks noGrp="1" noChangeArrowheads="1"/>
          </p:cNvSpPr>
          <p:nvPr>
            <p:ph type="body" idx="1"/>
          </p:nvPr>
        </p:nvSpPr>
        <p:spPr/>
        <p:txBody>
          <a:bodyPr>
            <a:noAutofit/>
          </a:bodyPr>
          <a:lstStyle/>
          <a:p>
            <a:pPr lvl="1" algn="just">
              <a:lnSpc>
                <a:spcPct val="90000"/>
              </a:lnSpc>
            </a:pPr>
            <a:r>
              <a:rPr lang="en-US" sz="3200" dirty="0" smtClean="0"/>
              <a:t>This </a:t>
            </a:r>
            <a:r>
              <a:rPr lang="en-US" sz="3200" dirty="0"/>
              <a:t>layer is responsible for establishing the route to be used between source and destination computers </a:t>
            </a:r>
            <a:endParaRPr lang="en-US" sz="3200" dirty="0" smtClean="0"/>
          </a:p>
          <a:p>
            <a:pPr lvl="1" algn="just">
              <a:lnSpc>
                <a:spcPct val="90000"/>
              </a:lnSpc>
            </a:pPr>
            <a:r>
              <a:rPr lang="en-US" sz="3200" dirty="0" smtClean="0"/>
              <a:t>Primarily concerned with addressing and routing.  </a:t>
            </a:r>
          </a:p>
          <a:p>
            <a:pPr lvl="1" algn="just">
              <a:lnSpc>
                <a:spcPct val="90000"/>
              </a:lnSpc>
            </a:pPr>
            <a:r>
              <a:rPr lang="en-US" sz="3200" dirty="0" smtClean="0"/>
              <a:t>Logical addresses (IP address) are translated into physical addresses (MAC address) for transmission at the network layer. On the receiving side, the translation process is reversed. </a:t>
            </a:r>
          </a:p>
          <a:p>
            <a:pPr marL="0" indent="0" algn="just" eaLnBrk="1" hangingPunct="1">
              <a:lnSpc>
                <a:spcPct val="90000"/>
              </a:lnSpc>
              <a:buNone/>
            </a:pPr>
            <a:endParaRPr lang="en-US" dirty="0" smtClean="0"/>
          </a:p>
        </p:txBody>
      </p:sp>
    </p:spTree>
    <p:extLst>
      <p:ext uri="{BB962C8B-B14F-4D97-AF65-F5344CB8AC3E}">
        <p14:creationId xmlns:p14="http://schemas.microsoft.com/office/powerpoint/2010/main" val="4286161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nSpc>
                <a:spcPct val="90000"/>
              </a:lnSpc>
            </a:pPr>
            <a:r>
              <a:rPr lang="en-US" b="1" i="1" dirty="0" smtClean="0"/>
              <a:t>Network Layer  (Layer 3)</a:t>
            </a:r>
            <a:endParaRPr lang="en-US" dirty="0" smtClean="0"/>
          </a:p>
        </p:txBody>
      </p:sp>
      <p:sp>
        <p:nvSpPr>
          <p:cNvPr id="35843" name="Rectangle 3"/>
          <p:cNvSpPr>
            <a:spLocks noGrp="1" noChangeArrowheads="1"/>
          </p:cNvSpPr>
          <p:nvPr>
            <p:ph type="body" idx="1"/>
          </p:nvPr>
        </p:nvSpPr>
        <p:spPr/>
        <p:txBody>
          <a:bodyPr>
            <a:normAutofit/>
          </a:bodyPr>
          <a:lstStyle/>
          <a:p>
            <a:pPr lvl="1" algn="just" eaLnBrk="1" hangingPunct="1">
              <a:lnSpc>
                <a:spcPct val="90000"/>
              </a:lnSpc>
            </a:pPr>
            <a:r>
              <a:rPr lang="en-US" sz="3600" dirty="0" smtClean="0"/>
              <a:t>It is at the network layer where the route from the source to destination computer is determined. Routes are determined based  on packet addresses and network conditions. </a:t>
            </a:r>
          </a:p>
          <a:p>
            <a:pPr lvl="1" algn="just" eaLnBrk="1" hangingPunct="1">
              <a:lnSpc>
                <a:spcPct val="90000"/>
              </a:lnSpc>
            </a:pPr>
            <a:r>
              <a:rPr lang="en-US" sz="3600" dirty="0" smtClean="0"/>
              <a:t>Traffic control measures are also implemented at the network layer.  </a:t>
            </a:r>
          </a:p>
          <a:p>
            <a:pPr marL="0" indent="0" algn="just" eaLnBrk="1" hangingPunct="1">
              <a:lnSpc>
                <a:spcPct val="90000"/>
              </a:lnSpc>
              <a:buNone/>
            </a:pPr>
            <a:endParaRPr lang="en-US" sz="3600" dirty="0" smtClean="0"/>
          </a:p>
        </p:txBody>
      </p:sp>
    </p:spTree>
    <p:extLst>
      <p:ext uri="{BB962C8B-B14F-4D97-AF65-F5344CB8AC3E}">
        <p14:creationId xmlns:p14="http://schemas.microsoft.com/office/powerpoint/2010/main" val="891242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i="1" dirty="0" smtClean="0"/>
              <a:t>Transport Layer (Layer 4)</a:t>
            </a:r>
            <a:br>
              <a:rPr lang="en-US" b="1" i="1" dirty="0" smtClean="0"/>
            </a:br>
            <a:endParaRPr lang="en-US" dirty="0"/>
          </a:p>
        </p:txBody>
      </p:sp>
      <p:sp>
        <p:nvSpPr>
          <p:cNvPr id="3" name="Content Placeholder 2"/>
          <p:cNvSpPr>
            <a:spLocks noGrp="1"/>
          </p:cNvSpPr>
          <p:nvPr>
            <p:ph idx="1"/>
          </p:nvPr>
        </p:nvSpPr>
        <p:spPr>
          <a:xfrm>
            <a:off x="0" y="609600"/>
            <a:ext cx="9144000" cy="4525963"/>
          </a:xfrm>
        </p:spPr>
        <p:txBody>
          <a:bodyPr>
            <a:noAutofit/>
          </a:bodyPr>
          <a:lstStyle/>
          <a:p>
            <a:pPr lvl="1" algn="just"/>
            <a:r>
              <a:rPr lang="en-US" sz="3600" dirty="0" smtClean="0"/>
              <a:t>The </a:t>
            </a:r>
            <a:r>
              <a:rPr lang="en-US" sz="3600" dirty="0"/>
              <a:t>basic function of the transport layer is to accept data from session layer and split up into smaller packets then pass to the network layer; ensure that all of them arrive correctly at the other end. The transport layer is responsible for </a:t>
            </a:r>
            <a:r>
              <a:rPr lang="en-US" sz="3600" b="1" dirty="0"/>
              <a:t>end-to-end integrity </a:t>
            </a:r>
            <a:r>
              <a:rPr lang="en-US" sz="3600" dirty="0"/>
              <a:t>of transmissions. </a:t>
            </a:r>
            <a:endParaRPr lang="en-US" sz="3600" dirty="0" smtClean="0"/>
          </a:p>
          <a:p>
            <a:pPr lvl="1" algn="just"/>
            <a:r>
              <a:rPr lang="en-US" sz="3600" dirty="0" smtClean="0"/>
              <a:t>Performs </a:t>
            </a:r>
            <a:r>
              <a:rPr lang="en-US" sz="3600" b="1" dirty="0" smtClean="0"/>
              <a:t>error handling</a:t>
            </a:r>
            <a:r>
              <a:rPr lang="en-US" sz="3600" dirty="0" smtClean="0"/>
              <a:t> in that it ensures all data is received in the proper sequence and without errors. If there are errors, the data is retransmitted</a:t>
            </a:r>
            <a:endParaRPr lang="en-US" sz="3600" dirty="0"/>
          </a:p>
        </p:txBody>
      </p:sp>
    </p:spTree>
    <p:extLst>
      <p:ext uri="{BB962C8B-B14F-4D97-AF65-F5344CB8AC3E}">
        <p14:creationId xmlns:p14="http://schemas.microsoft.com/office/powerpoint/2010/main" val="2947574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Transport Layer (Layer 4)</a:t>
            </a:r>
            <a:br>
              <a:rPr lang="en-US" b="1" i="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lvl="1" algn="just"/>
            <a:r>
              <a:rPr lang="en-US" sz="4000" dirty="0" smtClean="0"/>
              <a:t>On the sending side, messages are packaged for efficient transmission and assigned a tracking number so they can be reassembled in proper order. </a:t>
            </a:r>
          </a:p>
          <a:p>
            <a:pPr lvl="1" algn="just"/>
            <a:r>
              <a:rPr lang="en-US" sz="4000" dirty="0" smtClean="0"/>
              <a:t>On the receiving side, the packets are reassembled, checked for errors and acknowledged. </a:t>
            </a:r>
          </a:p>
        </p:txBody>
      </p:sp>
    </p:spTree>
    <p:extLst>
      <p:ext uri="{BB962C8B-B14F-4D97-AF65-F5344CB8AC3E}">
        <p14:creationId xmlns:p14="http://schemas.microsoft.com/office/powerpoint/2010/main" val="1155397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nSpc>
                <a:spcPct val="80000"/>
              </a:lnSpc>
            </a:pPr>
            <a:r>
              <a:rPr lang="en-US" b="1" i="1" dirty="0"/>
              <a:t>The Session Layer  (Layer 5)</a:t>
            </a:r>
          </a:p>
        </p:txBody>
      </p:sp>
      <p:sp>
        <p:nvSpPr>
          <p:cNvPr id="36867" name="Rectangle 3"/>
          <p:cNvSpPr>
            <a:spLocks noGrp="1" noChangeArrowheads="1"/>
          </p:cNvSpPr>
          <p:nvPr>
            <p:ph type="body" idx="1"/>
          </p:nvPr>
        </p:nvSpPr>
        <p:spPr>
          <a:xfrm>
            <a:off x="0" y="1219200"/>
            <a:ext cx="9144000" cy="5638800"/>
          </a:xfrm>
        </p:spPr>
        <p:txBody>
          <a:bodyPr>
            <a:normAutofit/>
          </a:bodyPr>
          <a:lstStyle/>
          <a:p>
            <a:pPr lvl="1" algn="just" eaLnBrk="1" hangingPunct="1">
              <a:lnSpc>
                <a:spcPct val="80000"/>
              </a:lnSpc>
            </a:pPr>
            <a:r>
              <a:rPr lang="en-US" sz="3600" dirty="0" smtClean="0"/>
              <a:t>Is responsible for </a:t>
            </a:r>
            <a:r>
              <a:rPr lang="en-US" sz="3600" b="1" dirty="0" smtClean="0"/>
              <a:t>establishing, maintaining, and terminating a connection</a:t>
            </a:r>
            <a:r>
              <a:rPr lang="en-US" sz="3600" dirty="0" smtClean="0"/>
              <a:t> called a </a:t>
            </a:r>
            <a:r>
              <a:rPr lang="en-US" sz="3600" b="1" dirty="0" smtClean="0"/>
              <a:t>'session</a:t>
            </a:r>
            <a:r>
              <a:rPr lang="en-US" sz="3600" dirty="0" smtClean="0"/>
              <a:t>'. </a:t>
            </a:r>
          </a:p>
          <a:p>
            <a:pPr lvl="1" algn="just">
              <a:lnSpc>
                <a:spcPct val="80000"/>
              </a:lnSpc>
            </a:pPr>
            <a:r>
              <a:rPr lang="en-US" sz="3600" dirty="0"/>
              <a:t>The function of session layer is to manage the flow of communications during a connection between two computer systems. </a:t>
            </a:r>
            <a:endParaRPr lang="en-US" sz="3600" dirty="0" smtClean="0"/>
          </a:p>
          <a:p>
            <a:pPr lvl="1" algn="just">
              <a:lnSpc>
                <a:spcPct val="80000"/>
              </a:lnSpc>
            </a:pPr>
            <a:r>
              <a:rPr lang="en-US" sz="3600" dirty="0" smtClean="0"/>
              <a:t>It </a:t>
            </a:r>
            <a:r>
              <a:rPr lang="en-US" sz="3600" dirty="0"/>
              <a:t>determines whether communications can be unidirectional or bidirectional. It also ensures that one request is completed before a new one is accepted</a:t>
            </a:r>
            <a:r>
              <a:rPr lang="en-US" sz="3600" dirty="0" smtClean="0"/>
              <a:t>.</a:t>
            </a:r>
            <a:endParaRPr lang="en-US" sz="3600" dirty="0"/>
          </a:p>
        </p:txBody>
      </p:sp>
    </p:spTree>
    <p:extLst>
      <p:ext uri="{BB962C8B-B14F-4D97-AF65-F5344CB8AC3E}">
        <p14:creationId xmlns:p14="http://schemas.microsoft.com/office/powerpoint/2010/main" val="495411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nSpc>
                <a:spcPct val="80000"/>
              </a:lnSpc>
            </a:pPr>
            <a:r>
              <a:rPr lang="en-US" b="1" i="1" dirty="0"/>
              <a:t>The Session Layer  (Layer 5)</a:t>
            </a:r>
          </a:p>
        </p:txBody>
      </p:sp>
      <p:sp>
        <p:nvSpPr>
          <p:cNvPr id="36867" name="Rectangle 3"/>
          <p:cNvSpPr>
            <a:spLocks noGrp="1" noChangeArrowheads="1"/>
          </p:cNvSpPr>
          <p:nvPr>
            <p:ph type="body" idx="1"/>
          </p:nvPr>
        </p:nvSpPr>
        <p:spPr>
          <a:xfrm>
            <a:off x="0" y="1219200"/>
            <a:ext cx="9144000" cy="5638800"/>
          </a:xfrm>
        </p:spPr>
        <p:txBody>
          <a:bodyPr>
            <a:normAutofit/>
          </a:bodyPr>
          <a:lstStyle/>
          <a:p>
            <a:pPr lvl="1" algn="just" eaLnBrk="1" hangingPunct="1">
              <a:lnSpc>
                <a:spcPct val="80000"/>
              </a:lnSpc>
            </a:pPr>
            <a:r>
              <a:rPr lang="en-US" sz="3200" dirty="0" smtClean="0"/>
              <a:t>A session is an exchange of messages between computers (a dialog). Managing the session involves synchronization of user tasks and dialog control (e.g., who transmits and for how long).   </a:t>
            </a:r>
          </a:p>
          <a:p>
            <a:pPr lvl="1" algn="just" eaLnBrk="1" hangingPunct="1">
              <a:lnSpc>
                <a:spcPct val="80000"/>
              </a:lnSpc>
            </a:pPr>
            <a:r>
              <a:rPr lang="en-US" sz="3200" dirty="0" smtClean="0"/>
              <a:t>Synchronization involves the use of checkpoints in the data stream. In the event of a failure, only the data from the last checkpoint has to be resent.</a:t>
            </a:r>
          </a:p>
          <a:p>
            <a:pPr lvl="1" algn="just" eaLnBrk="1" hangingPunct="1">
              <a:lnSpc>
                <a:spcPct val="80000"/>
              </a:lnSpc>
            </a:pPr>
            <a:r>
              <a:rPr lang="en-US" sz="3200" dirty="0" smtClean="0"/>
              <a:t>Logon, name recognition and security functions take place at the Session Layer.</a:t>
            </a:r>
          </a:p>
        </p:txBody>
      </p:sp>
    </p:spTree>
    <p:extLst>
      <p:ext uri="{BB962C8B-B14F-4D97-AF65-F5344CB8AC3E}">
        <p14:creationId xmlns:p14="http://schemas.microsoft.com/office/powerpoint/2010/main" val="2288658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smtClean="0"/>
              <a:t>The</a:t>
            </a:r>
            <a:r>
              <a:rPr lang="en-US" b="1" i="1" dirty="0" smtClean="0"/>
              <a:t> Presentation Layer  (Layer 6)</a:t>
            </a:r>
            <a:endParaRPr lang="en-US" b="1" i="1" dirty="0"/>
          </a:p>
        </p:txBody>
      </p:sp>
      <p:sp>
        <p:nvSpPr>
          <p:cNvPr id="3" name="Content Placeholder 2"/>
          <p:cNvSpPr>
            <a:spLocks noGrp="1"/>
          </p:cNvSpPr>
          <p:nvPr>
            <p:ph idx="1"/>
          </p:nvPr>
        </p:nvSpPr>
        <p:spPr>
          <a:xfrm>
            <a:off x="457200" y="1219200"/>
            <a:ext cx="8229600" cy="4525963"/>
          </a:xfrm>
        </p:spPr>
        <p:txBody>
          <a:bodyPr>
            <a:noAutofit/>
          </a:bodyPr>
          <a:lstStyle/>
          <a:p>
            <a:pPr lvl="1" algn="just">
              <a:lnSpc>
                <a:spcPct val="110000"/>
              </a:lnSpc>
            </a:pPr>
            <a:r>
              <a:rPr lang="en-US" sz="3200" dirty="0"/>
              <a:t>The presentation layer handle the </a:t>
            </a:r>
            <a:r>
              <a:rPr lang="en-US" sz="3200" b="1" dirty="0"/>
              <a:t>syntax and semantics</a:t>
            </a:r>
            <a:r>
              <a:rPr lang="en-US" sz="3200" dirty="0"/>
              <a:t> of the information exchanged between two systems. </a:t>
            </a:r>
            <a:endParaRPr lang="en-US" sz="3200" dirty="0" smtClean="0"/>
          </a:p>
          <a:p>
            <a:pPr lvl="1" algn="just">
              <a:lnSpc>
                <a:spcPct val="110000"/>
              </a:lnSpc>
            </a:pPr>
            <a:r>
              <a:rPr lang="en-US" sz="3200" dirty="0" smtClean="0"/>
              <a:t>This </a:t>
            </a:r>
            <a:r>
              <a:rPr lang="en-US" sz="3200" dirty="0"/>
              <a:t>layer is </a:t>
            </a:r>
            <a:r>
              <a:rPr lang="en-US" sz="3200" dirty="0" smtClean="0"/>
              <a:t>responsible for </a:t>
            </a:r>
            <a:r>
              <a:rPr lang="en-US" sz="3200" b="1" dirty="0"/>
              <a:t>data translation, encryption, decryption and compression</a:t>
            </a:r>
            <a:r>
              <a:rPr lang="en-US" sz="3200" dirty="0"/>
              <a:t>. </a:t>
            </a:r>
            <a:endParaRPr lang="en-US" sz="3200" dirty="0" smtClean="0"/>
          </a:p>
          <a:p>
            <a:pPr lvl="1" algn="just">
              <a:lnSpc>
                <a:spcPct val="110000"/>
              </a:lnSpc>
            </a:pPr>
            <a:r>
              <a:rPr lang="en-US" sz="3200" dirty="0"/>
              <a:t>The redirector operates at the presentation layer by redirecting I/O operations across the network. </a:t>
            </a:r>
            <a:r>
              <a:rPr lang="en-US" sz="2400" dirty="0"/>
              <a:t> </a:t>
            </a:r>
          </a:p>
          <a:p>
            <a:pPr lvl="1" algn="just">
              <a:lnSpc>
                <a:spcPct val="110000"/>
              </a:lnSpc>
            </a:pPr>
            <a:endParaRPr lang="en-US" sz="3200" dirty="0" smtClean="0"/>
          </a:p>
        </p:txBody>
      </p:sp>
    </p:spTree>
    <p:extLst>
      <p:ext uri="{BB962C8B-B14F-4D97-AF65-F5344CB8AC3E}">
        <p14:creationId xmlns:p14="http://schemas.microsoft.com/office/powerpoint/2010/main" val="3255498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smtClean="0"/>
              <a:t>The</a:t>
            </a:r>
            <a:r>
              <a:rPr lang="en-US" b="1" i="1" dirty="0" smtClean="0"/>
              <a:t> Presentation Layer  (Layer 6)</a:t>
            </a:r>
            <a:endParaRPr lang="en-US" b="1" i="1" dirty="0"/>
          </a:p>
        </p:txBody>
      </p:sp>
      <p:sp>
        <p:nvSpPr>
          <p:cNvPr id="3" name="Content Placeholder 2"/>
          <p:cNvSpPr>
            <a:spLocks noGrp="1"/>
          </p:cNvSpPr>
          <p:nvPr>
            <p:ph idx="1"/>
          </p:nvPr>
        </p:nvSpPr>
        <p:spPr>
          <a:xfrm>
            <a:off x="0" y="1295400"/>
            <a:ext cx="8686800" cy="4525963"/>
          </a:xfrm>
        </p:spPr>
        <p:txBody>
          <a:bodyPr>
            <a:noAutofit/>
          </a:bodyPr>
          <a:lstStyle/>
          <a:p>
            <a:pPr lvl="1" algn="just"/>
            <a:r>
              <a:rPr lang="en-US" sz="3200" dirty="0" smtClean="0"/>
              <a:t>The Presentation Layer is primarily concerned with </a:t>
            </a:r>
            <a:r>
              <a:rPr lang="en-US" sz="3200" b="1" dirty="0" smtClean="0"/>
              <a:t>translation; interpreting and converting</a:t>
            </a:r>
            <a:r>
              <a:rPr lang="en-US" sz="3200" dirty="0" smtClean="0"/>
              <a:t> the data from various formats. For example, EBCIDIC characters might be converted into ASCII.  </a:t>
            </a:r>
          </a:p>
          <a:p>
            <a:pPr lvl="1" algn="just"/>
            <a:r>
              <a:rPr lang="en-US" sz="3200" dirty="0" smtClean="0"/>
              <a:t>It is also where data is compressed for transmission and uncompressed on receipt. Encryption techniques are implemented at the Presentation Layer.</a:t>
            </a:r>
          </a:p>
          <a:p>
            <a:pPr algn="just"/>
            <a:endParaRPr lang="en-US" sz="4000" dirty="0"/>
          </a:p>
        </p:txBody>
      </p:sp>
    </p:spTree>
    <p:extLst>
      <p:ext uri="{BB962C8B-B14F-4D97-AF65-F5344CB8AC3E}">
        <p14:creationId xmlns:p14="http://schemas.microsoft.com/office/powerpoint/2010/main" val="1163937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b="1" smtClean="0"/>
              <a:t>Advantages of Layered Network Architecture </a:t>
            </a:r>
            <a:endParaRPr lang="en-US" smtClean="0"/>
          </a:p>
        </p:txBody>
      </p:sp>
      <p:sp>
        <p:nvSpPr>
          <p:cNvPr id="8195" name="Content Placeholder 2"/>
          <p:cNvSpPr>
            <a:spLocks noGrp="1"/>
          </p:cNvSpPr>
          <p:nvPr>
            <p:ph idx="1"/>
          </p:nvPr>
        </p:nvSpPr>
        <p:spPr/>
        <p:txBody>
          <a:bodyPr>
            <a:normAutofit lnSpcReduction="10000"/>
          </a:bodyPr>
          <a:lstStyle/>
          <a:p>
            <a:endParaRPr lang="en-US" dirty="0" smtClean="0"/>
          </a:p>
          <a:p>
            <a:r>
              <a:rPr lang="en-US" dirty="0" smtClean="0"/>
              <a:t>Provide modular approach for any network architecture </a:t>
            </a:r>
          </a:p>
          <a:p>
            <a:r>
              <a:rPr lang="en-US" dirty="0" smtClean="0"/>
              <a:t>A new layer can be introduced any time (if required) without interfering other layers. </a:t>
            </a:r>
          </a:p>
          <a:p>
            <a:r>
              <a:rPr lang="en-US" dirty="0" smtClean="0"/>
              <a:t>A layer can be removed easily if it‘s functions become obsolete. </a:t>
            </a:r>
          </a:p>
          <a:p>
            <a:r>
              <a:rPr lang="en-US" dirty="0" smtClean="0"/>
              <a:t>Modification to a particular layer can be done without interfering other layers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nSpc>
                <a:spcPct val="80000"/>
              </a:lnSpc>
            </a:pPr>
            <a:r>
              <a:rPr lang="en-US" dirty="0" smtClean="0"/>
              <a:t>The </a:t>
            </a:r>
            <a:r>
              <a:rPr lang="en-US" b="1" i="1" dirty="0" smtClean="0"/>
              <a:t>Application Layer  (Layer 7)</a:t>
            </a:r>
          </a:p>
        </p:txBody>
      </p:sp>
      <p:sp>
        <p:nvSpPr>
          <p:cNvPr id="3" name="Content Placeholder 2"/>
          <p:cNvSpPr>
            <a:spLocks noGrp="1"/>
          </p:cNvSpPr>
          <p:nvPr>
            <p:ph idx="1"/>
          </p:nvPr>
        </p:nvSpPr>
        <p:spPr>
          <a:xfrm>
            <a:off x="0" y="762000"/>
            <a:ext cx="8686800" cy="4525963"/>
          </a:xfrm>
        </p:spPr>
        <p:txBody>
          <a:bodyPr>
            <a:noAutofit/>
          </a:bodyPr>
          <a:lstStyle/>
          <a:p>
            <a:pPr lvl="1" algn="just"/>
            <a:r>
              <a:rPr lang="en-US" sz="3600" dirty="0" smtClean="0"/>
              <a:t>The </a:t>
            </a:r>
            <a:r>
              <a:rPr lang="en-US" sz="3600" dirty="0"/>
              <a:t>application layer is the top layer of the OSI Reference Model. Application layer provides the </a:t>
            </a:r>
            <a:r>
              <a:rPr lang="en-US" sz="3600" b="1" dirty="0"/>
              <a:t>interface</a:t>
            </a:r>
            <a:r>
              <a:rPr lang="en-US" sz="3600" dirty="0"/>
              <a:t> between applications and network’s </a:t>
            </a:r>
            <a:r>
              <a:rPr lang="en-US" sz="3600" dirty="0" smtClean="0"/>
              <a:t>services.</a:t>
            </a:r>
          </a:p>
          <a:p>
            <a:pPr lvl="1" algn="just"/>
            <a:r>
              <a:rPr lang="en-US" sz="3600" dirty="0" smtClean="0"/>
              <a:t>Provides the operating system with direct access to network services. </a:t>
            </a:r>
          </a:p>
          <a:p>
            <a:pPr lvl="1" algn="just"/>
            <a:r>
              <a:rPr lang="en-US" sz="3600" dirty="0" smtClean="0"/>
              <a:t>It serves as the </a:t>
            </a:r>
            <a:r>
              <a:rPr lang="en-US" sz="3600" b="1" dirty="0" smtClean="0"/>
              <a:t>interface between the user and the network</a:t>
            </a:r>
            <a:r>
              <a:rPr lang="en-US" sz="3600" dirty="0" smtClean="0"/>
              <a:t> by providing services that directly support user applications.</a:t>
            </a:r>
            <a:r>
              <a:rPr lang="en-US" dirty="0" smtClean="0"/>
              <a:t> </a:t>
            </a:r>
          </a:p>
          <a:p>
            <a:pPr algn="just"/>
            <a:endParaRPr lang="en-US" sz="4400" dirty="0"/>
          </a:p>
        </p:txBody>
      </p:sp>
    </p:spTree>
    <p:extLst>
      <p:ext uri="{BB962C8B-B14F-4D97-AF65-F5344CB8AC3E}">
        <p14:creationId xmlns:p14="http://schemas.microsoft.com/office/powerpoint/2010/main" val="921714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1143000"/>
          </a:xfrm>
        </p:spPr>
        <p:txBody>
          <a:bodyPr/>
          <a:lstStyle/>
          <a:p>
            <a:pPr eaLnBrk="1" hangingPunct="1"/>
            <a:r>
              <a:rPr lang="en-US" dirty="0" smtClean="0"/>
              <a:t>OSI Model</a:t>
            </a:r>
          </a:p>
        </p:txBody>
      </p:sp>
      <p:pic>
        <p:nvPicPr>
          <p:cNvPr id="37891" name="Picture 3" descr="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6945313"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9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OSI Model</a:t>
            </a:r>
          </a:p>
        </p:txBody>
      </p:sp>
      <p:sp>
        <p:nvSpPr>
          <p:cNvPr id="38915" name="Rectangle 3"/>
          <p:cNvSpPr>
            <a:spLocks noGrp="1" noChangeArrowheads="1"/>
          </p:cNvSpPr>
          <p:nvPr>
            <p:ph type="body" idx="1"/>
          </p:nvPr>
        </p:nvSpPr>
        <p:spPr>
          <a:xfrm>
            <a:off x="0" y="4953000"/>
            <a:ext cx="9144000" cy="1905000"/>
          </a:xfrm>
        </p:spPr>
        <p:txBody>
          <a:bodyPr/>
          <a:lstStyle/>
          <a:p>
            <a:pPr eaLnBrk="1" hangingPunct="1">
              <a:lnSpc>
                <a:spcPct val="80000"/>
              </a:lnSpc>
            </a:pPr>
            <a:r>
              <a:rPr lang="en-US" sz="2000" dirty="0" smtClean="0"/>
              <a:t>Each layer may add a Header and a Trailer to its Data (which consists of the next higher layer's Header, Trailer and Data as it moves through the layers). The Headers contain information that specifically addresses layer-to-layer communication. For example, the Transport Header (TH) contains information that only the Transport layer sees. All other layers below the Transport layer pass the Transport Header as part of their Data. </a:t>
            </a:r>
          </a:p>
        </p:txBody>
      </p:sp>
      <p:pic>
        <p:nvPicPr>
          <p:cNvPr id="38916" name="Picture 4" descr="page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0"/>
            <a:ext cx="64293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973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Bits/Frames/Packets/Segments</a:t>
            </a:r>
            <a:endParaRPr lang="en-US" dirty="0"/>
          </a:p>
        </p:txBody>
      </p:sp>
      <p:pic>
        <p:nvPicPr>
          <p:cNvPr id="1026" name="Picture 2" descr="C:\Users\Dickson\Desktop\Hi3zX.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9020987"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50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ickson\Desktop\7layersbitf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448" y="1447800"/>
            <a:ext cx="873475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453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ickson\Desktop\20-encapsul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3999" cy="644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86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ickson\Desktop\advantage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48" y="865802"/>
            <a:ext cx="9185247" cy="477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50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ickson\Desktop\6755282_ori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54" y="381000"/>
            <a:ext cx="9102946"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209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685800" y="381000"/>
            <a:ext cx="7772400" cy="914400"/>
          </a:xfrm>
        </p:spPr>
        <p:txBody>
          <a:bodyPr/>
          <a:lstStyle/>
          <a:p>
            <a:r>
              <a:rPr lang="en-US" sz="4000"/>
              <a:t>The TCP/IP Architecture</a:t>
            </a:r>
          </a:p>
        </p:txBody>
      </p:sp>
      <p:sp>
        <p:nvSpPr>
          <p:cNvPr id="486403" name="Rectangle 3"/>
          <p:cNvSpPr>
            <a:spLocks noGrp="1" noChangeArrowheads="1"/>
          </p:cNvSpPr>
          <p:nvPr>
            <p:ph type="body" idx="1"/>
          </p:nvPr>
        </p:nvSpPr>
        <p:spPr>
          <a:xfrm>
            <a:off x="762000" y="1600200"/>
            <a:ext cx="7772400" cy="4800600"/>
          </a:xfrm>
        </p:spPr>
        <p:txBody>
          <a:bodyPr>
            <a:normAutofit/>
          </a:bodyPr>
          <a:lstStyle/>
          <a:p>
            <a:pPr algn="just"/>
            <a:r>
              <a:rPr lang="en-US" sz="4000" dirty="0"/>
              <a:t>The TCP/IP architecture evolved out of experience with an earlier packet switched network ARPANET, sponsored by the </a:t>
            </a:r>
            <a:r>
              <a:rPr lang="en-US" sz="4000" dirty="0" err="1"/>
              <a:t>DoD</a:t>
            </a:r>
            <a:r>
              <a:rPr lang="en-US" sz="4000" dirty="0"/>
              <a:t> (US department of defense)</a:t>
            </a:r>
          </a:p>
          <a:p>
            <a:endParaRPr lang="en-US" sz="4000" dirty="0"/>
          </a:p>
        </p:txBody>
      </p:sp>
    </p:spTree>
    <p:extLst>
      <p:ext uri="{BB962C8B-B14F-4D97-AF65-F5344CB8AC3E}">
        <p14:creationId xmlns:p14="http://schemas.microsoft.com/office/powerpoint/2010/main" val="251424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sz="4000"/>
              <a:t>The TCP/IP Architecture</a:t>
            </a:r>
          </a:p>
        </p:txBody>
      </p:sp>
      <p:sp>
        <p:nvSpPr>
          <p:cNvPr id="494595" name="Rectangle 3"/>
          <p:cNvSpPr>
            <a:spLocks noGrp="1" noChangeArrowheads="1"/>
          </p:cNvSpPr>
          <p:nvPr>
            <p:ph type="body" idx="1"/>
          </p:nvPr>
        </p:nvSpPr>
        <p:spPr/>
        <p:txBody>
          <a:bodyPr/>
          <a:lstStyle/>
          <a:p>
            <a:r>
              <a:rPr lang="en-US" sz="2800" dirty="0"/>
              <a:t>The TCP/IP model organizes the communication task into four independent layers</a:t>
            </a:r>
          </a:p>
          <a:p>
            <a:pPr lvl="1">
              <a:buFont typeface="Wingdings" pitchFamily="2" charset="2"/>
              <a:buChar char="§"/>
            </a:pPr>
            <a:r>
              <a:rPr lang="en-US" dirty="0"/>
              <a:t>Application layer</a:t>
            </a:r>
          </a:p>
          <a:p>
            <a:pPr lvl="1">
              <a:buFont typeface="Wingdings" pitchFamily="2" charset="2"/>
              <a:buChar char="§"/>
            </a:pPr>
            <a:r>
              <a:rPr lang="en-US" dirty="0"/>
              <a:t>Transport layer</a:t>
            </a:r>
          </a:p>
          <a:p>
            <a:pPr lvl="1">
              <a:buFont typeface="Wingdings" pitchFamily="2" charset="2"/>
              <a:buChar char="§"/>
            </a:pPr>
            <a:r>
              <a:rPr lang="en-US" dirty="0"/>
              <a:t>Internet layer</a:t>
            </a:r>
          </a:p>
          <a:p>
            <a:pPr lvl="1">
              <a:buFont typeface="Wingdings" pitchFamily="2" charset="2"/>
              <a:buChar char="§"/>
            </a:pPr>
            <a:r>
              <a:rPr lang="en-US" dirty="0"/>
              <a:t>Host-to-network layer</a:t>
            </a:r>
          </a:p>
          <a:p>
            <a:endParaRPr lang="en-US" sz="2400" dirty="0"/>
          </a:p>
        </p:txBody>
      </p:sp>
    </p:spTree>
    <p:extLst>
      <p:ext uri="{BB962C8B-B14F-4D97-AF65-F5344CB8AC3E}">
        <p14:creationId xmlns:p14="http://schemas.microsoft.com/office/powerpoint/2010/main" val="37463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b="1" smtClean="0"/>
              <a:t>Disadvantages of Layered Network Architecture </a:t>
            </a:r>
            <a:endParaRPr lang="en-US" smtClean="0"/>
          </a:p>
        </p:txBody>
      </p:sp>
      <p:sp>
        <p:nvSpPr>
          <p:cNvPr id="9219" name="Content Placeholder 2"/>
          <p:cNvSpPr>
            <a:spLocks noGrp="1"/>
          </p:cNvSpPr>
          <p:nvPr>
            <p:ph idx="1"/>
          </p:nvPr>
        </p:nvSpPr>
        <p:spPr/>
        <p:txBody>
          <a:bodyPr/>
          <a:lstStyle/>
          <a:p>
            <a:endParaRPr lang="en-US" dirty="0" smtClean="0"/>
          </a:p>
          <a:p>
            <a:r>
              <a:rPr lang="en-US" dirty="0" smtClean="0"/>
              <a:t>Increases the address overhead in data packet as it travels from bottom layer to the top layer </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buFont typeface="Wingdings" pitchFamily="2" charset="2"/>
              <a:buNone/>
            </a:pPr>
            <a:r>
              <a:rPr lang="en-US" sz="4000" dirty="0"/>
              <a:t>The TCP/IP Architecture</a:t>
            </a:r>
          </a:p>
        </p:txBody>
      </p:sp>
      <p:pic>
        <p:nvPicPr>
          <p:cNvPr id="472069" name="Picture 5" descr="1-22"/>
          <p:cNvPicPr>
            <a:picLocks noGrp="1" noChangeAspect="1" noChangeArrowheads="1"/>
          </p:cNvPicPr>
          <p:nvPr>
            <p:ph type="body" idx="1"/>
          </p:nvPr>
        </p:nvPicPr>
        <p:blipFill>
          <a:blip r:embed="rId2" cstate="print"/>
          <a:srcRect/>
          <a:stretch>
            <a:fillRect/>
          </a:stretch>
        </p:blipFill>
        <p:spPr>
          <a:xfrm>
            <a:off x="152400" y="1466850"/>
            <a:ext cx="8633460" cy="4610100"/>
          </a:xfrm>
          <a:noFill/>
          <a:ln/>
        </p:spPr>
      </p:pic>
    </p:spTree>
    <p:extLst>
      <p:ext uri="{BB962C8B-B14F-4D97-AF65-F5344CB8AC3E}">
        <p14:creationId xmlns:p14="http://schemas.microsoft.com/office/powerpoint/2010/main" val="3859247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457200" y="-76200"/>
            <a:ext cx="8229600" cy="1143000"/>
          </a:xfrm>
        </p:spPr>
        <p:txBody>
          <a:bodyPr/>
          <a:lstStyle/>
          <a:p>
            <a:pPr>
              <a:buFont typeface="Wingdings" pitchFamily="2" charset="2"/>
              <a:buNone/>
            </a:pPr>
            <a:r>
              <a:rPr lang="en-US" sz="4000" dirty="0"/>
              <a:t>The Internet layer</a:t>
            </a:r>
          </a:p>
        </p:txBody>
      </p:sp>
      <p:sp>
        <p:nvSpPr>
          <p:cNvPr id="474115" name="Rectangle 3"/>
          <p:cNvSpPr>
            <a:spLocks noGrp="1" noChangeArrowheads="1"/>
          </p:cNvSpPr>
          <p:nvPr>
            <p:ph type="body" idx="1"/>
          </p:nvPr>
        </p:nvSpPr>
        <p:spPr>
          <a:xfrm>
            <a:off x="457200" y="1066800"/>
            <a:ext cx="8229600" cy="4525963"/>
          </a:xfrm>
        </p:spPr>
        <p:txBody>
          <a:bodyPr>
            <a:noAutofit/>
          </a:bodyPr>
          <a:lstStyle/>
          <a:p>
            <a:pPr algn="just"/>
            <a:r>
              <a:rPr lang="en-US" sz="2800" dirty="0"/>
              <a:t>This is the protocol that supports the interconnection of multiple network technologies into a single logical internetwork: Uses Packet switching based on a connectionless internetwork layer</a:t>
            </a:r>
          </a:p>
          <a:p>
            <a:pPr algn="just"/>
            <a:r>
              <a:rPr lang="en-US" sz="2800" dirty="0"/>
              <a:t>This internet layer holds the whole architecture together. It allows packets to travel from one network to a potentially different destination network.</a:t>
            </a:r>
          </a:p>
          <a:p>
            <a:pPr algn="just"/>
            <a:r>
              <a:rPr lang="en-US" sz="2800" dirty="0"/>
              <a:t>The function of the internet layer is to deliver IP packets to their destination. The internet layer defines an official packet format and protocol called IP.</a:t>
            </a:r>
          </a:p>
        </p:txBody>
      </p:sp>
    </p:spTree>
    <p:extLst>
      <p:ext uri="{BB962C8B-B14F-4D97-AF65-F5344CB8AC3E}">
        <p14:creationId xmlns:p14="http://schemas.microsoft.com/office/powerpoint/2010/main" val="4212275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a:buFont typeface="Wingdings" pitchFamily="2" charset="2"/>
              <a:buNone/>
            </a:pPr>
            <a:r>
              <a:rPr lang="en-US" sz="4000"/>
              <a:t>The transport layer</a:t>
            </a:r>
          </a:p>
        </p:txBody>
      </p:sp>
      <p:sp>
        <p:nvSpPr>
          <p:cNvPr id="475139" name="Rectangle 3"/>
          <p:cNvSpPr>
            <a:spLocks noGrp="1" noChangeArrowheads="1"/>
          </p:cNvSpPr>
          <p:nvPr>
            <p:ph type="body" idx="1"/>
          </p:nvPr>
        </p:nvSpPr>
        <p:spPr/>
        <p:txBody>
          <a:bodyPr>
            <a:normAutofit/>
          </a:bodyPr>
          <a:lstStyle/>
          <a:p>
            <a:pPr algn="just"/>
            <a:r>
              <a:rPr lang="en-US" dirty="0"/>
              <a:t>The transport layer provides logical channels to allow application programs on source and destination machines to carry on a conversation</a:t>
            </a:r>
          </a:p>
          <a:p>
            <a:pPr algn="just"/>
            <a:r>
              <a:rPr lang="en-US" dirty="0"/>
              <a:t>The TCP (transmission Control protocol) provides a reliable byte stream channel. </a:t>
            </a:r>
            <a:endParaRPr lang="en-US" dirty="0" smtClean="0"/>
          </a:p>
          <a:p>
            <a:pPr algn="just"/>
            <a:r>
              <a:rPr lang="en-US" dirty="0" smtClean="0"/>
              <a:t>The UDP(User Datagram Protocol) </a:t>
            </a:r>
            <a:r>
              <a:rPr lang="en-US" dirty="0"/>
              <a:t>provides an unreliable datagram Channel. </a:t>
            </a:r>
          </a:p>
        </p:txBody>
      </p:sp>
    </p:spTree>
    <p:extLst>
      <p:ext uri="{BB962C8B-B14F-4D97-AF65-F5344CB8AC3E}">
        <p14:creationId xmlns:p14="http://schemas.microsoft.com/office/powerpoint/2010/main" val="341846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buFont typeface="Wingdings" pitchFamily="2" charset="2"/>
              <a:buNone/>
            </a:pPr>
            <a:r>
              <a:rPr lang="en-US" sz="4000"/>
              <a:t>The application layer</a:t>
            </a:r>
          </a:p>
        </p:txBody>
      </p:sp>
      <p:sp>
        <p:nvSpPr>
          <p:cNvPr id="476163" name="Rectangle 3"/>
          <p:cNvSpPr>
            <a:spLocks noGrp="1" noChangeArrowheads="1"/>
          </p:cNvSpPr>
          <p:nvPr>
            <p:ph type="body" idx="1"/>
          </p:nvPr>
        </p:nvSpPr>
        <p:spPr>
          <a:xfrm>
            <a:off x="685800" y="2057400"/>
            <a:ext cx="7772400" cy="4343400"/>
          </a:xfrm>
        </p:spPr>
        <p:txBody>
          <a:bodyPr/>
          <a:lstStyle/>
          <a:p>
            <a:pPr>
              <a:lnSpc>
                <a:spcPct val="90000"/>
              </a:lnSpc>
            </a:pPr>
            <a:r>
              <a:rPr lang="en-US" sz="2400"/>
              <a:t>Running above the transport layer are a range of application protocols. </a:t>
            </a:r>
          </a:p>
          <a:p>
            <a:pPr>
              <a:lnSpc>
                <a:spcPct val="90000"/>
              </a:lnSpc>
            </a:pPr>
            <a:r>
              <a:rPr lang="en-US" sz="2400" i="1"/>
              <a:t>Examples of TCP/IP application protocols</a:t>
            </a:r>
            <a:endParaRPr lang="en-US" sz="2400"/>
          </a:p>
          <a:p>
            <a:pPr lvl="1">
              <a:lnSpc>
                <a:spcPct val="90000"/>
              </a:lnSpc>
              <a:buFont typeface="Wingdings" pitchFamily="2" charset="2"/>
              <a:buChar char="§"/>
            </a:pPr>
            <a:r>
              <a:rPr lang="en-US" sz="2400"/>
              <a:t>TELNET</a:t>
            </a:r>
          </a:p>
          <a:p>
            <a:pPr lvl="1">
              <a:lnSpc>
                <a:spcPct val="90000"/>
              </a:lnSpc>
              <a:buFont typeface="Wingdings" pitchFamily="2" charset="2"/>
              <a:buChar char="§"/>
            </a:pPr>
            <a:r>
              <a:rPr lang="en-US" sz="2400"/>
              <a:t>FTP(File Transfer Protocol)</a:t>
            </a:r>
          </a:p>
          <a:p>
            <a:pPr lvl="1">
              <a:lnSpc>
                <a:spcPct val="90000"/>
              </a:lnSpc>
              <a:buFont typeface="Wingdings" pitchFamily="2" charset="2"/>
              <a:buChar char="§"/>
            </a:pPr>
            <a:r>
              <a:rPr lang="en-US" sz="2400"/>
              <a:t>SMTP(Simple mail transfer protocol)</a:t>
            </a:r>
          </a:p>
          <a:p>
            <a:pPr lvl="1">
              <a:lnSpc>
                <a:spcPct val="90000"/>
              </a:lnSpc>
              <a:buFont typeface="Wingdings" pitchFamily="2" charset="2"/>
              <a:buChar char="§"/>
            </a:pPr>
            <a:r>
              <a:rPr lang="en-US" sz="2400"/>
              <a:t>SNMP(Simple Network Management Protocol) </a:t>
            </a:r>
          </a:p>
          <a:p>
            <a:pPr lvl="1">
              <a:lnSpc>
                <a:spcPct val="90000"/>
              </a:lnSpc>
              <a:buFont typeface="Wingdings" pitchFamily="2" charset="2"/>
              <a:buChar char="§"/>
            </a:pPr>
            <a:r>
              <a:rPr lang="en-US" sz="2400"/>
              <a:t>DNS(Domain Name System)</a:t>
            </a:r>
          </a:p>
          <a:p>
            <a:pPr lvl="1">
              <a:lnSpc>
                <a:spcPct val="90000"/>
              </a:lnSpc>
              <a:buFont typeface="Wingdings" pitchFamily="2" charset="2"/>
              <a:buChar char="§"/>
            </a:pPr>
            <a:r>
              <a:rPr lang="en-US" sz="2400"/>
              <a:t>HTTP</a:t>
            </a:r>
          </a:p>
        </p:txBody>
      </p:sp>
    </p:spTree>
    <p:extLst>
      <p:ext uri="{BB962C8B-B14F-4D97-AF65-F5344CB8AC3E}">
        <p14:creationId xmlns:p14="http://schemas.microsoft.com/office/powerpoint/2010/main" val="184688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sz="4000"/>
              <a:t>The application layer</a:t>
            </a:r>
          </a:p>
        </p:txBody>
      </p:sp>
      <p:sp>
        <p:nvSpPr>
          <p:cNvPr id="506883" name="Rectangle 3"/>
          <p:cNvSpPr>
            <a:spLocks noGrp="1" noChangeArrowheads="1"/>
          </p:cNvSpPr>
          <p:nvPr>
            <p:ph type="body" idx="1"/>
          </p:nvPr>
        </p:nvSpPr>
        <p:spPr/>
        <p:txBody>
          <a:bodyPr/>
          <a:lstStyle/>
          <a:p>
            <a:r>
              <a:rPr lang="en-US" sz="2400"/>
              <a:t>They enable interoperation of popular applications.</a:t>
            </a:r>
          </a:p>
          <a:p>
            <a:r>
              <a:rPr lang="en-US" sz="2400"/>
              <a:t>E.g. Either Netscape, Internet explorer, Mosaic  can be used to access any web server (also different implementations) because they all conform to the same application layer protocol: HTTP.</a:t>
            </a:r>
          </a:p>
          <a:p>
            <a:endParaRPr lang="en-US" sz="2400"/>
          </a:p>
        </p:txBody>
      </p:sp>
    </p:spTree>
    <p:extLst>
      <p:ext uri="{BB962C8B-B14F-4D97-AF65-F5344CB8AC3E}">
        <p14:creationId xmlns:p14="http://schemas.microsoft.com/office/powerpoint/2010/main" val="3534679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a:t>
            </a:r>
            <a:r>
              <a:rPr lang="en-US" dirty="0" err="1" smtClean="0"/>
              <a:t>Vs</a:t>
            </a:r>
            <a:r>
              <a:rPr lang="en-US" dirty="0" smtClean="0"/>
              <a:t> TCP/IP</a:t>
            </a:r>
            <a:endParaRPr lang="en-US" dirty="0"/>
          </a:p>
        </p:txBody>
      </p:sp>
      <p:pic>
        <p:nvPicPr>
          <p:cNvPr id="4" name="Picture 4" descr="1-2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3949" y="1600200"/>
            <a:ext cx="7694251" cy="457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608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OSI vs. TCP/IP</a:t>
            </a:r>
          </a:p>
        </p:txBody>
      </p:sp>
      <p:pic>
        <p:nvPicPr>
          <p:cNvPr id="39939"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793875" y="1219200"/>
            <a:ext cx="5554663" cy="5105400"/>
          </a:xfrm>
          <a:noFill/>
        </p:spPr>
      </p:pic>
    </p:spTree>
    <p:extLst>
      <p:ext uri="{BB962C8B-B14F-4D97-AF65-F5344CB8AC3E}">
        <p14:creationId xmlns:p14="http://schemas.microsoft.com/office/powerpoint/2010/main" val="344186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ISO/OSI Model</a:t>
            </a:r>
          </a:p>
        </p:txBody>
      </p:sp>
      <p:sp>
        <p:nvSpPr>
          <p:cNvPr id="33795" name="Rectangle 3"/>
          <p:cNvSpPr>
            <a:spLocks noGrp="1" noChangeArrowheads="1"/>
          </p:cNvSpPr>
          <p:nvPr>
            <p:ph type="body" idx="1"/>
          </p:nvPr>
        </p:nvSpPr>
        <p:spPr>
          <a:xfrm>
            <a:off x="0" y="1219200"/>
            <a:ext cx="9144000" cy="4648200"/>
          </a:xfrm>
        </p:spPr>
        <p:txBody>
          <a:bodyPr>
            <a:noAutofit/>
          </a:bodyPr>
          <a:lstStyle/>
          <a:p>
            <a:pPr algn="just" eaLnBrk="1" hangingPunct="1"/>
            <a:r>
              <a:rPr lang="en-US" sz="4000" dirty="0" smtClean="0"/>
              <a:t>The International Standards Organization (ISO) Open Systems Interconnect (OSI) is a standard set of rules describing the transfer of </a:t>
            </a:r>
            <a:r>
              <a:rPr lang="en-US" sz="4000" b="1" dirty="0" smtClean="0"/>
              <a:t>data</a:t>
            </a:r>
            <a:r>
              <a:rPr lang="en-US" sz="4000" dirty="0" smtClean="0"/>
              <a:t> between each layer in a network operating system. Each layer has a specific function (i.e. the physical layer deals with the electrical and cable specifications)</a:t>
            </a:r>
          </a:p>
        </p:txBody>
      </p:sp>
    </p:spTree>
    <p:extLst>
      <p:ext uri="{BB962C8B-B14F-4D97-AF65-F5344CB8AC3E}">
        <p14:creationId xmlns:p14="http://schemas.microsoft.com/office/powerpoint/2010/main" val="85258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1143000"/>
          </a:xfrm>
        </p:spPr>
        <p:txBody>
          <a:bodyPr/>
          <a:lstStyle/>
          <a:p>
            <a:r>
              <a:rPr lang="en-US" smtClean="0"/>
              <a:t>OSI reference model</a:t>
            </a:r>
          </a:p>
        </p:txBody>
      </p:sp>
      <p:sp>
        <p:nvSpPr>
          <p:cNvPr id="5123" name="Content Placeholder 2"/>
          <p:cNvSpPr>
            <a:spLocks noGrp="1"/>
          </p:cNvSpPr>
          <p:nvPr>
            <p:ph idx="1"/>
          </p:nvPr>
        </p:nvSpPr>
        <p:spPr>
          <a:xfrm>
            <a:off x="228600" y="533400"/>
            <a:ext cx="8458200" cy="4525963"/>
          </a:xfrm>
        </p:spPr>
        <p:txBody>
          <a:bodyPr>
            <a:noAutofit/>
          </a:bodyPr>
          <a:lstStyle/>
          <a:p>
            <a:pPr algn="just"/>
            <a:r>
              <a:rPr lang="en-US" sz="3600" dirty="0" smtClean="0"/>
              <a:t>OSI (Open System Interconnection) is the most widely accepted model for understanding the network communication. </a:t>
            </a:r>
          </a:p>
          <a:p>
            <a:pPr algn="just"/>
            <a:r>
              <a:rPr lang="en-US" sz="3600" dirty="0" smtClean="0"/>
              <a:t>It was developed by ISO (International Standards Organization) in 1977 </a:t>
            </a:r>
          </a:p>
          <a:p>
            <a:pPr algn="just"/>
            <a:r>
              <a:rPr lang="en-US" sz="3600" dirty="0" smtClean="0"/>
              <a:t>The purpose of OSI model is to open communication between different system without requiring changes to the logic of the underlying hardware and software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main objectives are to:</a:t>
            </a:r>
            <a:br>
              <a:rPr lang="en-US" dirty="0" smtClean="0"/>
            </a:br>
            <a:endParaRPr lang="en-US" dirty="0"/>
          </a:p>
        </p:txBody>
      </p:sp>
      <p:sp>
        <p:nvSpPr>
          <p:cNvPr id="3" name="Content Placeholder 2"/>
          <p:cNvSpPr>
            <a:spLocks noGrp="1"/>
          </p:cNvSpPr>
          <p:nvPr>
            <p:ph idx="1"/>
          </p:nvPr>
        </p:nvSpPr>
        <p:spPr/>
        <p:txBody>
          <a:bodyPr/>
          <a:lstStyle/>
          <a:p>
            <a:pPr marL="0" indent="0" algn="just">
              <a:buNone/>
            </a:pPr>
            <a:r>
              <a:rPr lang="en-US" dirty="0" smtClean="0"/>
              <a:t>1</a:t>
            </a:r>
            <a:r>
              <a:rPr lang="en-US" dirty="0"/>
              <a:t>.   Allow  manufactures  of  different  systems  to  interconnect  equipment  through standard interfaces.</a:t>
            </a:r>
          </a:p>
          <a:p>
            <a:pPr marL="0" indent="0" algn="just">
              <a:buNone/>
            </a:pPr>
            <a:r>
              <a:rPr lang="en-US" dirty="0"/>
              <a:t>2.   Allow  software  and  hardware  to  integrate  well  and  be  portable  on  different systems</a:t>
            </a:r>
          </a:p>
        </p:txBody>
      </p:sp>
    </p:spTree>
    <p:extLst>
      <p:ext uri="{BB962C8B-B14F-4D97-AF65-F5344CB8AC3E}">
        <p14:creationId xmlns:p14="http://schemas.microsoft.com/office/powerpoint/2010/main" val="2658292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principles of OSI model are as follows:</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smtClean="0"/>
              <a:t>A </a:t>
            </a:r>
            <a:r>
              <a:rPr lang="en-US" dirty="0"/>
              <a:t>layer should be formed where a different level of abstraction is required.</a:t>
            </a:r>
          </a:p>
          <a:p>
            <a:pPr marL="514350" indent="-514350" algn="just">
              <a:buFont typeface="+mj-lt"/>
              <a:buAutoNum type="arabicPeriod"/>
            </a:pPr>
            <a:r>
              <a:rPr lang="en-US" dirty="0" smtClean="0"/>
              <a:t>Each </a:t>
            </a:r>
            <a:r>
              <a:rPr lang="en-US" dirty="0"/>
              <a:t>layer should execute a well-defined function.</a:t>
            </a:r>
          </a:p>
          <a:p>
            <a:pPr marL="514350" indent="-514350" algn="just">
              <a:buFont typeface="+mj-lt"/>
              <a:buAutoNum type="arabicPeriod"/>
            </a:pPr>
            <a:r>
              <a:rPr lang="en-US" dirty="0" smtClean="0"/>
              <a:t>The  </a:t>
            </a:r>
            <a:r>
              <a:rPr lang="en-US" dirty="0"/>
              <a:t>function  of  each  layer  should  be  chosen  with  an  eye  toward  defining internationally standardized protocols.</a:t>
            </a:r>
          </a:p>
          <a:p>
            <a:pPr algn="just"/>
            <a:endParaRPr lang="en-US" dirty="0"/>
          </a:p>
        </p:txBody>
      </p:sp>
    </p:spTree>
    <p:extLst>
      <p:ext uri="{BB962C8B-B14F-4D97-AF65-F5344CB8AC3E}">
        <p14:creationId xmlns:p14="http://schemas.microsoft.com/office/powerpoint/2010/main" val="3917596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principles of OSI model are as follows:</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startAt="4"/>
            </a:pPr>
            <a:r>
              <a:rPr lang="en-US" dirty="0" smtClean="0"/>
              <a:t>The </a:t>
            </a:r>
            <a:r>
              <a:rPr lang="en-US" dirty="0"/>
              <a:t>layer boundaries should be chosen to minimize the information flow across the interfaces.</a:t>
            </a:r>
          </a:p>
          <a:p>
            <a:pPr marL="514350" indent="-514350" algn="just">
              <a:buFont typeface="+mj-lt"/>
              <a:buAutoNum type="arabicPeriod" startAt="4"/>
            </a:pPr>
            <a:r>
              <a:rPr lang="en-US" dirty="0" smtClean="0"/>
              <a:t>The  </a:t>
            </a:r>
            <a:r>
              <a:rPr lang="en-US" dirty="0"/>
              <a:t>layers  should  be  large  enough  that  different  functions  need  not  be  </a:t>
            </a:r>
            <a:r>
              <a:rPr lang="en-US" dirty="0" smtClean="0"/>
              <a:t>put together </a:t>
            </a:r>
            <a:r>
              <a:rPr lang="en-US" dirty="0"/>
              <a:t>in the same layer out of requirement, and small enough that architecture does not become cumbersome.</a:t>
            </a:r>
          </a:p>
          <a:p>
            <a:pPr algn="just"/>
            <a:endParaRPr lang="en-US" dirty="0"/>
          </a:p>
        </p:txBody>
      </p:sp>
    </p:spTree>
    <p:extLst>
      <p:ext uri="{BB962C8B-B14F-4D97-AF65-F5344CB8AC3E}">
        <p14:creationId xmlns:p14="http://schemas.microsoft.com/office/powerpoint/2010/main" val="525090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217</TotalTime>
  <Words>1756</Words>
  <Application>Microsoft Office PowerPoint</Application>
  <PresentationFormat>On-screen Show (4:3)</PresentationFormat>
  <Paragraphs>137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LAYERED ARCHITECTURE: OSI LAYER AND TCP/IP Layers </vt:lpstr>
      <vt:lpstr>Layered Architecture</vt:lpstr>
      <vt:lpstr>Advantages of Layered Network Architecture </vt:lpstr>
      <vt:lpstr>Disadvantages of Layered Network Architecture </vt:lpstr>
      <vt:lpstr>ISO/OSI Model</vt:lpstr>
      <vt:lpstr>OSI reference model</vt:lpstr>
      <vt:lpstr>Its main objectives are to: </vt:lpstr>
      <vt:lpstr>The principles of OSI model are as follows:</vt:lpstr>
      <vt:lpstr>The principles of OSI model are as follows:</vt:lpstr>
      <vt:lpstr>PowerPoint Presentation</vt:lpstr>
      <vt:lpstr>ISO/OSI Model</vt:lpstr>
      <vt:lpstr>PowerPoint Presentation</vt:lpstr>
      <vt:lpstr>Seven layers in the OSI model. </vt:lpstr>
      <vt:lpstr> The Interconnection Layers  </vt:lpstr>
      <vt:lpstr>PowerPoint Presentation</vt:lpstr>
      <vt:lpstr>The Internetworking Layers  </vt:lpstr>
      <vt:lpstr>PowerPoint Presentation</vt:lpstr>
      <vt:lpstr>The Physical Layer  (Layer 1)</vt:lpstr>
      <vt:lpstr>The Physical Layer  (Layer 1)</vt:lpstr>
      <vt:lpstr>Data Link Layer  (Layer 2)  </vt:lpstr>
      <vt:lpstr>Data Link Layer  (Layer 2)  </vt:lpstr>
      <vt:lpstr>Network Layer  (Layer 3)</vt:lpstr>
      <vt:lpstr>Network Layer  (Layer 3)</vt:lpstr>
      <vt:lpstr>Transport Layer (Layer 4) </vt:lpstr>
      <vt:lpstr>Transport Layer (Layer 4) </vt:lpstr>
      <vt:lpstr>The Session Layer  (Layer 5)</vt:lpstr>
      <vt:lpstr>The Session Layer  (Layer 5)</vt:lpstr>
      <vt:lpstr>The Presentation Layer  (Layer 6)</vt:lpstr>
      <vt:lpstr>The Presentation Layer  (Layer 6)</vt:lpstr>
      <vt:lpstr>The Application Layer  (Layer 7)</vt:lpstr>
      <vt:lpstr>OSI Model</vt:lpstr>
      <vt:lpstr>OSI Model</vt:lpstr>
      <vt:lpstr>Bits/Frames/Packets/Segments</vt:lpstr>
      <vt:lpstr>PowerPoint Presentation</vt:lpstr>
      <vt:lpstr>PowerPoint Presentation</vt:lpstr>
      <vt:lpstr>PowerPoint Presentation</vt:lpstr>
      <vt:lpstr>PowerPoint Presentation</vt:lpstr>
      <vt:lpstr>The TCP/IP Architecture</vt:lpstr>
      <vt:lpstr>The TCP/IP Architecture</vt:lpstr>
      <vt:lpstr>The TCP/IP Architecture</vt:lpstr>
      <vt:lpstr>The Internet layer</vt:lpstr>
      <vt:lpstr>The transport layer</vt:lpstr>
      <vt:lpstr>The application layer</vt:lpstr>
      <vt:lpstr>The application layer</vt:lpstr>
      <vt:lpstr>OSI Vs TCP/IP</vt:lpstr>
      <vt:lpstr>OSI vs. TCP/IP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LAYER AND TCP/IP Layers</dc:title>
  <dc:creator>jmugambi</dc:creator>
  <cp:lastModifiedBy>Dickson</cp:lastModifiedBy>
  <cp:revision>63</cp:revision>
  <cp:lastPrinted>2017-03-27T10:47:56Z</cp:lastPrinted>
  <dcterms:created xsi:type="dcterms:W3CDTF">2012-07-04T13:34:16Z</dcterms:created>
  <dcterms:modified xsi:type="dcterms:W3CDTF">2017-03-27T10:51:39Z</dcterms:modified>
</cp:coreProperties>
</file>