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3" r:id="rId6"/>
    <p:sldId id="262" r:id="rId7"/>
    <p:sldId id="312" r:id="rId8"/>
    <p:sldId id="292" r:id="rId9"/>
    <p:sldId id="286" r:id="rId10"/>
    <p:sldId id="293" r:id="rId11"/>
    <p:sldId id="294" r:id="rId12"/>
    <p:sldId id="295" r:id="rId13"/>
    <p:sldId id="296" r:id="rId14"/>
    <p:sldId id="297" r:id="rId15"/>
    <p:sldId id="301" r:id="rId16"/>
    <p:sldId id="302" r:id="rId17"/>
    <p:sldId id="303" r:id="rId18"/>
    <p:sldId id="305" r:id="rId19"/>
    <p:sldId id="304" r:id="rId20"/>
    <p:sldId id="306" r:id="rId21"/>
    <p:sldId id="307" r:id="rId22"/>
    <p:sldId id="308" r:id="rId23"/>
    <p:sldId id="309" r:id="rId24"/>
    <p:sldId id="311" r:id="rId25"/>
    <p:sldId id="310" r:id="rId26"/>
    <p:sldId id="313" r:id="rId27"/>
    <p:sldId id="260" r:id="rId28"/>
    <p:sldId id="319" r:id="rId29"/>
    <p:sldId id="265" r:id="rId30"/>
    <p:sldId id="320" r:id="rId31"/>
    <p:sldId id="315" r:id="rId32"/>
    <p:sldId id="264" r:id="rId33"/>
    <p:sldId id="316" r:id="rId34"/>
    <p:sldId id="318" r:id="rId35"/>
    <p:sldId id="266" r:id="rId36"/>
    <p:sldId id="314" r:id="rId37"/>
    <p:sldId id="272" r:id="rId38"/>
    <p:sldId id="275" r:id="rId39"/>
    <p:sldId id="274" r:id="rId40"/>
    <p:sldId id="273" r:id="rId41"/>
    <p:sldId id="288" r:id="rId42"/>
    <p:sldId id="290" r:id="rId43"/>
    <p:sldId id="278" r:id="rId44"/>
    <p:sldId id="326" r:id="rId45"/>
    <p:sldId id="327" r:id="rId46"/>
    <p:sldId id="279" r:id="rId47"/>
    <p:sldId id="281" r:id="rId48"/>
    <p:sldId id="271" r:id="rId49"/>
    <p:sldId id="321" r:id="rId50"/>
    <p:sldId id="322" r:id="rId51"/>
    <p:sldId id="323" r:id="rId52"/>
    <p:sldId id="324" r:id="rId53"/>
    <p:sldId id="325" r:id="rId54"/>
  </p:sldIdLst>
  <p:sldSz cx="9144000" cy="5715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24180" lvl="1" indent="3302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847725" lvl="2" indent="6667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273175" lvl="3" indent="9842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697355" lvl="4" indent="13144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13144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13144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13144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131445"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42D"/>
    <a:srgbClr val="FFCC00"/>
    <a:srgbClr val="6E5600"/>
    <a:srgbClr val="E84B02"/>
    <a:srgbClr val="BA0003"/>
    <a:srgbClr val="C0C0C0"/>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7"/>
    <p:restoredTop sz="98373"/>
  </p:normalViewPr>
  <p:slideViewPr>
    <p:cSldViewPr showGuides="1">
      <p:cViewPr>
        <p:scale>
          <a:sx n="80" d="100"/>
          <a:sy n="80" d="100"/>
        </p:scale>
        <p:origin x="-1086" y="-78"/>
      </p:cViewPr>
      <p:guideLst>
        <p:guide orient="horz" pos="1800"/>
        <p:guide pos="2880"/>
      </p:guideLst>
    </p:cSldViewPr>
  </p:slideViewPr>
  <p:notesTextViewPr>
    <p:cViewPr>
      <p:scale>
        <a:sx n="100" d="100"/>
        <a:sy n="100" d="100"/>
      </p:scale>
      <p:origin x="0" y="0"/>
    </p:cViewPr>
  </p:notesTextViewPr>
  <p:sorterViewPr showFormatting="0">
    <p:cViewPr>
      <p:scale>
        <a:sx n="100" d="100"/>
        <a:sy n="100" d="100"/>
      </p:scale>
      <p:origin x="0" y="49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13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300" name="Rectangle 4"/>
          <p:cNvSpPr>
            <a:spLocks noRot="1" noTextEdit="1"/>
          </p:cNvSpPr>
          <p:nvPr>
            <p:ph type="sldImg" idx="2"/>
          </p:nvPr>
        </p:nvSpPr>
        <p:spPr>
          <a:xfrm>
            <a:off x="685800" y="685800"/>
            <a:ext cx="5486400" cy="3429000"/>
          </a:xfrm>
          <a:prstGeom prst="rect">
            <a:avLst/>
          </a:prstGeom>
          <a:noFill/>
          <a:ln w="9525" cap="flat" cmpd="sng">
            <a:solidFill>
              <a:srgbClr val="000000"/>
            </a:solidFill>
            <a:prstDash val="solid"/>
            <a:miter/>
            <a:headEnd type="none" w="med" len="med"/>
            <a:tailEnd type="none" w="med" len="med"/>
          </a:ln>
        </p:spPr>
      </p:sp>
      <p:sp>
        <p:nvSpPr>
          <p:cNvPr id="1013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24180" marR="0" lvl="1" indent="0" algn="l" defTabSz="914400" rtl="0" eaLnBrk="0" fontAlgn="base" latinLnBrk="0" hangingPunct="0">
              <a:lnSpc>
                <a:spcPct val="100000"/>
              </a:lnSpc>
              <a:spcBef>
                <a:spcPct val="30000"/>
              </a:spcBef>
              <a:spcAft>
                <a:spcPct val="0"/>
              </a:spcAft>
              <a:buClrTx/>
              <a:buSzTx/>
              <a:buFontTx/>
              <a:buNone/>
              <a:defRPr/>
            </a:pPr>
            <a:r>
              <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847725" marR="0" lvl="2" indent="0" algn="l" defTabSz="914400" rtl="0" eaLnBrk="0" fontAlgn="base" latinLnBrk="0" hangingPunct="0">
              <a:lnSpc>
                <a:spcPct val="100000"/>
              </a:lnSpc>
              <a:spcBef>
                <a:spcPct val="30000"/>
              </a:spcBef>
              <a:spcAft>
                <a:spcPct val="0"/>
              </a:spcAft>
              <a:buClrTx/>
              <a:buSzTx/>
              <a:buFontTx/>
              <a:buNone/>
              <a:defRPr/>
            </a:pPr>
            <a:r>
              <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273175" marR="0" lvl="3" indent="0" algn="l" defTabSz="914400" rtl="0" eaLnBrk="0" fontAlgn="base" latinLnBrk="0" hangingPunct="0">
              <a:lnSpc>
                <a:spcPct val="100000"/>
              </a:lnSpc>
              <a:spcBef>
                <a:spcPct val="30000"/>
              </a:spcBef>
              <a:spcAft>
                <a:spcPct val="0"/>
              </a:spcAft>
              <a:buClrTx/>
              <a:buSzTx/>
              <a:buFontTx/>
              <a:buNone/>
              <a:defRPr/>
            </a:pPr>
            <a:r>
              <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697355" marR="0" lvl="4" indent="0" algn="l" defTabSz="914400" rtl="0" eaLnBrk="0" fontAlgn="base" latinLnBrk="0" hangingPunct="0">
              <a:lnSpc>
                <a:spcPct val="100000"/>
              </a:lnSpc>
              <a:spcBef>
                <a:spcPct val="30000"/>
              </a:spcBef>
              <a:spcAft>
                <a:spcPct val="0"/>
              </a:spcAft>
              <a:buClrTx/>
              <a:buSzTx/>
              <a:buFontTx/>
              <a:buNone/>
              <a:defRPr/>
            </a:pPr>
            <a:r>
              <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13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13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100" kern="1200">
        <a:solidFill>
          <a:schemeClr val="tx1"/>
        </a:solidFill>
        <a:latin typeface="Arial" panose="020B0604020202020204" pitchFamily="34" charset="0"/>
        <a:ea typeface="+mn-ea"/>
        <a:cs typeface="+mn-cs"/>
      </a:defRPr>
    </a:lvl1pPr>
    <a:lvl2pPr marL="424180" algn="l" rtl="0" eaLnBrk="0" fontAlgn="base" hangingPunct="0">
      <a:spcBef>
        <a:spcPct val="30000"/>
      </a:spcBef>
      <a:spcAft>
        <a:spcPct val="0"/>
      </a:spcAft>
      <a:defRPr sz="1100" kern="1200">
        <a:solidFill>
          <a:schemeClr val="tx1"/>
        </a:solidFill>
        <a:latin typeface="Arial" panose="020B0604020202020204" pitchFamily="34" charset="0"/>
        <a:ea typeface="+mn-ea"/>
        <a:cs typeface="+mn-cs"/>
      </a:defRPr>
    </a:lvl2pPr>
    <a:lvl3pPr marL="847725" algn="l" rtl="0" eaLnBrk="0" fontAlgn="base" hangingPunct="0">
      <a:spcBef>
        <a:spcPct val="30000"/>
      </a:spcBef>
      <a:spcAft>
        <a:spcPct val="0"/>
      </a:spcAft>
      <a:defRPr sz="1100" kern="1200">
        <a:solidFill>
          <a:schemeClr val="tx1"/>
        </a:solidFill>
        <a:latin typeface="Arial" panose="020B0604020202020204" pitchFamily="34" charset="0"/>
        <a:ea typeface="+mn-ea"/>
        <a:cs typeface="+mn-cs"/>
      </a:defRPr>
    </a:lvl3pPr>
    <a:lvl4pPr marL="1273175" algn="l" rtl="0" eaLnBrk="0" fontAlgn="base" hangingPunct="0">
      <a:spcBef>
        <a:spcPct val="30000"/>
      </a:spcBef>
      <a:spcAft>
        <a:spcPct val="0"/>
      </a:spcAft>
      <a:defRPr sz="1100" kern="1200">
        <a:solidFill>
          <a:schemeClr val="tx1"/>
        </a:solidFill>
        <a:latin typeface="Arial" panose="020B0604020202020204" pitchFamily="34" charset="0"/>
        <a:ea typeface="+mn-ea"/>
        <a:cs typeface="+mn-cs"/>
      </a:defRPr>
    </a:lvl4pPr>
    <a:lvl5pPr marL="1697355" algn="l" rtl="0" eaLnBrk="0" fontAlgn="base" hangingPunct="0">
      <a:spcBef>
        <a:spcPct val="30000"/>
      </a:spcBef>
      <a:spcAft>
        <a:spcPct val="0"/>
      </a:spcAft>
      <a:defRPr sz="1100" kern="1200">
        <a:solidFill>
          <a:schemeClr val="tx1"/>
        </a:solidFill>
        <a:latin typeface="Arial" panose="020B0604020202020204" pitchFamily="34" charset="0"/>
        <a:ea typeface="+mn-ea"/>
        <a:cs typeface="+mn-cs"/>
      </a:defRPr>
    </a:lvl5pPr>
    <a:lvl6pPr marL="2122170" algn="l" defTabSz="848995" rtl="0" eaLnBrk="1" latinLnBrk="0" hangingPunct="1">
      <a:defRPr sz="1100" kern="1200">
        <a:solidFill>
          <a:schemeClr val="tx1"/>
        </a:solidFill>
        <a:latin typeface="+mn-lt"/>
        <a:ea typeface="+mn-ea"/>
        <a:cs typeface="+mn-cs"/>
      </a:defRPr>
    </a:lvl6pPr>
    <a:lvl7pPr marL="2546985" algn="l" defTabSz="848995" rtl="0" eaLnBrk="1" latinLnBrk="0" hangingPunct="1">
      <a:defRPr sz="1100" kern="1200">
        <a:solidFill>
          <a:schemeClr val="tx1"/>
        </a:solidFill>
        <a:latin typeface="+mn-lt"/>
        <a:ea typeface="+mn-ea"/>
        <a:cs typeface="+mn-cs"/>
      </a:defRPr>
    </a:lvl7pPr>
    <a:lvl8pPr marL="2971165" algn="l" defTabSz="848995" rtl="0" eaLnBrk="1" latinLnBrk="0" hangingPunct="1">
      <a:defRPr sz="1100" kern="1200">
        <a:solidFill>
          <a:schemeClr val="tx1"/>
        </a:solidFill>
        <a:latin typeface="+mn-lt"/>
        <a:ea typeface="+mn-ea"/>
        <a:cs typeface="+mn-cs"/>
      </a:defRPr>
    </a:lvl8pPr>
    <a:lvl9pPr marL="3395980" algn="l" defTabSz="84899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6323" name="Rectangle 2"/>
          <p:cNvSpPr>
            <a:spLocks noRot="1"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nchorCtr="0"/>
          <a:p>
            <a:pPr lvl="0" eaLnBrk="1" hangingPunct="1"/>
            <a:r>
              <a:rPr dirty="0"/>
              <a:t>I tried to keep the colors oranges, tans, and black for consistency throughout my presentation.  I also felt a border throughout my project would make it stand out more.  I kept the font at Arial throughout the presentation.  The only change that I used was to bold it and highlight with colors here and there.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5539" name="Rectangle 2"/>
          <p:cNvSpPr>
            <a:spLocks noRot="1" noTextEdit="1"/>
          </p:cNvSpPr>
          <p:nvPr>
            <p:ph type="sldImg"/>
          </p:nvPr>
        </p:nvSpPr>
        <p:spPr>
          <a:ln/>
        </p:spPr>
      </p:sp>
      <p:sp>
        <p:nvSpPr>
          <p:cNvPr id="65540"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6563" name="Rectangle 2"/>
          <p:cNvSpPr>
            <a:spLocks noRot="1" noTextEdit="1"/>
          </p:cNvSpPr>
          <p:nvPr>
            <p:ph type="sldImg"/>
          </p:nvPr>
        </p:nvSpPr>
        <p:spPr>
          <a:ln/>
        </p:spPr>
      </p:sp>
      <p:sp>
        <p:nvSpPr>
          <p:cNvPr id="66564"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7587" name="Rectangle 2"/>
          <p:cNvSpPr>
            <a:spLocks noRot="1" noTextEdit="1"/>
          </p:cNvSpPr>
          <p:nvPr>
            <p:ph type="sldImg"/>
          </p:nvPr>
        </p:nvSpPr>
        <p:spPr>
          <a:ln/>
        </p:spPr>
      </p:sp>
      <p:sp>
        <p:nvSpPr>
          <p:cNvPr id="67588"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8611" name="Rectangle 2"/>
          <p:cNvSpPr>
            <a:spLocks noRot="1"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9635" name="Rectangle 2"/>
          <p:cNvSpPr>
            <a:spLocks noRot="1" noTextEdit="1"/>
          </p:cNvSpPr>
          <p:nvPr>
            <p:ph type="sldImg"/>
          </p:nvPr>
        </p:nvSpPr>
        <p:spPr>
          <a:ln/>
        </p:spPr>
      </p:sp>
      <p:sp>
        <p:nvSpPr>
          <p:cNvPr id="69636"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0659" name="Rectangle 2"/>
          <p:cNvSpPr>
            <a:spLocks noRot="1"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1683" name="Rectangle 2"/>
          <p:cNvSpPr>
            <a:spLocks noRot="1"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2707" name="Rectangle 2"/>
          <p:cNvSpPr>
            <a:spLocks noRot="1" noTextEdit="1"/>
          </p:cNvSpPr>
          <p:nvPr>
            <p:ph type="sldImg"/>
          </p:nvPr>
        </p:nvSpPr>
        <p:spPr>
          <a:ln/>
        </p:spPr>
      </p:sp>
      <p:sp>
        <p:nvSpPr>
          <p:cNvPr id="72708"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3731" name="Rectangle 2"/>
          <p:cNvSpPr>
            <a:spLocks noRot="1"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4755" name="Rectangle 2"/>
          <p:cNvSpPr>
            <a:spLocks noRot="1" noTextEdit="1"/>
          </p:cNvSpPr>
          <p:nvPr>
            <p:ph type="sldImg"/>
          </p:nvPr>
        </p:nvSpPr>
        <p:spPr>
          <a:ln/>
        </p:spPr>
      </p:sp>
      <p:sp>
        <p:nvSpPr>
          <p:cNvPr id="74756"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7347" name="Rectangle 2"/>
          <p:cNvSpPr>
            <a:spLocks noRot="1" noTextEdit="1"/>
          </p:cNvSpPr>
          <p:nvPr>
            <p:ph type="sldImg"/>
          </p:nvPr>
        </p:nvSpPr>
        <p:spPr>
          <a:ln/>
        </p:spPr>
      </p:sp>
      <p:sp>
        <p:nvSpPr>
          <p:cNvPr id="57348" name="Rectangle 3"/>
          <p:cNvSpPr>
            <a:spLocks noGrp="1"/>
          </p:cNvSpPr>
          <p:nvPr>
            <p:ph type="body" idx="1"/>
          </p:nvPr>
        </p:nvSpPr>
        <p:spPr>
          <a:ln/>
        </p:spPr>
        <p:txBody>
          <a:bodyPr wrap="square" lIns="91440" tIns="45720" rIns="91440" bIns="45720" anchor="t" anchorCtr="0"/>
          <a:p>
            <a:pPr lvl="0" eaLnBrk="1" hangingPunct="1"/>
            <a:r>
              <a:rPr dirty="0"/>
              <a:t>I especially liked this graphic.  I felt it would be good for an introduction.  While it wasn’t really in the color scheme, it was modern and caught people’s eye.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5779" name="Rectangle 2"/>
          <p:cNvSpPr>
            <a:spLocks noRot="1"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6803" name="Rectangle 2"/>
          <p:cNvSpPr>
            <a:spLocks noRot="1" noTextEdit="1"/>
          </p:cNvSpPr>
          <p:nvPr>
            <p:ph type="sldImg"/>
          </p:nvPr>
        </p:nvSpPr>
        <p:spPr>
          <a:ln/>
        </p:spPr>
      </p:sp>
      <p:sp>
        <p:nvSpPr>
          <p:cNvPr id="76804"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7827" name="Rectangle 2"/>
          <p:cNvSpPr>
            <a:spLocks noRot="1" noTextEdit="1"/>
          </p:cNvSpPr>
          <p:nvPr>
            <p:ph type="sldImg"/>
          </p:nvPr>
        </p:nvSpPr>
        <p:spPr>
          <a:ln/>
        </p:spPr>
      </p:sp>
      <p:sp>
        <p:nvSpPr>
          <p:cNvPr id="77828"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8851" name="Rectangle 2"/>
          <p:cNvSpPr>
            <a:spLocks noRot="1"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79875" name="Rectangle 2"/>
          <p:cNvSpPr>
            <a:spLocks noRot="1" noTextEdit="1"/>
          </p:cNvSpPr>
          <p:nvPr>
            <p:ph type="sldImg"/>
          </p:nvPr>
        </p:nvSpPr>
        <p:spPr>
          <a:ln/>
        </p:spPr>
      </p:sp>
      <p:sp>
        <p:nvSpPr>
          <p:cNvPr id="79876"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0899" name="Rectangle 2"/>
          <p:cNvSpPr>
            <a:spLocks noRot="1" noTextEdit="1"/>
          </p:cNvSpPr>
          <p:nvPr>
            <p:ph type="sldImg"/>
          </p:nvPr>
        </p:nvSpPr>
        <p:spPr>
          <a:ln/>
        </p:spPr>
      </p:sp>
      <p:sp>
        <p:nvSpPr>
          <p:cNvPr id="80900" name="Rectangle 3"/>
          <p:cNvSpPr>
            <a:spLocks noGrp="1"/>
          </p:cNvSpPr>
          <p:nvPr>
            <p:ph type="body" idx="1"/>
          </p:nvPr>
        </p:nvSpPr>
        <p:spPr>
          <a:ln/>
        </p:spPr>
        <p:txBody>
          <a:bodyPr wrap="square" lIns="91440" tIns="45720" rIns="91440" bIns="45720" anchor="t" anchorCtr="0"/>
          <a:p>
            <a:pPr lvl="0" eaLnBrk="1" hangingPunct="1"/>
            <a:r>
              <a:rPr dirty="0"/>
              <a:t>I used this slide as a Introduction to the different types of networks.  I tried to let the graphics do the talking on this slide.  I elaborated more on each network type on subsequent slides.</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1923" name="Rectangle 2"/>
          <p:cNvSpPr>
            <a:spLocks noRot="1" noTextEdit="1"/>
          </p:cNvSpPr>
          <p:nvPr>
            <p:ph type="sldImg"/>
          </p:nvPr>
        </p:nvSpPr>
        <p:spPr>
          <a:ln/>
        </p:spPr>
      </p:sp>
      <p:sp>
        <p:nvSpPr>
          <p:cNvPr id="81924"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Wide Area Network in hopes of creating a degree familiarity.  I also include some basic facts about it.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2947" name="Rectangle 2"/>
          <p:cNvSpPr>
            <a:spLocks noRot="1" noTextEdit="1"/>
          </p:cNvSpPr>
          <p:nvPr>
            <p:ph type="sldImg"/>
          </p:nvPr>
        </p:nvSpPr>
        <p:spPr>
          <a:ln/>
        </p:spPr>
      </p:sp>
      <p:sp>
        <p:nvSpPr>
          <p:cNvPr id="82948"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Local Area Network in hopes of creating a degree familiarity.  I also include some basic facts about it.  </a:t>
            </a:r>
            <a:endParaRPr dirty="0"/>
          </a:p>
          <a:p>
            <a:pPr lvl="0" eaLnBrk="1" hangingPunct="1"/>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3971" name="Rectangle 2"/>
          <p:cNvSpPr>
            <a:spLocks noRot="1" noTextEdit="1"/>
          </p:cNvSpPr>
          <p:nvPr>
            <p:ph type="sldImg"/>
          </p:nvPr>
        </p:nvSpPr>
        <p:spPr>
          <a:ln/>
        </p:spPr>
      </p:sp>
      <p:sp>
        <p:nvSpPr>
          <p:cNvPr id="83972"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Local Area Network in hopes of creating a degree familiarity.  I also include some basic facts about it.  </a:t>
            </a:r>
            <a:endParaRPr dirty="0"/>
          </a:p>
          <a:p>
            <a:pPr lvl="0" eaLnBrk="1" hangingPunct="1"/>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4995" name="Rectangle 2"/>
          <p:cNvSpPr>
            <a:spLocks noRot="1"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Wide Area Network in hopes of creating a degree familiarity.  I also include some basic facts about it.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8371" name="Rectangle 2"/>
          <p:cNvSpPr>
            <a:spLocks noRot="1" noTextEdit="1"/>
          </p:cNvSpPr>
          <p:nvPr>
            <p:ph type="sldImg"/>
          </p:nvPr>
        </p:nvSpPr>
        <p:spPr>
          <a:ln/>
        </p:spPr>
      </p:sp>
      <p:sp>
        <p:nvSpPr>
          <p:cNvPr id="58372"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6019" name="Rectangle 2"/>
          <p:cNvSpPr>
            <a:spLocks noRot="1" noTextEdit="1"/>
          </p:cNvSpPr>
          <p:nvPr>
            <p:ph type="sldImg"/>
          </p:nvPr>
        </p:nvSpPr>
        <p:spPr>
          <a:ln/>
        </p:spPr>
      </p:sp>
      <p:sp>
        <p:nvSpPr>
          <p:cNvPr id="86020"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Wide Area Network in hopes of creating a degree familiarity.  I also include some basic facts about it.  </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7043" name="Rectangle 2"/>
          <p:cNvSpPr>
            <a:spLocks noRot="1" noTextEdit="1"/>
          </p:cNvSpPr>
          <p:nvPr>
            <p:ph type="sldImg"/>
          </p:nvPr>
        </p:nvSpPr>
        <p:spPr>
          <a:ln/>
        </p:spPr>
      </p:sp>
      <p:sp>
        <p:nvSpPr>
          <p:cNvPr id="87044"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Wide Area Network in hopes of creating a degree familiarity.  I also include some basic facts about it.  </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8067" name="Rectangle 2"/>
          <p:cNvSpPr>
            <a:spLocks noRo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89091" name="Rectangle 2"/>
          <p:cNvSpPr>
            <a:spLocks noRot="1" noTextEdit="1"/>
          </p:cNvSpPr>
          <p:nvPr>
            <p:ph type="sldImg"/>
          </p:nvPr>
        </p:nvSpPr>
        <p:spPr>
          <a:ln/>
        </p:spPr>
      </p:sp>
      <p:sp>
        <p:nvSpPr>
          <p:cNvPr id="89092"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0115" name="Rectangle 2"/>
          <p:cNvSpPr>
            <a:spLocks noRo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t" anchorCtr="0"/>
          <a:p>
            <a:pPr lvl="0" eaLnBrk="1" hangingPunct="1"/>
            <a:r>
              <a:rPr dirty="0"/>
              <a:t>I kept the graphic the same as the previous graphic representing the Peer to Peer Area Network in hopes of creating a degree familiarity.  I also include some basic facts about it.  </a:t>
            </a:r>
            <a:endParaRPr dirty="0"/>
          </a:p>
          <a:p>
            <a:pPr lvl="0" eaLnBrk="1" hangingPunct="1"/>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1139" name="Rectangle 2"/>
          <p:cNvSpPr>
            <a:spLocks noRot="1" noTextEdit="1"/>
          </p:cNvSpPr>
          <p:nvPr>
            <p:ph type="sldImg"/>
          </p:nvPr>
        </p:nvSpPr>
        <p:spPr>
          <a:ln/>
        </p:spPr>
      </p:sp>
      <p:sp>
        <p:nvSpPr>
          <p:cNvPr id="91140" name="Rectangle 3"/>
          <p:cNvSpPr>
            <a:spLocks noGrp="1"/>
          </p:cNvSpPr>
          <p:nvPr>
            <p:ph type="body" idx="1"/>
          </p:nvPr>
        </p:nvSpPr>
        <p:spPr>
          <a:ln/>
        </p:spPr>
        <p:txBody>
          <a:bodyPr wrap="square" lIns="91440" tIns="45720" rIns="91440" bIns="45720" anchor="t" anchorCtr="0"/>
          <a:p>
            <a:pPr lvl="0" eaLnBrk="1" hangingPunct="1"/>
            <a:r>
              <a:rPr dirty="0"/>
              <a:t>The topology section of my presentation may have been a little confusing for those who are not in the IT or networking field.  I tried to explain the process and function of topologies using the three subsequent slides and the features of each topology.</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2163" name="Rectangle 2"/>
          <p:cNvSpPr>
            <a:spLocks noRot="1" noTextEdit="1"/>
          </p:cNvSpPr>
          <p:nvPr>
            <p:ph type="sldImg"/>
          </p:nvPr>
        </p:nvSpPr>
        <p:spPr>
          <a:ln/>
        </p:spPr>
      </p:sp>
      <p:sp>
        <p:nvSpPr>
          <p:cNvPr id="92164" name="Rectangle 3"/>
          <p:cNvSpPr>
            <a:spLocks noGrp="1"/>
          </p:cNvSpPr>
          <p:nvPr>
            <p:ph type="body" idx="1"/>
          </p:nvPr>
        </p:nvSpPr>
        <p:spPr>
          <a:ln/>
        </p:spPr>
        <p:txBody>
          <a:bodyPr wrap="square" lIns="91440" tIns="45720" rIns="91440" bIns="45720" anchor="t" anchorCtr="0"/>
          <a:p>
            <a:pPr lvl="0" eaLnBrk="1" hangingPunct="1"/>
            <a:r>
              <a:rPr dirty="0"/>
              <a:t>I wanted to beak each of these down so it could be explained and understood better.  While topology diagrams can be easily understood in the IT field they may be a little hard to grasp to average person.</a:t>
            </a:r>
            <a:endParaRPr dirty="0"/>
          </a:p>
          <a:p>
            <a:pPr lvl="0" eaLnBrk="1" hangingPunct="1"/>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3187" name="Rectangle 2"/>
          <p:cNvSpPr>
            <a:spLocks noRot="1" noTextEdit="1"/>
          </p:cNvSpPr>
          <p:nvPr>
            <p:ph type="sldImg"/>
          </p:nvPr>
        </p:nvSpPr>
        <p:spPr>
          <a:ln/>
        </p:spPr>
      </p:sp>
      <p:sp>
        <p:nvSpPr>
          <p:cNvPr id="93188" name="Rectangle 3"/>
          <p:cNvSpPr>
            <a:spLocks noGrp="1"/>
          </p:cNvSpPr>
          <p:nvPr>
            <p:ph type="body" idx="1"/>
          </p:nvPr>
        </p:nvSpPr>
        <p:spPr>
          <a:ln/>
        </p:spPr>
        <p:txBody>
          <a:bodyPr wrap="square" lIns="91440" tIns="45720" rIns="91440" bIns="45720" anchor="t" anchorCtr="0"/>
          <a:p>
            <a:pPr lvl="0" eaLnBrk="1" hangingPunct="1"/>
            <a:r>
              <a:rPr dirty="0"/>
              <a:t>I wanted to beak each of these down so it could be explained and understood better.  While topology diagrams can be easily understood in the IT field they may be a little hard to grasp to average person.</a:t>
            </a:r>
            <a:endParaRPr dirty="0"/>
          </a:p>
          <a:p>
            <a:pPr lvl="0" eaLnBrk="1" hangingPunct="1"/>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4211" name="Rectangle 2"/>
          <p:cNvSpPr>
            <a:spLocks noRot="1" noTextEdit="1"/>
          </p:cNvSpPr>
          <p:nvPr>
            <p:ph type="sldImg"/>
          </p:nvPr>
        </p:nvSpPr>
        <p:spPr>
          <a:ln/>
        </p:spPr>
      </p:sp>
      <p:sp>
        <p:nvSpPr>
          <p:cNvPr id="94212" name="Rectangle 3"/>
          <p:cNvSpPr>
            <a:spLocks noGrp="1"/>
          </p:cNvSpPr>
          <p:nvPr>
            <p:ph type="body" idx="1"/>
          </p:nvPr>
        </p:nvSpPr>
        <p:spPr>
          <a:ln/>
        </p:spPr>
        <p:txBody>
          <a:bodyPr wrap="square" lIns="91440" tIns="45720" rIns="91440" bIns="45720" anchor="t" anchorCtr="0"/>
          <a:p>
            <a:pPr lvl="0" eaLnBrk="1" hangingPunct="1"/>
            <a:r>
              <a:rPr dirty="0"/>
              <a:t>I wanted to beak each of these down so it could be explained and understood better.  While topology diagrams can be easily understood in the IT field they may be a little hard to grasp to average person.</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5235" name="Rectangle 2"/>
          <p:cNvSpPr>
            <a:spLocks noRot="1" noTextEdit="1"/>
          </p:cNvSpPr>
          <p:nvPr>
            <p:ph type="sldImg"/>
          </p:nvPr>
        </p:nvSpPr>
        <p:spPr>
          <a:ln/>
        </p:spPr>
      </p:sp>
      <p:sp>
        <p:nvSpPr>
          <p:cNvPr id="95236" name="Rectangle 3"/>
          <p:cNvSpPr>
            <a:spLocks noGrp="1"/>
          </p:cNvSpPr>
          <p:nvPr>
            <p:ph type="body" idx="1"/>
          </p:nvPr>
        </p:nvSpPr>
        <p:spPr>
          <a:ln/>
        </p:spPr>
        <p:txBody>
          <a:bodyPr wrap="square" lIns="91440" tIns="45720" rIns="91440" bIns="45720" anchor="t" anchorCtr="0"/>
          <a:p>
            <a:pPr lvl="0" eaLnBrk="1" hangingPunct="1"/>
            <a:r>
              <a:rPr dirty="0"/>
              <a:t>I wanted to beak each of these down so it could be explained and understood better.  While topology diagrams can be easily understood in the IT field they may be a little hard to grasp to average person.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9395" name="Rectangle 2"/>
          <p:cNvSpPr>
            <a:spLocks noRot="1" noTextEdit="1"/>
          </p:cNvSpPr>
          <p:nvPr>
            <p:ph type="sldImg"/>
          </p:nvPr>
        </p:nvSpPr>
        <p:spPr>
          <a:ln/>
        </p:spPr>
      </p:sp>
      <p:sp>
        <p:nvSpPr>
          <p:cNvPr id="59396" name="Rectangle 3"/>
          <p:cNvSpPr>
            <a:spLocks noGrp="1"/>
          </p:cNvSpPr>
          <p:nvPr>
            <p:ph type="body" idx="1"/>
          </p:nvPr>
        </p:nvSpPr>
        <p:spPr>
          <a:ln/>
        </p:spPr>
        <p:txBody>
          <a:bodyPr wrap="square" lIns="91440" tIns="45720" rIns="91440" bIns="45720" anchor="t" anchorCtr="0"/>
          <a:p>
            <a:pPr lvl="0" eaLnBrk="1" hangingPunct="1"/>
            <a:r>
              <a:rPr dirty="0"/>
              <a:t>I wanted to present this diagram to help the viewer visually understand how a computer network was set-up.  I linked each component to the same text links throughout the project.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6259" name="Rectangle 2"/>
          <p:cNvSpPr>
            <a:spLocks noRot="1"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t" anchorCtr="0"/>
          <a:p>
            <a:pPr lvl="0" eaLnBrk="1" hangingPunct="1"/>
            <a:r>
              <a:rPr dirty="0"/>
              <a:t>I wanted to beak each of these down so it could be explained and understood better.  While topology diagrams can be easily understood in the IT field they may be a little hard to grasp to average person.</a:t>
            </a:r>
            <a:endParaRPr dirty="0"/>
          </a:p>
          <a:p>
            <a:pPr lvl="0" eaLnBrk="1" hangingPunct="1"/>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7283" name="Rectangle 2"/>
          <p:cNvSpPr>
            <a:spLocks noRot="1" noTextEdit="1"/>
          </p:cNvSpPr>
          <p:nvPr>
            <p:ph type="sldImg"/>
          </p:nvPr>
        </p:nvSpPr>
        <p:spPr>
          <a:ln/>
        </p:spPr>
      </p:sp>
      <p:sp>
        <p:nvSpPr>
          <p:cNvPr id="97284"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8307" name="Rectangle 2"/>
          <p:cNvSpPr>
            <a:spLocks noRot="1" noTextEdit="1"/>
          </p:cNvSpPr>
          <p:nvPr>
            <p:ph type="sldImg"/>
          </p:nvPr>
        </p:nvSpPr>
        <p:spPr>
          <a:ln/>
        </p:spPr>
      </p:sp>
      <p:sp>
        <p:nvSpPr>
          <p:cNvPr id="98308"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99331" name="Rectangle 2"/>
          <p:cNvSpPr>
            <a:spLocks noRot="1" noTextEdit="1"/>
          </p:cNvSpPr>
          <p:nvPr>
            <p:ph type="sldImg"/>
          </p:nvPr>
        </p:nvSpPr>
        <p:spPr>
          <a:ln/>
        </p:spPr>
      </p:sp>
      <p:sp>
        <p:nvSpPr>
          <p:cNvPr id="99332"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0355" name="Rectangle 2"/>
          <p:cNvSpPr>
            <a:spLocks noRot="1" noTextEdit="1"/>
          </p:cNvSpPr>
          <p:nvPr>
            <p:ph type="sldImg"/>
          </p:nvPr>
        </p:nvSpPr>
        <p:spPr>
          <a:ln/>
        </p:spPr>
      </p:sp>
      <p:sp>
        <p:nvSpPr>
          <p:cNvPr id="100356" name="Rectangle 3"/>
          <p:cNvSpPr>
            <a:spLocks noGrp="1"/>
          </p:cNvSpPr>
          <p:nvPr>
            <p:ph type="body" idx="1"/>
          </p:nvPr>
        </p:nvSpPr>
        <p:spPr>
          <a:ln/>
        </p:spPr>
        <p:txBody>
          <a:bodyPr wrap="square" lIns="91440" tIns="45720" rIns="91440" bIns="45720" anchor="t" anchorCtr="0"/>
          <a:p>
            <a:pPr lvl="0" eaLnBrk="1" hangingPunct="1"/>
            <a:r>
              <a:rPr dirty="0"/>
              <a:t>I used three slides to go over the Internet.  I wanted to start of the first slide with a basic statement but, it would have an impact on the viewer.</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1379" name="Rectangle 2"/>
          <p:cNvSpPr>
            <a:spLocks noRot="1" noTextEdit="1"/>
          </p:cNvSpPr>
          <p:nvPr>
            <p:ph type="sldImg"/>
          </p:nvPr>
        </p:nvSpPr>
        <p:spPr>
          <a:ln/>
        </p:spPr>
      </p:sp>
      <p:sp>
        <p:nvSpPr>
          <p:cNvPr id="101380" name="Rectangle 3"/>
          <p:cNvSpPr>
            <a:spLocks noGrp="1"/>
          </p:cNvSpPr>
          <p:nvPr>
            <p:ph type="body" idx="1"/>
          </p:nvPr>
        </p:nvSpPr>
        <p:spPr>
          <a:ln/>
        </p:spPr>
        <p:txBody>
          <a:bodyPr wrap="square" lIns="91440" tIns="45720" rIns="91440" bIns="45720" anchor="t" anchorCtr="0"/>
          <a:p>
            <a:pPr lvl="0" eaLnBrk="1" hangingPunct="1"/>
            <a:r>
              <a:rPr dirty="0"/>
              <a:t>I would have like to use some animation for this but it would have been very difficult so I went ahead and use green and red colors to represent the flowing in data into the Internet and the flowing of data out of the Internet.  I wanted to stress that data does not take the same path all the time when traveling to and from the Internet.</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2403" name="Rectangle 2"/>
          <p:cNvSpPr>
            <a:spLocks noRot="1" noTextEdit="1"/>
          </p:cNvSpPr>
          <p:nvPr>
            <p:ph type="sldImg"/>
          </p:nvPr>
        </p:nvSpPr>
        <p:spPr>
          <a:ln/>
        </p:spPr>
      </p:sp>
      <p:sp>
        <p:nvSpPr>
          <p:cNvPr id="102404" name="Rectangle 3"/>
          <p:cNvSpPr>
            <a:spLocks noGrp="1"/>
          </p:cNvSpPr>
          <p:nvPr>
            <p:ph type="body" idx="1"/>
          </p:nvPr>
        </p:nvSpPr>
        <p:spPr>
          <a:ln/>
        </p:spPr>
        <p:txBody>
          <a:bodyPr wrap="square" lIns="91440" tIns="45720" rIns="91440" bIns="45720" anchor="t" anchorCtr="0"/>
          <a:p>
            <a:pPr lvl="0" eaLnBrk="1" hangingPunct="1"/>
            <a:r>
              <a:rP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3427" name="Rectangle 2"/>
          <p:cNvSpPr>
            <a:spLocks noRot="1" noTextEdit="1"/>
          </p:cNvSpPr>
          <p:nvPr>
            <p:ph type="sldImg"/>
          </p:nvPr>
        </p:nvSpPr>
        <p:spPr>
          <a:ln/>
        </p:spPr>
      </p:sp>
      <p:sp>
        <p:nvSpPr>
          <p:cNvPr id="103428" name="Rectangle 3"/>
          <p:cNvSpPr>
            <a:spLocks noGrp="1"/>
          </p:cNvSpPr>
          <p:nvPr>
            <p:ph type="body" idx="1"/>
          </p:nvPr>
        </p:nvSpPr>
        <p:spPr>
          <a:ln/>
        </p:spPr>
        <p:txBody>
          <a:bodyPr wrap="square" lIns="91440" tIns="45720" rIns="91440" bIns="45720" anchor="t" anchorCtr="0"/>
          <a:p>
            <a:pPr lvl="0" eaLnBrk="1" hangingPunct="1"/>
            <a:r>
              <a:rP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4451" name="Rectangle 2"/>
          <p:cNvSpPr>
            <a:spLocks noRot="1" noTextEdit="1"/>
          </p:cNvSpPr>
          <p:nvPr>
            <p:ph type="sldImg"/>
          </p:nvPr>
        </p:nvSpPr>
        <p:spPr>
          <a:ln/>
        </p:spPr>
      </p:sp>
      <p:sp>
        <p:nvSpPr>
          <p:cNvPr id="104452" name="Rectangle 3"/>
          <p:cNvSpPr>
            <a:spLocks noGrp="1"/>
          </p:cNvSpPr>
          <p:nvPr>
            <p:ph type="body" idx="1"/>
          </p:nvPr>
        </p:nvSpPr>
        <p:spPr>
          <a:ln/>
        </p:spPr>
        <p:txBody>
          <a:bodyPr wrap="square" lIns="91440" tIns="45720" rIns="91440" bIns="45720" anchor="t" anchorCtr="0"/>
          <a:p>
            <a:pPr lvl="0" eaLnBrk="1" hangingPunct="1"/>
            <a:r>
              <a:rP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5475" name="Rectangle 2"/>
          <p:cNvSpPr>
            <a:spLocks noRot="1" noTextEdit="1"/>
          </p:cNvSpPr>
          <p:nvPr>
            <p:ph type="sldImg"/>
          </p:nvPr>
        </p:nvSpPr>
        <p:spPr>
          <a:ln/>
        </p:spPr>
      </p:sp>
      <p:sp>
        <p:nvSpPr>
          <p:cNvPr id="105476" name="Rectangle 3"/>
          <p:cNvSpPr>
            <a:spLocks noGrp="1"/>
          </p:cNvSpPr>
          <p:nvPr>
            <p:ph type="body" idx="1"/>
          </p:nvPr>
        </p:nvSpPr>
        <p:spPr>
          <a:ln/>
        </p:spPr>
        <p:txBody>
          <a:bodyPr wrap="square" lIns="91440" tIns="45720" rIns="91440" bIns="45720" anchor="t" anchorCtr="0"/>
          <a:p>
            <a:pPr lvl="0" eaLnBrk="1" hangingPunct="1"/>
            <a:r>
              <a:rP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0419" name="Rectangle 2"/>
          <p:cNvSpPr>
            <a:spLocks noRot="1" noTextEdit="1"/>
          </p:cNvSpPr>
          <p:nvPr>
            <p:ph type="sldImg"/>
          </p:nvPr>
        </p:nvSpPr>
        <p:spPr>
          <a:ln/>
        </p:spPr>
      </p:sp>
      <p:sp>
        <p:nvSpPr>
          <p:cNvPr id="60420"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6499" name="Rectangle 2"/>
          <p:cNvSpPr>
            <a:spLocks noRot="1" noTextEdit="1"/>
          </p:cNvSpPr>
          <p:nvPr>
            <p:ph type="sldImg"/>
          </p:nvPr>
        </p:nvSpPr>
        <p:spPr>
          <a:ln/>
        </p:spPr>
      </p:sp>
      <p:sp>
        <p:nvSpPr>
          <p:cNvPr id="106500" name="Rectangle 3"/>
          <p:cNvSpPr>
            <a:spLocks noGrp="1"/>
          </p:cNvSpPr>
          <p:nvPr>
            <p:ph type="body" idx="1"/>
          </p:nvPr>
        </p:nvSpPr>
        <p:spPr>
          <a:ln/>
        </p:spPr>
        <p:txBody>
          <a:bodyPr wrap="square" lIns="91440" tIns="45720" rIns="91440" bIns="45720" anchor="t" anchorCtr="0"/>
          <a:p>
            <a:pPr lvl="0" eaLnBrk="1" hangingPunct="1"/>
            <a:r>
              <a:rPr dirty="0"/>
              <a:t>IP addresses tend to go along with servers, especially web servers in that they store data for websites.  Once again there is a good deal of information on this slide and I might could have separated Static and Temporary IP addresses into separate slides but I felt a side by side comparison was effective.</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07523" name="Rectangle 2"/>
          <p:cNvSpPr>
            <a:spLocks noRot="1" noTextEdit="1"/>
          </p:cNvSpPr>
          <p:nvPr>
            <p:ph type="sldImg"/>
          </p:nvPr>
        </p:nvSpPr>
        <p:spPr>
          <a:ln/>
        </p:spPr>
      </p:sp>
      <p:sp>
        <p:nvSpPr>
          <p:cNvPr id="107524"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1443" name="Rectangle 2"/>
          <p:cNvSpPr>
            <a:spLocks noRot="1"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nchorCtr="0"/>
          <a:p>
            <a:pPr lvl="0" eaLnBrk="1" hangingPunct="1"/>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2467" name="Rectangle 2"/>
          <p:cNvSpPr>
            <a:spLocks noRot="1" noTextEdit="1"/>
          </p:cNvSpPr>
          <p:nvPr>
            <p:ph type="sldImg"/>
          </p:nvPr>
        </p:nvSpPr>
        <p:spPr>
          <a:ln/>
        </p:spPr>
      </p:sp>
      <p:sp>
        <p:nvSpPr>
          <p:cNvPr id="62468"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3491" name="Rectangle 2"/>
          <p:cNvSpPr>
            <a:spLocks noRot="1"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4515" name="Rectangle 2"/>
          <p:cNvSpPr>
            <a:spLocks noRot="1" noTextEdit="1"/>
          </p:cNvSpPr>
          <p:nvPr>
            <p:ph type="sldImg"/>
          </p:nvPr>
        </p:nvSpPr>
        <p:spPr>
          <a:ln/>
        </p:spPr>
      </p:sp>
      <p:sp>
        <p:nvSpPr>
          <p:cNvPr id="64516" name="Rectangle 3"/>
          <p:cNvSpPr>
            <a:spLocks noGrp="1"/>
          </p:cNvSpPr>
          <p:nvPr>
            <p:ph type="body" idx="1"/>
          </p:nvPr>
        </p:nvSpPr>
        <p:spPr>
          <a:ln/>
        </p:spPr>
        <p:txBody>
          <a:bodyPr wrap="square" lIns="91440" tIns="45720" rIns="91440" bIns="45720" anchor="t" anchorCtr="0"/>
          <a:p>
            <a:pPr lvl="0" eaLnBrk="1" hangingPunct="1"/>
            <a:r>
              <a:rPr dirty="0"/>
              <a:t>Once again, I tried to pull graphics from the original network diagram.  I had to alter the wireless router graphic in Photoshop to make it look better.  I darken the and removed a white background to make it look consistent in relation to the standard router.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308241"/>
            <a:ext cx="8153400" cy="971021"/>
          </a:xfrm>
        </p:spPr>
        <p:txBody>
          <a:bodyPr/>
          <a:lstStyle>
            <a:lvl1pPr>
              <a:defRPr sz="4100"/>
            </a:lvl1pPr>
          </a:lstStyle>
          <a:p>
            <a:r>
              <a:rPr lang="en-US"/>
              <a:t>Click to edit Master title style</a:t>
            </a:r>
            <a:endParaRPr lang="en-US"/>
          </a:p>
        </p:txBody>
      </p:sp>
      <p:sp>
        <p:nvSpPr>
          <p:cNvPr id="3075" name="Rectangle 3"/>
          <p:cNvSpPr>
            <a:spLocks noGrp="1" noChangeArrowheads="1"/>
          </p:cNvSpPr>
          <p:nvPr>
            <p:ph type="subTitle" idx="1"/>
          </p:nvPr>
        </p:nvSpPr>
        <p:spPr>
          <a:xfrm>
            <a:off x="0" y="1079501"/>
            <a:ext cx="7620000" cy="432594"/>
          </a:xfrm>
        </p:spPr>
        <p:txBody>
          <a:bodyPr/>
          <a:lstStyle>
            <a:lvl1pPr marL="0" indent="0">
              <a:buFontTx/>
              <a:buNone/>
              <a:defRPr sz="2600"/>
            </a:lvl1pPr>
          </a:lstStyle>
          <a:p>
            <a:r>
              <a:rPr lang="en-US"/>
              <a:t>Click to edit Master subtitle style</a:t>
            </a:r>
            <a:endParaRPr lang="en-US"/>
          </a:p>
        </p:txBody>
      </p:sp>
      <p:sp>
        <p:nvSpPr>
          <p:cNvPr id="7" name="Rectangle 4"/>
          <p:cNvSpPr>
            <a:spLocks noGrp="1" noChangeArrowheads="1"/>
          </p:cNvSpPr>
          <p:nvPr>
            <p:ph type="dt" sz="half" idx="2"/>
          </p:nvPr>
        </p:nvSpPr>
        <p:spPr bwMode="auto">
          <a:xfrm>
            <a:off x="228600" y="5207000"/>
            <a:ext cx="1905000" cy="381000"/>
          </a:xfrm>
          <a:prstGeom prst="rect">
            <a:avLst/>
          </a:prstGeom>
          <a:ln>
            <a:miter lim="800000"/>
          </a:ln>
        </p:spPr>
        <p:txBody>
          <a:bodyPr vert="horz" wrap="square" lIns="84899" tIns="42449" rIns="84899" bIns="42449"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Rectangle 5"/>
          <p:cNvSpPr>
            <a:spLocks noGrp="1" noChangeArrowheads="1"/>
          </p:cNvSpPr>
          <p:nvPr>
            <p:ph type="ftr" sz="quarter" idx="3"/>
          </p:nvPr>
        </p:nvSpPr>
        <p:spPr bwMode="auto">
          <a:xfrm>
            <a:off x="2362200" y="5207000"/>
            <a:ext cx="4343400" cy="381000"/>
          </a:xfrm>
          <a:prstGeom prst="rect">
            <a:avLst/>
          </a:prstGeom>
          <a:ln>
            <a:miter lim="800000"/>
          </a:ln>
        </p:spPr>
        <p:txBody>
          <a:bodyPr vert="horz" wrap="square" lIns="84899" tIns="42449" rIns="84899" bIns="42449"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Rectangle 6"/>
          <p:cNvSpPr>
            <a:spLocks noGrp="1" noChangeArrowheads="1"/>
          </p:cNvSpPr>
          <p:nvPr>
            <p:ph type="sldNum" sz="quarter" idx="4"/>
          </p:nvPr>
        </p:nvSpPr>
        <p:spPr bwMode="auto">
          <a:xfrm>
            <a:off x="7010400" y="5207000"/>
            <a:ext cx="1905000" cy="381000"/>
          </a:xfrm>
          <a:prstGeom prst="rect">
            <a:avLst/>
          </a:prstGeom>
          <a:ln>
            <a:miter lim="800000"/>
          </a:ln>
        </p:spPr>
        <p:txBody>
          <a:bodyPr vert="horz" wrap="square" lIns="84899" tIns="42449" rIns="84899" bIns="42449" numCol="1" anchor="t" anchorCtr="0" compatLnSpc="1"/>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0300" y="444500"/>
            <a:ext cx="1943100" cy="482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444500"/>
            <a:ext cx="5676900" cy="4826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2"/>
          </a:xfrm>
        </p:spPr>
        <p:txBody>
          <a:bodyPr anchor="t"/>
          <a:lstStyle>
            <a:lvl1pPr algn="l">
              <a:defRPr sz="37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2"/>
            <a:ext cx="7772400" cy="1250156"/>
          </a:xfrm>
        </p:spPr>
        <p:txBody>
          <a:bodyPr anchor="b"/>
          <a:lstStyle>
            <a:lvl1pPr marL="0" indent="0">
              <a:buNone/>
              <a:defRPr sz="1900"/>
            </a:lvl1pPr>
            <a:lvl2pPr marL="424180" indent="0">
              <a:buNone/>
              <a:defRPr sz="1700"/>
            </a:lvl2pPr>
            <a:lvl3pPr marL="848995" indent="0">
              <a:buNone/>
              <a:defRPr sz="1500"/>
            </a:lvl3pPr>
            <a:lvl4pPr marL="1273175" indent="0">
              <a:buNone/>
              <a:defRPr sz="1300"/>
            </a:lvl4pPr>
            <a:lvl5pPr marL="1697990" indent="0">
              <a:buNone/>
              <a:defRPr sz="1300"/>
            </a:lvl5pPr>
            <a:lvl6pPr marL="2122170" indent="0">
              <a:buNone/>
              <a:defRPr sz="1300"/>
            </a:lvl6pPr>
            <a:lvl7pPr marL="2546985" indent="0">
              <a:buNone/>
              <a:defRPr sz="1300"/>
            </a:lvl7pPr>
            <a:lvl8pPr marL="2971165" indent="0">
              <a:buNone/>
              <a:defRPr sz="1300"/>
            </a:lvl8pPr>
            <a:lvl9pPr marL="3395980" indent="0">
              <a:buNone/>
              <a:defRPr sz="13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79500"/>
            <a:ext cx="3810000" cy="4191000"/>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343400" y="1079500"/>
            <a:ext cx="3810000" cy="4191000"/>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200" b="1"/>
            </a:lvl1pPr>
            <a:lvl2pPr marL="424180" indent="0">
              <a:buNone/>
              <a:defRPr sz="1900" b="1"/>
            </a:lvl2pPr>
            <a:lvl3pPr marL="848995" indent="0">
              <a:buNone/>
              <a:defRPr sz="1700" b="1"/>
            </a:lvl3pPr>
            <a:lvl4pPr marL="1273175" indent="0">
              <a:buNone/>
              <a:defRPr sz="1500" b="1"/>
            </a:lvl4pPr>
            <a:lvl5pPr marL="1697990" indent="0">
              <a:buNone/>
              <a:defRPr sz="1500" b="1"/>
            </a:lvl5pPr>
            <a:lvl6pPr marL="2122170" indent="0">
              <a:buNone/>
              <a:defRPr sz="1500" b="1"/>
            </a:lvl6pPr>
            <a:lvl7pPr marL="2546985" indent="0">
              <a:buNone/>
              <a:defRPr sz="1500" b="1"/>
            </a:lvl7pPr>
            <a:lvl8pPr marL="2971165" indent="0">
              <a:buNone/>
              <a:defRPr sz="1500" b="1"/>
            </a:lvl8pPr>
            <a:lvl9pPr marL="3395980" indent="0">
              <a:buNone/>
              <a:defRPr sz="15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2396"/>
            <a:ext cx="4040188" cy="3292740"/>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200" b="1"/>
            </a:lvl1pPr>
            <a:lvl2pPr marL="424180" indent="0">
              <a:buNone/>
              <a:defRPr sz="1900" b="1"/>
            </a:lvl2pPr>
            <a:lvl3pPr marL="848995" indent="0">
              <a:buNone/>
              <a:defRPr sz="1700" b="1"/>
            </a:lvl3pPr>
            <a:lvl4pPr marL="1273175" indent="0">
              <a:buNone/>
              <a:defRPr sz="1500" b="1"/>
            </a:lvl4pPr>
            <a:lvl5pPr marL="1697990" indent="0">
              <a:buNone/>
              <a:defRPr sz="1500" b="1"/>
            </a:lvl5pPr>
            <a:lvl6pPr marL="2122170" indent="0">
              <a:buNone/>
              <a:defRPr sz="1500" b="1"/>
            </a:lvl6pPr>
            <a:lvl7pPr marL="2546985" indent="0">
              <a:buNone/>
              <a:defRPr sz="1500" b="1"/>
            </a:lvl7pPr>
            <a:lvl8pPr marL="2971165" indent="0">
              <a:buNone/>
              <a:defRPr sz="1500" b="1"/>
            </a:lvl8pPr>
            <a:lvl9pPr marL="3395980" indent="0">
              <a:buNone/>
              <a:defRPr sz="15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812396"/>
            <a:ext cx="4041775" cy="3292740"/>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29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300"/>
            </a:lvl1pPr>
            <a:lvl2pPr marL="424180" indent="0">
              <a:buNone/>
              <a:defRPr sz="1100"/>
            </a:lvl2pPr>
            <a:lvl3pPr marL="848995" indent="0">
              <a:buNone/>
              <a:defRPr sz="900"/>
            </a:lvl3pPr>
            <a:lvl4pPr marL="1273175" indent="0">
              <a:buNone/>
              <a:defRPr sz="800"/>
            </a:lvl4pPr>
            <a:lvl5pPr marL="1697990" indent="0">
              <a:buNone/>
              <a:defRPr sz="800"/>
            </a:lvl5pPr>
            <a:lvl6pPr marL="2122170" indent="0">
              <a:buNone/>
              <a:defRPr sz="800"/>
            </a:lvl6pPr>
            <a:lvl7pPr marL="2546985" indent="0">
              <a:buNone/>
              <a:defRPr sz="800"/>
            </a:lvl7pPr>
            <a:lvl8pPr marL="2971165" indent="0">
              <a:buNone/>
              <a:defRPr sz="800"/>
            </a:lvl8pPr>
            <a:lvl9pPr marL="3395980" indent="0">
              <a:buNone/>
              <a:defRPr sz="8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1"/>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vert="horz" wrap="square" lIns="84899" tIns="42449" rIns="84899" bIns="42449" numCol="1" anchor="t" anchorCtr="0" compatLnSpc="1"/>
          <a:lstStyle>
            <a:lvl1pPr marL="0" indent="0">
              <a:buNone/>
              <a:defRPr sz="2900"/>
            </a:lvl1pPr>
            <a:lvl2pPr marL="424180" indent="0">
              <a:buNone/>
              <a:defRPr sz="2600"/>
            </a:lvl2pPr>
            <a:lvl3pPr marL="848995" indent="0">
              <a:buNone/>
              <a:defRPr sz="2200"/>
            </a:lvl3pPr>
            <a:lvl4pPr marL="1273175" indent="0">
              <a:buNone/>
              <a:defRPr sz="1900"/>
            </a:lvl4pPr>
            <a:lvl5pPr marL="1697990" indent="0">
              <a:buNone/>
              <a:defRPr sz="1900"/>
            </a:lvl5pPr>
            <a:lvl6pPr marL="2122170" indent="0">
              <a:buNone/>
              <a:defRPr sz="1900"/>
            </a:lvl6pPr>
            <a:lvl7pPr marL="2546985" indent="0">
              <a:buNone/>
              <a:defRPr sz="1900"/>
            </a:lvl7pPr>
            <a:lvl8pPr marL="2971165" indent="0">
              <a:buNone/>
              <a:defRPr sz="1900"/>
            </a:lvl8pPr>
            <a:lvl9pPr marL="3395980" indent="0">
              <a:buNone/>
              <a:defRPr sz="19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29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4472781"/>
            <a:ext cx="5486400" cy="670719"/>
          </a:xfrm>
        </p:spPr>
        <p:txBody>
          <a:bodyPr/>
          <a:lstStyle>
            <a:lvl1pPr marL="0" indent="0">
              <a:buNone/>
              <a:defRPr sz="1300"/>
            </a:lvl1pPr>
            <a:lvl2pPr marL="424180" indent="0">
              <a:buNone/>
              <a:defRPr sz="1100"/>
            </a:lvl2pPr>
            <a:lvl3pPr marL="848995" indent="0">
              <a:buNone/>
              <a:defRPr sz="900"/>
            </a:lvl3pPr>
            <a:lvl4pPr marL="1273175" indent="0">
              <a:buNone/>
              <a:defRPr sz="800"/>
            </a:lvl4pPr>
            <a:lvl5pPr marL="1697990" indent="0">
              <a:buNone/>
              <a:defRPr sz="800"/>
            </a:lvl5pPr>
            <a:lvl6pPr marL="2122170" indent="0">
              <a:buNone/>
              <a:defRPr sz="800"/>
            </a:lvl6pPr>
            <a:lvl7pPr marL="2546985" indent="0">
              <a:buNone/>
              <a:defRPr sz="800"/>
            </a:lvl7pPr>
            <a:lvl8pPr marL="2971165" indent="0">
              <a:buNone/>
              <a:defRPr sz="800"/>
            </a:lvl8pPr>
            <a:lvl9pPr marL="3395980" indent="0">
              <a:buNone/>
              <a:defRPr sz="8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1026" name="Rectangle 2"/>
          <p:cNvSpPr>
            <a:spLocks noGrp="1"/>
          </p:cNvSpPr>
          <p:nvPr>
            <p:ph type="title"/>
          </p:nvPr>
        </p:nvSpPr>
        <p:spPr>
          <a:xfrm>
            <a:off x="533400" y="444500"/>
            <a:ext cx="7620000" cy="571500"/>
          </a:xfrm>
          <a:prstGeom prst="rect">
            <a:avLst/>
          </a:prstGeom>
          <a:noFill/>
          <a:ln w="9525">
            <a:noFill/>
          </a:ln>
        </p:spPr>
        <p:txBody>
          <a:bodyPr lIns="84899" tIns="42449" rIns="84899" bIns="42449" anchor="ctr" anchorCtr="0"/>
          <a:p>
            <a:pPr lvl="0"/>
            <a:r>
              <a:rPr dirty="0"/>
              <a:t>Click to edit Master title style</a:t>
            </a:r>
            <a:endParaRPr dirty="0"/>
          </a:p>
        </p:txBody>
      </p:sp>
      <p:sp>
        <p:nvSpPr>
          <p:cNvPr id="1027" name="Rectangle 3"/>
          <p:cNvSpPr>
            <a:spLocks noGrp="1"/>
          </p:cNvSpPr>
          <p:nvPr>
            <p:ph type="body" idx="1"/>
          </p:nvPr>
        </p:nvSpPr>
        <p:spPr>
          <a:xfrm>
            <a:off x="381000" y="1079500"/>
            <a:ext cx="7772400" cy="4191000"/>
          </a:xfrm>
          <a:prstGeom prst="rect">
            <a:avLst/>
          </a:prstGeom>
          <a:noFill/>
          <a:ln w="9525">
            <a:noFill/>
          </a:ln>
        </p:spPr>
        <p:txBody>
          <a:bodyPr lIns="84899" tIns="42449" rIns="84899" bIns="42449"/>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2133600" y="5334000"/>
            <a:ext cx="1295400" cy="381000"/>
          </a:xfrm>
          <a:prstGeom prst="rect">
            <a:avLst/>
          </a:prstGeom>
          <a:noFill/>
          <a:ln w="9525">
            <a:noFill/>
            <a:miter lim="800000"/>
          </a:ln>
          <a:effectLst/>
        </p:spPr>
        <p:txBody>
          <a:bodyPr vert="horz" wrap="square" lIns="84899" tIns="42449" rIns="84899" bIns="42449" numCol="1" anchor="t" anchorCtr="0" compatLnSpc="1"/>
          <a:lstStyle>
            <a:lvl1pPr eaLnBrk="1" hangingPunct="1">
              <a:defRPr sz="9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657600" y="5334000"/>
            <a:ext cx="2895600" cy="381000"/>
          </a:xfrm>
          <a:prstGeom prst="rect">
            <a:avLst/>
          </a:prstGeom>
          <a:noFill/>
          <a:ln w="9525">
            <a:noFill/>
            <a:miter lim="800000"/>
          </a:ln>
          <a:effectLst/>
        </p:spPr>
        <p:txBody>
          <a:bodyPr vert="horz" wrap="square" lIns="84899" tIns="42449" rIns="84899" bIns="42449" numCol="1" anchor="t" anchorCtr="0" compatLnSpc="1"/>
          <a:lstStyle>
            <a:lvl1pPr algn="ctr" eaLnBrk="1" hangingPunct="1">
              <a:defRPr sz="9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858000" y="5334000"/>
            <a:ext cx="1295400" cy="381000"/>
          </a:xfrm>
          <a:prstGeom prst="rect">
            <a:avLst/>
          </a:prstGeom>
          <a:noFill/>
          <a:ln w="9525">
            <a:noFill/>
            <a:miter lim="800000"/>
          </a:ln>
          <a:effectLst/>
        </p:spPr>
        <p:txBody>
          <a:bodyPr vert="horz" wrap="square" lIns="84899" tIns="42449" rIns="84899" bIns="42449" numCol="1" anchor="t" anchorCtr="0" compatLnSpc="1"/>
          <a:lstStyle>
            <a:lvl1pPr algn="r">
              <a:defRPr sz="900"/>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0000"/>
        </a:lnSpc>
        <a:spcBef>
          <a:spcPct val="0"/>
        </a:spcBef>
        <a:spcAft>
          <a:spcPct val="0"/>
        </a:spcAft>
        <a:defRPr sz="3400">
          <a:solidFill>
            <a:schemeClr val="tx2"/>
          </a:solidFill>
          <a:latin typeface="+mj-lt"/>
          <a:ea typeface="+mj-ea"/>
          <a:cs typeface="+mj-cs"/>
        </a:defRPr>
      </a:lvl1pPr>
      <a:lvl2pPr algn="l" rtl="0" eaLnBrk="0" fontAlgn="base" hangingPunct="0">
        <a:lnSpc>
          <a:spcPct val="80000"/>
        </a:lnSpc>
        <a:spcBef>
          <a:spcPct val="0"/>
        </a:spcBef>
        <a:spcAft>
          <a:spcPct val="0"/>
        </a:spcAft>
        <a:defRPr sz="3400">
          <a:solidFill>
            <a:schemeClr val="tx2"/>
          </a:solidFill>
          <a:latin typeface="Arial Black" panose="020B0A04020102020204" pitchFamily="34" charset="0"/>
        </a:defRPr>
      </a:lvl2pPr>
      <a:lvl3pPr algn="l" rtl="0" eaLnBrk="0" fontAlgn="base" hangingPunct="0">
        <a:lnSpc>
          <a:spcPct val="80000"/>
        </a:lnSpc>
        <a:spcBef>
          <a:spcPct val="0"/>
        </a:spcBef>
        <a:spcAft>
          <a:spcPct val="0"/>
        </a:spcAft>
        <a:defRPr sz="3400">
          <a:solidFill>
            <a:schemeClr val="tx2"/>
          </a:solidFill>
          <a:latin typeface="Arial Black" panose="020B0A04020102020204" pitchFamily="34" charset="0"/>
        </a:defRPr>
      </a:lvl3pPr>
      <a:lvl4pPr algn="l" rtl="0" eaLnBrk="0" fontAlgn="base" hangingPunct="0">
        <a:lnSpc>
          <a:spcPct val="80000"/>
        </a:lnSpc>
        <a:spcBef>
          <a:spcPct val="0"/>
        </a:spcBef>
        <a:spcAft>
          <a:spcPct val="0"/>
        </a:spcAft>
        <a:defRPr sz="3400">
          <a:solidFill>
            <a:schemeClr val="tx2"/>
          </a:solidFill>
          <a:latin typeface="Arial Black" panose="020B0A04020102020204" pitchFamily="34" charset="0"/>
        </a:defRPr>
      </a:lvl4pPr>
      <a:lvl5pPr algn="l" rtl="0" eaLnBrk="0" fontAlgn="base" hangingPunct="0">
        <a:lnSpc>
          <a:spcPct val="80000"/>
        </a:lnSpc>
        <a:spcBef>
          <a:spcPct val="0"/>
        </a:spcBef>
        <a:spcAft>
          <a:spcPct val="0"/>
        </a:spcAft>
        <a:defRPr sz="3400">
          <a:solidFill>
            <a:schemeClr val="tx2"/>
          </a:solidFill>
          <a:latin typeface="Arial Black" panose="020B0A04020102020204" pitchFamily="34" charset="0"/>
        </a:defRPr>
      </a:lvl5pPr>
      <a:lvl6pPr marL="424180" algn="l" rtl="0" fontAlgn="base">
        <a:lnSpc>
          <a:spcPct val="80000"/>
        </a:lnSpc>
        <a:spcBef>
          <a:spcPct val="0"/>
        </a:spcBef>
        <a:spcAft>
          <a:spcPct val="0"/>
        </a:spcAft>
        <a:defRPr sz="3400">
          <a:solidFill>
            <a:schemeClr val="tx2"/>
          </a:solidFill>
          <a:latin typeface="Arial Black" panose="020B0A04020102020204" pitchFamily="34" charset="0"/>
        </a:defRPr>
      </a:lvl6pPr>
      <a:lvl7pPr marL="848995" algn="l" rtl="0" fontAlgn="base">
        <a:lnSpc>
          <a:spcPct val="80000"/>
        </a:lnSpc>
        <a:spcBef>
          <a:spcPct val="0"/>
        </a:spcBef>
        <a:spcAft>
          <a:spcPct val="0"/>
        </a:spcAft>
        <a:defRPr sz="3400">
          <a:solidFill>
            <a:schemeClr val="tx2"/>
          </a:solidFill>
          <a:latin typeface="Arial Black" panose="020B0A04020102020204" pitchFamily="34" charset="0"/>
        </a:defRPr>
      </a:lvl7pPr>
      <a:lvl8pPr marL="1273175" algn="l" rtl="0" fontAlgn="base">
        <a:lnSpc>
          <a:spcPct val="80000"/>
        </a:lnSpc>
        <a:spcBef>
          <a:spcPct val="0"/>
        </a:spcBef>
        <a:spcAft>
          <a:spcPct val="0"/>
        </a:spcAft>
        <a:defRPr sz="3400">
          <a:solidFill>
            <a:schemeClr val="tx2"/>
          </a:solidFill>
          <a:latin typeface="Arial Black" panose="020B0A04020102020204" pitchFamily="34" charset="0"/>
        </a:defRPr>
      </a:lvl8pPr>
      <a:lvl9pPr marL="1697990" algn="l" rtl="0" fontAlgn="base">
        <a:lnSpc>
          <a:spcPct val="80000"/>
        </a:lnSpc>
        <a:spcBef>
          <a:spcPct val="0"/>
        </a:spcBef>
        <a:spcAft>
          <a:spcPct val="0"/>
        </a:spcAft>
        <a:defRPr sz="3400">
          <a:solidFill>
            <a:schemeClr val="tx2"/>
          </a:solidFill>
          <a:latin typeface="Arial Black" panose="020B0A04020102020204" pitchFamily="34" charset="0"/>
        </a:defRPr>
      </a:lvl9pPr>
    </p:titleStyle>
    <p:bodyStyle>
      <a:lvl1pPr marL="317500" indent="-317500" algn="l" rtl="0" eaLnBrk="0" fontAlgn="base" hangingPunct="0">
        <a:spcBef>
          <a:spcPct val="20000"/>
        </a:spcBef>
        <a:spcAft>
          <a:spcPct val="0"/>
        </a:spcAft>
        <a:buChar char="•"/>
        <a:defRPr sz="2900">
          <a:solidFill>
            <a:schemeClr val="tx1"/>
          </a:solidFill>
          <a:latin typeface="+mn-lt"/>
          <a:ea typeface="+mn-ea"/>
          <a:cs typeface="+mn-cs"/>
        </a:defRPr>
      </a:lvl1pPr>
      <a:lvl2pPr marL="688975" indent="-265430" algn="l" rtl="0" eaLnBrk="0" fontAlgn="base" hangingPunct="0">
        <a:spcBef>
          <a:spcPct val="20000"/>
        </a:spcBef>
        <a:spcAft>
          <a:spcPct val="0"/>
        </a:spcAft>
        <a:buChar char="–"/>
        <a:defRPr sz="2600">
          <a:solidFill>
            <a:schemeClr val="tx1"/>
          </a:solidFill>
          <a:latin typeface="+mn-lt"/>
        </a:defRPr>
      </a:lvl2pPr>
      <a:lvl3pPr marL="1060450" indent="-211455" algn="l" rtl="0" eaLnBrk="0" fontAlgn="base" hangingPunct="0">
        <a:spcBef>
          <a:spcPct val="20000"/>
        </a:spcBef>
        <a:spcAft>
          <a:spcPct val="0"/>
        </a:spcAft>
        <a:buChar char="•"/>
        <a:defRPr sz="2200">
          <a:solidFill>
            <a:schemeClr val="tx1"/>
          </a:solidFill>
          <a:latin typeface="+mn-lt"/>
        </a:defRPr>
      </a:lvl3pPr>
      <a:lvl4pPr marL="1484630" indent="-211455" algn="l" rtl="0" eaLnBrk="0" fontAlgn="base" hangingPunct="0">
        <a:spcBef>
          <a:spcPct val="20000"/>
        </a:spcBef>
        <a:spcAft>
          <a:spcPct val="0"/>
        </a:spcAft>
        <a:buChar char="–"/>
        <a:defRPr sz="1900">
          <a:solidFill>
            <a:schemeClr val="tx1"/>
          </a:solidFill>
          <a:latin typeface="+mn-lt"/>
        </a:defRPr>
      </a:lvl4pPr>
      <a:lvl5pPr marL="1910080" indent="-211455" algn="l" rtl="0" eaLnBrk="0" fontAlgn="base" hangingPunct="0">
        <a:spcBef>
          <a:spcPct val="20000"/>
        </a:spcBef>
        <a:spcAft>
          <a:spcPct val="0"/>
        </a:spcAft>
        <a:buChar char="»"/>
        <a:defRPr sz="1900">
          <a:solidFill>
            <a:schemeClr val="tx1"/>
          </a:solidFill>
          <a:latin typeface="+mn-lt"/>
        </a:defRPr>
      </a:lvl5pPr>
      <a:lvl6pPr marL="2334895" indent="-212090" algn="l" rtl="0" fontAlgn="base">
        <a:spcBef>
          <a:spcPct val="20000"/>
        </a:spcBef>
        <a:spcAft>
          <a:spcPct val="0"/>
        </a:spcAft>
        <a:buChar char="»"/>
        <a:defRPr sz="1900">
          <a:solidFill>
            <a:schemeClr val="tx1"/>
          </a:solidFill>
          <a:latin typeface="+mn-lt"/>
        </a:defRPr>
      </a:lvl6pPr>
      <a:lvl7pPr marL="2759075" indent="-212090" algn="l" rtl="0" fontAlgn="base">
        <a:spcBef>
          <a:spcPct val="20000"/>
        </a:spcBef>
        <a:spcAft>
          <a:spcPct val="0"/>
        </a:spcAft>
        <a:buChar char="»"/>
        <a:defRPr sz="1900">
          <a:solidFill>
            <a:schemeClr val="tx1"/>
          </a:solidFill>
          <a:latin typeface="+mn-lt"/>
        </a:defRPr>
      </a:lvl7pPr>
      <a:lvl8pPr marL="3183890" indent="-212090" algn="l" rtl="0" fontAlgn="base">
        <a:spcBef>
          <a:spcPct val="20000"/>
        </a:spcBef>
        <a:spcAft>
          <a:spcPct val="0"/>
        </a:spcAft>
        <a:buChar char="»"/>
        <a:defRPr sz="1900">
          <a:solidFill>
            <a:schemeClr val="tx1"/>
          </a:solidFill>
          <a:latin typeface="+mn-lt"/>
        </a:defRPr>
      </a:lvl8pPr>
      <a:lvl9pPr marL="3608070" indent="-212090" algn="l" rtl="0" fontAlgn="base">
        <a:spcBef>
          <a:spcPct val="20000"/>
        </a:spcBef>
        <a:spcAft>
          <a:spcPct val="0"/>
        </a:spcAft>
        <a:buChar char="»"/>
        <a:defRPr sz="1900">
          <a:solidFill>
            <a:schemeClr val="tx1"/>
          </a:solidFill>
          <a:latin typeface="+mn-lt"/>
        </a:defRPr>
      </a:lvl9pPr>
    </p:bodyStyle>
    <p:otherStyle>
      <a:defPPr>
        <a:defRPr lang="en-US"/>
      </a:defPPr>
      <a:lvl1pPr marL="0" algn="l" defTabSz="848995" rtl="0" eaLnBrk="1" latinLnBrk="0" hangingPunct="1">
        <a:defRPr sz="1700" kern="1200">
          <a:solidFill>
            <a:schemeClr val="tx1"/>
          </a:solidFill>
          <a:latin typeface="+mn-lt"/>
          <a:ea typeface="+mn-ea"/>
          <a:cs typeface="+mn-cs"/>
        </a:defRPr>
      </a:lvl1pPr>
      <a:lvl2pPr marL="424180" algn="l" defTabSz="848995" rtl="0" eaLnBrk="1" latinLnBrk="0" hangingPunct="1">
        <a:defRPr sz="1700" kern="1200">
          <a:solidFill>
            <a:schemeClr val="tx1"/>
          </a:solidFill>
          <a:latin typeface="+mn-lt"/>
          <a:ea typeface="+mn-ea"/>
          <a:cs typeface="+mn-cs"/>
        </a:defRPr>
      </a:lvl2pPr>
      <a:lvl3pPr marL="848995" algn="l" defTabSz="848995" rtl="0" eaLnBrk="1" latinLnBrk="0" hangingPunct="1">
        <a:defRPr sz="1700" kern="1200">
          <a:solidFill>
            <a:schemeClr val="tx1"/>
          </a:solidFill>
          <a:latin typeface="+mn-lt"/>
          <a:ea typeface="+mn-ea"/>
          <a:cs typeface="+mn-cs"/>
        </a:defRPr>
      </a:lvl3pPr>
      <a:lvl4pPr marL="1273175" algn="l" defTabSz="848995" rtl="0" eaLnBrk="1" latinLnBrk="0" hangingPunct="1">
        <a:defRPr sz="1700" kern="1200">
          <a:solidFill>
            <a:schemeClr val="tx1"/>
          </a:solidFill>
          <a:latin typeface="+mn-lt"/>
          <a:ea typeface="+mn-ea"/>
          <a:cs typeface="+mn-cs"/>
        </a:defRPr>
      </a:lvl4pPr>
      <a:lvl5pPr marL="1697990" algn="l" defTabSz="848995" rtl="0" eaLnBrk="1" latinLnBrk="0" hangingPunct="1">
        <a:defRPr sz="1700" kern="1200">
          <a:solidFill>
            <a:schemeClr val="tx1"/>
          </a:solidFill>
          <a:latin typeface="+mn-lt"/>
          <a:ea typeface="+mn-ea"/>
          <a:cs typeface="+mn-cs"/>
        </a:defRPr>
      </a:lvl5pPr>
      <a:lvl6pPr marL="2122170" algn="l" defTabSz="848995" rtl="0" eaLnBrk="1" latinLnBrk="0" hangingPunct="1">
        <a:defRPr sz="1700" kern="1200">
          <a:solidFill>
            <a:schemeClr val="tx1"/>
          </a:solidFill>
          <a:latin typeface="+mn-lt"/>
          <a:ea typeface="+mn-ea"/>
          <a:cs typeface="+mn-cs"/>
        </a:defRPr>
      </a:lvl6pPr>
      <a:lvl7pPr marL="2546985" algn="l" defTabSz="848995" rtl="0" eaLnBrk="1" latinLnBrk="0" hangingPunct="1">
        <a:defRPr sz="1700" kern="1200">
          <a:solidFill>
            <a:schemeClr val="tx1"/>
          </a:solidFill>
          <a:latin typeface="+mn-lt"/>
          <a:ea typeface="+mn-ea"/>
          <a:cs typeface="+mn-cs"/>
        </a:defRPr>
      </a:lvl7pPr>
      <a:lvl8pPr marL="2971165" algn="l" defTabSz="848995" rtl="0" eaLnBrk="1" latinLnBrk="0" hangingPunct="1">
        <a:defRPr sz="1700" kern="1200">
          <a:solidFill>
            <a:schemeClr val="tx1"/>
          </a:solidFill>
          <a:latin typeface="+mn-lt"/>
          <a:ea typeface="+mn-ea"/>
          <a:cs typeface="+mn-cs"/>
        </a:defRPr>
      </a:lvl8pPr>
      <a:lvl9pPr marL="3395980" algn="l" defTabSz="84899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6.xml"/><Relationship Id="rId5" Type="http://schemas.openxmlformats.org/officeDocument/2006/relationships/hyperlink" Target="https://en.wikipedia.org/wiki/Network_switch" TargetMode="External"/><Relationship Id="rId4" Type="http://schemas.openxmlformats.org/officeDocument/2006/relationships/hyperlink" Target="https://en.wikipedia.org/wiki/Router_(computing)" TargetMode="External"/><Relationship Id="rId3" Type="http://schemas.openxmlformats.org/officeDocument/2006/relationships/hyperlink" Target="https://en.wikipedia.org/wiki/Telecommunication" TargetMode="External"/><Relationship Id="rId2" Type="http://schemas.openxmlformats.org/officeDocument/2006/relationships/hyperlink" Target="https://en.wikipedia.org/wiki/Networking_hardware" TargetMode="External"/><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19.jpeg"/><Relationship Id="rId2" Type="http://schemas.openxmlformats.org/officeDocument/2006/relationships/hyperlink" Target="https://en.wikipedia.org/wiki/Cyberattack" TargetMode="External"/><Relationship Id="rId1" Type="http://schemas.openxmlformats.org/officeDocument/2006/relationships/hyperlink" Target="https://en.wikipedia.org/wiki/Firewall_(computing)" TargetMode="Externa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hyperlink" Target="https://en.wikipedia.org/wiki/Ethernet" TargetMode="External"/><Relationship Id="rId1" Type="http://schemas.openxmlformats.org/officeDocument/2006/relationships/hyperlink" Target="https://en.wikipedia.org/wiki/Local_area_network"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hyperlink" Target="https://en.wikipedia.org/wiki/IEEE_802.3" TargetMode="External"/><Relationship Id="rId1" Type="http://schemas.openxmlformats.org/officeDocument/2006/relationships/hyperlink" Target="https://en.wikipedia.org/wiki/OSI_mode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6.xml"/><Relationship Id="rId6" Type="http://schemas.openxmlformats.org/officeDocument/2006/relationships/hyperlink" Target="https://en.wikipedia.org/wiki/Latency_(engineering)" TargetMode="External"/><Relationship Id="rId5" Type="http://schemas.openxmlformats.org/officeDocument/2006/relationships/hyperlink" Target="https://en.wikipedia.org/wiki/Cell_relay" TargetMode="External"/><Relationship Id="rId4" Type="http://schemas.openxmlformats.org/officeDocument/2006/relationships/hyperlink" Target="https://en.wikipedia.org/wiki/Time-division_multiplexing" TargetMode="External"/><Relationship Id="rId3" Type="http://schemas.openxmlformats.org/officeDocument/2006/relationships/hyperlink" Target="https://en.wikipedia.org/wiki/Multiplexing" TargetMode="External"/><Relationship Id="rId2" Type="http://schemas.openxmlformats.org/officeDocument/2006/relationships/hyperlink" Target="https://en.wikipedia.org/wiki/Synchronous_optical_networking" TargetMode="External"/><Relationship Id="rId1" Type="http://schemas.openxmlformats.org/officeDocument/2006/relationships/hyperlink" Target="https://en.wikipedia.org/wiki/IEEE_802.1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31.jpeg"/><Relationship Id="rId1" Type="http://schemas.openxmlformats.org/officeDocument/2006/relationships/hyperlink" Target="http://images.google.com/imgres?imgurl=http://www.computernetworks.com/Images/WAN.jpg&amp;imgrefurl=http://www.computernetworks.com/WAN.cfm&amp;h=216&amp;w=260&amp;sz=32&amp;hl=en&amp;start=1&amp;um=1&amp;tbnid=FtShEV6853INCM:&amp;tbnh=93&amp;tbnw=112&amp;prev=/images%3Fq%3Dwide%2Barea%2Bnetworks%26svnum%3D10%26um%3D1%26hl%3Den"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3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slide" Target="slide27.xml"/><Relationship Id="rId2" Type="http://schemas.openxmlformats.org/officeDocument/2006/relationships/slide" Target="slide44.xml"/><Relationship Id="rId16" Type="http://schemas.openxmlformats.org/officeDocument/2006/relationships/notesSlide" Target="../notesSlides/notesSlide4.xml"/><Relationship Id="rId15" Type="http://schemas.openxmlformats.org/officeDocument/2006/relationships/slideLayout" Target="../slideLayouts/slideLayout6.xml"/><Relationship Id="rId14" Type="http://schemas.openxmlformats.org/officeDocument/2006/relationships/slide" Target="slide3.xml"/><Relationship Id="rId13" Type="http://schemas.openxmlformats.org/officeDocument/2006/relationships/slide" Target="slide41.xml"/><Relationship Id="rId12" Type="http://schemas.openxmlformats.org/officeDocument/2006/relationships/slide" Target="slide35.xml"/><Relationship Id="rId11" Type="http://schemas.openxmlformats.org/officeDocument/2006/relationships/image" Target="../media/image11.png"/><Relationship Id="rId10" Type="http://schemas.openxmlformats.org/officeDocument/2006/relationships/image" Target="../media/image10.wmf"/><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6.xml"/><Relationship Id="rId4" Type="http://schemas.openxmlformats.org/officeDocument/2006/relationships/image" Target="../media/image7.wmf"/><Relationship Id="rId3" Type="http://schemas.openxmlformats.org/officeDocument/2006/relationships/image" Target="../media/image10.wmf"/><Relationship Id="rId2" Type="http://schemas.openxmlformats.org/officeDocument/2006/relationships/image" Target="../media/image6.wmf"/><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6.xml"/><Relationship Id="rId6" Type="http://schemas.openxmlformats.org/officeDocument/2006/relationships/image" Target="../media/image39.jpeg"/><Relationship Id="rId5" Type="http://schemas.openxmlformats.org/officeDocument/2006/relationships/hyperlink" Target="https://en.wikipedia.org/wiki/Institute_of_Electrical_and_Electronics_Engineers" TargetMode="External"/><Relationship Id="rId4" Type="http://schemas.openxmlformats.org/officeDocument/2006/relationships/hyperlink" Target="https://en.wikipedia.org/wiki/ISM_band" TargetMode="External"/><Relationship Id="rId3" Type="http://schemas.openxmlformats.org/officeDocument/2006/relationships/hyperlink" Target="https://en.wikipedia.org/wiki/Radio_wave" TargetMode="External"/><Relationship Id="rId2" Type="http://schemas.openxmlformats.org/officeDocument/2006/relationships/hyperlink" Target="https://en.wikipedia.org/wiki/Ultra_high_frequency" TargetMode="External"/><Relationship Id="rId1" Type="http://schemas.openxmlformats.org/officeDocument/2006/relationships/hyperlink" Target="https://en.wikipedia.org/wiki/Wireless"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6.xml"/><Relationship Id="rId4" Type="http://schemas.openxmlformats.org/officeDocument/2006/relationships/image" Target="../media/image6.wmf"/><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6.xml"/><Relationship Id="rId2" Type="http://schemas.openxmlformats.org/officeDocument/2006/relationships/image" Target="../media/image45.jpeg"/><Relationship Id="rId1" Type="http://schemas.openxmlformats.org/officeDocument/2006/relationships/image" Target="../media/image44.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6.xml"/><Relationship Id="rId2" Type="http://schemas.openxmlformats.org/officeDocument/2006/relationships/image" Target="../media/image47.png"/><Relationship Id="rId1" Type="http://schemas.openxmlformats.org/officeDocument/2006/relationships/image" Target="../media/image46.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304800" y="3492500"/>
            <a:ext cx="8534400" cy="790575"/>
          </a:xfrm>
          <a:ln/>
        </p:spPr>
        <p:txBody>
          <a:bodyPr vert="horz" wrap="square" lIns="84899" tIns="42449" rIns="84899" bIns="42449" anchor="ctr" anchorCtr="0"/>
          <a:p>
            <a:pPr algn="r" eaLnBrk="1" hangingPunct="1">
              <a:buClrTx/>
              <a:buSzTx/>
              <a:buFontTx/>
            </a:pPr>
            <a:r>
              <a:rPr sz="3100" dirty="0">
                <a:solidFill>
                  <a:srgbClr val="EEB42D"/>
                </a:solidFill>
                <a:latin typeface="+mj-lt"/>
                <a:ea typeface="+mj-ea"/>
                <a:cs typeface="+mj-cs"/>
              </a:rPr>
              <a:t>Computer</a:t>
            </a:r>
            <a:r>
              <a:rPr sz="2900" dirty="0">
                <a:solidFill>
                  <a:srgbClr val="EEB42D"/>
                </a:solidFill>
                <a:latin typeface="+mj-lt"/>
                <a:ea typeface="+mj-ea"/>
                <a:cs typeface="+mj-cs"/>
              </a:rPr>
              <a:t> Networking</a:t>
            </a:r>
            <a:endParaRPr sz="2900" dirty="0">
              <a:solidFill>
                <a:srgbClr val="EEB42D"/>
              </a:solidFill>
              <a:latin typeface="+mj-lt"/>
              <a:ea typeface="+mj-ea"/>
              <a:cs typeface="+mj-cs"/>
            </a:endParaRPr>
          </a:p>
        </p:txBody>
      </p:sp>
      <p:pic>
        <p:nvPicPr>
          <p:cNvPr id="3076" name="Picture 4" descr="MPj03165110000[1]"/>
          <p:cNvPicPr>
            <a:picLocks noChangeAspect="1"/>
          </p:cNvPicPr>
          <p:nvPr/>
        </p:nvPicPr>
        <p:blipFill>
          <a:blip r:embed="rId1"/>
          <a:stretch>
            <a:fillRect/>
          </a:stretch>
        </p:blipFill>
        <p:spPr>
          <a:xfrm>
            <a:off x="838200" y="1651000"/>
            <a:ext cx="2590800" cy="1431925"/>
          </a:xfrm>
          <a:prstGeom prst="rect">
            <a:avLst/>
          </a:prstGeom>
          <a:noFill/>
          <a:ln w="9525">
            <a:noFill/>
          </a:ln>
        </p:spPr>
      </p:pic>
      <p:pic>
        <p:nvPicPr>
          <p:cNvPr id="3077" name="Picture 5" descr="MPj03165280000[1]"/>
          <p:cNvPicPr>
            <a:picLocks noChangeAspect="1"/>
          </p:cNvPicPr>
          <p:nvPr/>
        </p:nvPicPr>
        <p:blipFill>
          <a:blip r:embed="rId2"/>
          <a:stretch>
            <a:fillRect/>
          </a:stretch>
        </p:blipFill>
        <p:spPr>
          <a:xfrm>
            <a:off x="3048000" y="571500"/>
            <a:ext cx="2971800" cy="1660525"/>
          </a:xfrm>
          <a:prstGeom prst="rect">
            <a:avLst/>
          </a:prstGeom>
          <a:noFill/>
          <a:ln w="9525">
            <a:noFill/>
          </a:ln>
        </p:spPr>
      </p:pic>
      <p:sp>
        <p:nvSpPr>
          <p:cNvPr id="3078" name="Rectangle 6"/>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 name="Subtitle 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229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lang="en-IN" altLang="x-none" dirty="0">
                <a:solidFill>
                  <a:srgbClr val="EEB42D"/>
                </a:solidFill>
              </a:rPr>
              <a:t>4. Bridges</a:t>
            </a:r>
            <a:r>
              <a:rPr dirty="0">
                <a:solidFill>
                  <a:srgbClr val="EEB42D"/>
                </a:solidFill>
              </a:rPr>
              <a:t> </a:t>
            </a:r>
            <a:endParaRPr dirty="0">
              <a:solidFill>
                <a:srgbClr val="EEB42D"/>
              </a:solidFill>
            </a:endParaRPr>
          </a:p>
        </p:txBody>
      </p:sp>
      <p:sp>
        <p:nvSpPr>
          <p:cNvPr id="12292" name="Rectangle 3"/>
          <p:cNvSpPr/>
          <p:nvPr/>
        </p:nvSpPr>
        <p:spPr>
          <a:xfrm>
            <a:off x="762000" y="1104900"/>
            <a:ext cx="4114800" cy="2862263"/>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sz="2000" dirty="0">
                <a:solidFill>
                  <a:srgbClr val="EEB42D"/>
                </a:solidFill>
                <a:latin typeface="Arial" panose="020B0604020202020204" pitchFamily="34" charset="0"/>
              </a:rPr>
              <a:t>Bridges convert network data formats and perform basic data transmission management.</a:t>
            </a:r>
            <a:endParaRPr lang="en-IN" altLang="x-none" sz="2000"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sz="2000" dirty="0">
                <a:solidFill>
                  <a:srgbClr val="EEB42D"/>
                </a:solidFill>
                <a:latin typeface="Arial" panose="020B0604020202020204" pitchFamily="34" charset="0"/>
              </a:rPr>
              <a:t>Bridges provide connections between LANs.</a:t>
            </a:r>
            <a:endParaRPr lang="en-IN" altLang="x-none" sz="2000"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sz="2000" dirty="0">
                <a:solidFill>
                  <a:srgbClr val="EEB42D"/>
                </a:solidFill>
                <a:latin typeface="Arial" panose="020B0604020202020204" pitchFamily="34" charset="0"/>
              </a:rPr>
              <a:t>They also check data to determine if it should cross the bridge. This makes each part of the network more efficient </a:t>
            </a:r>
            <a:endParaRPr lang="en-IN" altLang="x-none" sz="2000" dirty="0">
              <a:solidFill>
                <a:srgbClr val="EEB42D"/>
              </a:solidFill>
              <a:latin typeface="Arial" panose="020B0604020202020204" pitchFamily="34" charset="0"/>
            </a:endParaRPr>
          </a:p>
        </p:txBody>
      </p:sp>
      <p:pic>
        <p:nvPicPr>
          <p:cNvPr id="12293" name="Picture 1"/>
          <p:cNvPicPr>
            <a:picLocks noChangeAspect="1"/>
          </p:cNvPicPr>
          <p:nvPr/>
        </p:nvPicPr>
        <p:blipFill>
          <a:blip r:embed="rId1"/>
          <a:stretch>
            <a:fillRect/>
          </a:stretch>
        </p:blipFill>
        <p:spPr>
          <a:xfrm>
            <a:off x="5029200" y="1333500"/>
            <a:ext cx="3657600" cy="358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2">
                                            <p:txEl>
                                              <p:charRg st="0" end="85"/>
                                            </p:txEl>
                                          </p:spTgt>
                                        </p:tgtEl>
                                        <p:attrNameLst>
                                          <p:attrName>style.visibility</p:attrName>
                                        </p:attrNameLst>
                                      </p:cBhvr>
                                      <p:to>
                                        <p:strVal val="visible"/>
                                      </p:to>
                                    </p:set>
                                    <p:animEffect transition="in" filter="wipe(down)">
                                      <p:cBhvr>
                                        <p:cTn id="7" dur="500"/>
                                        <p:tgtEl>
                                          <p:spTgt spid="12292">
                                            <p:txEl>
                                              <p:charRg st="0"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2">
                                            <p:txEl>
                                              <p:charRg st="85" end="127"/>
                                            </p:txEl>
                                          </p:spTgt>
                                        </p:tgtEl>
                                        <p:attrNameLst>
                                          <p:attrName>style.visibility</p:attrName>
                                        </p:attrNameLst>
                                      </p:cBhvr>
                                      <p:to>
                                        <p:strVal val="visible"/>
                                      </p:to>
                                    </p:set>
                                    <p:animEffect transition="in" filter="wipe(down)">
                                      <p:cBhvr>
                                        <p:cTn id="12" dur="500"/>
                                        <p:tgtEl>
                                          <p:spTgt spid="12292">
                                            <p:txEl>
                                              <p:charRg st="85" end="1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2">
                                            <p:txEl>
                                              <p:charRg st="127" end="244"/>
                                            </p:txEl>
                                          </p:spTgt>
                                        </p:tgtEl>
                                        <p:attrNameLst>
                                          <p:attrName>style.visibility</p:attrName>
                                        </p:attrNameLst>
                                      </p:cBhvr>
                                      <p:to>
                                        <p:strVal val="visible"/>
                                      </p:to>
                                    </p:set>
                                    <p:animEffect transition="in" filter="wipe(down)">
                                      <p:cBhvr>
                                        <p:cTn id="17" dur="500"/>
                                        <p:tgtEl>
                                          <p:spTgt spid="12292">
                                            <p:txEl>
                                              <p:charRg st="127" end="2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331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lang="en-IN" altLang="x-none" b="1" dirty="0">
                <a:solidFill>
                  <a:srgbClr val="EEB42D"/>
                </a:solidFill>
              </a:rPr>
              <a:t>5. Switches</a:t>
            </a:r>
            <a:r>
              <a:rPr dirty="0">
                <a:solidFill>
                  <a:srgbClr val="EEB42D"/>
                </a:solidFill>
              </a:rPr>
              <a:t> </a:t>
            </a:r>
            <a:endParaRPr dirty="0">
              <a:solidFill>
                <a:srgbClr val="EEB42D"/>
              </a:solidFill>
            </a:endParaRPr>
          </a:p>
        </p:txBody>
      </p:sp>
      <p:sp>
        <p:nvSpPr>
          <p:cNvPr id="13316" name="Rectangle 3"/>
          <p:cNvSpPr/>
          <p:nvPr/>
        </p:nvSpPr>
        <p:spPr>
          <a:xfrm>
            <a:off x="685800" y="1104900"/>
            <a:ext cx="7315200" cy="1477963"/>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Switches add more intelligence to data transfer management. </a:t>
            </a:r>
            <a:endParaRPr lang="en-IN" altLang="x-none" b="1"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They can determine if data should remain on a LAN and transfer data only to the connection that needs it.</a:t>
            </a:r>
            <a:endParaRPr lang="en-IN" altLang="x-none" b="1"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Another difference between a bridge and switch is that a switch does not convert data transmission formats </a:t>
            </a:r>
            <a:endParaRPr lang="en-IN" altLang="x-none" dirty="0">
              <a:solidFill>
                <a:srgbClr val="EEB42D"/>
              </a:solidFill>
              <a:latin typeface="Arial" panose="020B0604020202020204" pitchFamily="34" charset="0"/>
            </a:endParaRPr>
          </a:p>
        </p:txBody>
      </p:sp>
      <p:pic>
        <p:nvPicPr>
          <p:cNvPr id="13317" name="Picture 1"/>
          <p:cNvPicPr>
            <a:picLocks noChangeAspect="1"/>
          </p:cNvPicPr>
          <p:nvPr/>
        </p:nvPicPr>
        <p:blipFill>
          <a:blip r:embed="rId1"/>
          <a:stretch>
            <a:fillRect/>
          </a:stretch>
        </p:blipFill>
        <p:spPr>
          <a:xfrm>
            <a:off x="1371600" y="2933700"/>
            <a:ext cx="6096000" cy="2286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6">
                                            <p:txEl>
                                              <p:charRg st="0" end="61"/>
                                            </p:txEl>
                                          </p:spTgt>
                                        </p:tgtEl>
                                        <p:attrNameLst>
                                          <p:attrName>style.visibility</p:attrName>
                                        </p:attrNameLst>
                                      </p:cBhvr>
                                      <p:to>
                                        <p:strVal val="visible"/>
                                      </p:to>
                                    </p:set>
                                    <p:animEffect transition="in" filter="wipe(down)">
                                      <p:cBhvr>
                                        <p:cTn id="7" dur="500"/>
                                        <p:tgtEl>
                                          <p:spTgt spid="13316">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6">
                                            <p:txEl>
                                              <p:charRg st="61" end="167"/>
                                            </p:txEl>
                                          </p:spTgt>
                                        </p:tgtEl>
                                        <p:attrNameLst>
                                          <p:attrName>style.visibility</p:attrName>
                                        </p:attrNameLst>
                                      </p:cBhvr>
                                      <p:to>
                                        <p:strVal val="visible"/>
                                      </p:to>
                                    </p:set>
                                    <p:animEffect transition="in" filter="wipe(down)">
                                      <p:cBhvr>
                                        <p:cTn id="12" dur="500"/>
                                        <p:tgtEl>
                                          <p:spTgt spid="13316">
                                            <p:txEl>
                                              <p:charRg st="61" end="1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6">
                                            <p:txEl>
                                              <p:charRg st="167" end="275"/>
                                            </p:txEl>
                                          </p:spTgt>
                                        </p:tgtEl>
                                        <p:attrNameLst>
                                          <p:attrName>style.visibility</p:attrName>
                                        </p:attrNameLst>
                                      </p:cBhvr>
                                      <p:to>
                                        <p:strVal val="visible"/>
                                      </p:to>
                                    </p:set>
                                    <p:animEffect transition="in" filter="wipe(down)">
                                      <p:cBhvr>
                                        <p:cTn id="17" dur="500"/>
                                        <p:tgtEl>
                                          <p:spTgt spid="13316">
                                            <p:txEl>
                                              <p:charRg st="167"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433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6. </a:t>
            </a:r>
            <a:r>
              <a:rPr lang="en-IN" altLang="x-none" dirty="0">
                <a:solidFill>
                  <a:srgbClr val="EEB42D"/>
                </a:solidFill>
              </a:rPr>
              <a:t>Routers</a:t>
            </a:r>
            <a:endParaRPr dirty="0">
              <a:solidFill>
                <a:srgbClr val="EEB42D"/>
              </a:solidFill>
            </a:endParaRPr>
          </a:p>
        </p:txBody>
      </p:sp>
      <p:sp>
        <p:nvSpPr>
          <p:cNvPr id="14340" name="Rectangle 3"/>
          <p:cNvSpPr/>
          <p:nvPr/>
        </p:nvSpPr>
        <p:spPr>
          <a:xfrm>
            <a:off x="609600" y="1181100"/>
            <a:ext cx="4648200" cy="2586038"/>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Routers have all the capabilities listed above. </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Routers can regenerate signals, concentrate multiple connections, convert data transmission formats, and manage data transfers. </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They can also connect to a WAN, which allows them to connect LANs that are separated by great distances. </a:t>
            </a:r>
            <a:endParaRPr lang="en-IN" altLang="x-none" dirty="0">
              <a:solidFill>
                <a:srgbClr val="EEB42D"/>
              </a:solidFill>
              <a:latin typeface="Arial" panose="020B0604020202020204" pitchFamily="34" charset="0"/>
            </a:endParaRPr>
          </a:p>
        </p:txBody>
      </p:sp>
      <p:pic>
        <p:nvPicPr>
          <p:cNvPr id="14341" name="Picture 1"/>
          <p:cNvPicPr>
            <a:picLocks noChangeAspect="1"/>
          </p:cNvPicPr>
          <p:nvPr/>
        </p:nvPicPr>
        <p:blipFill>
          <a:blip r:embed="rId1"/>
          <a:stretch>
            <a:fillRect/>
          </a:stretch>
        </p:blipFill>
        <p:spPr>
          <a:xfrm>
            <a:off x="5410200" y="1028700"/>
            <a:ext cx="3248025" cy="2133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40">
                                            <p:txEl>
                                              <p:charRg st="0" end="49"/>
                                            </p:txEl>
                                          </p:spTgt>
                                        </p:tgtEl>
                                        <p:attrNameLst>
                                          <p:attrName>style.visibility</p:attrName>
                                        </p:attrNameLst>
                                      </p:cBhvr>
                                      <p:to>
                                        <p:strVal val="visible"/>
                                      </p:to>
                                    </p:set>
                                    <p:animEffect transition="in" filter="wipe(down)">
                                      <p:cBhvr>
                                        <p:cTn id="7" dur="500"/>
                                        <p:tgtEl>
                                          <p:spTgt spid="14340">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40">
                                            <p:txEl>
                                              <p:charRg st="49" end="178"/>
                                            </p:txEl>
                                          </p:spTgt>
                                        </p:tgtEl>
                                        <p:attrNameLst>
                                          <p:attrName>style.visibility</p:attrName>
                                        </p:attrNameLst>
                                      </p:cBhvr>
                                      <p:to>
                                        <p:strVal val="visible"/>
                                      </p:to>
                                    </p:set>
                                    <p:animEffect transition="in" filter="wipe(down)">
                                      <p:cBhvr>
                                        <p:cTn id="12" dur="500"/>
                                        <p:tgtEl>
                                          <p:spTgt spid="14340">
                                            <p:txEl>
                                              <p:charRg st="49" end="1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340">
                                            <p:txEl>
                                              <p:charRg st="178" end="284"/>
                                            </p:txEl>
                                          </p:spTgt>
                                        </p:tgtEl>
                                        <p:attrNameLst>
                                          <p:attrName>style.visibility</p:attrName>
                                        </p:attrNameLst>
                                      </p:cBhvr>
                                      <p:to>
                                        <p:strVal val="visible"/>
                                      </p:to>
                                    </p:set>
                                    <p:animEffect transition="in" filter="wipe(down)">
                                      <p:cBhvr>
                                        <p:cTn id="17" dur="500"/>
                                        <p:tgtEl>
                                          <p:spTgt spid="14340">
                                            <p:txEl>
                                              <p:charRg st="178" end="2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536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7. Gateway</a:t>
            </a:r>
            <a:endParaRPr dirty="0">
              <a:solidFill>
                <a:srgbClr val="EEB42D"/>
              </a:solidFill>
            </a:endParaRPr>
          </a:p>
        </p:txBody>
      </p:sp>
      <p:pic>
        <p:nvPicPr>
          <p:cNvPr id="15364" name="Picture 2" descr="What is Gateway | Function of gateway in computer network | Difference  between Gateway and Router - YouTube"/>
          <p:cNvPicPr>
            <a:picLocks noChangeAspect="1"/>
          </p:cNvPicPr>
          <p:nvPr/>
        </p:nvPicPr>
        <p:blipFill>
          <a:blip r:embed="rId1"/>
          <a:stretch>
            <a:fillRect/>
          </a:stretch>
        </p:blipFill>
        <p:spPr>
          <a:xfrm>
            <a:off x="4876800" y="1104900"/>
            <a:ext cx="3584575" cy="3733800"/>
          </a:xfrm>
          <a:prstGeom prst="rect">
            <a:avLst/>
          </a:prstGeom>
          <a:noFill/>
          <a:ln w="9525">
            <a:noFill/>
          </a:ln>
        </p:spPr>
      </p:pic>
      <p:sp>
        <p:nvSpPr>
          <p:cNvPr id="15365" name="Rectangle 4"/>
          <p:cNvSpPr/>
          <p:nvPr/>
        </p:nvSpPr>
        <p:spPr>
          <a:xfrm>
            <a:off x="533400" y="1104900"/>
            <a:ext cx="4267200" cy="3140075"/>
          </a:xfrm>
          <a:prstGeom prst="rect">
            <a:avLst/>
          </a:prstGeom>
          <a:noFill/>
          <a:ln w="9525">
            <a:noFill/>
          </a:ln>
        </p:spPr>
        <p:txBody>
          <a:bodyPr>
            <a:spAutoFit/>
          </a:bodyPr>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A </a:t>
            </a:r>
            <a:r>
              <a:rPr lang="en-IN" altLang="x-none" b="1" dirty="0">
                <a:solidFill>
                  <a:srgbClr val="EEB42D"/>
                </a:solidFill>
                <a:latin typeface="Arial" panose="020B0604020202020204" pitchFamily="34" charset="0"/>
              </a:rPr>
              <a:t>gateway</a:t>
            </a:r>
            <a:r>
              <a:rPr lang="en-IN" altLang="x-none" dirty="0">
                <a:solidFill>
                  <a:srgbClr val="EEB42D"/>
                </a:solidFill>
                <a:latin typeface="Arial" panose="020B0604020202020204" pitchFamily="34" charset="0"/>
              </a:rPr>
              <a:t> is a piece of </a:t>
            </a:r>
            <a:r>
              <a:rPr lang="en-IN" altLang="x-none" dirty="0">
                <a:solidFill>
                  <a:srgbClr val="EEB42D"/>
                </a:solidFill>
                <a:latin typeface="Arial" panose="020B0604020202020204" pitchFamily="34" charset="0"/>
                <a:hlinkClick r:id="rId2" tooltip="Networking hardware"/>
              </a:rPr>
              <a:t>networking hardware</a:t>
            </a:r>
            <a:r>
              <a:rPr lang="en-IN" altLang="x-none" dirty="0">
                <a:solidFill>
                  <a:srgbClr val="EEB42D"/>
                </a:solidFill>
                <a:latin typeface="Arial" panose="020B0604020202020204" pitchFamily="34" charset="0"/>
              </a:rPr>
              <a:t> used in </a:t>
            </a:r>
            <a:r>
              <a:rPr lang="en-IN" altLang="x-none" dirty="0">
                <a:solidFill>
                  <a:srgbClr val="EEB42D"/>
                </a:solidFill>
                <a:latin typeface="Arial" panose="020B0604020202020204" pitchFamily="34" charset="0"/>
                <a:hlinkClick r:id="rId3" tooltip="Telecommunication"/>
              </a:rPr>
              <a:t>telecommunications</a:t>
            </a:r>
            <a:r>
              <a:rPr lang="en-IN" altLang="x-none" dirty="0">
                <a:solidFill>
                  <a:srgbClr val="EEB42D"/>
                </a:solidFill>
                <a:latin typeface="Arial" panose="020B0604020202020204" pitchFamily="34" charset="0"/>
              </a:rPr>
              <a:t> for telecommunications networks that allows data to flow from one discrete network to another. </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Gateways are distinct from </a:t>
            </a:r>
            <a:r>
              <a:rPr lang="en-IN" altLang="x-none" dirty="0">
                <a:solidFill>
                  <a:srgbClr val="EEB42D"/>
                </a:solidFill>
                <a:latin typeface="Arial" panose="020B0604020202020204" pitchFamily="34" charset="0"/>
                <a:hlinkClick r:id="rId4" tooltip="Router (computing)"/>
              </a:rPr>
              <a:t>routers</a:t>
            </a:r>
            <a:r>
              <a:rPr lang="en-IN" altLang="x-none" dirty="0">
                <a:solidFill>
                  <a:srgbClr val="EEB42D"/>
                </a:solidFill>
                <a:latin typeface="Arial" panose="020B0604020202020204" pitchFamily="34" charset="0"/>
              </a:rPr>
              <a:t> or </a:t>
            </a:r>
            <a:r>
              <a:rPr lang="en-IN" altLang="x-none" dirty="0">
                <a:solidFill>
                  <a:srgbClr val="EEB42D"/>
                </a:solidFill>
                <a:latin typeface="Arial" panose="020B0604020202020204" pitchFamily="34" charset="0"/>
                <a:hlinkClick r:id="rId5" tooltip="Network switch"/>
              </a:rPr>
              <a:t>switches</a:t>
            </a:r>
            <a:r>
              <a:rPr lang="en-IN" altLang="x-none" dirty="0">
                <a:solidFill>
                  <a:srgbClr val="EEB42D"/>
                </a:solidFill>
                <a:latin typeface="Arial" panose="020B0604020202020204" pitchFamily="34" charset="0"/>
              </a:rPr>
              <a:t> in that they communicate using more than one protocol to connect a bunch of networks</a:t>
            </a:r>
            <a:endParaRPr lang="en-IN" altLang="x-none"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5">
                                            <p:txEl>
                                              <p:charRg st="0" end="167"/>
                                            </p:txEl>
                                          </p:spTgt>
                                        </p:tgtEl>
                                        <p:attrNameLst>
                                          <p:attrName>style.visibility</p:attrName>
                                        </p:attrNameLst>
                                      </p:cBhvr>
                                      <p:to>
                                        <p:strVal val="visible"/>
                                      </p:to>
                                    </p:set>
                                    <p:anim calcmode="lin" valueType="num">
                                      <p:cBhvr additive="base">
                                        <p:cTn id="7" dur="500" fill="hold"/>
                                        <p:tgtEl>
                                          <p:spTgt spid="15365">
                                            <p:txEl>
                                              <p:charRg st="0" end="1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5">
                                            <p:txEl>
                                              <p:charRg st="0" end="1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xEl>
                                              <p:charRg st="167" end="299"/>
                                            </p:txEl>
                                          </p:spTgt>
                                        </p:tgtEl>
                                        <p:attrNameLst>
                                          <p:attrName>style.visibility</p:attrName>
                                        </p:attrNameLst>
                                      </p:cBhvr>
                                      <p:to>
                                        <p:strVal val="visible"/>
                                      </p:to>
                                    </p:set>
                                    <p:anim calcmode="lin" valueType="num">
                                      <p:cBhvr additive="base">
                                        <p:cTn id="13" dur="500" fill="hold"/>
                                        <p:tgtEl>
                                          <p:spTgt spid="15365">
                                            <p:txEl>
                                              <p:charRg st="167" end="29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5">
                                            <p:txEl>
                                              <p:charRg st="167" end="2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638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8. Firewall</a:t>
            </a:r>
            <a:endParaRPr dirty="0">
              <a:solidFill>
                <a:srgbClr val="EEB42D"/>
              </a:solidFill>
            </a:endParaRPr>
          </a:p>
        </p:txBody>
      </p:sp>
      <p:sp>
        <p:nvSpPr>
          <p:cNvPr id="16388" name="Rectangle 3"/>
          <p:cNvSpPr/>
          <p:nvPr/>
        </p:nvSpPr>
        <p:spPr>
          <a:xfrm>
            <a:off x="533400" y="952500"/>
            <a:ext cx="4343400" cy="3970338"/>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A </a:t>
            </a:r>
            <a:r>
              <a:rPr lang="en-IN" altLang="x-none" dirty="0">
                <a:solidFill>
                  <a:srgbClr val="EEB42D"/>
                </a:solidFill>
                <a:latin typeface="Arial" panose="020B0604020202020204" pitchFamily="34" charset="0"/>
                <a:hlinkClick r:id="rId1" tooltip="Firewall (computing)"/>
              </a:rPr>
              <a:t>firewall</a:t>
            </a:r>
            <a:r>
              <a:rPr lang="en-IN" altLang="x-none" dirty="0">
                <a:solidFill>
                  <a:srgbClr val="EEB42D"/>
                </a:solidFill>
                <a:latin typeface="Arial" panose="020B0604020202020204" pitchFamily="34" charset="0"/>
              </a:rPr>
              <a:t> is a network device or software for controlling network security and access rules.</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 Firewalls are inserted in connections between secure internal networks and potentially insecure external networks such as the Internet.</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Firewalls are typically configured to reject access requests from unrecognized sources while allowing actions from recognized ones. </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The vital role firewalls play in network security grows in parallel with the constant increase in </a:t>
            </a:r>
            <a:r>
              <a:rPr lang="en-IN" altLang="x-none" dirty="0">
                <a:solidFill>
                  <a:srgbClr val="EEB42D"/>
                </a:solidFill>
                <a:latin typeface="Arial" panose="020B0604020202020204" pitchFamily="34" charset="0"/>
                <a:hlinkClick r:id="rId2" tooltip="Cyberattack"/>
              </a:rPr>
              <a:t>cyber attacks</a:t>
            </a:r>
            <a:r>
              <a:rPr lang="en-IN" altLang="x-none" dirty="0">
                <a:solidFill>
                  <a:srgbClr val="EEB42D"/>
                </a:solidFill>
                <a:latin typeface="Arial" panose="020B0604020202020204" pitchFamily="34" charset="0"/>
              </a:rPr>
              <a:t>. </a:t>
            </a:r>
            <a:endParaRPr lang="en-IN" altLang="x-none" dirty="0">
              <a:solidFill>
                <a:srgbClr val="EEB42D"/>
              </a:solidFill>
              <a:latin typeface="Arial" panose="020B0604020202020204" pitchFamily="34" charset="0"/>
            </a:endParaRPr>
          </a:p>
        </p:txBody>
      </p:sp>
      <p:sp>
        <p:nvSpPr>
          <p:cNvPr id="16389" name="AutoShape 2" descr="Best Firewalls For Home, Office &amp; Small Business Reviewed 2021"/>
          <p:cNvSpPr>
            <a:spLocks noChangeAspect="1"/>
          </p:cNvSpPr>
          <p:nvPr/>
        </p:nvSpPr>
        <p:spPr>
          <a:xfrm>
            <a:off x="155575" y="-669925"/>
            <a:ext cx="3286125" cy="1400175"/>
          </a:xfrm>
          <a:prstGeom prst="rect">
            <a:avLst/>
          </a:prstGeom>
          <a:noFill/>
          <a:ln w="9525">
            <a:noFill/>
          </a:ln>
        </p:spPr>
        <p:txBody>
          <a:bodyPr/>
          <a:p>
            <a:endParaRPr lang="en-IN" altLang="x-none" dirty="0">
              <a:latin typeface="Arial" panose="020B0604020202020204" pitchFamily="34" charset="0"/>
            </a:endParaRPr>
          </a:p>
        </p:txBody>
      </p:sp>
      <p:pic>
        <p:nvPicPr>
          <p:cNvPr id="16390" name="Picture 4" descr="Externe Firewall Computer Hardware Computer Network, PNG, 2400x1043px,  Firewall, Client, Communication, Computer, Computer Hardware Download Free"/>
          <p:cNvPicPr>
            <a:picLocks noChangeAspect="1"/>
          </p:cNvPicPr>
          <p:nvPr/>
        </p:nvPicPr>
        <p:blipFill>
          <a:blip r:embed="rId3"/>
          <a:stretch>
            <a:fillRect/>
          </a:stretch>
        </p:blipFill>
        <p:spPr>
          <a:xfrm>
            <a:off x="5105400" y="1028700"/>
            <a:ext cx="3429000" cy="1981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8">
                                            <p:txEl>
                                              <p:charRg st="0" end="94"/>
                                            </p:txEl>
                                          </p:spTgt>
                                        </p:tgtEl>
                                        <p:attrNameLst>
                                          <p:attrName>style.visibility</p:attrName>
                                        </p:attrNameLst>
                                      </p:cBhvr>
                                      <p:to>
                                        <p:strVal val="visible"/>
                                      </p:to>
                                    </p:set>
                                    <p:animEffect transition="in" filter="wipe(down)">
                                      <p:cBhvr>
                                        <p:cTn id="7" dur="500"/>
                                        <p:tgtEl>
                                          <p:spTgt spid="16388">
                                            <p:txEl>
                                              <p:charRg st="0" end="9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8">
                                            <p:txEl>
                                              <p:charRg st="94" end="231"/>
                                            </p:txEl>
                                          </p:spTgt>
                                        </p:tgtEl>
                                        <p:attrNameLst>
                                          <p:attrName>style.visibility</p:attrName>
                                        </p:attrNameLst>
                                      </p:cBhvr>
                                      <p:to>
                                        <p:strVal val="visible"/>
                                      </p:to>
                                    </p:set>
                                    <p:animEffect transition="in" filter="wipe(down)">
                                      <p:cBhvr>
                                        <p:cTn id="12" dur="500"/>
                                        <p:tgtEl>
                                          <p:spTgt spid="16388">
                                            <p:txEl>
                                              <p:charRg st="94" end="2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88">
                                            <p:txEl>
                                              <p:charRg st="231" end="364"/>
                                            </p:txEl>
                                          </p:spTgt>
                                        </p:tgtEl>
                                        <p:attrNameLst>
                                          <p:attrName>style.visibility</p:attrName>
                                        </p:attrNameLst>
                                      </p:cBhvr>
                                      <p:to>
                                        <p:strVal val="visible"/>
                                      </p:to>
                                    </p:set>
                                    <p:animEffect transition="in" filter="wipe(down)">
                                      <p:cBhvr>
                                        <p:cTn id="17" dur="500"/>
                                        <p:tgtEl>
                                          <p:spTgt spid="16388">
                                            <p:txEl>
                                              <p:charRg st="231" end="3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88">
                                            <p:txEl>
                                              <p:charRg st="364" end="478"/>
                                            </p:txEl>
                                          </p:spTgt>
                                        </p:tgtEl>
                                        <p:attrNameLst>
                                          <p:attrName>style.visibility</p:attrName>
                                        </p:attrNameLst>
                                      </p:cBhvr>
                                      <p:to>
                                        <p:strVal val="visible"/>
                                      </p:to>
                                    </p:set>
                                    <p:animEffect transition="in" filter="wipe(down)">
                                      <p:cBhvr>
                                        <p:cTn id="22" dur="500"/>
                                        <p:tgtEl>
                                          <p:spTgt spid="16388">
                                            <p:txEl>
                                              <p:charRg st="364" end="4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741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Network Media</a:t>
            </a:r>
            <a:endParaRPr dirty="0">
              <a:solidFill>
                <a:srgbClr val="EEB42D"/>
              </a:solidFill>
            </a:endParaRPr>
          </a:p>
        </p:txBody>
      </p:sp>
      <p:sp>
        <p:nvSpPr>
          <p:cNvPr id="4" name="Rectangle 3"/>
          <p:cNvSpPr/>
          <p:nvPr/>
        </p:nvSpPr>
        <p:spPr>
          <a:xfrm>
            <a:off x="533400" y="952500"/>
            <a:ext cx="8153400" cy="397033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a:t>
            </a:r>
            <a:r>
              <a:rPr kumimoji="0" lang="en-IN" sz="1800" b="1"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function of the media is to carry a flow of information through a </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LAN</a:t>
            </a:r>
            <a:r>
              <a:rPr kumimoji="0" lang="en-IN" sz="1800" b="1"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a:t>
            </a:r>
            <a:endParaRPr kumimoji="0" lang="en-IN" sz="1800" b="1"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U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Wired Media:- </a:t>
            </a:r>
            <a:r>
              <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 </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widely adopted </a:t>
            </a:r>
            <a:r>
              <a:rPr kumimoji="0" lang="en-IN" sz="1800" b="0" i="1" u="none" strike="noStrike" kern="1200" cap="none" spc="0" normalizeH="0" baseline="0" noProof="0" dirty="0">
                <a:ln>
                  <a:noFill/>
                </a:ln>
                <a:solidFill>
                  <a:srgbClr val="EEB42D"/>
                </a:solidFill>
                <a:effectLst/>
                <a:uLnTx/>
                <a:uFillTx/>
                <a:latin typeface="Arial" panose="020B0604020202020204" pitchFamily="34" charset="0"/>
                <a:ea typeface="+mn-ea"/>
                <a:cs typeface="+mn-cs"/>
              </a:rPr>
              <a:t>family</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that uses copper and </a:t>
            </a:r>
            <a:r>
              <a:rPr kumimoji="0" lang="en-IN"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fiber</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media in </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hlinkClick r:id="rId1" tooltip="Local area network"/>
              </a:rPr>
              <a:t>local area network</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(LAN) technology are collectively known as </a:t>
            </a: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hlinkClick r:id="rId2" tooltip="Ethernet"/>
              </a:rPr>
              <a:t>Ethernet</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UcPeriod"/>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Copper  Cable</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190625" marR="0" lvl="2" indent="-342900" algn="l" defTabSz="914400" rtl="0" eaLnBrk="0" fontAlgn="base" latinLnBrk="0" hangingPunct="0">
              <a:lnSpc>
                <a:spcPct val="100000"/>
              </a:lnSpc>
              <a:spcBef>
                <a:spcPct val="0"/>
              </a:spcBef>
              <a:spcAft>
                <a:spcPct val="0"/>
              </a:spcAft>
              <a:buClrTx/>
              <a:buSzTx/>
              <a:buFont typeface="+mj-lt"/>
              <a:buAutoNum type="alphaL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Coaxial Cables</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190625" marR="0" lvl="2" indent="-342900" algn="l" defTabSz="914400" rtl="0" eaLnBrk="0" fontAlgn="base" latinLnBrk="0" hangingPunct="0">
              <a:lnSpc>
                <a:spcPct val="100000"/>
              </a:lnSpc>
              <a:spcBef>
                <a:spcPct val="0"/>
              </a:spcBef>
              <a:spcAft>
                <a:spcPct val="0"/>
              </a:spcAft>
              <a:buClrTx/>
              <a:buSzTx/>
              <a:buFont typeface="+mj-lt"/>
              <a:buAutoNum type="alphaL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Shielded Twisted Pair(STP)</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190625" marR="0" lvl="2" indent="-342900" algn="l" defTabSz="914400" rtl="0" eaLnBrk="0" fontAlgn="base" latinLnBrk="0" hangingPunct="0">
              <a:lnSpc>
                <a:spcPct val="100000"/>
              </a:lnSpc>
              <a:spcBef>
                <a:spcPct val="0"/>
              </a:spcBef>
              <a:spcAft>
                <a:spcPct val="0"/>
              </a:spcAft>
              <a:buClrTx/>
              <a:buSzTx/>
              <a:buFont typeface="+mj-lt"/>
              <a:buAutoNum type="alphaL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Unshielded Twisted Pair</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190625" marR="0" lvl="2" indent="-34290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Fibre Optic Cable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0"/>
              </a:spcBef>
              <a:spcAft>
                <a:spcPct val="0"/>
              </a:spcAft>
              <a:buClrTx/>
              <a:buSzTx/>
              <a:buFont typeface="+mj-lt"/>
              <a:buAutoNum type="alphaUcPeriod"/>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UcPeriod" startAt="2"/>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Wireless Media:- use the atmosphere, or space, as the medium.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843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1. Copper Cable</a:t>
            </a:r>
            <a:endParaRPr dirty="0">
              <a:solidFill>
                <a:srgbClr val="EEB42D"/>
              </a:solidFill>
            </a:endParaRPr>
          </a:p>
        </p:txBody>
      </p:sp>
      <p:sp>
        <p:nvSpPr>
          <p:cNvPr id="18436" name="Rectangle 3"/>
          <p:cNvSpPr/>
          <p:nvPr/>
        </p:nvSpPr>
        <p:spPr>
          <a:xfrm>
            <a:off x="609600" y="1257300"/>
            <a:ext cx="4572000" cy="1754188"/>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The most common, easiest, quickest, and cheapest form of network media to install.</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The disadvantage of sending data over copper wire is that the further the signal travels, the weaker it becomes. </a:t>
            </a:r>
            <a:endParaRPr lang="en-IN" altLang="x-none" dirty="0">
              <a:solidFill>
                <a:srgbClr val="EEB42D"/>
              </a:solidFill>
              <a:latin typeface="Arial" panose="020B0604020202020204" pitchFamily="34" charset="0"/>
            </a:endParaRPr>
          </a:p>
        </p:txBody>
      </p:sp>
      <p:pic>
        <p:nvPicPr>
          <p:cNvPr id="18437" name="Picture 2"/>
          <p:cNvPicPr>
            <a:picLocks noChangeAspect="1"/>
          </p:cNvPicPr>
          <p:nvPr/>
        </p:nvPicPr>
        <p:blipFill>
          <a:blip r:embed="rId1"/>
          <a:stretch>
            <a:fillRect/>
          </a:stretch>
        </p:blipFill>
        <p:spPr>
          <a:xfrm>
            <a:off x="5791200" y="1028700"/>
            <a:ext cx="2895600" cy="3962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6">
                                            <p:txEl>
                                              <p:charRg st="0" end="83"/>
                                            </p:txEl>
                                          </p:spTgt>
                                        </p:tgtEl>
                                        <p:attrNameLst>
                                          <p:attrName>style.visibility</p:attrName>
                                        </p:attrNameLst>
                                      </p:cBhvr>
                                      <p:to>
                                        <p:strVal val="visible"/>
                                      </p:to>
                                    </p:set>
                                    <p:animEffect transition="in" filter="wipe(down)">
                                      <p:cBhvr>
                                        <p:cTn id="7" dur="500"/>
                                        <p:tgtEl>
                                          <p:spTgt spid="18436">
                                            <p:txEl>
                                              <p:charRg st="0"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6">
                                            <p:txEl>
                                              <p:charRg st="83" end="197"/>
                                            </p:txEl>
                                          </p:spTgt>
                                        </p:tgtEl>
                                        <p:attrNameLst>
                                          <p:attrName>style.visibility</p:attrName>
                                        </p:attrNameLst>
                                      </p:cBhvr>
                                      <p:to>
                                        <p:strVal val="visible"/>
                                      </p:to>
                                    </p:set>
                                    <p:animEffect transition="in" filter="wipe(down)">
                                      <p:cBhvr>
                                        <p:cTn id="12" dur="500"/>
                                        <p:tgtEl>
                                          <p:spTgt spid="18436">
                                            <p:txEl>
                                              <p:charRg st="8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945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a. Coaxial Cable</a:t>
            </a:r>
            <a:endParaRPr dirty="0">
              <a:solidFill>
                <a:srgbClr val="EEB42D"/>
              </a:solidFill>
            </a:endParaRPr>
          </a:p>
        </p:txBody>
      </p:sp>
      <p:sp>
        <p:nvSpPr>
          <p:cNvPr id="4" name="Rectangle 3"/>
          <p:cNvSpPr/>
          <p:nvPr/>
        </p:nvSpPr>
        <p:spPr>
          <a:xfrm>
            <a:off x="457200" y="1104900"/>
            <a:ext cx="8077200" cy="203200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It can be run longer distances than Twisted pair Cables.</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Speed: 10-100Mbps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Cost: Inexpensive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Media and connector size: Medium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Maximum cable length: 500m </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pic>
        <p:nvPicPr>
          <p:cNvPr id="19461" name="Picture 2"/>
          <p:cNvPicPr>
            <a:picLocks noChangeAspect="1"/>
          </p:cNvPicPr>
          <p:nvPr/>
        </p:nvPicPr>
        <p:blipFill>
          <a:blip r:embed="rId1"/>
          <a:stretch>
            <a:fillRect/>
          </a:stretch>
        </p:blipFill>
        <p:spPr>
          <a:xfrm>
            <a:off x="762000" y="2933700"/>
            <a:ext cx="7848600" cy="2514600"/>
          </a:xfrm>
          <a:prstGeom prst="rect">
            <a:avLst/>
          </a:prstGeom>
          <a:noFill/>
          <a:ln w="9525">
            <a:noFill/>
          </a:ln>
        </p:spPr>
      </p:pic>
    </p:spTree>
  </p:cSld>
  <p:clrMapOvr>
    <a:masterClrMapping/>
  </p:clrMapOvr>
  <p:timing>
    <p:tnLst>
      <p:par>
        <p:cTn id="1" dur="indefinite" restart="never" nodeType="tmRoot"/>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048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marL="342900" indent="-342900"/>
            <a:r>
              <a:rPr lang="en-IN" altLang="x-none" dirty="0">
                <a:solidFill>
                  <a:srgbClr val="EEB42D"/>
                </a:solidFill>
              </a:rPr>
              <a:t>b. Shielded Twisted Pair(STP)</a:t>
            </a:r>
            <a:endParaRPr lang="en-IN" altLang="x-none" dirty="0">
              <a:solidFill>
                <a:srgbClr val="EEB42D"/>
              </a:solidFill>
            </a:endParaRPr>
          </a:p>
        </p:txBody>
      </p:sp>
      <p:sp>
        <p:nvSpPr>
          <p:cNvPr id="20484" name="Rectangle 3"/>
          <p:cNvSpPr/>
          <p:nvPr/>
        </p:nvSpPr>
        <p:spPr>
          <a:xfrm>
            <a:off x="533400" y="952500"/>
            <a:ext cx="6248400" cy="1200150"/>
          </a:xfrm>
          <a:prstGeom prst="rect">
            <a:avLst/>
          </a:prstGeom>
          <a:noFill/>
          <a:ln w="9525">
            <a:noFill/>
          </a:ln>
        </p:spPr>
        <p:txBody>
          <a:bodyPr>
            <a:spAutoFit/>
          </a:bodyPr>
          <a:p>
            <a:pPr marL="342900" indent="-342900">
              <a:buFont typeface="Arial" panose="020B0604020202020204" pitchFamily="34" charset="0"/>
              <a:buChar char="•"/>
            </a:pPr>
            <a:r>
              <a:rPr lang="en-IN" altLang="x-none" dirty="0">
                <a:solidFill>
                  <a:srgbClr val="EEB42D"/>
                </a:solidFill>
                <a:latin typeface="Arial" panose="020B0604020202020204" pitchFamily="34" charset="0"/>
              </a:rPr>
              <a:t>Speed: 0-100Mbps </a:t>
            </a:r>
            <a:endParaRPr lang="en-IN" altLang="x-none" dirty="0">
              <a:solidFill>
                <a:srgbClr val="EEB42D"/>
              </a:solidFill>
              <a:latin typeface="Arial" panose="020B0604020202020204" pitchFamily="34" charset="0"/>
            </a:endParaRPr>
          </a:p>
          <a:p>
            <a:pPr marL="342900" indent="-342900">
              <a:buFont typeface="Arial" panose="020B0604020202020204" pitchFamily="34" charset="0"/>
              <a:buChar char="•"/>
            </a:pPr>
            <a:r>
              <a:rPr lang="en-IN" altLang="x-none" dirty="0">
                <a:solidFill>
                  <a:srgbClr val="EEB42D"/>
                </a:solidFill>
                <a:latin typeface="Arial" panose="020B0604020202020204" pitchFamily="34" charset="0"/>
              </a:rPr>
              <a:t>Cost: Moderate </a:t>
            </a:r>
            <a:endParaRPr lang="en-IN" altLang="x-none" dirty="0">
              <a:solidFill>
                <a:srgbClr val="EEB42D"/>
              </a:solidFill>
              <a:latin typeface="Arial" panose="020B0604020202020204" pitchFamily="34" charset="0"/>
            </a:endParaRPr>
          </a:p>
          <a:p>
            <a:pPr marL="342900" indent="-342900">
              <a:buFont typeface="Arial" panose="020B0604020202020204" pitchFamily="34" charset="0"/>
              <a:buChar char="•"/>
            </a:pPr>
            <a:r>
              <a:rPr lang="en-IN" altLang="x-none" dirty="0">
                <a:solidFill>
                  <a:srgbClr val="EEB42D"/>
                </a:solidFill>
                <a:latin typeface="Arial" panose="020B0604020202020204" pitchFamily="34" charset="0"/>
              </a:rPr>
              <a:t>Media and connector size: Medium to large </a:t>
            </a:r>
            <a:endParaRPr lang="en-IN" altLang="x-none" dirty="0">
              <a:solidFill>
                <a:srgbClr val="EEB42D"/>
              </a:solidFill>
              <a:latin typeface="Arial" panose="020B0604020202020204" pitchFamily="34" charset="0"/>
            </a:endParaRPr>
          </a:p>
          <a:p>
            <a:pPr marL="342900" indent="-342900">
              <a:buFont typeface="Arial" panose="020B0604020202020204" pitchFamily="34" charset="0"/>
              <a:buChar char="•"/>
            </a:pPr>
            <a:r>
              <a:rPr lang="en-IN" altLang="x-none" dirty="0">
                <a:solidFill>
                  <a:srgbClr val="EEB42D"/>
                </a:solidFill>
                <a:latin typeface="Arial" panose="020B0604020202020204" pitchFamily="34" charset="0"/>
              </a:rPr>
              <a:t>Maximum cable length: 100m </a:t>
            </a:r>
            <a:endParaRPr lang="en-IN" altLang="x-none" dirty="0">
              <a:solidFill>
                <a:srgbClr val="EEB42D"/>
              </a:solidFill>
              <a:latin typeface="Arial" panose="020B0604020202020204" pitchFamily="34" charset="0"/>
            </a:endParaRPr>
          </a:p>
        </p:txBody>
      </p:sp>
      <p:pic>
        <p:nvPicPr>
          <p:cNvPr id="20485" name="Picture 2"/>
          <p:cNvPicPr>
            <a:picLocks noChangeAspect="1"/>
          </p:cNvPicPr>
          <p:nvPr/>
        </p:nvPicPr>
        <p:blipFill>
          <a:blip r:embed="rId1"/>
          <a:stretch>
            <a:fillRect/>
          </a:stretch>
        </p:blipFill>
        <p:spPr>
          <a:xfrm>
            <a:off x="447675" y="2400300"/>
            <a:ext cx="8248650" cy="31765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4">
                                            <p:txEl>
                                              <p:charRg st="0" end="18"/>
                                            </p:txEl>
                                          </p:spTgt>
                                        </p:tgtEl>
                                        <p:attrNameLst>
                                          <p:attrName>style.visibility</p:attrName>
                                        </p:attrNameLst>
                                      </p:cBhvr>
                                      <p:to>
                                        <p:strVal val="visible"/>
                                      </p:to>
                                    </p:set>
                                    <p:anim calcmode="lin" valueType="num">
                                      <p:cBhvr additive="base">
                                        <p:cTn id="7" dur="500" fill="hold"/>
                                        <p:tgtEl>
                                          <p:spTgt spid="20484">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4">
                                            <p:txEl>
                                              <p:charRg st="18" end="34"/>
                                            </p:txEl>
                                          </p:spTgt>
                                        </p:tgtEl>
                                        <p:attrNameLst>
                                          <p:attrName>style.visibility</p:attrName>
                                        </p:attrNameLst>
                                      </p:cBhvr>
                                      <p:to>
                                        <p:strVal val="visible"/>
                                      </p:to>
                                    </p:set>
                                    <p:anim calcmode="lin" valueType="num">
                                      <p:cBhvr additive="base">
                                        <p:cTn id="13" dur="500" fill="hold"/>
                                        <p:tgtEl>
                                          <p:spTgt spid="20484">
                                            <p:txEl>
                                              <p:charRg st="18"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charRg st="18"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4">
                                            <p:txEl>
                                              <p:charRg st="34" end="77"/>
                                            </p:txEl>
                                          </p:spTgt>
                                        </p:tgtEl>
                                        <p:attrNameLst>
                                          <p:attrName>style.visibility</p:attrName>
                                        </p:attrNameLst>
                                      </p:cBhvr>
                                      <p:to>
                                        <p:strVal val="visible"/>
                                      </p:to>
                                    </p:set>
                                    <p:anim calcmode="lin" valueType="num">
                                      <p:cBhvr additive="base">
                                        <p:cTn id="19" dur="500" fill="hold"/>
                                        <p:tgtEl>
                                          <p:spTgt spid="20484">
                                            <p:txEl>
                                              <p:charRg st="34" end="7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charRg st="34" end="7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4">
                                            <p:txEl>
                                              <p:charRg st="77" end="105"/>
                                            </p:txEl>
                                          </p:spTgt>
                                        </p:tgtEl>
                                        <p:attrNameLst>
                                          <p:attrName>style.visibility</p:attrName>
                                        </p:attrNameLst>
                                      </p:cBhvr>
                                      <p:to>
                                        <p:strVal val="visible"/>
                                      </p:to>
                                    </p:set>
                                    <p:anim calcmode="lin" valueType="num">
                                      <p:cBhvr additive="base">
                                        <p:cTn id="25" dur="500" fill="hold"/>
                                        <p:tgtEl>
                                          <p:spTgt spid="20484">
                                            <p:txEl>
                                              <p:charRg st="77" end="10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charRg st="77"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2"/>
          <p:cNvPicPr>
            <a:picLocks noChangeAspect="1"/>
          </p:cNvPicPr>
          <p:nvPr/>
        </p:nvPicPr>
        <p:blipFill>
          <a:blip r:embed="rId1"/>
          <a:stretch>
            <a:fillRect/>
          </a:stretch>
        </p:blipFill>
        <p:spPr>
          <a:xfrm>
            <a:off x="685800" y="2933700"/>
            <a:ext cx="7848600" cy="2286000"/>
          </a:xfrm>
          <a:prstGeom prst="rect">
            <a:avLst/>
          </a:prstGeom>
          <a:noFill/>
          <a:ln w="9525">
            <a:noFill/>
          </a:ln>
        </p:spPr>
      </p:pic>
      <p:sp>
        <p:nvSpPr>
          <p:cNvPr id="21507"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1508"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marL="342900" indent="-342900"/>
            <a:r>
              <a:rPr lang="en-IN" altLang="x-none" dirty="0">
                <a:solidFill>
                  <a:srgbClr val="EEB42D"/>
                </a:solidFill>
              </a:rPr>
              <a:t>c. Unshielded Twisted Pair</a:t>
            </a:r>
            <a:endParaRPr lang="en-IN" altLang="x-none" dirty="0">
              <a:solidFill>
                <a:srgbClr val="EEB42D"/>
              </a:solidFill>
            </a:endParaRPr>
          </a:p>
        </p:txBody>
      </p:sp>
      <p:sp>
        <p:nvSpPr>
          <p:cNvPr id="21509" name="Rectangle 3"/>
          <p:cNvSpPr/>
          <p:nvPr/>
        </p:nvSpPr>
        <p:spPr>
          <a:xfrm>
            <a:off x="457200" y="1028700"/>
            <a:ext cx="3581400" cy="1754188"/>
          </a:xfrm>
          <a:prstGeom prst="rect">
            <a:avLst/>
          </a:prstGeom>
          <a:noFill/>
          <a:ln w="19050" cap="flat" cmpd="sng">
            <a:solidFill>
              <a:srgbClr val="EEB42D"/>
            </a:solidFill>
            <a:prstDash val="solid"/>
            <a:miter/>
            <a:headEnd type="none" w="med" len="med"/>
            <a:tailEnd type="none" w="med" len="med"/>
          </a:ln>
        </p:spPr>
        <p:txBody>
          <a:bodyPr>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UTP is a four-pair wire medium used in a variety of networks.</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 Each of the eight copper wires in the UTP cable is covered by insulating material </a:t>
            </a:r>
            <a:endParaRPr lang="en-IN" altLang="x-none" dirty="0">
              <a:solidFill>
                <a:srgbClr val="EEB42D"/>
              </a:solidFill>
              <a:latin typeface="Arial" panose="020B0604020202020204" pitchFamily="34" charset="0"/>
            </a:endParaRPr>
          </a:p>
        </p:txBody>
      </p:sp>
      <p:sp>
        <p:nvSpPr>
          <p:cNvPr id="21510" name="TextBox 6"/>
          <p:cNvSpPr txBox="1"/>
          <p:nvPr/>
        </p:nvSpPr>
        <p:spPr>
          <a:xfrm>
            <a:off x="4038600" y="1028700"/>
            <a:ext cx="4648200" cy="1477963"/>
          </a:xfrm>
          <a:prstGeom prst="rect">
            <a:avLst/>
          </a:prstGeom>
          <a:noFill/>
          <a:ln w="19050" cap="flat" cmpd="sng">
            <a:solidFill>
              <a:srgbClr val="EEB42D"/>
            </a:solidFill>
            <a:prstDash val="solid"/>
            <a:miter/>
            <a:headEnd type="none" w="med" len="med"/>
            <a:tailEnd type="none" w="med" len="med"/>
          </a:ln>
        </p:spPr>
        <p:txBody>
          <a:bodyPr>
            <a:spAutoFit/>
          </a:bodyPr>
          <a:p>
            <a:r>
              <a:rPr lang="en-IN" altLang="x-none" dirty="0">
                <a:solidFill>
                  <a:srgbClr val="EEB42D"/>
                </a:solidFill>
                <a:latin typeface="Arial" panose="020B0604020202020204" pitchFamily="34" charset="0"/>
              </a:rPr>
              <a:t>Speed: 10-100-1000 Mbps* </a:t>
            </a:r>
            <a:endParaRPr lang="en-IN" altLang="x-none" dirty="0">
              <a:solidFill>
                <a:srgbClr val="EEB42D"/>
              </a:solidFill>
              <a:latin typeface="Arial" panose="020B0604020202020204" pitchFamily="34" charset="0"/>
            </a:endParaRPr>
          </a:p>
          <a:p>
            <a:r>
              <a:rPr lang="en-IN" altLang="x-none" dirty="0">
                <a:solidFill>
                  <a:srgbClr val="EEB42D"/>
                </a:solidFill>
                <a:latin typeface="Arial" panose="020B0604020202020204" pitchFamily="34" charset="0"/>
              </a:rPr>
              <a:t>Cost: Least Expensive </a:t>
            </a:r>
            <a:endParaRPr lang="en-IN" altLang="x-none" dirty="0">
              <a:solidFill>
                <a:srgbClr val="EEB42D"/>
              </a:solidFill>
              <a:latin typeface="Arial" panose="020B0604020202020204" pitchFamily="34" charset="0"/>
            </a:endParaRPr>
          </a:p>
          <a:p>
            <a:r>
              <a:rPr lang="en-IN" altLang="x-none" dirty="0">
                <a:solidFill>
                  <a:srgbClr val="EEB42D"/>
                </a:solidFill>
                <a:latin typeface="Arial" panose="020B0604020202020204" pitchFamily="34" charset="0"/>
              </a:rPr>
              <a:t>Media and connector size: Small </a:t>
            </a:r>
            <a:endParaRPr lang="en-IN" altLang="x-none" dirty="0">
              <a:solidFill>
                <a:srgbClr val="EEB42D"/>
              </a:solidFill>
              <a:latin typeface="Arial" panose="020B0604020202020204" pitchFamily="34" charset="0"/>
            </a:endParaRPr>
          </a:p>
          <a:p>
            <a:r>
              <a:rPr lang="en-IN" altLang="x-none" dirty="0">
                <a:solidFill>
                  <a:srgbClr val="EEB42D"/>
                </a:solidFill>
                <a:latin typeface="Arial" panose="020B0604020202020204" pitchFamily="34" charset="0"/>
              </a:rPr>
              <a:t>Maximum cable length: 100m * (Depending on the quality/category of cable) </a:t>
            </a:r>
            <a:endParaRPr lang="en-IN" altLang="x-none"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down)">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9">
                                            <p:txEl>
                                              <p:charRg st="0" end="62"/>
                                            </p:txEl>
                                          </p:spTgt>
                                        </p:tgtEl>
                                        <p:attrNameLst>
                                          <p:attrName>style.visibility</p:attrName>
                                        </p:attrNameLst>
                                      </p:cBhvr>
                                      <p:to>
                                        <p:strVal val="visible"/>
                                      </p:to>
                                    </p:set>
                                    <p:animEffect transition="in" filter="wipe(down)">
                                      <p:cBhvr>
                                        <p:cTn id="12" dur="500"/>
                                        <p:tgtEl>
                                          <p:spTgt spid="21509">
                                            <p:txEl>
                                              <p:charRg st="0"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9">
                                            <p:txEl>
                                              <p:charRg st="62" end="146"/>
                                            </p:txEl>
                                          </p:spTgt>
                                        </p:tgtEl>
                                        <p:attrNameLst>
                                          <p:attrName>style.visibility</p:attrName>
                                        </p:attrNameLst>
                                      </p:cBhvr>
                                      <p:to>
                                        <p:strVal val="visible"/>
                                      </p:to>
                                    </p:set>
                                    <p:animEffect transition="in" filter="wipe(down)">
                                      <p:cBhvr>
                                        <p:cTn id="17" dur="500"/>
                                        <p:tgtEl>
                                          <p:spTgt spid="21509">
                                            <p:txEl>
                                              <p:charRg st="62" end="1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wipe(down)">
                                      <p:cBhvr>
                                        <p:cTn id="22" dur="500"/>
                                        <p:tgtEl>
                                          <p:spTgt spid="215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510">
                                            <p:txEl>
                                              <p:charRg st="0" end="26"/>
                                            </p:txEl>
                                          </p:spTgt>
                                        </p:tgtEl>
                                        <p:attrNameLst>
                                          <p:attrName>style.visibility</p:attrName>
                                        </p:attrNameLst>
                                      </p:cBhvr>
                                      <p:to>
                                        <p:strVal val="visible"/>
                                      </p:to>
                                    </p:set>
                                    <p:animEffect transition="in" filter="wipe(down)">
                                      <p:cBhvr>
                                        <p:cTn id="27" dur="500"/>
                                        <p:tgtEl>
                                          <p:spTgt spid="21510">
                                            <p:txEl>
                                              <p:charRg st="0" end="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510">
                                            <p:txEl>
                                              <p:charRg st="26" end="49"/>
                                            </p:txEl>
                                          </p:spTgt>
                                        </p:tgtEl>
                                        <p:attrNameLst>
                                          <p:attrName>style.visibility</p:attrName>
                                        </p:attrNameLst>
                                      </p:cBhvr>
                                      <p:to>
                                        <p:strVal val="visible"/>
                                      </p:to>
                                    </p:set>
                                    <p:animEffect transition="in" filter="wipe(down)">
                                      <p:cBhvr>
                                        <p:cTn id="32" dur="500"/>
                                        <p:tgtEl>
                                          <p:spTgt spid="21510">
                                            <p:txEl>
                                              <p:charRg st="26" end="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510">
                                            <p:txEl>
                                              <p:charRg st="49" end="82"/>
                                            </p:txEl>
                                          </p:spTgt>
                                        </p:tgtEl>
                                        <p:attrNameLst>
                                          <p:attrName>style.visibility</p:attrName>
                                        </p:attrNameLst>
                                      </p:cBhvr>
                                      <p:to>
                                        <p:strVal val="visible"/>
                                      </p:to>
                                    </p:set>
                                    <p:animEffect transition="in" filter="wipe(down)">
                                      <p:cBhvr>
                                        <p:cTn id="37" dur="500"/>
                                        <p:tgtEl>
                                          <p:spTgt spid="21510">
                                            <p:txEl>
                                              <p:charRg st="49" end="8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1510">
                                            <p:txEl>
                                              <p:charRg st="82" end="157"/>
                                            </p:txEl>
                                          </p:spTgt>
                                        </p:tgtEl>
                                        <p:attrNameLst>
                                          <p:attrName>style.visibility</p:attrName>
                                        </p:attrNameLst>
                                      </p:cBhvr>
                                      <p:to>
                                        <p:strVal val="visible"/>
                                      </p:to>
                                    </p:set>
                                    <p:animEffect transition="in" filter="wipe(down)">
                                      <p:cBhvr>
                                        <p:cTn id="42" dur="500"/>
                                        <p:tgtEl>
                                          <p:spTgt spid="21510">
                                            <p:txEl>
                                              <p:charRg st="82" end="1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build="p"/>
      <p:bldP spid="21510"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sz="4100" dirty="0">
                <a:solidFill>
                  <a:srgbClr val="EEB42D"/>
                </a:solidFill>
              </a:rPr>
              <a:t>Course Content</a:t>
            </a:r>
            <a:endParaRPr sz="4100" dirty="0">
              <a:solidFill>
                <a:srgbClr val="EEB42D"/>
              </a:solidFill>
            </a:endParaRPr>
          </a:p>
        </p:txBody>
      </p:sp>
      <p:sp>
        <p:nvSpPr>
          <p:cNvPr id="4099"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100" name="Rectangle 5"/>
          <p:cNvSpPr/>
          <p:nvPr/>
        </p:nvSpPr>
        <p:spPr>
          <a:xfrm>
            <a:off x="533400" y="1181100"/>
            <a:ext cx="8229600" cy="3694113"/>
          </a:xfrm>
          <a:prstGeom prst="rect">
            <a:avLst/>
          </a:prstGeom>
          <a:noFill/>
          <a:ln w="9525">
            <a:noFill/>
          </a:ln>
        </p:spPr>
        <p:txBody>
          <a:bodyPr>
            <a:spAutoFit/>
          </a:bodyPr>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Networks: Basic concepts</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Uses of networks in sharing of resources, Backups</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Common types of networks; LAN/WAN/Internet, Server based networks, client server model, P2P </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Network media</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Wireless networks.</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Threats to networks</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The internet world</a:t>
            </a:r>
            <a:endParaRPr lang="en-IN" altLang="x-none" sz="2600" dirty="0">
              <a:solidFill>
                <a:srgbClr val="EEB42D"/>
              </a:solidFill>
              <a:latin typeface="Arial" panose="020B0604020202020204" pitchFamily="34" charset="0"/>
            </a:endParaRPr>
          </a:p>
          <a:p>
            <a:pPr marL="457200" indent="-457200">
              <a:buFont typeface="Wingdings" panose="05000000000000000000" pitchFamily="2" charset="2"/>
              <a:buChar char="v"/>
            </a:pPr>
            <a:r>
              <a:rPr lang="en-IN" altLang="x-none" sz="2600" dirty="0">
                <a:solidFill>
                  <a:srgbClr val="EEB42D"/>
                </a:solidFill>
                <a:latin typeface="Arial" panose="020B0604020202020204" pitchFamily="34" charset="0"/>
              </a:rPr>
              <a:t>Cloud and Cloud Computing</a:t>
            </a:r>
            <a:endParaRPr lang="en-IN" altLang="x-none" sz="2600"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0">
                                            <p:txEl>
                                              <p:charRg st="0" end="25"/>
                                            </p:txEl>
                                          </p:spTgt>
                                        </p:tgtEl>
                                        <p:attrNameLst>
                                          <p:attrName>style.visibility</p:attrName>
                                        </p:attrNameLst>
                                      </p:cBhvr>
                                      <p:to>
                                        <p:strVal val="visible"/>
                                      </p:to>
                                    </p:set>
                                    <p:animEffect transition="in" filter="wipe(down)">
                                      <p:cBhvr>
                                        <p:cTn id="7" dur="500"/>
                                        <p:tgtEl>
                                          <p:spTgt spid="4100">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0">
                                            <p:txEl>
                                              <p:charRg st="25" end="75"/>
                                            </p:txEl>
                                          </p:spTgt>
                                        </p:tgtEl>
                                        <p:attrNameLst>
                                          <p:attrName>style.visibility</p:attrName>
                                        </p:attrNameLst>
                                      </p:cBhvr>
                                      <p:to>
                                        <p:strVal val="visible"/>
                                      </p:to>
                                    </p:set>
                                    <p:animEffect transition="in" filter="wipe(down)">
                                      <p:cBhvr>
                                        <p:cTn id="12" dur="500"/>
                                        <p:tgtEl>
                                          <p:spTgt spid="4100">
                                            <p:txEl>
                                              <p:charRg st="25"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0">
                                            <p:txEl>
                                              <p:charRg st="75" end="168"/>
                                            </p:txEl>
                                          </p:spTgt>
                                        </p:tgtEl>
                                        <p:attrNameLst>
                                          <p:attrName>style.visibility</p:attrName>
                                        </p:attrNameLst>
                                      </p:cBhvr>
                                      <p:to>
                                        <p:strVal val="visible"/>
                                      </p:to>
                                    </p:set>
                                    <p:animEffect transition="in" filter="wipe(down)">
                                      <p:cBhvr>
                                        <p:cTn id="17" dur="500"/>
                                        <p:tgtEl>
                                          <p:spTgt spid="4100">
                                            <p:txEl>
                                              <p:charRg st="75" end="1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0">
                                            <p:txEl>
                                              <p:charRg st="168" end="182"/>
                                            </p:txEl>
                                          </p:spTgt>
                                        </p:tgtEl>
                                        <p:attrNameLst>
                                          <p:attrName>style.visibility</p:attrName>
                                        </p:attrNameLst>
                                      </p:cBhvr>
                                      <p:to>
                                        <p:strVal val="visible"/>
                                      </p:to>
                                    </p:set>
                                    <p:animEffect transition="in" filter="wipe(down)">
                                      <p:cBhvr>
                                        <p:cTn id="22" dur="500"/>
                                        <p:tgtEl>
                                          <p:spTgt spid="4100">
                                            <p:txEl>
                                              <p:charRg st="168" end="1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0">
                                            <p:txEl>
                                              <p:charRg st="182" end="201"/>
                                            </p:txEl>
                                          </p:spTgt>
                                        </p:tgtEl>
                                        <p:attrNameLst>
                                          <p:attrName>style.visibility</p:attrName>
                                        </p:attrNameLst>
                                      </p:cBhvr>
                                      <p:to>
                                        <p:strVal val="visible"/>
                                      </p:to>
                                    </p:set>
                                    <p:animEffect transition="in" filter="wipe(down)">
                                      <p:cBhvr>
                                        <p:cTn id="27" dur="500"/>
                                        <p:tgtEl>
                                          <p:spTgt spid="4100">
                                            <p:txEl>
                                              <p:charRg st="182" end="2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0">
                                            <p:txEl>
                                              <p:charRg st="201" end="221"/>
                                            </p:txEl>
                                          </p:spTgt>
                                        </p:tgtEl>
                                        <p:attrNameLst>
                                          <p:attrName>style.visibility</p:attrName>
                                        </p:attrNameLst>
                                      </p:cBhvr>
                                      <p:to>
                                        <p:strVal val="visible"/>
                                      </p:to>
                                    </p:set>
                                    <p:animEffect transition="in" filter="wipe(down)">
                                      <p:cBhvr>
                                        <p:cTn id="32" dur="500"/>
                                        <p:tgtEl>
                                          <p:spTgt spid="4100">
                                            <p:txEl>
                                              <p:charRg st="201" end="22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100">
                                            <p:txEl>
                                              <p:charRg st="221" end="240"/>
                                            </p:txEl>
                                          </p:spTgt>
                                        </p:tgtEl>
                                        <p:attrNameLst>
                                          <p:attrName>style.visibility</p:attrName>
                                        </p:attrNameLst>
                                      </p:cBhvr>
                                      <p:to>
                                        <p:strVal val="visible"/>
                                      </p:to>
                                    </p:set>
                                    <p:animEffect transition="in" filter="wipe(down)">
                                      <p:cBhvr>
                                        <p:cTn id="37" dur="500"/>
                                        <p:tgtEl>
                                          <p:spTgt spid="4100">
                                            <p:txEl>
                                              <p:charRg st="221" end="2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00">
                                            <p:txEl>
                                              <p:charRg st="240" end="266"/>
                                            </p:txEl>
                                          </p:spTgt>
                                        </p:tgtEl>
                                        <p:attrNameLst>
                                          <p:attrName>style.visibility</p:attrName>
                                        </p:attrNameLst>
                                      </p:cBhvr>
                                      <p:to>
                                        <p:strVal val="visible"/>
                                      </p:to>
                                    </p:set>
                                    <p:animEffect transition="in" filter="wipe(down)">
                                      <p:cBhvr>
                                        <p:cTn id="42" dur="500"/>
                                        <p:tgtEl>
                                          <p:spTgt spid="4100">
                                            <p:txEl>
                                              <p:charRg st="240" end="2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253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UTP Implementation</a:t>
            </a:r>
            <a:endParaRPr dirty="0">
              <a:solidFill>
                <a:srgbClr val="EEB42D"/>
              </a:solidFill>
            </a:endParaRPr>
          </a:p>
        </p:txBody>
      </p:sp>
      <p:sp>
        <p:nvSpPr>
          <p:cNvPr id="22532" name="Rectangle 3"/>
          <p:cNvSpPr/>
          <p:nvPr/>
        </p:nvSpPr>
        <p:spPr>
          <a:xfrm>
            <a:off x="381000" y="1181100"/>
            <a:ext cx="4572000" cy="923925"/>
          </a:xfrm>
          <a:prstGeom prst="rect">
            <a:avLst/>
          </a:prstGeom>
          <a:noFill/>
          <a:ln w="9525">
            <a:noFill/>
          </a:ln>
        </p:spPr>
        <p:txBody>
          <a:bodyPr>
            <a:spAutoFit/>
          </a:bodyPr>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EIA/TIA specifies an RJ-45 connector for UTP cable.</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The letters RJ stand for registered jack. </a:t>
            </a:r>
            <a:endParaRPr lang="en-IN" altLang="x-none" dirty="0">
              <a:solidFill>
                <a:srgbClr val="EEB42D"/>
              </a:solidFill>
              <a:latin typeface="Arial" panose="020B0604020202020204" pitchFamily="34" charset="0"/>
            </a:endParaRPr>
          </a:p>
        </p:txBody>
      </p:sp>
      <p:pic>
        <p:nvPicPr>
          <p:cNvPr id="22533" name="Picture 2"/>
          <p:cNvPicPr>
            <a:picLocks noChangeAspect="1"/>
          </p:cNvPicPr>
          <p:nvPr/>
        </p:nvPicPr>
        <p:blipFill>
          <a:blip r:embed="rId1"/>
          <a:stretch>
            <a:fillRect/>
          </a:stretch>
        </p:blipFill>
        <p:spPr>
          <a:xfrm>
            <a:off x="5257800" y="1104900"/>
            <a:ext cx="2819400" cy="1885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2">
                                            <p:txEl>
                                              <p:charRg st="0" end="52"/>
                                            </p:txEl>
                                          </p:spTgt>
                                        </p:tgtEl>
                                        <p:attrNameLst>
                                          <p:attrName>style.visibility</p:attrName>
                                        </p:attrNameLst>
                                      </p:cBhvr>
                                      <p:to>
                                        <p:strVal val="visible"/>
                                      </p:to>
                                    </p:set>
                                    <p:animEffect transition="in" filter="wipe(down)">
                                      <p:cBhvr>
                                        <p:cTn id="7" dur="500"/>
                                        <p:tgtEl>
                                          <p:spTgt spid="22532">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2">
                                            <p:txEl>
                                              <p:charRg st="52" end="95"/>
                                            </p:txEl>
                                          </p:spTgt>
                                        </p:tgtEl>
                                        <p:attrNameLst>
                                          <p:attrName>style.visibility</p:attrName>
                                        </p:attrNameLst>
                                      </p:cBhvr>
                                      <p:to>
                                        <p:strVal val="visible"/>
                                      </p:to>
                                    </p:set>
                                    <p:animEffect transition="in" filter="wipe(down)">
                                      <p:cBhvr>
                                        <p:cTn id="12" dur="500"/>
                                        <p:tgtEl>
                                          <p:spTgt spid="22532">
                                            <p:txEl>
                                              <p:charRg st="52"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355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Fiber Optic Cable </a:t>
            </a:r>
            <a:endParaRPr dirty="0">
              <a:solidFill>
                <a:srgbClr val="EEB42D"/>
              </a:solidFill>
            </a:endParaRPr>
          </a:p>
        </p:txBody>
      </p:sp>
      <p:sp>
        <p:nvSpPr>
          <p:cNvPr id="23556" name="Rectangle 5"/>
          <p:cNvSpPr/>
          <p:nvPr/>
        </p:nvSpPr>
        <p:spPr>
          <a:xfrm>
            <a:off x="762000" y="1104900"/>
            <a:ext cx="4572000" cy="3438525"/>
          </a:xfrm>
          <a:prstGeom prst="rect">
            <a:avLst/>
          </a:prstGeom>
          <a:noFill/>
          <a:ln w="9525">
            <a:noFill/>
          </a:ln>
        </p:spPr>
        <p:txBody>
          <a:bodyPr/>
          <a:p>
            <a:pPr marL="342900" indent="-342900">
              <a:lnSpc>
                <a:spcPct val="85000"/>
              </a:lnSpc>
              <a:spcBef>
                <a:spcPct val="20000"/>
              </a:spcBef>
              <a:buClr>
                <a:srgbClr val="EEB42D"/>
              </a:buClr>
              <a:buSzPct val="100000"/>
              <a:buFont typeface="Wingdings" panose="05000000000000000000" pitchFamily="2" charset="2"/>
              <a:buChar char="Ø"/>
            </a:pPr>
            <a:r>
              <a:rPr dirty="0">
                <a:solidFill>
                  <a:srgbClr val="EEB42D"/>
                </a:solidFill>
                <a:latin typeface="Gill Sans MT" panose="020B0502020104020203" pitchFamily="34" charset="0"/>
              </a:rPr>
              <a:t>Glass fiber carrying light pulses, each pulse a bit.</a:t>
            </a:r>
            <a:endParaRPr dirty="0">
              <a:solidFill>
                <a:srgbClr val="EEB42D"/>
              </a:solidFill>
              <a:latin typeface="Gill Sans MT" panose="020B0502020104020203" pitchFamily="34" charset="0"/>
            </a:endParaRPr>
          </a:p>
          <a:p>
            <a:pPr marL="342900" indent="-342900">
              <a:lnSpc>
                <a:spcPct val="85000"/>
              </a:lnSpc>
              <a:spcBef>
                <a:spcPct val="20000"/>
              </a:spcBef>
              <a:buClr>
                <a:srgbClr val="EEB42D"/>
              </a:buClr>
              <a:buSzPct val="100000"/>
              <a:buFont typeface="Wingdings" panose="05000000000000000000" pitchFamily="2" charset="2"/>
              <a:buChar char="Ø"/>
            </a:pPr>
            <a:r>
              <a:rPr dirty="0">
                <a:solidFill>
                  <a:srgbClr val="EEB42D"/>
                </a:solidFill>
                <a:latin typeface="Gill Sans MT" panose="020B0502020104020203" pitchFamily="34" charset="0"/>
              </a:rPr>
              <a:t>Based on the Total Internal Reflection of Light.</a:t>
            </a:r>
            <a:endParaRPr dirty="0">
              <a:solidFill>
                <a:srgbClr val="EEB42D"/>
              </a:solidFill>
              <a:latin typeface="Gill Sans MT" panose="020B0502020104020203" pitchFamily="34" charset="0"/>
            </a:endParaRPr>
          </a:p>
          <a:p>
            <a:pPr marL="342900" indent="-342900">
              <a:lnSpc>
                <a:spcPct val="85000"/>
              </a:lnSpc>
              <a:spcBef>
                <a:spcPct val="20000"/>
              </a:spcBef>
              <a:buClr>
                <a:srgbClr val="EEB42D"/>
              </a:buClr>
              <a:buSzPct val="100000"/>
              <a:buFont typeface="Wingdings" panose="05000000000000000000" pitchFamily="2" charset="2"/>
              <a:buChar char="Ø"/>
            </a:pPr>
            <a:r>
              <a:rPr sz="2000" dirty="0">
                <a:solidFill>
                  <a:srgbClr val="EEB42D"/>
                </a:solidFill>
                <a:latin typeface="Gill Sans MT" panose="020B0502020104020203" pitchFamily="34" charset="0"/>
              </a:rPr>
              <a:t>High-speed point-to-point transmission        10</a:t>
            </a:r>
            <a:r>
              <a:rPr lang="en-US" altLang="ja-JP" sz="2000" dirty="0">
                <a:solidFill>
                  <a:srgbClr val="EEB42D"/>
                </a:solidFill>
                <a:latin typeface="Gill Sans MT" panose="020B0502020104020203" pitchFamily="34" charset="0"/>
                <a:ea typeface="MS PGothic" panose="020B0600070205080204" pitchFamily="34" charset="-128"/>
              </a:rPr>
              <a:t>-100</a:t>
            </a:r>
            <a:r>
              <a:rPr lang="ja-JP" altLang="en-US" sz="2000" dirty="0">
                <a:solidFill>
                  <a:srgbClr val="EEB42D"/>
                </a:solidFill>
                <a:latin typeface="Gill Sans MT" panose="020B0502020104020203" pitchFamily="34" charset="0"/>
                <a:ea typeface="MS PGothic" panose="020B0600070205080204" pitchFamily="34" charset="-128"/>
              </a:rPr>
              <a:t>’</a:t>
            </a:r>
            <a:r>
              <a:rPr lang="en-US" altLang="ja-JP" sz="2000" dirty="0">
                <a:solidFill>
                  <a:srgbClr val="EEB42D"/>
                </a:solidFill>
                <a:latin typeface="Gill Sans MT" panose="020B0502020104020203" pitchFamily="34" charset="0"/>
                <a:ea typeface="MS PGothic" panose="020B0600070205080204" pitchFamily="34" charset="-128"/>
              </a:rPr>
              <a:t>s Gbps</a:t>
            </a:r>
            <a:endParaRPr lang="en-US" altLang="ja-JP" sz="2000" dirty="0">
              <a:solidFill>
                <a:srgbClr val="EEB42D"/>
              </a:solidFill>
              <a:latin typeface="Gill Sans MT" panose="020B0502020104020203" pitchFamily="34" charset="0"/>
              <a:ea typeface="MS PGothic" panose="020B0600070205080204" pitchFamily="34" charset="-128"/>
            </a:endParaRPr>
          </a:p>
          <a:p>
            <a:pPr marL="342900" indent="-342900">
              <a:lnSpc>
                <a:spcPct val="85000"/>
              </a:lnSpc>
              <a:spcBef>
                <a:spcPct val="20000"/>
              </a:spcBef>
              <a:buClr>
                <a:srgbClr val="EEB42D"/>
              </a:buClr>
              <a:buSzPct val="100000"/>
              <a:buFont typeface="Wingdings" panose="05000000000000000000" pitchFamily="2" charset="2"/>
              <a:buChar char="Ø"/>
            </a:pPr>
            <a:r>
              <a:rPr dirty="0">
                <a:solidFill>
                  <a:srgbClr val="EEB42D"/>
                </a:solidFill>
                <a:latin typeface="Gill Sans MT" panose="020B0502020104020203" pitchFamily="34" charset="0"/>
              </a:rPr>
              <a:t>low error rate: </a:t>
            </a:r>
            <a:endParaRPr dirty="0">
              <a:solidFill>
                <a:srgbClr val="EEB42D"/>
              </a:solidFill>
              <a:latin typeface="Gill Sans MT" panose="020B0502020104020203" pitchFamily="34" charset="0"/>
            </a:endParaRPr>
          </a:p>
          <a:p>
            <a:pPr marL="914400" lvl="1" indent="-457200">
              <a:lnSpc>
                <a:spcPct val="85000"/>
              </a:lnSpc>
              <a:spcBef>
                <a:spcPct val="20000"/>
              </a:spcBef>
              <a:buClr>
                <a:srgbClr val="EEB42D"/>
              </a:buClr>
              <a:buFont typeface="Wingdings" panose="05000000000000000000" pitchFamily="2" charset="2"/>
              <a:buChar char="Ø"/>
            </a:pPr>
            <a:r>
              <a:rPr sz="2000" dirty="0">
                <a:solidFill>
                  <a:srgbClr val="EEB42D"/>
                </a:solidFill>
                <a:latin typeface="Gill Sans MT" panose="020B0502020104020203" pitchFamily="34" charset="0"/>
              </a:rPr>
              <a:t>repeaters spaced far apart </a:t>
            </a:r>
            <a:endParaRPr sz="2000" dirty="0">
              <a:solidFill>
                <a:srgbClr val="EEB42D"/>
              </a:solidFill>
              <a:latin typeface="Gill Sans MT" panose="020B0502020104020203" pitchFamily="34" charset="0"/>
            </a:endParaRPr>
          </a:p>
          <a:p>
            <a:pPr marL="914400" lvl="1" indent="-457200">
              <a:lnSpc>
                <a:spcPct val="85000"/>
              </a:lnSpc>
              <a:spcBef>
                <a:spcPct val="20000"/>
              </a:spcBef>
              <a:buClr>
                <a:srgbClr val="EEB42D"/>
              </a:buClr>
              <a:buFont typeface="Wingdings" panose="05000000000000000000" pitchFamily="2" charset="2"/>
              <a:buChar char="Ø"/>
            </a:pPr>
            <a:r>
              <a:rPr sz="2000" dirty="0">
                <a:solidFill>
                  <a:srgbClr val="EEB42D"/>
                </a:solidFill>
                <a:latin typeface="Gill Sans MT" panose="020B0502020104020203" pitchFamily="34" charset="0"/>
              </a:rPr>
              <a:t>immune to electromagnetic noise</a:t>
            </a:r>
            <a:endParaRPr sz="2000" dirty="0">
              <a:solidFill>
                <a:srgbClr val="EEB42D"/>
              </a:solidFill>
              <a:latin typeface="Gill Sans MT" panose="020B0502020104020203" pitchFamily="34" charset="0"/>
            </a:endParaRPr>
          </a:p>
        </p:txBody>
      </p:sp>
      <p:pic>
        <p:nvPicPr>
          <p:cNvPr id="23557" name="Picture 2" descr="Fiber optic cable 2m SC/APC - FC/UPC pre-connected Televes"/>
          <p:cNvPicPr>
            <a:picLocks noChangeAspect="1"/>
          </p:cNvPicPr>
          <p:nvPr/>
        </p:nvPicPr>
        <p:blipFill>
          <a:blip r:embed="rId1"/>
          <a:stretch>
            <a:fillRect/>
          </a:stretch>
        </p:blipFill>
        <p:spPr>
          <a:xfrm>
            <a:off x="5562600" y="1181100"/>
            <a:ext cx="2895600" cy="2667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6">
                                            <p:txEl>
                                              <p:charRg st="0" end="53"/>
                                            </p:txEl>
                                          </p:spTgt>
                                        </p:tgtEl>
                                        <p:attrNameLst>
                                          <p:attrName>style.visibility</p:attrName>
                                        </p:attrNameLst>
                                      </p:cBhvr>
                                      <p:to>
                                        <p:strVal val="visible"/>
                                      </p:to>
                                    </p:set>
                                    <p:animEffect transition="in" filter="wipe(down)">
                                      <p:cBhvr>
                                        <p:cTn id="7" dur="500"/>
                                        <p:tgtEl>
                                          <p:spTgt spid="23556">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6">
                                            <p:txEl>
                                              <p:charRg st="53" end="102"/>
                                            </p:txEl>
                                          </p:spTgt>
                                        </p:tgtEl>
                                        <p:attrNameLst>
                                          <p:attrName>style.visibility</p:attrName>
                                        </p:attrNameLst>
                                      </p:cBhvr>
                                      <p:to>
                                        <p:strVal val="visible"/>
                                      </p:to>
                                    </p:set>
                                    <p:animEffect transition="in" filter="wipe(down)">
                                      <p:cBhvr>
                                        <p:cTn id="12" dur="500"/>
                                        <p:tgtEl>
                                          <p:spTgt spid="23556">
                                            <p:txEl>
                                              <p:charRg st="53" end="10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556">
                                            <p:txEl>
                                              <p:charRg st="102" end="162"/>
                                            </p:txEl>
                                          </p:spTgt>
                                        </p:tgtEl>
                                        <p:attrNameLst>
                                          <p:attrName>style.visibility</p:attrName>
                                        </p:attrNameLst>
                                      </p:cBhvr>
                                      <p:to>
                                        <p:strVal val="visible"/>
                                      </p:to>
                                    </p:set>
                                    <p:animEffect transition="in" filter="wipe(down)">
                                      <p:cBhvr>
                                        <p:cTn id="17" dur="500"/>
                                        <p:tgtEl>
                                          <p:spTgt spid="23556">
                                            <p:txEl>
                                              <p:charRg st="102" end="1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556">
                                            <p:txEl>
                                              <p:charRg st="162" end="179"/>
                                            </p:txEl>
                                          </p:spTgt>
                                        </p:tgtEl>
                                        <p:attrNameLst>
                                          <p:attrName>style.visibility</p:attrName>
                                        </p:attrNameLst>
                                      </p:cBhvr>
                                      <p:to>
                                        <p:strVal val="visible"/>
                                      </p:to>
                                    </p:set>
                                    <p:animEffect transition="in" filter="wipe(down)">
                                      <p:cBhvr>
                                        <p:cTn id="22" dur="500"/>
                                        <p:tgtEl>
                                          <p:spTgt spid="23556">
                                            <p:txEl>
                                              <p:charRg st="162" end="179"/>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556">
                                            <p:txEl>
                                              <p:charRg st="179" end="207"/>
                                            </p:txEl>
                                          </p:spTgt>
                                        </p:tgtEl>
                                        <p:attrNameLst>
                                          <p:attrName>style.visibility</p:attrName>
                                        </p:attrNameLst>
                                      </p:cBhvr>
                                      <p:to>
                                        <p:strVal val="visible"/>
                                      </p:to>
                                    </p:set>
                                    <p:animEffect transition="in" filter="wipe(down)">
                                      <p:cBhvr>
                                        <p:cTn id="25" dur="500"/>
                                        <p:tgtEl>
                                          <p:spTgt spid="23556">
                                            <p:txEl>
                                              <p:charRg st="179" end="207"/>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556">
                                            <p:txEl>
                                              <p:charRg st="207" end="239"/>
                                            </p:txEl>
                                          </p:spTgt>
                                        </p:tgtEl>
                                        <p:attrNameLst>
                                          <p:attrName>style.visibility</p:attrName>
                                        </p:attrNameLst>
                                      </p:cBhvr>
                                      <p:to>
                                        <p:strVal val="visible"/>
                                      </p:to>
                                    </p:set>
                                    <p:animEffect transition="in" filter="wipe(down)">
                                      <p:cBhvr>
                                        <p:cTn id="28" dur="500"/>
                                        <p:tgtEl>
                                          <p:spTgt spid="23556">
                                            <p:txEl>
                                              <p:charRg st="207"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457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Communication Protocols</a:t>
            </a:r>
            <a:endParaRPr dirty="0">
              <a:solidFill>
                <a:srgbClr val="EEB42D"/>
              </a:solidFill>
            </a:endParaRPr>
          </a:p>
        </p:txBody>
      </p:sp>
      <p:sp>
        <p:nvSpPr>
          <p:cNvPr id="24580" name="Rectangle 3"/>
          <p:cNvSpPr/>
          <p:nvPr/>
        </p:nvSpPr>
        <p:spPr>
          <a:xfrm>
            <a:off x="304800" y="1104900"/>
            <a:ext cx="8305800" cy="4000500"/>
          </a:xfrm>
          <a:prstGeom prst="rect">
            <a:avLst/>
          </a:prstGeom>
          <a:noFill/>
          <a:ln w="9525">
            <a:noFill/>
          </a:ln>
        </p:spPr>
        <p:txBody>
          <a:bodyPr>
            <a:spAutoFit/>
          </a:bodyPr>
          <a:p>
            <a:pPr algn="just"/>
            <a:r>
              <a:rPr lang="en-IN" altLang="x-none" sz="2000" b="1" dirty="0">
                <a:solidFill>
                  <a:srgbClr val="0070C0"/>
                </a:solidFill>
                <a:latin typeface="Arial" panose="020B0604020202020204" pitchFamily="34" charset="0"/>
              </a:rPr>
              <a:t>Internet Protocol Suite</a:t>
            </a:r>
            <a:endParaRPr lang="en-IN" altLang="x-none" sz="2000" b="1" dirty="0">
              <a:solidFill>
                <a:srgbClr val="0070C0"/>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Also called TCP/IP, is the foundation of all modern networking.</a:t>
            </a:r>
            <a:endParaRPr lang="en-IN" altLang="x-none" sz="2000" dirty="0">
              <a:solidFill>
                <a:srgbClr val="EEB42D"/>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It defines the addressing, identification, and routing specifications for   IPv4 and for IPv6.</a:t>
            </a:r>
            <a:endParaRPr lang="en-IN" altLang="x-none" sz="2000" dirty="0">
              <a:solidFill>
                <a:srgbClr val="EEB42D"/>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It is the defining set of protocols for the Internet.</a:t>
            </a:r>
            <a:endParaRPr lang="en-IN" altLang="x-none" sz="2000" dirty="0">
              <a:solidFill>
                <a:srgbClr val="EEB42D"/>
              </a:solidFill>
              <a:latin typeface="Arial" panose="020B0604020202020204" pitchFamily="34" charset="0"/>
            </a:endParaRPr>
          </a:p>
          <a:p>
            <a:pPr algn="just"/>
            <a:r>
              <a:rPr lang="en-IN" altLang="x-none" sz="2000" b="1" dirty="0">
                <a:solidFill>
                  <a:srgbClr val="0070C0"/>
                </a:solidFill>
                <a:latin typeface="Arial" panose="020B0604020202020204" pitchFamily="34" charset="0"/>
              </a:rPr>
              <a:t>IEEE 802</a:t>
            </a:r>
            <a:endParaRPr lang="en-IN" altLang="x-none" sz="2000" b="1" dirty="0">
              <a:solidFill>
                <a:srgbClr val="0070C0"/>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It is a family of IEEE standards dealing with local area networks and metropolitan area networks.</a:t>
            </a:r>
            <a:endParaRPr lang="en-IN" altLang="x-none" sz="2000" dirty="0">
              <a:solidFill>
                <a:srgbClr val="EEB42D"/>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They operate mostly at levels 1 and 2 of the </a:t>
            </a:r>
            <a:r>
              <a:rPr lang="en-IN" altLang="x-none" sz="2000" dirty="0">
                <a:solidFill>
                  <a:srgbClr val="EEB42D"/>
                </a:solidFill>
                <a:latin typeface="Arial" panose="020B0604020202020204" pitchFamily="34" charset="0"/>
                <a:hlinkClick r:id="rId1" tooltip="OSI model"/>
              </a:rPr>
              <a:t>OSI model</a:t>
            </a:r>
            <a:r>
              <a:rPr lang="en-IN" altLang="x-none" sz="2000" dirty="0">
                <a:solidFill>
                  <a:srgbClr val="EEB42D"/>
                </a:solidFill>
                <a:latin typeface="Arial" panose="020B0604020202020204" pitchFamily="34" charset="0"/>
              </a:rPr>
              <a:t>. </a:t>
            </a:r>
            <a:endParaRPr lang="en-IN" altLang="x-none" sz="2000" dirty="0">
              <a:solidFill>
                <a:srgbClr val="EEB42D"/>
              </a:solidFill>
              <a:latin typeface="Arial" panose="020B0604020202020204" pitchFamily="34" charset="0"/>
            </a:endParaRPr>
          </a:p>
          <a:p>
            <a:pPr algn="just"/>
            <a:r>
              <a:rPr lang="en-IN" altLang="x-none" sz="2000" b="1" dirty="0">
                <a:solidFill>
                  <a:srgbClr val="0070C0"/>
                </a:solidFill>
                <a:latin typeface="Arial" panose="020B0604020202020204" pitchFamily="34" charset="0"/>
              </a:rPr>
              <a:t>Ethernet</a:t>
            </a:r>
            <a:endParaRPr lang="en-IN" altLang="x-none" sz="2000" b="1" dirty="0">
              <a:solidFill>
                <a:srgbClr val="0070C0"/>
              </a:solidFill>
              <a:latin typeface="Arial" panose="020B0604020202020204" pitchFamily="34" charset="0"/>
            </a:endParaRPr>
          </a:p>
          <a:p>
            <a:pPr marL="881380" lvl="1"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It is a family of protocols used in wired LANs, described by a set of standards together called </a:t>
            </a:r>
            <a:r>
              <a:rPr lang="en-IN" altLang="x-none" sz="2000" dirty="0">
                <a:solidFill>
                  <a:srgbClr val="EEB42D"/>
                </a:solidFill>
                <a:latin typeface="Arial" panose="020B0604020202020204" pitchFamily="34" charset="0"/>
                <a:hlinkClick r:id="rId2" tooltip="IEEE 802.3"/>
              </a:rPr>
              <a:t>IEEE 802.3</a:t>
            </a:r>
            <a:endParaRPr lang="en-IN" altLang="x-none" sz="2000" dirty="0">
              <a:solidFill>
                <a:srgbClr val="EEB42D"/>
              </a:solidFill>
              <a:latin typeface="Arial" panose="020B0604020202020204" pitchFamily="34" charset="0"/>
            </a:endParaRPr>
          </a:p>
          <a:p>
            <a:endParaRPr lang="en-IN" altLang="x-none" sz="1400"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0">
                                            <p:txEl>
                                              <p:charRg st="0" end="24"/>
                                            </p:txEl>
                                          </p:spTgt>
                                        </p:tgtEl>
                                        <p:attrNameLst>
                                          <p:attrName>style.visibility</p:attrName>
                                        </p:attrNameLst>
                                      </p:cBhvr>
                                      <p:to>
                                        <p:strVal val="visible"/>
                                      </p:to>
                                    </p:set>
                                    <p:animEffect transition="in" filter="wipe(down)">
                                      <p:cBhvr>
                                        <p:cTn id="7" dur="500"/>
                                        <p:tgtEl>
                                          <p:spTgt spid="24580">
                                            <p:txEl>
                                              <p:charRg st="0" end="24"/>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580">
                                            <p:txEl>
                                              <p:charRg st="24" end="88"/>
                                            </p:txEl>
                                          </p:spTgt>
                                        </p:tgtEl>
                                        <p:attrNameLst>
                                          <p:attrName>style.visibility</p:attrName>
                                        </p:attrNameLst>
                                      </p:cBhvr>
                                      <p:to>
                                        <p:strVal val="visible"/>
                                      </p:to>
                                    </p:set>
                                    <p:animEffect transition="in" filter="wipe(down)">
                                      <p:cBhvr>
                                        <p:cTn id="10" dur="500"/>
                                        <p:tgtEl>
                                          <p:spTgt spid="24580">
                                            <p:txEl>
                                              <p:charRg st="24" end="8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580">
                                            <p:txEl>
                                              <p:charRg st="88" end="183"/>
                                            </p:txEl>
                                          </p:spTgt>
                                        </p:tgtEl>
                                        <p:attrNameLst>
                                          <p:attrName>style.visibility</p:attrName>
                                        </p:attrNameLst>
                                      </p:cBhvr>
                                      <p:to>
                                        <p:strVal val="visible"/>
                                      </p:to>
                                    </p:set>
                                    <p:animEffect transition="in" filter="wipe(down)">
                                      <p:cBhvr>
                                        <p:cTn id="13" dur="500"/>
                                        <p:tgtEl>
                                          <p:spTgt spid="24580">
                                            <p:txEl>
                                              <p:charRg st="88" end="18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580">
                                            <p:txEl>
                                              <p:charRg st="183" end="237"/>
                                            </p:txEl>
                                          </p:spTgt>
                                        </p:tgtEl>
                                        <p:attrNameLst>
                                          <p:attrName>style.visibility</p:attrName>
                                        </p:attrNameLst>
                                      </p:cBhvr>
                                      <p:to>
                                        <p:strVal val="visible"/>
                                      </p:to>
                                    </p:set>
                                    <p:animEffect transition="in" filter="wipe(down)">
                                      <p:cBhvr>
                                        <p:cTn id="16" dur="500"/>
                                        <p:tgtEl>
                                          <p:spTgt spid="24580">
                                            <p:txEl>
                                              <p:charRg st="183" end="23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4580">
                                            <p:txEl>
                                              <p:charRg st="237" end="246"/>
                                            </p:txEl>
                                          </p:spTgt>
                                        </p:tgtEl>
                                        <p:attrNameLst>
                                          <p:attrName>style.visibility</p:attrName>
                                        </p:attrNameLst>
                                      </p:cBhvr>
                                      <p:to>
                                        <p:strVal val="visible"/>
                                      </p:to>
                                    </p:set>
                                    <p:animEffect transition="in" filter="wipe(down)">
                                      <p:cBhvr>
                                        <p:cTn id="21" dur="500"/>
                                        <p:tgtEl>
                                          <p:spTgt spid="24580">
                                            <p:txEl>
                                              <p:charRg st="237" end="24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580">
                                            <p:txEl>
                                              <p:charRg st="246" end="344"/>
                                            </p:txEl>
                                          </p:spTgt>
                                        </p:tgtEl>
                                        <p:attrNameLst>
                                          <p:attrName>style.visibility</p:attrName>
                                        </p:attrNameLst>
                                      </p:cBhvr>
                                      <p:to>
                                        <p:strVal val="visible"/>
                                      </p:to>
                                    </p:set>
                                    <p:animEffect transition="in" filter="wipe(down)">
                                      <p:cBhvr>
                                        <p:cTn id="24" dur="500"/>
                                        <p:tgtEl>
                                          <p:spTgt spid="24580">
                                            <p:txEl>
                                              <p:charRg st="246" end="34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4580">
                                            <p:txEl>
                                              <p:charRg st="344" end="401"/>
                                            </p:txEl>
                                          </p:spTgt>
                                        </p:tgtEl>
                                        <p:attrNameLst>
                                          <p:attrName>style.visibility</p:attrName>
                                        </p:attrNameLst>
                                      </p:cBhvr>
                                      <p:to>
                                        <p:strVal val="visible"/>
                                      </p:to>
                                    </p:set>
                                    <p:animEffect transition="in" filter="wipe(down)">
                                      <p:cBhvr>
                                        <p:cTn id="27" dur="500"/>
                                        <p:tgtEl>
                                          <p:spTgt spid="24580">
                                            <p:txEl>
                                              <p:charRg st="344" end="4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80">
                                            <p:txEl>
                                              <p:charRg st="401" end="410"/>
                                            </p:txEl>
                                          </p:spTgt>
                                        </p:tgtEl>
                                        <p:attrNameLst>
                                          <p:attrName>style.visibility</p:attrName>
                                        </p:attrNameLst>
                                      </p:cBhvr>
                                      <p:to>
                                        <p:strVal val="visible"/>
                                      </p:to>
                                    </p:set>
                                    <p:animEffect transition="in" filter="wipe(down)">
                                      <p:cBhvr>
                                        <p:cTn id="32" dur="500"/>
                                        <p:tgtEl>
                                          <p:spTgt spid="24580">
                                            <p:txEl>
                                              <p:charRg st="401" end="41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4580">
                                            <p:txEl>
                                              <p:charRg st="410" end="517"/>
                                            </p:txEl>
                                          </p:spTgt>
                                        </p:tgtEl>
                                        <p:attrNameLst>
                                          <p:attrName>style.visibility</p:attrName>
                                        </p:attrNameLst>
                                      </p:cBhvr>
                                      <p:to>
                                        <p:strVal val="visible"/>
                                      </p:to>
                                    </p:set>
                                    <p:animEffect transition="in" filter="wipe(down)">
                                      <p:cBhvr>
                                        <p:cTn id="35" dur="500"/>
                                        <p:tgtEl>
                                          <p:spTgt spid="24580">
                                            <p:txEl>
                                              <p:charRg st="410" end="5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560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TCP/IP Protocol Suite</a:t>
            </a:r>
            <a:endParaRPr dirty="0">
              <a:solidFill>
                <a:srgbClr val="EEB42D"/>
              </a:solidFill>
            </a:endParaRPr>
          </a:p>
        </p:txBody>
      </p:sp>
      <p:pic>
        <p:nvPicPr>
          <p:cNvPr id="25604" name="Picture 2"/>
          <p:cNvPicPr>
            <a:picLocks noChangeAspect="1"/>
          </p:cNvPicPr>
          <p:nvPr/>
        </p:nvPicPr>
        <p:blipFill>
          <a:blip r:embed="rId1"/>
          <a:stretch>
            <a:fillRect/>
          </a:stretch>
        </p:blipFill>
        <p:spPr>
          <a:xfrm>
            <a:off x="533400" y="876300"/>
            <a:ext cx="8153400" cy="44196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662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Communication Protocols</a:t>
            </a:r>
            <a:endParaRPr dirty="0">
              <a:solidFill>
                <a:srgbClr val="EEB42D"/>
              </a:solidFill>
            </a:endParaRPr>
          </a:p>
        </p:txBody>
      </p:sp>
      <p:sp>
        <p:nvSpPr>
          <p:cNvPr id="26628" name="Rectangle 4"/>
          <p:cNvSpPr/>
          <p:nvPr/>
        </p:nvSpPr>
        <p:spPr>
          <a:xfrm>
            <a:off x="609600" y="876300"/>
            <a:ext cx="8305800" cy="3970338"/>
          </a:xfrm>
          <a:prstGeom prst="rect">
            <a:avLst/>
          </a:prstGeom>
          <a:noFill/>
          <a:ln w="9525">
            <a:noFill/>
          </a:ln>
        </p:spPr>
        <p:txBody>
          <a:bodyPr>
            <a:spAutoFit/>
          </a:bodyPr>
          <a:p>
            <a:r>
              <a:rPr lang="en-IN" altLang="x-none" b="1" dirty="0">
                <a:solidFill>
                  <a:srgbClr val="0070C0"/>
                </a:solidFill>
                <a:latin typeface="Arial" panose="020B0604020202020204" pitchFamily="34" charset="0"/>
              </a:rPr>
              <a:t>Wireless LAN</a:t>
            </a:r>
            <a:endParaRPr lang="en-IN" altLang="x-none" b="1" dirty="0">
              <a:solidFill>
                <a:srgbClr val="0070C0"/>
              </a:solidFill>
              <a:latin typeface="Arial" panose="020B0604020202020204" pitchFamily="34" charset="0"/>
            </a:endParaRPr>
          </a:p>
          <a:p>
            <a:pPr marL="767080" lvl="1" indent="-342900" algn="just">
              <a:buFont typeface="Wingdings" panose="05000000000000000000" pitchFamily="2" charset="2"/>
              <a:buChar char="Ø"/>
            </a:pPr>
            <a:r>
              <a:rPr lang="en-IN" altLang="x-none" dirty="0">
                <a:solidFill>
                  <a:srgbClr val="EEB42D"/>
                </a:solidFill>
                <a:latin typeface="Arial" panose="020B0604020202020204" pitchFamily="34" charset="0"/>
              </a:rPr>
              <a:t>It is standardized by </a:t>
            </a:r>
            <a:r>
              <a:rPr lang="en-IN" altLang="x-none" dirty="0">
                <a:solidFill>
                  <a:srgbClr val="EEB42D"/>
                </a:solidFill>
                <a:latin typeface="Arial" panose="020B0604020202020204" pitchFamily="34" charset="0"/>
                <a:hlinkClick r:id="rId1" tooltip="IEEE 802.11"/>
              </a:rPr>
              <a:t>IEEE 802.11</a:t>
            </a:r>
            <a:r>
              <a:rPr lang="en-IN" altLang="x-none" dirty="0">
                <a:solidFill>
                  <a:srgbClr val="EEB42D"/>
                </a:solidFill>
                <a:latin typeface="Arial" panose="020B0604020202020204" pitchFamily="34" charset="0"/>
              </a:rPr>
              <a:t> and shares many properties with wired Ethernet. </a:t>
            </a:r>
            <a:endParaRPr lang="en-IN" altLang="x-none" dirty="0">
              <a:solidFill>
                <a:srgbClr val="EEB42D"/>
              </a:solidFill>
              <a:latin typeface="Arial" panose="020B0604020202020204" pitchFamily="34" charset="0"/>
            </a:endParaRPr>
          </a:p>
          <a:p>
            <a:endParaRPr lang="en-IN" altLang="x-none" b="1" dirty="0">
              <a:solidFill>
                <a:srgbClr val="0070C0"/>
              </a:solidFill>
              <a:latin typeface="Arial" panose="020B0604020202020204" pitchFamily="34" charset="0"/>
            </a:endParaRPr>
          </a:p>
          <a:p>
            <a:r>
              <a:rPr lang="en-IN" altLang="x-none" b="1" dirty="0">
                <a:solidFill>
                  <a:srgbClr val="0070C0"/>
                </a:solidFill>
                <a:latin typeface="Arial" panose="020B0604020202020204" pitchFamily="34" charset="0"/>
              </a:rPr>
              <a:t>SONET/SDH</a:t>
            </a:r>
            <a:endParaRPr lang="en-IN" altLang="x-none" b="1" dirty="0">
              <a:solidFill>
                <a:srgbClr val="0070C0"/>
              </a:solidFill>
              <a:latin typeface="Arial" panose="020B0604020202020204" pitchFamily="34" charset="0"/>
            </a:endParaRPr>
          </a:p>
          <a:p>
            <a:pPr marL="767080" lvl="1" indent="-342900" algn="just">
              <a:buFont typeface="Wingdings" panose="05000000000000000000" pitchFamily="2" charset="2"/>
              <a:buChar char="Ø"/>
            </a:pPr>
            <a:r>
              <a:rPr lang="en-IN" altLang="x-none" dirty="0">
                <a:solidFill>
                  <a:srgbClr val="EEB42D"/>
                </a:solidFill>
                <a:latin typeface="Arial" panose="020B0604020202020204" pitchFamily="34" charset="0"/>
                <a:hlinkClick r:id="rId2" tooltip="Synchronous optical networking"/>
              </a:rPr>
              <a:t>Synchronous optical networking</a:t>
            </a:r>
            <a:r>
              <a:rPr lang="en-IN" altLang="x-none" dirty="0">
                <a:solidFill>
                  <a:srgbClr val="EEB42D"/>
                </a:solidFill>
                <a:latin typeface="Arial" panose="020B0604020202020204" pitchFamily="34" charset="0"/>
              </a:rPr>
              <a:t> (SONET) and Synchronous Digital Hierarchy (SDH) are standardized </a:t>
            </a:r>
            <a:r>
              <a:rPr lang="en-IN" altLang="x-none" dirty="0">
                <a:solidFill>
                  <a:srgbClr val="EEB42D"/>
                </a:solidFill>
                <a:latin typeface="Arial" panose="020B0604020202020204" pitchFamily="34" charset="0"/>
                <a:hlinkClick r:id="rId3" tooltip="Multiplexing"/>
              </a:rPr>
              <a:t>multiplexing</a:t>
            </a:r>
            <a:r>
              <a:rPr lang="en-IN" altLang="x-none" dirty="0">
                <a:solidFill>
                  <a:srgbClr val="EEB42D"/>
                </a:solidFill>
                <a:latin typeface="Arial" panose="020B0604020202020204" pitchFamily="34" charset="0"/>
              </a:rPr>
              <a:t> protocols that transfer multiple digital bit streams over optical Fibre using lasers. </a:t>
            </a:r>
            <a:endParaRPr lang="en-IN" altLang="x-none" dirty="0">
              <a:solidFill>
                <a:srgbClr val="EEB42D"/>
              </a:solidFill>
              <a:latin typeface="Arial" panose="020B0604020202020204" pitchFamily="34" charset="0"/>
            </a:endParaRPr>
          </a:p>
          <a:p>
            <a:endParaRPr lang="en-IN" altLang="x-none" b="1" dirty="0">
              <a:solidFill>
                <a:srgbClr val="0070C0"/>
              </a:solidFill>
              <a:latin typeface="Arial" panose="020B0604020202020204" pitchFamily="34" charset="0"/>
            </a:endParaRPr>
          </a:p>
          <a:p>
            <a:r>
              <a:rPr lang="en-IN" altLang="x-none" b="1" dirty="0">
                <a:solidFill>
                  <a:srgbClr val="0070C0"/>
                </a:solidFill>
                <a:latin typeface="Arial" panose="020B0604020202020204" pitchFamily="34" charset="0"/>
              </a:rPr>
              <a:t>Asynchronous Transfer Mode(ATM)</a:t>
            </a:r>
            <a:endParaRPr lang="en-IN" altLang="x-none" b="1" dirty="0">
              <a:solidFill>
                <a:srgbClr val="0070C0"/>
              </a:solidFill>
              <a:latin typeface="Arial" panose="020B0604020202020204" pitchFamily="34" charset="0"/>
            </a:endParaRPr>
          </a:p>
          <a:p>
            <a:pPr marL="767080" lvl="1" indent="-342900" algn="just">
              <a:buFont typeface="Wingdings" panose="05000000000000000000" pitchFamily="2" charset="2"/>
              <a:buChar char="Ø"/>
            </a:pPr>
            <a:r>
              <a:rPr lang="en-IN" altLang="x-none" dirty="0">
                <a:solidFill>
                  <a:srgbClr val="EEB42D"/>
                </a:solidFill>
                <a:latin typeface="Arial" panose="020B0604020202020204" pitchFamily="34" charset="0"/>
              </a:rPr>
              <a:t>It uses asynchronous </a:t>
            </a:r>
            <a:r>
              <a:rPr lang="en-IN" altLang="x-none" dirty="0">
                <a:solidFill>
                  <a:srgbClr val="EEB42D"/>
                </a:solidFill>
                <a:latin typeface="Arial" panose="020B0604020202020204" pitchFamily="34" charset="0"/>
                <a:hlinkClick r:id="rId4" tooltip="Time-division multiplexing"/>
              </a:rPr>
              <a:t>time-division multiplexing</a:t>
            </a:r>
            <a:r>
              <a:rPr lang="en-IN" altLang="x-none" dirty="0">
                <a:solidFill>
                  <a:srgbClr val="EEB42D"/>
                </a:solidFill>
                <a:latin typeface="Arial" panose="020B0604020202020204" pitchFamily="34" charset="0"/>
              </a:rPr>
              <a:t> and encodes data into small, fixed-sized </a:t>
            </a:r>
            <a:r>
              <a:rPr lang="en-IN" altLang="x-none" dirty="0">
                <a:solidFill>
                  <a:srgbClr val="EEB42D"/>
                </a:solidFill>
                <a:latin typeface="Arial" panose="020B0604020202020204" pitchFamily="34" charset="0"/>
                <a:hlinkClick r:id="rId5" tooltip="Cell relay"/>
              </a:rPr>
              <a:t>cells</a:t>
            </a:r>
            <a:r>
              <a:rPr lang="en-IN" altLang="x-none" dirty="0">
                <a:solidFill>
                  <a:srgbClr val="EEB42D"/>
                </a:solidFill>
                <a:latin typeface="Arial" panose="020B0604020202020204" pitchFamily="34" charset="0"/>
              </a:rPr>
              <a:t>.</a:t>
            </a:r>
            <a:endParaRPr lang="en-IN" altLang="x-none" dirty="0">
              <a:solidFill>
                <a:srgbClr val="EEB42D"/>
              </a:solidFill>
              <a:latin typeface="Arial" panose="020B0604020202020204" pitchFamily="34" charset="0"/>
            </a:endParaRPr>
          </a:p>
          <a:p>
            <a:pPr marL="767080" lvl="1" indent="-342900" algn="just">
              <a:buFont typeface="Wingdings" panose="05000000000000000000" pitchFamily="2" charset="2"/>
              <a:buChar char="Ø"/>
            </a:pPr>
            <a:r>
              <a:rPr lang="en-IN" altLang="x-none" dirty="0">
                <a:solidFill>
                  <a:srgbClr val="EEB42D"/>
                </a:solidFill>
                <a:latin typeface="Arial" panose="020B0604020202020204" pitchFamily="34" charset="0"/>
              </a:rPr>
              <a:t>Good choice for a network that handle both traditional high-throughput data traffic, and real-time, </a:t>
            </a:r>
            <a:r>
              <a:rPr lang="en-IN" altLang="x-none" dirty="0">
                <a:solidFill>
                  <a:srgbClr val="EEB42D"/>
                </a:solidFill>
                <a:latin typeface="Arial" panose="020B0604020202020204" pitchFamily="34" charset="0"/>
                <a:hlinkClick r:id="rId6" tooltip="Latency (engineering)"/>
              </a:rPr>
              <a:t>low-latency</a:t>
            </a:r>
            <a:r>
              <a:rPr lang="en-IN" altLang="x-none" dirty="0">
                <a:solidFill>
                  <a:srgbClr val="EEB42D"/>
                </a:solidFill>
                <a:latin typeface="Arial" panose="020B0604020202020204" pitchFamily="34" charset="0"/>
              </a:rPr>
              <a:t> content such as voice and video. </a:t>
            </a:r>
            <a:endParaRPr lang="en-IN" altLang="x-none"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8">
                                            <p:txEl>
                                              <p:charRg st="0" end="13"/>
                                            </p:txEl>
                                          </p:spTgt>
                                        </p:tgtEl>
                                        <p:attrNameLst>
                                          <p:attrName>style.visibility</p:attrName>
                                        </p:attrNameLst>
                                      </p:cBhvr>
                                      <p:to>
                                        <p:strVal val="visible"/>
                                      </p:to>
                                    </p:set>
                                    <p:animEffect transition="in" filter="wipe(down)">
                                      <p:cBhvr>
                                        <p:cTn id="7" dur="500"/>
                                        <p:tgtEl>
                                          <p:spTgt spid="26628">
                                            <p:txEl>
                                              <p:charRg st="0" end="1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628">
                                            <p:txEl>
                                              <p:charRg st="13" end="96"/>
                                            </p:txEl>
                                          </p:spTgt>
                                        </p:tgtEl>
                                        <p:attrNameLst>
                                          <p:attrName>style.visibility</p:attrName>
                                        </p:attrNameLst>
                                      </p:cBhvr>
                                      <p:to>
                                        <p:strVal val="visible"/>
                                      </p:to>
                                    </p:set>
                                    <p:animEffect transition="in" filter="wipe(down)">
                                      <p:cBhvr>
                                        <p:cTn id="10" dur="500"/>
                                        <p:tgtEl>
                                          <p:spTgt spid="26628">
                                            <p:txEl>
                                              <p:charRg st="13" end="9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6628">
                                            <p:txEl>
                                              <p:charRg st="97" end="107"/>
                                            </p:txEl>
                                          </p:spTgt>
                                        </p:tgtEl>
                                        <p:attrNameLst>
                                          <p:attrName>style.visibility</p:attrName>
                                        </p:attrNameLst>
                                      </p:cBhvr>
                                      <p:to>
                                        <p:strVal val="visible"/>
                                      </p:to>
                                    </p:set>
                                    <p:animEffect transition="in" filter="wipe(down)">
                                      <p:cBhvr>
                                        <p:cTn id="15" dur="500"/>
                                        <p:tgtEl>
                                          <p:spTgt spid="26628">
                                            <p:txEl>
                                              <p:charRg st="97" end="107"/>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6628">
                                            <p:txEl>
                                              <p:charRg st="107" end="303"/>
                                            </p:txEl>
                                          </p:spTgt>
                                        </p:tgtEl>
                                        <p:attrNameLst>
                                          <p:attrName>style.visibility</p:attrName>
                                        </p:attrNameLst>
                                      </p:cBhvr>
                                      <p:to>
                                        <p:strVal val="visible"/>
                                      </p:to>
                                    </p:set>
                                    <p:animEffect transition="in" filter="wipe(down)">
                                      <p:cBhvr>
                                        <p:cTn id="18" dur="500"/>
                                        <p:tgtEl>
                                          <p:spTgt spid="26628">
                                            <p:txEl>
                                              <p:charRg st="107" end="30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6628">
                                            <p:txEl>
                                              <p:charRg st="304" end="336"/>
                                            </p:txEl>
                                          </p:spTgt>
                                        </p:tgtEl>
                                        <p:attrNameLst>
                                          <p:attrName>style.visibility</p:attrName>
                                        </p:attrNameLst>
                                      </p:cBhvr>
                                      <p:to>
                                        <p:strVal val="visible"/>
                                      </p:to>
                                    </p:set>
                                    <p:animEffect transition="in" filter="wipe(down)">
                                      <p:cBhvr>
                                        <p:cTn id="23" dur="500"/>
                                        <p:tgtEl>
                                          <p:spTgt spid="26628">
                                            <p:txEl>
                                              <p:charRg st="304" end="336"/>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628">
                                            <p:txEl>
                                              <p:charRg st="336" end="432"/>
                                            </p:txEl>
                                          </p:spTgt>
                                        </p:tgtEl>
                                        <p:attrNameLst>
                                          <p:attrName>style.visibility</p:attrName>
                                        </p:attrNameLst>
                                      </p:cBhvr>
                                      <p:to>
                                        <p:strVal val="visible"/>
                                      </p:to>
                                    </p:set>
                                    <p:animEffect transition="in" filter="wipe(down)">
                                      <p:cBhvr>
                                        <p:cTn id="26" dur="500"/>
                                        <p:tgtEl>
                                          <p:spTgt spid="26628">
                                            <p:txEl>
                                              <p:charRg st="336" end="432"/>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628">
                                            <p:txEl>
                                              <p:charRg st="432" end="578"/>
                                            </p:txEl>
                                          </p:spTgt>
                                        </p:tgtEl>
                                        <p:attrNameLst>
                                          <p:attrName>style.visibility</p:attrName>
                                        </p:attrNameLst>
                                      </p:cBhvr>
                                      <p:to>
                                        <p:strVal val="visible"/>
                                      </p:to>
                                    </p:set>
                                    <p:animEffect transition="in" filter="wipe(down)">
                                      <p:cBhvr>
                                        <p:cTn id="29" dur="500"/>
                                        <p:tgtEl>
                                          <p:spTgt spid="26628">
                                            <p:txEl>
                                              <p:charRg st="432" end="5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9"/>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7651" name="Rectangle 11"/>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Types of Networks</a:t>
            </a:r>
            <a:endParaRPr dirty="0">
              <a:solidFill>
                <a:srgbClr val="EEB42D"/>
              </a:solidFill>
            </a:endParaRPr>
          </a:p>
        </p:txBody>
      </p:sp>
      <p:sp>
        <p:nvSpPr>
          <p:cNvPr id="27652" name="Rectangle 11"/>
          <p:cNvSpPr/>
          <p:nvPr/>
        </p:nvSpPr>
        <p:spPr>
          <a:xfrm>
            <a:off x="685800" y="1333500"/>
            <a:ext cx="6172200" cy="2586038"/>
          </a:xfrm>
          <a:prstGeom prst="rect">
            <a:avLst/>
          </a:prstGeom>
          <a:noFill/>
          <a:ln w="9525">
            <a:noFill/>
          </a:ln>
        </p:spPr>
        <p:txBody>
          <a:bodyPr>
            <a:spAutoFit/>
          </a:bodyPr>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Personal Area Network (PAN)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Local Area Network (LAN)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Campus Area Network (CAN)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Metropolitan Area Network (MAN)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Wide Area Network (WAN)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Storage-Area Network (SAN)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lang="en-IN" altLang="x-none" dirty="0">
                <a:solidFill>
                  <a:srgbClr val="EEB42D"/>
                </a:solidFill>
                <a:latin typeface="Arial" panose="020B0604020202020204" pitchFamily="34" charset="0"/>
              </a:rPr>
              <a:t> Virtual Private Network (VPN)</a:t>
            </a:r>
            <a:endParaRPr lang="en-IN" altLang="x-none"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dirty="0">
                <a:solidFill>
                  <a:srgbClr val="EEB42D"/>
                </a:solidFill>
                <a:latin typeface="Arial" panose="020B0604020202020204" pitchFamily="34" charset="0"/>
              </a:rPr>
              <a:t>Client Server Network</a:t>
            </a:r>
            <a:endParaRPr dirty="0">
              <a:solidFill>
                <a:srgbClr val="EEB42D"/>
              </a:solidFill>
              <a:latin typeface="Arial" panose="020B0604020202020204" pitchFamily="34" charset="0"/>
            </a:endParaRPr>
          </a:p>
          <a:p>
            <a:pPr marL="342900" indent="-342900">
              <a:buFont typeface="Arial Black" panose="020B0A04020102020204" pitchFamily="34" charset="0"/>
              <a:buAutoNum type="arabicPeriod"/>
            </a:pPr>
            <a:r>
              <a:rPr dirty="0">
                <a:solidFill>
                  <a:srgbClr val="EEB42D"/>
                </a:solidFill>
                <a:latin typeface="Arial" panose="020B0604020202020204" pitchFamily="34" charset="0"/>
              </a:rPr>
              <a:t>Peer to Peer Network (P2P)</a:t>
            </a:r>
            <a:endParaRPr lang="en-IN" altLang="x-none"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xEl>
                                              <p:charRg st="0" end="29"/>
                                            </p:txEl>
                                          </p:spTgt>
                                        </p:tgtEl>
                                        <p:attrNameLst>
                                          <p:attrName>style.visibility</p:attrName>
                                        </p:attrNameLst>
                                      </p:cBhvr>
                                      <p:to>
                                        <p:strVal val="visible"/>
                                      </p:to>
                                    </p:set>
                                    <p:animEffect transition="in" filter="wipe(down)">
                                      <p:cBhvr>
                                        <p:cTn id="7" dur="500"/>
                                        <p:tgtEl>
                                          <p:spTgt spid="27652">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2">
                                            <p:txEl>
                                              <p:charRg st="29" end="55"/>
                                            </p:txEl>
                                          </p:spTgt>
                                        </p:tgtEl>
                                        <p:attrNameLst>
                                          <p:attrName>style.visibility</p:attrName>
                                        </p:attrNameLst>
                                      </p:cBhvr>
                                      <p:to>
                                        <p:strVal val="visible"/>
                                      </p:to>
                                    </p:set>
                                    <p:animEffect transition="in" filter="wipe(down)">
                                      <p:cBhvr>
                                        <p:cTn id="12" dur="500"/>
                                        <p:tgtEl>
                                          <p:spTgt spid="27652">
                                            <p:txEl>
                                              <p:charRg st="29"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652">
                                            <p:txEl>
                                              <p:charRg st="55" end="82"/>
                                            </p:txEl>
                                          </p:spTgt>
                                        </p:tgtEl>
                                        <p:attrNameLst>
                                          <p:attrName>style.visibility</p:attrName>
                                        </p:attrNameLst>
                                      </p:cBhvr>
                                      <p:to>
                                        <p:strVal val="visible"/>
                                      </p:to>
                                    </p:set>
                                    <p:animEffect transition="in" filter="wipe(down)">
                                      <p:cBhvr>
                                        <p:cTn id="17" dur="500"/>
                                        <p:tgtEl>
                                          <p:spTgt spid="27652">
                                            <p:txEl>
                                              <p:charRg st="55"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52">
                                            <p:txEl>
                                              <p:charRg st="82" end="115"/>
                                            </p:txEl>
                                          </p:spTgt>
                                        </p:tgtEl>
                                        <p:attrNameLst>
                                          <p:attrName>style.visibility</p:attrName>
                                        </p:attrNameLst>
                                      </p:cBhvr>
                                      <p:to>
                                        <p:strVal val="visible"/>
                                      </p:to>
                                    </p:set>
                                    <p:animEffect transition="in" filter="wipe(down)">
                                      <p:cBhvr>
                                        <p:cTn id="22" dur="500"/>
                                        <p:tgtEl>
                                          <p:spTgt spid="27652">
                                            <p:txEl>
                                              <p:charRg st="82"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652">
                                            <p:txEl>
                                              <p:charRg st="115" end="140"/>
                                            </p:txEl>
                                          </p:spTgt>
                                        </p:tgtEl>
                                        <p:attrNameLst>
                                          <p:attrName>style.visibility</p:attrName>
                                        </p:attrNameLst>
                                      </p:cBhvr>
                                      <p:to>
                                        <p:strVal val="visible"/>
                                      </p:to>
                                    </p:set>
                                    <p:animEffect transition="in" filter="wipe(down)">
                                      <p:cBhvr>
                                        <p:cTn id="27" dur="500"/>
                                        <p:tgtEl>
                                          <p:spTgt spid="27652">
                                            <p:txEl>
                                              <p:charRg st="115" end="1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652">
                                            <p:txEl>
                                              <p:charRg st="140" end="168"/>
                                            </p:txEl>
                                          </p:spTgt>
                                        </p:tgtEl>
                                        <p:attrNameLst>
                                          <p:attrName>style.visibility</p:attrName>
                                        </p:attrNameLst>
                                      </p:cBhvr>
                                      <p:to>
                                        <p:strVal val="visible"/>
                                      </p:to>
                                    </p:set>
                                    <p:animEffect transition="in" filter="wipe(down)">
                                      <p:cBhvr>
                                        <p:cTn id="32" dur="500"/>
                                        <p:tgtEl>
                                          <p:spTgt spid="27652">
                                            <p:txEl>
                                              <p:charRg st="140" end="16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652">
                                            <p:txEl>
                                              <p:charRg st="168" end="199"/>
                                            </p:txEl>
                                          </p:spTgt>
                                        </p:tgtEl>
                                        <p:attrNameLst>
                                          <p:attrName>style.visibility</p:attrName>
                                        </p:attrNameLst>
                                      </p:cBhvr>
                                      <p:to>
                                        <p:strVal val="visible"/>
                                      </p:to>
                                    </p:set>
                                    <p:animEffect transition="in" filter="wipe(down)">
                                      <p:cBhvr>
                                        <p:cTn id="37" dur="500"/>
                                        <p:tgtEl>
                                          <p:spTgt spid="27652">
                                            <p:txEl>
                                              <p:charRg st="168" end="1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652">
                                            <p:txEl>
                                              <p:charRg st="199" end="221"/>
                                            </p:txEl>
                                          </p:spTgt>
                                        </p:tgtEl>
                                        <p:attrNameLst>
                                          <p:attrName>style.visibility</p:attrName>
                                        </p:attrNameLst>
                                      </p:cBhvr>
                                      <p:to>
                                        <p:strVal val="visible"/>
                                      </p:to>
                                    </p:set>
                                    <p:animEffect transition="in" filter="wipe(down)">
                                      <p:cBhvr>
                                        <p:cTn id="42" dur="500"/>
                                        <p:tgtEl>
                                          <p:spTgt spid="27652">
                                            <p:txEl>
                                              <p:charRg st="199"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652">
                                            <p:txEl>
                                              <p:charRg st="221" end="248"/>
                                            </p:txEl>
                                          </p:spTgt>
                                        </p:tgtEl>
                                        <p:attrNameLst>
                                          <p:attrName>style.visibility</p:attrName>
                                        </p:attrNameLst>
                                      </p:cBhvr>
                                      <p:to>
                                        <p:strVal val="visible"/>
                                      </p:to>
                                    </p:set>
                                    <p:animEffect transition="in" filter="wipe(down)">
                                      <p:cBhvr>
                                        <p:cTn id="47" dur="500"/>
                                        <p:tgtEl>
                                          <p:spTgt spid="27652">
                                            <p:txEl>
                                              <p:charRg st="221"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867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1. Personal Area Network</a:t>
            </a:r>
            <a:endParaRPr dirty="0">
              <a:solidFill>
                <a:srgbClr val="EEB42D"/>
              </a:solidFill>
            </a:endParaRPr>
          </a:p>
        </p:txBody>
      </p:sp>
      <p:sp>
        <p:nvSpPr>
          <p:cNvPr id="28676" name="Rectangle 3"/>
          <p:cNvSpPr/>
          <p:nvPr/>
        </p:nvSpPr>
        <p:spPr>
          <a:xfrm>
            <a:off x="381000" y="914400"/>
            <a:ext cx="4114800" cy="4524375"/>
          </a:xfrm>
          <a:prstGeom prst="rect">
            <a:avLst/>
          </a:prstGeom>
          <a:noFill/>
          <a:ln w="9525">
            <a:noFill/>
          </a:ln>
        </p:spPr>
        <p:txBody>
          <a:bodyPr>
            <a:spAutoFit/>
          </a:bodyPr>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Personal Area Network (PAN) is a computer network used for data transmission amongst devices such as computers, telephones, tablets and personal digital assistants. </a:t>
            </a:r>
            <a:endParaRPr lang="en-IN" altLang="x-none" b="1"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b="1" dirty="0">
                <a:solidFill>
                  <a:srgbClr val="EEB42D"/>
                </a:solidFill>
                <a:latin typeface="Arial" panose="020B0604020202020204" pitchFamily="34" charset="0"/>
              </a:rPr>
              <a:t>Also Known as HAN (Home Area Network)</a:t>
            </a:r>
            <a:endParaRPr lang="en-IN" altLang="x-none" b="1"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 PANs can be used for communication amongst the personal devices themselves (interpersonal communication), or for connecting to a higher level network and the Internet (an uplink) where one "master" device takes up the role as internet router.</a:t>
            </a:r>
            <a:endParaRPr dirty="0">
              <a:solidFill>
                <a:srgbClr val="EEB42D"/>
              </a:solidFill>
              <a:latin typeface="Arial" panose="020B0604020202020204" pitchFamily="34" charset="0"/>
            </a:endParaRPr>
          </a:p>
        </p:txBody>
      </p:sp>
      <p:pic>
        <p:nvPicPr>
          <p:cNvPr id="28677" name="Picture 2"/>
          <p:cNvPicPr>
            <a:picLocks noChangeAspect="1"/>
          </p:cNvPicPr>
          <p:nvPr/>
        </p:nvPicPr>
        <p:blipFill>
          <a:blip r:embed="rId1"/>
          <a:stretch>
            <a:fillRect/>
          </a:stretch>
        </p:blipFill>
        <p:spPr>
          <a:xfrm>
            <a:off x="4800600" y="952500"/>
            <a:ext cx="3733800" cy="4343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6">
                                            <p:txEl>
                                              <p:charRg st="0" end="166"/>
                                            </p:txEl>
                                          </p:spTgt>
                                        </p:tgtEl>
                                        <p:attrNameLst>
                                          <p:attrName>style.visibility</p:attrName>
                                        </p:attrNameLst>
                                      </p:cBhvr>
                                      <p:to>
                                        <p:strVal val="visible"/>
                                      </p:to>
                                    </p:set>
                                    <p:animEffect transition="in" filter="wipe(down)">
                                      <p:cBhvr>
                                        <p:cTn id="7" dur="500"/>
                                        <p:tgtEl>
                                          <p:spTgt spid="28676">
                                            <p:txEl>
                                              <p:charRg st="0" end="1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6">
                                            <p:txEl>
                                              <p:charRg st="166" end="204"/>
                                            </p:txEl>
                                          </p:spTgt>
                                        </p:tgtEl>
                                        <p:attrNameLst>
                                          <p:attrName>style.visibility</p:attrName>
                                        </p:attrNameLst>
                                      </p:cBhvr>
                                      <p:to>
                                        <p:strVal val="visible"/>
                                      </p:to>
                                    </p:set>
                                    <p:animEffect transition="in" filter="wipe(down)">
                                      <p:cBhvr>
                                        <p:cTn id="12" dur="500"/>
                                        <p:tgtEl>
                                          <p:spTgt spid="28676">
                                            <p:txEl>
                                              <p:charRg st="166" end="2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6">
                                            <p:txEl>
                                              <p:charRg st="204" end="448"/>
                                            </p:txEl>
                                          </p:spTgt>
                                        </p:tgtEl>
                                        <p:attrNameLst>
                                          <p:attrName>style.visibility</p:attrName>
                                        </p:attrNameLst>
                                      </p:cBhvr>
                                      <p:to>
                                        <p:strVal val="visible"/>
                                      </p:to>
                                    </p:set>
                                    <p:animEffect transition="in" filter="wipe(down)">
                                      <p:cBhvr>
                                        <p:cTn id="17" dur="500"/>
                                        <p:tgtEl>
                                          <p:spTgt spid="28676">
                                            <p:txEl>
                                              <p:charRg st="204" end="4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2969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2. Local Area Network</a:t>
            </a:r>
            <a:endParaRPr dirty="0">
              <a:solidFill>
                <a:srgbClr val="EEB42D"/>
              </a:solidFill>
            </a:endParaRPr>
          </a:p>
        </p:txBody>
      </p:sp>
      <p:sp>
        <p:nvSpPr>
          <p:cNvPr id="29700" name="Text Box 6"/>
          <p:cNvSpPr txBox="1"/>
          <p:nvPr/>
        </p:nvSpPr>
        <p:spPr>
          <a:xfrm>
            <a:off x="609600" y="1104900"/>
            <a:ext cx="3733800" cy="2578100"/>
          </a:xfrm>
          <a:prstGeom prst="rect">
            <a:avLst/>
          </a:prstGeom>
          <a:noFill/>
          <a:ln w="9525">
            <a:noFill/>
          </a:ln>
        </p:spPr>
        <p:txBody>
          <a:bodyPr lIns="84899" tIns="42449" rIns="84899" bIns="42449">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Xerox Corporation worked in collaboration with DEC and Intel to create Ethernet, which is the most pervasive LAN architecture used today.</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Ethernet has evolved and has seen significant improvements in regard to speed and efficiency.</a:t>
            </a:r>
            <a:endParaRPr lang="en-IN" altLang="x-none" dirty="0">
              <a:solidFill>
                <a:srgbClr val="EEB42D"/>
              </a:solidFill>
              <a:latin typeface="Arial" panose="020B0604020202020204" pitchFamily="34" charset="0"/>
            </a:endParaRPr>
          </a:p>
        </p:txBody>
      </p:sp>
      <p:pic>
        <p:nvPicPr>
          <p:cNvPr id="29701" name="Picture 2" descr="Image result for LAN network images"/>
          <p:cNvPicPr>
            <a:picLocks noChangeAspect="1"/>
          </p:cNvPicPr>
          <p:nvPr/>
        </p:nvPicPr>
        <p:blipFill>
          <a:blip r:embed="rId1"/>
          <a:stretch>
            <a:fillRect/>
          </a:stretch>
        </p:blipFill>
        <p:spPr>
          <a:xfrm>
            <a:off x="4419600" y="1181100"/>
            <a:ext cx="4305300" cy="2038350"/>
          </a:xfrm>
          <a:prstGeom prst="rect">
            <a:avLst/>
          </a:prstGeom>
          <a:noFill/>
          <a:ln w="9525">
            <a:noFill/>
          </a:ln>
        </p:spPr>
      </p:pic>
      <p:sp>
        <p:nvSpPr>
          <p:cNvPr id="8" name="TextBox 7"/>
          <p:cNvSpPr txBox="1"/>
          <p:nvPr/>
        </p:nvSpPr>
        <p:spPr>
          <a:xfrm>
            <a:off x="533400" y="3771900"/>
            <a:ext cx="7924800" cy="1477963"/>
          </a:xfrm>
          <a:prstGeom prst="rect">
            <a:avLst/>
          </a:prstGeom>
          <a:noFill/>
        </p:spPr>
        <p:txBody>
          <a:bodyPr>
            <a:spAutoFit/>
          </a:bodyPr>
          <a:lstStyle/>
          <a:p>
            <a:pPr marL="342900" marR="0" indent="-342900" algn="just" defTabSz="914400">
              <a:buClrTx/>
              <a:buSzTx/>
              <a:buFont typeface="Wingdings" panose="05000000000000000000" pitchFamily="2" charset="2"/>
              <a:buChar char="Ø"/>
              <a:defRPr/>
            </a:pPr>
            <a:r>
              <a:rPr kumimoji="0" lang="en-IN" kern="1200" cap="none" spc="0" normalizeH="0" baseline="0" noProof="0" dirty="0">
                <a:solidFill>
                  <a:srgbClr val="EEB42D"/>
                </a:solidFill>
                <a:latin typeface="Arial" panose="020B0604020202020204" pitchFamily="34" charset="0"/>
                <a:ea typeface="+mn-ea"/>
                <a:cs typeface="+mn-cs"/>
              </a:rPr>
              <a:t>An upside of a LAN is fast data transfer with data speed that can reach up to 10Gbps.</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algn="just" defTabSz="914400">
              <a:buClrTx/>
              <a:buSzTx/>
              <a:buFont typeface="Wingdings" panose="05000000000000000000" pitchFamily="2" charset="2"/>
              <a:buChar char="Ø"/>
              <a:defRPr/>
            </a:pPr>
            <a:r>
              <a:rPr kumimoji="0" lang="en-IN" kern="1200" cap="none" spc="0" normalizeH="0" baseline="0" noProof="0" dirty="0">
                <a:solidFill>
                  <a:srgbClr val="EEB42D"/>
                </a:solidFill>
                <a:latin typeface="Arial" panose="020B0604020202020204" pitchFamily="34" charset="0"/>
                <a:ea typeface="+mn-ea"/>
                <a:cs typeface="+mn-cs"/>
              </a:rPr>
              <a:t>Other significant LAN technologies are </a:t>
            </a:r>
            <a:r>
              <a:rPr kumimoji="0" lang="en-IN" kern="1200" cap="none" spc="0" normalizeH="0" baseline="0" noProof="0" dirty="0" err="1">
                <a:solidFill>
                  <a:srgbClr val="EEB42D"/>
                </a:solidFill>
                <a:latin typeface="Arial" panose="020B0604020202020204" pitchFamily="34" charset="0"/>
                <a:ea typeface="+mn-ea"/>
                <a:cs typeface="+mn-cs"/>
              </a:rPr>
              <a:t>Fiber</a:t>
            </a:r>
            <a:r>
              <a:rPr kumimoji="0" lang="en-IN" kern="1200" cap="none" spc="0" normalizeH="0" baseline="0" noProof="0" dirty="0">
                <a:solidFill>
                  <a:srgbClr val="EEB42D"/>
                </a:solidFill>
                <a:latin typeface="Arial" panose="020B0604020202020204" pitchFamily="34" charset="0"/>
                <a:ea typeface="+mn-ea"/>
                <a:cs typeface="+mn-cs"/>
              </a:rPr>
              <a:t> Distributed Data Interface (FDDI) and token </a:t>
            </a:r>
            <a:r>
              <a:rPr kumimoji="0" lang="en-US" kern="1200" cap="none" spc="0" normalizeH="0" baseline="0" noProof="0" dirty="0">
                <a:solidFill>
                  <a:srgbClr val="EEB42D"/>
                </a:solidFill>
                <a:latin typeface="Arial" panose="020B0604020202020204" pitchFamily="34" charset="0"/>
                <a:ea typeface="+mn-ea"/>
                <a:cs typeface="+mn-cs"/>
              </a:rPr>
              <a:t>ring.</a:t>
            </a:r>
            <a:endParaRPr kumimoji="0" lang="en-US" kern="1200" cap="none" spc="0" normalizeH="0" baseline="0" noProof="0" dirty="0">
              <a:solidFill>
                <a:srgbClr val="EEB42D"/>
              </a:solidFill>
              <a:latin typeface="Arial" panose="020B0604020202020204" pitchFamily="34" charset="0"/>
              <a:ea typeface="+mn-ea"/>
              <a:cs typeface="+mn-cs"/>
            </a:endParaRPr>
          </a:p>
          <a:p>
            <a:pPr marR="0" defTabSz="914400">
              <a:buClrTx/>
              <a:buSzTx/>
              <a:buFontTx/>
              <a:buNone/>
              <a:defRPr/>
            </a:pPr>
            <a:endParaRPr kumimoji="0" lang="en-IN" kern="1200" cap="none" spc="0" normalizeH="0" baseline="0" noProof="0" dirty="0">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0">
                                            <p:txEl>
                                              <p:charRg st="0" end="138"/>
                                            </p:txEl>
                                          </p:spTgt>
                                        </p:tgtEl>
                                        <p:attrNameLst>
                                          <p:attrName>style.visibility</p:attrName>
                                        </p:attrNameLst>
                                      </p:cBhvr>
                                      <p:to>
                                        <p:strVal val="visible"/>
                                      </p:to>
                                    </p:set>
                                    <p:animEffect transition="in" filter="wipe(down)">
                                      <p:cBhvr>
                                        <p:cTn id="7" dur="500"/>
                                        <p:tgtEl>
                                          <p:spTgt spid="29700">
                                            <p:txEl>
                                              <p:charRg st="0" end="1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700">
                                            <p:txEl>
                                              <p:charRg st="138" end="232"/>
                                            </p:txEl>
                                          </p:spTgt>
                                        </p:tgtEl>
                                        <p:attrNameLst>
                                          <p:attrName>style.visibility</p:attrName>
                                        </p:attrNameLst>
                                      </p:cBhvr>
                                      <p:to>
                                        <p:strVal val="visible"/>
                                      </p:to>
                                    </p:set>
                                    <p:animEffect transition="in" filter="wipe(down)">
                                      <p:cBhvr>
                                        <p:cTn id="12" dur="500"/>
                                        <p:tgtEl>
                                          <p:spTgt spid="29700">
                                            <p:txEl>
                                              <p:charRg st="138"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072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3. Campus Area Network</a:t>
            </a:r>
            <a:endParaRPr dirty="0">
              <a:solidFill>
                <a:srgbClr val="EEB42D"/>
              </a:solidFill>
            </a:endParaRPr>
          </a:p>
        </p:txBody>
      </p:sp>
      <p:sp>
        <p:nvSpPr>
          <p:cNvPr id="30724" name="Text Box 6"/>
          <p:cNvSpPr txBox="1"/>
          <p:nvPr/>
        </p:nvSpPr>
        <p:spPr>
          <a:xfrm>
            <a:off x="609600" y="1104900"/>
            <a:ext cx="3886200" cy="2855913"/>
          </a:xfrm>
          <a:prstGeom prst="rect">
            <a:avLst/>
          </a:prstGeom>
          <a:noFill/>
          <a:ln w="9525">
            <a:noFill/>
          </a:ln>
        </p:spPr>
        <p:txBody>
          <a:bodyPr lIns="84899" tIns="42449" rIns="84899" bIns="42449">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Larger than LANs, but smaller than metropolitan area networks these types of networks are typically seen in universities, large K-12 school districts or small businesses.</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They can be spread across several buildings that are fairly close to each other so users can share resources</a:t>
            </a:r>
            <a:endParaRPr lang="en-IN" altLang="x-none" dirty="0">
              <a:solidFill>
                <a:srgbClr val="EEB42D"/>
              </a:solidFill>
              <a:latin typeface="Arial" panose="020B0604020202020204" pitchFamily="34" charset="0"/>
            </a:endParaRPr>
          </a:p>
        </p:txBody>
      </p:sp>
      <p:pic>
        <p:nvPicPr>
          <p:cNvPr id="30725" name="Picture 2" descr="Image result for campus area network images"/>
          <p:cNvPicPr>
            <a:picLocks noChangeAspect="1"/>
          </p:cNvPicPr>
          <p:nvPr/>
        </p:nvPicPr>
        <p:blipFill>
          <a:blip r:embed="rId1"/>
          <a:stretch>
            <a:fillRect/>
          </a:stretch>
        </p:blipFill>
        <p:spPr>
          <a:xfrm>
            <a:off x="4724400" y="1181100"/>
            <a:ext cx="4038600" cy="3886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4">
                                            <p:txEl>
                                              <p:charRg st="0" end="171"/>
                                            </p:txEl>
                                          </p:spTgt>
                                        </p:tgtEl>
                                        <p:attrNameLst>
                                          <p:attrName>style.visibility</p:attrName>
                                        </p:attrNameLst>
                                      </p:cBhvr>
                                      <p:to>
                                        <p:strVal val="visible"/>
                                      </p:to>
                                    </p:set>
                                    <p:animEffect transition="in" filter="wipe(down)">
                                      <p:cBhvr>
                                        <p:cTn id="7" dur="500"/>
                                        <p:tgtEl>
                                          <p:spTgt spid="30724">
                                            <p:txEl>
                                              <p:charRg st="0" end="1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4">
                                            <p:txEl>
                                              <p:charRg st="171" end="280"/>
                                            </p:txEl>
                                          </p:spTgt>
                                        </p:tgtEl>
                                        <p:attrNameLst>
                                          <p:attrName>style.visibility</p:attrName>
                                        </p:attrNameLst>
                                      </p:cBhvr>
                                      <p:to>
                                        <p:strVal val="visible"/>
                                      </p:to>
                                    </p:set>
                                    <p:animEffect transition="in" filter="wipe(down)">
                                      <p:cBhvr>
                                        <p:cTn id="12" dur="500"/>
                                        <p:tgtEl>
                                          <p:spTgt spid="30724">
                                            <p:txEl>
                                              <p:charRg st="171" end="2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174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4. Metropolitan Area Network</a:t>
            </a:r>
            <a:endParaRPr dirty="0">
              <a:solidFill>
                <a:srgbClr val="EEB42D"/>
              </a:solidFill>
            </a:endParaRPr>
          </a:p>
        </p:txBody>
      </p:sp>
      <p:sp>
        <p:nvSpPr>
          <p:cNvPr id="31748" name="Text Box 11"/>
          <p:cNvSpPr txBox="1"/>
          <p:nvPr/>
        </p:nvSpPr>
        <p:spPr>
          <a:xfrm>
            <a:off x="533400" y="3314700"/>
            <a:ext cx="8229600" cy="2024063"/>
          </a:xfrm>
          <a:prstGeom prst="rect">
            <a:avLst/>
          </a:prstGeom>
          <a:noFill/>
          <a:ln w="9525">
            <a:noFill/>
          </a:ln>
        </p:spPr>
        <p:txBody>
          <a:bodyPr lIns="84899" tIns="42449" rIns="84899" bIns="42449">
            <a:spAutoFit/>
          </a:bodyPr>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A MAN is larger than a LAN but smaller than or equal in size to a WAN. </a:t>
            </a:r>
            <a:endParaRPr lang="en-IN" altLang="x-none"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The size range anywhere from 5 to 50km in diameter.</a:t>
            </a:r>
            <a:endParaRPr lang="en-IN" altLang="x-none"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MANs are typically owned and managed by a single entity. </a:t>
            </a:r>
            <a:endParaRPr lang="en-IN" altLang="x-none"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This could be an ISP or telecommunications company that sells its services to end-users in that metropolitan area. </a:t>
            </a:r>
            <a:endParaRPr lang="en-IN" altLang="x-none" dirty="0">
              <a:solidFill>
                <a:srgbClr val="EEB42D"/>
              </a:solidFill>
              <a:latin typeface="Arial" panose="020B0604020202020204" pitchFamily="34" charset="0"/>
            </a:endParaRPr>
          </a:p>
          <a:p>
            <a:pPr marL="342900" indent="-342900" algn="just">
              <a:buFont typeface="Arial Black" panose="020B0A04020102020204" pitchFamily="34" charset="0"/>
              <a:buAutoNum type="arabicPeriod"/>
            </a:pPr>
            <a:r>
              <a:rPr lang="en-IN" altLang="x-none" dirty="0">
                <a:solidFill>
                  <a:srgbClr val="EEB42D"/>
                </a:solidFill>
                <a:latin typeface="Arial" panose="020B0604020202020204" pitchFamily="34" charset="0"/>
              </a:rPr>
              <a:t>For all intents and purposes, a MAN has the same characteristics as a WAN with distance constraints.</a:t>
            </a:r>
            <a:endParaRPr dirty="0">
              <a:solidFill>
                <a:srgbClr val="EEB42D"/>
              </a:solidFill>
              <a:latin typeface="Arial" panose="020B0604020202020204" pitchFamily="34" charset="0"/>
            </a:endParaRPr>
          </a:p>
        </p:txBody>
      </p:sp>
      <p:pic>
        <p:nvPicPr>
          <p:cNvPr id="31749" name="Picture 6" descr="Image result for man network images"/>
          <p:cNvPicPr>
            <a:picLocks noChangeAspect="1"/>
          </p:cNvPicPr>
          <p:nvPr/>
        </p:nvPicPr>
        <p:blipFill>
          <a:blip r:embed="rId1"/>
          <a:stretch>
            <a:fillRect/>
          </a:stretch>
        </p:blipFill>
        <p:spPr>
          <a:xfrm>
            <a:off x="1600200" y="952500"/>
            <a:ext cx="6245225" cy="2286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8">
                                            <p:txEl>
                                              <p:charRg st="0" end="72"/>
                                            </p:txEl>
                                          </p:spTgt>
                                        </p:tgtEl>
                                        <p:attrNameLst>
                                          <p:attrName>style.visibility</p:attrName>
                                        </p:attrNameLst>
                                      </p:cBhvr>
                                      <p:to>
                                        <p:strVal val="visible"/>
                                      </p:to>
                                    </p:set>
                                    <p:animEffect transition="in" filter="wipe(down)">
                                      <p:cBhvr>
                                        <p:cTn id="7" dur="500"/>
                                        <p:tgtEl>
                                          <p:spTgt spid="31748">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748">
                                            <p:txEl>
                                              <p:charRg st="72" end="124"/>
                                            </p:txEl>
                                          </p:spTgt>
                                        </p:tgtEl>
                                        <p:attrNameLst>
                                          <p:attrName>style.visibility</p:attrName>
                                        </p:attrNameLst>
                                      </p:cBhvr>
                                      <p:to>
                                        <p:strVal val="visible"/>
                                      </p:to>
                                    </p:set>
                                    <p:animEffect transition="in" filter="wipe(down)">
                                      <p:cBhvr>
                                        <p:cTn id="12" dur="500"/>
                                        <p:tgtEl>
                                          <p:spTgt spid="31748">
                                            <p:txEl>
                                              <p:charRg st="72" end="1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48">
                                            <p:txEl>
                                              <p:charRg st="124" end="182"/>
                                            </p:txEl>
                                          </p:spTgt>
                                        </p:tgtEl>
                                        <p:attrNameLst>
                                          <p:attrName>style.visibility</p:attrName>
                                        </p:attrNameLst>
                                      </p:cBhvr>
                                      <p:to>
                                        <p:strVal val="visible"/>
                                      </p:to>
                                    </p:set>
                                    <p:animEffect transition="in" filter="wipe(down)">
                                      <p:cBhvr>
                                        <p:cTn id="17" dur="500"/>
                                        <p:tgtEl>
                                          <p:spTgt spid="31748">
                                            <p:txEl>
                                              <p:charRg st="124" end="1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748">
                                            <p:txEl>
                                              <p:charRg st="182" end="298"/>
                                            </p:txEl>
                                          </p:spTgt>
                                        </p:tgtEl>
                                        <p:attrNameLst>
                                          <p:attrName>style.visibility</p:attrName>
                                        </p:attrNameLst>
                                      </p:cBhvr>
                                      <p:to>
                                        <p:strVal val="visible"/>
                                      </p:to>
                                    </p:set>
                                    <p:animEffect transition="in" filter="wipe(down)">
                                      <p:cBhvr>
                                        <p:cTn id="22" dur="500"/>
                                        <p:tgtEl>
                                          <p:spTgt spid="31748">
                                            <p:txEl>
                                              <p:charRg st="182" end="2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48">
                                            <p:txEl>
                                              <p:charRg st="298" end="399"/>
                                            </p:txEl>
                                          </p:spTgt>
                                        </p:tgtEl>
                                        <p:attrNameLst>
                                          <p:attrName>style.visibility</p:attrName>
                                        </p:attrNameLst>
                                      </p:cBhvr>
                                      <p:to>
                                        <p:strVal val="visible"/>
                                      </p:to>
                                    </p:set>
                                    <p:animEffect transition="in" filter="wipe(down)">
                                      <p:cBhvr>
                                        <p:cTn id="27" dur="500"/>
                                        <p:tgtEl>
                                          <p:spTgt spid="31748">
                                            <p:txEl>
                                              <p:charRg st="298" end="3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123" name="Rectangle 4"/>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The Computer Network</a:t>
            </a:r>
            <a:endParaRPr dirty="0">
              <a:solidFill>
                <a:srgbClr val="EEB42D"/>
              </a:solidFill>
            </a:endParaRPr>
          </a:p>
        </p:txBody>
      </p:sp>
      <p:sp>
        <p:nvSpPr>
          <p:cNvPr id="5125" name="Text Box 6"/>
          <p:cNvSpPr txBox="1">
            <a:spLocks noChangeArrowheads="1"/>
          </p:cNvSpPr>
          <p:nvPr/>
        </p:nvSpPr>
        <p:spPr bwMode="auto">
          <a:xfrm>
            <a:off x="685800" y="1257300"/>
            <a:ext cx="8077200" cy="4548188"/>
          </a:xfrm>
          <a:prstGeom prst="rect">
            <a:avLst/>
          </a:prstGeom>
          <a:noFill/>
          <a:ln w="9525">
            <a:noFill/>
            <a:miter lim="800000"/>
          </a:ln>
        </p:spPr>
        <p:txBody>
          <a:bodyPr lIns="84899" tIns="42449" rIns="84899" bIns="42449">
            <a:spAutoFit/>
          </a:bodyPr>
          <a:lstStyle/>
          <a:p>
            <a:pPr marL="457200" marR="0" indent="-457200" algn="just" defTabSz="914400">
              <a:buClrTx/>
              <a:buSzTx/>
              <a:buFont typeface="Wingdings" panose="05000000000000000000" pitchFamily="2" charset="2"/>
              <a:buChar char="Ø"/>
              <a:defRPr/>
            </a:pPr>
            <a:r>
              <a:rPr kumimoji="0" lang="en-IN" sz="2000" kern="1200" cap="none" spc="0" normalizeH="0" baseline="0" noProof="0" dirty="0">
                <a:solidFill>
                  <a:srgbClr val="EEB42D"/>
                </a:solidFill>
                <a:latin typeface="Arial" panose="020B0604020202020204" pitchFamily="34" charset="0"/>
                <a:ea typeface="+mn-ea"/>
                <a:cs typeface="+mn-cs"/>
              </a:rPr>
              <a:t>A </a:t>
            </a:r>
            <a:r>
              <a:rPr kumimoji="0" lang="en-IN" sz="2000" b="1" kern="1200" cap="none" spc="0" normalizeH="0" baseline="0" noProof="0" dirty="0">
                <a:solidFill>
                  <a:srgbClr val="EEB42D"/>
                </a:solidFill>
                <a:latin typeface="Arial" panose="020B0604020202020204" pitchFamily="34" charset="0"/>
                <a:ea typeface="+mn-ea"/>
                <a:cs typeface="+mn-cs"/>
              </a:rPr>
              <a:t>computer network</a:t>
            </a:r>
            <a:r>
              <a:rPr kumimoji="0" lang="en-IN" sz="2000" kern="1200" cap="none" spc="0" normalizeH="0" baseline="0" noProof="0" dirty="0">
                <a:solidFill>
                  <a:srgbClr val="EEB42D"/>
                </a:solidFill>
                <a:latin typeface="Arial" panose="020B0604020202020204" pitchFamily="34" charset="0"/>
                <a:ea typeface="+mn-ea"/>
                <a:cs typeface="+mn-cs"/>
              </a:rPr>
              <a:t> is a group of computers/devices(</a:t>
            </a:r>
            <a:r>
              <a:rPr kumimoji="0" lang="en-IN" sz="2000" kern="1200" cap="none" spc="0" normalizeH="0" baseline="0" noProof="0" dirty="0">
                <a:solidFill>
                  <a:srgbClr val="0070C0"/>
                </a:solidFill>
                <a:latin typeface="Arial" panose="020B0604020202020204" pitchFamily="34" charset="0"/>
                <a:ea typeface="+mn-ea"/>
                <a:cs typeface="+mn-cs"/>
              </a:rPr>
              <a:t>Nodes</a:t>
            </a:r>
            <a:r>
              <a:rPr kumimoji="0" lang="en-IN" sz="2000" kern="1200" cap="none" spc="0" normalizeH="0" baseline="0" noProof="0" dirty="0">
                <a:solidFill>
                  <a:srgbClr val="EEB42D"/>
                </a:solidFill>
                <a:latin typeface="Arial" panose="020B0604020202020204" pitchFamily="34" charset="0"/>
                <a:ea typeface="+mn-ea"/>
                <a:cs typeface="+mn-cs"/>
              </a:rPr>
              <a:t>) that use a set of common communication</a:t>
            </a:r>
            <a:r>
              <a:rPr kumimoji="0" lang="en-IN" sz="2000" kern="1200" cap="none" spc="0" normalizeH="0" baseline="0" noProof="0" dirty="0">
                <a:solidFill>
                  <a:srgbClr val="0070C0"/>
                </a:solidFill>
                <a:latin typeface="Arial" panose="020B0604020202020204" pitchFamily="34" charset="0"/>
                <a:ea typeface="+mn-ea"/>
                <a:cs typeface="+mn-cs"/>
              </a:rPr>
              <a:t> protocols </a:t>
            </a:r>
            <a:r>
              <a:rPr kumimoji="0" lang="en-IN" sz="2000" kern="1200" cap="none" spc="0" normalizeH="0" baseline="0" noProof="0" dirty="0">
                <a:solidFill>
                  <a:srgbClr val="EEB42D"/>
                </a:solidFill>
                <a:latin typeface="Arial" panose="020B0604020202020204" pitchFamily="34" charset="0"/>
                <a:ea typeface="+mn-ea"/>
                <a:cs typeface="+mn-cs"/>
              </a:rPr>
              <a:t>over digital </a:t>
            </a:r>
            <a:r>
              <a:rPr kumimoji="0" lang="en-IN" sz="2000" kern="1200" cap="none" spc="0" normalizeH="0" baseline="0" noProof="0" dirty="0">
                <a:solidFill>
                  <a:srgbClr val="0070C0"/>
                </a:solidFill>
                <a:latin typeface="Arial" panose="020B0604020202020204" pitchFamily="34" charset="0"/>
                <a:ea typeface="+mn-ea"/>
                <a:cs typeface="+mn-cs"/>
              </a:rPr>
              <a:t>interconnections</a:t>
            </a:r>
            <a:r>
              <a:rPr kumimoji="0" lang="en-IN" sz="2000" kern="1200" cap="none" spc="0" normalizeH="0" baseline="0" noProof="0" dirty="0">
                <a:solidFill>
                  <a:srgbClr val="EEB42D"/>
                </a:solidFill>
                <a:latin typeface="Arial" panose="020B0604020202020204" pitchFamily="34" charset="0"/>
                <a:ea typeface="+mn-ea"/>
                <a:cs typeface="+mn-cs"/>
              </a:rPr>
              <a:t> for the purpose of sharing resources located on or provided by the network nodes.</a:t>
            </a:r>
            <a:endParaRPr kumimoji="0" lang="en-IN" sz="2000" kern="1200" cap="none" spc="0" normalizeH="0" baseline="0" noProof="0" dirty="0">
              <a:solidFill>
                <a:srgbClr val="EEB42D"/>
              </a:solidFill>
              <a:latin typeface="Arial" panose="020B0604020202020204" pitchFamily="34" charset="0"/>
              <a:ea typeface="+mn-ea"/>
              <a:cs typeface="+mn-cs"/>
            </a:endParaRPr>
          </a:p>
          <a:p>
            <a:pPr marL="457200" marR="0" indent="-457200" algn="just" defTabSz="914400">
              <a:buClrTx/>
              <a:buSzTx/>
              <a:buFont typeface="Wingdings" panose="05000000000000000000" pitchFamily="2" charset="2"/>
              <a:buChar char="Ø"/>
              <a:defRPr/>
            </a:pPr>
            <a:r>
              <a:rPr kumimoji="0" lang="en-IN" sz="2000" kern="1200" cap="none" spc="0" normalizeH="0" baseline="0" noProof="0" dirty="0">
                <a:solidFill>
                  <a:srgbClr val="EEB42D"/>
                </a:solidFill>
                <a:latin typeface="Arial" panose="020B0604020202020204" pitchFamily="34" charset="0"/>
                <a:ea typeface="+mn-ea"/>
                <a:cs typeface="+mn-cs"/>
              </a:rPr>
              <a:t>The </a:t>
            </a:r>
            <a:r>
              <a:rPr kumimoji="0" lang="en-IN" sz="2000" kern="1200" cap="none" spc="0" normalizeH="0" baseline="0" noProof="0" dirty="0">
                <a:solidFill>
                  <a:srgbClr val="0070C0"/>
                </a:solidFill>
                <a:latin typeface="Arial" panose="020B0604020202020204" pitchFamily="34" charset="0"/>
                <a:ea typeface="+mn-ea"/>
                <a:cs typeface="+mn-cs"/>
              </a:rPr>
              <a:t>nodes </a:t>
            </a:r>
            <a:r>
              <a:rPr kumimoji="0" lang="en-IN" sz="2000" kern="1200" cap="none" spc="0" normalizeH="0" baseline="0" noProof="0" dirty="0">
                <a:solidFill>
                  <a:srgbClr val="EEB42D"/>
                </a:solidFill>
                <a:latin typeface="Arial" panose="020B0604020202020204" pitchFamily="34" charset="0"/>
                <a:ea typeface="+mn-ea"/>
                <a:cs typeface="+mn-cs"/>
              </a:rPr>
              <a:t>of a computer network may include personal computers, servers, networking hardware, or other specialised or general-purpose hosts.</a:t>
            </a:r>
            <a:endParaRPr kumimoji="0" lang="en-IN" sz="2000" kern="1200" cap="none" spc="0" normalizeH="0" baseline="0" noProof="0" dirty="0">
              <a:solidFill>
                <a:srgbClr val="EEB42D"/>
              </a:solidFill>
              <a:latin typeface="Arial" panose="020B0604020202020204" pitchFamily="34" charset="0"/>
              <a:ea typeface="+mn-ea"/>
              <a:cs typeface="+mn-cs"/>
            </a:endParaRPr>
          </a:p>
          <a:p>
            <a:pPr marL="457200" marR="0" indent="-457200" algn="just" defTabSz="914400">
              <a:buClrTx/>
              <a:buSzTx/>
              <a:buFont typeface="Wingdings" panose="05000000000000000000" pitchFamily="2" charset="2"/>
              <a:buChar char="Ø"/>
              <a:defRPr/>
            </a:pPr>
            <a:r>
              <a:rPr kumimoji="0" lang="en-IN" sz="2000" kern="1200" cap="none" spc="0" normalizeH="0" baseline="0" noProof="0" dirty="0">
                <a:solidFill>
                  <a:srgbClr val="EEB42D"/>
                </a:solidFill>
                <a:latin typeface="Arial" panose="020B0604020202020204" pitchFamily="34" charset="0"/>
                <a:ea typeface="+mn-ea"/>
                <a:cs typeface="+mn-cs"/>
              </a:rPr>
              <a:t>The </a:t>
            </a:r>
            <a:r>
              <a:rPr kumimoji="0" lang="en-IN" sz="2000" kern="1200" cap="none" spc="0" normalizeH="0" baseline="0" noProof="0" dirty="0">
                <a:solidFill>
                  <a:srgbClr val="0070C0"/>
                </a:solidFill>
                <a:latin typeface="Arial" panose="020B0604020202020204" pitchFamily="34" charset="0"/>
                <a:ea typeface="+mn-ea"/>
                <a:cs typeface="+mn-cs"/>
              </a:rPr>
              <a:t>interconnections</a:t>
            </a:r>
            <a:r>
              <a:rPr kumimoji="0" lang="en-IN" sz="2000" kern="1200" cap="none" spc="0" normalizeH="0" baseline="0" noProof="0" dirty="0">
                <a:solidFill>
                  <a:srgbClr val="EEB42D"/>
                </a:solidFill>
                <a:latin typeface="Arial" panose="020B0604020202020204" pitchFamily="34" charset="0"/>
                <a:ea typeface="+mn-ea"/>
                <a:cs typeface="+mn-cs"/>
              </a:rPr>
              <a:t> between </a:t>
            </a:r>
            <a:r>
              <a:rPr kumimoji="0" lang="en-IN" sz="2000" kern="1200" cap="none" spc="0" normalizeH="0" baseline="0" noProof="0" dirty="0">
                <a:solidFill>
                  <a:srgbClr val="0070C0"/>
                </a:solidFill>
                <a:latin typeface="Arial" panose="020B0604020202020204" pitchFamily="34" charset="0"/>
                <a:ea typeface="+mn-ea"/>
                <a:cs typeface="+mn-cs"/>
              </a:rPr>
              <a:t>nodes</a:t>
            </a:r>
            <a:r>
              <a:rPr kumimoji="0" lang="en-IN" sz="2000" kern="1200" cap="none" spc="0" normalizeH="0" baseline="0" noProof="0" dirty="0">
                <a:solidFill>
                  <a:srgbClr val="EEB42D"/>
                </a:solidFill>
                <a:latin typeface="Arial" panose="020B0604020202020204" pitchFamily="34" charset="0"/>
                <a:ea typeface="+mn-ea"/>
                <a:cs typeface="+mn-cs"/>
              </a:rPr>
              <a:t> are formed from a broad spectrum of telecommunication network technologies, based on physically wired, optical, and wireless technologies.</a:t>
            </a:r>
            <a:endParaRPr kumimoji="0" lang="en-IN" sz="2000" kern="1200" cap="none" spc="0" normalizeH="0" baseline="0" noProof="0" dirty="0">
              <a:solidFill>
                <a:srgbClr val="EEB42D"/>
              </a:solidFill>
              <a:latin typeface="Arial" panose="020B0604020202020204" pitchFamily="34" charset="0"/>
              <a:ea typeface="+mn-ea"/>
              <a:cs typeface="+mn-cs"/>
            </a:endParaRPr>
          </a:p>
          <a:p>
            <a:pPr marL="457200" marR="0" indent="-457200" algn="just" defTabSz="914400">
              <a:buClrTx/>
              <a:buSzTx/>
              <a:buFont typeface="Wingdings" panose="05000000000000000000" pitchFamily="2" charset="2"/>
              <a:buChar char="Ø"/>
              <a:defRPr/>
            </a:pPr>
            <a:r>
              <a:rPr kumimoji="0" lang="en-IN" sz="2000" kern="1200" cap="none" spc="0" normalizeH="0" baseline="0" noProof="0" dirty="0">
                <a:solidFill>
                  <a:srgbClr val="EEB42D"/>
                </a:solidFill>
                <a:latin typeface="Arial" panose="020B0604020202020204" pitchFamily="34" charset="0"/>
                <a:ea typeface="+mn-ea"/>
                <a:cs typeface="+mn-cs"/>
              </a:rPr>
              <a:t>A </a:t>
            </a:r>
            <a:r>
              <a:rPr kumimoji="0" lang="en-IN" sz="2000" kern="1200" cap="none" spc="0" normalizeH="0" baseline="0" noProof="0" dirty="0">
                <a:solidFill>
                  <a:srgbClr val="0070C0"/>
                </a:solidFill>
                <a:latin typeface="Arial" panose="020B0604020202020204" pitchFamily="34" charset="0"/>
                <a:ea typeface="+mn-ea"/>
                <a:cs typeface="+mn-cs"/>
              </a:rPr>
              <a:t>communication protocol </a:t>
            </a:r>
            <a:r>
              <a:rPr kumimoji="0" lang="en-IN" sz="2000" kern="1200" cap="none" spc="0" normalizeH="0" baseline="0" noProof="0" dirty="0">
                <a:solidFill>
                  <a:srgbClr val="EEB42D"/>
                </a:solidFill>
                <a:latin typeface="Arial" panose="020B0604020202020204" pitchFamily="34" charset="0"/>
                <a:ea typeface="+mn-ea"/>
                <a:cs typeface="+mn-cs"/>
              </a:rPr>
              <a:t>is a set of rules for exchanging information over a network.</a:t>
            </a:r>
            <a:r>
              <a:rPr kumimoji="0" lang="en-IN" sz="2400" kern="1200" cap="none" spc="0" normalizeH="0" baseline="0" noProof="0" dirty="0">
                <a:latin typeface="Arial" panose="020B0604020202020204" pitchFamily="34" charset="0"/>
                <a:ea typeface="+mn-ea"/>
                <a:cs typeface="+mn-cs"/>
              </a:rPr>
              <a:t> physically wired, optical, and wireless</a:t>
            </a:r>
            <a:endParaRPr kumimoji="0" lang="en-IN" sz="2400" kern="1200" cap="none" spc="0" normalizeH="0" baseline="0" noProof="0" dirty="0">
              <a:solidFill>
                <a:srgbClr val="0070C0"/>
              </a:solidFill>
              <a:latin typeface="Arial" panose="020B0604020202020204" pitchFamily="34" charset="0"/>
              <a:ea typeface="+mn-ea"/>
              <a:cs typeface="+mn-cs"/>
            </a:endParaRPr>
          </a:p>
          <a:p>
            <a:pPr marR="0" defTabSz="914400">
              <a:buClrTx/>
              <a:buSzTx/>
              <a:buFontTx/>
              <a:buNone/>
              <a:defRPr/>
            </a:pPr>
            <a:endParaRPr kumimoji="0" lang="en-US" sz="2200" kern="1200" cap="none" spc="0" normalizeH="0" baseline="0" noProof="0" dirty="0">
              <a:solidFill>
                <a:srgbClr val="EEB42D"/>
              </a:solidFill>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5">
                                            <p:txEl>
                                              <p:charRg st="0" end="219"/>
                                            </p:txEl>
                                          </p:spTgt>
                                        </p:tgtEl>
                                        <p:attrNameLst>
                                          <p:attrName>style.visibility</p:attrName>
                                        </p:attrNameLst>
                                      </p:cBhvr>
                                      <p:to>
                                        <p:strVal val="visible"/>
                                      </p:to>
                                    </p:set>
                                    <p:animEffect transition="in" filter="wipe(down)">
                                      <p:cBhvr>
                                        <p:cTn id="7" dur="500"/>
                                        <p:tgtEl>
                                          <p:spTgt spid="5125">
                                            <p:txEl>
                                              <p:charRg st="0" end="2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5">
                                            <p:txEl>
                                              <p:charRg st="219" end="360"/>
                                            </p:txEl>
                                          </p:spTgt>
                                        </p:tgtEl>
                                        <p:attrNameLst>
                                          <p:attrName>style.visibility</p:attrName>
                                        </p:attrNameLst>
                                      </p:cBhvr>
                                      <p:to>
                                        <p:strVal val="visible"/>
                                      </p:to>
                                    </p:set>
                                    <p:animEffect transition="in" filter="wipe(down)">
                                      <p:cBhvr>
                                        <p:cTn id="12" dur="500"/>
                                        <p:tgtEl>
                                          <p:spTgt spid="5125">
                                            <p:txEl>
                                              <p:charRg st="219" end="3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5">
                                            <p:txEl>
                                              <p:charRg st="360" end="534"/>
                                            </p:txEl>
                                          </p:spTgt>
                                        </p:tgtEl>
                                        <p:attrNameLst>
                                          <p:attrName>style.visibility</p:attrName>
                                        </p:attrNameLst>
                                      </p:cBhvr>
                                      <p:to>
                                        <p:strVal val="visible"/>
                                      </p:to>
                                    </p:set>
                                    <p:animEffect transition="in" filter="wipe(down)">
                                      <p:cBhvr>
                                        <p:cTn id="17" dur="500"/>
                                        <p:tgtEl>
                                          <p:spTgt spid="5125">
                                            <p:txEl>
                                              <p:charRg st="360" end="5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5">
                                            <p:txEl>
                                              <p:charRg st="534" end="660"/>
                                            </p:txEl>
                                          </p:spTgt>
                                        </p:tgtEl>
                                        <p:attrNameLst>
                                          <p:attrName>style.visibility</p:attrName>
                                        </p:attrNameLst>
                                      </p:cBhvr>
                                      <p:to>
                                        <p:strVal val="visible"/>
                                      </p:to>
                                    </p:set>
                                    <p:animEffect transition="in" filter="wipe(down)">
                                      <p:cBhvr>
                                        <p:cTn id="22" dur="500"/>
                                        <p:tgtEl>
                                          <p:spTgt spid="5125">
                                            <p:txEl>
                                              <p:charRg st="534" end="6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277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5. Wide Area Network</a:t>
            </a:r>
            <a:endParaRPr dirty="0">
              <a:solidFill>
                <a:srgbClr val="EEB42D"/>
              </a:solidFill>
            </a:endParaRPr>
          </a:p>
        </p:txBody>
      </p:sp>
      <p:pic>
        <p:nvPicPr>
          <p:cNvPr id="32772" name="Picture 5" descr="WAN">
            <a:hlinkClick r:id="rId1"/>
          </p:cNvPr>
          <p:cNvPicPr>
            <a:picLocks noChangeAspect="1"/>
          </p:cNvPicPr>
          <p:nvPr/>
        </p:nvPicPr>
        <p:blipFill>
          <a:blip r:embed="rId2"/>
          <a:stretch>
            <a:fillRect/>
          </a:stretch>
        </p:blipFill>
        <p:spPr>
          <a:xfrm>
            <a:off x="2590800" y="1181100"/>
            <a:ext cx="2667000" cy="1846263"/>
          </a:xfrm>
          <a:prstGeom prst="rect">
            <a:avLst/>
          </a:prstGeom>
          <a:noFill/>
          <a:ln w="76200" cap="flat" cmpd="sng">
            <a:solidFill>
              <a:srgbClr val="E84B02"/>
            </a:solidFill>
            <a:prstDash val="solid"/>
            <a:miter/>
            <a:headEnd type="none" w="med" len="med"/>
            <a:tailEnd type="none" w="med" len="med"/>
          </a:ln>
        </p:spPr>
      </p:pic>
      <p:sp>
        <p:nvSpPr>
          <p:cNvPr id="32773" name="Text Box 11"/>
          <p:cNvSpPr txBox="1"/>
          <p:nvPr/>
        </p:nvSpPr>
        <p:spPr>
          <a:xfrm>
            <a:off x="914400" y="3365500"/>
            <a:ext cx="7620000" cy="1609725"/>
          </a:xfrm>
          <a:prstGeom prst="rect">
            <a:avLst/>
          </a:prstGeom>
          <a:noFill/>
          <a:ln w="9525">
            <a:noFill/>
          </a:ln>
        </p:spPr>
        <p:txBody>
          <a:bodyPr lIns="84899" tIns="42449" rIns="84899" bIns="42449">
            <a:spAutoFit/>
          </a:bodyPr>
          <a:p>
            <a:pPr marL="219075" indent="-219075">
              <a:spcBef>
                <a:spcPct val="50000"/>
              </a:spcBef>
              <a:buChar char="•"/>
            </a:pPr>
            <a:r>
              <a:rPr b="1" dirty="0">
                <a:solidFill>
                  <a:srgbClr val="EEB42D"/>
                </a:solidFill>
                <a:latin typeface="Arial" panose="020B0604020202020204" pitchFamily="34" charset="0"/>
              </a:rPr>
              <a:t>A Wide Area Network exist over a large area</a:t>
            </a:r>
            <a:endParaRPr b="1" dirty="0">
              <a:solidFill>
                <a:srgbClr val="EEB42D"/>
              </a:solidFill>
              <a:latin typeface="Arial" panose="020B0604020202020204" pitchFamily="34" charset="0"/>
            </a:endParaRPr>
          </a:p>
          <a:p>
            <a:pPr marL="219075" indent="-219075">
              <a:spcBef>
                <a:spcPct val="50000"/>
              </a:spcBef>
              <a:buChar char="•"/>
            </a:pPr>
            <a:r>
              <a:rPr b="1" dirty="0">
                <a:solidFill>
                  <a:srgbClr val="EEB42D"/>
                </a:solidFill>
                <a:latin typeface="Arial" panose="020B0604020202020204" pitchFamily="34" charset="0"/>
              </a:rPr>
              <a:t>Data travels through telephone or cable lines </a:t>
            </a:r>
            <a:endParaRPr b="1" dirty="0">
              <a:solidFill>
                <a:srgbClr val="EEB42D"/>
              </a:solidFill>
              <a:latin typeface="Arial" panose="020B0604020202020204" pitchFamily="34" charset="0"/>
            </a:endParaRPr>
          </a:p>
          <a:p>
            <a:pPr marL="219075" indent="-219075">
              <a:spcBef>
                <a:spcPct val="50000"/>
              </a:spcBef>
              <a:buChar char="•"/>
            </a:pPr>
            <a:r>
              <a:rPr b="1" dirty="0">
                <a:solidFill>
                  <a:srgbClr val="EEB42D"/>
                </a:solidFill>
                <a:latin typeface="Arial" panose="020B0604020202020204" pitchFamily="34" charset="0"/>
              </a:rPr>
              <a:t>Usually requires a Modem</a:t>
            </a:r>
            <a:endParaRPr b="1" dirty="0">
              <a:solidFill>
                <a:srgbClr val="EEB42D"/>
              </a:solidFill>
              <a:latin typeface="Arial" panose="020B0604020202020204" pitchFamily="34" charset="0"/>
            </a:endParaRPr>
          </a:p>
          <a:p>
            <a:pPr marL="219075" indent="-219075">
              <a:spcBef>
                <a:spcPct val="50000"/>
              </a:spcBef>
              <a:buChar char="•"/>
            </a:pPr>
            <a:r>
              <a:rPr b="1" dirty="0">
                <a:solidFill>
                  <a:srgbClr val="EEB42D"/>
                </a:solidFill>
                <a:latin typeface="Arial" panose="020B0604020202020204" pitchFamily="34" charset="0"/>
              </a:rPr>
              <a:t>The world’s largest Wide Area Network in the Internet</a:t>
            </a:r>
            <a:endParaRPr b="1" dirty="0">
              <a:solidFill>
                <a:srgbClr val="EEB42D"/>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3">
                                            <p:txEl>
                                              <p:charRg st="0" end="44"/>
                                            </p:txEl>
                                          </p:spTgt>
                                        </p:tgtEl>
                                        <p:attrNameLst>
                                          <p:attrName>style.visibility</p:attrName>
                                        </p:attrNameLst>
                                      </p:cBhvr>
                                      <p:to>
                                        <p:strVal val="visible"/>
                                      </p:to>
                                    </p:set>
                                    <p:animEffect transition="in" filter="wipe(down)">
                                      <p:cBhvr>
                                        <p:cTn id="7" dur="500"/>
                                        <p:tgtEl>
                                          <p:spTgt spid="32773">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773">
                                            <p:txEl>
                                              <p:charRg st="44" end="91"/>
                                            </p:txEl>
                                          </p:spTgt>
                                        </p:tgtEl>
                                        <p:attrNameLst>
                                          <p:attrName>style.visibility</p:attrName>
                                        </p:attrNameLst>
                                      </p:cBhvr>
                                      <p:to>
                                        <p:strVal val="visible"/>
                                      </p:to>
                                    </p:set>
                                    <p:animEffect transition="in" filter="wipe(down)">
                                      <p:cBhvr>
                                        <p:cTn id="12" dur="500"/>
                                        <p:tgtEl>
                                          <p:spTgt spid="32773">
                                            <p:txEl>
                                              <p:charRg st="44"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773">
                                            <p:txEl>
                                              <p:charRg st="91" end="116"/>
                                            </p:txEl>
                                          </p:spTgt>
                                        </p:tgtEl>
                                        <p:attrNameLst>
                                          <p:attrName>style.visibility</p:attrName>
                                        </p:attrNameLst>
                                      </p:cBhvr>
                                      <p:to>
                                        <p:strVal val="visible"/>
                                      </p:to>
                                    </p:set>
                                    <p:animEffect transition="in" filter="wipe(down)">
                                      <p:cBhvr>
                                        <p:cTn id="17" dur="500"/>
                                        <p:tgtEl>
                                          <p:spTgt spid="32773">
                                            <p:txEl>
                                              <p:charRg st="91" end="1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773">
                                            <p:txEl>
                                              <p:charRg st="116" end="170"/>
                                            </p:txEl>
                                          </p:spTgt>
                                        </p:tgtEl>
                                        <p:attrNameLst>
                                          <p:attrName>style.visibility</p:attrName>
                                        </p:attrNameLst>
                                      </p:cBhvr>
                                      <p:to>
                                        <p:strVal val="visible"/>
                                      </p:to>
                                    </p:set>
                                    <p:animEffect transition="in" filter="wipe(down)">
                                      <p:cBhvr>
                                        <p:cTn id="22" dur="500"/>
                                        <p:tgtEl>
                                          <p:spTgt spid="32773">
                                            <p:txEl>
                                              <p:charRg st="116"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379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6. Storage Area Network</a:t>
            </a:r>
            <a:endParaRPr dirty="0">
              <a:solidFill>
                <a:srgbClr val="EEB42D"/>
              </a:solidFill>
            </a:endParaRPr>
          </a:p>
        </p:txBody>
      </p:sp>
      <p:sp>
        <p:nvSpPr>
          <p:cNvPr id="33796" name="Rectangle 6"/>
          <p:cNvSpPr/>
          <p:nvPr/>
        </p:nvSpPr>
        <p:spPr>
          <a:xfrm>
            <a:off x="762000" y="952500"/>
            <a:ext cx="7924800" cy="1477963"/>
          </a:xfrm>
          <a:prstGeom prst="rect">
            <a:avLst/>
          </a:prstGeom>
          <a:noFill/>
          <a:ln w="9525">
            <a:noFill/>
          </a:ln>
        </p:spPr>
        <p:txBody>
          <a:bodyPr>
            <a:spAutoFit/>
          </a:bodyPr>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SAN may be referred to as a Sub network or special purpose network.</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 Its special purpose is to allow users on a larger network to connect various data storage devices with clusters of data servers.</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SANs can be accessed in the same fashion as a drive attached to a server. </a:t>
            </a:r>
            <a:endParaRPr dirty="0">
              <a:solidFill>
                <a:srgbClr val="EEB42D"/>
              </a:solidFill>
              <a:latin typeface="Arial" panose="020B0604020202020204" pitchFamily="34" charset="0"/>
            </a:endParaRPr>
          </a:p>
        </p:txBody>
      </p:sp>
      <p:pic>
        <p:nvPicPr>
          <p:cNvPr id="33797" name="Picture 4" descr="Image result for SAN network images"/>
          <p:cNvPicPr>
            <a:picLocks noChangeAspect="1"/>
          </p:cNvPicPr>
          <p:nvPr/>
        </p:nvPicPr>
        <p:blipFill>
          <a:blip r:embed="rId1"/>
          <a:stretch>
            <a:fillRect/>
          </a:stretch>
        </p:blipFill>
        <p:spPr>
          <a:xfrm>
            <a:off x="914400" y="2476500"/>
            <a:ext cx="7445375" cy="2819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6">
                                            <p:txEl>
                                              <p:charRg st="0" end="68"/>
                                            </p:txEl>
                                          </p:spTgt>
                                        </p:tgtEl>
                                        <p:attrNameLst>
                                          <p:attrName>style.visibility</p:attrName>
                                        </p:attrNameLst>
                                      </p:cBhvr>
                                      <p:to>
                                        <p:strVal val="visible"/>
                                      </p:to>
                                    </p:set>
                                    <p:animEffect transition="in" filter="wipe(down)">
                                      <p:cBhvr>
                                        <p:cTn id="7" dur="500"/>
                                        <p:tgtEl>
                                          <p:spTgt spid="33796">
                                            <p:txEl>
                                              <p:charRg st="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6">
                                            <p:txEl>
                                              <p:charRg st="68" end="198"/>
                                            </p:txEl>
                                          </p:spTgt>
                                        </p:tgtEl>
                                        <p:attrNameLst>
                                          <p:attrName>style.visibility</p:attrName>
                                        </p:attrNameLst>
                                      </p:cBhvr>
                                      <p:to>
                                        <p:strVal val="visible"/>
                                      </p:to>
                                    </p:set>
                                    <p:animEffect transition="in" filter="wipe(down)">
                                      <p:cBhvr>
                                        <p:cTn id="12" dur="500"/>
                                        <p:tgtEl>
                                          <p:spTgt spid="33796">
                                            <p:txEl>
                                              <p:charRg st="68" end="1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6">
                                            <p:txEl>
                                              <p:charRg st="198" end="273"/>
                                            </p:txEl>
                                          </p:spTgt>
                                        </p:tgtEl>
                                        <p:attrNameLst>
                                          <p:attrName>style.visibility</p:attrName>
                                        </p:attrNameLst>
                                      </p:cBhvr>
                                      <p:to>
                                        <p:strVal val="visible"/>
                                      </p:to>
                                    </p:set>
                                    <p:animEffect transition="in" filter="wipe(down)">
                                      <p:cBhvr>
                                        <p:cTn id="17" dur="500"/>
                                        <p:tgtEl>
                                          <p:spTgt spid="33796">
                                            <p:txEl>
                                              <p:charRg st="198" end="2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481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7. Virtual Private Network</a:t>
            </a:r>
            <a:endParaRPr dirty="0">
              <a:solidFill>
                <a:srgbClr val="EEB42D"/>
              </a:solidFill>
            </a:endParaRPr>
          </a:p>
        </p:txBody>
      </p:sp>
      <p:sp>
        <p:nvSpPr>
          <p:cNvPr id="34820" name="Rectangle 3"/>
          <p:cNvSpPr/>
          <p:nvPr/>
        </p:nvSpPr>
        <p:spPr>
          <a:xfrm>
            <a:off x="609600" y="952500"/>
            <a:ext cx="4495800" cy="2862263"/>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VPN is a private network that can access public networks remotely. VPN uses encryption and security protocols to retain privacy while it accesses outside resources. </a:t>
            </a:r>
            <a:endParaRPr lang="en-IN" altLang="x-none"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dirty="0">
                <a:solidFill>
                  <a:srgbClr val="EEB42D"/>
                </a:solidFill>
                <a:latin typeface="Arial" panose="020B0604020202020204" pitchFamily="34" charset="0"/>
              </a:rPr>
              <a:t>When employed on a network, VPN enables an end user to create a virtual tunnel to a remote location. Typically, telecommuters use VPN to log in to their company networks from home.</a:t>
            </a:r>
            <a:endParaRPr lang="en-IN" altLang="x-none" dirty="0">
              <a:solidFill>
                <a:srgbClr val="EEB42D"/>
              </a:solidFill>
              <a:latin typeface="Arial" panose="020B0604020202020204" pitchFamily="34" charset="0"/>
            </a:endParaRPr>
          </a:p>
        </p:txBody>
      </p:sp>
      <p:pic>
        <p:nvPicPr>
          <p:cNvPr id="34821" name="Picture 2"/>
          <p:cNvPicPr>
            <a:picLocks noChangeAspect="1"/>
          </p:cNvPicPr>
          <p:nvPr/>
        </p:nvPicPr>
        <p:blipFill>
          <a:blip r:embed="rId1"/>
          <a:stretch>
            <a:fillRect/>
          </a:stretch>
        </p:blipFill>
        <p:spPr>
          <a:xfrm>
            <a:off x="5257800" y="1181100"/>
            <a:ext cx="3476625" cy="2514600"/>
          </a:xfrm>
          <a:prstGeom prst="rect">
            <a:avLst/>
          </a:prstGeom>
          <a:noFill/>
          <a:ln w="9525">
            <a:noFill/>
          </a:ln>
        </p:spPr>
      </p:pic>
      <p:sp>
        <p:nvSpPr>
          <p:cNvPr id="34822" name="TextBox 6"/>
          <p:cNvSpPr txBox="1"/>
          <p:nvPr/>
        </p:nvSpPr>
        <p:spPr>
          <a:xfrm>
            <a:off x="533400" y="3924300"/>
            <a:ext cx="8077200" cy="1477963"/>
          </a:xfrm>
          <a:prstGeom prst="rect">
            <a:avLst/>
          </a:prstGeom>
          <a:noFill/>
          <a:ln w="9525">
            <a:noFill/>
          </a:ln>
        </p:spPr>
        <p:txBody>
          <a:bodyPr>
            <a:spAutoFit/>
          </a:bodyPr>
          <a:p>
            <a:pPr marL="342900" indent="-342900">
              <a:buFont typeface="Wingdings" panose="05000000000000000000" pitchFamily="2" charset="2"/>
              <a:buChar char="Ø"/>
            </a:pPr>
            <a:r>
              <a:rPr lang="en-IN" altLang="x-none" b="1" i="1" dirty="0">
                <a:solidFill>
                  <a:srgbClr val="EEB42D"/>
                </a:solidFill>
                <a:latin typeface="Arial" panose="020B0604020202020204" pitchFamily="34" charset="0"/>
              </a:rPr>
              <a:t>Authentication</a:t>
            </a:r>
            <a:r>
              <a:rPr lang="en-IN" altLang="x-none" dirty="0">
                <a:solidFill>
                  <a:srgbClr val="EEB42D"/>
                </a:solidFill>
                <a:latin typeface="Arial" panose="020B0604020202020204" pitchFamily="34" charset="0"/>
              </a:rPr>
              <a:t> is provided to validate the identities of the two peers.</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b="1" i="1" dirty="0">
                <a:solidFill>
                  <a:srgbClr val="EEB42D"/>
                </a:solidFill>
                <a:latin typeface="Arial" panose="020B0604020202020204" pitchFamily="34" charset="0"/>
              </a:rPr>
              <a:t>Confidentiality</a:t>
            </a:r>
            <a:r>
              <a:rPr lang="en-IN" altLang="x-none" dirty="0">
                <a:solidFill>
                  <a:srgbClr val="EEB42D"/>
                </a:solidFill>
                <a:latin typeface="Arial" panose="020B0604020202020204" pitchFamily="34" charset="0"/>
              </a:rPr>
              <a:t> provides encryption of the data to keep it private from prying eyes.</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b="1" i="1" dirty="0">
                <a:solidFill>
                  <a:srgbClr val="EEB42D"/>
                </a:solidFill>
                <a:latin typeface="Arial" panose="020B0604020202020204" pitchFamily="34" charset="0"/>
              </a:rPr>
              <a:t>Integrity </a:t>
            </a:r>
            <a:r>
              <a:rPr lang="en-IN" altLang="x-none" dirty="0">
                <a:solidFill>
                  <a:srgbClr val="EEB42D"/>
                </a:solidFill>
                <a:latin typeface="Arial" panose="020B0604020202020204" pitchFamily="34" charset="0"/>
              </a:rPr>
              <a:t>is used to ensure that the data sent between the two devices or sites has not been tampered with.</a:t>
            </a:r>
            <a:endParaRPr lang="en-IN" altLang="x-none"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20">
                                            <p:txEl>
                                              <p:charRg st="0" end="166"/>
                                            </p:txEl>
                                          </p:spTgt>
                                        </p:tgtEl>
                                        <p:attrNameLst>
                                          <p:attrName>style.visibility</p:attrName>
                                        </p:attrNameLst>
                                      </p:cBhvr>
                                      <p:to>
                                        <p:strVal val="visible"/>
                                      </p:to>
                                    </p:set>
                                    <p:animEffect transition="in" filter="wipe(down)">
                                      <p:cBhvr>
                                        <p:cTn id="7" dur="500"/>
                                        <p:tgtEl>
                                          <p:spTgt spid="34820">
                                            <p:txEl>
                                              <p:charRg st="0" end="1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20">
                                            <p:txEl>
                                              <p:charRg st="166" end="347"/>
                                            </p:txEl>
                                          </p:spTgt>
                                        </p:tgtEl>
                                        <p:attrNameLst>
                                          <p:attrName>style.visibility</p:attrName>
                                        </p:attrNameLst>
                                      </p:cBhvr>
                                      <p:to>
                                        <p:strVal val="visible"/>
                                      </p:to>
                                    </p:set>
                                    <p:animEffect transition="in" filter="wipe(down)">
                                      <p:cBhvr>
                                        <p:cTn id="12" dur="500"/>
                                        <p:tgtEl>
                                          <p:spTgt spid="34820">
                                            <p:txEl>
                                              <p:charRg st="166" end="3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22">
                                            <p:txEl>
                                              <p:charRg st="0" end="72"/>
                                            </p:txEl>
                                          </p:spTgt>
                                        </p:tgtEl>
                                        <p:attrNameLst>
                                          <p:attrName>style.visibility</p:attrName>
                                        </p:attrNameLst>
                                      </p:cBhvr>
                                      <p:to>
                                        <p:strVal val="visible"/>
                                      </p:to>
                                    </p:set>
                                    <p:animEffect transition="in" filter="wipe(down)">
                                      <p:cBhvr>
                                        <p:cTn id="17" dur="500"/>
                                        <p:tgtEl>
                                          <p:spTgt spid="34822">
                                            <p:txEl>
                                              <p:charRg st="0"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822">
                                            <p:txEl>
                                              <p:charRg st="72" end="157"/>
                                            </p:txEl>
                                          </p:spTgt>
                                        </p:tgtEl>
                                        <p:attrNameLst>
                                          <p:attrName>style.visibility</p:attrName>
                                        </p:attrNameLst>
                                      </p:cBhvr>
                                      <p:to>
                                        <p:strVal val="visible"/>
                                      </p:to>
                                    </p:set>
                                    <p:animEffect transition="in" filter="wipe(down)">
                                      <p:cBhvr>
                                        <p:cTn id="22" dur="500"/>
                                        <p:tgtEl>
                                          <p:spTgt spid="34822">
                                            <p:txEl>
                                              <p:charRg st="72" end="1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822">
                                            <p:txEl>
                                              <p:charRg st="157" end="265"/>
                                            </p:txEl>
                                          </p:spTgt>
                                        </p:tgtEl>
                                        <p:attrNameLst>
                                          <p:attrName>style.visibility</p:attrName>
                                        </p:attrNameLst>
                                      </p:cBhvr>
                                      <p:to>
                                        <p:strVal val="visible"/>
                                      </p:to>
                                    </p:set>
                                    <p:animEffect transition="in" filter="wipe(down)">
                                      <p:cBhvr>
                                        <p:cTn id="27" dur="500"/>
                                        <p:tgtEl>
                                          <p:spTgt spid="34822">
                                            <p:txEl>
                                              <p:charRg st="157" end="2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p:bldP spid="348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584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8. Client/Server Network</a:t>
            </a:r>
            <a:endParaRPr dirty="0">
              <a:solidFill>
                <a:srgbClr val="EEB42D"/>
              </a:solidFill>
            </a:endParaRPr>
          </a:p>
        </p:txBody>
      </p:sp>
      <p:sp>
        <p:nvSpPr>
          <p:cNvPr id="35844" name="Text Box 5"/>
          <p:cNvSpPr txBox="1"/>
          <p:nvPr/>
        </p:nvSpPr>
        <p:spPr>
          <a:xfrm>
            <a:off x="838200" y="1028700"/>
            <a:ext cx="4191000" cy="2855913"/>
          </a:xfrm>
          <a:prstGeom prst="rect">
            <a:avLst/>
          </a:prstGeom>
          <a:noFill/>
          <a:ln w="9525">
            <a:noFill/>
          </a:ln>
        </p:spPr>
        <p:txBody>
          <a:bodyPr lIns="84899" tIns="42449" rIns="84899" bIns="42449">
            <a:spAutoFit/>
          </a:bodyPr>
          <a:p>
            <a:pPr marL="219075" indent="-219075">
              <a:spcBef>
                <a:spcPct val="50000"/>
              </a:spcBef>
              <a:buFont typeface="Wingdings" panose="05000000000000000000" pitchFamily="2" charset="2"/>
              <a:buChar char="Ø"/>
            </a:pPr>
            <a:r>
              <a:rPr lang="en-IN" altLang="x-none" dirty="0">
                <a:solidFill>
                  <a:srgbClr val="EEB42D"/>
                </a:solidFill>
                <a:latin typeface="Arial" panose="020B0604020202020204" pitchFamily="34" charset="0"/>
              </a:rPr>
              <a:t>In a client/server arrangement, network services are located on a dedicated computer called a server.</a:t>
            </a:r>
            <a:endParaRPr lang="en-IN" altLang="x-none" dirty="0">
              <a:solidFill>
                <a:srgbClr val="EEB42D"/>
              </a:solidFill>
              <a:latin typeface="Arial" panose="020B0604020202020204" pitchFamily="34" charset="0"/>
            </a:endParaRPr>
          </a:p>
          <a:p>
            <a:pPr marL="219075" indent="-219075">
              <a:spcBef>
                <a:spcPct val="50000"/>
              </a:spcBef>
              <a:buFont typeface="Wingdings" panose="05000000000000000000" pitchFamily="2" charset="2"/>
              <a:buChar char="Ø"/>
            </a:pPr>
            <a:r>
              <a:rPr lang="en-IN" altLang="x-none" dirty="0">
                <a:solidFill>
                  <a:srgbClr val="EEB42D"/>
                </a:solidFill>
                <a:latin typeface="Arial" panose="020B0604020202020204" pitchFamily="34" charset="0"/>
              </a:rPr>
              <a:t> The server responds to the requests of clients. </a:t>
            </a:r>
            <a:endParaRPr lang="en-IN" altLang="x-none" dirty="0">
              <a:solidFill>
                <a:srgbClr val="EEB42D"/>
              </a:solidFill>
              <a:latin typeface="Arial" panose="020B0604020202020204" pitchFamily="34" charset="0"/>
            </a:endParaRPr>
          </a:p>
          <a:p>
            <a:pPr marL="219075" indent="-219075">
              <a:spcBef>
                <a:spcPct val="50000"/>
              </a:spcBef>
              <a:buFont typeface="Wingdings" panose="05000000000000000000" pitchFamily="2" charset="2"/>
              <a:buChar char="Ø"/>
            </a:pPr>
            <a:r>
              <a:rPr lang="en-IN" altLang="x-none" dirty="0">
                <a:solidFill>
                  <a:srgbClr val="EEB42D"/>
                </a:solidFill>
                <a:latin typeface="Arial" panose="020B0604020202020204" pitchFamily="34" charset="0"/>
              </a:rPr>
              <a:t>The server is a central computer that is continuously available to respond to requests from clients for file, print, application, and other services.</a:t>
            </a:r>
            <a:endParaRPr b="1" dirty="0">
              <a:solidFill>
                <a:srgbClr val="EEB42D"/>
              </a:solidFill>
              <a:latin typeface="Arial" panose="020B0604020202020204" pitchFamily="34" charset="0"/>
            </a:endParaRPr>
          </a:p>
        </p:txBody>
      </p:sp>
      <p:sp>
        <p:nvSpPr>
          <p:cNvPr id="35845" name="AutoShape 10" descr="Client–server model - Wikipedia"/>
          <p:cNvSpPr>
            <a:spLocks noChangeAspect="1"/>
          </p:cNvSpPr>
          <p:nvPr/>
        </p:nvSpPr>
        <p:spPr>
          <a:xfrm>
            <a:off x="155575" y="-144462"/>
            <a:ext cx="304800" cy="304800"/>
          </a:xfrm>
          <a:prstGeom prst="rect">
            <a:avLst/>
          </a:prstGeom>
          <a:noFill/>
          <a:ln w="9525">
            <a:noFill/>
          </a:ln>
        </p:spPr>
        <p:txBody>
          <a:bodyPr/>
          <a:p>
            <a:endParaRPr lang="en-IN" altLang="x-none" dirty="0">
              <a:latin typeface="Arial" panose="020B0604020202020204" pitchFamily="34" charset="0"/>
            </a:endParaRPr>
          </a:p>
        </p:txBody>
      </p:sp>
      <p:sp>
        <p:nvSpPr>
          <p:cNvPr id="35846" name="AutoShape 12" descr="Client–server model - Wikipedia"/>
          <p:cNvSpPr>
            <a:spLocks noChangeAspect="1"/>
          </p:cNvSpPr>
          <p:nvPr/>
        </p:nvSpPr>
        <p:spPr>
          <a:xfrm>
            <a:off x="155575" y="-144462"/>
            <a:ext cx="304800" cy="304800"/>
          </a:xfrm>
          <a:prstGeom prst="rect">
            <a:avLst/>
          </a:prstGeom>
          <a:noFill/>
          <a:ln w="9525">
            <a:noFill/>
          </a:ln>
        </p:spPr>
        <p:txBody>
          <a:bodyPr/>
          <a:p>
            <a:endParaRPr lang="en-IN" altLang="x-none" dirty="0">
              <a:latin typeface="Arial" panose="020B0604020202020204" pitchFamily="34" charset="0"/>
            </a:endParaRPr>
          </a:p>
        </p:txBody>
      </p:sp>
      <p:sp>
        <p:nvSpPr>
          <p:cNvPr id="35847" name="AutoShape 16" descr="What is Client-Server? Definition and FAQs | OmniSci"/>
          <p:cNvSpPr>
            <a:spLocks noChangeAspect="1"/>
          </p:cNvSpPr>
          <p:nvPr/>
        </p:nvSpPr>
        <p:spPr>
          <a:xfrm>
            <a:off x="155575" y="-838200"/>
            <a:ext cx="2619375" cy="1752600"/>
          </a:xfrm>
          <a:prstGeom prst="rect">
            <a:avLst/>
          </a:prstGeom>
          <a:noFill/>
          <a:ln w="9525">
            <a:noFill/>
          </a:ln>
        </p:spPr>
        <p:txBody>
          <a:bodyPr/>
          <a:p>
            <a:endParaRPr lang="en-IN" altLang="x-none" dirty="0">
              <a:latin typeface="Arial" panose="020B0604020202020204" pitchFamily="34" charset="0"/>
            </a:endParaRPr>
          </a:p>
        </p:txBody>
      </p:sp>
      <p:sp>
        <p:nvSpPr>
          <p:cNvPr id="35848" name="AutoShape 18" descr="What is Client-Server? Definition and FAQs | OmniSci"/>
          <p:cNvSpPr>
            <a:spLocks noChangeAspect="1"/>
          </p:cNvSpPr>
          <p:nvPr/>
        </p:nvSpPr>
        <p:spPr>
          <a:xfrm>
            <a:off x="155575" y="-838200"/>
            <a:ext cx="2619375" cy="1752600"/>
          </a:xfrm>
          <a:prstGeom prst="rect">
            <a:avLst/>
          </a:prstGeom>
          <a:noFill/>
          <a:ln w="9525">
            <a:noFill/>
          </a:ln>
        </p:spPr>
        <p:txBody>
          <a:bodyPr/>
          <a:p>
            <a:endParaRPr lang="en-IN" altLang="x-none" dirty="0">
              <a:latin typeface="Arial" panose="020B0604020202020204" pitchFamily="34" charset="0"/>
            </a:endParaRPr>
          </a:p>
        </p:txBody>
      </p:sp>
      <p:sp>
        <p:nvSpPr>
          <p:cNvPr id="35849" name="AutoShape 20" descr="What is Client-Server? Definition and FAQs | OmniSci"/>
          <p:cNvSpPr>
            <a:spLocks noChangeAspect="1"/>
          </p:cNvSpPr>
          <p:nvPr/>
        </p:nvSpPr>
        <p:spPr>
          <a:xfrm>
            <a:off x="155575" y="-838200"/>
            <a:ext cx="2619375" cy="1752600"/>
          </a:xfrm>
          <a:prstGeom prst="rect">
            <a:avLst/>
          </a:prstGeom>
          <a:noFill/>
          <a:ln w="9525">
            <a:noFill/>
          </a:ln>
        </p:spPr>
        <p:txBody>
          <a:bodyPr/>
          <a:p>
            <a:endParaRPr lang="en-IN" altLang="x-none" dirty="0">
              <a:latin typeface="Arial" panose="020B0604020202020204" pitchFamily="34" charset="0"/>
            </a:endParaRPr>
          </a:p>
        </p:txBody>
      </p:sp>
      <p:pic>
        <p:nvPicPr>
          <p:cNvPr id="35850" name="Picture 22" descr="What is Client-Server? Definition and FAQs | OmniSci"/>
          <p:cNvPicPr>
            <a:picLocks noChangeAspect="1"/>
          </p:cNvPicPr>
          <p:nvPr/>
        </p:nvPicPr>
        <p:blipFill>
          <a:blip r:embed="rId1"/>
          <a:stretch>
            <a:fillRect/>
          </a:stretch>
        </p:blipFill>
        <p:spPr>
          <a:xfrm>
            <a:off x="5105400" y="647700"/>
            <a:ext cx="3800475" cy="3295650"/>
          </a:xfrm>
          <a:prstGeom prst="rect">
            <a:avLst/>
          </a:prstGeom>
          <a:noFill/>
          <a:ln w="9525">
            <a:noFill/>
          </a:ln>
        </p:spPr>
      </p:pic>
      <p:sp>
        <p:nvSpPr>
          <p:cNvPr id="35851" name="TextBox 15"/>
          <p:cNvSpPr txBox="1"/>
          <p:nvPr/>
        </p:nvSpPr>
        <p:spPr>
          <a:xfrm>
            <a:off x="685800" y="3848100"/>
            <a:ext cx="7848600" cy="1477963"/>
          </a:xfrm>
          <a:prstGeom prst="rect">
            <a:avLst/>
          </a:prstGeom>
          <a:noFill/>
          <a:ln w="9525">
            <a:noFill/>
          </a:ln>
        </p:spPr>
        <p:txBody>
          <a:bodyPr>
            <a:spAutoFit/>
          </a:bodyPr>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 Most network operating systems adopt the form of a client/server relationship.</a:t>
            </a:r>
            <a:endParaRPr lang="en-IN" altLang="x-none" dirty="0">
              <a:solidFill>
                <a:srgbClr val="EEB42D"/>
              </a:solidFill>
              <a:latin typeface="Arial" panose="020B0604020202020204" pitchFamily="34" charset="0"/>
            </a:endParaRPr>
          </a:p>
          <a:p>
            <a:pPr marL="342900" indent="-342900">
              <a:buFont typeface="Wingdings" panose="05000000000000000000" pitchFamily="2" charset="2"/>
              <a:buChar char="Ø"/>
            </a:pPr>
            <a:r>
              <a:rPr lang="en-IN" altLang="x-none" dirty="0">
                <a:solidFill>
                  <a:srgbClr val="EEB42D"/>
                </a:solidFill>
                <a:latin typeface="Arial" panose="020B0604020202020204" pitchFamily="34" charset="0"/>
              </a:rPr>
              <a:t>Typically, desktop computers function as clients, and one or more computers with additional processing power, memory, and specialized software function as servers. </a:t>
            </a:r>
            <a:endParaRPr lang="en-IN" altLang="x-none"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4">
                                            <p:txEl>
                                              <p:charRg st="0" end="102"/>
                                            </p:txEl>
                                          </p:spTgt>
                                        </p:tgtEl>
                                        <p:attrNameLst>
                                          <p:attrName>style.visibility</p:attrName>
                                        </p:attrNameLst>
                                      </p:cBhvr>
                                      <p:to>
                                        <p:strVal val="visible"/>
                                      </p:to>
                                    </p:set>
                                    <p:animEffect transition="in" filter="wipe(down)">
                                      <p:cBhvr>
                                        <p:cTn id="7" dur="500"/>
                                        <p:tgtEl>
                                          <p:spTgt spid="35844">
                                            <p:txEl>
                                              <p:charRg st="0" end="10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4">
                                            <p:txEl>
                                              <p:charRg st="102" end="152"/>
                                            </p:txEl>
                                          </p:spTgt>
                                        </p:tgtEl>
                                        <p:attrNameLst>
                                          <p:attrName>style.visibility</p:attrName>
                                        </p:attrNameLst>
                                      </p:cBhvr>
                                      <p:to>
                                        <p:strVal val="visible"/>
                                      </p:to>
                                    </p:set>
                                    <p:animEffect transition="in" filter="wipe(down)">
                                      <p:cBhvr>
                                        <p:cTn id="12" dur="500"/>
                                        <p:tgtEl>
                                          <p:spTgt spid="35844">
                                            <p:txEl>
                                              <p:charRg st="102" end="1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844">
                                            <p:txEl>
                                              <p:charRg st="152" end="302"/>
                                            </p:txEl>
                                          </p:spTgt>
                                        </p:tgtEl>
                                        <p:attrNameLst>
                                          <p:attrName>style.visibility</p:attrName>
                                        </p:attrNameLst>
                                      </p:cBhvr>
                                      <p:to>
                                        <p:strVal val="visible"/>
                                      </p:to>
                                    </p:set>
                                    <p:animEffect transition="in" filter="wipe(down)">
                                      <p:cBhvr>
                                        <p:cTn id="17" dur="500"/>
                                        <p:tgtEl>
                                          <p:spTgt spid="35844">
                                            <p:txEl>
                                              <p:charRg st="152" end="3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851">
                                            <p:txEl>
                                              <p:charRg st="0" end="80"/>
                                            </p:txEl>
                                          </p:spTgt>
                                        </p:tgtEl>
                                        <p:attrNameLst>
                                          <p:attrName>style.visibility</p:attrName>
                                        </p:attrNameLst>
                                      </p:cBhvr>
                                      <p:to>
                                        <p:strVal val="visible"/>
                                      </p:to>
                                    </p:set>
                                    <p:animEffect transition="in" filter="wipe(down)">
                                      <p:cBhvr>
                                        <p:cTn id="22" dur="500"/>
                                        <p:tgtEl>
                                          <p:spTgt spid="35851">
                                            <p:txEl>
                                              <p:charRg st="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851">
                                            <p:txEl>
                                              <p:charRg st="80" end="245"/>
                                            </p:txEl>
                                          </p:spTgt>
                                        </p:tgtEl>
                                        <p:attrNameLst>
                                          <p:attrName>style.visibility</p:attrName>
                                        </p:attrNameLst>
                                      </p:cBhvr>
                                      <p:to>
                                        <p:strVal val="visible"/>
                                      </p:to>
                                    </p:set>
                                    <p:animEffect transition="in" filter="wipe(down)">
                                      <p:cBhvr>
                                        <p:cTn id="27" dur="500"/>
                                        <p:tgtEl>
                                          <p:spTgt spid="35851">
                                            <p:txEl>
                                              <p:charRg st="80" end="2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686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9. Peer to Peer Network</a:t>
            </a:r>
            <a:endParaRPr dirty="0">
              <a:solidFill>
                <a:srgbClr val="EEB42D"/>
              </a:solidFill>
            </a:endParaRPr>
          </a:p>
        </p:txBody>
      </p:sp>
      <p:sp>
        <p:nvSpPr>
          <p:cNvPr id="36868" name="Text Box 5"/>
          <p:cNvSpPr txBox="1"/>
          <p:nvPr/>
        </p:nvSpPr>
        <p:spPr>
          <a:xfrm>
            <a:off x="914400" y="3175000"/>
            <a:ext cx="7620000" cy="1885950"/>
          </a:xfrm>
          <a:prstGeom prst="rect">
            <a:avLst/>
          </a:prstGeom>
          <a:noFill/>
          <a:ln w="9525">
            <a:noFill/>
          </a:ln>
        </p:spPr>
        <p:txBody>
          <a:bodyPr lIns="84899" tIns="42449" rIns="84899" bIns="42449">
            <a:spAutoFit/>
          </a:bodyPr>
          <a:p>
            <a:pPr marL="342900" indent="-342900">
              <a:spcBef>
                <a:spcPct val="50000"/>
              </a:spcBef>
              <a:buFont typeface="Wingdings" panose="05000000000000000000" pitchFamily="2" charset="2"/>
              <a:buChar char="Ø"/>
            </a:pPr>
            <a:r>
              <a:rPr b="1" dirty="0">
                <a:solidFill>
                  <a:srgbClr val="EEB42D"/>
                </a:solidFill>
                <a:latin typeface="Arial" panose="020B0604020202020204" pitchFamily="34" charset="0"/>
              </a:rPr>
              <a:t>Usually very small networks</a:t>
            </a:r>
            <a:endParaRPr b="1" dirty="0">
              <a:solidFill>
                <a:srgbClr val="EEB42D"/>
              </a:solidFill>
              <a:latin typeface="Arial" panose="020B0604020202020204" pitchFamily="34" charset="0"/>
            </a:endParaRPr>
          </a:p>
          <a:p>
            <a:pPr marL="342900" indent="-342900">
              <a:spcBef>
                <a:spcPct val="50000"/>
              </a:spcBef>
              <a:buFont typeface="Wingdings" panose="05000000000000000000" pitchFamily="2" charset="2"/>
              <a:buChar char="Ø"/>
            </a:pPr>
            <a:r>
              <a:rPr b="1" dirty="0">
                <a:solidFill>
                  <a:srgbClr val="EEB42D"/>
                </a:solidFill>
                <a:latin typeface="Arial" panose="020B0604020202020204" pitchFamily="34" charset="0"/>
              </a:rPr>
              <a:t>Each workstation has equivalent capabilities and responsibilities</a:t>
            </a:r>
            <a:endParaRPr b="1" dirty="0">
              <a:solidFill>
                <a:srgbClr val="EEB42D"/>
              </a:solidFill>
              <a:latin typeface="Arial" panose="020B0604020202020204" pitchFamily="34" charset="0"/>
            </a:endParaRPr>
          </a:p>
          <a:p>
            <a:pPr marL="342900" indent="-342900">
              <a:spcBef>
                <a:spcPct val="50000"/>
              </a:spcBef>
              <a:buFont typeface="Wingdings" panose="05000000000000000000" pitchFamily="2" charset="2"/>
              <a:buChar char="Ø"/>
            </a:pPr>
            <a:r>
              <a:rPr b="1" dirty="0">
                <a:solidFill>
                  <a:srgbClr val="EEB42D"/>
                </a:solidFill>
                <a:latin typeface="Arial" panose="020B0604020202020204" pitchFamily="34" charset="0"/>
              </a:rPr>
              <a:t>Does not require a switch or a hub. </a:t>
            </a:r>
            <a:endParaRPr b="1" dirty="0">
              <a:solidFill>
                <a:srgbClr val="EEB42D"/>
              </a:solidFill>
              <a:latin typeface="Arial" panose="020B0604020202020204" pitchFamily="34" charset="0"/>
            </a:endParaRPr>
          </a:p>
          <a:p>
            <a:pPr marL="342900" indent="-342900">
              <a:spcBef>
                <a:spcPct val="50000"/>
              </a:spcBef>
              <a:buFont typeface="Wingdings" panose="05000000000000000000" pitchFamily="2" charset="2"/>
              <a:buChar char="Ø"/>
            </a:pPr>
            <a:r>
              <a:rPr b="1" dirty="0">
                <a:solidFill>
                  <a:srgbClr val="EEB42D"/>
                </a:solidFill>
                <a:latin typeface="Arial" panose="020B0604020202020204" pitchFamily="34" charset="0"/>
              </a:rPr>
              <a:t>These types of networks do not perform well under heavy data loads.</a:t>
            </a:r>
            <a:endParaRPr b="1" dirty="0">
              <a:solidFill>
                <a:srgbClr val="EEB42D"/>
              </a:solidFill>
              <a:latin typeface="Arial" panose="020B0604020202020204" pitchFamily="34" charset="0"/>
            </a:endParaRPr>
          </a:p>
        </p:txBody>
      </p:sp>
      <p:pic>
        <p:nvPicPr>
          <p:cNvPr id="36869" name="Picture 7" descr="707a8bcfd5f36242d21b4eb1bf325a520-7645-8449-4_0102"/>
          <p:cNvPicPr>
            <a:picLocks noChangeAspect="1"/>
          </p:cNvPicPr>
          <p:nvPr/>
        </p:nvPicPr>
        <p:blipFill>
          <a:blip r:embed="rId1"/>
          <a:stretch>
            <a:fillRect/>
          </a:stretch>
        </p:blipFill>
        <p:spPr>
          <a:xfrm>
            <a:off x="2895600" y="1181100"/>
            <a:ext cx="2362200" cy="1651000"/>
          </a:xfrm>
          <a:prstGeom prst="rect">
            <a:avLst/>
          </a:prstGeom>
          <a:noFill/>
          <a:ln w="76200" cap="flat" cmpd="sng">
            <a:solidFill>
              <a:srgbClr val="E84B02"/>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68">
                                            <p:txEl>
                                              <p:charRg st="0" end="28"/>
                                            </p:txEl>
                                          </p:spTgt>
                                        </p:tgtEl>
                                        <p:attrNameLst>
                                          <p:attrName>style.visibility</p:attrName>
                                        </p:attrNameLst>
                                      </p:cBhvr>
                                      <p:to>
                                        <p:strVal val="visible"/>
                                      </p:to>
                                    </p:set>
                                    <p:animEffect transition="in" filter="wipe(down)">
                                      <p:cBhvr>
                                        <p:cTn id="7" dur="500"/>
                                        <p:tgtEl>
                                          <p:spTgt spid="36868">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868">
                                            <p:txEl>
                                              <p:charRg st="28" end="94"/>
                                            </p:txEl>
                                          </p:spTgt>
                                        </p:tgtEl>
                                        <p:attrNameLst>
                                          <p:attrName>style.visibility</p:attrName>
                                        </p:attrNameLst>
                                      </p:cBhvr>
                                      <p:to>
                                        <p:strVal val="visible"/>
                                      </p:to>
                                    </p:set>
                                    <p:animEffect transition="in" filter="wipe(down)">
                                      <p:cBhvr>
                                        <p:cTn id="12" dur="500"/>
                                        <p:tgtEl>
                                          <p:spTgt spid="36868">
                                            <p:txEl>
                                              <p:charRg st="28"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68">
                                            <p:txEl>
                                              <p:charRg st="94" end="131"/>
                                            </p:txEl>
                                          </p:spTgt>
                                        </p:tgtEl>
                                        <p:attrNameLst>
                                          <p:attrName>style.visibility</p:attrName>
                                        </p:attrNameLst>
                                      </p:cBhvr>
                                      <p:to>
                                        <p:strVal val="visible"/>
                                      </p:to>
                                    </p:set>
                                    <p:animEffect transition="in" filter="wipe(down)">
                                      <p:cBhvr>
                                        <p:cTn id="17" dur="500"/>
                                        <p:tgtEl>
                                          <p:spTgt spid="36868">
                                            <p:txEl>
                                              <p:charRg st="94"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868">
                                            <p:txEl>
                                              <p:charRg st="131" end="199"/>
                                            </p:txEl>
                                          </p:spTgt>
                                        </p:tgtEl>
                                        <p:attrNameLst>
                                          <p:attrName>style.visibility</p:attrName>
                                        </p:attrNameLst>
                                      </p:cBhvr>
                                      <p:to>
                                        <p:strVal val="visible"/>
                                      </p:to>
                                    </p:set>
                                    <p:animEffect transition="in" filter="wipe(down)">
                                      <p:cBhvr>
                                        <p:cTn id="22" dur="500"/>
                                        <p:tgtEl>
                                          <p:spTgt spid="36868">
                                            <p:txEl>
                                              <p:charRg st="131"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789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Network Topologies</a:t>
            </a:r>
            <a:endParaRPr dirty="0">
              <a:solidFill>
                <a:srgbClr val="EEB42D"/>
              </a:solidFill>
            </a:endParaRPr>
          </a:p>
        </p:txBody>
      </p:sp>
      <p:sp>
        <p:nvSpPr>
          <p:cNvPr id="16388" name="Text Box 6"/>
          <p:cNvSpPr txBox="1">
            <a:spLocks noChangeArrowheads="1"/>
          </p:cNvSpPr>
          <p:nvPr/>
        </p:nvSpPr>
        <p:spPr bwMode="auto">
          <a:xfrm>
            <a:off x="685800" y="1079500"/>
            <a:ext cx="7696200" cy="4025900"/>
          </a:xfrm>
          <a:prstGeom prst="rect">
            <a:avLst/>
          </a:prstGeom>
          <a:noFill/>
          <a:ln w="9525">
            <a:noFill/>
            <a:miter lim="800000"/>
          </a:ln>
        </p:spPr>
        <p:txBody>
          <a:bodyPr lIns="84899" tIns="42449" rIns="84899" bIns="42449">
            <a:spAutoFit/>
          </a:bodyPr>
          <a:lstStyle/>
          <a:p>
            <a:pPr marR="0" defTabSz="914400">
              <a:spcBef>
                <a:spcPct val="50000"/>
              </a:spcBef>
              <a:buClrTx/>
              <a:buSzTx/>
              <a:buFontTx/>
              <a:buNone/>
              <a:defRPr/>
            </a:pPr>
            <a:r>
              <a:rPr kumimoji="0" lang="en-IN" sz="1600" kern="1200" cap="none" spc="0" normalizeH="0" baseline="0" noProof="0" dirty="0">
                <a:solidFill>
                  <a:srgbClr val="FFC000"/>
                </a:solidFill>
                <a:latin typeface="Arial" panose="020B0604020202020204" pitchFamily="34" charset="0"/>
                <a:ea typeface="+mn-ea"/>
                <a:cs typeface="+mn-cs"/>
              </a:rPr>
              <a:t>Network topology defines the structure of the network. </a:t>
            </a:r>
            <a:endParaRPr kumimoji="0" lang="en-IN" sz="1600" kern="1200" cap="none" spc="0" normalizeH="0" baseline="0" noProof="0" dirty="0">
              <a:solidFill>
                <a:srgbClr val="FFC000"/>
              </a:solidFill>
              <a:latin typeface="Arial" panose="020B0604020202020204" pitchFamily="34" charset="0"/>
              <a:ea typeface="+mn-ea"/>
              <a:cs typeface="+mn-cs"/>
            </a:endParaRPr>
          </a:p>
          <a:p>
            <a:pPr marL="342900" marR="0" indent="-342900" defTabSz="914400">
              <a:spcBef>
                <a:spcPct val="50000"/>
              </a:spcBef>
              <a:buClrTx/>
              <a:buSzTx/>
              <a:buFont typeface="+mj-lt"/>
              <a:buAutoNum type="alphaUcPeriod"/>
              <a:defRPr/>
            </a:pPr>
            <a:r>
              <a:rPr kumimoji="0" lang="en-IN" sz="1600" b="1" kern="1200" cap="none" spc="0" normalizeH="0" baseline="0" noProof="0" dirty="0">
                <a:solidFill>
                  <a:srgbClr val="FFC000"/>
                </a:solidFill>
                <a:latin typeface="Arial" panose="020B0604020202020204" pitchFamily="34" charset="0"/>
                <a:ea typeface="+mn-ea"/>
                <a:cs typeface="+mn-cs"/>
              </a:rPr>
              <a:t>Physical topology</a:t>
            </a:r>
            <a:r>
              <a:rPr kumimoji="0" lang="en-IN" sz="1600" kern="1200" cap="none" spc="0" normalizeH="0" baseline="0" noProof="0" dirty="0">
                <a:solidFill>
                  <a:srgbClr val="FFC000"/>
                </a:solidFill>
                <a:latin typeface="Arial" panose="020B0604020202020204" pitchFamily="34" charset="0"/>
                <a:ea typeface="+mn-ea"/>
                <a:cs typeface="+mn-cs"/>
              </a:rPr>
              <a:t>:- It define the actual layout of the wire or media.</a:t>
            </a:r>
            <a:endParaRPr kumimoji="0" lang="en-IN" sz="1600" kern="1200" cap="none" spc="0" normalizeH="0" baseline="0" noProof="0" dirty="0">
              <a:solidFill>
                <a:srgbClr val="FFC000"/>
              </a:solidFill>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 typeface="+mj-lt"/>
              <a:buAutoNum type="arabicPeriod"/>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Bus</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 typeface="+mj-lt"/>
              <a:buAutoNum type="arabicPeriod"/>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Ring</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 typeface="+mj-lt"/>
              <a:buAutoNum type="arabicPeriod"/>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Star</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Tx/>
              <a:buAutoNum type="arabicPeriod" startAt="4"/>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Tree(Hierarchical)</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Tx/>
              <a:buAutoNum type="arabicPeriod" startAt="4"/>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Mesh </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342900" marR="0" indent="-342900" defTabSz="914400">
              <a:spcBef>
                <a:spcPct val="50000"/>
              </a:spcBef>
              <a:buClrTx/>
              <a:buSzTx/>
              <a:buFont typeface="+mj-lt"/>
              <a:buAutoNum type="alphaUcPeriod" startAt="2"/>
              <a:defRPr/>
            </a:pPr>
            <a:r>
              <a:rPr kumimoji="0" lang="en-IN" sz="1600" b="1" kern="1200" cap="none" spc="0" normalizeH="0" baseline="0" noProof="0" dirty="0">
                <a:solidFill>
                  <a:srgbClr val="FFC000"/>
                </a:solidFill>
                <a:latin typeface="Arial" panose="020B0604020202020204" pitchFamily="34" charset="0"/>
                <a:ea typeface="+mn-ea"/>
                <a:cs typeface="+mn-cs"/>
              </a:rPr>
              <a:t>Logical topology:- </a:t>
            </a:r>
            <a:r>
              <a:rPr kumimoji="0" lang="en-IN" sz="1600" kern="1200" cap="none" spc="0" normalizeH="0" baseline="0" noProof="0" dirty="0">
                <a:solidFill>
                  <a:srgbClr val="FFC000"/>
                </a:solidFill>
                <a:latin typeface="Arial" panose="020B0604020202020204" pitchFamily="34" charset="0"/>
                <a:ea typeface="+mn-ea"/>
                <a:cs typeface="+mn-cs"/>
              </a:rPr>
              <a:t>It defines how the hosts access the media to send data.</a:t>
            </a:r>
            <a:endParaRPr kumimoji="0" lang="en-IN" sz="1600" kern="1200" cap="none" spc="0" normalizeH="0" baseline="0" noProof="0" dirty="0">
              <a:solidFill>
                <a:srgbClr val="FFC000"/>
              </a:solidFill>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 typeface="+mj-lt"/>
              <a:buAutoNum type="arabicPeriod"/>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Broadcast </a:t>
            </a:r>
            <a:endPar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767080" marR="0" lvl="1" indent="-342900" algn="l" defTabSz="914400" rtl="0" eaLnBrk="0" fontAlgn="base" latinLnBrk="0" hangingPunct="0">
              <a:lnSpc>
                <a:spcPct val="100000"/>
              </a:lnSpc>
              <a:spcBef>
                <a:spcPct val="50000"/>
              </a:spcBef>
              <a:spcAft>
                <a:spcPct val="0"/>
              </a:spcAft>
              <a:buClrTx/>
              <a:buSzTx/>
              <a:buFont typeface="+mj-lt"/>
              <a:buAutoNum type="arabicPeriod"/>
              <a:defRPr/>
            </a:pPr>
            <a:r>
              <a:rPr kumimoji="0" lang="en-IN"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rPr>
              <a:t>Token passing</a:t>
            </a:r>
            <a:endParaRPr kumimoji="0" lang="en-US" sz="1600" b="0" i="0" u="none"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a:p>
            <a:pPr marL="342900" marR="0" indent="-342900" defTabSz="914400">
              <a:spcBef>
                <a:spcPct val="50000"/>
              </a:spcBef>
              <a:buClrTx/>
              <a:buSzTx/>
              <a:buFont typeface="+mj-lt"/>
              <a:buAutoNum type="alphaUcPeriod" startAt="2"/>
              <a:defRPr/>
            </a:pPr>
            <a:r>
              <a:rPr kumimoji="0" lang="en-US" sz="1600" b="1" kern="1200" cap="none" spc="0" normalizeH="0" baseline="0" noProof="0" dirty="0">
                <a:solidFill>
                  <a:srgbClr val="FFC000"/>
                </a:solidFill>
                <a:latin typeface="Arial" panose="020B0604020202020204" pitchFamily="34" charset="0"/>
                <a:ea typeface="+mn-ea"/>
                <a:cs typeface="+mn-cs"/>
              </a:rPr>
              <a:t>Hybrid Topology</a:t>
            </a:r>
            <a:endParaRPr kumimoji="0" lang="en-IN" sz="1600" b="1" kern="1200" cap="none" spc="0" normalizeH="0" baseline="0" noProof="0" dirty="0">
              <a:solidFill>
                <a:srgbClr val="FFC000"/>
              </a:solidFill>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8">
                                            <p:txEl>
                                              <p:charRg st="0" end="56"/>
                                            </p:txEl>
                                          </p:spTgt>
                                        </p:tgtEl>
                                        <p:attrNameLst>
                                          <p:attrName>style.visibility</p:attrName>
                                        </p:attrNameLst>
                                      </p:cBhvr>
                                      <p:to>
                                        <p:strVal val="visible"/>
                                      </p:to>
                                    </p:set>
                                    <p:animEffect transition="in" filter="wipe(down)">
                                      <p:cBhvr>
                                        <p:cTn id="7" dur="500"/>
                                        <p:tgtEl>
                                          <p:spTgt spid="16388">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8">
                                            <p:txEl>
                                              <p:charRg st="56" end="126"/>
                                            </p:txEl>
                                          </p:spTgt>
                                        </p:tgtEl>
                                        <p:attrNameLst>
                                          <p:attrName>style.visibility</p:attrName>
                                        </p:attrNameLst>
                                      </p:cBhvr>
                                      <p:to>
                                        <p:strVal val="visible"/>
                                      </p:to>
                                    </p:set>
                                    <p:animEffect transition="in" filter="wipe(down)">
                                      <p:cBhvr>
                                        <p:cTn id="12" dur="500"/>
                                        <p:tgtEl>
                                          <p:spTgt spid="16388">
                                            <p:txEl>
                                              <p:charRg st="56" end="126"/>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388">
                                            <p:txEl>
                                              <p:charRg st="126" end="130"/>
                                            </p:txEl>
                                          </p:spTgt>
                                        </p:tgtEl>
                                        <p:attrNameLst>
                                          <p:attrName>style.visibility</p:attrName>
                                        </p:attrNameLst>
                                      </p:cBhvr>
                                      <p:to>
                                        <p:strVal val="visible"/>
                                      </p:to>
                                    </p:set>
                                    <p:animEffect transition="in" filter="wipe(down)">
                                      <p:cBhvr>
                                        <p:cTn id="15" dur="500"/>
                                        <p:tgtEl>
                                          <p:spTgt spid="16388">
                                            <p:txEl>
                                              <p:charRg st="126" end="13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388">
                                            <p:txEl>
                                              <p:charRg st="130" end="135"/>
                                            </p:txEl>
                                          </p:spTgt>
                                        </p:tgtEl>
                                        <p:attrNameLst>
                                          <p:attrName>style.visibility</p:attrName>
                                        </p:attrNameLst>
                                      </p:cBhvr>
                                      <p:to>
                                        <p:strVal val="visible"/>
                                      </p:to>
                                    </p:set>
                                    <p:animEffect transition="in" filter="wipe(down)">
                                      <p:cBhvr>
                                        <p:cTn id="18" dur="500"/>
                                        <p:tgtEl>
                                          <p:spTgt spid="16388">
                                            <p:txEl>
                                              <p:charRg st="130" end="13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388">
                                            <p:txEl>
                                              <p:charRg st="135" end="140"/>
                                            </p:txEl>
                                          </p:spTgt>
                                        </p:tgtEl>
                                        <p:attrNameLst>
                                          <p:attrName>style.visibility</p:attrName>
                                        </p:attrNameLst>
                                      </p:cBhvr>
                                      <p:to>
                                        <p:strVal val="visible"/>
                                      </p:to>
                                    </p:set>
                                    <p:animEffect transition="in" filter="wipe(down)">
                                      <p:cBhvr>
                                        <p:cTn id="21" dur="500"/>
                                        <p:tgtEl>
                                          <p:spTgt spid="16388">
                                            <p:txEl>
                                              <p:charRg st="135" end="140"/>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6388">
                                            <p:txEl>
                                              <p:charRg st="140" end="159"/>
                                            </p:txEl>
                                          </p:spTgt>
                                        </p:tgtEl>
                                        <p:attrNameLst>
                                          <p:attrName>style.visibility</p:attrName>
                                        </p:attrNameLst>
                                      </p:cBhvr>
                                      <p:to>
                                        <p:strVal val="visible"/>
                                      </p:to>
                                    </p:set>
                                    <p:animEffect transition="in" filter="wipe(down)">
                                      <p:cBhvr>
                                        <p:cTn id="24" dur="500"/>
                                        <p:tgtEl>
                                          <p:spTgt spid="16388">
                                            <p:txEl>
                                              <p:charRg st="140" end="159"/>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388">
                                            <p:txEl>
                                              <p:charRg st="159" end="165"/>
                                            </p:txEl>
                                          </p:spTgt>
                                        </p:tgtEl>
                                        <p:attrNameLst>
                                          <p:attrName>style.visibility</p:attrName>
                                        </p:attrNameLst>
                                      </p:cBhvr>
                                      <p:to>
                                        <p:strVal val="visible"/>
                                      </p:to>
                                    </p:set>
                                    <p:animEffect transition="in" filter="wipe(down)">
                                      <p:cBhvr>
                                        <p:cTn id="27" dur="500"/>
                                        <p:tgtEl>
                                          <p:spTgt spid="16388">
                                            <p:txEl>
                                              <p:charRg st="159"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388">
                                            <p:txEl>
                                              <p:charRg st="165" end="240"/>
                                            </p:txEl>
                                          </p:spTgt>
                                        </p:tgtEl>
                                        <p:attrNameLst>
                                          <p:attrName>style.visibility</p:attrName>
                                        </p:attrNameLst>
                                      </p:cBhvr>
                                      <p:to>
                                        <p:strVal val="visible"/>
                                      </p:to>
                                    </p:set>
                                    <p:animEffect transition="in" filter="wipe(down)">
                                      <p:cBhvr>
                                        <p:cTn id="32" dur="500"/>
                                        <p:tgtEl>
                                          <p:spTgt spid="16388">
                                            <p:txEl>
                                              <p:charRg st="165" end="24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388">
                                            <p:txEl>
                                              <p:charRg st="240" end="251"/>
                                            </p:txEl>
                                          </p:spTgt>
                                        </p:tgtEl>
                                        <p:attrNameLst>
                                          <p:attrName>style.visibility</p:attrName>
                                        </p:attrNameLst>
                                      </p:cBhvr>
                                      <p:to>
                                        <p:strVal val="visible"/>
                                      </p:to>
                                    </p:set>
                                    <p:animEffect transition="in" filter="wipe(down)">
                                      <p:cBhvr>
                                        <p:cTn id="35" dur="500"/>
                                        <p:tgtEl>
                                          <p:spTgt spid="16388">
                                            <p:txEl>
                                              <p:charRg st="240" end="251"/>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6388">
                                            <p:txEl>
                                              <p:charRg st="251" end="265"/>
                                            </p:txEl>
                                          </p:spTgt>
                                        </p:tgtEl>
                                        <p:attrNameLst>
                                          <p:attrName>style.visibility</p:attrName>
                                        </p:attrNameLst>
                                      </p:cBhvr>
                                      <p:to>
                                        <p:strVal val="visible"/>
                                      </p:to>
                                    </p:set>
                                    <p:animEffect transition="in" filter="wipe(down)">
                                      <p:cBhvr>
                                        <p:cTn id="38" dur="500"/>
                                        <p:tgtEl>
                                          <p:spTgt spid="16388">
                                            <p:txEl>
                                              <p:charRg st="251" end="26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6388">
                                            <p:txEl>
                                              <p:charRg st="265" end="281"/>
                                            </p:txEl>
                                          </p:spTgt>
                                        </p:tgtEl>
                                        <p:attrNameLst>
                                          <p:attrName>style.visibility</p:attrName>
                                        </p:attrNameLst>
                                      </p:cBhvr>
                                      <p:to>
                                        <p:strVal val="visible"/>
                                      </p:to>
                                    </p:set>
                                    <p:animEffect transition="in" filter="wipe(down)">
                                      <p:cBhvr>
                                        <p:cTn id="43" dur="500"/>
                                        <p:tgtEl>
                                          <p:spTgt spid="16388">
                                            <p:txEl>
                                              <p:charRg st="265"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1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1. Bus Topology</a:t>
            </a:r>
            <a:endParaRPr dirty="0">
              <a:solidFill>
                <a:srgbClr val="EEB42D"/>
              </a:solidFill>
            </a:endParaRPr>
          </a:p>
        </p:txBody>
      </p:sp>
      <p:sp>
        <p:nvSpPr>
          <p:cNvPr id="38916" name="Oval 28"/>
          <p:cNvSpPr/>
          <p:nvPr/>
        </p:nvSpPr>
        <p:spPr>
          <a:xfrm>
            <a:off x="7772400" y="1384300"/>
            <a:ext cx="609600" cy="5080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pPr algn="ctr"/>
            <a:r>
              <a:rPr b="1" dirty="0">
                <a:latin typeface="Arial" panose="020B0604020202020204" pitchFamily="34" charset="0"/>
              </a:rPr>
              <a:t>T</a:t>
            </a:r>
            <a:endParaRPr b="1" dirty="0">
              <a:latin typeface="Arial" panose="020B0604020202020204" pitchFamily="34" charset="0"/>
            </a:endParaRPr>
          </a:p>
        </p:txBody>
      </p:sp>
      <p:sp>
        <p:nvSpPr>
          <p:cNvPr id="38917" name="Line 19"/>
          <p:cNvSpPr/>
          <p:nvPr/>
        </p:nvSpPr>
        <p:spPr>
          <a:xfrm flipV="1">
            <a:off x="4572000" y="1638300"/>
            <a:ext cx="3429000" cy="46038"/>
          </a:xfrm>
          <a:prstGeom prst="line">
            <a:avLst/>
          </a:prstGeom>
          <a:ln w="76200" cap="flat" cmpd="sng">
            <a:solidFill>
              <a:srgbClr val="E84B02"/>
            </a:solidFill>
            <a:prstDash val="solid"/>
            <a:headEnd type="none" w="med" len="med"/>
            <a:tailEnd type="none" w="med" len="med"/>
          </a:ln>
        </p:spPr>
      </p:sp>
      <p:sp>
        <p:nvSpPr>
          <p:cNvPr id="38918" name="Line 21"/>
          <p:cNvSpPr/>
          <p:nvPr/>
        </p:nvSpPr>
        <p:spPr>
          <a:xfrm>
            <a:off x="6781800" y="1638300"/>
            <a:ext cx="0" cy="254000"/>
          </a:xfrm>
          <a:prstGeom prst="line">
            <a:avLst/>
          </a:prstGeom>
          <a:ln w="76200" cap="flat" cmpd="sng">
            <a:solidFill>
              <a:srgbClr val="E84B02"/>
            </a:solidFill>
            <a:prstDash val="solid"/>
            <a:headEnd type="none" w="med" len="med"/>
            <a:tailEnd type="none" w="med" len="med"/>
          </a:ln>
        </p:spPr>
      </p:sp>
      <p:sp>
        <p:nvSpPr>
          <p:cNvPr id="38919" name="Line 22"/>
          <p:cNvSpPr/>
          <p:nvPr/>
        </p:nvSpPr>
        <p:spPr>
          <a:xfrm>
            <a:off x="6172200" y="1409700"/>
            <a:ext cx="0" cy="254000"/>
          </a:xfrm>
          <a:prstGeom prst="line">
            <a:avLst/>
          </a:prstGeom>
          <a:ln w="76200" cap="flat" cmpd="sng">
            <a:solidFill>
              <a:srgbClr val="E84B02"/>
            </a:solidFill>
            <a:prstDash val="solid"/>
            <a:headEnd type="none" w="med" len="med"/>
            <a:tailEnd type="none" w="med" len="med"/>
          </a:ln>
        </p:spPr>
      </p:sp>
      <p:sp>
        <p:nvSpPr>
          <p:cNvPr id="38920" name="Line 23"/>
          <p:cNvSpPr/>
          <p:nvPr/>
        </p:nvSpPr>
        <p:spPr>
          <a:xfrm>
            <a:off x="5715000" y="1638300"/>
            <a:ext cx="0" cy="254000"/>
          </a:xfrm>
          <a:prstGeom prst="line">
            <a:avLst/>
          </a:prstGeom>
          <a:ln w="76200" cap="flat" cmpd="sng">
            <a:solidFill>
              <a:srgbClr val="E84B02"/>
            </a:solidFill>
            <a:prstDash val="solid"/>
            <a:headEnd type="none" w="med" len="med"/>
            <a:tailEnd type="none" w="med" len="med"/>
          </a:ln>
        </p:spPr>
      </p:sp>
      <p:sp>
        <p:nvSpPr>
          <p:cNvPr id="38921" name="Line 24"/>
          <p:cNvSpPr/>
          <p:nvPr/>
        </p:nvSpPr>
        <p:spPr>
          <a:xfrm>
            <a:off x="5105400" y="1409700"/>
            <a:ext cx="0" cy="254000"/>
          </a:xfrm>
          <a:prstGeom prst="line">
            <a:avLst/>
          </a:prstGeom>
          <a:ln w="76200" cap="flat" cmpd="sng">
            <a:solidFill>
              <a:srgbClr val="E84B02"/>
            </a:solidFill>
            <a:prstDash val="solid"/>
            <a:headEnd type="none" w="med" len="med"/>
            <a:tailEnd type="none" w="med" len="med"/>
          </a:ln>
        </p:spPr>
      </p:sp>
      <p:sp>
        <p:nvSpPr>
          <p:cNvPr id="38922" name="Line 26"/>
          <p:cNvSpPr/>
          <p:nvPr/>
        </p:nvSpPr>
        <p:spPr>
          <a:xfrm>
            <a:off x="7239000" y="1384300"/>
            <a:ext cx="0" cy="254000"/>
          </a:xfrm>
          <a:prstGeom prst="line">
            <a:avLst/>
          </a:prstGeom>
          <a:ln w="76200" cap="flat" cmpd="sng">
            <a:solidFill>
              <a:srgbClr val="E84B02"/>
            </a:solidFill>
            <a:prstDash val="solid"/>
            <a:headEnd type="none" w="med" len="med"/>
            <a:tailEnd type="none" w="med" len="med"/>
          </a:ln>
        </p:spPr>
      </p:sp>
      <p:sp>
        <p:nvSpPr>
          <p:cNvPr id="38923" name="Oval 27"/>
          <p:cNvSpPr/>
          <p:nvPr/>
        </p:nvSpPr>
        <p:spPr>
          <a:xfrm>
            <a:off x="4191000" y="1409700"/>
            <a:ext cx="609600" cy="5080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pPr algn="ctr"/>
            <a:r>
              <a:rPr b="1" dirty="0">
                <a:latin typeface="Arial" panose="020B0604020202020204" pitchFamily="34" charset="0"/>
              </a:rPr>
              <a:t>T</a:t>
            </a:r>
            <a:endParaRPr b="1" dirty="0">
              <a:latin typeface="Arial" panose="020B0604020202020204" pitchFamily="34" charset="0"/>
            </a:endParaRPr>
          </a:p>
        </p:txBody>
      </p:sp>
      <p:sp>
        <p:nvSpPr>
          <p:cNvPr id="38924" name="Oval 30"/>
          <p:cNvSpPr/>
          <p:nvPr/>
        </p:nvSpPr>
        <p:spPr>
          <a:xfrm>
            <a:off x="4876800" y="11049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25" name="Oval 31"/>
          <p:cNvSpPr/>
          <p:nvPr/>
        </p:nvSpPr>
        <p:spPr>
          <a:xfrm>
            <a:off x="5486400" y="18669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26" name="Oval 32"/>
          <p:cNvSpPr/>
          <p:nvPr/>
        </p:nvSpPr>
        <p:spPr>
          <a:xfrm>
            <a:off x="7010400" y="11049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27" name="Oval 33"/>
          <p:cNvSpPr/>
          <p:nvPr/>
        </p:nvSpPr>
        <p:spPr>
          <a:xfrm>
            <a:off x="5943600" y="11049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28" name="Oval 34"/>
          <p:cNvSpPr/>
          <p:nvPr/>
        </p:nvSpPr>
        <p:spPr>
          <a:xfrm>
            <a:off x="6553200" y="18669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8929" name="Text Box 36"/>
          <p:cNvSpPr txBox="1"/>
          <p:nvPr/>
        </p:nvSpPr>
        <p:spPr>
          <a:xfrm>
            <a:off x="381000" y="1257300"/>
            <a:ext cx="3429000" cy="1270000"/>
          </a:xfrm>
          <a:prstGeom prst="rect">
            <a:avLst/>
          </a:prstGeom>
          <a:noFill/>
          <a:ln w="9525">
            <a:noFill/>
          </a:ln>
        </p:spPr>
        <p:txBody>
          <a:bodyPr lIns="84899" tIns="42449" rIns="84899" bIns="42449">
            <a:spAutoFit/>
          </a:bodyPr>
          <a:p>
            <a:pPr defTabSz="914400">
              <a:spcBef>
                <a:spcPct val="50000"/>
              </a:spcBef>
              <a:tabLst>
                <a:tab pos="155575" algn="l"/>
              </a:tabLst>
            </a:pPr>
            <a:r>
              <a:rPr sz="1400" b="1" dirty="0">
                <a:solidFill>
                  <a:srgbClr val="EEB42D"/>
                </a:solidFill>
                <a:latin typeface="Arial" panose="020B0604020202020204" pitchFamily="34" charset="0"/>
              </a:rPr>
              <a:t>All devices are connected to a central cable, called bus or backbone. </a:t>
            </a:r>
            <a:endParaRPr sz="1400" b="1" dirty="0">
              <a:solidFill>
                <a:srgbClr val="EEB42D"/>
              </a:solidFill>
              <a:latin typeface="Arial" panose="020B0604020202020204" pitchFamily="34" charset="0"/>
            </a:endParaRPr>
          </a:p>
          <a:p>
            <a:pPr defTabSz="914400">
              <a:spcBef>
                <a:spcPct val="50000"/>
              </a:spcBef>
              <a:tabLst>
                <a:tab pos="155575" algn="l"/>
              </a:tabLst>
            </a:pPr>
            <a:r>
              <a:rPr sz="1400" b="1" dirty="0">
                <a:solidFill>
                  <a:srgbClr val="EEB42D"/>
                </a:solidFill>
                <a:latin typeface="Arial" panose="020B0604020202020204" pitchFamily="34" charset="0"/>
              </a:rPr>
              <a:t>There are terminators at each end of the bus that stops the signal and keeps it from traveling backwards. </a:t>
            </a:r>
            <a:endParaRPr sz="1400" b="1" dirty="0">
              <a:solidFill>
                <a:srgbClr val="EEB42D"/>
              </a:solidFill>
              <a:latin typeface="Arial" panose="020B0604020202020204" pitchFamily="34" charset="0"/>
            </a:endParaRPr>
          </a:p>
        </p:txBody>
      </p:sp>
      <p:sp>
        <p:nvSpPr>
          <p:cNvPr id="21" name="TextBox 20"/>
          <p:cNvSpPr txBox="1"/>
          <p:nvPr/>
        </p:nvSpPr>
        <p:spPr>
          <a:xfrm>
            <a:off x="3962400" y="2628900"/>
            <a:ext cx="4495800" cy="2678113"/>
          </a:xfrm>
          <a:prstGeom prst="rect">
            <a:avLst/>
          </a:prstGeom>
          <a:noFill/>
          <a:ln w="28575">
            <a:solidFill>
              <a:srgbClr val="00B0F0"/>
            </a:solidFill>
          </a:ln>
        </p:spPr>
        <p:txBody>
          <a:bodyPr>
            <a:spAutoFit/>
          </a:bodyPr>
          <a:lstStyle/>
          <a:p>
            <a:pPr marR="0" defTabSz="914400">
              <a:spcBef>
                <a:spcPct val="50000"/>
              </a:spcBef>
              <a:buClrTx/>
              <a:buSzTx/>
              <a:buFontTx/>
              <a:buNone/>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Disadvantages:</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It is possible that more than one station may attempt transmission simultaneously (collision or contention).</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Difficult reconfiguration and fault isolation.</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A fault or break in the bus cable stops all transmission, even between devices on the same side of the problem.</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The damaged area reflects signals in the direction of origin, creating noise in both directions</a:t>
            </a:r>
            <a:endParaRPr kumimoji="0" lang="en-US" sz="1400" kern="1200" cap="none" spc="0" normalizeH="0" baseline="0" noProof="0" dirty="0">
              <a:solidFill>
                <a:srgbClr val="EEB42D"/>
              </a:solidFill>
              <a:latin typeface="Arial" panose="020B0604020202020204" pitchFamily="34" charset="0"/>
              <a:ea typeface="+mn-ea"/>
              <a:cs typeface="+mn-cs"/>
            </a:endParaRPr>
          </a:p>
        </p:txBody>
      </p:sp>
      <p:sp>
        <p:nvSpPr>
          <p:cNvPr id="22" name="TextBox 21"/>
          <p:cNvSpPr txBox="1"/>
          <p:nvPr/>
        </p:nvSpPr>
        <p:spPr>
          <a:xfrm>
            <a:off x="533400" y="2628900"/>
            <a:ext cx="3429000" cy="2786063"/>
          </a:xfrm>
          <a:prstGeom prst="rect">
            <a:avLst/>
          </a:prstGeom>
          <a:noFill/>
          <a:ln w="19050">
            <a:solidFill>
              <a:srgbClr val="00B0F0"/>
            </a:solidFill>
          </a:ln>
        </p:spPr>
        <p:txBody>
          <a:bodyPr>
            <a:spAutoFit/>
          </a:bodyPr>
          <a:lstStyle/>
          <a:p>
            <a:pPr marR="0" defTabSz="914400">
              <a:spcBef>
                <a:spcPct val="50000"/>
              </a:spcBef>
              <a:buClrTx/>
              <a:buSzTx/>
              <a:buFontTx/>
              <a:buNone/>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Advantages:</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There is no central controller.</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Control resides in each station</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The less interconnecting wire is required.</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Ease of installation.</a:t>
            </a:r>
            <a:endParaRPr kumimoji="0" lang="en-IN" sz="1400" kern="1200" cap="none" spc="0" normalizeH="0" baseline="0" noProof="0" dirty="0">
              <a:solidFill>
                <a:srgbClr val="EEB42D"/>
              </a:solidFill>
              <a:latin typeface="Arial" panose="020B0604020202020204" pitchFamily="34" charset="0"/>
              <a:ea typeface="+mn-ea"/>
              <a:cs typeface="+mn-cs"/>
            </a:endParaRPr>
          </a:p>
          <a:p>
            <a:pPr marL="228600" marR="0" indent="-228600" defTabSz="914400">
              <a:spcBef>
                <a:spcPct val="50000"/>
              </a:spcBef>
              <a:buClrTx/>
              <a:buSzTx/>
              <a:buFont typeface="+mj-lt"/>
              <a:buAutoNum type="arabicPeriod"/>
              <a:tabLst>
                <a:tab pos="156210" algn="l"/>
              </a:tabLst>
              <a:defRPr/>
            </a:pPr>
            <a:r>
              <a:rPr kumimoji="0" lang="en-IN" sz="1400" kern="1200" cap="none" spc="0" normalizeH="0" baseline="0" noProof="0" dirty="0">
                <a:solidFill>
                  <a:srgbClr val="EEB42D"/>
                </a:solidFill>
                <a:latin typeface="Arial" panose="020B0604020202020204" pitchFamily="34" charset="0"/>
                <a:ea typeface="+mn-ea"/>
                <a:cs typeface="+mn-cs"/>
              </a:rPr>
              <a:t>Backbone cable can be laid along the most efficient path, and then connected to the nodes by drop lines of various lengths</a:t>
            </a:r>
            <a:endParaRPr kumimoji="0" lang="en-IN" sz="1400" kern="1200" cap="none" spc="0" normalizeH="0" baseline="0" noProof="0" dirty="0">
              <a:solidFill>
                <a:srgbClr val="EEB42D"/>
              </a:solidFill>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29">
                                            <p:txEl>
                                              <p:charRg st="0" end="71"/>
                                            </p:txEl>
                                          </p:spTgt>
                                        </p:tgtEl>
                                        <p:attrNameLst>
                                          <p:attrName>style.visibility</p:attrName>
                                        </p:attrNameLst>
                                      </p:cBhvr>
                                      <p:to>
                                        <p:strVal val="visible"/>
                                      </p:to>
                                    </p:set>
                                    <p:animEffect transition="in" filter="wipe(down)">
                                      <p:cBhvr>
                                        <p:cTn id="7" dur="500"/>
                                        <p:tgtEl>
                                          <p:spTgt spid="38929">
                                            <p:txEl>
                                              <p:charRg st="0"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929">
                                            <p:txEl>
                                              <p:charRg st="71" end="178"/>
                                            </p:txEl>
                                          </p:spTgt>
                                        </p:tgtEl>
                                        <p:attrNameLst>
                                          <p:attrName>style.visibility</p:attrName>
                                        </p:attrNameLst>
                                      </p:cBhvr>
                                      <p:to>
                                        <p:strVal val="visible"/>
                                      </p:to>
                                    </p:set>
                                    <p:animEffect transition="in" filter="wipe(down)">
                                      <p:cBhvr>
                                        <p:cTn id="12" dur="500"/>
                                        <p:tgtEl>
                                          <p:spTgt spid="38929">
                                            <p:txEl>
                                              <p:charRg st="71" end="1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xEl>
                                              <p:charRg st="0" end="12"/>
                                            </p:txEl>
                                          </p:spTgt>
                                        </p:tgtEl>
                                        <p:attrNameLst>
                                          <p:attrName>style.visibility</p:attrName>
                                        </p:attrNameLst>
                                      </p:cBhvr>
                                      <p:to>
                                        <p:strVal val="visible"/>
                                      </p:to>
                                    </p:set>
                                    <p:animEffect transition="in" filter="wipe(down)">
                                      <p:cBhvr>
                                        <p:cTn id="22" dur="500"/>
                                        <p:tgtEl>
                                          <p:spTgt spid="22">
                                            <p:txEl>
                                              <p:charRg st="0"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xEl>
                                              <p:charRg st="12" end="44"/>
                                            </p:txEl>
                                          </p:spTgt>
                                        </p:tgtEl>
                                        <p:attrNameLst>
                                          <p:attrName>style.visibility</p:attrName>
                                        </p:attrNameLst>
                                      </p:cBhvr>
                                      <p:to>
                                        <p:strVal val="visible"/>
                                      </p:to>
                                    </p:set>
                                    <p:animEffect transition="in" filter="wipe(down)">
                                      <p:cBhvr>
                                        <p:cTn id="27" dur="500"/>
                                        <p:tgtEl>
                                          <p:spTgt spid="22">
                                            <p:txEl>
                                              <p:charRg st="12" end="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xEl>
                                              <p:charRg st="44" end="76"/>
                                            </p:txEl>
                                          </p:spTgt>
                                        </p:tgtEl>
                                        <p:attrNameLst>
                                          <p:attrName>style.visibility</p:attrName>
                                        </p:attrNameLst>
                                      </p:cBhvr>
                                      <p:to>
                                        <p:strVal val="visible"/>
                                      </p:to>
                                    </p:set>
                                    <p:animEffect transition="in" filter="wipe(down)">
                                      <p:cBhvr>
                                        <p:cTn id="32" dur="500"/>
                                        <p:tgtEl>
                                          <p:spTgt spid="22">
                                            <p:txEl>
                                              <p:charRg st="44" end="7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xEl>
                                              <p:charRg st="76" end="119"/>
                                            </p:txEl>
                                          </p:spTgt>
                                        </p:tgtEl>
                                        <p:attrNameLst>
                                          <p:attrName>style.visibility</p:attrName>
                                        </p:attrNameLst>
                                      </p:cBhvr>
                                      <p:to>
                                        <p:strVal val="visible"/>
                                      </p:to>
                                    </p:set>
                                    <p:animEffect transition="in" filter="wipe(down)">
                                      <p:cBhvr>
                                        <p:cTn id="37" dur="500"/>
                                        <p:tgtEl>
                                          <p:spTgt spid="22">
                                            <p:txEl>
                                              <p:charRg st="76" end="1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xEl>
                                              <p:charRg st="119" end="141"/>
                                            </p:txEl>
                                          </p:spTgt>
                                        </p:tgtEl>
                                        <p:attrNameLst>
                                          <p:attrName>style.visibility</p:attrName>
                                        </p:attrNameLst>
                                      </p:cBhvr>
                                      <p:to>
                                        <p:strVal val="visible"/>
                                      </p:to>
                                    </p:set>
                                    <p:animEffect transition="in" filter="wipe(down)">
                                      <p:cBhvr>
                                        <p:cTn id="42" dur="500"/>
                                        <p:tgtEl>
                                          <p:spTgt spid="22">
                                            <p:txEl>
                                              <p:charRg st="119" end="14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
                                            <p:txEl>
                                              <p:charRg st="141" end="264"/>
                                            </p:txEl>
                                          </p:spTgt>
                                        </p:tgtEl>
                                        <p:attrNameLst>
                                          <p:attrName>style.visibility</p:attrName>
                                        </p:attrNameLst>
                                      </p:cBhvr>
                                      <p:to>
                                        <p:strVal val="visible"/>
                                      </p:to>
                                    </p:set>
                                    <p:animEffect transition="in" filter="wipe(down)">
                                      <p:cBhvr>
                                        <p:cTn id="47" dur="500"/>
                                        <p:tgtEl>
                                          <p:spTgt spid="22">
                                            <p:txEl>
                                              <p:charRg st="141" end="26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xEl>
                                              <p:charRg st="0" end="15"/>
                                            </p:txEl>
                                          </p:spTgt>
                                        </p:tgtEl>
                                        <p:attrNameLst>
                                          <p:attrName>style.visibility</p:attrName>
                                        </p:attrNameLst>
                                      </p:cBhvr>
                                      <p:to>
                                        <p:strVal val="visible"/>
                                      </p:to>
                                    </p:set>
                                    <p:animEffect transition="in" filter="wipe(down)">
                                      <p:cBhvr>
                                        <p:cTn id="57" dur="500"/>
                                        <p:tgtEl>
                                          <p:spTgt spid="21">
                                            <p:txEl>
                                              <p:charRg st="0"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xEl>
                                              <p:charRg st="15" end="124"/>
                                            </p:txEl>
                                          </p:spTgt>
                                        </p:tgtEl>
                                        <p:attrNameLst>
                                          <p:attrName>style.visibility</p:attrName>
                                        </p:attrNameLst>
                                      </p:cBhvr>
                                      <p:to>
                                        <p:strVal val="visible"/>
                                      </p:to>
                                    </p:set>
                                    <p:animEffect transition="in" filter="wipe(down)">
                                      <p:cBhvr>
                                        <p:cTn id="62" dur="500"/>
                                        <p:tgtEl>
                                          <p:spTgt spid="21">
                                            <p:txEl>
                                              <p:charRg st="15" end="12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xEl>
                                              <p:charRg st="124" end="171"/>
                                            </p:txEl>
                                          </p:spTgt>
                                        </p:tgtEl>
                                        <p:attrNameLst>
                                          <p:attrName>style.visibility</p:attrName>
                                        </p:attrNameLst>
                                      </p:cBhvr>
                                      <p:to>
                                        <p:strVal val="visible"/>
                                      </p:to>
                                    </p:set>
                                    <p:animEffect transition="in" filter="wipe(down)">
                                      <p:cBhvr>
                                        <p:cTn id="67" dur="500"/>
                                        <p:tgtEl>
                                          <p:spTgt spid="21">
                                            <p:txEl>
                                              <p:charRg st="124" end="17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1">
                                            <p:txEl>
                                              <p:charRg st="171" end="283"/>
                                            </p:txEl>
                                          </p:spTgt>
                                        </p:tgtEl>
                                        <p:attrNameLst>
                                          <p:attrName>style.visibility</p:attrName>
                                        </p:attrNameLst>
                                      </p:cBhvr>
                                      <p:to>
                                        <p:strVal val="visible"/>
                                      </p:to>
                                    </p:set>
                                    <p:animEffect transition="in" filter="wipe(down)">
                                      <p:cBhvr>
                                        <p:cTn id="72" dur="500"/>
                                        <p:tgtEl>
                                          <p:spTgt spid="21">
                                            <p:txEl>
                                              <p:charRg st="171" end="28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xEl>
                                              <p:charRg st="283" end="379"/>
                                            </p:txEl>
                                          </p:spTgt>
                                        </p:tgtEl>
                                        <p:attrNameLst>
                                          <p:attrName>style.visibility</p:attrName>
                                        </p:attrNameLst>
                                      </p:cBhvr>
                                      <p:to>
                                        <p:strVal val="visible"/>
                                      </p:to>
                                    </p:set>
                                    <p:animEffect transition="in" filter="wipe(down)">
                                      <p:cBhvr>
                                        <p:cTn id="77" dur="500"/>
                                        <p:tgtEl>
                                          <p:spTgt spid="21">
                                            <p:txEl>
                                              <p:charRg st="283" end="3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9" grpId="0" build="p"/>
      <p:bldP spid="21" grpId="0" animBg="1" build="p"/>
      <p:bldP spid="22"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3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2. Ring Topology</a:t>
            </a:r>
            <a:endParaRPr dirty="0">
              <a:solidFill>
                <a:srgbClr val="EEB42D"/>
              </a:solidFill>
            </a:endParaRPr>
          </a:p>
        </p:txBody>
      </p:sp>
      <p:sp>
        <p:nvSpPr>
          <p:cNvPr id="18436" name="Text Box 5"/>
          <p:cNvSpPr txBox="1">
            <a:spLocks noChangeArrowheads="1"/>
          </p:cNvSpPr>
          <p:nvPr/>
        </p:nvSpPr>
        <p:spPr bwMode="auto">
          <a:xfrm>
            <a:off x="457200" y="1333500"/>
            <a:ext cx="5791200" cy="4548188"/>
          </a:xfrm>
          <a:prstGeom prst="rect">
            <a:avLst/>
          </a:prstGeom>
          <a:noFill/>
          <a:ln w="9525">
            <a:noFill/>
            <a:miter lim="800000"/>
          </a:ln>
        </p:spPr>
        <p:txBody>
          <a:bodyPr lIns="84899" tIns="42449" rIns="84899" bIns="42449">
            <a:spAutoFit/>
          </a:bodyPr>
          <a:lstStyle/>
          <a:p>
            <a:pPr marR="0" defTabSz="914400">
              <a:spcBef>
                <a:spcPct val="50000"/>
              </a:spcBef>
              <a:buClrTx/>
              <a:buSzTx/>
              <a:buFontTx/>
              <a:buChar char="•"/>
              <a:defRPr/>
            </a:pPr>
            <a:r>
              <a:rPr kumimoji="0" lang="en-US" sz="1600" b="1" kern="1200" cap="none" spc="0" normalizeH="0" baseline="0" noProof="0" dirty="0">
                <a:solidFill>
                  <a:srgbClr val="EEB42D"/>
                </a:solidFill>
                <a:latin typeface="Arial" panose="020B0604020202020204" pitchFamily="34" charset="0"/>
                <a:ea typeface="+mn-ea"/>
                <a:cs typeface="+mn-cs"/>
              </a:rPr>
              <a:t>  All devices are connected to one another in the shape of a closed loop.</a:t>
            </a:r>
            <a:endParaRPr kumimoji="0" lang="en-US" sz="1600" b="1" kern="1200" cap="none" spc="0" normalizeH="0" baseline="0" noProof="0" dirty="0">
              <a:solidFill>
                <a:srgbClr val="EEB42D"/>
              </a:solidFill>
              <a:latin typeface="Arial" panose="020B0604020202020204" pitchFamily="34" charset="0"/>
              <a:ea typeface="+mn-ea"/>
              <a:cs typeface="+mn-cs"/>
            </a:endParaRPr>
          </a:p>
          <a:p>
            <a:pPr marR="0" defTabSz="914400">
              <a:spcBef>
                <a:spcPct val="50000"/>
              </a:spcBef>
              <a:buClrTx/>
              <a:buSzTx/>
              <a:buFontTx/>
              <a:buChar char="•"/>
              <a:defRPr/>
            </a:pPr>
            <a:r>
              <a:rPr kumimoji="0" lang="en-US" sz="1600" b="1" kern="1200" cap="none" spc="0" normalizeH="0" baseline="0" noProof="0" dirty="0">
                <a:solidFill>
                  <a:srgbClr val="EEB42D"/>
                </a:solidFill>
                <a:latin typeface="Arial" panose="020B0604020202020204" pitchFamily="34" charset="0"/>
                <a:ea typeface="+mn-ea"/>
                <a:cs typeface="+mn-cs"/>
              </a:rPr>
              <a:t>  Each device is connected directly to two other devices, one on either side of it.</a:t>
            </a:r>
            <a:r>
              <a:rPr kumimoji="0" lang="en-US" sz="1600" kern="1200" cap="none" spc="0" normalizeH="0" baseline="0" noProof="0" dirty="0">
                <a:solidFill>
                  <a:srgbClr val="EEB42D"/>
                </a:solidFill>
                <a:latin typeface="Arial" panose="020B0604020202020204" pitchFamily="34" charset="0"/>
                <a:ea typeface="+mn-ea"/>
                <a:cs typeface="+mn-cs"/>
              </a:rPr>
              <a:t> </a:t>
            </a:r>
            <a:endParaRPr kumimoji="0" lang="en-US" sz="1600" kern="1200" cap="none" spc="0" normalizeH="0" baseline="0" noProof="0" dirty="0">
              <a:solidFill>
                <a:srgbClr val="EEB42D"/>
              </a:solidFill>
              <a:latin typeface="Arial" panose="020B0604020202020204" pitchFamily="34" charset="0"/>
              <a:ea typeface="+mn-ea"/>
              <a:cs typeface="+mn-cs"/>
            </a:endParaRPr>
          </a:p>
          <a:p>
            <a:pPr marR="0" defTabSz="914400">
              <a:buClrTx/>
              <a:buSzTx/>
              <a:buFontTx/>
              <a:buNone/>
              <a:defRPr/>
            </a:pPr>
            <a:r>
              <a:rPr kumimoji="0" lang="en-IN" kern="1200" cap="none" spc="0" normalizeH="0" baseline="0" noProof="0" dirty="0">
                <a:solidFill>
                  <a:srgbClr val="00B0F0"/>
                </a:solidFill>
                <a:latin typeface="Arial" panose="020B0604020202020204" pitchFamily="34" charset="0"/>
                <a:ea typeface="+mn-ea"/>
                <a:cs typeface="+mn-cs"/>
              </a:rPr>
              <a:t>Advantages: </a:t>
            </a:r>
            <a:endParaRPr kumimoji="0" lang="en-IN" kern="1200" cap="none" spc="0" normalizeH="0" baseline="0" noProof="0" dirty="0">
              <a:solidFill>
                <a:srgbClr val="00B0F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Avoids the collisions that are possible in the bus topology.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Each pair of stations has a point-to-point connection.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A signal is passed along the ring in one direction, from device to another, until it reaches its destination.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Each device incorporates a repeater.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Relatively easy to install and reconfigure.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Fault isolation is simplified. </a:t>
            </a:r>
            <a:endParaRPr kumimoji="0" lang="en-IN" sz="1400" kern="1200" cap="none" spc="0" normalizeH="0" baseline="0" noProof="0" dirty="0">
              <a:solidFill>
                <a:srgbClr val="FFC000"/>
              </a:solidFill>
              <a:latin typeface="Arial" panose="020B0604020202020204" pitchFamily="34" charset="0"/>
              <a:ea typeface="+mn-ea"/>
              <a:cs typeface="+mn-cs"/>
            </a:endParaRPr>
          </a:p>
          <a:p>
            <a:pPr marR="0" defTabSz="914400">
              <a:buClrTx/>
              <a:buSzTx/>
              <a:buFontTx/>
              <a:buNone/>
              <a:defRPr/>
            </a:pPr>
            <a:endParaRPr kumimoji="0" lang="en-IN" sz="1400" kern="1200" cap="none" spc="0" normalizeH="0" baseline="0" noProof="0" dirty="0">
              <a:solidFill>
                <a:srgbClr val="FFC000"/>
              </a:solidFill>
              <a:latin typeface="Arial" panose="020B0604020202020204" pitchFamily="34" charset="0"/>
              <a:ea typeface="+mn-ea"/>
              <a:cs typeface="+mn-cs"/>
            </a:endParaRPr>
          </a:p>
          <a:p>
            <a:pPr marR="0" defTabSz="914400">
              <a:buClrTx/>
              <a:buSzTx/>
              <a:buFontTx/>
              <a:buNone/>
              <a:defRPr/>
            </a:pPr>
            <a:r>
              <a:rPr kumimoji="0" lang="en-IN" kern="1200" cap="none" spc="0" normalizeH="0" baseline="0" noProof="0" dirty="0">
                <a:solidFill>
                  <a:srgbClr val="00B0F0"/>
                </a:solidFill>
                <a:latin typeface="Arial" panose="020B0604020202020204" pitchFamily="34" charset="0"/>
                <a:ea typeface="+mn-ea"/>
                <a:cs typeface="+mn-cs"/>
              </a:rPr>
              <a:t>Disadvantages: </a:t>
            </a:r>
            <a:endParaRPr kumimoji="0" lang="en-IN" kern="1200" cap="none" spc="0" normalizeH="0" baseline="0" noProof="0" dirty="0">
              <a:solidFill>
                <a:srgbClr val="00B0F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A break in the ring (such as station disabled) can disable the entire network. </a:t>
            </a:r>
            <a:endParaRPr kumimoji="0" lang="en-IN" sz="1400" kern="1200" cap="none" spc="0" normalizeH="0" baseline="0" noProof="0" dirty="0">
              <a:solidFill>
                <a:srgbClr val="FFC00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sz="1400" kern="1200" cap="none" spc="0" normalizeH="0" baseline="0" noProof="0" dirty="0">
                <a:solidFill>
                  <a:srgbClr val="FFC000"/>
                </a:solidFill>
                <a:latin typeface="Arial" panose="020B0604020202020204" pitchFamily="34" charset="0"/>
                <a:ea typeface="+mn-ea"/>
                <a:cs typeface="+mn-cs"/>
              </a:rPr>
              <a:t>Unidirectional traffic. </a:t>
            </a:r>
            <a:endParaRPr kumimoji="0" lang="en-IN" sz="1400" kern="1200" cap="none" spc="0" normalizeH="0" baseline="0" noProof="0" dirty="0">
              <a:solidFill>
                <a:srgbClr val="FFC000"/>
              </a:solidFill>
              <a:latin typeface="Arial" panose="020B0604020202020204" pitchFamily="34" charset="0"/>
              <a:ea typeface="+mn-ea"/>
              <a:cs typeface="+mn-cs"/>
            </a:endParaRPr>
          </a:p>
          <a:p>
            <a:pPr marR="0" defTabSz="914400">
              <a:spcBef>
                <a:spcPct val="50000"/>
              </a:spcBef>
              <a:buClrTx/>
              <a:buSzTx/>
              <a:buFontTx/>
              <a:buChar char="•"/>
              <a:defRPr/>
            </a:pPr>
            <a:endParaRPr kumimoji="0" lang="en-US" kern="1200" cap="none" spc="0" normalizeH="0" baseline="0" noProof="0" dirty="0">
              <a:solidFill>
                <a:srgbClr val="EEB42D"/>
              </a:solidFill>
              <a:latin typeface="Arial" panose="020B0604020202020204" pitchFamily="34" charset="0"/>
              <a:ea typeface="+mn-ea"/>
              <a:cs typeface="+mn-cs"/>
            </a:endParaRPr>
          </a:p>
        </p:txBody>
      </p:sp>
      <p:sp>
        <p:nvSpPr>
          <p:cNvPr id="39941" name="Oval 8"/>
          <p:cNvSpPr/>
          <p:nvPr/>
        </p:nvSpPr>
        <p:spPr>
          <a:xfrm>
            <a:off x="6248400" y="15113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2" name="Oval 9"/>
          <p:cNvSpPr/>
          <p:nvPr/>
        </p:nvSpPr>
        <p:spPr>
          <a:xfrm>
            <a:off x="7696200" y="22098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3" name="Oval 10"/>
          <p:cNvSpPr/>
          <p:nvPr/>
        </p:nvSpPr>
        <p:spPr>
          <a:xfrm>
            <a:off x="6324600" y="22098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4" name="Oval 11"/>
          <p:cNvSpPr/>
          <p:nvPr/>
        </p:nvSpPr>
        <p:spPr>
          <a:xfrm>
            <a:off x="7010400" y="25273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5" name="Oval 12"/>
          <p:cNvSpPr/>
          <p:nvPr/>
        </p:nvSpPr>
        <p:spPr>
          <a:xfrm>
            <a:off x="7696200" y="14478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6" name="Oval 13"/>
          <p:cNvSpPr/>
          <p:nvPr/>
        </p:nvSpPr>
        <p:spPr>
          <a:xfrm>
            <a:off x="6934200" y="1193800"/>
            <a:ext cx="381000" cy="317500"/>
          </a:xfrm>
          <a:prstGeom prst="ellipse">
            <a:avLst/>
          </a:prstGeom>
          <a:solidFill>
            <a:srgbClr val="E84B02"/>
          </a:solidFill>
          <a:ln w="9525" cap="flat" cmpd="sng">
            <a:solidFill>
              <a:schemeClr val="tx1"/>
            </a:solidFill>
            <a:prstDash val="solid"/>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39947" name="Line 14"/>
          <p:cNvSpPr/>
          <p:nvPr/>
        </p:nvSpPr>
        <p:spPr>
          <a:xfrm flipV="1">
            <a:off x="6400800" y="1320800"/>
            <a:ext cx="685800" cy="317500"/>
          </a:xfrm>
          <a:prstGeom prst="line">
            <a:avLst/>
          </a:prstGeom>
          <a:ln w="38100" cap="flat" cmpd="sng">
            <a:solidFill>
              <a:srgbClr val="E84B02"/>
            </a:solidFill>
            <a:prstDash val="solid"/>
            <a:headEnd type="none" w="med" len="med"/>
            <a:tailEnd type="none" w="med" len="med"/>
          </a:ln>
        </p:spPr>
      </p:sp>
      <p:sp>
        <p:nvSpPr>
          <p:cNvPr id="39948" name="Line 15"/>
          <p:cNvSpPr/>
          <p:nvPr/>
        </p:nvSpPr>
        <p:spPr>
          <a:xfrm flipH="1" flipV="1">
            <a:off x="6400800" y="1638300"/>
            <a:ext cx="76200" cy="698500"/>
          </a:xfrm>
          <a:prstGeom prst="line">
            <a:avLst/>
          </a:prstGeom>
          <a:ln w="38100" cap="flat" cmpd="sng">
            <a:solidFill>
              <a:srgbClr val="E84B02"/>
            </a:solidFill>
            <a:prstDash val="solid"/>
            <a:headEnd type="none" w="med" len="med"/>
            <a:tailEnd type="none" w="med" len="med"/>
          </a:ln>
        </p:spPr>
      </p:sp>
      <p:sp>
        <p:nvSpPr>
          <p:cNvPr id="39949" name="Line 16"/>
          <p:cNvSpPr/>
          <p:nvPr/>
        </p:nvSpPr>
        <p:spPr>
          <a:xfrm flipV="1">
            <a:off x="7924800" y="1701800"/>
            <a:ext cx="0" cy="571500"/>
          </a:xfrm>
          <a:prstGeom prst="line">
            <a:avLst/>
          </a:prstGeom>
          <a:ln w="38100" cap="flat" cmpd="sng">
            <a:solidFill>
              <a:srgbClr val="E84B02"/>
            </a:solidFill>
            <a:prstDash val="solid"/>
            <a:headEnd type="none" w="med" len="med"/>
            <a:tailEnd type="none" w="med" len="med"/>
          </a:ln>
        </p:spPr>
      </p:sp>
      <p:sp>
        <p:nvSpPr>
          <p:cNvPr id="39950" name="Line 17"/>
          <p:cNvSpPr/>
          <p:nvPr/>
        </p:nvSpPr>
        <p:spPr>
          <a:xfrm>
            <a:off x="6477000" y="2400300"/>
            <a:ext cx="609600" cy="254000"/>
          </a:xfrm>
          <a:prstGeom prst="line">
            <a:avLst/>
          </a:prstGeom>
          <a:ln w="38100" cap="flat" cmpd="sng">
            <a:solidFill>
              <a:srgbClr val="E84B02"/>
            </a:solidFill>
            <a:prstDash val="solid"/>
            <a:headEnd type="none" w="med" len="med"/>
            <a:tailEnd type="none" w="med" len="med"/>
          </a:ln>
        </p:spPr>
      </p:sp>
      <p:sp>
        <p:nvSpPr>
          <p:cNvPr id="39951" name="Line 18"/>
          <p:cNvSpPr/>
          <p:nvPr/>
        </p:nvSpPr>
        <p:spPr>
          <a:xfrm flipH="1" flipV="1">
            <a:off x="7086600" y="1257300"/>
            <a:ext cx="838200" cy="381000"/>
          </a:xfrm>
          <a:prstGeom prst="line">
            <a:avLst/>
          </a:prstGeom>
          <a:ln w="38100" cap="flat" cmpd="sng">
            <a:solidFill>
              <a:srgbClr val="E84B02"/>
            </a:solidFill>
            <a:prstDash val="solid"/>
            <a:headEnd type="none" w="med" len="med"/>
            <a:tailEnd type="none" w="med" len="med"/>
          </a:ln>
        </p:spPr>
      </p:sp>
      <p:sp>
        <p:nvSpPr>
          <p:cNvPr id="39952" name="Line 19"/>
          <p:cNvSpPr/>
          <p:nvPr/>
        </p:nvSpPr>
        <p:spPr>
          <a:xfrm flipV="1">
            <a:off x="7162800" y="2336800"/>
            <a:ext cx="838200" cy="381000"/>
          </a:xfrm>
          <a:prstGeom prst="line">
            <a:avLst/>
          </a:prstGeom>
          <a:ln w="38100" cap="flat" cmpd="sng">
            <a:solidFill>
              <a:srgbClr val="E84B02"/>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6">
                                            <p:txEl>
                                              <p:charRg st="0" end="74"/>
                                            </p:txEl>
                                          </p:spTgt>
                                        </p:tgtEl>
                                        <p:attrNameLst>
                                          <p:attrName>style.visibility</p:attrName>
                                        </p:attrNameLst>
                                      </p:cBhvr>
                                      <p:to>
                                        <p:strVal val="visible"/>
                                      </p:to>
                                    </p:set>
                                    <p:animEffect transition="in" filter="wipe(down)">
                                      <p:cBhvr>
                                        <p:cTn id="7" dur="500"/>
                                        <p:tgtEl>
                                          <p:spTgt spid="18436">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6">
                                            <p:txEl>
                                              <p:charRg st="74" end="159"/>
                                            </p:txEl>
                                          </p:spTgt>
                                        </p:tgtEl>
                                        <p:attrNameLst>
                                          <p:attrName>style.visibility</p:attrName>
                                        </p:attrNameLst>
                                      </p:cBhvr>
                                      <p:to>
                                        <p:strVal val="visible"/>
                                      </p:to>
                                    </p:set>
                                    <p:animEffect transition="in" filter="wipe(down)">
                                      <p:cBhvr>
                                        <p:cTn id="12" dur="500"/>
                                        <p:tgtEl>
                                          <p:spTgt spid="18436">
                                            <p:txEl>
                                              <p:charRg st="74" end="1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36">
                                            <p:txEl>
                                              <p:charRg st="159" end="172"/>
                                            </p:txEl>
                                          </p:spTgt>
                                        </p:tgtEl>
                                        <p:attrNameLst>
                                          <p:attrName>style.visibility</p:attrName>
                                        </p:attrNameLst>
                                      </p:cBhvr>
                                      <p:to>
                                        <p:strVal val="visible"/>
                                      </p:to>
                                    </p:set>
                                    <p:animEffect transition="in" filter="wipe(down)">
                                      <p:cBhvr>
                                        <p:cTn id="17" dur="500"/>
                                        <p:tgtEl>
                                          <p:spTgt spid="18436">
                                            <p:txEl>
                                              <p:charRg st="159" end="1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6">
                                            <p:txEl>
                                              <p:charRg st="172" end="234"/>
                                            </p:txEl>
                                          </p:spTgt>
                                        </p:tgtEl>
                                        <p:attrNameLst>
                                          <p:attrName>style.visibility</p:attrName>
                                        </p:attrNameLst>
                                      </p:cBhvr>
                                      <p:to>
                                        <p:strVal val="visible"/>
                                      </p:to>
                                    </p:set>
                                    <p:animEffect transition="in" filter="wipe(down)">
                                      <p:cBhvr>
                                        <p:cTn id="22" dur="500"/>
                                        <p:tgtEl>
                                          <p:spTgt spid="18436">
                                            <p:txEl>
                                              <p:charRg st="172" end="2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436">
                                            <p:txEl>
                                              <p:charRg st="234" end="290"/>
                                            </p:txEl>
                                          </p:spTgt>
                                        </p:tgtEl>
                                        <p:attrNameLst>
                                          <p:attrName>style.visibility</p:attrName>
                                        </p:attrNameLst>
                                      </p:cBhvr>
                                      <p:to>
                                        <p:strVal val="visible"/>
                                      </p:to>
                                    </p:set>
                                    <p:animEffect transition="in" filter="wipe(down)">
                                      <p:cBhvr>
                                        <p:cTn id="27" dur="500"/>
                                        <p:tgtEl>
                                          <p:spTgt spid="18436">
                                            <p:txEl>
                                              <p:charRg st="234" end="2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36">
                                            <p:txEl>
                                              <p:charRg st="290" end="401"/>
                                            </p:txEl>
                                          </p:spTgt>
                                        </p:tgtEl>
                                        <p:attrNameLst>
                                          <p:attrName>style.visibility</p:attrName>
                                        </p:attrNameLst>
                                      </p:cBhvr>
                                      <p:to>
                                        <p:strVal val="visible"/>
                                      </p:to>
                                    </p:set>
                                    <p:animEffect transition="in" filter="wipe(down)">
                                      <p:cBhvr>
                                        <p:cTn id="32" dur="500"/>
                                        <p:tgtEl>
                                          <p:spTgt spid="18436">
                                            <p:txEl>
                                              <p:charRg st="290" end="40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436">
                                            <p:txEl>
                                              <p:charRg st="401" end="439"/>
                                            </p:txEl>
                                          </p:spTgt>
                                        </p:tgtEl>
                                        <p:attrNameLst>
                                          <p:attrName>style.visibility</p:attrName>
                                        </p:attrNameLst>
                                      </p:cBhvr>
                                      <p:to>
                                        <p:strVal val="visible"/>
                                      </p:to>
                                    </p:set>
                                    <p:animEffect transition="in" filter="wipe(down)">
                                      <p:cBhvr>
                                        <p:cTn id="37" dur="500"/>
                                        <p:tgtEl>
                                          <p:spTgt spid="18436">
                                            <p:txEl>
                                              <p:charRg st="401" end="4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6">
                                            <p:txEl>
                                              <p:charRg st="439" end="484"/>
                                            </p:txEl>
                                          </p:spTgt>
                                        </p:tgtEl>
                                        <p:attrNameLst>
                                          <p:attrName>style.visibility</p:attrName>
                                        </p:attrNameLst>
                                      </p:cBhvr>
                                      <p:to>
                                        <p:strVal val="visible"/>
                                      </p:to>
                                    </p:set>
                                    <p:animEffect transition="in" filter="wipe(down)">
                                      <p:cBhvr>
                                        <p:cTn id="42" dur="500"/>
                                        <p:tgtEl>
                                          <p:spTgt spid="18436">
                                            <p:txEl>
                                              <p:charRg st="439" end="48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436">
                                            <p:txEl>
                                              <p:charRg st="484" end="516"/>
                                            </p:txEl>
                                          </p:spTgt>
                                        </p:tgtEl>
                                        <p:attrNameLst>
                                          <p:attrName>style.visibility</p:attrName>
                                        </p:attrNameLst>
                                      </p:cBhvr>
                                      <p:to>
                                        <p:strVal val="visible"/>
                                      </p:to>
                                    </p:set>
                                    <p:animEffect transition="in" filter="wipe(down)">
                                      <p:cBhvr>
                                        <p:cTn id="47" dur="500"/>
                                        <p:tgtEl>
                                          <p:spTgt spid="18436">
                                            <p:txEl>
                                              <p:charRg st="484" end="5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436">
                                            <p:txEl>
                                              <p:charRg st="517" end="533"/>
                                            </p:txEl>
                                          </p:spTgt>
                                        </p:tgtEl>
                                        <p:attrNameLst>
                                          <p:attrName>style.visibility</p:attrName>
                                        </p:attrNameLst>
                                      </p:cBhvr>
                                      <p:to>
                                        <p:strVal val="visible"/>
                                      </p:to>
                                    </p:set>
                                    <p:animEffect transition="in" filter="wipe(down)">
                                      <p:cBhvr>
                                        <p:cTn id="52" dur="500"/>
                                        <p:tgtEl>
                                          <p:spTgt spid="18436">
                                            <p:txEl>
                                              <p:charRg st="517" end="53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436">
                                            <p:txEl>
                                              <p:charRg st="533" end="613"/>
                                            </p:txEl>
                                          </p:spTgt>
                                        </p:tgtEl>
                                        <p:attrNameLst>
                                          <p:attrName>style.visibility</p:attrName>
                                        </p:attrNameLst>
                                      </p:cBhvr>
                                      <p:to>
                                        <p:strVal val="visible"/>
                                      </p:to>
                                    </p:set>
                                    <p:animEffect transition="in" filter="wipe(down)">
                                      <p:cBhvr>
                                        <p:cTn id="57" dur="500"/>
                                        <p:tgtEl>
                                          <p:spTgt spid="18436">
                                            <p:txEl>
                                              <p:charRg st="533" end="6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436">
                                            <p:txEl>
                                              <p:charRg st="613" end="638"/>
                                            </p:txEl>
                                          </p:spTgt>
                                        </p:tgtEl>
                                        <p:attrNameLst>
                                          <p:attrName>style.visibility</p:attrName>
                                        </p:attrNameLst>
                                      </p:cBhvr>
                                      <p:to>
                                        <p:strVal val="visible"/>
                                      </p:to>
                                    </p:set>
                                    <p:animEffect transition="in" filter="wipe(down)">
                                      <p:cBhvr>
                                        <p:cTn id="62" dur="500"/>
                                        <p:tgtEl>
                                          <p:spTgt spid="18436">
                                            <p:txEl>
                                              <p:charRg st="613" end="6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096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3. Star Topology</a:t>
            </a:r>
            <a:endParaRPr dirty="0">
              <a:solidFill>
                <a:srgbClr val="EEB42D"/>
              </a:solidFill>
            </a:endParaRPr>
          </a:p>
        </p:txBody>
      </p:sp>
      <p:sp>
        <p:nvSpPr>
          <p:cNvPr id="40964" name="Text Box 5"/>
          <p:cNvSpPr txBox="1"/>
          <p:nvPr/>
        </p:nvSpPr>
        <p:spPr>
          <a:xfrm>
            <a:off x="457200" y="1028700"/>
            <a:ext cx="6400800" cy="3963988"/>
          </a:xfrm>
          <a:prstGeom prst="rect">
            <a:avLst/>
          </a:prstGeom>
          <a:noFill/>
          <a:ln w="9525">
            <a:noFill/>
          </a:ln>
        </p:spPr>
        <p:txBody>
          <a:bodyPr lIns="84899" tIns="42449" rIns="84899" bIns="42449">
            <a:spAutoFit/>
          </a:bodyPr>
          <a:p>
            <a:pPr defTabSz="914400">
              <a:spcBef>
                <a:spcPct val="50000"/>
              </a:spcBef>
              <a:buChar char="•"/>
              <a:tabLst>
                <a:tab pos="208280" algn="l"/>
              </a:tabLst>
            </a:pPr>
            <a:r>
              <a:rPr sz="1400" b="1" dirty="0">
                <a:solidFill>
                  <a:srgbClr val="EEB42D"/>
                </a:solidFill>
                <a:latin typeface="Arial" panose="020B0604020202020204" pitchFamily="34" charset="0"/>
              </a:rPr>
              <a:t>  All devices are connected to a central hub. </a:t>
            </a:r>
            <a:endParaRPr sz="1400" b="1" dirty="0">
              <a:solidFill>
                <a:srgbClr val="EEB42D"/>
              </a:solidFill>
              <a:latin typeface="Arial" panose="020B0604020202020204" pitchFamily="34" charset="0"/>
            </a:endParaRPr>
          </a:p>
          <a:p>
            <a:pPr defTabSz="914400">
              <a:spcBef>
                <a:spcPct val="50000"/>
              </a:spcBef>
              <a:buChar char="•"/>
              <a:tabLst>
                <a:tab pos="208280" algn="l"/>
              </a:tabLst>
            </a:pPr>
            <a:r>
              <a:rPr sz="1400" b="1" dirty="0">
                <a:solidFill>
                  <a:srgbClr val="EEB42D"/>
                </a:solidFill>
                <a:latin typeface="Arial" panose="020B0604020202020204" pitchFamily="34" charset="0"/>
              </a:rPr>
              <a:t>  Nodes communicate across the network by passing data</a:t>
            </a:r>
            <a:br>
              <a:rPr sz="1400" b="1" dirty="0">
                <a:solidFill>
                  <a:srgbClr val="EEB42D"/>
                </a:solidFill>
                <a:latin typeface="Arial" panose="020B0604020202020204" pitchFamily="34" charset="0"/>
              </a:rPr>
            </a:br>
            <a:r>
              <a:rPr sz="1400" b="1" dirty="0">
                <a:solidFill>
                  <a:srgbClr val="EEB42D"/>
                </a:solidFill>
                <a:latin typeface="Arial" panose="020B0604020202020204" pitchFamily="34" charset="0"/>
              </a:rPr>
              <a:t>    through the hub or switch. </a:t>
            </a:r>
            <a:endParaRPr sz="1400" b="1" dirty="0">
              <a:solidFill>
                <a:srgbClr val="EEB42D"/>
              </a:solidFill>
              <a:latin typeface="Arial" panose="020B0604020202020204" pitchFamily="34" charset="0"/>
            </a:endParaRPr>
          </a:p>
          <a:p>
            <a:pPr defTabSz="914400">
              <a:spcBef>
                <a:spcPct val="50000"/>
              </a:spcBef>
              <a:tabLst>
                <a:tab pos="208280" algn="l"/>
              </a:tabLst>
            </a:pPr>
            <a:r>
              <a:rPr lang="en-IN" altLang="x-none" sz="1400" b="1" dirty="0">
                <a:solidFill>
                  <a:srgbClr val="EEB42D"/>
                </a:solidFill>
                <a:latin typeface="Arial" panose="020B0604020202020204" pitchFamily="34" charset="0"/>
              </a:rPr>
              <a:t>Advantages:</a:t>
            </a:r>
            <a:endParaRPr lang="en-IN" altLang="x-none" sz="1400" b="1" dirty="0">
              <a:solidFill>
                <a:srgbClr val="EEB42D"/>
              </a:solidFill>
              <a:latin typeface="Arial" panose="020B0604020202020204" pitchFamily="34" charset="0"/>
            </a:endParaRPr>
          </a:p>
          <a:p>
            <a:pPr lvl="1" indent="0" defTabSz="914400">
              <a:spcBef>
                <a:spcPct val="50000"/>
              </a:spcBef>
              <a:tabLst>
                <a:tab pos="208280" algn="l"/>
              </a:tabLst>
            </a:pPr>
            <a:r>
              <a:rPr lang="en-IN" altLang="x-none" sz="1400" b="1" dirty="0">
                <a:solidFill>
                  <a:srgbClr val="EEB42D"/>
                </a:solidFill>
                <a:latin typeface="Arial" panose="020B0604020202020204" pitchFamily="34" charset="0"/>
              </a:rPr>
              <a:t>1. Easy to install and reconfigure.</a:t>
            </a:r>
            <a:endParaRPr lang="en-IN" altLang="x-none" sz="1400" b="1" dirty="0">
              <a:solidFill>
                <a:srgbClr val="EEB42D"/>
              </a:solidFill>
              <a:latin typeface="Arial" panose="020B0604020202020204" pitchFamily="34" charset="0"/>
            </a:endParaRPr>
          </a:p>
          <a:p>
            <a:pPr lvl="1" indent="0" defTabSz="914400">
              <a:spcBef>
                <a:spcPct val="50000"/>
              </a:spcBef>
              <a:tabLst>
                <a:tab pos="208280" algn="l"/>
              </a:tabLst>
            </a:pPr>
            <a:r>
              <a:rPr lang="en-IN" altLang="x-none" sz="1400" b="1" dirty="0">
                <a:solidFill>
                  <a:srgbClr val="EEB42D"/>
                </a:solidFill>
                <a:latin typeface="Arial" panose="020B0604020202020204" pitchFamily="34" charset="0"/>
              </a:rPr>
              <a:t>2. Robustness, if one link fails; only that link is affected. All other links remain active.</a:t>
            </a:r>
            <a:endParaRPr lang="en-IN" altLang="x-none" sz="1400" b="1" dirty="0">
              <a:solidFill>
                <a:srgbClr val="EEB42D"/>
              </a:solidFill>
              <a:latin typeface="Arial" panose="020B0604020202020204" pitchFamily="34" charset="0"/>
            </a:endParaRPr>
          </a:p>
          <a:p>
            <a:pPr lvl="1" indent="0" defTabSz="914400">
              <a:spcBef>
                <a:spcPct val="50000"/>
              </a:spcBef>
              <a:tabLst>
                <a:tab pos="208280" algn="l"/>
              </a:tabLst>
            </a:pPr>
            <a:r>
              <a:rPr lang="en-IN" altLang="x-none" sz="1400" b="1" dirty="0">
                <a:solidFill>
                  <a:srgbClr val="EEB42D"/>
                </a:solidFill>
                <a:latin typeface="Arial" panose="020B0604020202020204" pitchFamily="34" charset="0"/>
              </a:rPr>
              <a:t>3. Easy fault identification and isolation. As long as the hub is working, it can be used to monitor link problems and bypass defective links.</a:t>
            </a:r>
            <a:endParaRPr lang="en-IN" altLang="x-none" sz="1400" b="1" dirty="0">
              <a:solidFill>
                <a:srgbClr val="EEB42D"/>
              </a:solidFill>
              <a:latin typeface="Arial" panose="020B0604020202020204" pitchFamily="34" charset="0"/>
            </a:endParaRPr>
          </a:p>
          <a:p>
            <a:pPr defTabSz="914400">
              <a:spcBef>
                <a:spcPct val="50000"/>
              </a:spcBef>
              <a:tabLst>
                <a:tab pos="208280" algn="l"/>
              </a:tabLst>
            </a:pPr>
            <a:r>
              <a:rPr lang="en-IN" altLang="x-none" sz="1400" b="1" dirty="0">
                <a:solidFill>
                  <a:srgbClr val="EEB42D"/>
                </a:solidFill>
                <a:latin typeface="Arial" panose="020B0604020202020204" pitchFamily="34" charset="0"/>
              </a:rPr>
              <a:t>Disadvantages:</a:t>
            </a:r>
            <a:endParaRPr lang="en-IN" altLang="x-none" sz="1400" b="1" dirty="0">
              <a:solidFill>
                <a:srgbClr val="EEB42D"/>
              </a:solidFill>
              <a:latin typeface="Arial" panose="020B0604020202020204" pitchFamily="34" charset="0"/>
            </a:endParaRPr>
          </a:p>
          <a:p>
            <a:pPr lvl="1" indent="0" defTabSz="914400">
              <a:spcBef>
                <a:spcPct val="50000"/>
              </a:spcBef>
              <a:tabLst>
                <a:tab pos="208280" algn="l"/>
              </a:tabLst>
            </a:pPr>
            <a:r>
              <a:rPr lang="en-IN" altLang="x-none" sz="1400" b="1" dirty="0">
                <a:solidFill>
                  <a:srgbClr val="EEB42D"/>
                </a:solidFill>
                <a:latin typeface="Arial" panose="020B0604020202020204" pitchFamily="34" charset="0"/>
              </a:rPr>
              <a:t>1. The devices are not linked to each other.</a:t>
            </a:r>
            <a:endParaRPr lang="en-IN" altLang="x-none" sz="1400" b="1" dirty="0">
              <a:solidFill>
                <a:srgbClr val="EEB42D"/>
              </a:solidFill>
              <a:latin typeface="Arial" panose="020B0604020202020204" pitchFamily="34" charset="0"/>
            </a:endParaRPr>
          </a:p>
          <a:p>
            <a:pPr lvl="1" indent="0" defTabSz="914400">
              <a:spcBef>
                <a:spcPct val="50000"/>
              </a:spcBef>
              <a:tabLst>
                <a:tab pos="208280" algn="l"/>
              </a:tabLst>
            </a:pPr>
            <a:r>
              <a:rPr lang="en-IN" altLang="x-none" sz="1400" b="1" dirty="0">
                <a:solidFill>
                  <a:srgbClr val="EEB42D"/>
                </a:solidFill>
                <a:latin typeface="Arial" panose="020B0604020202020204" pitchFamily="34" charset="0"/>
              </a:rPr>
              <a:t>2. If one device wants to send data to another, it sends it to the controller, which then relays the data to the other connected device.</a:t>
            </a:r>
            <a:endParaRPr sz="1400" b="1" dirty="0">
              <a:solidFill>
                <a:srgbClr val="EEB42D"/>
              </a:solidFill>
              <a:latin typeface="Arial" panose="020B0604020202020204" pitchFamily="34" charset="0"/>
            </a:endParaRPr>
          </a:p>
        </p:txBody>
      </p:sp>
      <p:grpSp>
        <p:nvGrpSpPr>
          <p:cNvPr id="40965" name="Group 26"/>
          <p:cNvGrpSpPr/>
          <p:nvPr/>
        </p:nvGrpSpPr>
        <p:grpSpPr>
          <a:xfrm>
            <a:off x="7010400" y="1409700"/>
            <a:ext cx="1143000" cy="1651000"/>
            <a:chOff x="2400" y="768"/>
            <a:chExt cx="1344" cy="1248"/>
          </a:xfrm>
        </p:grpSpPr>
        <p:sp>
          <p:nvSpPr>
            <p:cNvPr id="40966" name="Oval 12"/>
            <p:cNvSpPr/>
            <p:nvPr/>
          </p:nvSpPr>
          <p:spPr>
            <a:xfrm>
              <a:off x="2880" y="768"/>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67" name="Oval 13"/>
            <p:cNvSpPr/>
            <p:nvPr/>
          </p:nvSpPr>
          <p:spPr>
            <a:xfrm>
              <a:off x="3312" y="1776"/>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68" name="Oval 14"/>
            <p:cNvSpPr/>
            <p:nvPr/>
          </p:nvSpPr>
          <p:spPr>
            <a:xfrm>
              <a:off x="2496" y="1776"/>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69" name="Oval 15"/>
            <p:cNvSpPr/>
            <p:nvPr/>
          </p:nvSpPr>
          <p:spPr>
            <a:xfrm>
              <a:off x="2400" y="1056"/>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70" name="Oval 16"/>
            <p:cNvSpPr/>
            <p:nvPr/>
          </p:nvSpPr>
          <p:spPr>
            <a:xfrm>
              <a:off x="3504" y="1056"/>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71" name="Oval 17"/>
            <p:cNvSpPr/>
            <p:nvPr/>
          </p:nvSpPr>
          <p:spPr>
            <a:xfrm>
              <a:off x="2928" y="1344"/>
              <a:ext cx="240" cy="240"/>
            </a:xfrm>
            <a:prstGeom prst="ellipse">
              <a:avLst/>
            </a:prstGeom>
            <a:solidFill>
              <a:srgbClr val="E84B02"/>
            </a:solidFill>
            <a:ln w="9525" cap="flat" cmpd="sng">
              <a:solidFill>
                <a:schemeClr val="tx1"/>
              </a:solidFill>
              <a:prstDash val="solid"/>
              <a:headEnd type="none" w="med" len="med"/>
              <a:tailEnd type="none" w="med" len="med"/>
            </a:ln>
          </p:spPr>
          <p:txBody>
            <a:bodyPr wrap="none" anchor="ctr" anchorCtr="0"/>
            <a:p>
              <a:endParaRPr dirty="0">
                <a:latin typeface="Arial" panose="020B0604020202020204" pitchFamily="34" charset="0"/>
              </a:endParaRPr>
            </a:p>
          </p:txBody>
        </p:sp>
        <p:sp>
          <p:nvSpPr>
            <p:cNvPr id="40972" name="Line 18"/>
            <p:cNvSpPr/>
            <p:nvPr/>
          </p:nvSpPr>
          <p:spPr>
            <a:xfrm>
              <a:off x="2592" y="1248"/>
              <a:ext cx="432" cy="240"/>
            </a:xfrm>
            <a:prstGeom prst="line">
              <a:avLst/>
            </a:prstGeom>
            <a:ln w="38100" cap="flat" cmpd="sng">
              <a:solidFill>
                <a:srgbClr val="E84B02"/>
              </a:solidFill>
              <a:prstDash val="solid"/>
              <a:headEnd type="none" w="med" len="med"/>
              <a:tailEnd type="none" w="med" len="med"/>
            </a:ln>
          </p:spPr>
        </p:sp>
        <p:sp>
          <p:nvSpPr>
            <p:cNvPr id="40973" name="Line 19"/>
            <p:cNvSpPr/>
            <p:nvPr/>
          </p:nvSpPr>
          <p:spPr>
            <a:xfrm flipV="1">
              <a:off x="2592" y="1440"/>
              <a:ext cx="432" cy="432"/>
            </a:xfrm>
            <a:prstGeom prst="line">
              <a:avLst/>
            </a:prstGeom>
            <a:ln w="38100" cap="flat" cmpd="sng">
              <a:solidFill>
                <a:srgbClr val="E84B02"/>
              </a:solidFill>
              <a:prstDash val="solid"/>
              <a:headEnd type="none" w="med" len="med"/>
              <a:tailEnd type="none" w="med" len="med"/>
            </a:ln>
          </p:spPr>
        </p:sp>
        <p:sp>
          <p:nvSpPr>
            <p:cNvPr id="40974" name="Line 20"/>
            <p:cNvSpPr/>
            <p:nvPr/>
          </p:nvSpPr>
          <p:spPr>
            <a:xfrm flipV="1">
              <a:off x="3072" y="1200"/>
              <a:ext cx="576" cy="288"/>
            </a:xfrm>
            <a:prstGeom prst="line">
              <a:avLst/>
            </a:prstGeom>
            <a:ln w="38100" cap="flat" cmpd="sng">
              <a:solidFill>
                <a:srgbClr val="E84B02"/>
              </a:solidFill>
              <a:prstDash val="solid"/>
              <a:headEnd type="none" w="med" len="med"/>
              <a:tailEnd type="none" w="med" len="med"/>
            </a:ln>
          </p:spPr>
        </p:sp>
        <p:sp>
          <p:nvSpPr>
            <p:cNvPr id="40975" name="Line 22"/>
            <p:cNvSpPr/>
            <p:nvPr/>
          </p:nvSpPr>
          <p:spPr>
            <a:xfrm flipH="1" flipV="1">
              <a:off x="2976" y="864"/>
              <a:ext cx="48" cy="576"/>
            </a:xfrm>
            <a:prstGeom prst="line">
              <a:avLst/>
            </a:prstGeom>
            <a:ln w="38100" cap="flat" cmpd="sng">
              <a:solidFill>
                <a:srgbClr val="E84B02"/>
              </a:solidFill>
              <a:prstDash val="solid"/>
              <a:headEnd type="none" w="med" len="med"/>
              <a:tailEnd type="none" w="med" len="med"/>
            </a:ln>
          </p:spPr>
        </p:sp>
        <p:sp>
          <p:nvSpPr>
            <p:cNvPr id="40976" name="Line 24"/>
            <p:cNvSpPr/>
            <p:nvPr/>
          </p:nvSpPr>
          <p:spPr>
            <a:xfrm>
              <a:off x="3024" y="1440"/>
              <a:ext cx="432" cy="480"/>
            </a:xfrm>
            <a:prstGeom prst="line">
              <a:avLst/>
            </a:prstGeom>
            <a:ln w="38100" cap="flat" cmpd="sng">
              <a:solidFill>
                <a:srgbClr val="E84B02"/>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4">
                                            <p:txEl>
                                              <p:charRg st="0" end="47"/>
                                            </p:txEl>
                                          </p:spTgt>
                                        </p:tgtEl>
                                        <p:attrNameLst>
                                          <p:attrName>style.visibility</p:attrName>
                                        </p:attrNameLst>
                                      </p:cBhvr>
                                      <p:to>
                                        <p:strVal val="visible"/>
                                      </p:to>
                                    </p:set>
                                    <p:animEffect transition="in" filter="wipe(down)">
                                      <p:cBhvr>
                                        <p:cTn id="7" dur="500"/>
                                        <p:tgtEl>
                                          <p:spTgt spid="40964">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64">
                                            <p:txEl>
                                              <p:charRg st="47" end="134"/>
                                            </p:txEl>
                                          </p:spTgt>
                                        </p:tgtEl>
                                        <p:attrNameLst>
                                          <p:attrName>style.visibility</p:attrName>
                                        </p:attrNameLst>
                                      </p:cBhvr>
                                      <p:to>
                                        <p:strVal val="visible"/>
                                      </p:to>
                                    </p:set>
                                    <p:animEffect transition="in" filter="wipe(down)">
                                      <p:cBhvr>
                                        <p:cTn id="12" dur="500"/>
                                        <p:tgtEl>
                                          <p:spTgt spid="40964">
                                            <p:txEl>
                                              <p:charRg st="47" end="1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64">
                                            <p:txEl>
                                              <p:charRg st="134" end="146"/>
                                            </p:txEl>
                                          </p:spTgt>
                                        </p:tgtEl>
                                        <p:attrNameLst>
                                          <p:attrName>style.visibility</p:attrName>
                                        </p:attrNameLst>
                                      </p:cBhvr>
                                      <p:to>
                                        <p:strVal val="visible"/>
                                      </p:to>
                                    </p:set>
                                    <p:animEffect transition="in" filter="wipe(down)">
                                      <p:cBhvr>
                                        <p:cTn id="17" dur="500"/>
                                        <p:tgtEl>
                                          <p:spTgt spid="40964">
                                            <p:txEl>
                                              <p:charRg st="134" end="146"/>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0964">
                                            <p:txEl>
                                              <p:charRg st="146" end="182"/>
                                            </p:txEl>
                                          </p:spTgt>
                                        </p:tgtEl>
                                        <p:attrNameLst>
                                          <p:attrName>style.visibility</p:attrName>
                                        </p:attrNameLst>
                                      </p:cBhvr>
                                      <p:to>
                                        <p:strVal val="visible"/>
                                      </p:to>
                                    </p:set>
                                    <p:animEffect transition="in" filter="wipe(down)">
                                      <p:cBhvr>
                                        <p:cTn id="20" dur="500"/>
                                        <p:tgtEl>
                                          <p:spTgt spid="40964">
                                            <p:txEl>
                                              <p:charRg st="146" end="18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964">
                                            <p:txEl>
                                              <p:charRg st="182" end="275"/>
                                            </p:txEl>
                                          </p:spTgt>
                                        </p:tgtEl>
                                        <p:attrNameLst>
                                          <p:attrName>style.visibility</p:attrName>
                                        </p:attrNameLst>
                                      </p:cBhvr>
                                      <p:to>
                                        <p:strVal val="visible"/>
                                      </p:to>
                                    </p:set>
                                    <p:animEffect transition="in" filter="wipe(down)">
                                      <p:cBhvr>
                                        <p:cTn id="23" dur="500"/>
                                        <p:tgtEl>
                                          <p:spTgt spid="40964">
                                            <p:txEl>
                                              <p:charRg st="182" end="275"/>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964">
                                            <p:txEl>
                                              <p:charRg st="275" end="418"/>
                                            </p:txEl>
                                          </p:spTgt>
                                        </p:tgtEl>
                                        <p:attrNameLst>
                                          <p:attrName>style.visibility</p:attrName>
                                        </p:attrNameLst>
                                      </p:cBhvr>
                                      <p:to>
                                        <p:strVal val="visible"/>
                                      </p:to>
                                    </p:set>
                                    <p:animEffect transition="in" filter="wipe(down)">
                                      <p:cBhvr>
                                        <p:cTn id="26" dur="500"/>
                                        <p:tgtEl>
                                          <p:spTgt spid="40964">
                                            <p:txEl>
                                              <p:charRg st="275" end="41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964">
                                            <p:txEl>
                                              <p:charRg st="418" end="433"/>
                                            </p:txEl>
                                          </p:spTgt>
                                        </p:tgtEl>
                                        <p:attrNameLst>
                                          <p:attrName>style.visibility</p:attrName>
                                        </p:attrNameLst>
                                      </p:cBhvr>
                                      <p:to>
                                        <p:strVal val="visible"/>
                                      </p:to>
                                    </p:set>
                                    <p:animEffect transition="in" filter="wipe(down)">
                                      <p:cBhvr>
                                        <p:cTn id="31" dur="500"/>
                                        <p:tgtEl>
                                          <p:spTgt spid="40964">
                                            <p:txEl>
                                              <p:charRg st="418" end="43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0964">
                                            <p:txEl>
                                              <p:charRg st="433" end="478"/>
                                            </p:txEl>
                                          </p:spTgt>
                                        </p:tgtEl>
                                        <p:attrNameLst>
                                          <p:attrName>style.visibility</p:attrName>
                                        </p:attrNameLst>
                                      </p:cBhvr>
                                      <p:to>
                                        <p:strVal val="visible"/>
                                      </p:to>
                                    </p:set>
                                    <p:animEffect transition="in" filter="wipe(down)">
                                      <p:cBhvr>
                                        <p:cTn id="34" dur="500"/>
                                        <p:tgtEl>
                                          <p:spTgt spid="40964">
                                            <p:txEl>
                                              <p:charRg st="433" end="478"/>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0964">
                                            <p:txEl>
                                              <p:charRg st="478" end="615"/>
                                            </p:txEl>
                                          </p:spTgt>
                                        </p:tgtEl>
                                        <p:attrNameLst>
                                          <p:attrName>style.visibility</p:attrName>
                                        </p:attrNameLst>
                                      </p:cBhvr>
                                      <p:to>
                                        <p:strVal val="visible"/>
                                      </p:to>
                                    </p:set>
                                    <p:animEffect transition="in" filter="wipe(down)">
                                      <p:cBhvr>
                                        <p:cTn id="37" dur="500"/>
                                        <p:tgtEl>
                                          <p:spTgt spid="40964">
                                            <p:txEl>
                                              <p:charRg st="478" end="6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198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4. Tree/Hierarchical Topology</a:t>
            </a:r>
            <a:endParaRPr dirty="0">
              <a:solidFill>
                <a:srgbClr val="EEB42D"/>
              </a:solidFill>
            </a:endParaRPr>
          </a:p>
        </p:txBody>
      </p:sp>
      <p:sp>
        <p:nvSpPr>
          <p:cNvPr id="17412" name="Text Box 5"/>
          <p:cNvSpPr txBox="1">
            <a:spLocks noChangeArrowheads="1"/>
          </p:cNvSpPr>
          <p:nvPr/>
        </p:nvSpPr>
        <p:spPr bwMode="auto">
          <a:xfrm>
            <a:off x="457200" y="1028700"/>
            <a:ext cx="5105400" cy="4240213"/>
          </a:xfrm>
          <a:prstGeom prst="rect">
            <a:avLst/>
          </a:prstGeom>
          <a:noFill/>
          <a:ln w="9525">
            <a:noFill/>
            <a:miter lim="800000"/>
          </a:ln>
        </p:spPr>
        <p:txBody>
          <a:bodyPr lIns="84899" tIns="42449" rIns="84899" bIns="42449">
            <a:spAutoFit/>
          </a:bodyPr>
          <a:lstStyle/>
          <a:p>
            <a:pPr marR="0" defTabSz="914400">
              <a:buClrTx/>
              <a:buSzTx/>
              <a:buFontTx/>
              <a:buNone/>
              <a:defRPr/>
            </a:pPr>
            <a:r>
              <a:rPr kumimoji="0" lang="en-IN" kern="1200" cap="none" spc="0" normalizeH="0" baseline="0" noProof="0" dirty="0">
                <a:solidFill>
                  <a:srgbClr val="0070C0"/>
                </a:solidFill>
                <a:latin typeface="Arial" panose="020B0604020202020204" pitchFamily="34" charset="0"/>
                <a:ea typeface="+mn-ea"/>
                <a:cs typeface="+mn-cs"/>
              </a:rPr>
              <a:t>Advantages: </a:t>
            </a:r>
            <a:endParaRPr kumimoji="0" lang="en-IN" kern="1200" cap="none" spc="0" normalizeH="0" baseline="0" noProof="0" dirty="0">
              <a:solidFill>
                <a:srgbClr val="0070C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kern="1200" cap="none" spc="0" normalizeH="0" baseline="0" noProof="0" dirty="0">
                <a:solidFill>
                  <a:srgbClr val="EEB42D"/>
                </a:solidFill>
                <a:latin typeface="Arial" panose="020B0604020202020204" pitchFamily="34" charset="0"/>
                <a:ea typeface="+mn-ea"/>
                <a:cs typeface="+mn-cs"/>
              </a:rPr>
              <a:t>It allows more devices to be attached to a single central hub and can therefore increase the distance a signal can travel between devices. </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kern="1200" cap="none" spc="0" normalizeH="0" baseline="0" noProof="0" dirty="0">
                <a:solidFill>
                  <a:srgbClr val="EEB42D"/>
                </a:solidFill>
                <a:latin typeface="Arial" panose="020B0604020202020204" pitchFamily="34" charset="0"/>
                <a:ea typeface="+mn-ea"/>
                <a:cs typeface="+mn-cs"/>
              </a:rPr>
              <a:t>It allows the network to isolate and prioritize communications from different computers. </a:t>
            </a:r>
            <a:endParaRPr kumimoji="0" lang="en-IN" kern="1200" cap="none" spc="0" normalizeH="0" baseline="0" noProof="0" dirty="0">
              <a:solidFill>
                <a:srgbClr val="EEB42D"/>
              </a:solidFill>
              <a:latin typeface="Arial" panose="020B0604020202020204" pitchFamily="34" charset="0"/>
              <a:ea typeface="+mn-ea"/>
              <a:cs typeface="+mn-cs"/>
            </a:endParaRPr>
          </a:p>
          <a:p>
            <a:pPr marR="0" defTabSz="914400">
              <a:buClrTx/>
              <a:buSzTx/>
              <a:buFontTx/>
              <a:buNone/>
              <a:defRPr/>
            </a:pPr>
            <a:endParaRPr kumimoji="0" lang="en-IN" kern="1200" cap="none" spc="0" normalizeH="0" baseline="0" noProof="0" dirty="0">
              <a:solidFill>
                <a:srgbClr val="EEB42D"/>
              </a:solidFill>
              <a:latin typeface="Arial" panose="020B0604020202020204" pitchFamily="34" charset="0"/>
              <a:ea typeface="+mn-ea"/>
              <a:cs typeface="+mn-cs"/>
            </a:endParaRPr>
          </a:p>
          <a:p>
            <a:pPr marR="0" defTabSz="914400">
              <a:buClrTx/>
              <a:buSzTx/>
              <a:buFontTx/>
              <a:buNone/>
              <a:defRPr/>
            </a:pPr>
            <a:r>
              <a:rPr kumimoji="0" lang="en-IN" kern="1200" cap="none" spc="0" normalizeH="0" baseline="0" noProof="0" dirty="0">
                <a:solidFill>
                  <a:srgbClr val="0070C0"/>
                </a:solidFill>
                <a:latin typeface="Arial" panose="020B0604020202020204" pitchFamily="34" charset="0"/>
                <a:ea typeface="+mn-ea"/>
                <a:cs typeface="+mn-cs"/>
              </a:rPr>
              <a:t>Disadvantages: </a:t>
            </a:r>
            <a:endParaRPr kumimoji="0" lang="en-IN" kern="1200" cap="none" spc="0" normalizeH="0" baseline="0" noProof="0" dirty="0">
              <a:solidFill>
                <a:srgbClr val="0070C0"/>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kern="1200" cap="none" spc="0" normalizeH="0" baseline="0" noProof="0" dirty="0">
                <a:solidFill>
                  <a:srgbClr val="EEB42D"/>
                </a:solidFill>
                <a:latin typeface="Arial" panose="020B0604020202020204" pitchFamily="34" charset="0"/>
                <a:ea typeface="+mn-ea"/>
                <a:cs typeface="+mn-cs"/>
              </a:rPr>
              <a:t>The devices are not linked to each other. </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kern="1200" cap="none" spc="0" normalizeH="0" baseline="0" noProof="0" dirty="0">
                <a:solidFill>
                  <a:srgbClr val="EEB42D"/>
                </a:solidFill>
                <a:latin typeface="Arial" panose="020B0604020202020204" pitchFamily="34" charset="0"/>
                <a:ea typeface="+mn-ea"/>
                <a:cs typeface="+mn-cs"/>
              </a:rPr>
              <a:t>If one device wants to send data to another, it sends it to the controller, which then relays the data to the other connected device. </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defTabSz="914400">
              <a:buClrTx/>
              <a:buSzTx/>
              <a:buFont typeface="+mj-lt"/>
              <a:buAutoNum type="arabicPeriod"/>
              <a:defRPr/>
            </a:pPr>
            <a:r>
              <a:rPr kumimoji="0" lang="en-IN" kern="1200" cap="none" spc="0" normalizeH="0" baseline="0" noProof="0" dirty="0">
                <a:solidFill>
                  <a:srgbClr val="EEB42D"/>
                </a:solidFill>
                <a:latin typeface="Arial" panose="020B0604020202020204" pitchFamily="34" charset="0"/>
                <a:ea typeface="+mn-ea"/>
                <a:cs typeface="+mn-cs"/>
              </a:rPr>
              <a:t>The addition of secondary hubs brings two further advantages. </a:t>
            </a:r>
            <a:endParaRPr kumimoji="0" lang="en-IN" kern="1200" cap="none" spc="0" normalizeH="0" baseline="0" noProof="0" dirty="0">
              <a:solidFill>
                <a:srgbClr val="EEB42D"/>
              </a:solidFill>
              <a:latin typeface="Arial" panose="020B0604020202020204" pitchFamily="34" charset="0"/>
              <a:ea typeface="+mn-ea"/>
              <a:cs typeface="+mn-cs"/>
            </a:endParaRPr>
          </a:p>
        </p:txBody>
      </p:sp>
      <p:pic>
        <p:nvPicPr>
          <p:cNvPr id="41989" name="Picture 2"/>
          <p:cNvPicPr>
            <a:picLocks noChangeAspect="1"/>
          </p:cNvPicPr>
          <p:nvPr/>
        </p:nvPicPr>
        <p:blipFill>
          <a:blip r:embed="rId1"/>
          <a:stretch>
            <a:fillRect/>
          </a:stretch>
        </p:blipFill>
        <p:spPr>
          <a:xfrm>
            <a:off x="5562600" y="1181100"/>
            <a:ext cx="2781300" cy="3590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2">
                                            <p:txEl>
                                              <p:charRg st="0" end="13"/>
                                            </p:txEl>
                                          </p:spTgt>
                                        </p:tgtEl>
                                        <p:attrNameLst>
                                          <p:attrName>style.visibility</p:attrName>
                                        </p:attrNameLst>
                                      </p:cBhvr>
                                      <p:to>
                                        <p:strVal val="visible"/>
                                      </p:to>
                                    </p:set>
                                    <p:animEffect transition="in" filter="wipe(down)">
                                      <p:cBhvr>
                                        <p:cTn id="7" dur="500"/>
                                        <p:tgtEl>
                                          <p:spTgt spid="17412">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12">
                                            <p:txEl>
                                              <p:charRg st="13" end="153"/>
                                            </p:txEl>
                                          </p:spTgt>
                                        </p:tgtEl>
                                        <p:attrNameLst>
                                          <p:attrName>style.visibility</p:attrName>
                                        </p:attrNameLst>
                                      </p:cBhvr>
                                      <p:to>
                                        <p:strVal val="visible"/>
                                      </p:to>
                                    </p:set>
                                    <p:animEffect transition="in" filter="wipe(down)">
                                      <p:cBhvr>
                                        <p:cTn id="12" dur="500"/>
                                        <p:tgtEl>
                                          <p:spTgt spid="17412">
                                            <p:txEl>
                                              <p:charRg st="13" end="1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2">
                                            <p:txEl>
                                              <p:charRg st="153" end="243"/>
                                            </p:txEl>
                                          </p:spTgt>
                                        </p:tgtEl>
                                        <p:attrNameLst>
                                          <p:attrName>style.visibility</p:attrName>
                                        </p:attrNameLst>
                                      </p:cBhvr>
                                      <p:to>
                                        <p:strVal val="visible"/>
                                      </p:to>
                                    </p:set>
                                    <p:animEffect transition="in" filter="wipe(down)">
                                      <p:cBhvr>
                                        <p:cTn id="17" dur="500"/>
                                        <p:tgtEl>
                                          <p:spTgt spid="17412">
                                            <p:txEl>
                                              <p:charRg st="153" end="2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2">
                                            <p:txEl>
                                              <p:charRg st="244" end="260"/>
                                            </p:txEl>
                                          </p:spTgt>
                                        </p:tgtEl>
                                        <p:attrNameLst>
                                          <p:attrName>style.visibility</p:attrName>
                                        </p:attrNameLst>
                                      </p:cBhvr>
                                      <p:to>
                                        <p:strVal val="visible"/>
                                      </p:to>
                                    </p:set>
                                    <p:animEffect transition="in" filter="wipe(down)">
                                      <p:cBhvr>
                                        <p:cTn id="22" dur="500"/>
                                        <p:tgtEl>
                                          <p:spTgt spid="17412">
                                            <p:txEl>
                                              <p:charRg st="244" end="2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2">
                                            <p:txEl>
                                              <p:charRg st="260" end="303"/>
                                            </p:txEl>
                                          </p:spTgt>
                                        </p:tgtEl>
                                        <p:attrNameLst>
                                          <p:attrName>style.visibility</p:attrName>
                                        </p:attrNameLst>
                                      </p:cBhvr>
                                      <p:to>
                                        <p:strVal val="visible"/>
                                      </p:to>
                                    </p:set>
                                    <p:animEffect transition="in" filter="wipe(down)">
                                      <p:cBhvr>
                                        <p:cTn id="27" dur="500"/>
                                        <p:tgtEl>
                                          <p:spTgt spid="17412">
                                            <p:txEl>
                                              <p:charRg st="260" end="3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412">
                                            <p:txEl>
                                              <p:charRg st="303" end="438"/>
                                            </p:txEl>
                                          </p:spTgt>
                                        </p:tgtEl>
                                        <p:attrNameLst>
                                          <p:attrName>style.visibility</p:attrName>
                                        </p:attrNameLst>
                                      </p:cBhvr>
                                      <p:to>
                                        <p:strVal val="visible"/>
                                      </p:to>
                                    </p:set>
                                    <p:animEffect transition="in" filter="wipe(down)">
                                      <p:cBhvr>
                                        <p:cTn id="32" dur="500"/>
                                        <p:tgtEl>
                                          <p:spTgt spid="17412">
                                            <p:txEl>
                                              <p:charRg st="303" end="4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12">
                                            <p:txEl>
                                              <p:charRg st="438" end="501"/>
                                            </p:txEl>
                                          </p:spTgt>
                                        </p:tgtEl>
                                        <p:attrNameLst>
                                          <p:attrName>style.visibility</p:attrName>
                                        </p:attrNameLst>
                                      </p:cBhvr>
                                      <p:to>
                                        <p:strVal val="visible"/>
                                      </p:to>
                                    </p:set>
                                    <p:animEffect transition="in" filter="wipe(down)">
                                      <p:cBhvr>
                                        <p:cTn id="37" dur="500"/>
                                        <p:tgtEl>
                                          <p:spTgt spid="17412">
                                            <p:txEl>
                                              <p:charRg st="438" end="5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48"/>
          <p:cNvPicPr>
            <a:picLocks noChangeAspect="1"/>
          </p:cNvPicPr>
          <p:nvPr/>
        </p:nvPicPr>
        <p:blipFill>
          <a:blip r:embed="rId1"/>
          <a:stretch>
            <a:fillRect/>
          </a:stretch>
        </p:blipFill>
        <p:spPr>
          <a:xfrm>
            <a:off x="6400800" y="2730500"/>
            <a:ext cx="523875" cy="754063"/>
          </a:xfrm>
          <a:prstGeom prst="rect">
            <a:avLst/>
          </a:prstGeom>
          <a:noFill/>
          <a:ln w="9525">
            <a:noFill/>
          </a:ln>
        </p:spPr>
      </p:pic>
      <p:sp>
        <p:nvSpPr>
          <p:cNvPr id="6147" name="Line 8"/>
          <p:cNvSpPr/>
          <p:nvPr/>
        </p:nvSpPr>
        <p:spPr>
          <a:xfrm flipV="1">
            <a:off x="2965450" y="3175000"/>
            <a:ext cx="3587750" cy="12700"/>
          </a:xfrm>
          <a:prstGeom prst="line">
            <a:avLst/>
          </a:prstGeom>
          <a:ln w="38100" cap="flat" cmpd="sng">
            <a:solidFill>
              <a:srgbClr val="E84B02"/>
            </a:solidFill>
            <a:prstDash val="solid"/>
            <a:headEnd type="none" w="med" len="med"/>
            <a:tailEnd type="none" w="med" len="med"/>
          </a:ln>
        </p:spPr>
      </p:sp>
      <p:sp>
        <p:nvSpPr>
          <p:cNvPr id="614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6149" name="Rectangle 4"/>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sz="2900" dirty="0">
                <a:solidFill>
                  <a:srgbClr val="EEB42D"/>
                </a:solidFill>
              </a:rPr>
              <a:t>The Network Diagram</a:t>
            </a:r>
            <a:br>
              <a:rPr sz="1300" dirty="0">
                <a:solidFill>
                  <a:srgbClr val="EEB42D"/>
                </a:solidFill>
              </a:rPr>
            </a:br>
            <a:r>
              <a:rPr sz="1300" dirty="0">
                <a:solidFill>
                  <a:srgbClr val="EEB42D"/>
                </a:solidFill>
              </a:rPr>
              <a:t>(Click on the Words Below and Learn More About Each Component)</a:t>
            </a:r>
            <a:endParaRPr sz="2900" dirty="0">
              <a:solidFill>
                <a:srgbClr val="EEB42D"/>
              </a:solidFill>
            </a:endParaRPr>
          </a:p>
        </p:txBody>
      </p:sp>
      <p:sp>
        <p:nvSpPr>
          <p:cNvPr id="6150" name="Rectangle 10"/>
          <p:cNvSpPr/>
          <p:nvPr/>
        </p:nvSpPr>
        <p:spPr>
          <a:xfrm>
            <a:off x="1952625" y="2828925"/>
            <a:ext cx="1214438" cy="719138"/>
          </a:xfrm>
          <a:prstGeom prst="rect">
            <a:avLst/>
          </a:prstGeom>
          <a:solidFill>
            <a:srgbClr val="FFFFFF"/>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1" name="Rectangle 11"/>
          <p:cNvSpPr/>
          <p:nvPr/>
        </p:nvSpPr>
        <p:spPr>
          <a:xfrm>
            <a:off x="2459038" y="3278188"/>
            <a:ext cx="201612" cy="179387"/>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2" name="Rectangle 12"/>
          <p:cNvSpPr/>
          <p:nvPr/>
        </p:nvSpPr>
        <p:spPr>
          <a:xfrm>
            <a:off x="2863850" y="3278188"/>
            <a:ext cx="201613" cy="179387"/>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3" name="Rectangle 13"/>
          <p:cNvSpPr/>
          <p:nvPr/>
        </p:nvSpPr>
        <p:spPr>
          <a:xfrm>
            <a:off x="2863850" y="2917825"/>
            <a:ext cx="201613" cy="180975"/>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4" name="Rectangle 14"/>
          <p:cNvSpPr/>
          <p:nvPr/>
        </p:nvSpPr>
        <p:spPr>
          <a:xfrm>
            <a:off x="2459038" y="2917825"/>
            <a:ext cx="201612" cy="180975"/>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5" name="Rectangle 15"/>
          <p:cNvSpPr/>
          <p:nvPr/>
        </p:nvSpPr>
        <p:spPr>
          <a:xfrm>
            <a:off x="2052638" y="2917825"/>
            <a:ext cx="203200" cy="180975"/>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6" name="Rectangle 16"/>
          <p:cNvSpPr/>
          <p:nvPr/>
        </p:nvSpPr>
        <p:spPr>
          <a:xfrm>
            <a:off x="2052638" y="3278188"/>
            <a:ext cx="203200" cy="179387"/>
          </a:xfrm>
          <a:prstGeom prst="rect">
            <a:avLst/>
          </a:prstGeom>
          <a:solidFill>
            <a:srgbClr val="E84B02"/>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57" name="Line 18"/>
          <p:cNvSpPr/>
          <p:nvPr/>
        </p:nvSpPr>
        <p:spPr>
          <a:xfrm flipH="1">
            <a:off x="1851025" y="3368675"/>
            <a:ext cx="708025" cy="1350963"/>
          </a:xfrm>
          <a:prstGeom prst="line">
            <a:avLst/>
          </a:prstGeom>
          <a:ln w="9525" cap="flat" cmpd="sng">
            <a:solidFill>
              <a:srgbClr val="E84B02"/>
            </a:solidFill>
            <a:prstDash val="solid"/>
            <a:headEnd type="none" w="med" len="med"/>
            <a:tailEnd type="none" w="med" len="med"/>
          </a:ln>
        </p:spPr>
      </p:sp>
      <p:sp>
        <p:nvSpPr>
          <p:cNvPr id="6158" name="Line 20"/>
          <p:cNvSpPr/>
          <p:nvPr/>
        </p:nvSpPr>
        <p:spPr>
          <a:xfrm flipV="1">
            <a:off x="2965450" y="2197100"/>
            <a:ext cx="1619250" cy="811213"/>
          </a:xfrm>
          <a:prstGeom prst="line">
            <a:avLst/>
          </a:prstGeom>
          <a:ln w="9525" cap="flat" cmpd="sng">
            <a:solidFill>
              <a:srgbClr val="E84B02"/>
            </a:solidFill>
            <a:prstDash val="solid"/>
            <a:headEnd type="none" w="med" len="med"/>
            <a:tailEnd type="none" w="med" len="med"/>
          </a:ln>
        </p:spPr>
      </p:sp>
      <p:sp>
        <p:nvSpPr>
          <p:cNvPr id="6159" name="Line 26"/>
          <p:cNvSpPr/>
          <p:nvPr/>
        </p:nvSpPr>
        <p:spPr>
          <a:xfrm flipH="1" flipV="1">
            <a:off x="1079500" y="1881188"/>
            <a:ext cx="1130300" cy="1163637"/>
          </a:xfrm>
          <a:prstGeom prst="line">
            <a:avLst/>
          </a:prstGeom>
          <a:ln w="9525" cap="flat" cmpd="sng">
            <a:solidFill>
              <a:srgbClr val="E84B02"/>
            </a:solidFill>
            <a:prstDash val="solid"/>
            <a:headEnd type="none" w="med" len="med"/>
            <a:tailEnd type="none" w="med" len="med"/>
          </a:ln>
        </p:spPr>
      </p:sp>
      <p:sp>
        <p:nvSpPr>
          <p:cNvPr id="6160" name="Line 27"/>
          <p:cNvSpPr/>
          <p:nvPr/>
        </p:nvSpPr>
        <p:spPr>
          <a:xfrm flipV="1">
            <a:off x="1806575" y="2290763"/>
            <a:ext cx="484188" cy="342900"/>
          </a:xfrm>
          <a:prstGeom prst="line">
            <a:avLst/>
          </a:prstGeom>
          <a:ln w="9525" cap="flat" cmpd="sng">
            <a:solidFill>
              <a:srgbClr val="E84B02"/>
            </a:solidFill>
            <a:prstDash val="solid"/>
            <a:headEnd type="none" w="med" len="med"/>
            <a:tailEnd type="none" w="med" len="med"/>
          </a:ln>
        </p:spPr>
      </p:sp>
      <p:sp>
        <p:nvSpPr>
          <p:cNvPr id="6161" name="Line 28"/>
          <p:cNvSpPr/>
          <p:nvPr/>
        </p:nvSpPr>
        <p:spPr>
          <a:xfrm flipH="1">
            <a:off x="1079500" y="2386013"/>
            <a:ext cx="484188" cy="384175"/>
          </a:xfrm>
          <a:prstGeom prst="line">
            <a:avLst/>
          </a:prstGeom>
          <a:ln w="9525" cap="flat" cmpd="sng">
            <a:solidFill>
              <a:srgbClr val="E84B02"/>
            </a:solidFill>
            <a:prstDash val="solid"/>
            <a:headEnd type="none" w="med" len="med"/>
            <a:tailEnd type="none" w="med" len="med"/>
          </a:ln>
        </p:spPr>
      </p:sp>
      <p:sp>
        <p:nvSpPr>
          <p:cNvPr id="6162" name="Line 29"/>
          <p:cNvSpPr/>
          <p:nvPr/>
        </p:nvSpPr>
        <p:spPr>
          <a:xfrm flipV="1">
            <a:off x="1079500" y="1538288"/>
            <a:ext cx="484188" cy="342900"/>
          </a:xfrm>
          <a:prstGeom prst="line">
            <a:avLst/>
          </a:prstGeom>
          <a:ln w="9525" cap="flat" cmpd="sng">
            <a:solidFill>
              <a:srgbClr val="E84B02"/>
            </a:solidFill>
            <a:prstDash val="solid"/>
            <a:headEnd type="none" w="med" len="med"/>
            <a:tailEnd type="none" w="med" len="med"/>
          </a:ln>
        </p:spPr>
      </p:sp>
      <p:sp>
        <p:nvSpPr>
          <p:cNvPr id="6163" name="Rectangle 30"/>
          <p:cNvSpPr/>
          <p:nvPr/>
        </p:nvSpPr>
        <p:spPr>
          <a:xfrm rot="2855235">
            <a:off x="2260600" y="2052638"/>
            <a:ext cx="274638" cy="322262"/>
          </a:xfrm>
          <a:prstGeom prst="rect">
            <a:avLst/>
          </a:prstGeom>
          <a:solidFill>
            <a:srgbClr val="CC6600"/>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64" name="Rectangle 31"/>
          <p:cNvSpPr/>
          <p:nvPr/>
        </p:nvSpPr>
        <p:spPr>
          <a:xfrm rot="2855235">
            <a:off x="862013" y="2676525"/>
            <a:ext cx="273050" cy="322263"/>
          </a:xfrm>
          <a:prstGeom prst="rect">
            <a:avLst/>
          </a:prstGeom>
          <a:solidFill>
            <a:srgbClr val="000000"/>
          </a:solidFill>
          <a:ln w="9525" cap="flat" cmpd="sng">
            <a:solidFill>
              <a:srgbClr val="E84B02"/>
            </a:solidFill>
            <a:prstDash val="solid"/>
            <a:miter/>
            <a:headEnd type="none" w="med" len="med"/>
            <a:tailEnd type="none" w="med" len="med"/>
          </a:ln>
        </p:spPr>
        <p:txBody>
          <a:bodyPr lIns="84899" tIns="42449" rIns="84899" bIns="42449"/>
          <a:p>
            <a:endParaRPr dirty="0">
              <a:latin typeface="Arial" panose="020B0604020202020204" pitchFamily="34" charset="0"/>
            </a:endParaRPr>
          </a:p>
        </p:txBody>
      </p:sp>
      <p:sp>
        <p:nvSpPr>
          <p:cNvPr id="6165" name="Text Box 38"/>
          <p:cNvSpPr txBox="1"/>
          <p:nvPr/>
        </p:nvSpPr>
        <p:spPr>
          <a:xfrm>
            <a:off x="7239000" y="1333500"/>
            <a:ext cx="1447800" cy="190500"/>
          </a:xfrm>
          <a:prstGeom prst="rect">
            <a:avLst/>
          </a:prstGeom>
          <a:noFill/>
          <a:ln w="9525">
            <a:noFill/>
          </a:ln>
        </p:spPr>
        <p:txBody>
          <a:bodyPr lIns="84899" tIns="42449" rIns="84899" bIns="42449"/>
          <a:p>
            <a:r>
              <a:rPr sz="1500" b="1" dirty="0">
                <a:solidFill>
                  <a:srgbClr val="EEB42D"/>
                </a:solidFill>
                <a:latin typeface="Arial" panose="020B0604020202020204" pitchFamily="34" charset="0"/>
                <a:hlinkClick r:id="rId2" action="ppaction://hlinksldjump"/>
              </a:rPr>
              <a:t>The Internet</a:t>
            </a:r>
            <a:endParaRPr sz="1500" b="1" dirty="0">
              <a:solidFill>
                <a:srgbClr val="EEB42D"/>
              </a:solidFill>
              <a:latin typeface="Arial" panose="020B0604020202020204" pitchFamily="34" charset="0"/>
            </a:endParaRPr>
          </a:p>
        </p:txBody>
      </p:sp>
      <p:sp>
        <p:nvSpPr>
          <p:cNvPr id="6166" name="Text Box 39"/>
          <p:cNvSpPr txBox="1"/>
          <p:nvPr/>
        </p:nvSpPr>
        <p:spPr>
          <a:xfrm>
            <a:off x="7239000" y="4318000"/>
            <a:ext cx="1524000" cy="266700"/>
          </a:xfrm>
          <a:prstGeom prst="rect">
            <a:avLst/>
          </a:prstGeom>
          <a:noFill/>
          <a:ln w="9525">
            <a:noFill/>
          </a:ln>
        </p:spPr>
        <p:txBody>
          <a:bodyPr lIns="84899" tIns="42449" rIns="84899" bIns="42449"/>
          <a:p>
            <a:r>
              <a:rPr sz="1500" b="1" dirty="0">
                <a:solidFill>
                  <a:srgbClr val="EEB42D"/>
                </a:solidFill>
                <a:latin typeface="Arial" panose="020B0604020202020204" pitchFamily="34" charset="0"/>
                <a:hlinkClick r:id="rId3" action="ppaction://hlinksldjump"/>
              </a:rPr>
              <a:t>Other LANS</a:t>
            </a:r>
            <a:endParaRPr dirty="0">
              <a:solidFill>
                <a:srgbClr val="EEB42D"/>
              </a:solidFill>
              <a:latin typeface="Arial" panose="020B0604020202020204" pitchFamily="34" charset="0"/>
            </a:endParaRPr>
          </a:p>
        </p:txBody>
      </p:sp>
      <p:sp>
        <p:nvSpPr>
          <p:cNvPr id="6167" name="Line 40"/>
          <p:cNvSpPr/>
          <p:nvPr/>
        </p:nvSpPr>
        <p:spPr>
          <a:xfrm>
            <a:off x="6610350" y="1603375"/>
            <a:ext cx="95250" cy="1190625"/>
          </a:xfrm>
          <a:prstGeom prst="line">
            <a:avLst/>
          </a:prstGeom>
          <a:ln w="9525" cap="flat" cmpd="sng">
            <a:solidFill>
              <a:srgbClr val="E84B02"/>
            </a:solidFill>
            <a:prstDash val="solid"/>
            <a:headEnd type="none" w="med" len="med"/>
            <a:tailEnd type="triangle" w="med" len="med"/>
          </a:ln>
        </p:spPr>
      </p:sp>
      <p:sp>
        <p:nvSpPr>
          <p:cNvPr id="6168" name="Text Box 41"/>
          <p:cNvSpPr txBox="1"/>
          <p:nvPr/>
        </p:nvSpPr>
        <p:spPr>
          <a:xfrm>
            <a:off x="6019800" y="1333500"/>
            <a:ext cx="1114425" cy="269875"/>
          </a:xfrm>
          <a:prstGeom prst="rect">
            <a:avLst/>
          </a:prstGeom>
          <a:noFill/>
          <a:ln w="9525">
            <a:noFill/>
          </a:ln>
        </p:spPr>
        <p:txBody>
          <a:bodyPr lIns="84899" tIns="42449" rIns="84899" bIns="42449"/>
          <a:p>
            <a:r>
              <a:rPr sz="1500" b="1" dirty="0">
                <a:solidFill>
                  <a:srgbClr val="EEB42D"/>
                </a:solidFill>
                <a:latin typeface="Arial" panose="020B0604020202020204" pitchFamily="34" charset="0"/>
                <a:hlinkClick r:id="" action="ppaction://noaction"/>
              </a:rPr>
              <a:t>Firewall</a:t>
            </a:r>
            <a:endParaRPr dirty="0">
              <a:solidFill>
                <a:srgbClr val="EEB42D"/>
              </a:solidFill>
              <a:latin typeface="Arial" panose="020B0604020202020204" pitchFamily="34" charset="0"/>
            </a:endParaRPr>
          </a:p>
        </p:txBody>
      </p:sp>
      <p:sp>
        <p:nvSpPr>
          <p:cNvPr id="6169" name="Text Box 43"/>
          <p:cNvSpPr txBox="1"/>
          <p:nvPr/>
        </p:nvSpPr>
        <p:spPr>
          <a:xfrm>
            <a:off x="7467600" y="3429000"/>
            <a:ext cx="1112838" cy="269875"/>
          </a:xfrm>
          <a:prstGeom prst="rect">
            <a:avLst/>
          </a:prstGeom>
          <a:noFill/>
          <a:ln w="9525">
            <a:noFill/>
          </a:ln>
        </p:spPr>
        <p:txBody>
          <a:bodyPr lIns="84899" tIns="42449" rIns="84899" bIns="42449"/>
          <a:p>
            <a:pPr algn="ctr"/>
            <a:r>
              <a:rPr sz="1500" b="1" dirty="0">
                <a:solidFill>
                  <a:srgbClr val="EEB42D"/>
                </a:solidFill>
                <a:latin typeface="Arial" panose="020B0604020202020204" pitchFamily="34" charset="0"/>
                <a:hlinkClick r:id="" action="ppaction://noaction"/>
              </a:rPr>
              <a:t>Router</a:t>
            </a:r>
            <a:endParaRPr dirty="0">
              <a:solidFill>
                <a:srgbClr val="EEB42D"/>
              </a:solidFill>
              <a:latin typeface="Arial" panose="020B0604020202020204" pitchFamily="34" charset="0"/>
            </a:endParaRPr>
          </a:p>
        </p:txBody>
      </p:sp>
      <p:sp>
        <p:nvSpPr>
          <p:cNvPr id="6170" name="Text Box 44"/>
          <p:cNvSpPr txBox="1"/>
          <p:nvPr/>
        </p:nvSpPr>
        <p:spPr>
          <a:xfrm>
            <a:off x="3581400" y="2857500"/>
            <a:ext cx="2819400" cy="254000"/>
          </a:xfrm>
          <a:prstGeom prst="rect">
            <a:avLst/>
          </a:prstGeom>
          <a:noFill/>
          <a:ln w="19050">
            <a:noFill/>
          </a:ln>
        </p:spPr>
        <p:txBody>
          <a:bodyPr lIns="84899" tIns="42449" rIns="84899" bIns="42449"/>
          <a:p>
            <a:pPr algn="ctr"/>
            <a:r>
              <a:rPr sz="1500" b="1" dirty="0">
                <a:solidFill>
                  <a:srgbClr val="EEB42D"/>
                </a:solidFill>
                <a:latin typeface="Arial" panose="020B0604020202020204" pitchFamily="34" charset="0"/>
                <a:hlinkClick r:id="" action="ppaction://noaction"/>
              </a:rPr>
              <a:t>Fiber Optic Network Cable</a:t>
            </a:r>
            <a:endParaRPr dirty="0">
              <a:solidFill>
                <a:srgbClr val="EEB42D"/>
              </a:solidFill>
              <a:latin typeface="Arial" panose="020B0604020202020204" pitchFamily="34" charset="0"/>
            </a:endParaRPr>
          </a:p>
        </p:txBody>
      </p:sp>
      <p:sp>
        <p:nvSpPr>
          <p:cNvPr id="6171" name="Line 45"/>
          <p:cNvSpPr/>
          <p:nvPr/>
        </p:nvSpPr>
        <p:spPr>
          <a:xfrm flipH="1" flipV="1">
            <a:off x="7315200" y="3302000"/>
            <a:ext cx="609600" cy="1079500"/>
          </a:xfrm>
          <a:prstGeom prst="line">
            <a:avLst/>
          </a:prstGeom>
          <a:ln w="9525" cap="flat" cmpd="sng">
            <a:solidFill>
              <a:srgbClr val="E84B02"/>
            </a:solidFill>
            <a:prstDash val="solid"/>
            <a:headEnd type="none" w="med" len="med"/>
            <a:tailEnd type="none" w="med" len="med"/>
          </a:ln>
        </p:spPr>
      </p:sp>
      <p:pic>
        <p:nvPicPr>
          <p:cNvPr id="6172" name="Picture 46" descr="MPj04308490000[1]"/>
          <p:cNvPicPr>
            <a:picLocks noChangeAspect="1"/>
          </p:cNvPicPr>
          <p:nvPr/>
        </p:nvPicPr>
        <p:blipFill>
          <a:blip r:embed="rId4">
            <a:clrChange>
              <a:clrFrom>
                <a:srgbClr val="000000"/>
              </a:clrFrom>
              <a:clrTo>
                <a:srgbClr val="000000">
                  <a:alpha val="0"/>
                </a:srgbClr>
              </a:clrTo>
            </a:clrChange>
          </a:blip>
          <a:stretch>
            <a:fillRect/>
          </a:stretch>
        </p:blipFill>
        <p:spPr>
          <a:xfrm>
            <a:off x="7239000" y="1651000"/>
            <a:ext cx="1219200" cy="746125"/>
          </a:xfrm>
          <a:prstGeom prst="rect">
            <a:avLst/>
          </a:prstGeom>
          <a:noFill/>
          <a:ln w="9525">
            <a:noFill/>
          </a:ln>
        </p:spPr>
      </p:pic>
      <p:sp>
        <p:nvSpPr>
          <p:cNvPr id="6173" name="Line 50"/>
          <p:cNvSpPr/>
          <p:nvPr/>
        </p:nvSpPr>
        <p:spPr>
          <a:xfrm flipV="1">
            <a:off x="6858000" y="3175000"/>
            <a:ext cx="387350" cy="0"/>
          </a:xfrm>
          <a:prstGeom prst="line">
            <a:avLst/>
          </a:prstGeom>
          <a:ln w="38100" cap="flat" cmpd="sng">
            <a:solidFill>
              <a:srgbClr val="E84B02"/>
            </a:solidFill>
            <a:prstDash val="solid"/>
            <a:headEnd type="none" w="med" len="med"/>
            <a:tailEnd type="none" w="med" len="med"/>
          </a:ln>
        </p:spPr>
      </p:sp>
      <p:sp>
        <p:nvSpPr>
          <p:cNvPr id="6174" name="Line 37"/>
          <p:cNvSpPr/>
          <p:nvPr/>
        </p:nvSpPr>
        <p:spPr>
          <a:xfrm flipV="1">
            <a:off x="7467600" y="2349500"/>
            <a:ext cx="304800" cy="698500"/>
          </a:xfrm>
          <a:prstGeom prst="line">
            <a:avLst/>
          </a:prstGeom>
          <a:ln w="9525" cap="flat" cmpd="sng">
            <a:solidFill>
              <a:srgbClr val="E84B02"/>
            </a:solidFill>
            <a:prstDash val="solid"/>
            <a:headEnd type="none" w="med" len="med"/>
            <a:tailEnd type="none" w="med" len="med"/>
          </a:ln>
        </p:spPr>
      </p:sp>
      <p:sp>
        <p:nvSpPr>
          <p:cNvPr id="6175" name="Line 17"/>
          <p:cNvSpPr/>
          <p:nvPr/>
        </p:nvSpPr>
        <p:spPr>
          <a:xfrm>
            <a:off x="2965450" y="3368675"/>
            <a:ext cx="692150" cy="568325"/>
          </a:xfrm>
          <a:prstGeom prst="line">
            <a:avLst/>
          </a:prstGeom>
          <a:ln w="9525" cap="flat" cmpd="sng">
            <a:solidFill>
              <a:srgbClr val="E84B02"/>
            </a:solidFill>
            <a:prstDash val="solid"/>
            <a:headEnd type="none" w="med" len="med"/>
            <a:tailEnd type="none" w="med" len="med"/>
          </a:ln>
        </p:spPr>
      </p:sp>
      <p:pic>
        <p:nvPicPr>
          <p:cNvPr id="6176" name="Picture 61" descr="j0431637"/>
          <p:cNvPicPr>
            <a:picLocks noChangeAspect="1"/>
          </p:cNvPicPr>
          <p:nvPr/>
        </p:nvPicPr>
        <p:blipFill>
          <a:blip r:embed="rId5"/>
          <a:stretch>
            <a:fillRect/>
          </a:stretch>
        </p:blipFill>
        <p:spPr>
          <a:xfrm>
            <a:off x="1219200" y="4254500"/>
            <a:ext cx="1066800" cy="1206500"/>
          </a:xfrm>
          <a:prstGeom prst="rect">
            <a:avLst/>
          </a:prstGeom>
          <a:noFill/>
          <a:ln w="9525">
            <a:noFill/>
          </a:ln>
        </p:spPr>
      </p:pic>
      <p:sp>
        <p:nvSpPr>
          <p:cNvPr id="6177" name="Text Box 62"/>
          <p:cNvSpPr txBox="1"/>
          <p:nvPr/>
        </p:nvSpPr>
        <p:spPr>
          <a:xfrm>
            <a:off x="533400" y="4254500"/>
            <a:ext cx="1066800" cy="315913"/>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hlinkClick r:id="" action="ppaction://noaction"/>
              </a:rPr>
              <a:t>Server</a:t>
            </a:r>
            <a:endParaRPr sz="1500" b="1" dirty="0">
              <a:solidFill>
                <a:srgbClr val="EEB42D"/>
              </a:solidFill>
              <a:latin typeface="Arial" panose="020B0604020202020204" pitchFamily="34" charset="0"/>
            </a:endParaRPr>
          </a:p>
        </p:txBody>
      </p:sp>
      <p:pic>
        <p:nvPicPr>
          <p:cNvPr id="6178" name="Picture 66" descr="j0396868"/>
          <p:cNvPicPr>
            <a:picLocks noChangeAspect="1"/>
          </p:cNvPicPr>
          <p:nvPr/>
        </p:nvPicPr>
        <p:blipFill>
          <a:blip r:embed="rId6"/>
          <a:stretch>
            <a:fillRect/>
          </a:stretch>
        </p:blipFill>
        <p:spPr>
          <a:xfrm>
            <a:off x="4495800" y="1651000"/>
            <a:ext cx="703263" cy="696913"/>
          </a:xfrm>
          <a:prstGeom prst="rect">
            <a:avLst/>
          </a:prstGeom>
          <a:noFill/>
          <a:ln w="9525">
            <a:noFill/>
          </a:ln>
        </p:spPr>
      </p:pic>
      <p:pic>
        <p:nvPicPr>
          <p:cNvPr id="6179" name="Picture 68" descr="j0396868"/>
          <p:cNvPicPr>
            <a:picLocks noChangeAspect="1"/>
          </p:cNvPicPr>
          <p:nvPr/>
        </p:nvPicPr>
        <p:blipFill>
          <a:blip r:embed="rId6"/>
          <a:stretch>
            <a:fillRect/>
          </a:stretch>
        </p:blipFill>
        <p:spPr>
          <a:xfrm>
            <a:off x="2133600" y="1841500"/>
            <a:ext cx="703263" cy="696913"/>
          </a:xfrm>
          <a:prstGeom prst="rect">
            <a:avLst/>
          </a:prstGeom>
          <a:noFill/>
          <a:ln w="9525">
            <a:noFill/>
          </a:ln>
        </p:spPr>
      </p:pic>
      <p:pic>
        <p:nvPicPr>
          <p:cNvPr id="6180" name="Picture 72" descr="j0396876"/>
          <p:cNvPicPr>
            <a:picLocks noChangeAspect="1"/>
          </p:cNvPicPr>
          <p:nvPr/>
        </p:nvPicPr>
        <p:blipFill>
          <a:blip r:embed="rId7"/>
          <a:stretch>
            <a:fillRect/>
          </a:stretch>
        </p:blipFill>
        <p:spPr>
          <a:xfrm>
            <a:off x="457200" y="2540000"/>
            <a:ext cx="990600" cy="796925"/>
          </a:xfrm>
          <a:prstGeom prst="rect">
            <a:avLst/>
          </a:prstGeom>
          <a:noFill/>
          <a:ln w="9525">
            <a:noFill/>
          </a:ln>
        </p:spPr>
      </p:pic>
      <p:pic>
        <p:nvPicPr>
          <p:cNvPr id="6181" name="Picture 78" descr="router"/>
          <p:cNvPicPr>
            <a:picLocks noChangeAspect="1"/>
          </p:cNvPicPr>
          <p:nvPr/>
        </p:nvPicPr>
        <p:blipFill>
          <a:blip r:embed="rId8"/>
          <a:stretch>
            <a:fillRect/>
          </a:stretch>
        </p:blipFill>
        <p:spPr>
          <a:xfrm>
            <a:off x="7086600" y="2921000"/>
            <a:ext cx="1419225" cy="628650"/>
          </a:xfrm>
          <a:prstGeom prst="rect">
            <a:avLst/>
          </a:prstGeom>
          <a:noFill/>
          <a:ln w="9525">
            <a:noFill/>
          </a:ln>
        </p:spPr>
      </p:pic>
      <p:grpSp>
        <p:nvGrpSpPr>
          <p:cNvPr id="6182" name="Group 111"/>
          <p:cNvGrpSpPr/>
          <p:nvPr/>
        </p:nvGrpSpPr>
        <p:grpSpPr>
          <a:xfrm>
            <a:off x="3040063" y="3611563"/>
            <a:ext cx="2957512" cy="1725612"/>
            <a:chOff x="1915" y="2730"/>
            <a:chExt cx="1863" cy="1304"/>
          </a:xfrm>
        </p:grpSpPr>
        <p:pic>
          <p:nvPicPr>
            <p:cNvPr id="6188" name="Picture 57"/>
            <p:cNvPicPr>
              <a:picLocks noChangeAspect="1"/>
            </p:cNvPicPr>
            <p:nvPr/>
          </p:nvPicPr>
          <p:blipFill>
            <a:blip r:embed="rId9"/>
            <a:stretch>
              <a:fillRect/>
            </a:stretch>
          </p:blipFill>
          <p:spPr>
            <a:xfrm>
              <a:off x="2064" y="2784"/>
              <a:ext cx="714" cy="466"/>
            </a:xfrm>
            <a:prstGeom prst="rect">
              <a:avLst/>
            </a:prstGeom>
            <a:noFill/>
            <a:ln w="9525">
              <a:noFill/>
            </a:ln>
          </p:spPr>
        </p:pic>
        <p:pic>
          <p:nvPicPr>
            <p:cNvPr id="6189" name="Picture 69" descr="j0396868"/>
            <p:cNvPicPr>
              <a:picLocks noChangeAspect="1"/>
            </p:cNvPicPr>
            <p:nvPr/>
          </p:nvPicPr>
          <p:blipFill>
            <a:blip r:embed="rId6"/>
            <a:stretch>
              <a:fillRect/>
            </a:stretch>
          </p:blipFill>
          <p:spPr>
            <a:xfrm>
              <a:off x="3456" y="2928"/>
              <a:ext cx="322" cy="383"/>
            </a:xfrm>
            <a:prstGeom prst="rect">
              <a:avLst/>
            </a:prstGeom>
            <a:noFill/>
            <a:ln w="9525">
              <a:noFill/>
            </a:ln>
          </p:spPr>
        </p:pic>
        <p:pic>
          <p:nvPicPr>
            <p:cNvPr id="6190" name="Picture 76" descr="j0396866"/>
            <p:cNvPicPr>
              <a:picLocks noChangeAspect="1"/>
            </p:cNvPicPr>
            <p:nvPr/>
          </p:nvPicPr>
          <p:blipFill>
            <a:blip r:embed="rId10"/>
            <a:stretch>
              <a:fillRect/>
            </a:stretch>
          </p:blipFill>
          <p:spPr>
            <a:xfrm>
              <a:off x="2544" y="3696"/>
              <a:ext cx="280" cy="338"/>
            </a:xfrm>
            <a:prstGeom prst="rect">
              <a:avLst/>
            </a:prstGeom>
            <a:noFill/>
            <a:ln w="9525">
              <a:noFill/>
            </a:ln>
          </p:spPr>
        </p:pic>
        <p:sp>
          <p:nvSpPr>
            <p:cNvPr id="6191" name="Arc 79"/>
            <p:cNvSpPr/>
            <p:nvPr/>
          </p:nvSpPr>
          <p:spPr>
            <a:xfrm rot="-236410" flipV="1">
              <a:off x="1915" y="2730"/>
              <a:ext cx="1340" cy="735"/>
            </a:xfrm>
            <a:custGeom>
              <a:avLst/>
              <a:gdLst>
                <a:gd name="txL" fmla="*/ 0 w 21350"/>
                <a:gd name="txT" fmla="*/ 0 h 21023"/>
                <a:gd name="txR" fmla="*/ 21350 w 21350"/>
                <a:gd name="txB" fmla="*/ 21023 h 21023"/>
              </a:gdLst>
              <a:ahLst/>
              <a:cxnLst>
                <a:cxn ang="0">
                  <a:pos x="0" y="0"/>
                </a:cxn>
                <a:cxn ang="0">
                  <a:pos x="0" y="0"/>
                </a:cxn>
                <a:cxn ang="0">
                  <a:pos x="0" y="0"/>
                </a:cxn>
              </a:cxnLst>
              <a:rect l="txL" t="txT" r="txR" b="txB"/>
              <a:pathLst>
                <a:path w="21350" h="21023" fill="none">
                  <a:moveTo>
                    <a:pt x="4960" y="0"/>
                  </a:moveTo>
                  <a:cubicBezTo>
                    <a:pt x="13528" y="2022"/>
                    <a:pt x="20012" y="9041"/>
                    <a:pt x="21349" y="17743"/>
                  </a:cubicBezTo>
                </a:path>
                <a:path w="21350" h="21023" stroke="0">
                  <a:moveTo>
                    <a:pt x="4960" y="0"/>
                  </a:moveTo>
                  <a:cubicBezTo>
                    <a:pt x="13528" y="2022"/>
                    <a:pt x="20012" y="9041"/>
                    <a:pt x="21349" y="17743"/>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sp>
          <p:nvSpPr>
            <p:cNvPr id="6192" name="Arc 86"/>
            <p:cNvSpPr/>
            <p:nvPr/>
          </p:nvSpPr>
          <p:spPr>
            <a:xfrm rot="-236410" flipV="1">
              <a:off x="2011" y="2825"/>
              <a:ext cx="1351" cy="735"/>
            </a:xfrm>
            <a:custGeom>
              <a:avLst/>
              <a:gdLst>
                <a:gd name="txL" fmla="*/ 0 w 21527"/>
                <a:gd name="txT" fmla="*/ 0 h 21023"/>
                <a:gd name="txR" fmla="*/ 21527 w 21527"/>
                <a:gd name="txB" fmla="*/ 21023 h 21023"/>
              </a:gdLst>
              <a:ahLst/>
              <a:cxnLst>
                <a:cxn ang="0">
                  <a:pos x="0" y="0"/>
                </a:cxn>
                <a:cxn ang="0">
                  <a:pos x="0" y="0"/>
                </a:cxn>
                <a:cxn ang="0">
                  <a:pos x="0" y="0"/>
                </a:cxn>
              </a:cxnLst>
              <a:rect l="txL" t="txT" r="txR" b="txB"/>
              <a:pathLst>
                <a:path w="21527" h="21023" fill="none">
                  <a:moveTo>
                    <a:pt x="4960" y="0"/>
                  </a:moveTo>
                  <a:cubicBezTo>
                    <a:pt x="14071" y="2150"/>
                    <a:pt x="20759" y="9923"/>
                    <a:pt x="21527" y="19251"/>
                  </a:cubicBezTo>
                </a:path>
                <a:path w="21527" h="21023" stroke="0">
                  <a:moveTo>
                    <a:pt x="4960" y="0"/>
                  </a:moveTo>
                  <a:cubicBezTo>
                    <a:pt x="14071" y="2150"/>
                    <a:pt x="20759" y="9923"/>
                    <a:pt x="21527" y="19251"/>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sp>
          <p:nvSpPr>
            <p:cNvPr id="6193" name="Arc 87"/>
            <p:cNvSpPr/>
            <p:nvPr/>
          </p:nvSpPr>
          <p:spPr>
            <a:xfrm rot="-236410" flipV="1">
              <a:off x="2107" y="2921"/>
              <a:ext cx="1355" cy="735"/>
            </a:xfrm>
            <a:custGeom>
              <a:avLst/>
              <a:gdLst>
                <a:gd name="txL" fmla="*/ 0 w 21590"/>
                <a:gd name="txT" fmla="*/ 0 h 21023"/>
                <a:gd name="txR" fmla="*/ 21590 w 21590"/>
                <a:gd name="txB" fmla="*/ 21023 h 21023"/>
              </a:gdLst>
              <a:ahLst/>
              <a:cxnLst>
                <a:cxn ang="0">
                  <a:pos x="0" y="0"/>
                </a:cxn>
                <a:cxn ang="0">
                  <a:pos x="0" y="0"/>
                </a:cxn>
                <a:cxn ang="0">
                  <a:pos x="0" y="0"/>
                </a:cxn>
              </a:cxnLst>
              <a:rect l="txL" t="txT" r="txR" b="txB"/>
              <a:pathLst>
                <a:path w="21590" h="21023" fill="none">
                  <a:moveTo>
                    <a:pt x="4960" y="0"/>
                  </a:moveTo>
                  <a:cubicBezTo>
                    <a:pt x="14467" y="2243"/>
                    <a:pt x="21285" y="10587"/>
                    <a:pt x="21589" y="20350"/>
                  </a:cubicBezTo>
                </a:path>
                <a:path w="21590" h="21023" stroke="0">
                  <a:moveTo>
                    <a:pt x="4960" y="0"/>
                  </a:moveTo>
                  <a:cubicBezTo>
                    <a:pt x="14467" y="2243"/>
                    <a:pt x="21285" y="10587"/>
                    <a:pt x="21589" y="20350"/>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pic>
          <p:nvPicPr>
            <p:cNvPr id="6194" name="Picture 88" descr="j0396876"/>
            <p:cNvPicPr>
              <a:picLocks noChangeAspect="1"/>
            </p:cNvPicPr>
            <p:nvPr/>
          </p:nvPicPr>
          <p:blipFill>
            <a:blip r:embed="rId7"/>
            <a:stretch>
              <a:fillRect/>
            </a:stretch>
          </p:blipFill>
          <p:spPr>
            <a:xfrm>
              <a:off x="3072" y="3408"/>
              <a:ext cx="432" cy="417"/>
            </a:xfrm>
            <a:prstGeom prst="rect">
              <a:avLst/>
            </a:prstGeom>
            <a:noFill/>
            <a:ln w="9525">
              <a:noFill/>
            </a:ln>
          </p:spPr>
        </p:pic>
      </p:grpSp>
      <p:pic>
        <p:nvPicPr>
          <p:cNvPr id="6183" name="Picture 96"/>
          <p:cNvPicPr>
            <a:picLocks noChangeAspect="1"/>
          </p:cNvPicPr>
          <p:nvPr/>
        </p:nvPicPr>
        <p:blipFill>
          <a:blip r:embed="rId11"/>
          <a:stretch>
            <a:fillRect/>
          </a:stretch>
        </p:blipFill>
        <p:spPr>
          <a:xfrm>
            <a:off x="1295400" y="1333500"/>
            <a:ext cx="609600" cy="447675"/>
          </a:xfrm>
          <a:prstGeom prst="rect">
            <a:avLst/>
          </a:prstGeom>
          <a:noFill/>
          <a:ln w="9525">
            <a:noFill/>
          </a:ln>
        </p:spPr>
      </p:pic>
      <p:sp>
        <p:nvSpPr>
          <p:cNvPr id="6184" name="Text Box 104"/>
          <p:cNvSpPr txBox="1"/>
          <p:nvPr/>
        </p:nvSpPr>
        <p:spPr>
          <a:xfrm>
            <a:off x="4572000" y="1333500"/>
            <a:ext cx="533400" cy="315913"/>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hlinkClick r:id="rId12" action="ppaction://hlinksldjump"/>
              </a:rPr>
              <a:t>PC</a:t>
            </a:r>
            <a:endParaRPr sz="1500" b="1" dirty="0">
              <a:solidFill>
                <a:srgbClr val="EEB42D"/>
              </a:solidFill>
              <a:latin typeface="Arial" panose="020B0604020202020204" pitchFamily="34" charset="0"/>
            </a:endParaRPr>
          </a:p>
        </p:txBody>
      </p:sp>
      <p:sp>
        <p:nvSpPr>
          <p:cNvPr id="6185" name="Text Box 105"/>
          <p:cNvSpPr txBox="1"/>
          <p:nvPr/>
        </p:nvSpPr>
        <p:spPr>
          <a:xfrm>
            <a:off x="5105400" y="5080000"/>
            <a:ext cx="1981200" cy="315913"/>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hlinkClick r:id="rId13" action="ppaction://hlinksldjump"/>
              </a:rPr>
              <a:t>Wireless Network</a:t>
            </a:r>
            <a:endParaRPr sz="1500" b="1" dirty="0">
              <a:solidFill>
                <a:srgbClr val="EEB42D"/>
              </a:solidFill>
              <a:latin typeface="Arial" panose="020B0604020202020204" pitchFamily="34" charset="0"/>
            </a:endParaRPr>
          </a:p>
        </p:txBody>
      </p:sp>
      <p:sp>
        <p:nvSpPr>
          <p:cNvPr id="6186" name="Text Box 106"/>
          <p:cNvSpPr txBox="1"/>
          <p:nvPr/>
        </p:nvSpPr>
        <p:spPr>
          <a:xfrm>
            <a:off x="2057400" y="1333500"/>
            <a:ext cx="1676400" cy="315913"/>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hlinkClick r:id="rId14" action="ppaction://hlinksldjump"/>
              </a:rPr>
              <a:t>Wired Network</a:t>
            </a:r>
            <a:endParaRPr sz="1500" b="1" dirty="0">
              <a:solidFill>
                <a:srgbClr val="EEB42D"/>
              </a:solidFill>
              <a:latin typeface="Arial" panose="020B0604020202020204" pitchFamily="34" charset="0"/>
            </a:endParaRPr>
          </a:p>
        </p:txBody>
      </p:sp>
      <p:sp>
        <p:nvSpPr>
          <p:cNvPr id="6187" name="Text Box 107"/>
          <p:cNvSpPr txBox="1"/>
          <p:nvPr/>
        </p:nvSpPr>
        <p:spPr>
          <a:xfrm>
            <a:off x="1219200" y="3619500"/>
            <a:ext cx="914400" cy="315913"/>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hlinkClick r:id="" action="ppaction://noaction"/>
              </a:rPr>
              <a:t>Switch</a:t>
            </a:r>
            <a:endParaRPr sz="1500" b="1" dirty="0">
              <a:solidFill>
                <a:srgbClr val="EEB42D"/>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301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6. Mesh Topology</a:t>
            </a:r>
            <a:endParaRPr dirty="0">
              <a:solidFill>
                <a:srgbClr val="EEB42D"/>
              </a:solidFill>
            </a:endParaRPr>
          </a:p>
        </p:txBody>
      </p:sp>
      <p:sp>
        <p:nvSpPr>
          <p:cNvPr id="19475" name="Text Box 36"/>
          <p:cNvSpPr txBox="1">
            <a:spLocks noChangeArrowheads="1"/>
          </p:cNvSpPr>
          <p:nvPr/>
        </p:nvSpPr>
        <p:spPr bwMode="auto">
          <a:xfrm>
            <a:off x="533400" y="1028700"/>
            <a:ext cx="4267200" cy="1809750"/>
          </a:xfrm>
          <a:prstGeom prst="rect">
            <a:avLst/>
          </a:prstGeom>
          <a:noFill/>
          <a:ln w="19050">
            <a:solidFill>
              <a:srgbClr val="EEB42D"/>
            </a:solidFill>
            <a:miter lim="800000"/>
          </a:ln>
        </p:spPr>
        <p:txBody>
          <a:bodyPr lIns="84899" tIns="42449" rIns="84899" bIns="42449">
            <a:spAutoFit/>
          </a:bodyPr>
          <a:lstStyle/>
          <a:p>
            <a:pPr marR="0" defTabSz="914400">
              <a:spcBef>
                <a:spcPts val="0"/>
              </a:spcBef>
              <a:buClrTx/>
              <a:buSzTx/>
              <a:buFontTx/>
              <a:buNone/>
              <a:tabLst>
                <a:tab pos="156210" algn="l"/>
              </a:tabLst>
              <a:defRPr/>
            </a:pPr>
            <a:r>
              <a:rPr kumimoji="0" lang="en-IN" sz="1400" kern="1200" cap="none" spc="0" normalizeH="0" baseline="0" noProof="0" dirty="0">
                <a:solidFill>
                  <a:srgbClr val="FFCC00"/>
                </a:solidFill>
                <a:latin typeface="Arial" panose="020B0604020202020204" pitchFamily="34" charset="0"/>
                <a:ea typeface="+mn-ea"/>
                <a:cs typeface="+mn-cs"/>
              </a:rPr>
              <a:t>Each host has its connections to all other hosts.</a:t>
            </a:r>
            <a:endParaRPr kumimoji="0" lang="en-IN" sz="1400" kern="1200" cap="none" spc="0" normalizeH="0" baseline="0" noProof="0" dirty="0">
              <a:solidFill>
                <a:srgbClr val="FFCC00"/>
              </a:solidFill>
              <a:latin typeface="Arial" panose="020B0604020202020204" pitchFamily="34" charset="0"/>
              <a:ea typeface="+mn-ea"/>
              <a:cs typeface="+mn-cs"/>
            </a:endParaRPr>
          </a:p>
          <a:p>
            <a:pPr marR="0" defTabSz="914400">
              <a:spcBef>
                <a:spcPts val="0"/>
              </a:spcBef>
              <a:buClrTx/>
              <a:buSzTx/>
              <a:buFontTx/>
              <a:buNone/>
              <a:tabLst>
                <a:tab pos="156210" algn="l"/>
              </a:tabLst>
              <a:defRPr/>
            </a:pPr>
            <a:r>
              <a:rPr kumimoji="0" lang="en-IN" sz="1400" kern="1200" cap="none" spc="0" normalizeH="0" baseline="0" noProof="0" dirty="0">
                <a:solidFill>
                  <a:srgbClr val="FFCC00"/>
                </a:solidFill>
                <a:latin typeface="Arial" panose="020B0604020202020204" pitchFamily="34" charset="0"/>
                <a:ea typeface="+mn-ea"/>
                <a:cs typeface="+mn-cs"/>
              </a:rPr>
              <a:t>Mesh topology is implemented to provide as much protection as possible from interruption of service.</a:t>
            </a:r>
            <a:endParaRPr kumimoji="0" lang="en-IN" sz="1400" kern="1200" cap="none" spc="0" normalizeH="0" baseline="0" noProof="0" dirty="0">
              <a:solidFill>
                <a:srgbClr val="FFCC00"/>
              </a:solidFill>
              <a:latin typeface="Arial" panose="020B0604020202020204" pitchFamily="34" charset="0"/>
              <a:ea typeface="+mn-ea"/>
              <a:cs typeface="+mn-cs"/>
            </a:endParaRPr>
          </a:p>
          <a:p>
            <a:pPr marL="342900" marR="0" indent="-342900" defTabSz="914400">
              <a:spcBef>
                <a:spcPts val="0"/>
              </a:spcBef>
              <a:buClrTx/>
              <a:buSzTx/>
              <a:buFont typeface="+mj-lt"/>
              <a:buAutoNum type="arabicPeriod"/>
              <a:tabLst>
                <a:tab pos="156210" algn="l"/>
              </a:tabLst>
              <a:defRPr/>
            </a:pPr>
            <a:r>
              <a:rPr kumimoji="0" lang="en-IN" sz="1400" kern="1200" cap="none" spc="0" normalizeH="0" baseline="0" noProof="0" dirty="0">
                <a:solidFill>
                  <a:srgbClr val="FFCC00"/>
                </a:solidFill>
                <a:latin typeface="Arial" panose="020B0604020202020204" pitchFamily="34" charset="0"/>
                <a:ea typeface="+mn-ea"/>
                <a:cs typeface="+mn-cs"/>
              </a:rPr>
              <a:t>A nuclear power plant might use a mesh topology in the networked control systems. </a:t>
            </a:r>
            <a:endParaRPr kumimoji="0" lang="en-IN" sz="1400" kern="1200" cap="none" spc="0" normalizeH="0" baseline="0" noProof="0" dirty="0">
              <a:solidFill>
                <a:srgbClr val="FFCC00"/>
              </a:solidFill>
              <a:latin typeface="Arial" panose="020B0604020202020204" pitchFamily="34" charset="0"/>
              <a:ea typeface="+mn-ea"/>
              <a:cs typeface="+mn-cs"/>
            </a:endParaRPr>
          </a:p>
          <a:p>
            <a:pPr marL="342900" marR="0" indent="-342900" defTabSz="914400">
              <a:spcBef>
                <a:spcPts val="0"/>
              </a:spcBef>
              <a:buClrTx/>
              <a:buSzTx/>
              <a:buFont typeface="+mj-lt"/>
              <a:buAutoNum type="arabicPeriod"/>
              <a:tabLst>
                <a:tab pos="156210" algn="l"/>
              </a:tabLst>
              <a:defRPr/>
            </a:pPr>
            <a:r>
              <a:rPr kumimoji="0" lang="en-IN" sz="1400" kern="1200" cap="none" spc="0" normalizeH="0" baseline="0" noProof="0" dirty="0">
                <a:solidFill>
                  <a:srgbClr val="FFCC00"/>
                </a:solidFill>
                <a:latin typeface="Arial" panose="020B0604020202020204" pitchFamily="34" charset="0"/>
                <a:ea typeface="+mn-ea"/>
                <a:cs typeface="+mn-cs"/>
              </a:rPr>
              <a:t>Although the Internet has multiple paths to any one location, it does  not adopt the full mesh topology.</a:t>
            </a:r>
            <a:endParaRPr kumimoji="0" lang="en-US" sz="1400" kern="1200" cap="none" spc="0" normalizeH="0" baseline="0" noProof="0" dirty="0">
              <a:solidFill>
                <a:srgbClr val="FFCC00"/>
              </a:solidFill>
              <a:latin typeface="Arial" panose="020B0604020202020204" pitchFamily="34" charset="0"/>
              <a:ea typeface="+mn-ea"/>
              <a:cs typeface="+mn-cs"/>
            </a:endParaRPr>
          </a:p>
        </p:txBody>
      </p:sp>
      <p:sp>
        <p:nvSpPr>
          <p:cNvPr id="43013" name="TextBox 20"/>
          <p:cNvSpPr txBox="1"/>
          <p:nvPr/>
        </p:nvSpPr>
        <p:spPr>
          <a:xfrm>
            <a:off x="4876800" y="2857500"/>
            <a:ext cx="3733800" cy="2462213"/>
          </a:xfrm>
          <a:prstGeom prst="rect">
            <a:avLst/>
          </a:prstGeom>
          <a:noFill/>
          <a:ln w="28575" cap="flat" cmpd="sng">
            <a:solidFill>
              <a:srgbClr val="EEB42D"/>
            </a:solidFill>
            <a:prstDash val="solid"/>
            <a:miter/>
            <a:headEnd type="none" w="med" len="med"/>
            <a:tailEnd type="none" w="med" len="med"/>
          </a:ln>
        </p:spPr>
        <p:txBody>
          <a:bodyPr>
            <a:spAutoFit/>
          </a:bodyPr>
          <a:p>
            <a:pPr defTabSz="914400">
              <a:spcBef>
                <a:spcPct val="50000"/>
              </a:spcBef>
              <a:tabLst>
                <a:tab pos="155575" algn="l"/>
              </a:tabLst>
            </a:pPr>
            <a:r>
              <a:rPr lang="en-IN" altLang="x-none" sz="1400" dirty="0">
                <a:solidFill>
                  <a:srgbClr val="EEB42D"/>
                </a:solidFill>
                <a:latin typeface="Arial" panose="020B0604020202020204" pitchFamily="34" charset="0"/>
              </a:rPr>
              <a:t>Disadvantages:</a:t>
            </a:r>
            <a:endParaRPr lang="en-IN" altLang="x-none" sz="1400" dirty="0">
              <a:latin typeface="Arial" panose="020B0604020202020204" pitchFamily="34" charset="0"/>
            </a:endParaRPr>
          </a:p>
          <a:p>
            <a:pPr defTabSz="914400">
              <a:tabLst>
                <a:tab pos="155575" algn="l"/>
              </a:tabLst>
            </a:pPr>
            <a:r>
              <a:rPr lang="en-IN" altLang="x-none" sz="1400" dirty="0">
                <a:solidFill>
                  <a:srgbClr val="FFCC00"/>
                </a:solidFill>
                <a:latin typeface="Arial" panose="020B0604020202020204" pitchFamily="34" charset="0"/>
              </a:rPr>
              <a:t>1. A large amount of cabling required. </a:t>
            </a:r>
            <a:endParaRPr lang="en-IN" altLang="x-none" sz="1400" dirty="0">
              <a:solidFill>
                <a:srgbClr val="FFCC00"/>
              </a:solidFill>
              <a:latin typeface="Arial" panose="020B0604020202020204" pitchFamily="34" charset="0"/>
            </a:endParaRPr>
          </a:p>
          <a:p>
            <a:pPr defTabSz="914400">
              <a:tabLst>
                <a:tab pos="155575" algn="l"/>
              </a:tabLst>
            </a:pPr>
            <a:r>
              <a:rPr lang="en-IN" altLang="x-none" sz="1400" dirty="0">
                <a:solidFill>
                  <a:srgbClr val="FFCC00"/>
                </a:solidFill>
                <a:latin typeface="Arial" panose="020B0604020202020204" pitchFamily="34" charset="0"/>
              </a:rPr>
              <a:t>2. A large amount of I/O ports required. </a:t>
            </a:r>
            <a:endParaRPr lang="en-IN" altLang="x-none" sz="1400" dirty="0">
              <a:solidFill>
                <a:srgbClr val="FFCC00"/>
              </a:solidFill>
              <a:latin typeface="Arial" panose="020B0604020202020204" pitchFamily="34" charset="0"/>
            </a:endParaRPr>
          </a:p>
          <a:p>
            <a:pPr defTabSz="914400">
              <a:tabLst>
                <a:tab pos="155575" algn="l"/>
              </a:tabLst>
            </a:pPr>
            <a:r>
              <a:rPr lang="en-IN" altLang="x-none" sz="1400" dirty="0">
                <a:solidFill>
                  <a:srgbClr val="FFCC00"/>
                </a:solidFill>
                <a:latin typeface="Arial" panose="020B0604020202020204" pitchFamily="34" charset="0"/>
              </a:rPr>
              <a:t>3. Installation and reconfiguration are difficult. </a:t>
            </a:r>
            <a:endParaRPr lang="en-IN" altLang="x-none" sz="1400" dirty="0">
              <a:solidFill>
                <a:srgbClr val="FFCC00"/>
              </a:solidFill>
              <a:latin typeface="Arial" panose="020B0604020202020204" pitchFamily="34" charset="0"/>
            </a:endParaRPr>
          </a:p>
          <a:p>
            <a:pPr defTabSz="914400">
              <a:tabLst>
                <a:tab pos="155575" algn="l"/>
              </a:tabLst>
            </a:pPr>
            <a:r>
              <a:rPr lang="en-IN" altLang="x-none" sz="1400" dirty="0">
                <a:solidFill>
                  <a:srgbClr val="FFCC00"/>
                </a:solidFill>
                <a:latin typeface="Arial" panose="020B0604020202020204" pitchFamily="34" charset="0"/>
              </a:rPr>
              <a:t>4. The sheer bulk of the wiring can be greater than the available space (in the walls, ceiling, or floors) can accommodate. </a:t>
            </a:r>
            <a:endParaRPr lang="en-IN" altLang="x-none" sz="1400" dirty="0">
              <a:solidFill>
                <a:srgbClr val="FFCC00"/>
              </a:solidFill>
              <a:latin typeface="Arial" panose="020B0604020202020204" pitchFamily="34" charset="0"/>
            </a:endParaRPr>
          </a:p>
          <a:p>
            <a:pPr defTabSz="914400">
              <a:tabLst>
                <a:tab pos="155575" algn="l"/>
              </a:tabLst>
            </a:pPr>
            <a:r>
              <a:rPr lang="en-IN" altLang="x-none" sz="1400" dirty="0">
                <a:solidFill>
                  <a:srgbClr val="FFCC00"/>
                </a:solidFill>
                <a:latin typeface="Arial" panose="020B0604020202020204" pitchFamily="34" charset="0"/>
              </a:rPr>
              <a:t>5. The hardware required to connect each link (I/O ports and cables) can be prohibitively expensive.</a:t>
            </a:r>
            <a:endParaRPr lang="en-IN" altLang="x-none" sz="1400" dirty="0">
              <a:solidFill>
                <a:srgbClr val="EEB42D"/>
              </a:solidFill>
              <a:latin typeface="Arial" panose="020B0604020202020204" pitchFamily="34" charset="0"/>
            </a:endParaRPr>
          </a:p>
        </p:txBody>
      </p:sp>
      <p:sp>
        <p:nvSpPr>
          <p:cNvPr id="43014" name="TextBox 21"/>
          <p:cNvSpPr txBox="1"/>
          <p:nvPr/>
        </p:nvSpPr>
        <p:spPr>
          <a:xfrm>
            <a:off x="533400" y="2857500"/>
            <a:ext cx="4343400" cy="2678113"/>
          </a:xfrm>
          <a:prstGeom prst="rect">
            <a:avLst/>
          </a:prstGeom>
          <a:noFill/>
          <a:ln w="19050" cap="flat" cmpd="sng">
            <a:solidFill>
              <a:srgbClr val="EEB42D"/>
            </a:solidFill>
            <a:prstDash val="solid"/>
            <a:miter/>
            <a:headEnd type="none" w="med" len="med"/>
            <a:tailEnd type="none" w="med" len="med"/>
          </a:ln>
        </p:spPr>
        <p:txBody>
          <a:bodyPr>
            <a:spAutoFit/>
          </a:bodyPr>
          <a:p>
            <a:r>
              <a:rPr lang="en-IN" altLang="x-none" sz="1400" dirty="0">
                <a:solidFill>
                  <a:srgbClr val="FFCC00"/>
                </a:solidFill>
                <a:latin typeface="Arial" panose="020B0604020202020204" pitchFamily="34" charset="0"/>
              </a:rPr>
              <a:t>Advantages: </a:t>
            </a:r>
            <a:endParaRPr lang="en-IN" altLang="x-none" sz="1400" dirty="0">
              <a:solidFill>
                <a:srgbClr val="FFCC00"/>
              </a:solidFill>
              <a:latin typeface="Arial" panose="020B0604020202020204" pitchFamily="34" charset="0"/>
            </a:endParaRPr>
          </a:p>
          <a:p>
            <a:r>
              <a:rPr lang="en-IN" altLang="x-none" sz="1400" dirty="0">
                <a:solidFill>
                  <a:srgbClr val="FFCC00"/>
                </a:solidFill>
                <a:latin typeface="Arial" panose="020B0604020202020204" pitchFamily="34" charset="0"/>
              </a:rPr>
              <a:t>1. The use of dedicated links guarantees that each connection can carry its data load, thus eliminating the traffic problems that can occur when links must be shared by multiple devices. </a:t>
            </a:r>
            <a:endParaRPr lang="en-IN" altLang="x-none" sz="1400" dirty="0">
              <a:solidFill>
                <a:srgbClr val="FFCC00"/>
              </a:solidFill>
              <a:latin typeface="Arial" panose="020B0604020202020204" pitchFamily="34" charset="0"/>
            </a:endParaRPr>
          </a:p>
          <a:p>
            <a:r>
              <a:rPr lang="en-IN" altLang="x-none" sz="1400" dirty="0">
                <a:solidFill>
                  <a:srgbClr val="FFCC00"/>
                </a:solidFill>
                <a:latin typeface="Arial" panose="020B0604020202020204" pitchFamily="34" charset="0"/>
              </a:rPr>
              <a:t>2. It is robust, if one link becomes unusable, it does not incapacitate (affect) the entire system. </a:t>
            </a:r>
            <a:endParaRPr lang="en-IN" altLang="x-none" sz="1400" dirty="0">
              <a:solidFill>
                <a:srgbClr val="FFCC00"/>
              </a:solidFill>
              <a:latin typeface="Arial" panose="020B0604020202020204" pitchFamily="34" charset="0"/>
            </a:endParaRPr>
          </a:p>
          <a:p>
            <a:r>
              <a:rPr lang="en-IN" altLang="x-none" sz="1400" dirty="0">
                <a:solidFill>
                  <a:srgbClr val="FFCC00"/>
                </a:solidFill>
                <a:latin typeface="Arial" panose="020B0604020202020204" pitchFamily="34" charset="0"/>
              </a:rPr>
              <a:t>3. Privacy and Security (every message sent travels along a dedicated line; only the intended recipient sees it). </a:t>
            </a:r>
            <a:endParaRPr lang="en-IN" altLang="x-none" sz="1400" dirty="0">
              <a:solidFill>
                <a:srgbClr val="FFCC00"/>
              </a:solidFill>
              <a:latin typeface="Arial" panose="020B0604020202020204" pitchFamily="34" charset="0"/>
            </a:endParaRPr>
          </a:p>
          <a:p>
            <a:r>
              <a:rPr lang="en-IN" altLang="x-none" sz="1400" dirty="0">
                <a:solidFill>
                  <a:srgbClr val="FFCC00"/>
                </a:solidFill>
                <a:latin typeface="Arial" panose="020B0604020202020204" pitchFamily="34" charset="0"/>
              </a:rPr>
              <a:t>4. Point-to-point links make fault identification and fault isolation easy. </a:t>
            </a:r>
            <a:endParaRPr lang="en-IN" altLang="x-none" sz="1400" dirty="0">
              <a:solidFill>
                <a:srgbClr val="EEB42D"/>
              </a:solidFill>
              <a:latin typeface="Arial" panose="020B0604020202020204" pitchFamily="34" charset="0"/>
            </a:endParaRPr>
          </a:p>
        </p:txBody>
      </p:sp>
      <p:pic>
        <p:nvPicPr>
          <p:cNvPr id="43015" name="Picture 2"/>
          <p:cNvPicPr>
            <a:picLocks noChangeAspect="1"/>
          </p:cNvPicPr>
          <p:nvPr/>
        </p:nvPicPr>
        <p:blipFill>
          <a:blip r:embed="rId1"/>
          <a:stretch>
            <a:fillRect/>
          </a:stretch>
        </p:blipFill>
        <p:spPr>
          <a:xfrm>
            <a:off x="4953000" y="1104900"/>
            <a:ext cx="3581400" cy="1676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75"/>
                                        </p:tgtEl>
                                        <p:attrNameLst>
                                          <p:attrName>style.visibility</p:attrName>
                                        </p:attrNameLst>
                                      </p:cBhvr>
                                      <p:to>
                                        <p:strVal val="visible"/>
                                      </p:to>
                                    </p:set>
                                    <p:animEffect transition="in" filter="wipe(down)">
                                      <p:cBhvr>
                                        <p:cTn id="7" dur="500"/>
                                        <p:tgtEl>
                                          <p:spTgt spid="19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75">
                                            <p:txEl>
                                              <p:charRg st="0" end="50"/>
                                            </p:txEl>
                                          </p:spTgt>
                                        </p:tgtEl>
                                        <p:attrNameLst>
                                          <p:attrName>style.visibility</p:attrName>
                                        </p:attrNameLst>
                                      </p:cBhvr>
                                      <p:to>
                                        <p:strVal val="visible"/>
                                      </p:to>
                                    </p:set>
                                    <p:animEffect transition="in" filter="wipe(down)">
                                      <p:cBhvr>
                                        <p:cTn id="12" dur="500"/>
                                        <p:tgtEl>
                                          <p:spTgt spid="19475">
                                            <p:txEl>
                                              <p:charRg st="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75">
                                            <p:txEl>
                                              <p:charRg st="50" end="151"/>
                                            </p:txEl>
                                          </p:spTgt>
                                        </p:tgtEl>
                                        <p:attrNameLst>
                                          <p:attrName>style.visibility</p:attrName>
                                        </p:attrNameLst>
                                      </p:cBhvr>
                                      <p:to>
                                        <p:strVal val="visible"/>
                                      </p:to>
                                    </p:set>
                                    <p:animEffect transition="in" filter="wipe(down)">
                                      <p:cBhvr>
                                        <p:cTn id="17" dur="500"/>
                                        <p:tgtEl>
                                          <p:spTgt spid="19475">
                                            <p:txEl>
                                              <p:charRg st="50"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75">
                                            <p:txEl>
                                              <p:charRg st="151" end="234"/>
                                            </p:txEl>
                                          </p:spTgt>
                                        </p:tgtEl>
                                        <p:attrNameLst>
                                          <p:attrName>style.visibility</p:attrName>
                                        </p:attrNameLst>
                                      </p:cBhvr>
                                      <p:to>
                                        <p:strVal val="visible"/>
                                      </p:to>
                                    </p:set>
                                    <p:animEffect transition="in" filter="wipe(down)">
                                      <p:cBhvr>
                                        <p:cTn id="22" dur="500"/>
                                        <p:tgtEl>
                                          <p:spTgt spid="19475">
                                            <p:txEl>
                                              <p:charRg st="151" end="2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475">
                                            <p:txEl>
                                              <p:charRg st="234" end="339"/>
                                            </p:txEl>
                                          </p:spTgt>
                                        </p:tgtEl>
                                        <p:attrNameLst>
                                          <p:attrName>style.visibility</p:attrName>
                                        </p:attrNameLst>
                                      </p:cBhvr>
                                      <p:to>
                                        <p:strVal val="visible"/>
                                      </p:to>
                                    </p:set>
                                    <p:animEffect transition="in" filter="wipe(down)">
                                      <p:cBhvr>
                                        <p:cTn id="27" dur="500"/>
                                        <p:tgtEl>
                                          <p:spTgt spid="19475">
                                            <p:txEl>
                                              <p:charRg st="234" end="3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014"/>
                                        </p:tgtEl>
                                        <p:attrNameLst>
                                          <p:attrName>style.visibility</p:attrName>
                                        </p:attrNameLst>
                                      </p:cBhvr>
                                      <p:to>
                                        <p:strVal val="visible"/>
                                      </p:to>
                                    </p:set>
                                    <p:animEffect transition="in" filter="wipe(down)">
                                      <p:cBhvr>
                                        <p:cTn id="32" dur="500"/>
                                        <p:tgtEl>
                                          <p:spTgt spid="430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014">
                                            <p:txEl>
                                              <p:charRg st="0" end="13"/>
                                            </p:txEl>
                                          </p:spTgt>
                                        </p:tgtEl>
                                        <p:attrNameLst>
                                          <p:attrName>style.visibility</p:attrName>
                                        </p:attrNameLst>
                                      </p:cBhvr>
                                      <p:to>
                                        <p:strVal val="visible"/>
                                      </p:to>
                                    </p:set>
                                    <p:animEffect transition="in" filter="wipe(down)">
                                      <p:cBhvr>
                                        <p:cTn id="37" dur="500"/>
                                        <p:tgtEl>
                                          <p:spTgt spid="43014">
                                            <p:txEl>
                                              <p:charRg st="0"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014">
                                            <p:txEl>
                                              <p:charRg st="13" end="201"/>
                                            </p:txEl>
                                          </p:spTgt>
                                        </p:tgtEl>
                                        <p:attrNameLst>
                                          <p:attrName>style.visibility</p:attrName>
                                        </p:attrNameLst>
                                      </p:cBhvr>
                                      <p:to>
                                        <p:strVal val="visible"/>
                                      </p:to>
                                    </p:set>
                                    <p:animEffect transition="in" filter="wipe(down)">
                                      <p:cBhvr>
                                        <p:cTn id="42" dur="500"/>
                                        <p:tgtEl>
                                          <p:spTgt spid="43014">
                                            <p:txEl>
                                              <p:charRg st="13" end="20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014">
                                            <p:txEl>
                                              <p:charRg st="201" end="302"/>
                                            </p:txEl>
                                          </p:spTgt>
                                        </p:tgtEl>
                                        <p:attrNameLst>
                                          <p:attrName>style.visibility</p:attrName>
                                        </p:attrNameLst>
                                      </p:cBhvr>
                                      <p:to>
                                        <p:strVal val="visible"/>
                                      </p:to>
                                    </p:set>
                                    <p:animEffect transition="in" filter="wipe(down)">
                                      <p:cBhvr>
                                        <p:cTn id="47" dur="500"/>
                                        <p:tgtEl>
                                          <p:spTgt spid="43014">
                                            <p:txEl>
                                              <p:charRg st="201" end="30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014">
                                            <p:txEl>
                                              <p:charRg st="302" end="417"/>
                                            </p:txEl>
                                          </p:spTgt>
                                        </p:tgtEl>
                                        <p:attrNameLst>
                                          <p:attrName>style.visibility</p:attrName>
                                        </p:attrNameLst>
                                      </p:cBhvr>
                                      <p:to>
                                        <p:strVal val="visible"/>
                                      </p:to>
                                    </p:set>
                                    <p:animEffect transition="in" filter="wipe(down)">
                                      <p:cBhvr>
                                        <p:cTn id="52" dur="500"/>
                                        <p:tgtEl>
                                          <p:spTgt spid="43014">
                                            <p:txEl>
                                              <p:charRg st="302" end="4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014">
                                            <p:txEl>
                                              <p:charRg st="417" end="494"/>
                                            </p:txEl>
                                          </p:spTgt>
                                        </p:tgtEl>
                                        <p:attrNameLst>
                                          <p:attrName>style.visibility</p:attrName>
                                        </p:attrNameLst>
                                      </p:cBhvr>
                                      <p:to>
                                        <p:strVal val="visible"/>
                                      </p:to>
                                    </p:set>
                                    <p:animEffect transition="in" filter="wipe(down)">
                                      <p:cBhvr>
                                        <p:cTn id="57" dur="500"/>
                                        <p:tgtEl>
                                          <p:spTgt spid="43014">
                                            <p:txEl>
                                              <p:charRg st="417" end="49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3013"/>
                                        </p:tgtEl>
                                        <p:attrNameLst>
                                          <p:attrName>style.visibility</p:attrName>
                                        </p:attrNameLst>
                                      </p:cBhvr>
                                      <p:to>
                                        <p:strVal val="visible"/>
                                      </p:to>
                                    </p:set>
                                    <p:animEffect transition="in" filter="wipe(down)">
                                      <p:cBhvr>
                                        <p:cTn id="62" dur="500"/>
                                        <p:tgtEl>
                                          <p:spTgt spid="430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3013">
                                            <p:txEl>
                                              <p:charRg st="0" end="15"/>
                                            </p:txEl>
                                          </p:spTgt>
                                        </p:tgtEl>
                                        <p:attrNameLst>
                                          <p:attrName>style.visibility</p:attrName>
                                        </p:attrNameLst>
                                      </p:cBhvr>
                                      <p:to>
                                        <p:strVal val="visible"/>
                                      </p:to>
                                    </p:set>
                                    <p:animEffect transition="in" filter="wipe(down)">
                                      <p:cBhvr>
                                        <p:cTn id="67" dur="500"/>
                                        <p:tgtEl>
                                          <p:spTgt spid="43013">
                                            <p:txEl>
                                              <p:charRg st="0"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3013">
                                            <p:txEl>
                                              <p:charRg st="15" end="55"/>
                                            </p:txEl>
                                          </p:spTgt>
                                        </p:tgtEl>
                                        <p:attrNameLst>
                                          <p:attrName>style.visibility</p:attrName>
                                        </p:attrNameLst>
                                      </p:cBhvr>
                                      <p:to>
                                        <p:strVal val="visible"/>
                                      </p:to>
                                    </p:set>
                                    <p:animEffect transition="in" filter="wipe(down)">
                                      <p:cBhvr>
                                        <p:cTn id="72" dur="500"/>
                                        <p:tgtEl>
                                          <p:spTgt spid="43013">
                                            <p:txEl>
                                              <p:charRg st="15" end="5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3013">
                                            <p:txEl>
                                              <p:charRg st="55" end="97"/>
                                            </p:txEl>
                                          </p:spTgt>
                                        </p:tgtEl>
                                        <p:attrNameLst>
                                          <p:attrName>style.visibility</p:attrName>
                                        </p:attrNameLst>
                                      </p:cBhvr>
                                      <p:to>
                                        <p:strVal val="visible"/>
                                      </p:to>
                                    </p:set>
                                    <p:animEffect transition="in" filter="wipe(down)">
                                      <p:cBhvr>
                                        <p:cTn id="77" dur="500"/>
                                        <p:tgtEl>
                                          <p:spTgt spid="43013">
                                            <p:txEl>
                                              <p:charRg st="55" end="9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3013">
                                            <p:txEl>
                                              <p:charRg st="97" end="149"/>
                                            </p:txEl>
                                          </p:spTgt>
                                        </p:tgtEl>
                                        <p:attrNameLst>
                                          <p:attrName>style.visibility</p:attrName>
                                        </p:attrNameLst>
                                      </p:cBhvr>
                                      <p:to>
                                        <p:strVal val="visible"/>
                                      </p:to>
                                    </p:set>
                                    <p:animEffect transition="in" filter="wipe(down)">
                                      <p:cBhvr>
                                        <p:cTn id="82" dur="500"/>
                                        <p:tgtEl>
                                          <p:spTgt spid="43013">
                                            <p:txEl>
                                              <p:charRg st="97" end="14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3013">
                                            <p:txEl>
                                              <p:charRg st="149" end="274"/>
                                            </p:txEl>
                                          </p:spTgt>
                                        </p:tgtEl>
                                        <p:attrNameLst>
                                          <p:attrName>style.visibility</p:attrName>
                                        </p:attrNameLst>
                                      </p:cBhvr>
                                      <p:to>
                                        <p:strVal val="visible"/>
                                      </p:to>
                                    </p:set>
                                    <p:animEffect transition="in" filter="wipe(down)">
                                      <p:cBhvr>
                                        <p:cTn id="87" dur="500"/>
                                        <p:tgtEl>
                                          <p:spTgt spid="43013">
                                            <p:txEl>
                                              <p:charRg st="149" end="27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3013">
                                            <p:txEl>
                                              <p:charRg st="274" end="375"/>
                                            </p:txEl>
                                          </p:spTgt>
                                        </p:tgtEl>
                                        <p:attrNameLst>
                                          <p:attrName>style.visibility</p:attrName>
                                        </p:attrNameLst>
                                      </p:cBhvr>
                                      <p:to>
                                        <p:strVal val="visible"/>
                                      </p:to>
                                    </p:set>
                                    <p:animEffect transition="in" filter="wipe(down)">
                                      <p:cBhvr>
                                        <p:cTn id="92" dur="500"/>
                                        <p:tgtEl>
                                          <p:spTgt spid="43013">
                                            <p:txEl>
                                              <p:charRg st="274" end="3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animBg="1" build="p"/>
      <p:bldP spid="43013" grpId="0" animBg="1" build="p"/>
      <p:bldP spid="43014"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403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Wireless Networks</a:t>
            </a:r>
            <a:endParaRPr dirty="0">
              <a:solidFill>
                <a:srgbClr val="EEB42D"/>
              </a:solidFill>
            </a:endParaRPr>
          </a:p>
        </p:txBody>
      </p:sp>
      <p:grpSp>
        <p:nvGrpSpPr>
          <p:cNvPr id="44036" name="Group 10"/>
          <p:cNvGrpSpPr/>
          <p:nvPr/>
        </p:nvGrpSpPr>
        <p:grpSpPr>
          <a:xfrm>
            <a:off x="4876800" y="1333500"/>
            <a:ext cx="3352800" cy="1968500"/>
            <a:chOff x="1915" y="2730"/>
            <a:chExt cx="1863" cy="1304"/>
          </a:xfrm>
        </p:grpSpPr>
        <p:pic>
          <p:nvPicPr>
            <p:cNvPr id="44038" name="Picture 11"/>
            <p:cNvPicPr>
              <a:picLocks noChangeAspect="1"/>
            </p:cNvPicPr>
            <p:nvPr/>
          </p:nvPicPr>
          <p:blipFill>
            <a:blip r:embed="rId1"/>
            <a:stretch>
              <a:fillRect/>
            </a:stretch>
          </p:blipFill>
          <p:spPr>
            <a:xfrm>
              <a:off x="2064" y="2784"/>
              <a:ext cx="714" cy="466"/>
            </a:xfrm>
            <a:prstGeom prst="rect">
              <a:avLst/>
            </a:prstGeom>
            <a:noFill/>
            <a:ln w="9525">
              <a:noFill/>
            </a:ln>
          </p:spPr>
        </p:pic>
        <p:pic>
          <p:nvPicPr>
            <p:cNvPr id="44039" name="Picture 12" descr="j0396868"/>
            <p:cNvPicPr>
              <a:picLocks noChangeAspect="1"/>
            </p:cNvPicPr>
            <p:nvPr/>
          </p:nvPicPr>
          <p:blipFill>
            <a:blip r:embed="rId2"/>
            <a:stretch>
              <a:fillRect/>
            </a:stretch>
          </p:blipFill>
          <p:spPr>
            <a:xfrm>
              <a:off x="3456" y="2928"/>
              <a:ext cx="322" cy="383"/>
            </a:xfrm>
            <a:prstGeom prst="rect">
              <a:avLst/>
            </a:prstGeom>
            <a:noFill/>
            <a:ln w="9525">
              <a:noFill/>
            </a:ln>
          </p:spPr>
        </p:pic>
        <p:pic>
          <p:nvPicPr>
            <p:cNvPr id="44040" name="Picture 13" descr="j0396866"/>
            <p:cNvPicPr>
              <a:picLocks noChangeAspect="1"/>
            </p:cNvPicPr>
            <p:nvPr/>
          </p:nvPicPr>
          <p:blipFill>
            <a:blip r:embed="rId3"/>
            <a:stretch>
              <a:fillRect/>
            </a:stretch>
          </p:blipFill>
          <p:spPr>
            <a:xfrm>
              <a:off x="2544" y="3696"/>
              <a:ext cx="280" cy="338"/>
            </a:xfrm>
            <a:prstGeom prst="rect">
              <a:avLst/>
            </a:prstGeom>
            <a:noFill/>
            <a:ln w="9525">
              <a:noFill/>
            </a:ln>
          </p:spPr>
        </p:pic>
        <p:sp>
          <p:nvSpPr>
            <p:cNvPr id="44041" name="Arc 14"/>
            <p:cNvSpPr/>
            <p:nvPr/>
          </p:nvSpPr>
          <p:spPr>
            <a:xfrm rot="-236410" flipV="1">
              <a:off x="1915" y="2730"/>
              <a:ext cx="1340" cy="735"/>
            </a:xfrm>
            <a:custGeom>
              <a:avLst/>
              <a:gdLst>
                <a:gd name="txL" fmla="*/ 0 w 21350"/>
                <a:gd name="txT" fmla="*/ 0 h 21023"/>
                <a:gd name="txR" fmla="*/ 21350 w 21350"/>
                <a:gd name="txB" fmla="*/ 21023 h 21023"/>
              </a:gdLst>
              <a:ahLst/>
              <a:cxnLst>
                <a:cxn ang="0">
                  <a:pos x="0" y="0"/>
                </a:cxn>
                <a:cxn ang="0">
                  <a:pos x="0" y="0"/>
                </a:cxn>
                <a:cxn ang="0">
                  <a:pos x="0" y="0"/>
                </a:cxn>
              </a:cxnLst>
              <a:rect l="txL" t="txT" r="txR" b="txB"/>
              <a:pathLst>
                <a:path w="21350" h="21023" fill="none">
                  <a:moveTo>
                    <a:pt x="4960" y="0"/>
                  </a:moveTo>
                  <a:cubicBezTo>
                    <a:pt x="13528" y="2022"/>
                    <a:pt x="20012" y="9041"/>
                    <a:pt x="21349" y="17743"/>
                  </a:cubicBezTo>
                </a:path>
                <a:path w="21350" h="21023" stroke="0">
                  <a:moveTo>
                    <a:pt x="4960" y="0"/>
                  </a:moveTo>
                  <a:cubicBezTo>
                    <a:pt x="13528" y="2022"/>
                    <a:pt x="20012" y="9041"/>
                    <a:pt x="21349" y="17743"/>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sp>
          <p:nvSpPr>
            <p:cNvPr id="44042" name="Arc 15"/>
            <p:cNvSpPr/>
            <p:nvPr/>
          </p:nvSpPr>
          <p:spPr>
            <a:xfrm rot="-236410" flipV="1">
              <a:off x="2011" y="2825"/>
              <a:ext cx="1351" cy="735"/>
            </a:xfrm>
            <a:custGeom>
              <a:avLst/>
              <a:gdLst>
                <a:gd name="txL" fmla="*/ 0 w 21527"/>
                <a:gd name="txT" fmla="*/ 0 h 21023"/>
                <a:gd name="txR" fmla="*/ 21527 w 21527"/>
                <a:gd name="txB" fmla="*/ 21023 h 21023"/>
              </a:gdLst>
              <a:ahLst/>
              <a:cxnLst>
                <a:cxn ang="0">
                  <a:pos x="0" y="0"/>
                </a:cxn>
                <a:cxn ang="0">
                  <a:pos x="0" y="0"/>
                </a:cxn>
                <a:cxn ang="0">
                  <a:pos x="0" y="0"/>
                </a:cxn>
              </a:cxnLst>
              <a:rect l="txL" t="txT" r="txR" b="txB"/>
              <a:pathLst>
                <a:path w="21527" h="21023" fill="none">
                  <a:moveTo>
                    <a:pt x="4960" y="0"/>
                  </a:moveTo>
                  <a:cubicBezTo>
                    <a:pt x="14071" y="2150"/>
                    <a:pt x="20759" y="9923"/>
                    <a:pt x="21527" y="19251"/>
                  </a:cubicBezTo>
                </a:path>
                <a:path w="21527" h="21023" stroke="0">
                  <a:moveTo>
                    <a:pt x="4960" y="0"/>
                  </a:moveTo>
                  <a:cubicBezTo>
                    <a:pt x="14071" y="2150"/>
                    <a:pt x="20759" y="9923"/>
                    <a:pt x="21527" y="19251"/>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sp>
          <p:nvSpPr>
            <p:cNvPr id="44043" name="Arc 16"/>
            <p:cNvSpPr/>
            <p:nvPr/>
          </p:nvSpPr>
          <p:spPr>
            <a:xfrm rot="-236410" flipV="1">
              <a:off x="2107" y="2921"/>
              <a:ext cx="1355" cy="735"/>
            </a:xfrm>
            <a:custGeom>
              <a:avLst/>
              <a:gdLst>
                <a:gd name="txL" fmla="*/ 0 w 21590"/>
                <a:gd name="txT" fmla="*/ 0 h 21023"/>
                <a:gd name="txR" fmla="*/ 21590 w 21590"/>
                <a:gd name="txB" fmla="*/ 21023 h 21023"/>
              </a:gdLst>
              <a:ahLst/>
              <a:cxnLst>
                <a:cxn ang="0">
                  <a:pos x="0" y="0"/>
                </a:cxn>
                <a:cxn ang="0">
                  <a:pos x="0" y="0"/>
                </a:cxn>
                <a:cxn ang="0">
                  <a:pos x="0" y="0"/>
                </a:cxn>
              </a:cxnLst>
              <a:rect l="txL" t="txT" r="txR" b="txB"/>
              <a:pathLst>
                <a:path w="21590" h="21023" fill="none">
                  <a:moveTo>
                    <a:pt x="4960" y="0"/>
                  </a:moveTo>
                  <a:cubicBezTo>
                    <a:pt x="14467" y="2243"/>
                    <a:pt x="21285" y="10587"/>
                    <a:pt x="21589" y="20350"/>
                  </a:cubicBezTo>
                </a:path>
                <a:path w="21590" h="21023" stroke="0">
                  <a:moveTo>
                    <a:pt x="4960" y="0"/>
                  </a:moveTo>
                  <a:cubicBezTo>
                    <a:pt x="14467" y="2243"/>
                    <a:pt x="21285" y="10587"/>
                    <a:pt x="21589" y="20350"/>
                  </a:cubicBezTo>
                  <a:lnTo>
                    <a:pt x="0" y="21023"/>
                  </a:lnTo>
                  <a:close/>
                </a:path>
              </a:pathLst>
            </a:custGeom>
            <a:noFill/>
            <a:ln w="3175" cap="flat" cmpd="sng">
              <a:solidFill>
                <a:srgbClr val="C0C0C0"/>
              </a:solidFill>
              <a:prstDash val="solid"/>
              <a:round/>
              <a:headEnd type="none" w="med" len="med"/>
              <a:tailEnd type="none" w="med" len="med"/>
            </a:ln>
          </p:spPr>
          <p:txBody>
            <a:bodyPr wrap="none" anchor="ctr" anchorCtr="0"/>
            <a:p>
              <a:endParaRPr dirty="0">
                <a:latin typeface="Arial" panose="020B0604020202020204" pitchFamily="34" charset="0"/>
              </a:endParaRPr>
            </a:p>
          </p:txBody>
        </p:sp>
        <p:pic>
          <p:nvPicPr>
            <p:cNvPr id="44044" name="Picture 17" descr="j0396876"/>
            <p:cNvPicPr>
              <a:picLocks noChangeAspect="1"/>
            </p:cNvPicPr>
            <p:nvPr/>
          </p:nvPicPr>
          <p:blipFill>
            <a:blip r:embed="rId4"/>
            <a:stretch>
              <a:fillRect/>
            </a:stretch>
          </p:blipFill>
          <p:spPr>
            <a:xfrm>
              <a:off x="3072" y="3408"/>
              <a:ext cx="432" cy="417"/>
            </a:xfrm>
            <a:prstGeom prst="rect">
              <a:avLst/>
            </a:prstGeom>
            <a:noFill/>
            <a:ln w="9525">
              <a:noFill/>
            </a:ln>
          </p:spPr>
        </p:pic>
      </p:grpSp>
      <p:sp>
        <p:nvSpPr>
          <p:cNvPr id="24582" name="Text Box 18"/>
          <p:cNvSpPr txBox="1">
            <a:spLocks noChangeArrowheads="1"/>
          </p:cNvSpPr>
          <p:nvPr/>
        </p:nvSpPr>
        <p:spPr bwMode="auto">
          <a:xfrm>
            <a:off x="838200" y="1181100"/>
            <a:ext cx="3657600" cy="2439988"/>
          </a:xfrm>
          <a:prstGeom prst="rect">
            <a:avLst/>
          </a:prstGeom>
          <a:noFill/>
          <a:ln w="9525">
            <a:solidFill>
              <a:schemeClr val="accent4"/>
            </a:solidFill>
            <a:miter lim="800000"/>
          </a:ln>
        </p:spPr>
        <p:txBody>
          <a:bodyPr lIns="84899" tIns="42449" rIns="84899" bIns="42449">
            <a:spAutoFit/>
          </a:bodyPr>
          <a:lstStyle/>
          <a:p>
            <a:pPr marR="0" algn="just" defTabSz="914400">
              <a:spcBef>
                <a:spcPct val="50000"/>
              </a:spcBef>
              <a:buClrTx/>
              <a:buSzTx/>
              <a:buFontTx/>
              <a:buNone/>
              <a:defRPr/>
            </a:pPr>
            <a:r>
              <a:rPr kumimoji="0" lang="en-IN" kern="1200" cap="none" spc="0" normalizeH="0" baseline="0" noProof="0" dirty="0">
                <a:solidFill>
                  <a:srgbClr val="EEB42D"/>
                </a:solidFill>
                <a:latin typeface="Arial" panose="020B0604020202020204" pitchFamily="34" charset="0"/>
                <a:ea typeface="+mn-ea"/>
                <a:cs typeface="+mn-cs"/>
              </a:rPr>
              <a:t>Wireless network is a type of computer network that uses wireless data connections for connecting network nodes.</a:t>
            </a:r>
            <a:endParaRPr kumimoji="0" lang="en-IN" kern="1200" cap="none" spc="0" normalizeH="0" baseline="0" noProof="0" dirty="0">
              <a:solidFill>
                <a:srgbClr val="EEB42D"/>
              </a:solidFill>
              <a:latin typeface="Arial" panose="020B0604020202020204" pitchFamily="34" charset="0"/>
              <a:ea typeface="+mn-ea"/>
              <a:cs typeface="+mn-cs"/>
            </a:endParaRPr>
          </a:p>
          <a:p>
            <a:pPr marR="0" algn="just" defTabSz="914400">
              <a:spcBef>
                <a:spcPct val="50000"/>
              </a:spcBef>
              <a:buClrTx/>
              <a:buSzTx/>
              <a:buFontTx/>
              <a:buNone/>
              <a:defRPr/>
            </a:pPr>
            <a:r>
              <a:rPr kumimoji="0" lang="en-IN" kern="1200" cap="none" spc="0" normalizeH="0" baseline="0" noProof="0" dirty="0">
                <a:solidFill>
                  <a:srgbClr val="EEB42D"/>
                </a:solidFill>
                <a:latin typeface="Arial" panose="020B0604020202020204" pitchFamily="34" charset="0"/>
                <a:ea typeface="+mn-ea"/>
                <a:cs typeface="+mn-cs"/>
              </a:rPr>
              <a:t>Example</a:t>
            </a:r>
            <a:endParaRPr kumimoji="0" lang="en-IN" kern="1200" cap="none" spc="0" normalizeH="0" baseline="0" noProof="0" dirty="0">
              <a:solidFill>
                <a:srgbClr val="EEB42D"/>
              </a:solidFill>
              <a:latin typeface="Arial" panose="020B0604020202020204" pitchFamily="34" charset="0"/>
              <a:ea typeface="+mn-ea"/>
              <a:cs typeface="+mn-cs"/>
            </a:endParaRPr>
          </a:p>
          <a:p>
            <a:pPr marL="424180" marR="0" lvl="1" indent="33655" algn="just" defTabSz="914400" rtl="0" eaLnBrk="0" fontAlgn="base" latinLnBrk="0" hangingPunct="0">
              <a:lnSpc>
                <a:spcPct val="100000"/>
              </a:lnSpc>
              <a:spcBef>
                <a:spcPct val="5000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Bluetooth</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just" defTabSz="914400" rtl="0" eaLnBrk="0" fontAlgn="base" latinLnBrk="0" hangingPunct="0">
              <a:lnSpc>
                <a:spcPct val="100000"/>
              </a:lnSpc>
              <a:spcBef>
                <a:spcPct val="50000"/>
              </a:spcBef>
              <a:spcAft>
                <a:spcPct val="0"/>
              </a:spcAft>
              <a:buClrTx/>
              <a:buSzTx/>
              <a:buFontTx/>
              <a:buNone/>
              <a:defRPr/>
            </a:pPr>
            <a:r>
              <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Wi-Fi</a:t>
            </a:r>
            <a:endParaRPr kumimoji="0" lang="en-IN"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down)">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charRg st="0" end="113"/>
                                            </p:txEl>
                                          </p:spTgt>
                                        </p:tgtEl>
                                        <p:attrNameLst>
                                          <p:attrName>style.visibility</p:attrName>
                                        </p:attrNameLst>
                                      </p:cBhvr>
                                      <p:to>
                                        <p:strVal val="visible"/>
                                      </p:to>
                                    </p:set>
                                    <p:animEffect transition="in" filter="wipe(down)">
                                      <p:cBhvr>
                                        <p:cTn id="12" dur="500"/>
                                        <p:tgtEl>
                                          <p:spTgt spid="24582">
                                            <p:txEl>
                                              <p:charRg st="0"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charRg st="113" end="121"/>
                                            </p:txEl>
                                          </p:spTgt>
                                        </p:tgtEl>
                                        <p:attrNameLst>
                                          <p:attrName>style.visibility</p:attrName>
                                        </p:attrNameLst>
                                      </p:cBhvr>
                                      <p:to>
                                        <p:strVal val="visible"/>
                                      </p:to>
                                    </p:set>
                                    <p:animEffect transition="in" filter="wipe(down)">
                                      <p:cBhvr>
                                        <p:cTn id="17" dur="500"/>
                                        <p:tgtEl>
                                          <p:spTgt spid="24582">
                                            <p:txEl>
                                              <p:charRg st="113" end="12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4582">
                                            <p:txEl>
                                              <p:charRg st="121" end="131"/>
                                            </p:txEl>
                                          </p:spTgt>
                                        </p:tgtEl>
                                        <p:attrNameLst>
                                          <p:attrName>style.visibility</p:attrName>
                                        </p:attrNameLst>
                                      </p:cBhvr>
                                      <p:to>
                                        <p:strVal val="visible"/>
                                      </p:to>
                                    </p:set>
                                    <p:animEffect transition="in" filter="wipe(down)">
                                      <p:cBhvr>
                                        <p:cTn id="20" dur="500"/>
                                        <p:tgtEl>
                                          <p:spTgt spid="24582">
                                            <p:txEl>
                                              <p:charRg st="121" end="13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4582">
                                            <p:txEl>
                                              <p:charRg st="131" end="137"/>
                                            </p:txEl>
                                          </p:spTgt>
                                        </p:tgtEl>
                                        <p:attrNameLst>
                                          <p:attrName>style.visibility</p:attrName>
                                        </p:attrNameLst>
                                      </p:cBhvr>
                                      <p:to>
                                        <p:strVal val="visible"/>
                                      </p:to>
                                    </p:set>
                                    <p:animEffect transition="in" filter="wipe(down)">
                                      <p:cBhvr>
                                        <p:cTn id="23" dur="500"/>
                                        <p:tgtEl>
                                          <p:spTgt spid="24582">
                                            <p:txEl>
                                              <p:charRg st="131"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505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Bluetooth</a:t>
            </a:r>
            <a:endParaRPr dirty="0">
              <a:solidFill>
                <a:srgbClr val="EEB42D"/>
              </a:solidFill>
            </a:endParaRPr>
          </a:p>
        </p:txBody>
      </p:sp>
      <p:sp>
        <p:nvSpPr>
          <p:cNvPr id="24582" name="Text Box 18"/>
          <p:cNvSpPr txBox="1">
            <a:spLocks noChangeArrowheads="1"/>
          </p:cNvSpPr>
          <p:nvPr/>
        </p:nvSpPr>
        <p:spPr bwMode="auto">
          <a:xfrm>
            <a:off x="838200" y="1181100"/>
            <a:ext cx="3657600" cy="3686175"/>
          </a:xfrm>
          <a:prstGeom prst="rect">
            <a:avLst/>
          </a:prstGeom>
          <a:noFill/>
          <a:ln w="9525">
            <a:solidFill>
              <a:schemeClr val="accent4"/>
            </a:solidFill>
            <a:miter lim="800000"/>
          </a:ln>
        </p:spPr>
        <p:txBody>
          <a:bodyPr lIns="84899" tIns="42449" rIns="84899" bIns="42449">
            <a:spAutoFit/>
          </a:bodyPr>
          <a:lstStyle/>
          <a:p>
            <a:pPr marL="342900" marR="0" indent="-342900" algn="just" defTabSz="914400">
              <a:spcBef>
                <a:spcPct val="50000"/>
              </a:spcBef>
              <a:buClrTx/>
              <a:buSzTx/>
              <a:buFont typeface="Wingdings" panose="05000000000000000000" pitchFamily="2" charset="2"/>
              <a:buChar char="Ø"/>
              <a:defRPr/>
            </a:pPr>
            <a:r>
              <a:rPr kumimoji="0" lang="en-IN" b="1" kern="1200" cap="none" spc="0" normalizeH="0" baseline="0" noProof="0" dirty="0">
                <a:solidFill>
                  <a:srgbClr val="EEB42D"/>
                </a:solidFill>
                <a:latin typeface="Arial" panose="020B0604020202020204" pitchFamily="34" charset="0"/>
                <a:ea typeface="+mn-ea"/>
                <a:cs typeface="+mn-cs"/>
              </a:rPr>
              <a:t>Bluetooth</a:t>
            </a:r>
            <a:r>
              <a:rPr kumimoji="0" lang="en-IN" kern="1200" cap="none" spc="0" normalizeH="0" baseline="0" noProof="0" dirty="0">
                <a:solidFill>
                  <a:srgbClr val="EEB42D"/>
                </a:solidFill>
                <a:latin typeface="Arial" panose="020B0604020202020204" pitchFamily="34" charset="0"/>
                <a:ea typeface="+mn-ea"/>
                <a:cs typeface="+mn-cs"/>
              </a:rPr>
              <a:t> is a short-range </a:t>
            </a:r>
            <a:r>
              <a:rPr kumimoji="0" lang="en-IN" kern="1200" cap="none" spc="0" normalizeH="0" baseline="0" noProof="0" dirty="0">
                <a:solidFill>
                  <a:srgbClr val="EEB42D"/>
                </a:solidFill>
                <a:latin typeface="Arial" panose="020B0604020202020204" pitchFamily="34" charset="0"/>
                <a:ea typeface="+mn-ea"/>
                <a:cs typeface="+mn-cs"/>
                <a:hlinkClick r:id="rId1" tooltip="Wireless"/>
              </a:rPr>
              <a:t>wireless</a:t>
            </a:r>
            <a:r>
              <a:rPr kumimoji="0" lang="en-IN" kern="1200" cap="none" spc="0" normalizeH="0" baseline="0" noProof="0" dirty="0">
                <a:solidFill>
                  <a:srgbClr val="EEB42D"/>
                </a:solidFill>
                <a:latin typeface="Arial" panose="020B0604020202020204" pitchFamily="34" charset="0"/>
                <a:ea typeface="+mn-ea"/>
                <a:cs typeface="+mn-cs"/>
              </a:rPr>
              <a:t> technology standard used for exchanging data between fixed and mobile devices over short distances.</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algn="just" defTabSz="914400">
              <a:spcBef>
                <a:spcPct val="50000"/>
              </a:spcBef>
              <a:buClrTx/>
              <a:buSzTx/>
              <a:buFont typeface="Wingdings" panose="05000000000000000000" pitchFamily="2" charset="2"/>
              <a:buChar char="Ø"/>
              <a:defRPr/>
            </a:pPr>
            <a:r>
              <a:rPr kumimoji="0" lang="en-IN" kern="1200" cap="none" spc="0" normalizeH="0" baseline="0" noProof="0" dirty="0">
                <a:solidFill>
                  <a:srgbClr val="EEB42D"/>
                </a:solidFill>
                <a:latin typeface="Arial" panose="020B0604020202020204" pitchFamily="34" charset="0"/>
                <a:ea typeface="+mn-ea"/>
                <a:cs typeface="+mn-cs"/>
              </a:rPr>
              <a:t>It is using </a:t>
            </a:r>
            <a:r>
              <a:rPr kumimoji="0" lang="en-IN" kern="1200" cap="none" spc="0" normalizeH="0" baseline="0" noProof="0" dirty="0">
                <a:solidFill>
                  <a:srgbClr val="EEB42D"/>
                </a:solidFill>
                <a:latin typeface="Arial" panose="020B0604020202020204" pitchFamily="34" charset="0"/>
                <a:ea typeface="+mn-ea"/>
                <a:cs typeface="+mn-cs"/>
                <a:hlinkClick r:id="rId2" tooltip="Ultra high frequency"/>
              </a:rPr>
              <a:t>UHF</a:t>
            </a:r>
            <a:r>
              <a:rPr kumimoji="0" lang="en-IN" kern="1200" cap="none" spc="0" normalizeH="0" baseline="0" noProof="0" dirty="0">
                <a:solidFill>
                  <a:srgbClr val="EEB42D"/>
                </a:solidFill>
                <a:latin typeface="Arial" panose="020B0604020202020204" pitchFamily="34" charset="0"/>
                <a:ea typeface="+mn-ea"/>
                <a:cs typeface="+mn-cs"/>
              </a:rPr>
              <a:t> </a:t>
            </a:r>
            <a:r>
              <a:rPr kumimoji="0" lang="en-IN" kern="1200" cap="none" spc="0" normalizeH="0" baseline="0" noProof="0" dirty="0">
                <a:solidFill>
                  <a:srgbClr val="EEB42D"/>
                </a:solidFill>
                <a:latin typeface="Arial" panose="020B0604020202020204" pitchFamily="34" charset="0"/>
                <a:ea typeface="+mn-ea"/>
                <a:cs typeface="+mn-cs"/>
                <a:hlinkClick r:id="rId3" tooltip="Radio wave"/>
              </a:rPr>
              <a:t>radio waves</a:t>
            </a:r>
            <a:r>
              <a:rPr kumimoji="0" lang="en-IN" kern="1200" cap="none" spc="0" normalizeH="0" baseline="0" noProof="0" dirty="0">
                <a:solidFill>
                  <a:srgbClr val="EEB42D"/>
                </a:solidFill>
                <a:latin typeface="Arial" panose="020B0604020202020204" pitchFamily="34" charset="0"/>
                <a:ea typeface="+mn-ea"/>
                <a:cs typeface="+mn-cs"/>
              </a:rPr>
              <a:t> in the </a:t>
            </a:r>
            <a:r>
              <a:rPr kumimoji="0" lang="en-IN" kern="1200" cap="none" spc="0" normalizeH="0" baseline="0" noProof="0" dirty="0">
                <a:solidFill>
                  <a:srgbClr val="EEB42D"/>
                </a:solidFill>
                <a:latin typeface="Arial" panose="020B0604020202020204" pitchFamily="34" charset="0"/>
                <a:ea typeface="+mn-ea"/>
                <a:cs typeface="+mn-cs"/>
                <a:hlinkClick r:id="rId4" tooltip="ISM band"/>
              </a:rPr>
              <a:t>ISM bands</a:t>
            </a:r>
            <a:r>
              <a:rPr kumimoji="0" lang="en-IN" kern="1200" cap="none" spc="0" normalizeH="0" baseline="0" noProof="0" dirty="0">
                <a:solidFill>
                  <a:srgbClr val="EEB42D"/>
                </a:solidFill>
                <a:latin typeface="Arial" panose="020B0604020202020204" pitchFamily="34" charset="0"/>
                <a:ea typeface="+mn-ea"/>
                <a:cs typeface="+mn-cs"/>
              </a:rPr>
              <a:t>, from 2.402 GHz to 2.48 GHz.</a:t>
            </a:r>
            <a:endParaRPr kumimoji="0" lang="en-IN" kern="1200" cap="none" spc="0" normalizeH="0" baseline="0" noProof="0" dirty="0">
              <a:solidFill>
                <a:srgbClr val="EEB42D"/>
              </a:solidFill>
              <a:latin typeface="Arial" panose="020B0604020202020204" pitchFamily="34" charset="0"/>
              <a:ea typeface="+mn-ea"/>
              <a:cs typeface="+mn-cs"/>
            </a:endParaRPr>
          </a:p>
          <a:p>
            <a:pPr marL="342900" marR="0" indent="-342900" algn="just" defTabSz="914400">
              <a:spcBef>
                <a:spcPct val="50000"/>
              </a:spcBef>
              <a:buClrTx/>
              <a:buSzTx/>
              <a:buFont typeface="Wingdings" panose="05000000000000000000" pitchFamily="2" charset="2"/>
              <a:buChar char="Ø"/>
              <a:defRPr/>
            </a:pPr>
            <a:r>
              <a:rPr kumimoji="0" lang="en-IN" kern="1200" cap="none" spc="0" normalizeH="0" baseline="0" noProof="0" dirty="0">
                <a:solidFill>
                  <a:srgbClr val="EEB42D"/>
                </a:solidFill>
                <a:latin typeface="Arial" panose="020B0604020202020204" pitchFamily="34" charset="0"/>
                <a:ea typeface="+mn-ea"/>
                <a:cs typeface="+mn-cs"/>
              </a:rPr>
              <a:t>The </a:t>
            </a:r>
            <a:r>
              <a:rPr kumimoji="0" lang="en-IN" kern="1200" cap="none" spc="0" normalizeH="0" baseline="0" noProof="0" dirty="0">
                <a:solidFill>
                  <a:srgbClr val="EEB42D"/>
                </a:solidFill>
                <a:latin typeface="Arial" panose="020B0604020202020204" pitchFamily="34" charset="0"/>
                <a:ea typeface="+mn-ea"/>
                <a:cs typeface="+mn-cs"/>
                <a:hlinkClick r:id="rId5" tooltip="Institute of Electrical and Electronics Engineers"/>
              </a:rPr>
              <a:t>IEEE</a:t>
            </a:r>
            <a:r>
              <a:rPr kumimoji="0" lang="en-IN" kern="1200" cap="none" spc="0" normalizeH="0" baseline="0" noProof="0" dirty="0">
                <a:solidFill>
                  <a:srgbClr val="EEB42D"/>
                </a:solidFill>
                <a:latin typeface="Arial" panose="020B0604020202020204" pitchFamily="34" charset="0"/>
                <a:ea typeface="+mn-ea"/>
                <a:cs typeface="+mn-cs"/>
              </a:rPr>
              <a:t> standardized Bluetooth as </a:t>
            </a:r>
            <a:r>
              <a:rPr kumimoji="0" lang="en-IN" b="1" kern="1200" cap="none" spc="0" normalizeH="0" baseline="0" noProof="0" dirty="0">
                <a:solidFill>
                  <a:srgbClr val="EEB42D"/>
                </a:solidFill>
                <a:latin typeface="Arial" panose="020B0604020202020204" pitchFamily="34" charset="0"/>
                <a:ea typeface="+mn-ea"/>
                <a:cs typeface="+mn-cs"/>
              </a:rPr>
              <a:t>IEEE 802.15.1</a:t>
            </a:r>
            <a:r>
              <a:rPr kumimoji="0" lang="en-IN" kern="1200" cap="none" spc="0" normalizeH="0" baseline="0" noProof="0" dirty="0">
                <a:solidFill>
                  <a:srgbClr val="EEB42D"/>
                </a:solidFill>
                <a:latin typeface="Arial" panose="020B0604020202020204" pitchFamily="34" charset="0"/>
                <a:ea typeface="+mn-ea"/>
                <a:cs typeface="+mn-cs"/>
              </a:rPr>
              <a:t>, but no longer maintains the standard.</a:t>
            </a:r>
            <a:endParaRPr kumimoji="0" lang="en-US" b="1" i="1" kern="1200" cap="none" spc="0" normalizeH="0" baseline="0" noProof="0" dirty="0">
              <a:solidFill>
                <a:srgbClr val="EEB42D"/>
              </a:solidFill>
              <a:latin typeface="Arial" panose="020B0604020202020204" pitchFamily="34" charset="0"/>
              <a:ea typeface="+mn-ea"/>
              <a:cs typeface="+mn-cs"/>
            </a:endParaRPr>
          </a:p>
        </p:txBody>
      </p:sp>
      <p:sp>
        <p:nvSpPr>
          <p:cNvPr id="45061" name="object 11"/>
          <p:cNvSpPr/>
          <p:nvPr/>
        </p:nvSpPr>
        <p:spPr>
          <a:xfrm>
            <a:off x="5486400" y="1257300"/>
            <a:ext cx="2514600" cy="1857375"/>
          </a:xfrm>
          <a:prstGeom prst="rect">
            <a:avLst/>
          </a:prstGeom>
          <a:blipFill rotWithShape="1">
            <a:blip r:embed="rId6"/>
            <a:stretch>
              <a:fillRect/>
            </a:stretch>
          </a:blipFill>
          <a:ln w="9525">
            <a:noFill/>
          </a:ln>
        </p:spPr>
        <p:txBody>
          <a:bodyPr lIns="0" tIns="0" rIns="0" bIns="0"/>
          <a:p>
            <a:endParaRPr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down)">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charRg st="0" end="136"/>
                                            </p:txEl>
                                          </p:spTgt>
                                        </p:tgtEl>
                                        <p:attrNameLst>
                                          <p:attrName>style.visibility</p:attrName>
                                        </p:attrNameLst>
                                      </p:cBhvr>
                                      <p:to>
                                        <p:strVal val="visible"/>
                                      </p:to>
                                    </p:set>
                                    <p:animEffect transition="in" filter="wipe(down)">
                                      <p:cBhvr>
                                        <p:cTn id="12" dur="500"/>
                                        <p:tgtEl>
                                          <p:spTgt spid="24582">
                                            <p:txEl>
                                              <p:charRg st="0" end="1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charRg st="136" end="210"/>
                                            </p:txEl>
                                          </p:spTgt>
                                        </p:tgtEl>
                                        <p:attrNameLst>
                                          <p:attrName>style.visibility</p:attrName>
                                        </p:attrNameLst>
                                      </p:cBhvr>
                                      <p:to>
                                        <p:strVal val="visible"/>
                                      </p:to>
                                    </p:set>
                                    <p:animEffect transition="in" filter="wipe(down)">
                                      <p:cBhvr>
                                        <p:cTn id="17" dur="500"/>
                                        <p:tgtEl>
                                          <p:spTgt spid="24582">
                                            <p:txEl>
                                              <p:charRg st="136" end="2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82">
                                            <p:txEl>
                                              <p:charRg st="210" end="298"/>
                                            </p:txEl>
                                          </p:spTgt>
                                        </p:tgtEl>
                                        <p:attrNameLst>
                                          <p:attrName>style.visibility</p:attrName>
                                        </p:attrNameLst>
                                      </p:cBhvr>
                                      <p:to>
                                        <p:strVal val="visible"/>
                                      </p:to>
                                    </p:set>
                                    <p:animEffect transition="in" filter="wipe(down)">
                                      <p:cBhvr>
                                        <p:cTn id="22" dur="500"/>
                                        <p:tgtEl>
                                          <p:spTgt spid="24582">
                                            <p:txEl>
                                              <p:charRg st="210" end="2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608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Wi-Fi</a:t>
            </a:r>
            <a:endParaRPr dirty="0">
              <a:solidFill>
                <a:srgbClr val="EEB42D"/>
              </a:solidFill>
            </a:endParaRPr>
          </a:p>
        </p:txBody>
      </p:sp>
      <p:sp>
        <p:nvSpPr>
          <p:cNvPr id="24582" name="Text Box 18"/>
          <p:cNvSpPr txBox="1">
            <a:spLocks noChangeArrowheads="1"/>
          </p:cNvSpPr>
          <p:nvPr/>
        </p:nvSpPr>
        <p:spPr bwMode="auto">
          <a:xfrm>
            <a:off x="457200" y="1104900"/>
            <a:ext cx="4572000" cy="4027488"/>
          </a:xfrm>
          <a:prstGeom prst="rect">
            <a:avLst/>
          </a:prstGeom>
          <a:noFill/>
          <a:ln w="9525">
            <a:solidFill>
              <a:schemeClr val="accent4"/>
            </a:solidFill>
            <a:miter lim="800000"/>
          </a:ln>
        </p:spPr>
        <p:txBody>
          <a:bodyPr lIns="84899" tIns="42449" rIns="84899" bIns="42449">
            <a:spAutoFit/>
          </a:bodyPr>
          <a:lstStyle/>
          <a:p>
            <a:pPr marL="355600" marR="0" indent="-342900" algn="just" defTabSz="914400">
              <a:spcBef>
                <a:spcPts val="100"/>
              </a:spcBef>
              <a:buClrTx/>
              <a:buSzTx/>
              <a:buFont typeface="Wingdings" panose="05000000000000000000" pitchFamily="2" charset="2"/>
              <a:buChar char="Ø"/>
              <a:defRPr/>
            </a:pPr>
            <a:r>
              <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Wi-Fi Stands for Wireless Fidelity.</a:t>
            </a:r>
            <a:endPar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endParaRPr>
          </a:p>
          <a:p>
            <a:pPr marL="355600" marR="0" indent="-342900" algn="just" defTabSz="914400">
              <a:spcBef>
                <a:spcPts val="100"/>
              </a:spcBef>
              <a:buClrTx/>
              <a:buSzTx/>
              <a:buFont typeface="Wingdings" panose="05000000000000000000" pitchFamily="2" charset="2"/>
              <a:buChar char="Ø"/>
              <a:defRPr/>
            </a:pPr>
            <a:r>
              <a:rPr kumimoji="0" lang="en-IN" b="1"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Wi-Fi</a:t>
            </a:r>
            <a:r>
              <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 is  a Local Area Wireless technology.</a:t>
            </a:r>
            <a:endPar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endParaRPr>
          </a:p>
          <a:p>
            <a:pPr marL="355600" marR="0" indent="-342900" algn="just" defTabSz="914400">
              <a:spcBef>
                <a:spcPts val="100"/>
              </a:spcBef>
              <a:buClrTx/>
              <a:buSzTx/>
              <a:buFont typeface="Wingdings" panose="05000000000000000000" pitchFamily="2" charset="2"/>
              <a:buChar char="Ø"/>
              <a:defRPr/>
            </a:pPr>
            <a:r>
              <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Wi-Fi networks use radio technologies to transmit and  receive data at high speed.</a:t>
            </a:r>
            <a:endPar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endParaRPr>
          </a:p>
          <a:p>
            <a:pPr marL="355600" marR="0" indent="-342900" algn="just" defTabSz="914400">
              <a:spcBef>
                <a:spcPts val="100"/>
              </a:spcBef>
              <a:buClrTx/>
              <a:buSzTx/>
              <a:buFont typeface="Wingdings" panose="05000000000000000000" pitchFamily="2" charset="2"/>
              <a:buChar char="Ø"/>
              <a:defRPr/>
            </a:pPr>
            <a:r>
              <a:rPr kumimoji="0" lang="en-IN" kern="1200" cap="none" spc="0" normalizeH="0" baseline="0" noProof="0" dirty="0">
                <a:solidFill>
                  <a:srgbClr val="EEB42D"/>
                </a:solidFill>
                <a:latin typeface="Arial" panose="020B0604020202020204" pitchFamily="34" charset="0"/>
                <a:ea typeface="+mn-ea"/>
                <a:cs typeface="+mn-cs"/>
              </a:rPr>
              <a:t>It is based on the IEEE 802.11 family of standards.</a:t>
            </a:r>
            <a:endParaRPr kumimoji="0" lang="en-IN" kern="1200" cap="none" spc="0" normalizeH="0" baseline="0" noProof="0" dirty="0">
              <a:solidFill>
                <a:srgbClr val="EEB42D"/>
              </a:solidFill>
              <a:latin typeface="Arial" panose="020B0604020202020204" pitchFamily="34" charset="0"/>
              <a:ea typeface="+mn-ea"/>
              <a:cs typeface="+mn-cs"/>
            </a:endParaRPr>
          </a:p>
          <a:p>
            <a:pPr marL="355600" marR="0" indent="-342900" defTabSz="914400">
              <a:spcBef>
                <a:spcPts val="100"/>
              </a:spcBef>
              <a:buClrTx/>
              <a:buSzTx/>
              <a:buFont typeface="Wingdings" panose="05000000000000000000" pitchFamily="2" charset="2"/>
              <a:buChar char="Ø"/>
              <a:defRPr/>
            </a:pPr>
            <a:r>
              <a:rPr kumimoji="0" lang="en-IN" b="1"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Access point: </a:t>
            </a:r>
            <a:r>
              <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rPr>
              <a:t>The access point is a wireless LAN transceiver or “ base station” that can connect one or  many wireless devices simultaneously to the internet</a:t>
            </a:r>
            <a:endPar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endParaRPr>
          </a:p>
          <a:p>
            <a:pPr marL="355600" marR="0" indent="-342900" algn="just" defTabSz="914400">
              <a:spcBef>
                <a:spcPts val="100"/>
              </a:spcBef>
              <a:buClrTx/>
              <a:buSzTx/>
              <a:buFont typeface="Wingdings" panose="05000000000000000000" pitchFamily="2" charset="2"/>
              <a:buChar char="Ø"/>
              <a:defRPr/>
            </a:pPr>
            <a:endParaRPr kumimoji="0" lang="en-IN" kern="1200" cap="none" spc="0" normalizeH="0" baseline="0" noProof="0" dirty="0">
              <a:solidFill>
                <a:srgbClr val="EEB42D"/>
              </a:solidFill>
              <a:latin typeface="Times New Roman" panose="02020603050405020304" pitchFamily="18" charset="0"/>
              <a:ea typeface="+mn-ea"/>
              <a:cs typeface="Times New Roman" panose="02020603050405020304" pitchFamily="18" charset="0"/>
            </a:endParaRPr>
          </a:p>
        </p:txBody>
      </p:sp>
      <p:sp>
        <p:nvSpPr>
          <p:cNvPr id="46085" name="object 12"/>
          <p:cNvSpPr/>
          <p:nvPr/>
        </p:nvSpPr>
        <p:spPr>
          <a:xfrm>
            <a:off x="5257800" y="1104900"/>
            <a:ext cx="3432175" cy="1752600"/>
          </a:xfrm>
          <a:prstGeom prst="rect">
            <a:avLst/>
          </a:prstGeom>
          <a:blipFill rotWithShape="1">
            <a:blip r:embed="rId1"/>
            <a:stretch>
              <a:fillRect/>
            </a:stretch>
          </a:blipFill>
          <a:ln w="9525">
            <a:noFill/>
          </a:ln>
        </p:spPr>
        <p:txBody>
          <a:bodyPr lIns="0" tIns="0" rIns="0" bIns="0"/>
          <a:p>
            <a:endParaRPr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wipe(down)">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82">
                                            <p:txEl>
                                              <p:charRg st="0" end="36"/>
                                            </p:txEl>
                                          </p:spTgt>
                                        </p:tgtEl>
                                        <p:attrNameLst>
                                          <p:attrName>style.visibility</p:attrName>
                                        </p:attrNameLst>
                                      </p:cBhvr>
                                      <p:to>
                                        <p:strVal val="visible"/>
                                      </p:to>
                                    </p:set>
                                    <p:animEffect transition="in" filter="wipe(down)">
                                      <p:cBhvr>
                                        <p:cTn id="12" dur="500"/>
                                        <p:tgtEl>
                                          <p:spTgt spid="24582">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xEl>
                                              <p:charRg st="36" end="81"/>
                                            </p:txEl>
                                          </p:spTgt>
                                        </p:tgtEl>
                                        <p:attrNameLst>
                                          <p:attrName>style.visibility</p:attrName>
                                        </p:attrNameLst>
                                      </p:cBhvr>
                                      <p:to>
                                        <p:strVal val="visible"/>
                                      </p:to>
                                    </p:set>
                                    <p:animEffect transition="in" filter="wipe(down)">
                                      <p:cBhvr>
                                        <p:cTn id="17" dur="500"/>
                                        <p:tgtEl>
                                          <p:spTgt spid="2458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82">
                                            <p:txEl>
                                              <p:charRg st="81" end="164"/>
                                            </p:txEl>
                                          </p:spTgt>
                                        </p:tgtEl>
                                        <p:attrNameLst>
                                          <p:attrName>style.visibility</p:attrName>
                                        </p:attrNameLst>
                                      </p:cBhvr>
                                      <p:to>
                                        <p:strVal val="visible"/>
                                      </p:to>
                                    </p:set>
                                    <p:animEffect transition="in" filter="wipe(down)">
                                      <p:cBhvr>
                                        <p:cTn id="22" dur="500"/>
                                        <p:tgtEl>
                                          <p:spTgt spid="24582">
                                            <p:txEl>
                                              <p:charRg st="81" end="1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82">
                                            <p:txEl>
                                              <p:charRg st="164" end="216"/>
                                            </p:txEl>
                                          </p:spTgt>
                                        </p:tgtEl>
                                        <p:attrNameLst>
                                          <p:attrName>style.visibility</p:attrName>
                                        </p:attrNameLst>
                                      </p:cBhvr>
                                      <p:to>
                                        <p:strVal val="visible"/>
                                      </p:to>
                                    </p:set>
                                    <p:animEffect transition="in" filter="wipe(down)">
                                      <p:cBhvr>
                                        <p:cTn id="27" dur="500"/>
                                        <p:tgtEl>
                                          <p:spTgt spid="24582">
                                            <p:txEl>
                                              <p:charRg st="164" end="2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82">
                                            <p:txEl>
                                              <p:charRg st="216" end="374"/>
                                            </p:txEl>
                                          </p:spTgt>
                                        </p:tgtEl>
                                        <p:attrNameLst>
                                          <p:attrName>style.visibility</p:attrName>
                                        </p:attrNameLst>
                                      </p:cBhvr>
                                      <p:to>
                                        <p:strVal val="visible"/>
                                      </p:to>
                                    </p:set>
                                    <p:animEffect transition="in" filter="wipe(down)">
                                      <p:cBhvr>
                                        <p:cTn id="32" dur="500"/>
                                        <p:tgtEl>
                                          <p:spTgt spid="24582">
                                            <p:txEl>
                                              <p:charRg st="216" end="3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710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The Internet</a:t>
            </a:r>
            <a:endParaRPr dirty="0">
              <a:solidFill>
                <a:srgbClr val="EEB42D"/>
              </a:solidFill>
            </a:endParaRPr>
          </a:p>
        </p:txBody>
      </p:sp>
      <p:sp>
        <p:nvSpPr>
          <p:cNvPr id="47108" name="Text Box 14"/>
          <p:cNvSpPr txBox="1"/>
          <p:nvPr/>
        </p:nvSpPr>
        <p:spPr>
          <a:xfrm>
            <a:off x="609600" y="1104900"/>
            <a:ext cx="1981200" cy="2794000"/>
          </a:xfrm>
          <a:prstGeom prst="rect">
            <a:avLst/>
          </a:prstGeom>
          <a:solidFill>
            <a:srgbClr val="E84B02"/>
          </a:solidFill>
          <a:ln w="76200" cap="flat" cmpd="sng">
            <a:solidFill>
              <a:srgbClr val="EEB42D"/>
            </a:solidFill>
            <a:prstDash val="solid"/>
            <a:miter/>
            <a:headEnd type="none" w="med" len="med"/>
            <a:tailEnd type="none" w="med" len="med"/>
          </a:ln>
        </p:spPr>
        <p:txBody>
          <a:bodyPr lIns="84899" tIns="42449" rIns="84899" bIns="42449">
            <a:spAutoFit/>
          </a:bodyPr>
          <a:p>
            <a:pPr marL="208280" indent="-208280" algn="ctr"/>
            <a:r>
              <a:rPr sz="2200" b="1" i="1" dirty="0">
                <a:latin typeface="Arial" panose="020B0604020202020204" pitchFamily="34" charset="0"/>
              </a:rPr>
              <a:t>The simplest definition of the Internet is that it's a network of computer networks</a:t>
            </a:r>
            <a:r>
              <a:rPr sz="2200" i="1" dirty="0">
                <a:solidFill>
                  <a:srgbClr val="EEB42D"/>
                </a:solidFill>
                <a:latin typeface="Arial" panose="020B0604020202020204" pitchFamily="34" charset="0"/>
              </a:rPr>
              <a:t> </a:t>
            </a:r>
            <a:endParaRPr sz="2200" i="1" dirty="0">
              <a:solidFill>
                <a:srgbClr val="EEB42D"/>
              </a:solidFill>
              <a:latin typeface="Arial" panose="020B0604020202020204" pitchFamily="34" charset="0"/>
            </a:endParaRPr>
          </a:p>
        </p:txBody>
      </p:sp>
      <p:pic>
        <p:nvPicPr>
          <p:cNvPr id="47109" name="Picture 15" descr="MPj04308490000[1]"/>
          <p:cNvPicPr>
            <a:picLocks noChangeAspect="1"/>
          </p:cNvPicPr>
          <p:nvPr/>
        </p:nvPicPr>
        <p:blipFill>
          <a:blip r:embed="rId1">
            <a:clrChange>
              <a:clrFrom>
                <a:srgbClr val="000000"/>
              </a:clrFrom>
              <a:clrTo>
                <a:srgbClr val="000000">
                  <a:alpha val="0"/>
                </a:srgbClr>
              </a:clrTo>
            </a:clrChange>
          </a:blip>
          <a:stretch>
            <a:fillRect/>
          </a:stretch>
        </p:blipFill>
        <p:spPr>
          <a:xfrm>
            <a:off x="533400" y="3848100"/>
            <a:ext cx="2209800" cy="1725613"/>
          </a:xfrm>
          <a:prstGeom prst="rect">
            <a:avLst/>
          </a:prstGeom>
          <a:noFill/>
          <a:ln w="9525">
            <a:noFill/>
          </a:ln>
        </p:spPr>
      </p:pic>
      <p:sp>
        <p:nvSpPr>
          <p:cNvPr id="47110" name="Text Box 5"/>
          <p:cNvSpPr txBox="1"/>
          <p:nvPr/>
        </p:nvSpPr>
        <p:spPr>
          <a:xfrm>
            <a:off x="2895600" y="1143000"/>
            <a:ext cx="5715000" cy="377825"/>
          </a:xfrm>
          <a:prstGeom prst="rect">
            <a:avLst/>
          </a:prstGeom>
          <a:solidFill>
            <a:srgbClr val="EEB42D"/>
          </a:solidFill>
          <a:ln w="76200" cap="flat" cmpd="sng">
            <a:solidFill>
              <a:srgbClr val="E84B02"/>
            </a:solidFill>
            <a:prstDash val="solid"/>
            <a:miter/>
            <a:headEnd type="none" w="med" len="med"/>
            <a:tailEnd type="none" w="med" len="med"/>
          </a:ln>
        </p:spPr>
        <p:txBody>
          <a:bodyPr lIns="84899" tIns="42449" rIns="84899" bIns="42449">
            <a:spAutoFit/>
          </a:bodyPr>
          <a:p>
            <a:pPr marL="208280" indent="-208280" algn="ctr"/>
            <a:r>
              <a:rPr sz="1900" b="1" dirty="0">
                <a:latin typeface="Arial" panose="020B0604020202020204" pitchFamily="34" charset="0"/>
              </a:rPr>
              <a:t>How Information Travel Through the Internet</a:t>
            </a:r>
            <a:endParaRPr sz="1900" b="1" dirty="0">
              <a:latin typeface="Arial" panose="020B0604020202020204" pitchFamily="34" charset="0"/>
            </a:endParaRPr>
          </a:p>
        </p:txBody>
      </p:sp>
      <p:sp>
        <p:nvSpPr>
          <p:cNvPr id="47111" name="AutoShape 7"/>
          <p:cNvSpPr/>
          <p:nvPr/>
        </p:nvSpPr>
        <p:spPr>
          <a:xfrm flipH="1">
            <a:off x="4648200" y="3873500"/>
            <a:ext cx="381000" cy="381000"/>
          </a:xfrm>
          <a:prstGeom prst="flowChartDelay">
            <a:avLst/>
          </a:prstGeom>
          <a:solidFill>
            <a:schemeClr val="folHlink"/>
          </a:solidFill>
          <a:ln w="9525" cap="flat" cmpd="sng">
            <a:solidFill>
              <a:schemeClr val="tx1"/>
            </a:solidFill>
            <a:prstDash val="solid"/>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7112" name="AutoShape 8"/>
          <p:cNvSpPr/>
          <p:nvPr/>
        </p:nvSpPr>
        <p:spPr>
          <a:xfrm>
            <a:off x="6324600" y="3873500"/>
            <a:ext cx="381000" cy="381000"/>
          </a:xfrm>
          <a:prstGeom prst="flowChartDelay">
            <a:avLst/>
          </a:prstGeom>
          <a:solidFill>
            <a:schemeClr val="hlink"/>
          </a:solidFill>
          <a:ln w="9525" cap="flat" cmpd="sng">
            <a:solidFill>
              <a:schemeClr val="tx1"/>
            </a:solidFill>
            <a:prstDash val="solid"/>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7113" name="Rectangle 9"/>
          <p:cNvSpPr/>
          <p:nvPr/>
        </p:nvSpPr>
        <p:spPr>
          <a:xfrm>
            <a:off x="5029200" y="3873500"/>
            <a:ext cx="990600" cy="381000"/>
          </a:xfrm>
          <a:prstGeom prst="rect">
            <a:avLst/>
          </a:prstGeom>
          <a:solidFill>
            <a:srgbClr val="FFCC00"/>
          </a:solidFill>
          <a:ln w="9525" cap="flat" cmpd="sng">
            <a:solidFill>
              <a:schemeClr val="tx1"/>
            </a:solidFill>
            <a:prstDash val="solid"/>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7114" name="Rectangle 10"/>
          <p:cNvSpPr/>
          <p:nvPr/>
        </p:nvSpPr>
        <p:spPr>
          <a:xfrm>
            <a:off x="6019800" y="3873500"/>
            <a:ext cx="381000" cy="381000"/>
          </a:xfrm>
          <a:prstGeom prst="rect">
            <a:avLst/>
          </a:prstGeom>
          <a:solidFill>
            <a:srgbClr val="BA0003"/>
          </a:solidFill>
          <a:ln w="9525" cap="flat" cmpd="sng">
            <a:solidFill>
              <a:schemeClr val="tx1"/>
            </a:solidFill>
            <a:prstDash val="solid"/>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7115" name="Text Box 12"/>
          <p:cNvSpPr txBox="1"/>
          <p:nvPr/>
        </p:nvSpPr>
        <p:spPr>
          <a:xfrm>
            <a:off x="2895600" y="1562100"/>
            <a:ext cx="5715000" cy="1470025"/>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rPr>
              <a:t>A page on the Internet—whether it's full of words, images or both—doesn't come to you in one shipment. It's translated into digital information, chopped into 1500 byte pieces called </a:t>
            </a:r>
            <a:r>
              <a:rPr sz="1500" b="1" dirty="0">
                <a:solidFill>
                  <a:srgbClr val="E84B02"/>
                </a:solidFill>
                <a:latin typeface="Arial" panose="020B0604020202020204" pitchFamily="34" charset="0"/>
              </a:rPr>
              <a:t>PACKETS</a:t>
            </a:r>
            <a:r>
              <a:rPr sz="1500" b="1" dirty="0">
                <a:solidFill>
                  <a:srgbClr val="EEB42D"/>
                </a:solidFill>
                <a:latin typeface="Arial" panose="020B0604020202020204" pitchFamily="34" charset="0"/>
              </a:rPr>
              <a:t>, and sent to you like a puzzle that needs to be reassembled.  Each part of the packet has a specific function: </a:t>
            </a:r>
            <a:endParaRPr sz="1500" b="1" dirty="0">
              <a:solidFill>
                <a:srgbClr val="EEB42D"/>
              </a:solidFill>
              <a:latin typeface="Arial" panose="020B0604020202020204" pitchFamily="34" charset="0"/>
            </a:endParaRPr>
          </a:p>
        </p:txBody>
      </p:sp>
      <p:sp>
        <p:nvSpPr>
          <p:cNvPr id="47116" name="Text Box 13"/>
          <p:cNvSpPr txBox="1"/>
          <p:nvPr/>
        </p:nvSpPr>
        <p:spPr>
          <a:xfrm>
            <a:off x="2819400" y="3175000"/>
            <a:ext cx="1371600" cy="1101725"/>
          </a:xfrm>
          <a:prstGeom prst="rect">
            <a:avLst/>
          </a:prstGeom>
          <a:noFill/>
          <a:ln w="9525" cap="flat" cmpd="sng">
            <a:solidFill>
              <a:srgbClr val="EEB42D"/>
            </a:solidFill>
            <a:prstDash val="solid"/>
            <a:miter/>
            <a:headEnd type="none" w="med" len="med"/>
            <a:tailEnd type="none" w="med" len="med"/>
          </a:ln>
        </p:spPr>
        <p:txBody>
          <a:bodyPr lIns="84899" tIns="42449" rIns="84899" bIns="42449">
            <a:spAutoFit/>
          </a:bodyPr>
          <a:p>
            <a:pPr algn="ctr"/>
            <a:r>
              <a:rPr sz="1100" b="1" u="sng" dirty="0">
                <a:solidFill>
                  <a:srgbClr val="E84B02"/>
                </a:solidFill>
                <a:latin typeface="Arial" panose="020B0604020202020204" pitchFamily="34" charset="0"/>
              </a:rPr>
              <a:t>Header</a:t>
            </a:r>
            <a:endParaRPr sz="1100" b="1" u="sng" dirty="0">
              <a:solidFill>
                <a:srgbClr val="E84B02"/>
              </a:solidFill>
              <a:latin typeface="Arial" panose="020B0604020202020204" pitchFamily="34" charset="0"/>
            </a:endParaRPr>
          </a:p>
          <a:p>
            <a:pPr algn="ctr"/>
            <a:r>
              <a:rPr sz="1100" b="1" dirty="0">
                <a:solidFill>
                  <a:srgbClr val="E84B02"/>
                </a:solidFill>
                <a:latin typeface="Arial" panose="020B0604020202020204" pitchFamily="34" charset="0"/>
              </a:rPr>
              <a:t>Provides the complete destination address for the packet</a:t>
            </a:r>
            <a:endParaRPr sz="1100" b="1" dirty="0">
              <a:solidFill>
                <a:srgbClr val="E84B02"/>
              </a:solidFill>
              <a:latin typeface="Arial" panose="020B0604020202020204" pitchFamily="34" charset="0"/>
            </a:endParaRPr>
          </a:p>
        </p:txBody>
      </p:sp>
      <p:sp>
        <p:nvSpPr>
          <p:cNvPr id="47117" name="Line 14"/>
          <p:cNvSpPr/>
          <p:nvPr/>
        </p:nvSpPr>
        <p:spPr>
          <a:xfrm>
            <a:off x="4191000" y="3619500"/>
            <a:ext cx="609600" cy="444500"/>
          </a:xfrm>
          <a:prstGeom prst="line">
            <a:avLst/>
          </a:prstGeom>
          <a:ln w="38100" cap="flat" cmpd="sng">
            <a:solidFill>
              <a:srgbClr val="E84B02"/>
            </a:solidFill>
            <a:prstDash val="solid"/>
            <a:headEnd type="none" w="med" len="med"/>
            <a:tailEnd type="triangle" w="med" len="med"/>
          </a:ln>
        </p:spPr>
      </p:sp>
      <p:sp>
        <p:nvSpPr>
          <p:cNvPr id="47118" name="Text Box 15"/>
          <p:cNvSpPr txBox="1"/>
          <p:nvPr/>
        </p:nvSpPr>
        <p:spPr>
          <a:xfrm>
            <a:off x="4419600" y="4572000"/>
            <a:ext cx="2743200" cy="593725"/>
          </a:xfrm>
          <a:prstGeom prst="rect">
            <a:avLst/>
          </a:prstGeom>
          <a:noFill/>
          <a:ln w="9525" cap="flat" cmpd="sng">
            <a:solidFill>
              <a:srgbClr val="EEB42D"/>
            </a:solidFill>
            <a:prstDash val="solid"/>
            <a:miter/>
            <a:headEnd type="none" w="med" len="med"/>
            <a:tailEnd type="none" w="med" len="med"/>
          </a:ln>
        </p:spPr>
        <p:txBody>
          <a:bodyPr lIns="84899" tIns="42449" rIns="84899" bIns="42449">
            <a:spAutoFit/>
          </a:bodyPr>
          <a:p>
            <a:pPr algn="ctr"/>
            <a:r>
              <a:rPr sz="1100" b="1" u="sng" dirty="0">
                <a:solidFill>
                  <a:srgbClr val="E84B02"/>
                </a:solidFill>
                <a:latin typeface="Arial" panose="020B0604020202020204" pitchFamily="34" charset="0"/>
              </a:rPr>
              <a:t>Data Block</a:t>
            </a:r>
            <a:endParaRPr sz="1100" b="1" u="sng" dirty="0">
              <a:solidFill>
                <a:srgbClr val="E84B02"/>
              </a:solidFill>
              <a:latin typeface="Arial" panose="020B0604020202020204" pitchFamily="34" charset="0"/>
            </a:endParaRPr>
          </a:p>
          <a:p>
            <a:pPr algn="ctr"/>
            <a:r>
              <a:rPr sz="1100" b="1" dirty="0">
                <a:solidFill>
                  <a:srgbClr val="E84B02"/>
                </a:solidFill>
                <a:latin typeface="Arial" panose="020B0604020202020204" pitchFamily="34" charset="0"/>
              </a:rPr>
              <a:t>The portion of the overall information carried by the packet</a:t>
            </a:r>
            <a:endParaRPr sz="1100" b="1" dirty="0">
              <a:solidFill>
                <a:srgbClr val="E84B02"/>
              </a:solidFill>
              <a:latin typeface="Arial" panose="020B0604020202020204" pitchFamily="34" charset="0"/>
            </a:endParaRPr>
          </a:p>
        </p:txBody>
      </p:sp>
      <p:sp>
        <p:nvSpPr>
          <p:cNvPr id="47119" name="Line 16"/>
          <p:cNvSpPr/>
          <p:nvPr/>
        </p:nvSpPr>
        <p:spPr>
          <a:xfrm flipH="1" flipV="1">
            <a:off x="5410200" y="4127500"/>
            <a:ext cx="304800" cy="444500"/>
          </a:xfrm>
          <a:prstGeom prst="line">
            <a:avLst/>
          </a:prstGeom>
          <a:ln w="38100" cap="flat" cmpd="sng">
            <a:solidFill>
              <a:srgbClr val="E84B02"/>
            </a:solidFill>
            <a:prstDash val="solid"/>
            <a:headEnd type="none" w="med" len="med"/>
            <a:tailEnd type="triangle" w="med" len="med"/>
          </a:ln>
        </p:spPr>
      </p:sp>
      <p:sp>
        <p:nvSpPr>
          <p:cNvPr id="47120" name="Text Box 17"/>
          <p:cNvSpPr txBox="1"/>
          <p:nvPr/>
        </p:nvSpPr>
        <p:spPr>
          <a:xfrm>
            <a:off x="5562600" y="2921000"/>
            <a:ext cx="2286000" cy="763588"/>
          </a:xfrm>
          <a:prstGeom prst="rect">
            <a:avLst/>
          </a:prstGeom>
          <a:noFill/>
          <a:ln w="9525" cap="flat" cmpd="sng">
            <a:solidFill>
              <a:srgbClr val="EEB42D"/>
            </a:solidFill>
            <a:prstDash val="solid"/>
            <a:miter/>
            <a:headEnd type="none" w="med" len="med"/>
            <a:tailEnd type="none" w="med" len="med"/>
          </a:ln>
        </p:spPr>
        <p:txBody>
          <a:bodyPr lIns="84899" tIns="42449" rIns="84899" bIns="42449">
            <a:spAutoFit/>
          </a:bodyPr>
          <a:p>
            <a:pPr algn="ctr"/>
            <a:r>
              <a:rPr sz="1100" b="1" u="sng" dirty="0">
                <a:solidFill>
                  <a:srgbClr val="E84B02"/>
                </a:solidFill>
                <a:latin typeface="Arial" panose="020B0604020202020204" pitchFamily="34" charset="0"/>
              </a:rPr>
              <a:t>Sequence ID</a:t>
            </a:r>
            <a:endParaRPr sz="1100" b="1" u="sng" dirty="0">
              <a:solidFill>
                <a:srgbClr val="E84B02"/>
              </a:solidFill>
              <a:latin typeface="Arial" panose="020B0604020202020204" pitchFamily="34" charset="0"/>
            </a:endParaRPr>
          </a:p>
          <a:p>
            <a:pPr algn="ctr"/>
            <a:r>
              <a:rPr sz="1100" b="1" dirty="0">
                <a:solidFill>
                  <a:srgbClr val="E84B02"/>
                </a:solidFill>
                <a:latin typeface="Arial" panose="020B0604020202020204" pitchFamily="34" charset="0"/>
              </a:rPr>
              <a:t>ID’s where the information belongs in relation to the rest of the information</a:t>
            </a:r>
            <a:endParaRPr sz="1100" b="1" dirty="0">
              <a:solidFill>
                <a:srgbClr val="E84B02"/>
              </a:solidFill>
              <a:latin typeface="Arial" panose="020B0604020202020204" pitchFamily="34" charset="0"/>
            </a:endParaRPr>
          </a:p>
        </p:txBody>
      </p:sp>
      <p:sp>
        <p:nvSpPr>
          <p:cNvPr id="47121" name="Line 18"/>
          <p:cNvSpPr/>
          <p:nvPr/>
        </p:nvSpPr>
        <p:spPr>
          <a:xfrm flipH="1">
            <a:off x="6172200" y="3619500"/>
            <a:ext cx="304800" cy="444500"/>
          </a:xfrm>
          <a:prstGeom prst="line">
            <a:avLst/>
          </a:prstGeom>
          <a:ln w="38100" cap="flat" cmpd="sng">
            <a:solidFill>
              <a:srgbClr val="E84B02"/>
            </a:solidFill>
            <a:prstDash val="solid"/>
            <a:headEnd type="none" w="med" len="med"/>
            <a:tailEnd type="triangle" w="med" len="med"/>
          </a:ln>
        </p:spPr>
      </p:sp>
      <p:sp>
        <p:nvSpPr>
          <p:cNvPr id="47122" name="Text Box 19"/>
          <p:cNvSpPr txBox="1"/>
          <p:nvPr/>
        </p:nvSpPr>
        <p:spPr>
          <a:xfrm>
            <a:off x="7086600" y="3873500"/>
            <a:ext cx="1524000" cy="593725"/>
          </a:xfrm>
          <a:prstGeom prst="rect">
            <a:avLst/>
          </a:prstGeom>
          <a:noFill/>
          <a:ln w="9525" cap="flat" cmpd="sng">
            <a:solidFill>
              <a:srgbClr val="EEB42D"/>
            </a:solidFill>
            <a:prstDash val="solid"/>
            <a:miter/>
            <a:headEnd type="none" w="med" len="med"/>
            <a:tailEnd type="none" w="med" len="med"/>
          </a:ln>
        </p:spPr>
        <p:txBody>
          <a:bodyPr lIns="84899" tIns="42449" rIns="84899" bIns="42449">
            <a:spAutoFit/>
          </a:bodyPr>
          <a:p>
            <a:pPr algn="ctr"/>
            <a:r>
              <a:rPr sz="1100" b="1" u="sng" dirty="0">
                <a:solidFill>
                  <a:srgbClr val="E84B02"/>
                </a:solidFill>
                <a:latin typeface="Arial" panose="020B0604020202020204" pitchFamily="34" charset="0"/>
              </a:rPr>
              <a:t>End of Message</a:t>
            </a:r>
            <a:endParaRPr sz="1100" b="1" u="sng" dirty="0">
              <a:solidFill>
                <a:srgbClr val="E84B02"/>
              </a:solidFill>
              <a:latin typeface="Arial" panose="020B0604020202020204" pitchFamily="34" charset="0"/>
            </a:endParaRPr>
          </a:p>
          <a:p>
            <a:pPr algn="ctr"/>
            <a:r>
              <a:rPr sz="1100" b="1" dirty="0">
                <a:solidFill>
                  <a:srgbClr val="E84B02"/>
                </a:solidFill>
                <a:latin typeface="Arial" panose="020B0604020202020204" pitchFamily="34" charset="0"/>
              </a:rPr>
              <a:t>ID’s the end of the packet</a:t>
            </a:r>
            <a:endParaRPr sz="1100" b="1" dirty="0">
              <a:solidFill>
                <a:srgbClr val="E84B02"/>
              </a:solidFill>
              <a:latin typeface="Arial" panose="020B0604020202020204" pitchFamily="34" charset="0"/>
            </a:endParaRPr>
          </a:p>
        </p:txBody>
      </p:sp>
      <p:sp>
        <p:nvSpPr>
          <p:cNvPr id="47123" name="Line 20"/>
          <p:cNvSpPr/>
          <p:nvPr/>
        </p:nvSpPr>
        <p:spPr>
          <a:xfrm flipH="1" flipV="1">
            <a:off x="6553200" y="4000500"/>
            <a:ext cx="533400" cy="127000"/>
          </a:xfrm>
          <a:prstGeom prst="line">
            <a:avLst/>
          </a:prstGeom>
          <a:ln w="38100" cap="flat" cmpd="sng">
            <a:solidFill>
              <a:srgbClr val="E84B02"/>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down)">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108">
                                            <p:txEl>
                                              <p:charRg st="0" end="85"/>
                                            </p:txEl>
                                          </p:spTgt>
                                        </p:tgtEl>
                                        <p:attrNameLst>
                                          <p:attrName>style.visibility</p:attrName>
                                        </p:attrNameLst>
                                      </p:cBhvr>
                                      <p:to>
                                        <p:strVal val="visible"/>
                                      </p:to>
                                    </p:set>
                                    <p:animEffect transition="in" filter="wipe(down)">
                                      <p:cBhvr>
                                        <p:cTn id="12" dur="500"/>
                                        <p:tgtEl>
                                          <p:spTgt spid="47108">
                                            <p:txEl>
                                              <p:charRg st="0"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115">
                                            <p:txEl>
                                              <p:charRg st="0" end="302"/>
                                            </p:txEl>
                                          </p:spTgt>
                                        </p:tgtEl>
                                        <p:attrNameLst>
                                          <p:attrName>style.visibility</p:attrName>
                                        </p:attrNameLst>
                                      </p:cBhvr>
                                      <p:to>
                                        <p:strVal val="visible"/>
                                      </p:to>
                                    </p:set>
                                    <p:animEffect transition="in" filter="wipe(down)">
                                      <p:cBhvr>
                                        <p:cTn id="17" dur="500"/>
                                        <p:tgtEl>
                                          <p:spTgt spid="47115">
                                            <p:txEl>
                                              <p:charRg st="0" end="3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build="p"/>
      <p:bldP spid="471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813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The Internet</a:t>
            </a:r>
            <a:endParaRPr dirty="0">
              <a:solidFill>
                <a:srgbClr val="EEB42D"/>
              </a:solidFill>
            </a:endParaRPr>
          </a:p>
        </p:txBody>
      </p:sp>
      <p:sp>
        <p:nvSpPr>
          <p:cNvPr id="48132" name="Text Box 5"/>
          <p:cNvSpPr txBox="1"/>
          <p:nvPr/>
        </p:nvSpPr>
        <p:spPr>
          <a:xfrm>
            <a:off x="685800" y="1143000"/>
            <a:ext cx="7924800" cy="377825"/>
          </a:xfrm>
          <a:prstGeom prst="rect">
            <a:avLst/>
          </a:prstGeom>
          <a:solidFill>
            <a:srgbClr val="EEB42D"/>
          </a:solidFill>
          <a:ln w="76200" cap="flat" cmpd="sng">
            <a:solidFill>
              <a:srgbClr val="E84B02"/>
            </a:solidFill>
            <a:prstDash val="solid"/>
            <a:miter/>
            <a:headEnd type="none" w="med" len="med"/>
            <a:tailEnd type="none" w="med" len="med"/>
          </a:ln>
        </p:spPr>
        <p:txBody>
          <a:bodyPr lIns="84899" tIns="42449" rIns="84899" bIns="42449">
            <a:spAutoFit/>
          </a:bodyPr>
          <a:p>
            <a:pPr marL="208280" indent="-208280" algn="ctr"/>
            <a:r>
              <a:rPr sz="1900" b="1" dirty="0">
                <a:latin typeface="Arial" panose="020B0604020202020204" pitchFamily="34" charset="0"/>
              </a:rPr>
              <a:t>How Information Travel Through the Internet</a:t>
            </a:r>
            <a:endParaRPr sz="1900" b="1" dirty="0">
              <a:latin typeface="Arial" panose="020B0604020202020204" pitchFamily="34" charset="0"/>
            </a:endParaRPr>
          </a:p>
        </p:txBody>
      </p:sp>
      <p:sp>
        <p:nvSpPr>
          <p:cNvPr id="48133" name="Text Box 10"/>
          <p:cNvSpPr txBox="1"/>
          <p:nvPr/>
        </p:nvSpPr>
        <p:spPr>
          <a:xfrm>
            <a:off x="685800" y="1587500"/>
            <a:ext cx="7924800" cy="1239838"/>
          </a:xfrm>
          <a:prstGeom prst="rect">
            <a:avLst/>
          </a:prstGeom>
          <a:noFill/>
          <a:ln w="9525">
            <a:noFill/>
          </a:ln>
        </p:spPr>
        <p:txBody>
          <a:bodyPr lIns="84899" tIns="42449" rIns="84899" bIns="42449">
            <a:spAutoFit/>
          </a:bodyPr>
          <a:p>
            <a:pPr>
              <a:spcBef>
                <a:spcPct val="50000"/>
              </a:spcBef>
            </a:pPr>
            <a:r>
              <a:rPr sz="1500" b="1" dirty="0">
                <a:solidFill>
                  <a:srgbClr val="EEB42D"/>
                </a:solidFill>
                <a:latin typeface="Arial" panose="020B0604020202020204" pitchFamily="34" charset="0"/>
              </a:rPr>
              <a:t>When you connect to a Web site through an ISP and start exchanging information, there isn't a fixed connection between your computer and the Web server computer hosting the Web site. Instead, information is exchanged using the best possible path at that particular time. Special computers called routers determine these paths, avoiding slow links and favoring fast ones.</a:t>
            </a:r>
            <a:r>
              <a:rPr sz="1500" dirty="0">
                <a:latin typeface="Arial" panose="020B0604020202020204" pitchFamily="34" charset="0"/>
              </a:rPr>
              <a:t> </a:t>
            </a:r>
            <a:endParaRPr sz="1500" dirty="0">
              <a:latin typeface="Arial" panose="020B0604020202020204" pitchFamily="34" charset="0"/>
            </a:endParaRPr>
          </a:p>
        </p:txBody>
      </p:sp>
      <p:pic>
        <p:nvPicPr>
          <p:cNvPr id="48134" name="Picture 26" descr="j0431637"/>
          <p:cNvPicPr>
            <a:picLocks noChangeAspect="1"/>
          </p:cNvPicPr>
          <p:nvPr/>
        </p:nvPicPr>
        <p:blipFill>
          <a:blip r:embed="rId1"/>
          <a:stretch>
            <a:fillRect/>
          </a:stretch>
        </p:blipFill>
        <p:spPr>
          <a:xfrm>
            <a:off x="3276600" y="3695700"/>
            <a:ext cx="730250" cy="825500"/>
          </a:xfrm>
          <a:prstGeom prst="rect">
            <a:avLst/>
          </a:prstGeom>
          <a:noFill/>
          <a:ln w="9525">
            <a:noFill/>
          </a:ln>
        </p:spPr>
      </p:pic>
      <p:grpSp>
        <p:nvGrpSpPr>
          <p:cNvPr id="48135" name="Group 29"/>
          <p:cNvGrpSpPr/>
          <p:nvPr/>
        </p:nvGrpSpPr>
        <p:grpSpPr>
          <a:xfrm>
            <a:off x="4419600" y="3162300"/>
            <a:ext cx="2362200" cy="1524000"/>
            <a:chOff x="3168" y="2304"/>
            <a:chExt cx="1248" cy="1015"/>
          </a:xfrm>
        </p:grpSpPr>
        <p:pic>
          <p:nvPicPr>
            <p:cNvPr id="48152" name="Picture 19" descr="MPj04308490000[1]"/>
            <p:cNvPicPr>
              <a:picLocks noChangeAspect="1"/>
            </p:cNvPicPr>
            <p:nvPr/>
          </p:nvPicPr>
          <p:blipFill>
            <a:blip r:embed="rId2">
              <a:clrChange>
                <a:clrFrom>
                  <a:srgbClr val="000000"/>
                </a:clrFrom>
                <a:clrTo>
                  <a:srgbClr val="000000">
                    <a:alpha val="0"/>
                  </a:srgbClr>
                </a:clrTo>
              </a:clrChange>
            </a:blip>
            <a:stretch>
              <a:fillRect/>
            </a:stretch>
          </p:blipFill>
          <p:spPr>
            <a:xfrm>
              <a:off x="3168" y="2403"/>
              <a:ext cx="1248" cy="916"/>
            </a:xfrm>
            <a:prstGeom prst="rect">
              <a:avLst/>
            </a:prstGeom>
            <a:noFill/>
            <a:ln w="9525">
              <a:noFill/>
            </a:ln>
          </p:spPr>
        </p:pic>
        <p:pic>
          <p:nvPicPr>
            <p:cNvPr id="48153" name="Picture 20" descr="j0431637"/>
            <p:cNvPicPr>
              <a:picLocks noChangeAspect="1"/>
            </p:cNvPicPr>
            <p:nvPr/>
          </p:nvPicPr>
          <p:blipFill>
            <a:blip r:embed="rId3"/>
            <a:stretch>
              <a:fillRect/>
            </a:stretch>
          </p:blipFill>
          <p:spPr>
            <a:xfrm>
              <a:off x="3312" y="2880"/>
              <a:ext cx="283" cy="384"/>
            </a:xfrm>
            <a:prstGeom prst="rect">
              <a:avLst/>
            </a:prstGeom>
            <a:noFill/>
            <a:ln w="9525">
              <a:noFill/>
            </a:ln>
          </p:spPr>
        </p:pic>
        <p:pic>
          <p:nvPicPr>
            <p:cNvPr id="48154" name="Picture 21" descr="j0431637"/>
            <p:cNvPicPr>
              <a:picLocks noChangeAspect="1"/>
            </p:cNvPicPr>
            <p:nvPr/>
          </p:nvPicPr>
          <p:blipFill>
            <a:blip r:embed="rId3"/>
            <a:stretch>
              <a:fillRect/>
            </a:stretch>
          </p:blipFill>
          <p:spPr>
            <a:xfrm>
              <a:off x="3648" y="2928"/>
              <a:ext cx="283" cy="384"/>
            </a:xfrm>
            <a:prstGeom prst="rect">
              <a:avLst/>
            </a:prstGeom>
            <a:noFill/>
            <a:ln w="9525">
              <a:noFill/>
            </a:ln>
          </p:spPr>
        </p:pic>
        <p:pic>
          <p:nvPicPr>
            <p:cNvPr id="48155" name="Picture 22" descr="j0431637"/>
            <p:cNvPicPr>
              <a:picLocks noChangeAspect="1"/>
            </p:cNvPicPr>
            <p:nvPr/>
          </p:nvPicPr>
          <p:blipFill>
            <a:blip r:embed="rId3"/>
            <a:stretch>
              <a:fillRect/>
            </a:stretch>
          </p:blipFill>
          <p:spPr>
            <a:xfrm>
              <a:off x="3936" y="2784"/>
              <a:ext cx="283" cy="384"/>
            </a:xfrm>
            <a:prstGeom prst="rect">
              <a:avLst/>
            </a:prstGeom>
            <a:noFill/>
            <a:ln w="9525">
              <a:noFill/>
            </a:ln>
          </p:spPr>
        </p:pic>
        <p:pic>
          <p:nvPicPr>
            <p:cNvPr id="48156" name="Picture 23" descr="j0431637"/>
            <p:cNvPicPr>
              <a:picLocks noChangeAspect="1"/>
            </p:cNvPicPr>
            <p:nvPr/>
          </p:nvPicPr>
          <p:blipFill>
            <a:blip r:embed="rId3"/>
            <a:stretch>
              <a:fillRect/>
            </a:stretch>
          </p:blipFill>
          <p:spPr>
            <a:xfrm>
              <a:off x="3936" y="2400"/>
              <a:ext cx="283" cy="384"/>
            </a:xfrm>
            <a:prstGeom prst="rect">
              <a:avLst/>
            </a:prstGeom>
            <a:noFill/>
            <a:ln w="9525">
              <a:noFill/>
            </a:ln>
          </p:spPr>
        </p:pic>
        <p:pic>
          <p:nvPicPr>
            <p:cNvPr id="48157" name="Picture 24" descr="j0431637"/>
            <p:cNvPicPr>
              <a:picLocks noChangeAspect="1"/>
            </p:cNvPicPr>
            <p:nvPr/>
          </p:nvPicPr>
          <p:blipFill>
            <a:blip r:embed="rId3"/>
            <a:stretch>
              <a:fillRect/>
            </a:stretch>
          </p:blipFill>
          <p:spPr>
            <a:xfrm>
              <a:off x="3648" y="2304"/>
              <a:ext cx="283" cy="384"/>
            </a:xfrm>
            <a:prstGeom prst="rect">
              <a:avLst/>
            </a:prstGeom>
            <a:noFill/>
            <a:ln w="9525">
              <a:noFill/>
            </a:ln>
          </p:spPr>
        </p:pic>
        <p:pic>
          <p:nvPicPr>
            <p:cNvPr id="48158" name="Picture 25" descr="j0431637"/>
            <p:cNvPicPr>
              <a:picLocks noChangeAspect="1"/>
            </p:cNvPicPr>
            <p:nvPr/>
          </p:nvPicPr>
          <p:blipFill>
            <a:blip r:embed="rId3"/>
            <a:stretch>
              <a:fillRect/>
            </a:stretch>
          </p:blipFill>
          <p:spPr>
            <a:xfrm>
              <a:off x="3312" y="2496"/>
              <a:ext cx="283" cy="384"/>
            </a:xfrm>
            <a:prstGeom prst="rect">
              <a:avLst/>
            </a:prstGeom>
            <a:noFill/>
            <a:ln w="9525">
              <a:noFill/>
            </a:ln>
          </p:spPr>
        </p:pic>
      </p:grpSp>
      <p:pic>
        <p:nvPicPr>
          <p:cNvPr id="48136" name="Picture 27" descr="j0431637"/>
          <p:cNvPicPr>
            <a:picLocks noChangeAspect="1"/>
          </p:cNvPicPr>
          <p:nvPr/>
        </p:nvPicPr>
        <p:blipFill>
          <a:blip r:embed="rId1"/>
          <a:stretch>
            <a:fillRect/>
          </a:stretch>
        </p:blipFill>
        <p:spPr>
          <a:xfrm>
            <a:off x="7543800" y="3695700"/>
            <a:ext cx="730250" cy="825500"/>
          </a:xfrm>
          <a:prstGeom prst="rect">
            <a:avLst/>
          </a:prstGeom>
          <a:noFill/>
          <a:ln w="9525">
            <a:noFill/>
          </a:ln>
        </p:spPr>
      </p:pic>
      <p:pic>
        <p:nvPicPr>
          <p:cNvPr id="48137" name="Picture 30" descr="j0396868"/>
          <p:cNvPicPr>
            <a:picLocks noChangeAspect="1"/>
          </p:cNvPicPr>
          <p:nvPr/>
        </p:nvPicPr>
        <p:blipFill>
          <a:blip r:embed="rId4"/>
          <a:stretch>
            <a:fillRect/>
          </a:stretch>
        </p:blipFill>
        <p:spPr>
          <a:xfrm>
            <a:off x="1524000" y="3695700"/>
            <a:ext cx="703263" cy="696913"/>
          </a:xfrm>
          <a:prstGeom prst="rect">
            <a:avLst/>
          </a:prstGeom>
          <a:noFill/>
          <a:ln w="9525">
            <a:noFill/>
          </a:ln>
        </p:spPr>
      </p:pic>
      <p:sp>
        <p:nvSpPr>
          <p:cNvPr id="48138" name="Text Box 31"/>
          <p:cNvSpPr txBox="1"/>
          <p:nvPr/>
        </p:nvSpPr>
        <p:spPr>
          <a:xfrm>
            <a:off x="1295400" y="4533900"/>
            <a:ext cx="1143000" cy="485775"/>
          </a:xfrm>
          <a:prstGeom prst="rect">
            <a:avLst/>
          </a:prstGeom>
          <a:noFill/>
          <a:ln w="9525">
            <a:noFill/>
          </a:ln>
        </p:spPr>
        <p:txBody>
          <a:bodyPr lIns="84899" tIns="42449" rIns="84899" bIns="42449">
            <a:spAutoFit/>
          </a:bodyPr>
          <a:p>
            <a:pPr algn="ctr">
              <a:spcBef>
                <a:spcPct val="50000"/>
              </a:spcBef>
            </a:pPr>
            <a:r>
              <a:rPr sz="1300" b="1" dirty="0">
                <a:solidFill>
                  <a:srgbClr val="E84B02"/>
                </a:solidFill>
                <a:latin typeface="Arial" panose="020B0604020202020204" pitchFamily="34" charset="0"/>
              </a:rPr>
              <a:t>Your Computer</a:t>
            </a:r>
            <a:endParaRPr sz="1300" b="1" dirty="0">
              <a:solidFill>
                <a:srgbClr val="E84B02"/>
              </a:solidFill>
              <a:latin typeface="Arial" panose="020B0604020202020204" pitchFamily="34" charset="0"/>
            </a:endParaRPr>
          </a:p>
        </p:txBody>
      </p:sp>
      <p:sp>
        <p:nvSpPr>
          <p:cNvPr id="48139" name="Text Box 32"/>
          <p:cNvSpPr txBox="1"/>
          <p:nvPr/>
        </p:nvSpPr>
        <p:spPr>
          <a:xfrm>
            <a:off x="3048000" y="4762500"/>
            <a:ext cx="1143000" cy="285750"/>
          </a:xfrm>
          <a:prstGeom prst="rect">
            <a:avLst/>
          </a:prstGeom>
          <a:noFill/>
          <a:ln w="9525">
            <a:noFill/>
          </a:ln>
        </p:spPr>
        <p:txBody>
          <a:bodyPr lIns="84899" tIns="42449" rIns="84899" bIns="42449">
            <a:spAutoFit/>
          </a:bodyPr>
          <a:p>
            <a:pPr algn="ctr">
              <a:spcBef>
                <a:spcPct val="50000"/>
              </a:spcBef>
            </a:pPr>
            <a:r>
              <a:rPr sz="1300" b="1" dirty="0">
                <a:solidFill>
                  <a:srgbClr val="E84B02"/>
                </a:solidFill>
                <a:latin typeface="Arial" panose="020B0604020202020204" pitchFamily="34" charset="0"/>
              </a:rPr>
              <a:t>ISP</a:t>
            </a:r>
            <a:endParaRPr sz="1300" b="1" dirty="0">
              <a:solidFill>
                <a:srgbClr val="E84B02"/>
              </a:solidFill>
              <a:latin typeface="Arial" panose="020B0604020202020204" pitchFamily="34" charset="0"/>
            </a:endParaRPr>
          </a:p>
        </p:txBody>
      </p:sp>
      <p:sp>
        <p:nvSpPr>
          <p:cNvPr id="48140" name="Text Box 33"/>
          <p:cNvSpPr txBox="1"/>
          <p:nvPr/>
        </p:nvSpPr>
        <p:spPr>
          <a:xfrm>
            <a:off x="4953000" y="4838700"/>
            <a:ext cx="1143000" cy="285750"/>
          </a:xfrm>
          <a:prstGeom prst="rect">
            <a:avLst/>
          </a:prstGeom>
          <a:noFill/>
          <a:ln w="9525">
            <a:noFill/>
          </a:ln>
        </p:spPr>
        <p:txBody>
          <a:bodyPr lIns="84899" tIns="42449" rIns="84899" bIns="42449">
            <a:spAutoFit/>
          </a:bodyPr>
          <a:p>
            <a:pPr algn="ctr">
              <a:spcBef>
                <a:spcPct val="50000"/>
              </a:spcBef>
            </a:pPr>
            <a:r>
              <a:rPr sz="1300" b="1" dirty="0">
                <a:solidFill>
                  <a:srgbClr val="E84B02"/>
                </a:solidFill>
                <a:latin typeface="Arial" panose="020B0604020202020204" pitchFamily="34" charset="0"/>
              </a:rPr>
              <a:t>Routers</a:t>
            </a:r>
            <a:endParaRPr sz="1300" b="1" dirty="0">
              <a:solidFill>
                <a:srgbClr val="E84B02"/>
              </a:solidFill>
              <a:latin typeface="Arial" panose="020B0604020202020204" pitchFamily="34" charset="0"/>
            </a:endParaRPr>
          </a:p>
        </p:txBody>
      </p:sp>
      <p:sp>
        <p:nvSpPr>
          <p:cNvPr id="48141" name="Text Box 34"/>
          <p:cNvSpPr txBox="1"/>
          <p:nvPr/>
        </p:nvSpPr>
        <p:spPr>
          <a:xfrm>
            <a:off x="7391400" y="4572000"/>
            <a:ext cx="1143000" cy="485775"/>
          </a:xfrm>
          <a:prstGeom prst="rect">
            <a:avLst/>
          </a:prstGeom>
          <a:noFill/>
          <a:ln w="9525">
            <a:noFill/>
          </a:ln>
        </p:spPr>
        <p:txBody>
          <a:bodyPr lIns="84899" tIns="42449" rIns="84899" bIns="42449">
            <a:spAutoFit/>
          </a:bodyPr>
          <a:p>
            <a:pPr algn="ctr">
              <a:spcBef>
                <a:spcPct val="50000"/>
              </a:spcBef>
            </a:pPr>
            <a:r>
              <a:rPr sz="1300" b="1" dirty="0">
                <a:solidFill>
                  <a:srgbClr val="E84B02"/>
                </a:solidFill>
                <a:latin typeface="Arial" panose="020B0604020202020204" pitchFamily="34" charset="0"/>
              </a:rPr>
              <a:t>Web Servers</a:t>
            </a:r>
            <a:endParaRPr sz="1300" b="1" dirty="0">
              <a:solidFill>
                <a:srgbClr val="E84B02"/>
              </a:solidFill>
              <a:latin typeface="Arial" panose="020B0604020202020204" pitchFamily="34" charset="0"/>
            </a:endParaRPr>
          </a:p>
        </p:txBody>
      </p:sp>
      <p:sp>
        <p:nvSpPr>
          <p:cNvPr id="48142" name="Line 35"/>
          <p:cNvSpPr/>
          <p:nvPr/>
        </p:nvSpPr>
        <p:spPr>
          <a:xfrm>
            <a:off x="2362200" y="4000500"/>
            <a:ext cx="762000" cy="0"/>
          </a:xfrm>
          <a:prstGeom prst="line">
            <a:avLst/>
          </a:prstGeom>
          <a:ln w="57150" cap="flat" cmpd="sng">
            <a:solidFill>
              <a:schemeClr val="folHlink"/>
            </a:solidFill>
            <a:prstDash val="solid"/>
            <a:headEnd type="none" w="med" len="med"/>
            <a:tailEnd type="triangle" w="med" len="med"/>
          </a:ln>
        </p:spPr>
      </p:sp>
      <p:sp>
        <p:nvSpPr>
          <p:cNvPr id="48143" name="Line 36"/>
          <p:cNvSpPr/>
          <p:nvPr/>
        </p:nvSpPr>
        <p:spPr>
          <a:xfrm flipV="1">
            <a:off x="3810000" y="3848100"/>
            <a:ext cx="685800" cy="190500"/>
          </a:xfrm>
          <a:prstGeom prst="line">
            <a:avLst/>
          </a:prstGeom>
          <a:ln w="57150" cap="flat" cmpd="sng">
            <a:solidFill>
              <a:schemeClr val="folHlink"/>
            </a:solidFill>
            <a:prstDash val="solid"/>
            <a:headEnd type="none" w="med" len="med"/>
            <a:tailEnd type="triangle" w="med" len="med"/>
          </a:ln>
        </p:spPr>
      </p:sp>
      <p:sp>
        <p:nvSpPr>
          <p:cNvPr id="48144" name="Line 37"/>
          <p:cNvSpPr/>
          <p:nvPr/>
        </p:nvSpPr>
        <p:spPr>
          <a:xfrm>
            <a:off x="5867400" y="3810000"/>
            <a:ext cx="457200" cy="508000"/>
          </a:xfrm>
          <a:prstGeom prst="line">
            <a:avLst/>
          </a:prstGeom>
          <a:ln w="57150" cap="flat" cmpd="sng">
            <a:solidFill>
              <a:schemeClr val="folHlink"/>
            </a:solidFill>
            <a:prstDash val="solid"/>
            <a:headEnd type="none" w="med" len="med"/>
            <a:tailEnd type="triangle" w="med" len="med"/>
          </a:ln>
        </p:spPr>
      </p:sp>
      <p:sp>
        <p:nvSpPr>
          <p:cNvPr id="48145" name="Line 38"/>
          <p:cNvSpPr/>
          <p:nvPr/>
        </p:nvSpPr>
        <p:spPr>
          <a:xfrm flipV="1">
            <a:off x="5029200" y="3619500"/>
            <a:ext cx="381000" cy="571500"/>
          </a:xfrm>
          <a:prstGeom prst="line">
            <a:avLst/>
          </a:prstGeom>
          <a:ln w="57150" cap="flat" cmpd="sng">
            <a:solidFill>
              <a:schemeClr val="folHlink"/>
            </a:solidFill>
            <a:prstDash val="solid"/>
            <a:headEnd type="none" w="med" len="med"/>
            <a:tailEnd type="triangle" w="med" len="med"/>
          </a:ln>
        </p:spPr>
      </p:sp>
      <p:sp>
        <p:nvSpPr>
          <p:cNvPr id="48146" name="Line 39"/>
          <p:cNvSpPr/>
          <p:nvPr/>
        </p:nvSpPr>
        <p:spPr>
          <a:xfrm>
            <a:off x="6477000" y="3771900"/>
            <a:ext cx="914400" cy="317500"/>
          </a:xfrm>
          <a:prstGeom prst="line">
            <a:avLst/>
          </a:prstGeom>
          <a:ln w="57150" cap="flat" cmpd="sng">
            <a:solidFill>
              <a:schemeClr val="folHlink"/>
            </a:solidFill>
            <a:prstDash val="solid"/>
            <a:headEnd type="none" w="med" len="med"/>
            <a:tailEnd type="triangle" w="med" len="med"/>
          </a:ln>
        </p:spPr>
      </p:sp>
      <p:sp>
        <p:nvSpPr>
          <p:cNvPr id="48147" name="Line 40"/>
          <p:cNvSpPr/>
          <p:nvPr/>
        </p:nvSpPr>
        <p:spPr>
          <a:xfrm flipH="1">
            <a:off x="6400800" y="4229100"/>
            <a:ext cx="914400" cy="190500"/>
          </a:xfrm>
          <a:prstGeom prst="line">
            <a:avLst/>
          </a:prstGeom>
          <a:ln w="57150" cap="flat" cmpd="sng">
            <a:solidFill>
              <a:srgbClr val="BA0003"/>
            </a:solidFill>
            <a:prstDash val="solid"/>
            <a:headEnd type="none" w="med" len="med"/>
            <a:tailEnd type="triangle" w="med" len="med"/>
          </a:ln>
        </p:spPr>
      </p:sp>
      <p:sp>
        <p:nvSpPr>
          <p:cNvPr id="48148" name="Line 41"/>
          <p:cNvSpPr/>
          <p:nvPr/>
        </p:nvSpPr>
        <p:spPr>
          <a:xfrm flipH="1" flipV="1">
            <a:off x="5029200" y="3695700"/>
            <a:ext cx="457200" cy="508000"/>
          </a:xfrm>
          <a:prstGeom prst="line">
            <a:avLst/>
          </a:prstGeom>
          <a:ln w="57150" cap="flat" cmpd="sng">
            <a:solidFill>
              <a:srgbClr val="BA0003"/>
            </a:solidFill>
            <a:prstDash val="solid"/>
            <a:headEnd type="none" w="med" len="med"/>
            <a:tailEnd type="triangle" w="med" len="med"/>
          </a:ln>
        </p:spPr>
      </p:sp>
      <p:sp>
        <p:nvSpPr>
          <p:cNvPr id="48149" name="Line 42"/>
          <p:cNvSpPr/>
          <p:nvPr/>
        </p:nvSpPr>
        <p:spPr>
          <a:xfrm flipH="1">
            <a:off x="5943600" y="3556000"/>
            <a:ext cx="304800" cy="698500"/>
          </a:xfrm>
          <a:prstGeom prst="line">
            <a:avLst/>
          </a:prstGeom>
          <a:ln w="57150" cap="flat" cmpd="sng">
            <a:solidFill>
              <a:srgbClr val="BA0003"/>
            </a:solidFill>
            <a:prstDash val="solid"/>
            <a:headEnd type="none" w="med" len="med"/>
            <a:tailEnd type="triangle" w="med" len="med"/>
          </a:ln>
        </p:spPr>
      </p:sp>
      <p:sp>
        <p:nvSpPr>
          <p:cNvPr id="48150" name="Line 43"/>
          <p:cNvSpPr/>
          <p:nvPr/>
        </p:nvSpPr>
        <p:spPr>
          <a:xfrm flipH="1" flipV="1">
            <a:off x="3962400" y="4152900"/>
            <a:ext cx="762000" cy="127000"/>
          </a:xfrm>
          <a:prstGeom prst="line">
            <a:avLst/>
          </a:prstGeom>
          <a:ln w="57150" cap="flat" cmpd="sng">
            <a:solidFill>
              <a:srgbClr val="BA0003"/>
            </a:solidFill>
            <a:prstDash val="solid"/>
            <a:headEnd type="none" w="med" len="med"/>
            <a:tailEnd type="triangle" w="med" len="med"/>
          </a:ln>
        </p:spPr>
      </p:sp>
      <p:sp>
        <p:nvSpPr>
          <p:cNvPr id="48151" name="Line 44"/>
          <p:cNvSpPr/>
          <p:nvPr/>
        </p:nvSpPr>
        <p:spPr>
          <a:xfrm flipH="1">
            <a:off x="2438400" y="4229100"/>
            <a:ext cx="685800" cy="0"/>
          </a:xfrm>
          <a:prstGeom prst="line">
            <a:avLst/>
          </a:prstGeom>
          <a:ln w="57150" cap="flat" cmpd="sng">
            <a:solidFill>
              <a:srgbClr val="BA0003"/>
            </a:solidFill>
            <a:prstDash val="soli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4915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Cloud Computing</a:t>
            </a:r>
            <a:endParaRPr dirty="0">
              <a:solidFill>
                <a:srgbClr val="EEB42D"/>
              </a:solidFill>
            </a:endParaRPr>
          </a:p>
        </p:txBody>
      </p:sp>
      <p:sp>
        <p:nvSpPr>
          <p:cNvPr id="12" name="Rectangle 11"/>
          <p:cNvSpPr/>
          <p:nvPr/>
        </p:nvSpPr>
        <p:spPr>
          <a:xfrm>
            <a:off x="457200" y="1104900"/>
            <a:ext cx="5638800" cy="4154488"/>
          </a:xfrm>
          <a:prstGeom prst="rect">
            <a:avLst/>
          </a:prstGeom>
        </p:spPr>
        <p:txBody>
          <a:bodyPr>
            <a:spAutoFit/>
          </a:bodyPr>
          <a:lstStyle/>
          <a:p>
            <a:pPr marL="318770" marR="0" lvl="0" indent="-285750" algn="just" defTabSz="914400" rtl="0" eaLnBrk="1" fontAlgn="auto" latinLnBrk="0" hangingPunct="1">
              <a:lnSpc>
                <a:spcPct val="100000"/>
              </a:lnSpc>
              <a:spcBef>
                <a:spcPct val="20000"/>
              </a:spcBef>
              <a:spcAft>
                <a:spcPts val="0"/>
              </a:spcAft>
              <a:buClr>
                <a:schemeClr val="accent3">
                  <a:lumMod val="50000"/>
                </a:schemeClr>
              </a:buClr>
              <a:buSzTx/>
              <a:buFont typeface="Wingdings" panose="05000000000000000000" pitchFamily="2" charset="2"/>
              <a:buChar char="Ø"/>
              <a:defRPr/>
            </a:pP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Cloud computing is </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Internet-based computing</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 whereby </a:t>
            </a:r>
            <a:r>
              <a:rPr kumimoji="0" lang="en-US" sz="2000" b="1" i="0" u="none" strike="noStrike" kern="1200" cap="none" spc="0" normalizeH="0" baseline="0" noProof="0" dirty="0">
                <a:ln>
                  <a:noFill/>
                </a:ln>
                <a:solidFill>
                  <a:srgbClr val="00B0F0"/>
                </a:solidFill>
                <a:effectLst/>
                <a:uLnTx/>
                <a:uFillTx/>
                <a:latin typeface="Cambria" panose="02040503050406030204" pitchFamily="18" charset="0"/>
                <a:ea typeface="+mn-ea"/>
                <a:cs typeface="+mn-cs"/>
              </a:rPr>
              <a:t>shared resources, software, and information</a:t>
            </a:r>
            <a:r>
              <a:rPr kumimoji="0" lang="en-US" sz="2000" b="0" i="0" u="none" strike="noStrike" kern="1200" cap="none" spc="0" normalizeH="0" baseline="0" noProof="0" dirty="0">
                <a:ln>
                  <a:noFill/>
                </a:ln>
                <a:solidFill>
                  <a:srgbClr val="00B0F0"/>
                </a:solidFill>
                <a:effectLst/>
                <a:uLnTx/>
                <a:uFillTx/>
                <a:latin typeface="Cambria" panose="02040503050406030204" pitchFamily="18" charset="0"/>
                <a:ea typeface="+mn-ea"/>
                <a:cs typeface="+mn-cs"/>
              </a:rPr>
              <a:t> </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are provided to computers and other devices </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on demand</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 like the electricity grid.</a:t>
            </a:r>
            <a:endPar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endParaRPr>
          </a:p>
          <a:p>
            <a:pPr marL="318770" marR="0" lvl="1" indent="-285750" algn="just" defTabSz="914400" rtl="0" eaLnBrk="1" fontAlgn="auto" latinLnBrk="0" hangingPunct="1">
              <a:lnSpc>
                <a:spcPct val="100000"/>
              </a:lnSpc>
              <a:spcBef>
                <a:spcPct val="20000"/>
              </a:spcBef>
              <a:spcAft>
                <a:spcPts val="0"/>
              </a:spcAft>
              <a:buClr>
                <a:schemeClr val="accent3">
                  <a:lumMod val="50000"/>
                </a:schemeClr>
              </a:buClr>
              <a:buSzTx/>
              <a:buFont typeface="Wingdings" panose="05000000000000000000" pitchFamily="2" charset="2"/>
              <a:buChar char="Ø"/>
              <a:defRPr/>
            </a:pP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A Cloud is a type of </a:t>
            </a:r>
            <a:r>
              <a:rPr kumimoji="0" lang="en-US" sz="2000" b="1" i="0" u="none" strike="noStrike" kern="1200" cap="none" spc="0" normalizeH="0" baseline="0" noProof="0" dirty="0">
                <a:ln>
                  <a:noFill/>
                </a:ln>
                <a:solidFill>
                  <a:srgbClr val="00B0F0"/>
                </a:solidFill>
                <a:effectLst/>
                <a:uLnTx/>
                <a:uFillTx/>
                <a:latin typeface="Cambria" panose="02040503050406030204" pitchFamily="18" charset="0"/>
                <a:ea typeface="+mn-ea"/>
                <a:cs typeface="+mn-cs"/>
              </a:rPr>
              <a:t>parallel and distributed system</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 </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consisting of a collection of interconnected and </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virtualized computers </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that are </a:t>
            </a:r>
            <a:r>
              <a:rPr kumimoji="0" lang="en-US" sz="2000" b="1" i="0" u="none" strike="noStrike" kern="1200" cap="none" spc="0" normalizeH="0" baseline="0" noProof="0" dirty="0">
                <a:ln>
                  <a:noFill/>
                </a:ln>
                <a:solidFill>
                  <a:srgbClr val="00B0F0"/>
                </a:solidFill>
                <a:effectLst/>
                <a:uLnTx/>
                <a:uFillTx/>
                <a:latin typeface="Cambria" panose="02040503050406030204" pitchFamily="18" charset="0"/>
                <a:ea typeface="+mn-ea"/>
                <a:cs typeface="+mn-cs"/>
              </a:rPr>
              <a:t>dynamically provisioned</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 </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and presented as one or more unified computing resources based on </a:t>
            </a:r>
            <a:r>
              <a:rPr kumimoji="0" lang="en-US" sz="2000" b="1"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service-level agreements </a:t>
            </a:r>
            <a:r>
              <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rPr>
              <a:t>established through negotiation between the service provider and consumers.</a:t>
            </a:r>
            <a:endParaRPr kumimoji="0" lang="en-US" sz="2000" b="0" i="0" u="none" strike="noStrike" kern="1200" cap="none" spc="0" normalizeH="0" baseline="0" noProof="0" dirty="0">
              <a:ln>
                <a:noFill/>
              </a:ln>
              <a:solidFill>
                <a:srgbClr val="EEB42D"/>
              </a:solidFill>
              <a:effectLst/>
              <a:uLnTx/>
              <a:uFillTx/>
              <a:latin typeface="Cambria" panose="02040503050406030204" pitchFamily="18" charset="0"/>
              <a:ea typeface="+mn-ea"/>
              <a:cs typeface="+mn-cs"/>
            </a:endParaRPr>
          </a:p>
        </p:txBody>
      </p:sp>
      <p:pic>
        <p:nvPicPr>
          <p:cNvPr id="13" name="Picture 4" descr="government datacentres"/>
          <p:cNvPicPr>
            <a:picLocks noChangeAspect="1" noChangeArrowheads="1"/>
          </p:cNvPicPr>
          <p:nvPr/>
        </p:nvPicPr>
        <p:blipFill>
          <a:blip r:embed="rId1" cstate="print"/>
          <a:srcRect/>
          <a:stretch>
            <a:fillRect/>
          </a:stretch>
        </p:blipFill>
        <p:spPr bwMode="auto">
          <a:xfrm>
            <a:off x="6324600" y="952500"/>
            <a:ext cx="2245734" cy="1986166"/>
          </a:xfrm>
          <a:prstGeom prst="roundRect">
            <a:avLst>
              <a:gd name="adj" fmla="val 3412"/>
            </a:avLst>
          </a:prstGeom>
          <a:noFill/>
          <a:ln>
            <a:solidFill>
              <a:schemeClr val="accent1"/>
            </a:solidFill>
          </a:ln>
          <a:effectLst>
            <a:outerShdw blurRad="63500" sx="102000" sy="102000" algn="ctr" rotWithShape="0">
              <a:prstClr val="black">
                <a:alpha val="40000"/>
              </a:prstClr>
            </a:outerShdw>
          </a:effectLst>
        </p:spPr>
      </p:pic>
      <p:pic>
        <p:nvPicPr>
          <p:cNvPr id="49158" name="Picture 4" descr="http://cloudcomputingserver.net/wp-content/uploads/2010/06/cloud-computing-server-001.jpg"/>
          <p:cNvPicPr>
            <a:picLocks noChangeAspect="1"/>
          </p:cNvPicPr>
          <p:nvPr/>
        </p:nvPicPr>
        <p:blipFill>
          <a:blip r:embed="rId2"/>
          <a:stretch>
            <a:fillRect/>
          </a:stretch>
        </p:blipFill>
        <p:spPr>
          <a:xfrm>
            <a:off x="6248400" y="3086100"/>
            <a:ext cx="2590800" cy="2057400"/>
          </a:xfrm>
          <a:prstGeom prst="rect">
            <a:avLst/>
          </a:prstGeom>
          <a:noFill/>
          <a:ln w="9525">
            <a:noFill/>
          </a:ln>
        </p:spPr>
      </p:pic>
    </p:spTree>
  </p:cSld>
  <p:clrMapOvr>
    <a:masterClrMapping/>
  </p:clrMapOvr>
  <p:timing>
    <p:tnLst>
      <p:par>
        <p:cTn id="1" dur="indefinite" restart="never" nodeType="tmRoot"/>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017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Properties &amp; Characteristics</a:t>
            </a:r>
            <a:endParaRPr dirty="0">
              <a:solidFill>
                <a:srgbClr val="EEB42D"/>
              </a:solidFill>
            </a:endParaRPr>
          </a:p>
        </p:txBody>
      </p:sp>
      <p:pic>
        <p:nvPicPr>
          <p:cNvPr id="8" name="Picture 5" descr="http://upload.wikimedia.org/wikipedia/commons/9/94/Cloud.jpg"/>
          <p:cNvPicPr>
            <a:picLocks noChangeAspect="1" noChangeArrowheads="1"/>
          </p:cNvPicPr>
          <p:nvPr/>
        </p:nvPicPr>
        <p:blipFill>
          <a:blip r:embed="rId1" cstate="print">
            <a:duotone>
              <a:schemeClr val="accent1">
                <a:shade val="45000"/>
                <a:satMod val="135000"/>
              </a:schemeClr>
              <a:prstClr val="white"/>
            </a:duotone>
          </a:blip>
          <a:srcRect b="6604"/>
          <a:stretch>
            <a:fillRect/>
          </a:stretch>
        </p:blipFill>
        <p:spPr bwMode="auto">
          <a:xfrm>
            <a:off x="457200" y="495300"/>
            <a:ext cx="8077200" cy="5657850"/>
          </a:xfrm>
          <a:prstGeom prst="ellipse">
            <a:avLst/>
          </a:prstGeom>
          <a:ln>
            <a:noFill/>
          </a:ln>
          <a:effectLst>
            <a:softEdge rad="317500"/>
          </a:effectLst>
        </p:spPr>
      </p:pic>
      <p:pic>
        <p:nvPicPr>
          <p:cNvPr id="50181" name="Picture 4"/>
          <p:cNvPicPr>
            <a:picLocks noChangeAspect="1"/>
          </p:cNvPicPr>
          <p:nvPr/>
        </p:nvPicPr>
        <p:blipFill>
          <a:blip r:embed="rId2"/>
          <a:stretch>
            <a:fillRect/>
          </a:stretch>
        </p:blipFill>
        <p:spPr>
          <a:xfrm>
            <a:off x="1219200" y="1028700"/>
            <a:ext cx="7259638" cy="43434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120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IaaS</a:t>
            </a:r>
            <a:endParaRPr dirty="0">
              <a:solidFill>
                <a:srgbClr val="EEB42D"/>
              </a:solidFill>
            </a:endParaRPr>
          </a:p>
        </p:txBody>
      </p:sp>
      <p:sp>
        <p:nvSpPr>
          <p:cNvPr id="6" name="Rectangle 5"/>
          <p:cNvSpPr/>
          <p:nvPr/>
        </p:nvSpPr>
        <p:spPr>
          <a:xfrm>
            <a:off x="762000" y="1104900"/>
            <a:ext cx="7543800" cy="3970338"/>
          </a:xfrm>
          <a:prstGeom prst="rect">
            <a:avLst/>
          </a:prstGeom>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Infrastructure as a Service – </a:t>
            </a:r>
            <a:r>
              <a:rPr kumimoji="0" lang="en-US"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IaaS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capability provided to the consumer is to provision processing, storage, networks, and other fundamental computing resources where the consumer is able to deploy and run arbitrary software, which can include operating systems and applications.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consumer does not manage or control the underlying cloud infrastructure but has control over operating systems, storage, deployed applications, and possibly limited control of select networking components .</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847725" marR="0" lvl="2" indent="6667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Examples :</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273175" marR="0" lvl="3" indent="9842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Amazon EC2</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273175" marR="0" lvl="3" indent="9842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Eucalyputs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273175" marR="0" lvl="3" indent="9842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OpenNebula</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1273175" marR="0" lvl="3" indent="9842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 etc</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222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PaaS</a:t>
            </a:r>
            <a:endParaRPr dirty="0">
              <a:solidFill>
                <a:srgbClr val="EEB42D"/>
              </a:solidFill>
            </a:endParaRPr>
          </a:p>
        </p:txBody>
      </p:sp>
      <p:sp>
        <p:nvSpPr>
          <p:cNvPr id="6" name="Rectangle 5"/>
          <p:cNvSpPr/>
          <p:nvPr/>
        </p:nvSpPr>
        <p:spPr>
          <a:xfrm>
            <a:off x="762000" y="1104900"/>
            <a:ext cx="7543800" cy="369411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Platform as a Service – </a:t>
            </a:r>
            <a:r>
              <a:rPr kumimoji="0" lang="en-US"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PaaS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capability provided to the consumer is to deploy onto the cloud infrastructure consumer-created or acquired applications created using programming languages and tools supported by the provider.</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consumer does not manage or control the underlying cloud infrastructure including network, servers, operating systems, or storage, but has control over the deployed applications and possibly application hosting environment configurations.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Examples :</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847725" marR="0" lvl="2" indent="6667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Microsoft Windows Azure</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847725" marR="0" lvl="2" indent="6667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Google App Engine</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smtClean="0">
                <a:ln>
                  <a:noFill/>
                </a:ln>
                <a:solidFill>
                  <a:srgbClr val="EEB42D"/>
                </a:solidFill>
                <a:effectLst/>
                <a:uLnTx/>
                <a:uFillTx/>
                <a:latin typeface="Arial" panose="020B0604020202020204" pitchFamily="34" charset="0"/>
                <a:ea typeface="+mn-ea"/>
                <a:cs typeface="+mn-cs"/>
              </a:rPr>
              <a:t>	</a:t>
            </a:r>
            <a:r>
              <a:rPr kumimoji="0" lang="en-US" sz="1800" b="0" i="0" u="none" strike="noStrike" kern="1200" cap="none" spc="0" normalizeH="0" baseline="0" noProof="0" dirty="0" err="1" smtClean="0">
                <a:ln>
                  <a:noFill/>
                </a:ln>
                <a:solidFill>
                  <a:srgbClr val="EEB42D"/>
                </a:solidFill>
                <a:effectLst/>
                <a:uLnTx/>
                <a:uFillTx/>
                <a:latin typeface="Arial" panose="020B0604020202020204" pitchFamily="34" charset="0"/>
                <a:ea typeface="+mn-ea"/>
                <a:cs typeface="+mn-cs"/>
              </a:rPr>
              <a:t>Hadoop</a:t>
            </a:r>
            <a:r>
              <a:rPr kumimoji="0" lang="en-US" sz="1800" b="0" i="0" u="none" strike="noStrike" kern="1200" cap="none" spc="0" normalizeH="0" baseline="0" noProof="0" dirty="0" smtClean="0">
                <a:ln>
                  <a:noFill/>
                </a:ln>
                <a:solidFill>
                  <a:srgbClr val="EEB42D"/>
                </a:solidFill>
                <a:effectLst/>
                <a:uLnTx/>
                <a:uFillTx/>
                <a:latin typeface="Arial" panose="020B0604020202020204" pitchFamily="34" charset="0"/>
                <a:ea typeface="+mn-ea"/>
                <a:cs typeface="+mn-cs"/>
              </a:rPr>
              <a:t>(</a:t>
            </a:r>
            <a:r>
              <a:rPr kumimoji="0" lang="en-IN" sz="1800" b="0" i="0" u="none" strike="noStrike" kern="1200" cap="none" spc="0" normalizeH="0" baseline="0" noProof="0" dirty="0" smtClean="0">
                <a:ln>
                  <a:noFill/>
                </a:ln>
                <a:solidFill>
                  <a:srgbClr val="EEB42D"/>
                </a:solidFill>
                <a:effectLst/>
                <a:uLnTx/>
                <a:uFillTx/>
                <a:latin typeface="Arial" panose="020B0604020202020204" pitchFamily="34" charset="0"/>
                <a:ea typeface="+mn-ea"/>
                <a:cs typeface="+mn-cs"/>
              </a:rPr>
              <a:t>High Availability Distributed Object Oriented Platform)</a:t>
            </a:r>
            <a:endParaRPr kumimoji="0" lang="en-IN" sz="1800" b="0" i="0" u="none" strike="noStrike" kern="1200" cap="none" spc="0" normalizeH="0" baseline="0" noProof="0" dirty="0" smtClean="0">
              <a:ln>
                <a:noFill/>
              </a:ln>
              <a:solidFill>
                <a:srgbClr val="EEB42D"/>
              </a:solidFill>
              <a:effectLst/>
              <a:uLnTx/>
              <a:uFillTx/>
              <a:latin typeface="Arial" panose="020B0604020202020204" pitchFamily="34" charset="0"/>
              <a:ea typeface="+mn-ea"/>
              <a:cs typeface="+mn-cs"/>
            </a:endParaRPr>
          </a:p>
          <a:p>
            <a:pPr marL="847725" marR="0" lvl="2" indent="66675" algn="l" defTabSz="914400" rtl="0" eaLnBrk="0" fontAlgn="base" latinLnBrk="0" hangingPunct="0">
              <a:lnSpc>
                <a:spcPct val="100000"/>
              </a:lnSpc>
              <a:spcBef>
                <a:spcPct val="0"/>
              </a:spcBef>
              <a:spcAft>
                <a:spcPct val="0"/>
              </a:spcAft>
              <a:buClrTx/>
              <a:buSzTx/>
              <a:buFontTx/>
              <a:buNone/>
              <a:defRPr/>
            </a:pPr>
            <a:r>
              <a:rPr kumimoji="0" lang="en-US" altLang="zh-TW" sz="1800" b="0" i="0" u="none" strike="noStrike" kern="1200" cap="none" spc="0" normalizeH="0" baseline="0" noProof="0" dirty="0" smtClean="0">
                <a:ln>
                  <a:noFill/>
                </a:ln>
                <a:solidFill>
                  <a:srgbClr val="EEB42D"/>
                </a:solidFill>
                <a:effectLst/>
                <a:uLnTx/>
                <a:uFillTx/>
                <a:latin typeface="Arial" panose="020B0604020202020204" pitchFamily="34" charset="0"/>
                <a:ea typeface="+mn-ea"/>
                <a:cs typeface="+mn-cs"/>
              </a:rPr>
              <a:t>… </a:t>
            </a:r>
            <a:r>
              <a:rPr kumimoji="0" lang="en-US" altLang="zh-TW"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etc</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7171" name="Rectangle 4"/>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sz="2900" dirty="0">
                <a:solidFill>
                  <a:srgbClr val="EEB42D"/>
                </a:solidFill>
              </a:rPr>
              <a:t>The Advantages/Uses of Network</a:t>
            </a:r>
            <a:endParaRPr sz="2900" dirty="0">
              <a:solidFill>
                <a:srgbClr val="EEB42D"/>
              </a:solidFill>
            </a:endParaRPr>
          </a:p>
        </p:txBody>
      </p:sp>
      <p:sp>
        <p:nvSpPr>
          <p:cNvPr id="7172" name="Rectangle 51"/>
          <p:cNvSpPr/>
          <p:nvPr/>
        </p:nvSpPr>
        <p:spPr>
          <a:xfrm>
            <a:off x="990600" y="1181100"/>
            <a:ext cx="7239000" cy="3416300"/>
          </a:xfrm>
          <a:prstGeom prst="rect">
            <a:avLst/>
          </a:prstGeom>
          <a:noFill/>
          <a:ln w="9525">
            <a:noFill/>
          </a:ln>
        </p:spPr>
        <p:txBody>
          <a:bodyPr>
            <a:spAutoFit/>
          </a:bodyPr>
          <a:p>
            <a:r>
              <a:rPr lang="en-IN" altLang="x-none" dirty="0">
                <a:solidFill>
                  <a:srgbClr val="0070C0"/>
                </a:solidFill>
                <a:latin typeface="Arial" panose="020B0604020202020204" pitchFamily="34" charset="0"/>
              </a:rPr>
              <a:t>Simultaneous Access</a:t>
            </a:r>
            <a:endParaRPr lang="en-IN" altLang="x-none" dirty="0">
              <a:solidFill>
                <a:srgbClr val="0070C0"/>
              </a:solidFill>
              <a:latin typeface="Arial" panose="020B0604020202020204" pitchFamily="34" charset="0"/>
            </a:endParaRPr>
          </a:p>
          <a:p>
            <a:pPr marL="767080" lvl="1" indent="-342900">
              <a:buFont typeface="Wingdings" panose="05000000000000000000" pitchFamily="2" charset="2"/>
              <a:buChar char="Ø"/>
            </a:pPr>
            <a:r>
              <a:rPr lang="en-IN" altLang="x-none" dirty="0">
                <a:solidFill>
                  <a:srgbClr val="EEB42D"/>
                </a:solidFill>
                <a:latin typeface="Arial" panose="020B0604020202020204" pitchFamily="34" charset="0"/>
              </a:rPr>
              <a:t>There are moments in any business when several workers may need to use the same data at the same time.</a:t>
            </a:r>
            <a:endParaRPr lang="en-IN" altLang="x-none" dirty="0">
              <a:solidFill>
                <a:srgbClr val="EEB42D"/>
              </a:solidFill>
              <a:latin typeface="Arial" panose="020B0604020202020204" pitchFamily="34" charset="0"/>
            </a:endParaRPr>
          </a:p>
          <a:p>
            <a:r>
              <a:rPr lang="en-IN" altLang="x-none" dirty="0">
                <a:solidFill>
                  <a:srgbClr val="0070C0"/>
                </a:solidFill>
                <a:latin typeface="Arial" panose="020B0604020202020204" pitchFamily="34" charset="0"/>
              </a:rPr>
              <a:t>Shared Peripheral Devices</a:t>
            </a:r>
            <a:endParaRPr lang="en-IN" altLang="x-none" dirty="0">
              <a:solidFill>
                <a:srgbClr val="0070C0"/>
              </a:solidFill>
              <a:latin typeface="Arial" panose="020B0604020202020204" pitchFamily="34" charset="0"/>
            </a:endParaRPr>
          </a:p>
          <a:p>
            <a:endParaRPr lang="en-IN" altLang="x-none" dirty="0">
              <a:solidFill>
                <a:srgbClr val="0070C0"/>
              </a:solidFill>
              <a:latin typeface="Arial" panose="020B0604020202020204" pitchFamily="34" charset="0"/>
            </a:endParaRPr>
          </a:p>
          <a:p>
            <a:r>
              <a:rPr lang="en-IN" altLang="x-none" dirty="0">
                <a:solidFill>
                  <a:srgbClr val="0070C0"/>
                </a:solidFill>
                <a:latin typeface="Arial" panose="020B0604020202020204" pitchFamily="34" charset="0"/>
              </a:rPr>
              <a:t>Personal Communications</a:t>
            </a:r>
            <a:endParaRPr lang="en-IN" altLang="x-none" dirty="0">
              <a:solidFill>
                <a:srgbClr val="0070C0"/>
              </a:solidFill>
              <a:latin typeface="Arial" panose="020B0604020202020204" pitchFamily="34" charset="0"/>
            </a:endParaRPr>
          </a:p>
          <a:p>
            <a:pPr marL="767080" lvl="1" indent="-342900">
              <a:buFont typeface="Wingdings" panose="05000000000000000000" pitchFamily="2" charset="2"/>
              <a:buChar char="Ø"/>
            </a:pPr>
            <a:r>
              <a:rPr lang="en-IN" altLang="x-none" dirty="0">
                <a:solidFill>
                  <a:srgbClr val="EEB42D"/>
                </a:solidFill>
                <a:latin typeface="Arial" panose="020B0604020202020204" pitchFamily="34" charset="0"/>
              </a:rPr>
              <a:t>Videoconferencing</a:t>
            </a:r>
            <a:endParaRPr lang="en-IN" altLang="x-none" dirty="0">
              <a:solidFill>
                <a:srgbClr val="EEB42D"/>
              </a:solidFill>
              <a:latin typeface="Arial" panose="020B0604020202020204" pitchFamily="34" charset="0"/>
            </a:endParaRPr>
          </a:p>
          <a:p>
            <a:pPr marL="767080" lvl="1" indent="-342900">
              <a:buFont typeface="Wingdings" panose="05000000000000000000" pitchFamily="2" charset="2"/>
              <a:buChar char="Ø"/>
            </a:pPr>
            <a:r>
              <a:rPr lang="en-IN" altLang="x-none" dirty="0">
                <a:solidFill>
                  <a:srgbClr val="EEB42D"/>
                </a:solidFill>
                <a:latin typeface="Arial" panose="020B0604020202020204" pitchFamily="34" charset="0"/>
              </a:rPr>
              <a:t>Voice over Internet Protocol (VoIP):-VoIP transmits the sound of voice over a computer network using the Internet Protocol (IP ) rather than sending  the signal over traditional phone wires</a:t>
            </a:r>
            <a:endParaRPr lang="en-IN" altLang="x-none" dirty="0">
              <a:solidFill>
                <a:srgbClr val="EEB42D"/>
              </a:solidFill>
              <a:latin typeface="Arial" panose="020B0604020202020204" pitchFamily="34" charset="0"/>
            </a:endParaRPr>
          </a:p>
          <a:p>
            <a:r>
              <a:rPr lang="en-IN" altLang="x-none" dirty="0">
                <a:solidFill>
                  <a:srgbClr val="0070C0"/>
                </a:solidFill>
                <a:latin typeface="Arial" panose="020B0604020202020204" pitchFamily="34" charset="0"/>
              </a:rPr>
              <a:t>Easier Data Backup</a:t>
            </a:r>
            <a:endParaRPr lang="en-IN" altLang="x-none" dirty="0">
              <a:solidFill>
                <a:srgbClr val="0070C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xEl>
                                              <p:charRg st="0" end="20"/>
                                            </p:txEl>
                                          </p:spTgt>
                                        </p:tgtEl>
                                        <p:attrNameLst>
                                          <p:attrName>style.visibility</p:attrName>
                                        </p:attrNameLst>
                                      </p:cBhvr>
                                      <p:to>
                                        <p:strVal val="visible"/>
                                      </p:to>
                                    </p:set>
                                    <p:animEffect transition="in" filter="wipe(down)">
                                      <p:cBhvr>
                                        <p:cTn id="7" dur="500"/>
                                        <p:tgtEl>
                                          <p:spTgt spid="7172">
                                            <p:txEl>
                                              <p:charRg st="0" end="2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72">
                                            <p:txEl>
                                              <p:charRg st="20" end="123"/>
                                            </p:txEl>
                                          </p:spTgt>
                                        </p:tgtEl>
                                        <p:attrNameLst>
                                          <p:attrName>style.visibility</p:attrName>
                                        </p:attrNameLst>
                                      </p:cBhvr>
                                      <p:to>
                                        <p:strVal val="visible"/>
                                      </p:to>
                                    </p:set>
                                    <p:animEffect transition="in" filter="wipe(down)">
                                      <p:cBhvr>
                                        <p:cTn id="10" dur="500"/>
                                        <p:tgtEl>
                                          <p:spTgt spid="7172">
                                            <p:txEl>
                                              <p:charRg st="20" end="12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172">
                                            <p:txEl>
                                              <p:charRg st="123" end="149"/>
                                            </p:txEl>
                                          </p:spTgt>
                                        </p:tgtEl>
                                        <p:attrNameLst>
                                          <p:attrName>style.visibility</p:attrName>
                                        </p:attrNameLst>
                                      </p:cBhvr>
                                      <p:to>
                                        <p:strVal val="visible"/>
                                      </p:to>
                                    </p:set>
                                    <p:animEffect transition="in" filter="wipe(down)">
                                      <p:cBhvr>
                                        <p:cTn id="15" dur="500"/>
                                        <p:tgtEl>
                                          <p:spTgt spid="7172">
                                            <p:txEl>
                                              <p:charRg st="123" end="14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172">
                                            <p:txEl>
                                              <p:charRg st="150" end="174"/>
                                            </p:txEl>
                                          </p:spTgt>
                                        </p:tgtEl>
                                        <p:attrNameLst>
                                          <p:attrName>style.visibility</p:attrName>
                                        </p:attrNameLst>
                                      </p:cBhvr>
                                      <p:to>
                                        <p:strVal val="visible"/>
                                      </p:to>
                                    </p:set>
                                    <p:animEffect transition="in" filter="wipe(down)">
                                      <p:cBhvr>
                                        <p:cTn id="20" dur="500"/>
                                        <p:tgtEl>
                                          <p:spTgt spid="7172">
                                            <p:txEl>
                                              <p:charRg st="150" end="174"/>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172">
                                            <p:txEl>
                                              <p:charRg st="174" end="192"/>
                                            </p:txEl>
                                          </p:spTgt>
                                        </p:tgtEl>
                                        <p:attrNameLst>
                                          <p:attrName>style.visibility</p:attrName>
                                        </p:attrNameLst>
                                      </p:cBhvr>
                                      <p:to>
                                        <p:strVal val="visible"/>
                                      </p:to>
                                    </p:set>
                                    <p:animEffect transition="in" filter="wipe(down)">
                                      <p:cBhvr>
                                        <p:cTn id="23" dur="500"/>
                                        <p:tgtEl>
                                          <p:spTgt spid="7172">
                                            <p:txEl>
                                              <p:charRg st="174" end="19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172">
                                            <p:txEl>
                                              <p:charRg st="192" end="382"/>
                                            </p:txEl>
                                          </p:spTgt>
                                        </p:tgtEl>
                                        <p:attrNameLst>
                                          <p:attrName>style.visibility</p:attrName>
                                        </p:attrNameLst>
                                      </p:cBhvr>
                                      <p:to>
                                        <p:strVal val="visible"/>
                                      </p:to>
                                    </p:set>
                                    <p:animEffect transition="in" filter="wipe(down)">
                                      <p:cBhvr>
                                        <p:cTn id="26" dur="500"/>
                                        <p:tgtEl>
                                          <p:spTgt spid="7172">
                                            <p:txEl>
                                              <p:charRg st="192" end="38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172">
                                            <p:txEl>
                                              <p:charRg st="382" end="401"/>
                                            </p:txEl>
                                          </p:spTgt>
                                        </p:tgtEl>
                                        <p:attrNameLst>
                                          <p:attrName>style.visibility</p:attrName>
                                        </p:attrNameLst>
                                      </p:cBhvr>
                                      <p:to>
                                        <p:strVal val="visible"/>
                                      </p:to>
                                    </p:set>
                                    <p:animEffect transition="in" filter="wipe(down)">
                                      <p:cBhvr>
                                        <p:cTn id="31" dur="500"/>
                                        <p:tgtEl>
                                          <p:spTgt spid="7172">
                                            <p:txEl>
                                              <p:charRg st="382" end="4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3251"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SaaS</a:t>
            </a:r>
            <a:endParaRPr dirty="0">
              <a:solidFill>
                <a:srgbClr val="EEB42D"/>
              </a:solidFill>
            </a:endParaRPr>
          </a:p>
        </p:txBody>
      </p:sp>
      <p:sp>
        <p:nvSpPr>
          <p:cNvPr id="6" name="Rectangle 5"/>
          <p:cNvSpPr/>
          <p:nvPr/>
        </p:nvSpPr>
        <p:spPr>
          <a:xfrm>
            <a:off x="762000" y="1104900"/>
            <a:ext cx="7543800" cy="34163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Software as a Service – </a:t>
            </a:r>
            <a:r>
              <a:rPr kumimoji="0" lang="en-US" sz="1800" b="0" i="0" u="none" strike="noStrike" kern="1200" cap="none" spc="0" normalizeH="0" baseline="0" noProof="0" dirty="0" err="1">
                <a:ln>
                  <a:noFill/>
                </a:ln>
                <a:solidFill>
                  <a:srgbClr val="EEB42D"/>
                </a:solidFill>
                <a:effectLst/>
                <a:uLnTx/>
                <a:uFillTx/>
                <a:latin typeface="Arial" panose="020B0604020202020204" pitchFamily="34" charset="0"/>
                <a:ea typeface="+mn-ea"/>
                <a:cs typeface="+mn-cs"/>
              </a:rPr>
              <a:t>SaaS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capability provided to the consumer is to use the provider’s applications running on a cloud infrastructure. The applications are accessible from various client devices through a thin client interface such as a web browser (e.g., web-based email).</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 consumer does not manage or control the underlying cloud infrastructure including network, servers, operating systems, storage, or even individual application capabilities, with the possible exception of limited user-specific application configuration settings.</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Examples :</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Google Apps (e.g., Gmail, Google Docs, Google sites, …etc)</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424180" marR="0" lvl="1" indent="33655"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Tree>
  </p:cSld>
  <p:clrMapOvr>
    <a:masterClrMapping/>
  </p:clrMapOvr>
  <p:timing>
    <p:tnLst>
      <p:par>
        <p:cTn id="1" dur="indefinite" restart="never" nodeType="tmRoot"/>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54275"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Cloud-Deployment Model</a:t>
            </a:r>
            <a:endParaRPr dirty="0">
              <a:solidFill>
                <a:srgbClr val="EEB42D"/>
              </a:solidFill>
            </a:endParaRPr>
          </a:p>
        </p:txBody>
      </p:sp>
      <p:sp>
        <p:nvSpPr>
          <p:cNvPr id="6" name="Rectangle 5"/>
          <p:cNvSpPr/>
          <p:nvPr/>
        </p:nvSpPr>
        <p:spPr>
          <a:xfrm>
            <a:off x="762000" y="1104900"/>
            <a:ext cx="7543800" cy="14779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There are four primary cloud deployment models :</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Public Cloud</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Private Cloud</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Community Cloud</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defRPr/>
            </a:pPr>
            <a:r>
              <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rPr>
              <a:t>Hybrid Cloud</a:t>
            </a:r>
            <a:endParaRPr kumimoji="0" lang="en-US" sz="1800" b="0" i="0" u="none" strike="noStrike" kern="1200" cap="none" spc="0" normalizeH="0" baseline="0" noProof="0" dirty="0">
              <a:ln>
                <a:noFill/>
              </a:ln>
              <a:solidFill>
                <a:srgbClr val="EEB42D"/>
              </a:solidFill>
              <a:effectLst/>
              <a:uLnTx/>
              <a:uFillTx/>
              <a:latin typeface="Arial" panose="020B0604020202020204" pitchFamily="34" charset="0"/>
              <a:ea typeface="+mn-ea"/>
              <a:cs typeface="+mn-cs"/>
            </a:endParaRPr>
          </a:p>
        </p:txBody>
      </p:sp>
      <p:sp>
        <p:nvSpPr>
          <p:cNvPr id="54277" name="Rectangle 4"/>
          <p:cNvSpPr/>
          <p:nvPr/>
        </p:nvSpPr>
        <p:spPr>
          <a:xfrm>
            <a:off x="3697288" y="2673350"/>
            <a:ext cx="1749425" cy="368300"/>
          </a:xfrm>
          <a:prstGeom prst="rect">
            <a:avLst/>
          </a:prstGeom>
          <a:noFill/>
          <a:ln w="9525">
            <a:noFill/>
          </a:ln>
        </p:spPr>
        <p:txBody>
          <a:bodyPr wrap="none">
            <a:spAutoFit/>
          </a:bodyPr>
          <a:p>
            <a:r>
              <a:rPr i="1" dirty="0">
                <a:latin typeface="Arial" panose="020B0604020202020204" pitchFamily="34" charset="0"/>
              </a:rPr>
              <a:t>Homogeneous </a:t>
            </a:r>
            <a:endParaRPr i="1" dirty="0">
              <a:latin typeface="Arial" panose="020B0604020202020204" pitchFamily="34" charset="0"/>
            </a:endParaRPr>
          </a:p>
        </p:txBody>
      </p:sp>
      <p:graphicFrame>
        <p:nvGraphicFramePr>
          <p:cNvPr id="7" name="Table 6"/>
          <p:cNvGraphicFramePr>
            <a:graphicFrameLocks noGrp="1"/>
          </p:cNvGraphicFramePr>
          <p:nvPr/>
        </p:nvGraphicFramePr>
        <p:xfrm>
          <a:off x="990600" y="2611438"/>
          <a:ext cx="7162800" cy="2744788"/>
        </p:xfrm>
        <a:graphic>
          <a:graphicData uri="http://schemas.openxmlformats.org/drawingml/2006/table">
            <a:tbl>
              <a:tblPr firstRow="1" bandRow="1">
                <a:tableStyleId>{7DF18680-E054-41AD-8BC1-D1AEF772440D}</a:tableStyleId>
              </a:tblPr>
              <a:tblGrid>
                <a:gridCol w="1752600"/>
                <a:gridCol w="2667000"/>
                <a:gridCol w="2743200"/>
              </a:tblGrid>
              <a:tr h="338168">
                <a:tc>
                  <a:txBody>
                    <a:bodyPr/>
                    <a:lstStyle/>
                    <a:p>
                      <a:endParaRPr lang="en-US" dirty="0">
                        <a:solidFill>
                          <a:srgbClr val="EEB42D"/>
                        </a:solidFill>
                      </a:endParaRPr>
                    </a:p>
                  </a:txBody>
                  <a:tcPr>
                    <a:solidFill>
                      <a:schemeClr val="tx2"/>
                    </a:solidFill>
                  </a:tcPr>
                </a:tc>
                <a:tc>
                  <a:txBody>
                    <a:bodyPr/>
                    <a:lstStyle/>
                    <a:p>
                      <a:r>
                        <a:rPr lang="en-US" dirty="0" smtClean="0">
                          <a:solidFill>
                            <a:srgbClr val="0070C0"/>
                          </a:solidFill>
                        </a:rPr>
                        <a:t>Public Cloud</a:t>
                      </a:r>
                      <a:endParaRPr lang="en-US" dirty="0">
                        <a:solidFill>
                          <a:srgbClr val="0070C0"/>
                        </a:solidFill>
                      </a:endParaRPr>
                    </a:p>
                  </a:txBody>
                  <a:tcPr>
                    <a:solidFill>
                      <a:schemeClr val="tx2"/>
                    </a:solidFill>
                  </a:tcPr>
                </a:tc>
                <a:tc>
                  <a:txBody>
                    <a:bodyPr/>
                    <a:lstStyle/>
                    <a:p>
                      <a:r>
                        <a:rPr lang="en-US" dirty="0" smtClean="0">
                          <a:solidFill>
                            <a:srgbClr val="0070C0"/>
                          </a:solidFill>
                        </a:rPr>
                        <a:t>Private Cloud</a:t>
                      </a:r>
                      <a:endParaRPr lang="en-US" dirty="0">
                        <a:solidFill>
                          <a:srgbClr val="0070C0"/>
                        </a:solidFill>
                      </a:endParaRPr>
                    </a:p>
                  </a:txBody>
                  <a:tcPr>
                    <a:solidFill>
                      <a:schemeClr val="tx2"/>
                    </a:solidFill>
                  </a:tcPr>
                </a:tc>
              </a:tr>
              <a:tr h="352871">
                <a:tc>
                  <a:txBody>
                    <a:bodyPr/>
                    <a:lstStyle/>
                    <a:p>
                      <a:r>
                        <a:rPr lang="en-US" b="1" i="1" dirty="0" smtClean="0">
                          <a:solidFill>
                            <a:srgbClr val="EEB42D"/>
                          </a:solidFill>
                        </a:rPr>
                        <a:t>Infrastructure</a:t>
                      </a:r>
                      <a:endParaRPr lang="en-US" b="1" i="1" dirty="0">
                        <a:solidFill>
                          <a:srgbClr val="EEB42D"/>
                        </a:solidFill>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Homogeneous </a:t>
                      </a:r>
                      <a:endParaRPr lang="en-US" sz="1800" i="1" kern="1200" dirty="0">
                        <a:solidFill>
                          <a:srgbClr val="EEB42D"/>
                        </a:solidFill>
                        <a:latin typeface="+mn-lt"/>
                        <a:ea typeface="+mn-ea"/>
                        <a:cs typeface="+mn-cs"/>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Heterogeneous</a:t>
                      </a:r>
                      <a:endParaRPr lang="en-US" sz="1800" i="1" kern="1200" dirty="0">
                        <a:solidFill>
                          <a:srgbClr val="EEB42D"/>
                        </a:solidFill>
                        <a:latin typeface="+mn-lt"/>
                        <a:ea typeface="+mn-ea"/>
                        <a:cs typeface="+mn-cs"/>
                      </a:endParaRPr>
                    </a:p>
                  </a:txBody>
                  <a:tcPr anchor="ctr">
                    <a:solidFill>
                      <a:schemeClr val="tx2"/>
                    </a:solidFill>
                  </a:tcPr>
                </a:tc>
              </a:tr>
              <a:tr h="444182">
                <a:tc>
                  <a:txBody>
                    <a:bodyPr/>
                    <a:lstStyle/>
                    <a:p>
                      <a:r>
                        <a:rPr lang="en-US" b="1" i="1" dirty="0" smtClean="0">
                          <a:solidFill>
                            <a:srgbClr val="EEB42D"/>
                          </a:solidFill>
                        </a:rPr>
                        <a:t>Policy Model</a:t>
                      </a:r>
                      <a:endParaRPr lang="en-US" b="1" i="1" dirty="0" smtClean="0">
                        <a:solidFill>
                          <a:srgbClr val="EEB42D"/>
                        </a:solidFill>
                      </a:endParaRPr>
                    </a:p>
                  </a:txBody>
                  <a:tcPr anchor="ct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i="1" kern="1200" dirty="0" smtClean="0">
                          <a:solidFill>
                            <a:srgbClr val="EEB42D"/>
                          </a:solidFill>
                          <a:latin typeface="+mn-lt"/>
                          <a:ea typeface="+mn-ea"/>
                          <a:cs typeface="+mn-cs"/>
                        </a:rPr>
                        <a:t>Common defined</a:t>
                      </a:r>
                      <a:endParaRPr lang="en-US" sz="1800" i="1" kern="1200" dirty="0">
                        <a:solidFill>
                          <a:srgbClr val="EEB42D"/>
                        </a:solidFill>
                        <a:latin typeface="+mn-lt"/>
                        <a:ea typeface="+mn-ea"/>
                        <a:cs typeface="+mn-cs"/>
                      </a:endParaRPr>
                    </a:p>
                  </a:txBody>
                  <a:tcPr anchor="ct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i="1" kern="1200" dirty="0" smtClean="0">
                          <a:solidFill>
                            <a:srgbClr val="EEB42D"/>
                          </a:solidFill>
                          <a:latin typeface="+mn-lt"/>
                          <a:ea typeface="+mn-ea"/>
                          <a:cs typeface="+mn-cs"/>
                        </a:rPr>
                        <a:t>Customized &amp; Tailored </a:t>
                      </a:r>
                      <a:endParaRPr lang="en-US" sz="1800" i="1" kern="1200" dirty="0">
                        <a:solidFill>
                          <a:srgbClr val="EEB42D"/>
                        </a:solidFill>
                        <a:latin typeface="+mn-lt"/>
                        <a:ea typeface="+mn-ea"/>
                        <a:cs typeface="+mn-cs"/>
                      </a:endParaRPr>
                    </a:p>
                  </a:txBody>
                  <a:tcPr anchor="ctr">
                    <a:solidFill>
                      <a:schemeClr val="tx2"/>
                    </a:solidFill>
                  </a:tcPr>
                </a:tc>
              </a:tr>
              <a:tr h="588119">
                <a:tc>
                  <a:txBody>
                    <a:bodyPr/>
                    <a:lstStyle/>
                    <a:p>
                      <a:r>
                        <a:rPr lang="en-US" b="1" i="1" dirty="0" smtClean="0">
                          <a:solidFill>
                            <a:srgbClr val="EEB42D"/>
                          </a:solidFill>
                        </a:rPr>
                        <a:t>Resource Model</a:t>
                      </a:r>
                      <a:endParaRPr lang="en-US" b="1" i="1" dirty="0">
                        <a:solidFill>
                          <a:srgbClr val="EEB42D"/>
                        </a:solidFill>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Shared &amp; Multi-tenant</a:t>
                      </a:r>
                      <a:endParaRPr lang="en-US" sz="1800" i="1" kern="1200" dirty="0">
                        <a:solidFill>
                          <a:srgbClr val="EEB42D"/>
                        </a:solidFill>
                        <a:latin typeface="+mn-lt"/>
                        <a:ea typeface="+mn-ea"/>
                        <a:cs typeface="+mn-cs"/>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Dedicated</a:t>
                      </a:r>
                      <a:endParaRPr lang="en-US" sz="1800" i="1" kern="1200" dirty="0">
                        <a:solidFill>
                          <a:srgbClr val="EEB42D"/>
                        </a:solidFill>
                        <a:latin typeface="+mn-lt"/>
                        <a:ea typeface="+mn-ea"/>
                        <a:cs typeface="+mn-cs"/>
                      </a:endParaRPr>
                    </a:p>
                  </a:txBody>
                  <a:tcPr anchor="ctr">
                    <a:solidFill>
                      <a:schemeClr val="tx2"/>
                    </a:solidFill>
                  </a:tcPr>
                </a:tc>
              </a:tr>
              <a:tr h="352871">
                <a:tc>
                  <a:txBody>
                    <a:bodyPr/>
                    <a:lstStyle/>
                    <a:p>
                      <a:r>
                        <a:rPr lang="en-US" b="1" i="1" dirty="0" smtClean="0">
                          <a:solidFill>
                            <a:srgbClr val="EEB42D"/>
                          </a:solidFill>
                        </a:rPr>
                        <a:t>Cost Model</a:t>
                      </a:r>
                      <a:endParaRPr lang="en-US" b="1" i="1" dirty="0">
                        <a:solidFill>
                          <a:srgbClr val="EEB42D"/>
                        </a:solidFill>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Operational</a:t>
                      </a:r>
                      <a:r>
                        <a:rPr lang="en-US" sz="1800" i="1" kern="1200" baseline="0" dirty="0" smtClean="0">
                          <a:solidFill>
                            <a:srgbClr val="EEB42D"/>
                          </a:solidFill>
                          <a:latin typeface="+mn-lt"/>
                          <a:ea typeface="+mn-ea"/>
                          <a:cs typeface="+mn-cs"/>
                        </a:rPr>
                        <a:t> expenditure</a:t>
                      </a:r>
                      <a:endParaRPr lang="en-US" sz="1800" i="1" kern="1200" dirty="0">
                        <a:solidFill>
                          <a:srgbClr val="EEB42D"/>
                        </a:solidFill>
                        <a:latin typeface="+mn-lt"/>
                        <a:ea typeface="+mn-ea"/>
                        <a:cs typeface="+mn-cs"/>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Capital</a:t>
                      </a:r>
                      <a:r>
                        <a:rPr lang="en-US" sz="1800" i="1" kern="1200" baseline="0" dirty="0" smtClean="0">
                          <a:solidFill>
                            <a:srgbClr val="EEB42D"/>
                          </a:solidFill>
                          <a:latin typeface="+mn-lt"/>
                          <a:ea typeface="+mn-ea"/>
                          <a:cs typeface="+mn-cs"/>
                        </a:rPr>
                        <a:t> expenditure</a:t>
                      </a:r>
                      <a:endParaRPr lang="en-US" sz="1800" i="1" kern="1200" dirty="0">
                        <a:solidFill>
                          <a:srgbClr val="EEB42D"/>
                        </a:solidFill>
                        <a:latin typeface="+mn-lt"/>
                        <a:ea typeface="+mn-ea"/>
                        <a:cs typeface="+mn-cs"/>
                      </a:endParaRPr>
                    </a:p>
                  </a:txBody>
                  <a:tcPr anchor="ctr">
                    <a:solidFill>
                      <a:schemeClr val="tx2"/>
                    </a:solidFill>
                  </a:tcPr>
                </a:tc>
              </a:tr>
              <a:tr h="588119">
                <a:tc>
                  <a:txBody>
                    <a:bodyPr/>
                    <a:lstStyle/>
                    <a:p>
                      <a:r>
                        <a:rPr lang="en-US" b="1" i="1" dirty="0" smtClean="0">
                          <a:solidFill>
                            <a:srgbClr val="EEB42D"/>
                          </a:solidFill>
                        </a:rPr>
                        <a:t>Economy</a:t>
                      </a:r>
                      <a:r>
                        <a:rPr lang="en-US" b="1" i="1" baseline="0" dirty="0" smtClean="0">
                          <a:solidFill>
                            <a:srgbClr val="EEB42D"/>
                          </a:solidFill>
                        </a:rPr>
                        <a:t> Model</a:t>
                      </a:r>
                      <a:endParaRPr lang="en-US" b="1" i="1" dirty="0">
                        <a:solidFill>
                          <a:srgbClr val="EEB42D"/>
                        </a:solidFill>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Large</a:t>
                      </a:r>
                      <a:r>
                        <a:rPr lang="en-US" sz="1800" i="1" kern="1200" baseline="0" dirty="0" smtClean="0">
                          <a:solidFill>
                            <a:srgbClr val="EEB42D"/>
                          </a:solidFill>
                          <a:latin typeface="+mn-lt"/>
                          <a:ea typeface="+mn-ea"/>
                          <a:cs typeface="+mn-cs"/>
                        </a:rPr>
                        <a:t> economy of scale</a:t>
                      </a:r>
                      <a:endParaRPr lang="en-US" sz="1800" i="1" kern="1200" dirty="0">
                        <a:solidFill>
                          <a:srgbClr val="EEB42D"/>
                        </a:solidFill>
                        <a:latin typeface="+mn-lt"/>
                        <a:ea typeface="+mn-ea"/>
                        <a:cs typeface="+mn-cs"/>
                      </a:endParaRPr>
                    </a:p>
                  </a:txBody>
                  <a:tcPr anchor="ctr">
                    <a:solidFill>
                      <a:schemeClr val="tx2"/>
                    </a:solidFill>
                  </a:tcPr>
                </a:tc>
                <a:tc>
                  <a:txBody>
                    <a:bodyPr/>
                    <a:lstStyle/>
                    <a:p>
                      <a:pPr algn="l"/>
                      <a:r>
                        <a:rPr lang="en-US" sz="1800" i="1" kern="1200" dirty="0" smtClean="0">
                          <a:solidFill>
                            <a:srgbClr val="EEB42D"/>
                          </a:solidFill>
                          <a:latin typeface="+mn-lt"/>
                          <a:ea typeface="+mn-ea"/>
                          <a:cs typeface="+mn-cs"/>
                        </a:rPr>
                        <a:t>End-to-end</a:t>
                      </a:r>
                      <a:r>
                        <a:rPr lang="en-US" sz="1800" i="1" kern="1200" baseline="0" dirty="0" smtClean="0">
                          <a:solidFill>
                            <a:srgbClr val="EEB42D"/>
                          </a:solidFill>
                          <a:latin typeface="+mn-lt"/>
                          <a:ea typeface="+mn-ea"/>
                          <a:cs typeface="+mn-cs"/>
                        </a:rPr>
                        <a:t> control</a:t>
                      </a:r>
                      <a:endParaRPr lang="en-US" sz="1800" i="1" kern="1200" dirty="0">
                        <a:solidFill>
                          <a:srgbClr val="EEB42D"/>
                        </a:solidFill>
                        <a:latin typeface="+mn-lt"/>
                        <a:ea typeface="+mn-ea"/>
                        <a:cs typeface="+mn-cs"/>
                      </a:endParaRPr>
                    </a:p>
                  </a:txBody>
                  <a:tcPr anchor="ctr">
                    <a:solidFill>
                      <a:schemeClr val="tx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8195" name="Rectangle 4"/>
          <p:cNvSpPr>
            <a:spLocks noGrp="1"/>
          </p:cNvSpPr>
          <p:nvPr>
            <p:ph type="title"/>
          </p:nvPr>
        </p:nvSpPr>
        <p:spPr>
          <a:xfrm>
            <a:off x="533400" y="444500"/>
            <a:ext cx="8153400" cy="571500"/>
          </a:xfrm>
          <a:solidFill>
            <a:srgbClr val="E84B02">
              <a:alpha val="100000"/>
            </a:srgbClr>
          </a:solidFill>
          <a:ln/>
        </p:spPr>
        <p:txBody>
          <a:bodyPr vert="horz" wrap="square" lIns="84899" tIns="42449" rIns="84899" bIns="42449" anchor="ctr" anchorCtr="0"/>
          <a:p>
            <a:pPr algn="ctr" eaLnBrk="1" hangingPunct="1">
              <a:spcBef>
                <a:spcPct val="600000"/>
              </a:spcBef>
            </a:pPr>
            <a:r>
              <a:rPr sz="2900" dirty="0">
                <a:solidFill>
                  <a:srgbClr val="EEB42D"/>
                </a:solidFill>
              </a:rPr>
              <a:t>The Networking Devices(Nodes)</a:t>
            </a:r>
            <a:endParaRPr sz="2900" dirty="0">
              <a:solidFill>
                <a:srgbClr val="EEB42D"/>
              </a:solidFill>
            </a:endParaRPr>
          </a:p>
        </p:txBody>
      </p:sp>
      <p:sp>
        <p:nvSpPr>
          <p:cNvPr id="51" name="TextBox 50"/>
          <p:cNvSpPr txBox="1"/>
          <p:nvPr/>
        </p:nvSpPr>
        <p:spPr>
          <a:xfrm>
            <a:off x="685800" y="1181100"/>
            <a:ext cx="5257800" cy="3816350"/>
          </a:xfrm>
          <a:prstGeom prst="rect">
            <a:avLst/>
          </a:prstGeom>
          <a:noFill/>
        </p:spPr>
        <p:txBody>
          <a:bodyPr>
            <a:spAutoFit/>
          </a:bodyPr>
          <a:lstStyle/>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NIC Card</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Repeater</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Hub</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Switch</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Bridge</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Router</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Gateway</a:t>
            </a:r>
            <a:endParaRPr kumimoji="0" lang="en-US" sz="2800" kern="1200" cap="none" spc="0" normalizeH="0" baseline="0" noProof="0" dirty="0">
              <a:solidFill>
                <a:srgbClr val="EEB42D"/>
              </a:solidFill>
              <a:latin typeface="Arial" panose="020B0604020202020204" pitchFamily="34" charset="0"/>
              <a:ea typeface="+mn-ea"/>
              <a:cs typeface="+mn-cs"/>
            </a:endParaRPr>
          </a:p>
          <a:p>
            <a:pPr marL="514350" marR="0" indent="-514350" defTabSz="914400">
              <a:buClrTx/>
              <a:buSzTx/>
              <a:buFont typeface="+mj-lt"/>
              <a:buAutoNum type="arabicPeriod"/>
              <a:defRPr/>
            </a:pPr>
            <a:r>
              <a:rPr kumimoji="0" lang="en-US" sz="2800" kern="1200" cap="none" spc="0" normalizeH="0" baseline="0" noProof="0" dirty="0">
                <a:solidFill>
                  <a:srgbClr val="EEB42D"/>
                </a:solidFill>
                <a:latin typeface="Arial" panose="020B0604020202020204" pitchFamily="34" charset="0"/>
                <a:ea typeface="+mn-ea"/>
                <a:cs typeface="+mn-cs"/>
              </a:rPr>
              <a:t>Firewall</a:t>
            </a:r>
            <a:endParaRPr kumimoji="0" lang="en-US" sz="2800" kern="1200" cap="none" spc="0" normalizeH="0" baseline="0" noProof="0" dirty="0">
              <a:solidFill>
                <a:srgbClr val="EEB42D"/>
              </a:solidFill>
              <a:latin typeface="Arial" panose="020B0604020202020204" pitchFamily="34" charset="0"/>
              <a:ea typeface="+mn-ea"/>
              <a:cs typeface="+mn-cs"/>
            </a:endParaRPr>
          </a:p>
          <a:p>
            <a:pPr marR="0" defTabSz="914400">
              <a:buClrTx/>
              <a:buSzTx/>
              <a:buFontTx/>
              <a:buNone/>
              <a:defRPr/>
            </a:pPr>
            <a:endParaRPr kumimoji="0" lang="en-IN" kern="1200" cap="none" spc="0" normalizeH="0" baseline="0" noProof="0" dirty="0">
              <a:solidFill>
                <a:srgbClr val="EEB42D"/>
              </a:solidFill>
              <a:latin typeface="Arial" panose="020B0604020202020204" pitchFamily="34" charset="0"/>
              <a:ea typeface="+mn-ea"/>
              <a:cs typeface="+mn-cs"/>
            </a:endParaRPr>
          </a:p>
        </p:txBody>
      </p:sp>
    </p:spTree>
  </p:cSld>
  <p:clrMapOvr>
    <a:masterClrMapping/>
  </p:clrMapOvr>
  <p:timing>
    <p:tnLst>
      <p:par>
        <p:cTn id="1" dur="indefinite" restart="never" nodeType="tmRoot"/>
      </p:par>
    </p:tnLst>
    <p:bldLst>
      <p:bldP spid="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9219"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1. Network Interface Card</a:t>
            </a:r>
            <a:endParaRPr dirty="0">
              <a:solidFill>
                <a:srgbClr val="EEB42D"/>
              </a:solidFill>
            </a:endParaRPr>
          </a:p>
        </p:txBody>
      </p:sp>
      <p:sp>
        <p:nvSpPr>
          <p:cNvPr id="9220" name="TextBox 9"/>
          <p:cNvSpPr txBox="1"/>
          <p:nvPr/>
        </p:nvSpPr>
        <p:spPr>
          <a:xfrm>
            <a:off x="457200" y="1079500"/>
            <a:ext cx="3886200" cy="4518025"/>
          </a:xfrm>
          <a:prstGeom prst="rect">
            <a:avLst/>
          </a:prstGeom>
          <a:noFill/>
          <a:ln w="9525">
            <a:noFill/>
          </a:ln>
        </p:spPr>
        <p:txBody>
          <a:bodyPr lIns="84899" tIns="42449" rIns="84899" bIns="42449">
            <a:spAutoFit/>
          </a:bodyPr>
          <a:p>
            <a:pPr lvl="1" indent="-317500" algn="just">
              <a:buFont typeface="Wingdings" panose="05000000000000000000" pitchFamily="2" charset="2"/>
              <a:buChar char="Ø"/>
            </a:pPr>
            <a:r>
              <a:rPr lang="en-IN" altLang="x-none" dirty="0">
                <a:solidFill>
                  <a:srgbClr val="EEB42D"/>
                </a:solidFill>
                <a:latin typeface="Arial" panose="020B0604020202020204" pitchFamily="34" charset="0"/>
              </a:rPr>
              <a:t>NIC is used to physically connect host devices to the network media.</a:t>
            </a:r>
            <a:endParaRPr lang="en-IN" altLang="x-none" dirty="0">
              <a:solidFill>
                <a:srgbClr val="EEB42D"/>
              </a:solidFill>
              <a:latin typeface="Arial" panose="020B0604020202020204" pitchFamily="34" charset="0"/>
            </a:endParaRPr>
          </a:p>
          <a:p>
            <a:pPr lvl="1" indent="-317500" algn="just">
              <a:buFont typeface="Wingdings" panose="05000000000000000000" pitchFamily="2" charset="2"/>
              <a:buChar char="Ø"/>
            </a:pPr>
            <a:r>
              <a:rPr lang="en-IN" altLang="x-none" dirty="0">
                <a:solidFill>
                  <a:srgbClr val="EEB42D"/>
                </a:solidFill>
                <a:latin typeface="Arial" panose="020B0604020202020204" pitchFamily="34" charset="0"/>
              </a:rPr>
              <a:t>A NIC is a printed circuit board that fits into the expansion slot of a bus on a computer motherboard. </a:t>
            </a:r>
            <a:endParaRPr lang="en-IN" altLang="x-none" dirty="0">
              <a:solidFill>
                <a:srgbClr val="EEB42D"/>
              </a:solidFill>
              <a:latin typeface="Arial" panose="020B0604020202020204" pitchFamily="34" charset="0"/>
            </a:endParaRPr>
          </a:p>
          <a:p>
            <a:pPr lvl="1" indent="-317500" algn="just">
              <a:buFont typeface="Wingdings" panose="05000000000000000000" pitchFamily="2" charset="2"/>
              <a:buChar char="Ø"/>
            </a:pPr>
            <a:r>
              <a:rPr lang="en-IN" altLang="x-none" dirty="0">
                <a:solidFill>
                  <a:srgbClr val="EEB42D"/>
                </a:solidFill>
                <a:latin typeface="Arial" panose="020B0604020202020204" pitchFamily="34" charset="0"/>
              </a:rPr>
              <a:t>It can also be a peripheral device. NICs are sometimes called network adapters. </a:t>
            </a:r>
            <a:endParaRPr lang="en-IN" altLang="x-none" dirty="0">
              <a:solidFill>
                <a:srgbClr val="EEB42D"/>
              </a:solidFill>
              <a:latin typeface="Arial" panose="020B0604020202020204" pitchFamily="34" charset="0"/>
            </a:endParaRPr>
          </a:p>
          <a:p>
            <a:pPr lvl="1" indent="-317500" algn="just">
              <a:buFont typeface="Wingdings" panose="05000000000000000000" pitchFamily="2" charset="2"/>
              <a:buChar char="Ø"/>
            </a:pPr>
            <a:r>
              <a:rPr lang="en-IN" altLang="x-none" dirty="0">
                <a:solidFill>
                  <a:srgbClr val="EEB42D"/>
                </a:solidFill>
                <a:latin typeface="Arial" panose="020B0604020202020204" pitchFamily="34" charset="0"/>
              </a:rPr>
              <a:t>Each NIC is identified by a unique code called a Media Access Control (MAC) address. </a:t>
            </a:r>
            <a:endParaRPr lang="en-IN" altLang="x-none" dirty="0">
              <a:solidFill>
                <a:srgbClr val="EEB42D"/>
              </a:solidFill>
              <a:latin typeface="Arial" panose="020B0604020202020204" pitchFamily="34" charset="0"/>
            </a:endParaRPr>
          </a:p>
          <a:p>
            <a:pPr lvl="1" indent="-317500" algn="just">
              <a:buFont typeface="Wingdings" panose="05000000000000000000" pitchFamily="2" charset="2"/>
              <a:buChar char="Ø"/>
            </a:pPr>
            <a:r>
              <a:rPr lang="en-IN" altLang="x-none" dirty="0">
                <a:solidFill>
                  <a:srgbClr val="EEB42D"/>
                </a:solidFill>
                <a:latin typeface="Arial" panose="020B0604020202020204" pitchFamily="34" charset="0"/>
              </a:rPr>
              <a:t>This address is used to control data communication for the host on the network.</a:t>
            </a:r>
            <a:endParaRPr lang="en-IN" altLang="x-none" dirty="0">
              <a:solidFill>
                <a:srgbClr val="EEB42D"/>
              </a:solidFill>
              <a:latin typeface="Arial" panose="020B0604020202020204" pitchFamily="34" charset="0"/>
            </a:endParaRPr>
          </a:p>
        </p:txBody>
      </p:sp>
      <p:pic>
        <p:nvPicPr>
          <p:cNvPr id="9221" name="Picture 2"/>
          <p:cNvPicPr>
            <a:picLocks noChangeAspect="1"/>
          </p:cNvPicPr>
          <p:nvPr/>
        </p:nvPicPr>
        <p:blipFill>
          <a:blip r:embed="rId1"/>
          <a:stretch>
            <a:fillRect/>
          </a:stretch>
        </p:blipFill>
        <p:spPr>
          <a:xfrm>
            <a:off x="4495800" y="1052513"/>
            <a:ext cx="3929063" cy="39639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20">
                                            <p:txEl>
                                              <p:charRg st="0" end="69"/>
                                            </p:txEl>
                                          </p:spTgt>
                                        </p:tgtEl>
                                        <p:attrNameLst>
                                          <p:attrName>style.visibility</p:attrName>
                                        </p:attrNameLst>
                                      </p:cBhvr>
                                      <p:to>
                                        <p:strVal val="visible"/>
                                      </p:to>
                                    </p:set>
                                    <p:animEffect transition="in" filter="wipe(down)">
                                      <p:cBhvr>
                                        <p:cTn id="7" dur="500"/>
                                        <p:tgtEl>
                                          <p:spTgt spid="9220">
                                            <p:txEl>
                                              <p:charRg st="0" end="69"/>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220">
                                            <p:txEl>
                                              <p:charRg st="69" end="173"/>
                                            </p:txEl>
                                          </p:spTgt>
                                        </p:tgtEl>
                                        <p:attrNameLst>
                                          <p:attrName>style.visibility</p:attrName>
                                        </p:attrNameLst>
                                      </p:cBhvr>
                                      <p:to>
                                        <p:strVal val="visible"/>
                                      </p:to>
                                    </p:set>
                                    <p:animEffect transition="in" filter="wipe(down)">
                                      <p:cBhvr>
                                        <p:cTn id="10" dur="500"/>
                                        <p:tgtEl>
                                          <p:spTgt spid="9220">
                                            <p:txEl>
                                              <p:charRg st="69" end="17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220">
                                            <p:txEl>
                                              <p:charRg st="173" end="254"/>
                                            </p:txEl>
                                          </p:spTgt>
                                        </p:tgtEl>
                                        <p:attrNameLst>
                                          <p:attrName>style.visibility</p:attrName>
                                        </p:attrNameLst>
                                      </p:cBhvr>
                                      <p:to>
                                        <p:strVal val="visible"/>
                                      </p:to>
                                    </p:set>
                                    <p:animEffect transition="in" filter="wipe(down)">
                                      <p:cBhvr>
                                        <p:cTn id="13" dur="500"/>
                                        <p:tgtEl>
                                          <p:spTgt spid="9220">
                                            <p:txEl>
                                              <p:charRg st="173" end="25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220">
                                            <p:txEl>
                                              <p:charRg st="254" end="340"/>
                                            </p:txEl>
                                          </p:spTgt>
                                        </p:tgtEl>
                                        <p:attrNameLst>
                                          <p:attrName>style.visibility</p:attrName>
                                        </p:attrNameLst>
                                      </p:cBhvr>
                                      <p:to>
                                        <p:strVal val="visible"/>
                                      </p:to>
                                    </p:set>
                                    <p:animEffect transition="in" filter="wipe(down)">
                                      <p:cBhvr>
                                        <p:cTn id="16" dur="500"/>
                                        <p:tgtEl>
                                          <p:spTgt spid="9220">
                                            <p:txEl>
                                              <p:charRg st="254" end="34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220">
                                            <p:txEl>
                                              <p:charRg st="340" end="420"/>
                                            </p:txEl>
                                          </p:spTgt>
                                        </p:tgtEl>
                                        <p:attrNameLst>
                                          <p:attrName>style.visibility</p:attrName>
                                        </p:attrNameLst>
                                      </p:cBhvr>
                                      <p:to>
                                        <p:strVal val="visible"/>
                                      </p:to>
                                    </p:set>
                                    <p:animEffect transition="in" filter="wipe(down)">
                                      <p:cBhvr>
                                        <p:cTn id="19" dur="500"/>
                                        <p:tgtEl>
                                          <p:spTgt spid="9220">
                                            <p:txEl>
                                              <p:charRg st="340" end="4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0243"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dirty="0">
                <a:solidFill>
                  <a:srgbClr val="EEB42D"/>
                </a:solidFill>
              </a:rPr>
              <a:t> 2. Repeaters</a:t>
            </a:r>
            <a:endParaRPr dirty="0">
              <a:solidFill>
                <a:srgbClr val="EEB42D"/>
              </a:solidFill>
            </a:endParaRPr>
          </a:p>
        </p:txBody>
      </p:sp>
      <p:sp>
        <p:nvSpPr>
          <p:cNvPr id="10244" name="TextBox 5"/>
          <p:cNvSpPr txBox="1"/>
          <p:nvPr/>
        </p:nvSpPr>
        <p:spPr>
          <a:xfrm>
            <a:off x="457200" y="1104900"/>
            <a:ext cx="5257800" cy="2032000"/>
          </a:xfrm>
          <a:prstGeom prst="rect">
            <a:avLst/>
          </a:prstGeom>
          <a:noFill/>
          <a:ln w="9525">
            <a:noFill/>
          </a:ln>
        </p:spPr>
        <p:txBody>
          <a:bodyPr>
            <a:spAutoFit/>
          </a:bodyPr>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A repeater is a network device used to regenerate a signal. </a:t>
            </a:r>
            <a:endParaRPr lang="en-IN" altLang="x-none" b="1"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Repeaters regenerate analog or digital signals that are distorted by transmission loss due to attenuation. </a:t>
            </a:r>
            <a:endParaRPr lang="en-IN" altLang="x-none" b="1" dirty="0">
              <a:solidFill>
                <a:srgbClr val="EEB42D"/>
              </a:solidFill>
              <a:latin typeface="Arial" panose="020B0604020202020204" pitchFamily="34" charset="0"/>
            </a:endParaRPr>
          </a:p>
          <a:p>
            <a:pPr marL="342900" indent="-342900" algn="just">
              <a:buFont typeface="Wingdings" panose="05000000000000000000" pitchFamily="2" charset="2"/>
              <a:buChar char="Ø"/>
            </a:pPr>
            <a:r>
              <a:rPr lang="en-IN" altLang="x-none" b="1" dirty="0">
                <a:solidFill>
                  <a:srgbClr val="EEB42D"/>
                </a:solidFill>
                <a:latin typeface="Arial" panose="020B0604020202020204" pitchFamily="34" charset="0"/>
              </a:rPr>
              <a:t>A repeater does not make an intelligent decision concerning forwarding packets</a:t>
            </a:r>
            <a:endParaRPr lang="en-IN" altLang="x-none" dirty="0">
              <a:solidFill>
                <a:srgbClr val="EEB42D"/>
              </a:solidFill>
              <a:latin typeface="Arial" panose="020B0604020202020204" pitchFamily="34" charset="0"/>
            </a:endParaRPr>
          </a:p>
        </p:txBody>
      </p:sp>
      <p:pic>
        <p:nvPicPr>
          <p:cNvPr id="10245" name="Picture 4" descr="10/100/1000 Ethernet Repeater and Rate Converter | Perle"/>
          <p:cNvPicPr>
            <a:picLocks noChangeAspect="1"/>
          </p:cNvPicPr>
          <p:nvPr/>
        </p:nvPicPr>
        <p:blipFill>
          <a:blip r:embed="rId1"/>
          <a:stretch>
            <a:fillRect/>
          </a:stretch>
        </p:blipFill>
        <p:spPr>
          <a:xfrm>
            <a:off x="6019800" y="1104900"/>
            <a:ext cx="2590800" cy="3067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4">
                                            <p:txEl>
                                              <p:charRg st="0" end="61"/>
                                            </p:txEl>
                                          </p:spTgt>
                                        </p:tgtEl>
                                        <p:attrNameLst>
                                          <p:attrName>style.visibility</p:attrName>
                                        </p:attrNameLst>
                                      </p:cBhvr>
                                      <p:to>
                                        <p:strVal val="visible"/>
                                      </p:to>
                                    </p:set>
                                    <p:animEffect transition="in" filter="wipe(down)">
                                      <p:cBhvr>
                                        <p:cTn id="7" dur="500"/>
                                        <p:tgtEl>
                                          <p:spTgt spid="10244">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4">
                                            <p:txEl>
                                              <p:charRg st="61" end="169"/>
                                            </p:txEl>
                                          </p:spTgt>
                                        </p:tgtEl>
                                        <p:attrNameLst>
                                          <p:attrName>style.visibility</p:attrName>
                                        </p:attrNameLst>
                                      </p:cBhvr>
                                      <p:to>
                                        <p:strVal val="visible"/>
                                      </p:to>
                                    </p:set>
                                    <p:animEffect transition="in" filter="wipe(down)">
                                      <p:cBhvr>
                                        <p:cTn id="12" dur="500"/>
                                        <p:tgtEl>
                                          <p:spTgt spid="10244">
                                            <p:txEl>
                                              <p:charRg st="61" end="1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4">
                                            <p:txEl>
                                              <p:charRg st="169" end="248"/>
                                            </p:txEl>
                                          </p:spTgt>
                                        </p:tgtEl>
                                        <p:attrNameLst>
                                          <p:attrName>style.visibility</p:attrName>
                                        </p:attrNameLst>
                                      </p:cBhvr>
                                      <p:to>
                                        <p:strVal val="visible"/>
                                      </p:to>
                                    </p:set>
                                    <p:animEffect transition="in" filter="wipe(down)">
                                      <p:cBhvr>
                                        <p:cTn id="17" dur="500"/>
                                        <p:tgtEl>
                                          <p:spTgt spid="10244">
                                            <p:txEl>
                                              <p:charRg st="169"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p:nvPr/>
        </p:nvSpPr>
        <p:spPr>
          <a:xfrm>
            <a:off x="304800" y="254000"/>
            <a:ext cx="8610600" cy="5270500"/>
          </a:xfrm>
          <a:prstGeom prst="rect">
            <a:avLst/>
          </a:prstGeom>
          <a:noFill/>
          <a:ln w="76200" cap="flat" cmpd="tri">
            <a:solidFill>
              <a:srgbClr val="E84B02"/>
            </a:solidFill>
            <a:prstDash val="lgDash"/>
            <a:miter/>
            <a:headEnd type="none" w="med" len="med"/>
            <a:tailEnd type="none" w="med" len="med"/>
          </a:ln>
        </p:spPr>
        <p:txBody>
          <a:bodyPr wrap="none" lIns="84899" tIns="42449" rIns="84899" bIns="42449" anchor="ctr" anchorCtr="0"/>
          <a:p>
            <a:endParaRPr dirty="0">
              <a:latin typeface="Arial" panose="020B0604020202020204" pitchFamily="34" charset="0"/>
            </a:endParaRPr>
          </a:p>
        </p:txBody>
      </p:sp>
      <p:sp>
        <p:nvSpPr>
          <p:cNvPr id="11267" name="Rectangle 4"/>
          <p:cNvSpPr>
            <a:spLocks noGrp="1"/>
          </p:cNvSpPr>
          <p:nvPr>
            <p:ph type="title"/>
          </p:nvPr>
        </p:nvSpPr>
        <p:spPr>
          <a:xfrm>
            <a:off x="533400" y="444500"/>
            <a:ext cx="8153400" cy="444500"/>
          </a:xfrm>
          <a:solidFill>
            <a:srgbClr val="E84B02">
              <a:alpha val="100000"/>
            </a:srgbClr>
          </a:solidFill>
          <a:ln/>
        </p:spPr>
        <p:txBody>
          <a:bodyPr vert="horz" wrap="square" lIns="84899" tIns="42449" rIns="84899" bIns="42449" anchor="ctr" anchorCtr="0"/>
          <a:p>
            <a:pPr algn="ctr" eaLnBrk="1" hangingPunct="1">
              <a:spcBef>
                <a:spcPct val="600000"/>
              </a:spcBef>
            </a:pPr>
            <a:r>
              <a:rPr lang="en-IN" altLang="x-none" sz="3600" dirty="0">
                <a:solidFill>
                  <a:srgbClr val="EEB42D"/>
                </a:solidFill>
              </a:rPr>
              <a:t>3. Hubs</a:t>
            </a:r>
            <a:r>
              <a:rPr dirty="0">
                <a:solidFill>
                  <a:srgbClr val="EEB42D"/>
                </a:solidFill>
              </a:rPr>
              <a:t> </a:t>
            </a:r>
            <a:endParaRPr dirty="0">
              <a:solidFill>
                <a:srgbClr val="EEB42D"/>
              </a:solidFill>
            </a:endParaRPr>
          </a:p>
        </p:txBody>
      </p:sp>
      <p:sp>
        <p:nvSpPr>
          <p:cNvPr id="11268" name="Rectangle 3"/>
          <p:cNvSpPr/>
          <p:nvPr/>
        </p:nvSpPr>
        <p:spPr>
          <a:xfrm>
            <a:off x="762000" y="1181100"/>
            <a:ext cx="4572000" cy="2554288"/>
          </a:xfrm>
          <a:prstGeom prst="rect">
            <a:avLst/>
          </a:prstGeom>
          <a:noFill/>
          <a:ln w="9525">
            <a:noFill/>
          </a:ln>
        </p:spPr>
        <p:txBody>
          <a:bodyPr>
            <a:spAutoFit/>
          </a:bodyPr>
          <a:p>
            <a:pPr marL="457200"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Hubs concentrate on connections. </a:t>
            </a:r>
            <a:endParaRPr lang="en-IN" altLang="x-none" sz="2000" dirty="0">
              <a:solidFill>
                <a:srgbClr val="EEB42D"/>
              </a:solidFill>
              <a:latin typeface="Arial" panose="020B0604020202020204" pitchFamily="34" charset="0"/>
            </a:endParaRPr>
          </a:p>
          <a:p>
            <a:pPr marL="457200"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In other words, they take a group of hosts and allow the network to see them as a single unit. This is done passively, without any other effect on the data transmission. </a:t>
            </a:r>
            <a:endParaRPr lang="en-IN" altLang="x-none" sz="2000" dirty="0">
              <a:solidFill>
                <a:srgbClr val="EEB42D"/>
              </a:solidFill>
              <a:latin typeface="Arial" panose="020B0604020202020204" pitchFamily="34" charset="0"/>
            </a:endParaRPr>
          </a:p>
          <a:p>
            <a:pPr marL="457200" indent="-457200" algn="just">
              <a:buFont typeface="Wingdings" panose="05000000000000000000" pitchFamily="2" charset="2"/>
              <a:buChar char="Ø"/>
            </a:pPr>
            <a:r>
              <a:rPr lang="en-IN" altLang="x-none" sz="2000" dirty="0">
                <a:solidFill>
                  <a:srgbClr val="EEB42D"/>
                </a:solidFill>
                <a:latin typeface="Arial" panose="020B0604020202020204" pitchFamily="34" charset="0"/>
              </a:rPr>
              <a:t>Active hubs concentrate hosts and also regenerate signals. </a:t>
            </a:r>
            <a:endParaRPr lang="en-IN" altLang="x-none" sz="2000" dirty="0">
              <a:solidFill>
                <a:srgbClr val="EEB42D"/>
              </a:solidFill>
              <a:latin typeface="Arial" panose="020B0604020202020204" pitchFamily="34" charset="0"/>
            </a:endParaRPr>
          </a:p>
        </p:txBody>
      </p:sp>
      <p:pic>
        <p:nvPicPr>
          <p:cNvPr id="11269" name="Picture 2"/>
          <p:cNvPicPr>
            <a:picLocks noChangeAspect="1"/>
          </p:cNvPicPr>
          <p:nvPr/>
        </p:nvPicPr>
        <p:blipFill>
          <a:blip r:embed="rId1"/>
          <a:stretch>
            <a:fillRect/>
          </a:stretch>
        </p:blipFill>
        <p:spPr>
          <a:xfrm>
            <a:off x="6019800" y="1181100"/>
            <a:ext cx="2209800" cy="3200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8">
                                            <p:txEl>
                                              <p:charRg st="0" end="34"/>
                                            </p:txEl>
                                          </p:spTgt>
                                        </p:tgtEl>
                                        <p:attrNameLst>
                                          <p:attrName>style.visibility</p:attrName>
                                        </p:attrNameLst>
                                      </p:cBhvr>
                                      <p:to>
                                        <p:strVal val="visible"/>
                                      </p:to>
                                    </p:set>
                                    <p:animEffect transition="in" filter="wipe(down)">
                                      <p:cBhvr>
                                        <p:cTn id="7" dur="500"/>
                                        <p:tgtEl>
                                          <p:spTgt spid="11268">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8">
                                            <p:txEl>
                                              <p:charRg st="34" end="205"/>
                                            </p:txEl>
                                          </p:spTgt>
                                        </p:tgtEl>
                                        <p:attrNameLst>
                                          <p:attrName>style.visibility</p:attrName>
                                        </p:attrNameLst>
                                      </p:cBhvr>
                                      <p:to>
                                        <p:strVal val="visible"/>
                                      </p:to>
                                    </p:set>
                                    <p:animEffect transition="in" filter="wipe(down)">
                                      <p:cBhvr>
                                        <p:cTn id="12" dur="500"/>
                                        <p:tgtEl>
                                          <p:spTgt spid="11268">
                                            <p:txEl>
                                              <p:charRg st="34" end="2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8">
                                            <p:txEl>
                                              <p:charRg st="205" end="265"/>
                                            </p:txEl>
                                          </p:spTgt>
                                        </p:tgtEl>
                                        <p:attrNameLst>
                                          <p:attrName>style.visibility</p:attrName>
                                        </p:attrNameLst>
                                      </p:cBhvr>
                                      <p:to>
                                        <p:strVal val="visible"/>
                                      </p:to>
                                    </p:set>
                                    <p:animEffect transition="in" filter="wipe(down)">
                                      <p:cBhvr>
                                        <p:cTn id="17" dur="500"/>
                                        <p:tgtEl>
                                          <p:spTgt spid="11268">
                                            <p:txEl>
                                              <p:charRg st="205" end="2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theme/theme1.xml><?xml version="1.0" encoding="utf-8"?>
<a:theme xmlns:a="http://schemas.openxmlformats.org/drawingml/2006/main" name="Checkerboard keyboard design template">
  <a:themeElements>
    <a:clrScheme name="Checkerboard keyboard design template 11">
      <a:dk1>
        <a:srgbClr val="000000"/>
      </a:dk1>
      <a:lt1>
        <a:srgbClr val="DEF6F1"/>
      </a:lt1>
      <a:dk2>
        <a:srgbClr val="000000"/>
      </a:dk2>
      <a:lt2>
        <a:srgbClr val="969696"/>
      </a:lt2>
      <a:accent1>
        <a:srgbClr val="CEF9FE"/>
      </a:accent1>
      <a:accent2>
        <a:srgbClr val="8DC6FF"/>
      </a:accent2>
      <a:accent3>
        <a:srgbClr val="ECFAF7"/>
      </a:accent3>
      <a:accent4>
        <a:srgbClr val="000000"/>
      </a:accent4>
      <a:accent5>
        <a:srgbClr val="E3FBFE"/>
      </a:accent5>
      <a:accent6>
        <a:srgbClr val="7FB3E7"/>
      </a:accent6>
      <a:hlink>
        <a:srgbClr val="EEB42D"/>
      </a:hlink>
      <a:folHlink>
        <a:srgbClr val="00A800"/>
      </a:folHlink>
    </a:clrScheme>
    <a:fontScheme name="Checkerboard keyboard design 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heckerboard keyboard design template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eckerboard keyboard design templa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eckerboard keyboard design template 3">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eckerboard keyboard design template 4">
        <a:dk1>
          <a:srgbClr val="2D2015"/>
        </a:dk1>
        <a:lt1>
          <a:srgbClr val="777777"/>
        </a:lt1>
        <a:dk2>
          <a:srgbClr val="523E26"/>
        </a:dk2>
        <a:lt2>
          <a:srgbClr val="DFC08D"/>
        </a:lt2>
        <a:accent1>
          <a:srgbClr val="B9DC91"/>
        </a:accent1>
        <a:accent2>
          <a:srgbClr val="6699CC"/>
        </a:accent2>
        <a:accent3>
          <a:srgbClr val="B3AFAC"/>
        </a:accent3>
        <a:accent4>
          <a:srgbClr val="656565"/>
        </a:accent4>
        <a:accent5>
          <a:srgbClr val="D9EBC7"/>
        </a:accent5>
        <a:accent6>
          <a:srgbClr val="5C8AB9"/>
        </a:accent6>
        <a:hlink>
          <a:srgbClr val="E66464"/>
        </a:hlink>
        <a:folHlink>
          <a:srgbClr val="660033"/>
        </a:folHlink>
      </a:clrScheme>
      <a:clrMap bg1="dk2" tx1="lt1" bg2="dk1" tx2="lt2" accent1="accent1" accent2="accent2" accent3="accent3" accent4="accent4" accent5="accent5" accent6="accent6" hlink="hlink" folHlink="folHlink"/>
    </a:extraClrScheme>
    <a:extraClrScheme>
      <a:clrScheme name="Checkerboard keyboard design template 5">
        <a:dk1>
          <a:srgbClr val="5C1F00"/>
        </a:dk1>
        <a:lt1>
          <a:srgbClr val="CCCC99"/>
        </a:lt1>
        <a:dk2>
          <a:srgbClr val="800000"/>
        </a:dk2>
        <a:lt2>
          <a:srgbClr val="DFD293"/>
        </a:lt2>
        <a:accent1>
          <a:srgbClr val="CC3300"/>
        </a:accent1>
        <a:accent2>
          <a:srgbClr val="BE7960"/>
        </a:accent2>
        <a:accent3>
          <a:srgbClr val="C0AAAA"/>
        </a:accent3>
        <a:accent4>
          <a:srgbClr val="AEAE82"/>
        </a:accent4>
        <a:accent5>
          <a:srgbClr val="E2ADAA"/>
        </a:accent5>
        <a:accent6>
          <a:srgbClr val="AC6D56"/>
        </a:accent6>
        <a:hlink>
          <a:srgbClr val="FFFF99"/>
        </a:hlink>
        <a:folHlink>
          <a:srgbClr val="FF9933"/>
        </a:folHlink>
      </a:clrScheme>
      <a:clrMap bg1="dk2" tx1="lt1" bg2="dk1" tx2="lt2" accent1="accent1" accent2="accent2" accent3="accent3" accent4="accent4" accent5="accent5" accent6="accent6" hlink="hlink" folHlink="folHlink"/>
    </a:extraClrScheme>
    <a:extraClrScheme>
      <a:clrScheme name="Checkerboard keyboard design template 6">
        <a:dk1>
          <a:srgbClr val="58572B"/>
        </a:dk1>
        <a:lt1>
          <a:srgbClr val="666699"/>
        </a:lt1>
        <a:dk2>
          <a:srgbClr val="66CCFF"/>
        </a:dk2>
        <a:lt2>
          <a:srgbClr val="3E3E5C"/>
        </a:lt2>
        <a:accent1>
          <a:srgbClr val="CCCC99"/>
        </a:accent1>
        <a:accent2>
          <a:srgbClr val="FFFFCC"/>
        </a:accent2>
        <a:accent3>
          <a:srgbClr val="B8B8CA"/>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Checkerboard keyboard design template 7">
        <a:dk1>
          <a:srgbClr val="336699"/>
        </a:dk1>
        <a:lt1>
          <a:srgbClr val="666666"/>
        </a:lt1>
        <a:dk2>
          <a:srgbClr val="000000"/>
        </a:dk2>
        <a:lt2>
          <a:srgbClr val="33CCFF"/>
        </a:lt2>
        <a:accent1>
          <a:srgbClr val="D2D2D2"/>
        </a:accent1>
        <a:accent2>
          <a:srgbClr val="8DC6FF"/>
        </a:accent2>
        <a:accent3>
          <a:srgbClr val="AAAAAA"/>
        </a:accent3>
        <a:accent4>
          <a:srgbClr val="565656"/>
        </a:accent4>
        <a:accent5>
          <a:srgbClr val="E5E5E5"/>
        </a:accent5>
        <a:accent6>
          <a:srgbClr val="7FB3E7"/>
        </a:accent6>
        <a:hlink>
          <a:srgbClr val="0066CC"/>
        </a:hlink>
        <a:folHlink>
          <a:srgbClr val="FF9933"/>
        </a:folHlink>
      </a:clrScheme>
      <a:clrMap bg1="dk2" tx1="lt1" bg2="dk1" tx2="lt2" accent1="accent1" accent2="accent2" accent3="accent3" accent4="accent4" accent5="accent5" accent6="accent6" hlink="hlink" folHlink="folHlink"/>
    </a:extraClrScheme>
    <a:extraClrScheme>
      <a:clrScheme name="Checkerboard keyboard design template 8">
        <a:dk1>
          <a:srgbClr val="003366"/>
        </a:dk1>
        <a:lt1>
          <a:srgbClr val="3366CC"/>
        </a:lt1>
        <a:dk2>
          <a:srgbClr val="000099"/>
        </a:dk2>
        <a:lt2>
          <a:srgbClr val="006699"/>
        </a:lt2>
        <a:accent1>
          <a:srgbClr val="99CCFF"/>
        </a:accent1>
        <a:accent2>
          <a:srgbClr val="FF9900"/>
        </a:accent2>
        <a:accent3>
          <a:srgbClr val="AAAACA"/>
        </a:accent3>
        <a:accent4>
          <a:srgbClr val="2A56AE"/>
        </a:accent4>
        <a:accent5>
          <a:srgbClr val="CAE2FF"/>
        </a:accent5>
        <a:accent6>
          <a:srgbClr val="E78A00"/>
        </a:accent6>
        <a:hlink>
          <a:srgbClr val="009999"/>
        </a:hlink>
        <a:folHlink>
          <a:srgbClr val="FF5050"/>
        </a:folHlink>
      </a:clrScheme>
      <a:clrMap bg1="dk2" tx1="lt1" bg2="dk1" tx2="lt2" accent1="accent1" accent2="accent2" accent3="accent3" accent4="accent4" accent5="accent5" accent6="accent6" hlink="hlink" folHlink="folHlink"/>
    </a:extraClrScheme>
    <a:extraClrScheme>
      <a:clrScheme name="Checkerboard keyboard design template 9">
        <a:dk1>
          <a:srgbClr val="000000"/>
        </a:dk1>
        <a:lt1>
          <a:srgbClr val="DEF6F1"/>
        </a:lt1>
        <a:dk2>
          <a:srgbClr val="000000"/>
        </a:dk2>
        <a:lt2>
          <a:srgbClr val="969696"/>
        </a:lt2>
        <a:accent1>
          <a:srgbClr val="CEF9FE"/>
        </a:accent1>
        <a:accent2>
          <a:srgbClr val="8DC6FF"/>
        </a:accent2>
        <a:accent3>
          <a:srgbClr val="ECFAF7"/>
        </a:accent3>
        <a:accent4>
          <a:srgbClr val="000000"/>
        </a:accent4>
        <a:accent5>
          <a:srgbClr val="E3FBFE"/>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eckerboard keyboard design template 10">
        <a:dk1>
          <a:srgbClr val="000000"/>
        </a:dk1>
        <a:lt1>
          <a:srgbClr val="FFFFFF"/>
        </a:lt1>
        <a:dk2>
          <a:srgbClr val="F66F0A"/>
        </a:dk2>
        <a:lt2>
          <a:srgbClr val="808080"/>
        </a:lt2>
        <a:accent1>
          <a:srgbClr val="99CCFF"/>
        </a:accent1>
        <a:accent2>
          <a:srgbClr val="CCFFFF"/>
        </a:accent2>
        <a:accent3>
          <a:srgbClr val="FFFFFF"/>
        </a:accent3>
        <a:accent4>
          <a:srgbClr val="000000"/>
        </a:accent4>
        <a:accent5>
          <a:srgbClr val="CAE2FF"/>
        </a:accent5>
        <a:accent6>
          <a:srgbClr val="B9E7E7"/>
        </a:accent6>
        <a:hlink>
          <a:srgbClr val="006699"/>
        </a:hlink>
        <a:folHlink>
          <a:srgbClr val="CC3300"/>
        </a:folHlink>
      </a:clrScheme>
      <a:clrMap bg1="lt1" tx1="dk1" bg2="lt2" tx2="dk2" accent1="accent1" accent2="accent2" accent3="accent3" accent4="accent4" accent5="accent5" accent6="accent6" hlink="hlink" folHlink="folHlink"/>
    </a:extraClrScheme>
    <a:extraClrScheme>
      <a:clrScheme name="Checkerboard keyboard design template 11">
        <a:dk1>
          <a:srgbClr val="000000"/>
        </a:dk1>
        <a:lt1>
          <a:srgbClr val="DEF6F1"/>
        </a:lt1>
        <a:dk2>
          <a:srgbClr val="000000"/>
        </a:dk2>
        <a:lt2>
          <a:srgbClr val="969696"/>
        </a:lt2>
        <a:accent1>
          <a:srgbClr val="CEF9FE"/>
        </a:accent1>
        <a:accent2>
          <a:srgbClr val="8DC6FF"/>
        </a:accent2>
        <a:accent3>
          <a:srgbClr val="ECFAF7"/>
        </a:accent3>
        <a:accent4>
          <a:srgbClr val="000000"/>
        </a:accent4>
        <a:accent5>
          <a:srgbClr val="E3FBFE"/>
        </a:accent5>
        <a:accent6>
          <a:srgbClr val="7FB3E7"/>
        </a:accent6>
        <a:hlink>
          <a:srgbClr val="EEB42D"/>
        </a:hlink>
        <a:folHlink>
          <a:srgbClr val="00A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Checkerboard keyboard design template</Template>
  <TotalTime>0</TotalTime>
  <Words>19540</Words>
  <Application>WPS Presentation</Application>
  <PresentationFormat/>
  <Paragraphs>516</Paragraphs>
  <Slides>51</Slides>
  <Notes>51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Arial</vt:lpstr>
      <vt:lpstr>SimSun</vt:lpstr>
      <vt:lpstr>Wingdings</vt:lpstr>
      <vt:lpstr>Arial Black</vt:lpstr>
      <vt:lpstr>Gill Sans MT</vt:lpstr>
      <vt:lpstr>MS PGothic</vt:lpstr>
      <vt:lpstr>Times New Roman</vt:lpstr>
      <vt:lpstr>Cambria</vt:lpstr>
      <vt:lpstr>Microsoft YaHei</vt:lpstr>
      <vt:lpstr>Arial Unicode MS</vt:lpstr>
      <vt:lpstr>Checkerboard keyboard design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Basics</dc:title>
  <dc:creator>Phenix Family</dc:creator>
  <cp:lastModifiedBy>hp</cp:lastModifiedBy>
  <cp:revision>163</cp:revision>
  <dcterms:created xsi:type="dcterms:W3CDTF">2007-04-29T21:09:52Z</dcterms:created>
  <dcterms:modified xsi:type="dcterms:W3CDTF">2024-02-15T09:40:00Z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TC010721281033</vt:lpwstr>
  </property>
  <property fmtid="{D5CDD505-2E9C-101B-9397-08002B2CF9AE}" pid="3" name="ICV">
    <vt:lpwstr>99CD1A4135F249DD80F256E8CDD53F76_13</vt:lpwstr>
  </property>
  <property fmtid="{D5CDD505-2E9C-101B-9397-08002B2CF9AE}" pid="4" name="KSOProductBuildVer">
    <vt:lpwstr>1033-12.2.0.13431</vt:lpwstr>
  </property>
</Properties>
</file>